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70" r:id="rId2"/>
    <p:sldId id="271" r:id="rId3"/>
    <p:sldId id="272" r:id="rId4"/>
    <p:sldId id="273" r:id="rId5"/>
    <p:sldId id="291" r:id="rId6"/>
    <p:sldId id="278" r:id="rId7"/>
    <p:sldId id="260" r:id="rId8"/>
    <p:sldId id="285" r:id="rId9"/>
    <p:sldId id="279" r:id="rId10"/>
    <p:sldId id="280" r:id="rId11"/>
    <p:sldId id="281" r:id="rId12"/>
    <p:sldId id="286" r:id="rId13"/>
    <p:sldId id="287" r:id="rId14"/>
    <p:sldId id="288" r:id="rId15"/>
    <p:sldId id="289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la Golden" initials="KG [2]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4F4A"/>
    <a:srgbClr val="F46E57"/>
    <a:srgbClr val="344A67"/>
    <a:srgbClr val="3E5778"/>
    <a:srgbClr val="007FD9"/>
    <a:srgbClr val="E46680"/>
    <a:srgbClr val="2B3E59"/>
    <a:srgbClr val="456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81250"/>
  </p:normalViewPr>
  <p:slideViewPr>
    <p:cSldViewPr snapToGrid="0" snapToObjects="1">
      <p:cViewPr varScale="1">
        <p:scale>
          <a:sx n="92" d="100"/>
          <a:sy n="92" d="100"/>
        </p:scale>
        <p:origin x="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D521F-EF74-E542-B232-E391D94FE445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27C58-8E7F-564C-BB30-E41A2FFD0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1849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Shape 56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815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Shape 57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2111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Discipline specific support and tools </a:t>
            </a:r>
            <a:r>
              <a:rPr lang="en-US" sz="1200" b="1" u="sng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(All data)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Workflow specialization by DAACs</a:t>
            </a:r>
          </a:p>
          <a:p>
            <a:pPr>
              <a:lnSpc>
                <a:spcPct val="150000"/>
              </a:lnSpc>
              <a:buSzPct val="25000"/>
            </a:pP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Processing next to data for </a:t>
            </a: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anyone</a:t>
            </a:r>
            <a:endParaRPr lang="en-US" sz="1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Clear integration path for new technology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Data reformatting tools available via APIs</a:t>
            </a:r>
            <a:endParaRPr lang="is-IS" sz="12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buSzPct val="25000"/>
            </a:pPr>
            <a:r>
              <a:rPr lang="is-IS" sz="1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Supports global distrubition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27C58-8E7F-564C-BB30-E41A2FFD0F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Shape 42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8608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05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972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AKA the big picture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</a:t>
            </a: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21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Char char="•"/>
            </a:pPr>
            <a:r>
              <a:rPr lang="en-US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Reduced O&amp;M costs (AWS negotiations)</a:t>
            </a: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21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Char char="•"/>
            </a:pPr>
            <a:r>
              <a:rPr lang="en-US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Minimize data movement to compute</a:t>
            </a: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21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Char char="•"/>
            </a:pPr>
            <a:r>
              <a:rPr lang="en-US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Ability to scale to increasing data streams</a:t>
            </a: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Indirect</a:t>
            </a: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21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Char char="•"/>
            </a:pPr>
            <a:r>
              <a:rPr lang="en-US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Efficiencies gained via sharing</a:t>
            </a: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2921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Char char="–"/>
            </a:pPr>
            <a:r>
              <a:rPr lang="en-US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Reduce design, development, purchase of redundant code/components/infrastructure</a:t>
            </a: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2921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Char char="–"/>
            </a:pPr>
            <a:r>
              <a:rPr lang="en-US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Transparency of processes</a:t>
            </a: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2921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Char char="–"/>
            </a:pPr>
            <a:r>
              <a:rPr lang="en-US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Improve knowledge sharing 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00197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Shape 51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9150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Shape 5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2888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Shape 55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45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44A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21788" y="6356350"/>
            <a:ext cx="1859612" cy="365125"/>
          </a:xfrm>
        </p:spPr>
        <p:txBody>
          <a:bodyPr/>
          <a:lstStyle/>
          <a:p>
            <a:fld id="{7DE8EDDB-BB35-F640-803A-119409B4C845}" type="datetime1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Enabling Analytics in the Cloud for Earth Science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34B2-9589-9C4C-806C-14F92A80C0B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9885" y="31652"/>
            <a:ext cx="1335044" cy="1143000"/>
          </a:xfrm>
          <a:prstGeom prst="rect">
            <a:avLst/>
          </a:prstGeom>
        </p:spPr>
      </p:pic>
      <p:pic>
        <p:nvPicPr>
          <p:cNvPr id="9" name="Picture 8" descr="esds logo 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7" y="6277522"/>
            <a:ext cx="1595081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4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21789" y="6506478"/>
            <a:ext cx="1859610" cy="365125"/>
          </a:xfrm>
        </p:spPr>
        <p:txBody>
          <a:bodyPr/>
          <a:lstStyle/>
          <a:p>
            <a:fld id="{E8C3185A-D82C-3249-93C3-3846D76066FE}" type="datetime1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06478"/>
            <a:ext cx="4114800" cy="365125"/>
          </a:xfrm>
        </p:spPr>
        <p:txBody>
          <a:bodyPr/>
          <a:lstStyle/>
          <a:p>
            <a:r>
              <a:rPr lang="en-US" dirty="0"/>
              <a:t>Enabling Analytics in the Cloud for Earth Science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06478"/>
            <a:ext cx="2743200" cy="365125"/>
          </a:xfrm>
        </p:spPr>
        <p:txBody>
          <a:bodyPr/>
          <a:lstStyle/>
          <a:p>
            <a:fld id="{79D034B2-9589-9C4C-806C-14F92A80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9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21789" y="6492830"/>
            <a:ext cx="1859610" cy="365125"/>
          </a:xfrm>
        </p:spPr>
        <p:txBody>
          <a:bodyPr/>
          <a:lstStyle/>
          <a:p>
            <a:fld id="{64C37ED7-D5AA-BC43-8778-67B9698246D6}" type="datetime1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2830"/>
            <a:ext cx="4114800" cy="365125"/>
          </a:xfrm>
        </p:spPr>
        <p:txBody>
          <a:bodyPr/>
          <a:lstStyle/>
          <a:p>
            <a:r>
              <a:rPr lang="en-US" dirty="0"/>
              <a:t>Enabling Analytics in the Cloud for Earth Science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30"/>
            <a:ext cx="2743200" cy="365125"/>
          </a:xfrm>
        </p:spPr>
        <p:txBody>
          <a:bodyPr/>
          <a:lstStyle/>
          <a:p>
            <a:fld id="{79D034B2-9589-9C4C-806C-14F92A80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8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290" y="76119"/>
            <a:ext cx="11550868" cy="1325563"/>
          </a:xfrm>
        </p:spPr>
        <p:txBody>
          <a:bodyPr/>
          <a:lstStyle>
            <a:lvl1pPr>
              <a:defRPr>
                <a:solidFill>
                  <a:srgbClr val="2B3E59"/>
                </a:solidFill>
                <a:effectLst>
                  <a:outerShdw algn="ctr" rotWithShape="0">
                    <a:srgbClr val="344A67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289" y="1532238"/>
            <a:ext cx="11550869" cy="464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62522" y="6506478"/>
            <a:ext cx="2155716" cy="365125"/>
          </a:xfrm>
        </p:spPr>
        <p:txBody>
          <a:bodyPr/>
          <a:lstStyle/>
          <a:p>
            <a:fld id="{69200572-D3AA-AF44-9AA4-E5DFF45DFCA3}" type="datetime1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06478"/>
            <a:ext cx="4114800" cy="365125"/>
          </a:xfrm>
        </p:spPr>
        <p:txBody>
          <a:bodyPr/>
          <a:lstStyle>
            <a:lvl1pPr>
              <a:defRPr lang="en-US" sz="1200" b="0" i="0" u="none" strike="noStrike" baseline="0" smtClean="0">
                <a:effectLst/>
              </a:defRPr>
            </a:lvl1pPr>
          </a:lstStyle>
          <a:p>
            <a:r>
              <a:rPr lang="en-US" dirty="0"/>
              <a:t>Enabling Analytics in the Cloud for Earth Science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06478"/>
            <a:ext cx="2743200" cy="365125"/>
          </a:xfrm>
        </p:spPr>
        <p:txBody>
          <a:bodyPr/>
          <a:lstStyle/>
          <a:p>
            <a:fld id="{79D034B2-9589-9C4C-806C-14F92A80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0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21789" y="6492830"/>
            <a:ext cx="1859610" cy="365125"/>
          </a:xfrm>
        </p:spPr>
        <p:txBody>
          <a:bodyPr/>
          <a:lstStyle/>
          <a:p>
            <a:fld id="{8A5E3BB7-E2C6-1748-A7DC-5B8C6464117F}" type="datetime1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2830"/>
            <a:ext cx="4114800" cy="365125"/>
          </a:xfrm>
        </p:spPr>
        <p:txBody>
          <a:bodyPr/>
          <a:lstStyle/>
          <a:p>
            <a:r>
              <a:rPr lang="en-US" dirty="0"/>
              <a:t>Enabling Analytics in the Cloud for Earth Science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30"/>
            <a:ext cx="2743200" cy="365125"/>
          </a:xfrm>
        </p:spPr>
        <p:txBody>
          <a:bodyPr/>
          <a:lstStyle/>
          <a:p>
            <a:fld id="{79D034B2-9589-9C4C-806C-14F92A80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2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11" y="76119"/>
            <a:ext cx="1149831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311" y="1519881"/>
            <a:ext cx="5704490" cy="46570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9881"/>
            <a:ext cx="5641428" cy="46570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21789" y="6492830"/>
            <a:ext cx="1859610" cy="365125"/>
          </a:xfrm>
        </p:spPr>
        <p:txBody>
          <a:bodyPr/>
          <a:lstStyle/>
          <a:p>
            <a:fld id="{9DDA4192-D195-5142-9903-EA739D4E7F0A}" type="datetime1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92830"/>
            <a:ext cx="4114800" cy="365125"/>
          </a:xfrm>
        </p:spPr>
        <p:txBody>
          <a:bodyPr/>
          <a:lstStyle/>
          <a:p>
            <a:r>
              <a:rPr lang="en-US" dirty="0"/>
              <a:t>Enabling Analytics in the Cloud for Earth Science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92830"/>
            <a:ext cx="2743200" cy="365125"/>
          </a:xfrm>
        </p:spPr>
        <p:txBody>
          <a:bodyPr/>
          <a:lstStyle/>
          <a:p>
            <a:fld id="{79D034B2-9589-9C4C-806C-14F92A80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2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99644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310" y="1597025"/>
            <a:ext cx="568226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5310" y="2505075"/>
            <a:ext cx="5682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97025"/>
            <a:ext cx="566244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624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721789" y="6492830"/>
            <a:ext cx="1859610" cy="365125"/>
          </a:xfrm>
        </p:spPr>
        <p:txBody>
          <a:bodyPr/>
          <a:lstStyle/>
          <a:p>
            <a:fld id="{580D3DBD-6DEB-2649-B48B-44CEB45A5C48}" type="datetime1">
              <a:rPr lang="en-US" smtClean="0"/>
              <a:t>4/26/18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92830"/>
            <a:ext cx="4114800" cy="365125"/>
          </a:xfrm>
        </p:spPr>
        <p:txBody>
          <a:bodyPr/>
          <a:lstStyle/>
          <a:p>
            <a:r>
              <a:rPr lang="en-US" dirty="0"/>
              <a:t>Enabling Analytics in the Cloud for Earth Science Data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92830"/>
            <a:ext cx="2743200" cy="365125"/>
          </a:xfrm>
        </p:spPr>
        <p:txBody>
          <a:bodyPr/>
          <a:lstStyle/>
          <a:p>
            <a:fld id="{79D034B2-9589-9C4C-806C-14F92A80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5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10" y="76119"/>
            <a:ext cx="1151933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21789" y="6492830"/>
            <a:ext cx="1859610" cy="365125"/>
          </a:xfrm>
        </p:spPr>
        <p:txBody>
          <a:bodyPr/>
          <a:lstStyle/>
          <a:p>
            <a:fld id="{6FE3844F-DFDC-674F-A15C-7244745D6300}" type="datetime1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2830"/>
            <a:ext cx="4114800" cy="365125"/>
          </a:xfrm>
        </p:spPr>
        <p:txBody>
          <a:bodyPr/>
          <a:lstStyle/>
          <a:p>
            <a:r>
              <a:rPr lang="en-US" dirty="0"/>
              <a:t>Enabling Analytics in the Cloud for Earth Science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92830"/>
            <a:ext cx="2743200" cy="365125"/>
          </a:xfrm>
        </p:spPr>
        <p:txBody>
          <a:bodyPr/>
          <a:lstStyle/>
          <a:p>
            <a:fld id="{79D034B2-9589-9C4C-806C-14F92A80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4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21789" y="6492830"/>
            <a:ext cx="1859610" cy="365125"/>
          </a:xfrm>
        </p:spPr>
        <p:txBody>
          <a:bodyPr/>
          <a:lstStyle/>
          <a:p>
            <a:fld id="{2BE5A85C-7DE2-6841-9EED-FEDC876FE7E0}" type="datetime1">
              <a:rPr lang="en-US" smtClean="0"/>
              <a:t>4/26/18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92830"/>
            <a:ext cx="4114800" cy="365125"/>
          </a:xfrm>
        </p:spPr>
        <p:txBody>
          <a:bodyPr/>
          <a:lstStyle/>
          <a:p>
            <a:r>
              <a:rPr lang="en-US" dirty="0"/>
              <a:t>Enabling Analytics in the Cloud for Earth Science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92830"/>
            <a:ext cx="2743200" cy="365125"/>
          </a:xfrm>
        </p:spPr>
        <p:txBody>
          <a:bodyPr/>
          <a:lstStyle/>
          <a:p>
            <a:fld id="{79D034B2-9589-9C4C-806C-14F92A80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0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21789" y="6492830"/>
            <a:ext cx="1859610" cy="365125"/>
          </a:xfrm>
        </p:spPr>
        <p:txBody>
          <a:bodyPr/>
          <a:lstStyle/>
          <a:p>
            <a:fld id="{5ECFCE6F-6396-2348-897C-D6942162EBE4}" type="datetime1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92830"/>
            <a:ext cx="4114800" cy="365125"/>
          </a:xfrm>
        </p:spPr>
        <p:txBody>
          <a:bodyPr/>
          <a:lstStyle/>
          <a:p>
            <a:r>
              <a:rPr lang="en-US" dirty="0"/>
              <a:t>Enabling Analytics in the Cloud for Earth Science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92830"/>
            <a:ext cx="2743200" cy="365125"/>
          </a:xfrm>
        </p:spPr>
        <p:txBody>
          <a:bodyPr/>
          <a:lstStyle/>
          <a:p>
            <a:fld id="{79D034B2-9589-9C4C-806C-14F92A80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9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21789" y="6506478"/>
            <a:ext cx="1859610" cy="365125"/>
          </a:xfrm>
        </p:spPr>
        <p:txBody>
          <a:bodyPr/>
          <a:lstStyle/>
          <a:p>
            <a:fld id="{BB8EFA28-1B7A-B244-9D6B-90A259281111}" type="datetime1">
              <a:rPr lang="en-US" smtClean="0"/>
              <a:t>4/26/18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506478"/>
            <a:ext cx="4114800" cy="365125"/>
          </a:xfrm>
        </p:spPr>
        <p:txBody>
          <a:bodyPr/>
          <a:lstStyle/>
          <a:p>
            <a:r>
              <a:rPr lang="en-US" dirty="0"/>
              <a:t>Enabling Analytics in the Cloud for Earth Science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06478"/>
            <a:ext cx="2743200" cy="365125"/>
          </a:xfrm>
        </p:spPr>
        <p:txBody>
          <a:bodyPr/>
          <a:lstStyle/>
          <a:p>
            <a:fld id="{79D034B2-9589-9C4C-806C-14F92A80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7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osdis-orbit.png"/>
          <p:cNvPicPr>
            <a:picLocks noChangeAspect="1"/>
          </p:cNvPicPr>
          <p:nvPr userDrawn="1"/>
        </p:nvPicPr>
        <p:blipFill>
          <a:blip r:embed="rId1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673511"/>
            <a:ext cx="4648200" cy="53721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2238"/>
            <a:ext cx="10515600" cy="4644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21789" y="6356350"/>
            <a:ext cx="1859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461EA-AD04-7549-B17B-AB36FFA7622F}" type="datetime1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Enabling Analytics in the Cloud for Earth Science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034B2-9589-9C4C-806C-14F92A80C0B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603044" y="6331636"/>
            <a:ext cx="490100" cy="419600"/>
          </a:xfrm>
          <a:prstGeom prst="rect">
            <a:avLst/>
          </a:prstGeom>
        </p:spPr>
      </p:pic>
      <p:pic>
        <p:nvPicPr>
          <p:cNvPr id="9" name="Picture 8" descr="esds logo blu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8" y="6277522"/>
            <a:ext cx="1595081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44A6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ithub.com/cumulus-nasa" TargetMode="External"/><Relationship Id="rId4" Type="http://schemas.openxmlformats.org/officeDocument/2006/relationships/hyperlink" Target="https://cumulus-nasa.github.io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Earthdata</a:t>
            </a:r>
            <a:r>
              <a:rPr lang="en-US" dirty="0"/>
              <a:t> Cloud 2021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Kevin Murphy</a:t>
            </a:r>
          </a:p>
          <a:p>
            <a:r>
              <a:rPr lang="en-US" dirty="0"/>
              <a:t>April 2018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BF30577-2CFC-7B49-ACAC-6976870EB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Future Data Architectures Big Data Workshop – April 2018</a:t>
            </a:r>
          </a:p>
        </p:txBody>
      </p:sp>
    </p:spTree>
    <p:extLst>
      <p:ext uri="{BB962C8B-B14F-4D97-AF65-F5344CB8AC3E}">
        <p14:creationId xmlns:p14="http://schemas.microsoft.com/office/powerpoint/2010/main" val="172936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8610600" y="6492831"/>
            <a:ext cx="2743200" cy="36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10</a:t>
            </a:fld>
            <a:endParaRPr/>
          </a:p>
        </p:txBody>
      </p:sp>
      <p:sp>
        <p:nvSpPr>
          <p:cNvPr id="437" name="Shape 437"/>
          <p:cNvSpPr txBox="1"/>
          <p:nvPr/>
        </p:nvSpPr>
        <p:spPr>
          <a:xfrm>
            <a:off x="609600" y="-5"/>
            <a:ext cx="10972800" cy="10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267">
                <a:solidFill>
                  <a:srgbClr val="34495E"/>
                </a:solidFill>
                <a:latin typeface="Lato"/>
                <a:ea typeface="Lato"/>
                <a:cs typeface="Lato"/>
                <a:sym typeface="Lato"/>
              </a:rPr>
              <a:t>Cumulus Major System Components</a:t>
            </a:r>
            <a:endParaRPr sz="4267">
              <a:solidFill>
                <a:srgbClr val="3449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8" name="Shape 438"/>
          <p:cNvSpPr txBox="1"/>
          <p:nvPr/>
        </p:nvSpPr>
        <p:spPr>
          <a:xfrm>
            <a:off x="187067" y="767900"/>
            <a:ext cx="6994400" cy="6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1333"/>
              </a:spcBef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 lightweight framework consisting of: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1333"/>
              </a:spcBef>
            </a:pPr>
            <a:r>
              <a:rPr lang="en-US" sz="2400" b="1" u="sng">
                <a:latin typeface="Calibri"/>
                <a:ea typeface="Calibri"/>
                <a:cs typeface="Calibri"/>
                <a:sym typeface="Calibri"/>
              </a:rPr>
              <a:t>Tasks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 discrete action in a workflow, invoked as a Lambda function or EC2 service, common protocol supports chaining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1333"/>
              </a:spcBef>
            </a:pPr>
            <a:r>
              <a:rPr lang="en-US" sz="2400" b="1" u="sng">
                <a:latin typeface="Calibri"/>
                <a:ea typeface="Calibri"/>
                <a:cs typeface="Calibri"/>
                <a:sym typeface="Calibri"/>
              </a:rPr>
              <a:t>Orchestration engine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(AWS Step Functions) that controls invocation of tasks in a workflow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67"/>
              </a:spcBef>
            </a:pPr>
            <a:r>
              <a:rPr lang="en-US" sz="2400" b="1" u="sng">
                <a:latin typeface="Calibri"/>
                <a:ea typeface="Calibri"/>
                <a:cs typeface="Calibri"/>
                <a:sym typeface="Calibri"/>
              </a:rPr>
              <a:t>Database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store status, logs, and other system state information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1333"/>
              </a:spcBef>
            </a:pPr>
            <a:r>
              <a:rPr lang="en-US" sz="2400" b="1" u="sng">
                <a:latin typeface="Calibri"/>
                <a:ea typeface="Calibri"/>
                <a:cs typeface="Calibri"/>
                <a:sym typeface="Calibri"/>
              </a:rPr>
              <a:t>Workflows(s)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file(s) that define the ingest, processing, publication, and archive operations (json)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1333"/>
              </a:spcBef>
            </a:pPr>
            <a:r>
              <a:rPr lang="en-US" sz="2400" b="1" u="sng">
                <a:latin typeface="Calibri"/>
                <a:ea typeface="Calibri"/>
                <a:cs typeface="Calibri"/>
                <a:sym typeface="Calibri"/>
              </a:rPr>
              <a:t>Dashboard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create and execute workflows, monitor system</a:t>
            </a:r>
            <a:endParaRPr sz="4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39" name="Shape 4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967" y="3155418"/>
            <a:ext cx="3874000" cy="3270233"/>
          </a:xfrm>
          <a:prstGeom prst="rect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40" name="Shape 4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5233" y="2450333"/>
            <a:ext cx="3964800" cy="2230200"/>
          </a:xfrm>
          <a:prstGeom prst="rect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41" name="Shape 441" descr="Image result for awsstep functions"/>
          <p:cNvPicPr preferRelativeResize="0"/>
          <p:nvPr/>
        </p:nvPicPr>
        <p:blipFill rotWithShape="1">
          <a:blip r:embed="rId5">
            <a:alphaModFix/>
          </a:blip>
          <a:srcRect r="53340"/>
          <a:stretch/>
        </p:blipFill>
        <p:spPr>
          <a:xfrm>
            <a:off x="9928167" y="1143600"/>
            <a:ext cx="2181883" cy="2230200"/>
          </a:xfrm>
          <a:prstGeom prst="rect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2F284B9-9B22-484C-8992-CBF18F04B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7780"/>
            <a:ext cx="4114800" cy="365125"/>
          </a:xfrm>
        </p:spPr>
        <p:txBody>
          <a:bodyPr/>
          <a:lstStyle/>
          <a:p>
            <a:r>
              <a:rPr lang="en-US" dirty="0"/>
              <a:t>Future Data Architectures Big Data Workshop – April 2018</a:t>
            </a:r>
          </a:p>
        </p:txBody>
      </p:sp>
    </p:spTree>
    <p:extLst>
      <p:ext uri="{BB962C8B-B14F-4D97-AF65-F5344CB8AC3E}">
        <p14:creationId xmlns:p14="http://schemas.microsoft.com/office/powerpoint/2010/main" val="3162914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Shape 4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500" y="250799"/>
            <a:ext cx="9189011" cy="6559599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 txBox="1">
            <a:spLocks noGrp="1"/>
          </p:cNvSpPr>
          <p:nvPr>
            <p:ph type="sldNum" idx="12"/>
          </p:nvPr>
        </p:nvSpPr>
        <p:spPr>
          <a:xfrm>
            <a:off x="8610600" y="6492831"/>
            <a:ext cx="2743200" cy="36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11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1FE5EE-DAA7-7341-BB8B-45CE3E76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Future Data Architectures Big Data Workshop – April 2018</a:t>
            </a:r>
          </a:p>
        </p:txBody>
      </p:sp>
    </p:spTree>
    <p:extLst>
      <p:ext uri="{BB962C8B-B14F-4D97-AF65-F5344CB8AC3E}">
        <p14:creationId xmlns:p14="http://schemas.microsoft.com/office/powerpoint/2010/main" val="3811029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800"/>
          </a:xfrm>
          <a:prstGeom prst="rect">
            <a:avLst/>
          </a:prstGeom>
        </p:spPr>
        <p:txBody>
          <a:bodyPr spcFirstLastPara="1" vert="horz" wrap="square" lIns="91433" tIns="91433" rIns="91433" bIns="91433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Avoiding Vendor Lock-in</a:t>
            </a:r>
            <a:endParaRPr/>
          </a:p>
        </p:txBody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</p:spPr>
        <p:txBody>
          <a:bodyPr spcFirstLastPara="1" vert="horz" wrap="square" lIns="91433" tIns="91433" rIns="91433" bIns="91433" rtlCol="0" anchor="t" anchorCtr="0">
            <a:noAutofit/>
          </a:bodyPr>
          <a:lstStyle/>
          <a:p>
            <a:pPr>
              <a:spcBef>
                <a:spcPts val="1067"/>
              </a:spcBef>
            </a:pPr>
            <a:r>
              <a:rPr lang="en-US"/>
              <a:t>(who owns this data? what if you have to move it?)</a:t>
            </a: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2802F-F729-954D-84CA-B99FDC72E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Future Data Architectures Big Data Workshop – April 2018</a:t>
            </a:r>
          </a:p>
        </p:txBody>
      </p:sp>
    </p:spTree>
    <p:extLst>
      <p:ext uri="{BB962C8B-B14F-4D97-AF65-F5344CB8AC3E}">
        <p14:creationId xmlns:p14="http://schemas.microsoft.com/office/powerpoint/2010/main" val="1296362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/>
        </p:nvSpPr>
        <p:spPr>
          <a:xfrm>
            <a:off x="794788" y="375367"/>
            <a:ext cx="1296400" cy="1176400"/>
          </a:xfrm>
          <a:prstGeom prst="round2DiagRect">
            <a:avLst>
              <a:gd name="adj1" fmla="val 38728"/>
              <a:gd name="adj2" fmla="val 0"/>
            </a:avLst>
          </a:prstGeom>
          <a:solidFill>
            <a:srgbClr val="D0E0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9" name="Shape 529"/>
          <p:cNvGrpSpPr/>
          <p:nvPr/>
        </p:nvGrpSpPr>
        <p:grpSpPr>
          <a:xfrm>
            <a:off x="1068022" y="623215"/>
            <a:ext cx="749559" cy="680348"/>
            <a:chOff x="4119563" y="2171701"/>
            <a:chExt cx="345950" cy="345963"/>
          </a:xfrm>
        </p:grpSpPr>
        <p:sp>
          <p:nvSpPr>
            <p:cNvPr id="530" name="Shape 530"/>
            <p:cNvSpPr/>
            <p:nvPr/>
          </p:nvSpPr>
          <p:spPr>
            <a:xfrm>
              <a:off x="4240213" y="2171701"/>
              <a:ext cx="225300" cy="225300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Shape 531"/>
            <p:cNvSpPr/>
            <p:nvPr/>
          </p:nvSpPr>
          <p:spPr>
            <a:xfrm>
              <a:off x="4300538" y="2232026"/>
              <a:ext cx="104700" cy="104700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2" name="Shape 532"/>
            <p:cNvCxnSpPr/>
            <p:nvPr/>
          </p:nvCxnSpPr>
          <p:spPr>
            <a:xfrm flipH="1">
              <a:off x="4379938" y="2182814"/>
              <a:ext cx="22200" cy="525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3" name="Shape 533"/>
            <p:cNvCxnSpPr/>
            <p:nvPr/>
          </p:nvCxnSpPr>
          <p:spPr>
            <a:xfrm>
              <a:off x="4303713" y="2182814"/>
              <a:ext cx="23700" cy="555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4" name="Shape 534"/>
            <p:cNvCxnSpPr/>
            <p:nvPr/>
          </p:nvCxnSpPr>
          <p:spPr>
            <a:xfrm rot="10800000">
              <a:off x="4402026" y="2311426"/>
              <a:ext cx="52500" cy="22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5" name="Shape 535"/>
            <p:cNvCxnSpPr/>
            <p:nvPr/>
          </p:nvCxnSpPr>
          <p:spPr>
            <a:xfrm flipH="1">
              <a:off x="4399026" y="2235201"/>
              <a:ext cx="55500" cy="22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6" name="Shape 536"/>
            <p:cNvCxnSpPr/>
            <p:nvPr/>
          </p:nvCxnSpPr>
          <p:spPr>
            <a:xfrm rot="10800000" flipH="1">
              <a:off x="4303713" y="2333514"/>
              <a:ext cx="23700" cy="525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7" name="Shape 537"/>
            <p:cNvCxnSpPr/>
            <p:nvPr/>
          </p:nvCxnSpPr>
          <p:spPr>
            <a:xfrm rot="10800000">
              <a:off x="4379938" y="2333514"/>
              <a:ext cx="22200" cy="525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8" name="Shape 538"/>
            <p:cNvCxnSpPr/>
            <p:nvPr/>
          </p:nvCxnSpPr>
          <p:spPr>
            <a:xfrm>
              <a:off x="4251326" y="2235201"/>
              <a:ext cx="52500" cy="22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9" name="Shape 539"/>
            <p:cNvCxnSpPr/>
            <p:nvPr/>
          </p:nvCxnSpPr>
          <p:spPr>
            <a:xfrm rot="10800000" flipH="1">
              <a:off x="4251326" y="2311426"/>
              <a:ext cx="57300" cy="222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0" name="Shape 540"/>
            <p:cNvCxnSpPr/>
            <p:nvPr/>
          </p:nvCxnSpPr>
          <p:spPr>
            <a:xfrm>
              <a:off x="4225926" y="2460626"/>
              <a:ext cx="0" cy="1590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1" name="Shape 541"/>
            <p:cNvCxnSpPr/>
            <p:nvPr/>
          </p:nvCxnSpPr>
          <p:spPr>
            <a:xfrm>
              <a:off x="4225926" y="2344739"/>
              <a:ext cx="0" cy="1890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42" name="Shape 542"/>
            <p:cNvSpPr/>
            <p:nvPr/>
          </p:nvSpPr>
          <p:spPr>
            <a:xfrm>
              <a:off x="4203701" y="2363789"/>
              <a:ext cx="47700" cy="96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7692"/>
                  </a:moveTo>
                  <a:cubicBezTo>
                    <a:pt x="0" y="106153"/>
                    <a:pt x="27692" y="120000"/>
                    <a:pt x="55384" y="120000"/>
                  </a:cubicBezTo>
                  <a:cubicBezTo>
                    <a:pt x="92307" y="120000"/>
                    <a:pt x="120000" y="106153"/>
                    <a:pt x="120000" y="87692"/>
                  </a:cubicBezTo>
                  <a:cubicBezTo>
                    <a:pt x="120000" y="73846"/>
                    <a:pt x="92307" y="60000"/>
                    <a:pt x="55384" y="60000"/>
                  </a:cubicBezTo>
                  <a:cubicBezTo>
                    <a:pt x="27692" y="60000"/>
                    <a:pt x="0" y="46153"/>
                    <a:pt x="0" y="27692"/>
                  </a:cubicBezTo>
                  <a:cubicBezTo>
                    <a:pt x="0" y="13846"/>
                    <a:pt x="27692" y="0"/>
                    <a:pt x="55384" y="0"/>
                  </a:cubicBezTo>
                  <a:cubicBezTo>
                    <a:pt x="92307" y="0"/>
                    <a:pt x="120000" y="13846"/>
                    <a:pt x="120000" y="27692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>
              <a:off x="4119563" y="2303464"/>
              <a:ext cx="214200" cy="214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157" y="0"/>
                  </a:moveTo>
                  <a:cubicBezTo>
                    <a:pt x="63157" y="0"/>
                    <a:pt x="61052" y="0"/>
                    <a:pt x="58947" y="0"/>
                  </a:cubicBezTo>
                  <a:cubicBezTo>
                    <a:pt x="27368" y="0"/>
                    <a:pt x="0" y="27368"/>
                    <a:pt x="0" y="61052"/>
                  </a:cubicBezTo>
                  <a:cubicBezTo>
                    <a:pt x="0" y="92631"/>
                    <a:pt x="27368" y="119999"/>
                    <a:pt x="58947" y="119999"/>
                  </a:cubicBezTo>
                  <a:cubicBezTo>
                    <a:pt x="92631" y="119999"/>
                    <a:pt x="119999" y="92631"/>
                    <a:pt x="119999" y="61052"/>
                  </a:cubicBezTo>
                  <a:cubicBezTo>
                    <a:pt x="119999" y="58947"/>
                    <a:pt x="119999" y="56842"/>
                    <a:pt x="119999" y="56842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Shape 544"/>
            <p:cNvSpPr/>
            <p:nvPr/>
          </p:nvSpPr>
          <p:spPr>
            <a:xfrm>
              <a:off x="4127501" y="2238376"/>
              <a:ext cx="60300" cy="30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60000" y="120000"/>
                  </a:lnTo>
                  <a:lnTo>
                    <a:pt x="12000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Shape 545"/>
            <p:cNvSpPr/>
            <p:nvPr/>
          </p:nvSpPr>
          <p:spPr>
            <a:xfrm>
              <a:off x="4157663" y="2179639"/>
              <a:ext cx="74700" cy="8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54000" y="0"/>
                    <a:pt x="0" y="45000"/>
                    <a:pt x="0" y="100000"/>
                  </a:cubicBezTo>
                  <a:cubicBezTo>
                    <a:pt x="0" y="120000"/>
                    <a:pt x="0" y="120000"/>
                    <a:pt x="0" y="120000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Shape 546"/>
            <p:cNvSpPr/>
            <p:nvPr/>
          </p:nvSpPr>
          <p:spPr>
            <a:xfrm>
              <a:off x="4398963" y="2419351"/>
              <a:ext cx="58800" cy="30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58378" y="0"/>
                  </a:lnTo>
                  <a:lnTo>
                    <a:pt x="0" y="12000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Shape 547"/>
            <p:cNvSpPr/>
            <p:nvPr/>
          </p:nvSpPr>
          <p:spPr>
            <a:xfrm>
              <a:off x="4352926" y="2419351"/>
              <a:ext cx="74700" cy="9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66000" y="120000"/>
                    <a:pt x="120000" y="75000"/>
                    <a:pt x="120000" y="20000"/>
                  </a:cubicBezTo>
                  <a:cubicBezTo>
                    <a:pt x="120000" y="0"/>
                    <a:pt x="120000" y="0"/>
                    <a:pt x="120000" y="0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8" name="Shape 548"/>
          <p:cNvSpPr txBox="1"/>
          <p:nvPr/>
        </p:nvSpPr>
        <p:spPr>
          <a:xfrm>
            <a:off x="604467" y="1843267"/>
            <a:ext cx="6314400" cy="38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67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What if you have to move the data?</a:t>
            </a:r>
            <a:endParaRPr sz="2667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endParaRPr sz="2667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en-US" sz="2667" i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Right now, AWS is the only NASA-approved commercial cloud vendor. As more options become available we will investigate them.</a:t>
            </a:r>
            <a:endParaRPr sz="2667" i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endParaRPr sz="2667" i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Shape 549"/>
          <p:cNvSpPr txBox="1"/>
          <p:nvPr/>
        </p:nvSpPr>
        <p:spPr>
          <a:xfrm>
            <a:off x="2300828" y="946407"/>
            <a:ext cx="42228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200">
                <a:solidFill>
                  <a:srgbClr val="1F497D"/>
                </a:solidFill>
              </a:rPr>
              <a:t>Data Transfer Risk</a:t>
            </a:r>
            <a:endParaRPr sz="32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Shape 550" descr="Download Download Now Download Icon Downlo" title="Download Download Now Download Icon 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3733" y="1270000"/>
            <a:ext cx="4318000" cy="43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8A26B995-E94B-6A43-961E-ABAE8123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Future Data Architectures Big Data Workshop – April 2018</a:t>
            </a:r>
          </a:p>
        </p:txBody>
      </p:sp>
    </p:spTree>
    <p:extLst>
      <p:ext uri="{BB962C8B-B14F-4D97-AF65-F5344CB8AC3E}">
        <p14:creationId xmlns:p14="http://schemas.microsoft.com/office/powerpoint/2010/main" val="3270281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/>
        </p:nvSpPr>
        <p:spPr>
          <a:xfrm>
            <a:off x="653067" y="1876500"/>
            <a:ext cx="611360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533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Step Functions is an AWS-specific product!</a:t>
            </a:r>
            <a:endParaRPr sz="2533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en-US" sz="2533" i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Cumulus’ backbone is a workflow processing engine. This is not a unique problem that Amazon alone has solved. There are (many) free and open source, alternatives.</a:t>
            </a:r>
            <a:endParaRPr sz="2533" i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en-US" sz="2533" i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We own the boxes, </a:t>
            </a:r>
            <a:r>
              <a:rPr lang="en-US" sz="2533" i="1" u="sng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always</a:t>
            </a:r>
            <a:r>
              <a:rPr lang="en-US" sz="2533" i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, the arrows between those boxes are replaceable.</a:t>
            </a:r>
            <a:endParaRPr sz="2533" i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endParaRPr sz="2533" i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Shape 557"/>
          <p:cNvSpPr txBox="1"/>
          <p:nvPr/>
        </p:nvSpPr>
        <p:spPr>
          <a:xfrm>
            <a:off x="2352935" y="977800"/>
            <a:ext cx="4915600" cy="7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200">
                <a:solidFill>
                  <a:srgbClr val="1F497D"/>
                </a:solidFill>
              </a:rPr>
              <a:t>Application Transfer Risk</a:t>
            </a:r>
            <a:endParaRPr sz="32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653041" y="286247"/>
            <a:ext cx="1299200" cy="1178800"/>
          </a:xfrm>
          <a:prstGeom prst="round2DiagRect">
            <a:avLst>
              <a:gd name="adj1" fmla="val 40304"/>
              <a:gd name="adj2" fmla="val 0"/>
            </a:avLst>
          </a:prstGeom>
          <a:solidFill>
            <a:srgbClr val="D0E0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9" name="Shape 559" descr="Image result for snowflake images"/>
          <p:cNvPicPr preferRelativeResize="0"/>
          <p:nvPr/>
        </p:nvPicPr>
        <p:blipFill rotWithShape="1">
          <a:blip r:embed="rId3">
            <a:alphaModFix/>
          </a:blip>
          <a:srcRect l="5830" r="50267"/>
          <a:stretch/>
        </p:blipFill>
        <p:spPr>
          <a:xfrm>
            <a:off x="7268534" y="834"/>
            <a:ext cx="5352633" cy="6856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207" y="457200"/>
            <a:ext cx="836867" cy="8368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63648DB-D0C9-3745-A25D-361A6C68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3733" y="6357250"/>
            <a:ext cx="4114800" cy="365125"/>
          </a:xfrm>
        </p:spPr>
        <p:txBody>
          <a:bodyPr/>
          <a:lstStyle/>
          <a:p>
            <a:r>
              <a:rPr lang="en-US" dirty="0"/>
              <a:t>Future Data Architectures Big Data Workshop – April 2018</a:t>
            </a:r>
          </a:p>
        </p:txBody>
      </p:sp>
    </p:spTree>
    <p:extLst>
      <p:ext uri="{BB962C8B-B14F-4D97-AF65-F5344CB8AC3E}">
        <p14:creationId xmlns:p14="http://schemas.microsoft.com/office/powerpoint/2010/main" val="2031354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/>
          <p:nvPr/>
        </p:nvSpPr>
        <p:spPr>
          <a:xfrm>
            <a:off x="5326667" y="1978100"/>
            <a:ext cx="6113600" cy="45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67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Compute, Serverless,  Queueing, etc</a:t>
            </a:r>
            <a:endParaRPr sz="2667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en-US" sz="2667" i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Again, this is not a unique problem. Every major competitor in the cloud space has alternatives:</a:t>
            </a:r>
            <a:endParaRPr sz="2667" i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en-US" sz="2667" i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Serverless: Qinling, Google Cloud Functions</a:t>
            </a:r>
            <a:endParaRPr sz="2667" i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en-US" sz="2667" i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Queues: Zaqar, RabbitMQ</a:t>
            </a:r>
            <a:endParaRPr sz="2667" i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en-US" sz="2667" i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etc, etc</a:t>
            </a:r>
            <a:endParaRPr sz="2667" i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en-US" sz="2667" i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67" i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endParaRPr sz="2667" i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Shape 567"/>
          <p:cNvSpPr txBox="1"/>
          <p:nvPr/>
        </p:nvSpPr>
        <p:spPr>
          <a:xfrm>
            <a:off x="5326668" y="737433"/>
            <a:ext cx="4915600" cy="7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200">
                <a:solidFill>
                  <a:srgbClr val="1F497D"/>
                </a:solidFill>
              </a:rPr>
              <a:t>Infrastructure Transfer Risk</a:t>
            </a:r>
            <a:endParaRPr sz="32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10435941" y="286247"/>
            <a:ext cx="1299200" cy="1178800"/>
          </a:xfrm>
          <a:prstGeom prst="round2DiagRect">
            <a:avLst>
              <a:gd name="adj1" fmla="val 40304"/>
              <a:gd name="adj2" fmla="val 0"/>
            </a:avLst>
          </a:prstGeom>
          <a:solidFill>
            <a:srgbClr val="D0E0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9" name="Shape 569"/>
          <p:cNvGrpSpPr/>
          <p:nvPr/>
        </p:nvGrpSpPr>
        <p:grpSpPr>
          <a:xfrm>
            <a:off x="10709301" y="533240"/>
            <a:ext cx="751135" cy="685397"/>
            <a:chOff x="5562600" y="3619500"/>
            <a:chExt cx="345975" cy="347800"/>
          </a:xfrm>
        </p:grpSpPr>
        <p:sp>
          <p:nvSpPr>
            <p:cNvPr id="570" name="Shape 570"/>
            <p:cNvSpPr/>
            <p:nvPr/>
          </p:nvSpPr>
          <p:spPr>
            <a:xfrm>
              <a:off x="5562600" y="3860800"/>
              <a:ext cx="60300" cy="106500"/>
            </a:xfrm>
            <a:prstGeom prst="rect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Shape 571"/>
            <p:cNvSpPr/>
            <p:nvPr/>
          </p:nvSpPr>
          <p:spPr>
            <a:xfrm>
              <a:off x="5622925" y="3906838"/>
              <a:ext cx="255600" cy="45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60000"/>
                    <a:pt x="95294" y="0"/>
                    <a:pt x="67058" y="0"/>
                  </a:cubicBezTo>
                  <a:cubicBezTo>
                    <a:pt x="17647" y="0"/>
                    <a:pt x="17647" y="0"/>
                    <a:pt x="17647" y="0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Shape 572"/>
            <p:cNvSpPr/>
            <p:nvPr/>
          </p:nvSpPr>
          <p:spPr>
            <a:xfrm>
              <a:off x="5622925" y="3876675"/>
              <a:ext cx="112800" cy="30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56000" y="0"/>
                    <a:pt x="56000" y="0"/>
                    <a:pt x="56000" y="0"/>
                  </a:cubicBezTo>
                  <a:cubicBezTo>
                    <a:pt x="92000" y="0"/>
                    <a:pt x="112000" y="90000"/>
                    <a:pt x="120000" y="12000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Shape 573"/>
            <p:cNvSpPr/>
            <p:nvPr/>
          </p:nvSpPr>
          <p:spPr>
            <a:xfrm>
              <a:off x="5743575" y="3694113"/>
              <a:ext cx="88800" cy="92100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Shape 574"/>
            <p:cNvSpPr/>
            <p:nvPr/>
          </p:nvSpPr>
          <p:spPr>
            <a:xfrm>
              <a:off x="5667375" y="3619500"/>
              <a:ext cx="241200" cy="241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750" y="60000"/>
                  </a:moveTo>
                  <a:cubicBezTo>
                    <a:pt x="108750" y="56250"/>
                    <a:pt x="108750" y="52500"/>
                    <a:pt x="106875" y="50625"/>
                  </a:cubicBezTo>
                  <a:cubicBezTo>
                    <a:pt x="120000" y="43125"/>
                    <a:pt x="120000" y="43125"/>
                    <a:pt x="120000" y="43125"/>
                  </a:cubicBezTo>
                  <a:cubicBezTo>
                    <a:pt x="105000" y="16875"/>
                    <a:pt x="105000" y="16875"/>
                    <a:pt x="105000" y="16875"/>
                  </a:cubicBezTo>
                  <a:cubicBezTo>
                    <a:pt x="93750" y="24375"/>
                    <a:pt x="93750" y="24375"/>
                    <a:pt x="93750" y="24375"/>
                  </a:cubicBezTo>
                  <a:cubicBezTo>
                    <a:pt x="88125" y="18750"/>
                    <a:pt x="82500" y="15000"/>
                    <a:pt x="75000" y="13125"/>
                  </a:cubicBezTo>
                  <a:cubicBezTo>
                    <a:pt x="75000" y="0"/>
                    <a:pt x="75000" y="0"/>
                    <a:pt x="75000" y="0"/>
                  </a:cubicBezTo>
                  <a:cubicBezTo>
                    <a:pt x="45000" y="0"/>
                    <a:pt x="45000" y="0"/>
                    <a:pt x="45000" y="0"/>
                  </a:cubicBezTo>
                  <a:cubicBezTo>
                    <a:pt x="45000" y="13125"/>
                    <a:pt x="45000" y="13125"/>
                    <a:pt x="45000" y="13125"/>
                  </a:cubicBezTo>
                  <a:cubicBezTo>
                    <a:pt x="37500" y="15000"/>
                    <a:pt x="31875" y="18750"/>
                    <a:pt x="28125" y="24375"/>
                  </a:cubicBezTo>
                  <a:cubicBezTo>
                    <a:pt x="15000" y="16875"/>
                    <a:pt x="15000" y="16875"/>
                    <a:pt x="15000" y="16875"/>
                  </a:cubicBezTo>
                  <a:cubicBezTo>
                    <a:pt x="0" y="43125"/>
                    <a:pt x="0" y="43125"/>
                    <a:pt x="0" y="43125"/>
                  </a:cubicBezTo>
                  <a:cubicBezTo>
                    <a:pt x="13125" y="50625"/>
                    <a:pt x="13125" y="50625"/>
                    <a:pt x="13125" y="50625"/>
                  </a:cubicBezTo>
                  <a:cubicBezTo>
                    <a:pt x="11250" y="52500"/>
                    <a:pt x="11250" y="56250"/>
                    <a:pt x="11250" y="60000"/>
                  </a:cubicBezTo>
                  <a:cubicBezTo>
                    <a:pt x="11250" y="63750"/>
                    <a:pt x="11250" y="67500"/>
                    <a:pt x="13125" y="69375"/>
                  </a:cubicBezTo>
                  <a:cubicBezTo>
                    <a:pt x="0" y="76875"/>
                    <a:pt x="0" y="76875"/>
                    <a:pt x="0" y="76875"/>
                  </a:cubicBezTo>
                  <a:cubicBezTo>
                    <a:pt x="15000" y="103125"/>
                    <a:pt x="15000" y="103125"/>
                    <a:pt x="15000" y="103125"/>
                  </a:cubicBezTo>
                  <a:cubicBezTo>
                    <a:pt x="28125" y="95625"/>
                    <a:pt x="28125" y="95625"/>
                    <a:pt x="28125" y="95625"/>
                  </a:cubicBezTo>
                  <a:cubicBezTo>
                    <a:pt x="31875" y="101250"/>
                    <a:pt x="37500" y="105000"/>
                    <a:pt x="45000" y="106875"/>
                  </a:cubicBezTo>
                  <a:cubicBezTo>
                    <a:pt x="45000" y="120000"/>
                    <a:pt x="45000" y="120000"/>
                    <a:pt x="45000" y="120000"/>
                  </a:cubicBezTo>
                  <a:cubicBezTo>
                    <a:pt x="75000" y="120000"/>
                    <a:pt x="75000" y="120000"/>
                    <a:pt x="75000" y="120000"/>
                  </a:cubicBezTo>
                  <a:cubicBezTo>
                    <a:pt x="75000" y="106875"/>
                    <a:pt x="75000" y="106875"/>
                    <a:pt x="75000" y="106875"/>
                  </a:cubicBezTo>
                  <a:cubicBezTo>
                    <a:pt x="82500" y="105000"/>
                    <a:pt x="88125" y="101250"/>
                    <a:pt x="93750" y="95625"/>
                  </a:cubicBezTo>
                  <a:cubicBezTo>
                    <a:pt x="105000" y="103125"/>
                    <a:pt x="105000" y="103125"/>
                    <a:pt x="105000" y="103125"/>
                  </a:cubicBezTo>
                  <a:cubicBezTo>
                    <a:pt x="120000" y="76875"/>
                    <a:pt x="120000" y="76875"/>
                    <a:pt x="120000" y="76875"/>
                  </a:cubicBezTo>
                  <a:cubicBezTo>
                    <a:pt x="106875" y="69375"/>
                    <a:pt x="106875" y="69375"/>
                    <a:pt x="106875" y="69375"/>
                  </a:cubicBezTo>
                  <a:cubicBezTo>
                    <a:pt x="108750" y="67500"/>
                    <a:pt x="108750" y="63750"/>
                    <a:pt x="108750" y="60000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5" name="Shape 575" descr="Network Networking Rope Connection Net Net" title="Network Networking Rope Connection 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144275" y="1144267"/>
            <a:ext cx="6865600" cy="45770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0957BDFD-296C-5A4D-820C-1CC91487C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7059" y="6343137"/>
            <a:ext cx="4114800" cy="365125"/>
          </a:xfrm>
        </p:spPr>
        <p:txBody>
          <a:bodyPr/>
          <a:lstStyle/>
          <a:p>
            <a:r>
              <a:rPr lang="en-US" dirty="0"/>
              <a:t>Future Data Architectures Big Data Workshop – April 2018</a:t>
            </a:r>
          </a:p>
        </p:txBody>
      </p:sp>
    </p:spTree>
    <p:extLst>
      <p:ext uri="{BB962C8B-B14F-4D97-AF65-F5344CB8AC3E}">
        <p14:creationId xmlns:p14="http://schemas.microsoft.com/office/powerpoint/2010/main" val="3730731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/>
        </p:nvSpPr>
        <p:spPr>
          <a:xfrm>
            <a:off x="5326668" y="1876500"/>
            <a:ext cx="6113600" cy="38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67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 are training everyone in AWS</a:t>
            </a:r>
            <a:endParaRPr sz="2667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en-US" sz="2667" i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This is a real problem. Effectively leveraging the AWS console is its own skillset. People may become unwilling to be retrained if we have to migrate. But we have faced this problem before.</a:t>
            </a:r>
            <a:endParaRPr sz="2667" i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Shape 582"/>
          <p:cNvSpPr txBox="1"/>
          <p:nvPr/>
        </p:nvSpPr>
        <p:spPr>
          <a:xfrm>
            <a:off x="5326668" y="737433"/>
            <a:ext cx="4915600" cy="7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200">
                <a:solidFill>
                  <a:srgbClr val="1F497D"/>
                </a:solidFill>
              </a:rPr>
              <a:t>Knowledge Transfer Risk</a:t>
            </a:r>
            <a:endParaRPr sz="320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Shape 583"/>
          <p:cNvSpPr/>
          <p:nvPr/>
        </p:nvSpPr>
        <p:spPr>
          <a:xfrm>
            <a:off x="10435941" y="286247"/>
            <a:ext cx="1299200" cy="1178800"/>
          </a:xfrm>
          <a:prstGeom prst="round2DiagRect">
            <a:avLst>
              <a:gd name="adj1" fmla="val 40304"/>
              <a:gd name="adj2" fmla="val 0"/>
            </a:avLst>
          </a:prstGeom>
          <a:solidFill>
            <a:srgbClr val="D0E0E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4" name="Shape 584" descr="Books Pages Story Stories Notes Reminder R" title="Books Pages Story Stories Notes Remi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1144267" y="1144267"/>
            <a:ext cx="6865600" cy="457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Shape 5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9433" y="409533"/>
            <a:ext cx="932200" cy="9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E206301-22A4-FD41-AE10-276C0CD8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7067" y="6367780"/>
            <a:ext cx="4114800" cy="365125"/>
          </a:xfrm>
        </p:spPr>
        <p:txBody>
          <a:bodyPr/>
          <a:lstStyle/>
          <a:p>
            <a:r>
              <a:rPr lang="en-US" dirty="0"/>
              <a:t>Future Data Architectures Big Data Workshop – April 2018</a:t>
            </a:r>
          </a:p>
        </p:txBody>
      </p:sp>
    </p:spTree>
    <p:extLst>
      <p:ext uri="{BB962C8B-B14F-4D97-AF65-F5344CB8AC3E}">
        <p14:creationId xmlns:p14="http://schemas.microsoft.com/office/powerpoint/2010/main" val="285909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49" descr="BlackMarble_2016_Americas_composite.png"/>
          <p:cNvPicPr preferRelativeResize="0"/>
          <p:nvPr/>
        </p:nvPicPr>
        <p:blipFill rotWithShape="1">
          <a:blip r:embed="rId2">
            <a:alphaModFix/>
          </a:blip>
          <a:srcRect b="70038"/>
          <a:stretch/>
        </p:blipFill>
        <p:spPr>
          <a:xfrm>
            <a:off x="0" y="0"/>
            <a:ext cx="12192011" cy="29459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50"/>
          <p:cNvSpPr txBox="1">
            <a:spLocks/>
          </p:cNvSpPr>
          <p:nvPr/>
        </p:nvSpPr>
        <p:spPr>
          <a:xfrm>
            <a:off x="415600" y="3387267"/>
            <a:ext cx="4159600" cy="2715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44A6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33">
                <a:solidFill>
                  <a:srgbClr val="000000"/>
                </a:solidFill>
                <a:sym typeface="Calibri"/>
              </a:rPr>
              <a:t>Earthdata </a:t>
            </a:r>
            <a:r>
              <a:rPr lang="en-US" sz="4533">
                <a:solidFill>
                  <a:srgbClr val="000000"/>
                </a:solidFill>
              </a:rPr>
              <a:t>Cloud </a:t>
            </a:r>
            <a:r>
              <a:rPr lang="en" sz="4533">
                <a:solidFill>
                  <a:srgbClr val="000000"/>
                </a:solidFill>
              </a:rPr>
              <a:t>2021</a:t>
            </a:r>
            <a:endParaRPr lang="en" sz="4533" dirty="0">
              <a:solidFill>
                <a:srgbClr val="000000"/>
              </a:solidFill>
            </a:endParaRPr>
          </a:p>
        </p:txBody>
      </p:sp>
      <p:sp>
        <p:nvSpPr>
          <p:cNvPr id="7" name="Shape 151"/>
          <p:cNvSpPr txBox="1">
            <a:spLocks/>
          </p:cNvSpPr>
          <p:nvPr/>
        </p:nvSpPr>
        <p:spPr>
          <a:xfrm>
            <a:off x="4705600" y="3387267"/>
            <a:ext cx="7060400" cy="29460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465655">
              <a:lnSpc>
                <a:spcPct val="100000"/>
              </a:lnSpc>
              <a:buClr>
                <a:srgbClr val="434343"/>
              </a:buClr>
              <a:buFont typeface="Arial"/>
              <a:buChar char="-"/>
            </a:pPr>
            <a:r>
              <a:rPr lang="en" sz="2400" dirty="0">
                <a:solidFill>
                  <a:srgbClr val="434343"/>
                </a:solidFill>
              </a:rPr>
              <a:t>Improve the efficiency of NASA’s data systems operations</a:t>
            </a:r>
          </a:p>
          <a:p>
            <a:pPr marL="609585" indent="-465655">
              <a:lnSpc>
                <a:spcPct val="100000"/>
              </a:lnSpc>
              <a:buClr>
                <a:srgbClr val="434343"/>
              </a:buClr>
              <a:buFont typeface="Arial"/>
              <a:buChar char="-"/>
            </a:pPr>
            <a:r>
              <a:rPr lang="en" sz="2400" dirty="0">
                <a:solidFill>
                  <a:srgbClr val="434343"/>
                </a:solidFill>
              </a:rPr>
              <a:t>Prepare for planned high-data-rate missions</a:t>
            </a:r>
          </a:p>
          <a:p>
            <a:pPr marL="609585" indent="-465655">
              <a:lnSpc>
                <a:spcPct val="100000"/>
              </a:lnSpc>
              <a:buClr>
                <a:srgbClr val="434343"/>
              </a:buClr>
              <a:buFont typeface="Arial"/>
              <a:buChar char="-"/>
            </a:pPr>
            <a:r>
              <a:rPr lang="en" sz="2400" dirty="0">
                <a:solidFill>
                  <a:srgbClr val="434343"/>
                </a:solidFill>
              </a:rPr>
              <a:t>Increase opportunity for researchers and commercial users to process PBs of data quickly without the need for data management</a:t>
            </a:r>
            <a:r>
              <a:rPr lang="en-US" sz="2400" dirty="0">
                <a:solidFill>
                  <a:srgbClr val="434343"/>
                </a:solidFill>
              </a:rPr>
              <a:t>/movement</a:t>
            </a:r>
            <a:endParaRPr lang="en" sz="2400" dirty="0">
              <a:solidFill>
                <a:srgbClr val="434343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CC8DF25-0CB1-F04B-83E8-995519E48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Future Data Architectures Big Data Workshop – April 2018</a:t>
            </a:r>
          </a:p>
        </p:txBody>
      </p:sp>
    </p:spTree>
    <p:extLst>
      <p:ext uri="{BB962C8B-B14F-4D97-AF65-F5344CB8AC3E}">
        <p14:creationId xmlns:p14="http://schemas.microsoft.com/office/powerpoint/2010/main" val="126283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Focused on evaluation and planning for a cloud migration in 4 areas</a:t>
            </a:r>
          </a:p>
        </p:txBody>
      </p:sp>
      <p:grpSp>
        <p:nvGrpSpPr>
          <p:cNvPr id="4" name="Shape 169"/>
          <p:cNvGrpSpPr/>
          <p:nvPr/>
        </p:nvGrpSpPr>
        <p:grpSpPr>
          <a:xfrm>
            <a:off x="3365407" y="1832000"/>
            <a:ext cx="2395600" cy="3194000"/>
            <a:chOff x="115025" y="1528850"/>
            <a:chExt cx="1796700" cy="2395500"/>
          </a:xfrm>
        </p:grpSpPr>
        <p:sp>
          <p:nvSpPr>
            <p:cNvPr id="5" name="Shape 170"/>
            <p:cNvSpPr/>
            <p:nvPr/>
          </p:nvSpPr>
          <p:spPr>
            <a:xfrm>
              <a:off x="115025" y="1528850"/>
              <a:ext cx="1796700" cy="2395500"/>
            </a:xfrm>
            <a:prstGeom prst="roundRect">
              <a:avLst>
                <a:gd name="adj" fmla="val 16667"/>
              </a:avLst>
            </a:prstGeom>
            <a:solidFill>
              <a:srgbClr val="D0E0E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6" name="Shape 17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52885" y="2775601"/>
              <a:ext cx="897754" cy="971676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7" name="Shape 17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3045" y="1813316"/>
              <a:ext cx="897755" cy="838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17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1350" y="2288256"/>
              <a:ext cx="521536" cy="487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17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1508" y="1697913"/>
              <a:ext cx="521536" cy="4874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Shape 175"/>
          <p:cNvGrpSpPr/>
          <p:nvPr/>
        </p:nvGrpSpPr>
        <p:grpSpPr>
          <a:xfrm>
            <a:off x="320451" y="1831983"/>
            <a:ext cx="2500124" cy="3194000"/>
            <a:chOff x="2667047" y="1528850"/>
            <a:chExt cx="1875093" cy="2395500"/>
          </a:xfrm>
        </p:grpSpPr>
        <p:sp>
          <p:nvSpPr>
            <p:cNvPr id="11" name="Shape 176"/>
            <p:cNvSpPr/>
            <p:nvPr/>
          </p:nvSpPr>
          <p:spPr>
            <a:xfrm>
              <a:off x="2745441" y="1528850"/>
              <a:ext cx="1796700" cy="2395500"/>
            </a:xfrm>
            <a:prstGeom prst="roundRect">
              <a:avLst>
                <a:gd name="adj" fmla="val 16667"/>
              </a:avLst>
            </a:prstGeom>
            <a:solidFill>
              <a:srgbClr val="D0E0E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12" name="Shape 17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67047" y="1671082"/>
              <a:ext cx="1055590" cy="1055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Shape 17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115925" y="2733632"/>
              <a:ext cx="1055590" cy="1055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Shape 17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722637" y="1980901"/>
              <a:ext cx="666854" cy="6668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Shape 180"/>
          <p:cNvGrpSpPr/>
          <p:nvPr/>
        </p:nvGrpSpPr>
        <p:grpSpPr>
          <a:xfrm>
            <a:off x="6305853" y="1832000"/>
            <a:ext cx="2395600" cy="3194000"/>
            <a:chOff x="4724609" y="1528850"/>
            <a:chExt cx="1796700" cy="2395500"/>
          </a:xfrm>
        </p:grpSpPr>
        <p:sp>
          <p:nvSpPr>
            <p:cNvPr id="16" name="Shape 181"/>
            <p:cNvSpPr/>
            <p:nvPr/>
          </p:nvSpPr>
          <p:spPr>
            <a:xfrm>
              <a:off x="4724609" y="1528850"/>
              <a:ext cx="1796700" cy="2395500"/>
            </a:xfrm>
            <a:prstGeom prst="roundRect">
              <a:avLst>
                <a:gd name="adj" fmla="val 16667"/>
              </a:avLst>
            </a:prstGeom>
            <a:solidFill>
              <a:srgbClr val="D0E0E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17" name="Shape 18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810675" y="2780525"/>
              <a:ext cx="982200" cy="98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Shape 18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868975" y="2887050"/>
              <a:ext cx="468975" cy="468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Shape 18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067312" y="1735550"/>
              <a:ext cx="982200" cy="98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Shape 185"/>
          <p:cNvSpPr txBox="1"/>
          <p:nvPr/>
        </p:nvSpPr>
        <p:spPr>
          <a:xfrm>
            <a:off x="3313240" y="4970433"/>
            <a:ext cx="2395600" cy="1014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/>
            <a:r>
              <a:rPr lang="en" sz="2533">
                <a:latin typeface="Calibri"/>
                <a:ea typeface="Calibri"/>
                <a:cs typeface="Calibri"/>
                <a:sym typeface="Calibri"/>
              </a:rPr>
              <a:t>Core Archive Functionality and Processing</a:t>
            </a:r>
          </a:p>
        </p:txBody>
      </p:sp>
      <p:sp>
        <p:nvSpPr>
          <p:cNvPr id="21" name="Shape 186"/>
          <p:cNvSpPr txBox="1"/>
          <p:nvPr/>
        </p:nvSpPr>
        <p:spPr>
          <a:xfrm>
            <a:off x="320440" y="4970416"/>
            <a:ext cx="2395600" cy="1014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/>
            <a:r>
              <a:rPr lang="en" sz="2533" dirty="0">
                <a:latin typeface="Calibri"/>
                <a:ea typeface="Calibri"/>
                <a:cs typeface="Calibri"/>
                <a:sym typeface="Calibri"/>
              </a:rPr>
              <a:t>Compliance, Security, Cost Tracking</a:t>
            </a:r>
          </a:p>
        </p:txBody>
      </p:sp>
      <p:sp>
        <p:nvSpPr>
          <p:cNvPr id="22" name="Shape 187"/>
          <p:cNvSpPr txBox="1"/>
          <p:nvPr/>
        </p:nvSpPr>
        <p:spPr>
          <a:xfrm>
            <a:off x="6253473" y="4970433"/>
            <a:ext cx="2395600" cy="1014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/>
            <a:r>
              <a:rPr lang="en" sz="2533">
                <a:latin typeface="Calibri"/>
                <a:ea typeface="Calibri"/>
                <a:cs typeface="Calibri"/>
                <a:sym typeface="Calibri"/>
              </a:rPr>
              <a:t>End-User Application Migration</a:t>
            </a:r>
          </a:p>
        </p:txBody>
      </p:sp>
      <p:sp>
        <p:nvSpPr>
          <p:cNvPr id="23" name="Shape 188"/>
          <p:cNvSpPr txBox="1"/>
          <p:nvPr/>
        </p:nvSpPr>
        <p:spPr>
          <a:xfrm>
            <a:off x="9141539" y="4970433"/>
            <a:ext cx="2500024" cy="1014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algn="ctr"/>
            <a:r>
              <a:rPr lang="en-US" sz="2533">
                <a:latin typeface="Calibri"/>
                <a:ea typeface="Calibri"/>
                <a:cs typeface="Calibri"/>
                <a:sym typeface="Calibri"/>
              </a:rPr>
              <a:t>Commercial </a:t>
            </a:r>
            <a:r>
              <a:rPr lang="en" sz="2533" dirty="0">
                <a:latin typeface="Calibri"/>
                <a:ea typeface="Calibri"/>
                <a:cs typeface="Calibri"/>
                <a:sym typeface="Calibri"/>
              </a:rPr>
              <a:t>Cloud Partnerships</a:t>
            </a:r>
          </a:p>
        </p:txBody>
      </p:sp>
      <p:grpSp>
        <p:nvGrpSpPr>
          <p:cNvPr id="24" name="Shape 189"/>
          <p:cNvGrpSpPr/>
          <p:nvPr/>
        </p:nvGrpSpPr>
        <p:grpSpPr>
          <a:xfrm>
            <a:off x="9245963" y="1832000"/>
            <a:ext cx="2395600" cy="3194000"/>
            <a:chOff x="6929691" y="1300250"/>
            <a:chExt cx="1796700" cy="2395500"/>
          </a:xfrm>
        </p:grpSpPr>
        <p:sp>
          <p:nvSpPr>
            <p:cNvPr id="25" name="Shape 190"/>
            <p:cNvSpPr/>
            <p:nvPr/>
          </p:nvSpPr>
          <p:spPr>
            <a:xfrm>
              <a:off x="6929691" y="1300250"/>
              <a:ext cx="1796700" cy="2395500"/>
            </a:xfrm>
            <a:prstGeom prst="roundRect">
              <a:avLst>
                <a:gd name="adj" fmla="val 16667"/>
              </a:avLst>
            </a:prstGeom>
            <a:solidFill>
              <a:srgbClr val="D0E0E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26" name="Shape 191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188350" y="1408000"/>
              <a:ext cx="1279400" cy="127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Shape 192" descr="Image result for amazon clipart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8111820" y="3120675"/>
              <a:ext cx="468975" cy="468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Shape 193" descr="Image result for g suite logo clipart"/>
            <p:cNvPicPr preferRelativeResize="0"/>
            <p:nvPr/>
          </p:nvPicPr>
          <p:blipFill rotWithShape="1">
            <a:blip r:embed="rId14">
              <a:alphaModFix/>
            </a:blip>
            <a:srcRect l="10583" t="17074" r="66982" b="20448"/>
            <a:stretch/>
          </p:blipFill>
          <p:spPr>
            <a:xfrm>
              <a:off x="7513650" y="3117991"/>
              <a:ext cx="468974" cy="474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Shape 194" descr="Image result for microsoft logo clipart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7804725" y="2713263"/>
              <a:ext cx="378850" cy="378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Shape 195" descr="Image result for nasa logo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7091337" y="2742912"/>
              <a:ext cx="547750" cy="468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7C6BC0E8-7F8D-254E-98AB-FE20878CD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Future Data Architectures Big Data Workshop – April 2018</a:t>
            </a:r>
          </a:p>
        </p:txBody>
      </p:sp>
    </p:spTree>
    <p:extLst>
      <p:ext uri="{BB962C8B-B14F-4D97-AF65-F5344CB8AC3E}">
        <p14:creationId xmlns:p14="http://schemas.microsoft.com/office/powerpoint/2010/main" val="84484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Rates Drive System Evolution</a:t>
            </a:r>
          </a:p>
        </p:txBody>
      </p:sp>
      <p:grpSp>
        <p:nvGrpSpPr>
          <p:cNvPr id="4" name="Shape 158"/>
          <p:cNvGrpSpPr/>
          <p:nvPr/>
        </p:nvGrpSpPr>
        <p:grpSpPr>
          <a:xfrm>
            <a:off x="1347088" y="1147681"/>
            <a:ext cx="9497823" cy="5131087"/>
            <a:chOff x="656950" y="896382"/>
            <a:chExt cx="7403975" cy="4170917"/>
          </a:xfrm>
        </p:grpSpPr>
        <p:pic>
          <p:nvPicPr>
            <p:cNvPr id="5" name="Shape 159" title="Chart"/>
            <p:cNvPicPr preferRelativeResize="0"/>
            <p:nvPr/>
          </p:nvPicPr>
          <p:blipFill rotWithShape="1">
            <a:blip r:embed="rId2">
              <a:alphaModFix/>
            </a:blip>
            <a:srcRect l="2681" t="4893" r="2215" b="3385"/>
            <a:stretch/>
          </p:blipFill>
          <p:spPr>
            <a:xfrm>
              <a:off x="656950" y="896382"/>
              <a:ext cx="7403975" cy="41709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Shape 160"/>
            <p:cNvPicPr preferRelativeResize="0"/>
            <p:nvPr/>
          </p:nvPicPr>
          <p:blipFill rotWithShape="1">
            <a:blip r:embed="rId3">
              <a:alphaModFix/>
            </a:blip>
            <a:srcRect r="48575"/>
            <a:stretch/>
          </p:blipFill>
          <p:spPr>
            <a:xfrm>
              <a:off x="4209850" y="1350187"/>
              <a:ext cx="2938644" cy="278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161"/>
            <p:cNvPicPr preferRelativeResize="0"/>
            <p:nvPr/>
          </p:nvPicPr>
          <p:blipFill rotWithShape="1">
            <a:blip r:embed="rId3">
              <a:alphaModFix/>
            </a:blip>
            <a:srcRect l="75685"/>
            <a:stretch/>
          </p:blipFill>
          <p:spPr>
            <a:xfrm>
              <a:off x="4984398" y="1628950"/>
              <a:ext cx="1389550" cy="278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162" descr="Image result for google pinpoint location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37149" y="3233971"/>
              <a:ext cx="498925" cy="3976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" name="Shape 163"/>
            <p:cNvCxnSpPr/>
            <p:nvPr/>
          </p:nvCxnSpPr>
          <p:spPr>
            <a:xfrm>
              <a:off x="6164075" y="3631625"/>
              <a:ext cx="0" cy="6801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dot"/>
              <a:round/>
              <a:headEnd type="none" w="lg" len="lg"/>
              <a:tailEnd type="none" w="lg" len="lg"/>
            </a:ln>
          </p:spPr>
        </p:cxnSp>
      </p:grp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749598F-567F-2A48-AC2D-96A24437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Future Data Architectures Big Data Workshop – April 2018</a:t>
            </a:r>
          </a:p>
        </p:txBody>
      </p:sp>
    </p:spTree>
    <p:extLst>
      <p:ext uri="{BB962C8B-B14F-4D97-AF65-F5344CB8AC3E}">
        <p14:creationId xmlns:p14="http://schemas.microsoft.com/office/powerpoint/2010/main" val="176135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CADAA-5AFB-B343-B580-954EDAA82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Enabling Analytics in the Cloud for Earth Science Data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81E9B3-E521-FF48-B8D8-3A19C6ACC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18" y="498376"/>
            <a:ext cx="6420798" cy="2189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05078D-923C-ED44-A60D-45BBF9334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87" y="3121593"/>
            <a:ext cx="5629260" cy="2384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BABA2E-3856-9243-8965-3BF6819F25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000" r="1000" b="27333"/>
          <a:stretch/>
        </p:blipFill>
        <p:spPr>
          <a:xfrm>
            <a:off x="6747164" y="2156081"/>
            <a:ext cx="5233386" cy="304801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003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Shape 395"/>
          <p:cNvPicPr preferRelativeResize="0"/>
          <p:nvPr/>
        </p:nvPicPr>
        <p:blipFill rotWithShape="1">
          <a:blip r:embed="rId3">
            <a:alphaModFix/>
          </a:blip>
          <a:srcRect l="12152" t="335" r="18734" b="201"/>
          <a:stretch/>
        </p:blipFill>
        <p:spPr>
          <a:xfrm>
            <a:off x="5257801" y="0"/>
            <a:ext cx="6934200" cy="561328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Shape 396"/>
          <p:cNvSpPr/>
          <p:nvPr/>
        </p:nvSpPr>
        <p:spPr>
          <a:xfrm>
            <a:off x="0" y="0"/>
            <a:ext cx="5257800" cy="5613285"/>
          </a:xfrm>
          <a:prstGeom prst="rect">
            <a:avLst/>
          </a:prstGeom>
          <a:solidFill>
            <a:srgbClr val="12182C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143934" y="411860"/>
            <a:ext cx="4969933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-US" sz="3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80 TBs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/day</a:t>
            </a:r>
            <a:br>
              <a:rPr lang="en-US" sz="2667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generation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Shape 398"/>
          <p:cNvSpPr txBox="1"/>
          <p:nvPr/>
        </p:nvSpPr>
        <p:spPr>
          <a:xfrm>
            <a:off x="12530667" y="1490133"/>
            <a:ext cx="12192000" cy="1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12172B"/>
              </a:buClr>
              <a:buSzPts val="1800"/>
            </a:pPr>
            <a:r>
              <a:rPr lang="en-US" sz="2400">
                <a:solidFill>
                  <a:srgbClr val="12172B"/>
                </a:solidFill>
                <a:latin typeface="Arial"/>
                <a:ea typeface="Arial"/>
                <a:cs typeface="Arial"/>
                <a:sym typeface="Arial"/>
              </a:rPr>
              <a:t>Most networks can’t handle sustained </a:t>
            </a:r>
            <a:r>
              <a:rPr lang="en-US" sz="2667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50 Gbps</a:t>
            </a:r>
            <a:endParaRPr sz="2667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12172B"/>
              </a:buClr>
              <a:buSzPts val="1800"/>
            </a:pPr>
            <a:r>
              <a:rPr lang="en-US" sz="2400">
                <a:solidFill>
                  <a:srgbClr val="12172B"/>
                </a:solidFill>
                <a:latin typeface="Arial"/>
                <a:ea typeface="Arial"/>
                <a:cs typeface="Arial"/>
                <a:sym typeface="Arial"/>
              </a:rPr>
              <a:t>Processing times for creating scenes, times to create time-series</a:t>
            </a:r>
            <a:endParaRPr sz="2667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143934" y="1626750"/>
            <a:ext cx="4969933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-US" sz="3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400 TBs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/day</a:t>
            </a:r>
            <a:endParaRPr sz="2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reprocessing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143934" y="2841639"/>
            <a:ext cx="4969933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-US" sz="3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300 GB</a:t>
            </a:r>
            <a:endParaRPr sz="2400"/>
          </a:p>
          <a:p>
            <a:pPr algn="ctr"/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Granules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143934" y="4056530"/>
            <a:ext cx="4969933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en-US" sz="3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150 PBs</a:t>
            </a:r>
            <a:r>
              <a:rPr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@ </a:t>
            </a:r>
            <a:r>
              <a:rPr lang="en-US" sz="3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50 Gbps</a:t>
            </a:r>
            <a:endParaRPr sz="3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processing speed for months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4A204A8-A4B9-FB4E-95E2-9D9E0DC52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Future Data Architectures Big Data Workshop – April 2018</a:t>
            </a:r>
          </a:p>
        </p:txBody>
      </p:sp>
    </p:spTree>
    <p:extLst>
      <p:ext uri="{BB962C8B-B14F-4D97-AF65-F5344CB8AC3E}">
        <p14:creationId xmlns:p14="http://schemas.microsoft.com/office/powerpoint/2010/main" val="418214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" y="5331"/>
            <a:ext cx="11430001" cy="1325563"/>
          </a:xfrm>
        </p:spPr>
        <p:txBody>
          <a:bodyPr>
            <a:normAutofit/>
          </a:bodyPr>
          <a:lstStyle/>
          <a:p>
            <a:r>
              <a:rPr lang="en-US" dirty="0">
                <a:sym typeface="Arial"/>
              </a:rPr>
              <a:t>EOSDIS </a:t>
            </a:r>
            <a:r>
              <a:rPr lang="en" dirty="0">
                <a:sym typeface="Arial"/>
              </a:rPr>
              <a:t>Cloud Architecture</a:t>
            </a:r>
            <a:r>
              <a:rPr lang="en-US" dirty="0">
                <a:sym typeface="Arial"/>
              </a:rPr>
              <a:t> - 2021</a:t>
            </a:r>
            <a:endParaRPr lang="en-US" dirty="0"/>
          </a:p>
        </p:txBody>
      </p:sp>
      <p:pic>
        <p:nvPicPr>
          <p:cNvPr id="6" name="Shape 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3419" y="1303436"/>
            <a:ext cx="6922806" cy="479788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 flipH="1">
            <a:off x="1278466" y="6223001"/>
            <a:ext cx="912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/>
              <a:t>Open Data </a:t>
            </a:r>
            <a:r>
              <a:rPr lang="en-US" sz="2400" b="1" i="1" u="sng" dirty="0"/>
              <a:t>+ Open </a:t>
            </a:r>
            <a:r>
              <a:rPr lang="en-US" sz="2400" b="1" i="1" u="sng"/>
              <a:t>Source Software </a:t>
            </a:r>
            <a:r>
              <a:rPr lang="en-US" sz="2400" b="1" i="1" u="sng" dirty="0"/>
              <a:t>+ Open Architecture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F62C8397-140F-9E42-AA39-D566ABBF67A5}"/>
              </a:ext>
            </a:extLst>
          </p:cNvPr>
          <p:cNvSpPr/>
          <p:nvPr/>
        </p:nvSpPr>
        <p:spPr>
          <a:xfrm>
            <a:off x="879226" y="1287565"/>
            <a:ext cx="1537766" cy="91485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>
                <a:solidFill>
                  <a:schemeClr val="tx1"/>
                </a:solidFill>
              </a:rPr>
              <a:t>CEOS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947C68D-8051-484D-B4C2-66718D93369F}"/>
              </a:ext>
            </a:extLst>
          </p:cNvPr>
          <p:cNvSpPr/>
          <p:nvPr/>
        </p:nvSpPr>
        <p:spPr>
          <a:xfrm>
            <a:off x="1038361" y="2766374"/>
            <a:ext cx="1537766" cy="91485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>
                <a:solidFill>
                  <a:schemeClr val="tx1"/>
                </a:solidFill>
              </a:rPr>
              <a:t>USGS, NOAA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E638A7-6574-5B48-989D-FDB90B499A97}"/>
              </a:ext>
            </a:extLst>
          </p:cNvPr>
          <p:cNvSpPr/>
          <p:nvPr/>
        </p:nvSpPr>
        <p:spPr>
          <a:xfrm>
            <a:off x="9042400" y="1164098"/>
            <a:ext cx="3134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Users access and can process PBs of data quickly without the need for data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E61C86-6992-CE45-A93E-263D3C7F21F1}"/>
              </a:ext>
            </a:extLst>
          </p:cNvPr>
          <p:cNvSpPr/>
          <p:nvPr/>
        </p:nvSpPr>
        <p:spPr>
          <a:xfrm>
            <a:off x="9057009" y="3338527"/>
            <a:ext cx="3134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Organized, well-documented, consistently formatted, and error free data lake</a:t>
            </a:r>
          </a:p>
        </p:txBody>
      </p:sp>
    </p:spTree>
    <p:extLst>
      <p:ext uri="{BB962C8B-B14F-4D97-AF65-F5344CB8AC3E}">
        <p14:creationId xmlns:p14="http://schemas.microsoft.com/office/powerpoint/2010/main" val="185334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Shape 4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985" y="2839451"/>
            <a:ext cx="9890033" cy="158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Shape 423"/>
          <p:cNvSpPr txBox="1">
            <a:spLocks noGrp="1"/>
          </p:cNvSpPr>
          <p:nvPr>
            <p:ph type="title" idx="4294967295"/>
          </p:nvPr>
        </p:nvSpPr>
        <p:spPr>
          <a:xfrm>
            <a:off x="463196" y="1647700"/>
            <a:ext cx="11265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434342"/>
              </a:buClr>
              <a:buSzPts val="3400"/>
            </a:pPr>
            <a:r>
              <a:rPr lang="en-US" sz="4533">
                <a:solidFill>
                  <a:srgbClr val="434342"/>
                </a:solidFill>
              </a:rPr>
              <a:t>So we made this thing.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D5B912-99BC-B243-B360-48672D77A0F8}"/>
              </a:ext>
            </a:extLst>
          </p:cNvPr>
          <p:cNvSpPr/>
          <p:nvPr/>
        </p:nvSpPr>
        <p:spPr>
          <a:xfrm>
            <a:off x="3047996" y="5249923"/>
            <a:ext cx="6096000" cy="9987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Getting Started with </a:t>
            </a:r>
            <a:r>
              <a:rPr lang="en-US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Cumulus </a:t>
            </a:r>
            <a:r>
              <a:rPr lang="en-US" u="sng" dirty="0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https://cumulus-nasa.github.io/</a:t>
            </a:r>
            <a:r>
              <a:rPr lang="en-US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>
              <a:lnSpc>
                <a:spcPct val="115000"/>
              </a:lnSpc>
              <a:spcBef>
                <a:spcPts val="2133"/>
              </a:spcBef>
            </a:pPr>
            <a:r>
              <a:rPr lang="en-US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Cumulus Code Base: </a:t>
            </a:r>
            <a:r>
              <a:rPr lang="en-US" u="sng" dirty="0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https://github.com/cumulus-nasa</a:t>
            </a:r>
            <a:r>
              <a:rPr lang="en-US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4714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8610600" y="6492831"/>
            <a:ext cx="2743200" cy="36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9</a:t>
            </a:fld>
            <a:endParaRPr/>
          </a:p>
        </p:txBody>
      </p:sp>
      <p:sp>
        <p:nvSpPr>
          <p:cNvPr id="429" name="Shape 429"/>
          <p:cNvSpPr txBox="1"/>
          <p:nvPr/>
        </p:nvSpPr>
        <p:spPr>
          <a:xfrm>
            <a:off x="568267" y="118217"/>
            <a:ext cx="10972800" cy="1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5067">
                <a:solidFill>
                  <a:srgbClr val="34495E"/>
                </a:solidFill>
                <a:latin typeface="Lato"/>
                <a:ea typeface="Lato"/>
                <a:cs typeface="Lato"/>
                <a:sym typeface="Lato"/>
              </a:rPr>
              <a:t>What is Cumulus?</a:t>
            </a:r>
            <a:endParaRPr sz="5067">
              <a:solidFill>
                <a:srgbClr val="34495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0" name="Shape 430"/>
          <p:cNvSpPr txBox="1"/>
          <p:nvPr/>
        </p:nvSpPr>
        <p:spPr>
          <a:xfrm>
            <a:off x="568251" y="1642633"/>
            <a:ext cx="11360800" cy="4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333"/>
              </a:spcBef>
              <a:spcAft>
                <a:spcPts val="2133"/>
              </a:spcAft>
            </a:pPr>
            <a:r>
              <a:rPr lang="en-US" sz="2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Lightweight, cloud-native framework for data ingest, archive, distribution and management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 txBox="1"/>
          <p:nvPr/>
        </p:nvSpPr>
        <p:spPr>
          <a:xfrm>
            <a:off x="1120667" y="3165633"/>
            <a:ext cx="10808400" cy="3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600" b="1" u="sng">
                <a:latin typeface="Calibri"/>
                <a:ea typeface="Calibri"/>
                <a:cs typeface="Calibri"/>
                <a:sym typeface="Calibri"/>
              </a:rPr>
              <a:t>Goals</a:t>
            </a:r>
            <a:endParaRPr sz="3600" b="1" u="sng">
              <a:latin typeface="Calibri"/>
              <a:ea typeface="Calibri"/>
              <a:cs typeface="Calibri"/>
              <a:sym typeface="Calibri"/>
            </a:endParaRPr>
          </a:p>
          <a:p>
            <a:pPr marL="609585" indent="-474121">
              <a:buSzPts val="2000"/>
              <a:buFont typeface="Calibri"/>
              <a:buChar char="-"/>
            </a:pPr>
            <a:r>
              <a:rPr lang="en-US" sz="2667">
                <a:latin typeface="Calibri"/>
                <a:ea typeface="Calibri"/>
                <a:cs typeface="Calibri"/>
                <a:sym typeface="Calibri"/>
              </a:rPr>
              <a:t>Provide core DAAC functionality in a configurable manner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609585" indent="-465655">
              <a:buSzPts val="1900"/>
              <a:buFont typeface="Calibri"/>
              <a:buChar char="-"/>
            </a:pPr>
            <a:r>
              <a:rPr lang="en-US" sz="2533">
                <a:latin typeface="Calibri"/>
                <a:ea typeface="Calibri"/>
                <a:cs typeface="Calibri"/>
                <a:sym typeface="Calibri"/>
              </a:rPr>
              <a:t>Enable DAACs to help each other with re-usable, compatible containers (e.g. data retrieval, metadata extraction, metrics delivery)</a:t>
            </a:r>
            <a:endParaRPr sz="2533">
              <a:latin typeface="Calibri"/>
              <a:ea typeface="Calibri"/>
              <a:cs typeface="Calibri"/>
              <a:sym typeface="Calibri"/>
            </a:endParaRPr>
          </a:p>
          <a:p>
            <a:pPr marL="609585" indent="-465655">
              <a:buSzPts val="1900"/>
              <a:buFont typeface="Calibri"/>
              <a:buChar char="-"/>
            </a:pPr>
            <a:r>
              <a:rPr lang="en-US" sz="2533">
                <a:latin typeface="Calibri"/>
                <a:ea typeface="Calibri"/>
                <a:cs typeface="Calibri"/>
                <a:sym typeface="Calibri"/>
              </a:rPr>
              <a:t>Enable DAAC-specific customizations</a:t>
            </a:r>
            <a:endParaRPr sz="253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E8372A3-B6F6-A24D-B175-1AD389002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Future Data Architectures Big Data Workshop – April 2018</a:t>
            </a:r>
          </a:p>
        </p:txBody>
      </p:sp>
    </p:spTree>
    <p:extLst>
      <p:ext uri="{BB962C8B-B14F-4D97-AF65-F5344CB8AC3E}">
        <p14:creationId xmlns:p14="http://schemas.microsoft.com/office/powerpoint/2010/main" val="1672672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14378</TotalTime>
  <Words>752</Words>
  <Application>Microsoft Macintosh PowerPoint</Application>
  <PresentationFormat>Widescreen</PresentationFormat>
  <Paragraphs>105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 Neue</vt:lpstr>
      <vt:lpstr>Lato</vt:lpstr>
      <vt:lpstr>Office Theme</vt:lpstr>
      <vt:lpstr>Earthdata Cloud 2021</vt:lpstr>
      <vt:lpstr>PowerPoint Presentation</vt:lpstr>
      <vt:lpstr>Focused on evaluation and planning for a cloud migration in 4 areas</vt:lpstr>
      <vt:lpstr>Data Rates Drive System Evolution</vt:lpstr>
      <vt:lpstr>PowerPoint Presentation</vt:lpstr>
      <vt:lpstr>PowerPoint Presentation</vt:lpstr>
      <vt:lpstr>EOSDIS Cloud Architecture - 2021</vt:lpstr>
      <vt:lpstr>So we made this thing.</vt:lpstr>
      <vt:lpstr>PowerPoint Presentation</vt:lpstr>
      <vt:lpstr>PowerPoint Presentation</vt:lpstr>
      <vt:lpstr>PowerPoint Presentation</vt:lpstr>
      <vt:lpstr>Avoiding Vendor Lock-in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 There</dc:title>
  <dc:creator>Microsoft Office User</dc:creator>
  <cp:lastModifiedBy>Kevin Murphy</cp:lastModifiedBy>
  <cp:revision>146</cp:revision>
  <dcterms:created xsi:type="dcterms:W3CDTF">2017-01-26T16:35:32Z</dcterms:created>
  <dcterms:modified xsi:type="dcterms:W3CDTF">2018-04-26T16:22:30Z</dcterms:modified>
</cp:coreProperties>
</file>