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sldIdLst>
    <p:sldId id="256" r:id="rId2"/>
    <p:sldId id="297" r:id="rId3"/>
    <p:sldId id="270" r:id="rId4"/>
    <p:sldId id="271" r:id="rId5"/>
    <p:sldId id="287" r:id="rId6"/>
    <p:sldId id="292" r:id="rId7"/>
    <p:sldId id="268" r:id="rId8"/>
    <p:sldId id="298" r:id="rId9"/>
    <p:sldId id="315" r:id="rId10"/>
    <p:sldId id="303" r:id="rId11"/>
    <p:sldId id="304" r:id="rId12"/>
    <p:sldId id="305" r:id="rId13"/>
    <p:sldId id="306" r:id="rId14"/>
    <p:sldId id="307" r:id="rId15"/>
    <p:sldId id="308" r:id="rId16"/>
    <p:sldId id="309" r:id="rId17"/>
    <p:sldId id="312" r:id="rId18"/>
    <p:sldId id="313" r:id="rId19"/>
    <p:sldId id="316" r:id="rId20"/>
    <p:sldId id="301" r:id="rId21"/>
    <p:sldId id="317" r:id="rId22"/>
    <p:sldId id="296" r:id="rId23"/>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5"/>
    <p:restoredTop sz="93336"/>
  </p:normalViewPr>
  <p:slideViewPr>
    <p:cSldViewPr>
      <p:cViewPr varScale="1">
        <p:scale>
          <a:sx n="101" d="100"/>
          <a:sy n="101" d="100"/>
        </p:scale>
        <p:origin x="-1880"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320BD3-0891-4B7C-904F-E9A4E9C4C410}" type="doc">
      <dgm:prSet loTypeId="urn:microsoft.com/office/officeart/2005/8/layout/radial4" loCatId="relationship" qsTypeId="urn:microsoft.com/office/officeart/2005/8/quickstyle/simple1" qsCatId="simple" csTypeId="urn:microsoft.com/office/officeart/2005/8/colors/accent2_2" csCatId="accent2" phldr="1"/>
      <dgm:spPr/>
      <dgm:t>
        <a:bodyPr/>
        <a:lstStyle/>
        <a:p>
          <a:endParaRPr lang="en-GB"/>
        </a:p>
      </dgm:t>
    </dgm:pt>
    <dgm:pt modelId="{0C38D9A9-E1D4-4B60-AA30-570436281877}">
      <dgm:prSet phldrT="[Text]"/>
      <dgm:spPr>
        <a:xfrm>
          <a:off x="2112267" y="2167849"/>
          <a:ext cx="1392089" cy="1392089"/>
        </a:xfrm>
        <a:gradFill rotWithShape="0">
          <a:gsLst>
            <a:gs pos="15000">
              <a:srgbClr val="C0504D"/>
            </a:gs>
            <a:gs pos="0">
              <a:srgbClr val="DCB3B2"/>
            </a:gs>
            <a:gs pos="85000">
              <a:srgbClr val="4F81BD"/>
            </a:gs>
            <a:gs pos="100000">
              <a:srgbClr val="B2C1DB"/>
            </a:gs>
          </a:gsLst>
          <a:lin ang="0" scaled="0"/>
        </a:gradFill>
        <a:ln w="25400" cap="flat" cmpd="sng" algn="ctr">
          <a:solidFill>
            <a:srgbClr val="FFFFFF">
              <a:hueOff val="0"/>
              <a:satOff val="0"/>
              <a:lumOff val="0"/>
              <a:alphaOff val="0"/>
            </a:srgbClr>
          </a:solidFill>
          <a:prstDash val="solid"/>
        </a:ln>
        <a:effectLst/>
      </dgm:spPr>
      <dgm:t>
        <a:bodyPr/>
        <a:lstStyle/>
        <a:p>
          <a:r>
            <a:rPr lang="en-GB" dirty="0">
              <a:solidFill>
                <a:srgbClr val="FFFFFF"/>
              </a:solidFill>
              <a:latin typeface="Avenir Roman"/>
              <a:ea typeface="+mn-ea"/>
              <a:cs typeface="+mn-cs"/>
            </a:rPr>
            <a:t>ESA NASA MEP</a:t>
          </a:r>
        </a:p>
      </dgm:t>
    </dgm:pt>
    <dgm:pt modelId="{17ACF295-4CFD-4DD7-9BD6-6863E42A7C2D}" type="parTrans" cxnId="{D1AEF25B-CAB4-4948-B92E-20F06BE2F8E2}">
      <dgm:prSet/>
      <dgm:spPr/>
      <dgm:t>
        <a:bodyPr/>
        <a:lstStyle/>
        <a:p>
          <a:endParaRPr lang="en-GB"/>
        </a:p>
      </dgm:t>
    </dgm:pt>
    <dgm:pt modelId="{DF38E19C-ED3F-4767-AD49-16D559B205E6}" type="sibTrans" cxnId="{D1AEF25B-CAB4-4948-B92E-20F06BE2F8E2}">
      <dgm:prSet/>
      <dgm:spPr/>
      <dgm:t>
        <a:bodyPr/>
        <a:lstStyle/>
        <a:p>
          <a:endParaRPr lang="en-GB"/>
        </a:p>
      </dgm:t>
    </dgm:pt>
    <dgm:pt modelId="{0C1EDDCA-0B11-4318-8E13-01F3D4938D02}">
      <dgm:prSet phldrT="[Text]"/>
      <dgm:spPr>
        <a:xfrm>
          <a:off x="1529" y="2474108"/>
          <a:ext cx="974462" cy="779569"/>
        </a:xfrm>
        <a:solidFill>
          <a:srgbClr val="C0504D">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GB" b="1" dirty="0">
              <a:solidFill>
                <a:srgbClr val="FFFFFF"/>
              </a:solidFill>
              <a:latin typeface="Avenir Roman"/>
              <a:ea typeface="+mn-ea"/>
              <a:cs typeface="+mn-cs"/>
            </a:rPr>
            <a:t>NASA Mission</a:t>
          </a:r>
        </a:p>
        <a:p>
          <a:r>
            <a:rPr lang="en-GB" b="1" dirty="0">
              <a:solidFill>
                <a:srgbClr val="FFFFFF"/>
              </a:solidFill>
              <a:latin typeface="Avenir Roman"/>
              <a:ea typeface="+mn-ea"/>
              <a:cs typeface="+mn-cs"/>
            </a:rPr>
            <a:t>Data</a:t>
          </a:r>
        </a:p>
      </dgm:t>
    </dgm:pt>
    <dgm:pt modelId="{59E4E5CD-F32B-4EC5-8FF8-C72BEA46CA00}" type="parTrans" cxnId="{763EF443-7B5D-4A70-AD3E-22F1DEE1901F}">
      <dgm:prSet/>
      <dgm:spPr>
        <a:xfrm rot="10800000">
          <a:off x="488761" y="2665520"/>
          <a:ext cx="1534213" cy="396745"/>
        </a:xfrm>
        <a:solidFill>
          <a:srgbClr val="C0504D">
            <a:tint val="60000"/>
            <a:hueOff val="0"/>
            <a:satOff val="0"/>
            <a:lumOff val="0"/>
            <a:alphaOff val="0"/>
          </a:srgbClr>
        </a:solidFill>
        <a:ln>
          <a:noFill/>
        </a:ln>
        <a:effectLst/>
      </dgm:spPr>
      <dgm:t>
        <a:bodyPr/>
        <a:lstStyle/>
        <a:p>
          <a:endParaRPr lang="en-GB"/>
        </a:p>
      </dgm:t>
    </dgm:pt>
    <dgm:pt modelId="{D463A172-8137-448F-B52F-5A8304F50B8C}" type="sibTrans" cxnId="{763EF443-7B5D-4A70-AD3E-22F1DEE1901F}">
      <dgm:prSet/>
      <dgm:spPr/>
      <dgm:t>
        <a:bodyPr/>
        <a:lstStyle/>
        <a:p>
          <a:endParaRPr lang="en-GB"/>
        </a:p>
      </dgm:t>
    </dgm:pt>
    <dgm:pt modelId="{86950D3D-7B0F-41EA-93AD-C48B048802AB}">
      <dgm:prSet phldrT="[Text]"/>
      <dgm:spPr>
        <a:xfrm>
          <a:off x="1161305" y="465318"/>
          <a:ext cx="974462" cy="779569"/>
        </a:xfrm>
        <a:solidFill>
          <a:srgbClr val="C0504D">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GB" b="1" dirty="0">
              <a:solidFill>
                <a:srgbClr val="FFFFFF"/>
              </a:solidFill>
              <a:latin typeface="Avenir Roman"/>
              <a:ea typeface="+mn-ea"/>
              <a:cs typeface="+mn-cs"/>
            </a:rPr>
            <a:t>NASA Mission</a:t>
          </a:r>
        </a:p>
        <a:p>
          <a:r>
            <a:rPr lang="en-GB" b="1" dirty="0" err="1">
              <a:solidFill>
                <a:srgbClr val="FFFFFF"/>
              </a:solidFill>
              <a:latin typeface="Avenir Roman"/>
              <a:ea typeface="+mn-ea"/>
              <a:cs typeface="+mn-cs"/>
            </a:rPr>
            <a:t>Tools&amp;Visu</a:t>
          </a:r>
          <a:endParaRPr lang="en-GB" b="1" dirty="0">
            <a:solidFill>
              <a:srgbClr val="FFFFFF"/>
            </a:solidFill>
            <a:latin typeface="Avenir Roman"/>
            <a:ea typeface="+mn-ea"/>
            <a:cs typeface="+mn-cs"/>
          </a:endParaRPr>
        </a:p>
      </dgm:t>
    </dgm:pt>
    <dgm:pt modelId="{EF6C6737-8E3B-486F-900B-C127466443C6}" type="parTrans" cxnId="{C462850F-0033-4F69-B11B-D071C9F791C8}">
      <dgm:prSet/>
      <dgm:spPr>
        <a:xfrm rot="14400000">
          <a:off x="1264983" y="1321064"/>
          <a:ext cx="1534213" cy="396745"/>
        </a:xfrm>
        <a:solidFill>
          <a:srgbClr val="C0504D">
            <a:tint val="60000"/>
            <a:hueOff val="0"/>
            <a:satOff val="0"/>
            <a:lumOff val="0"/>
            <a:alphaOff val="0"/>
          </a:srgbClr>
        </a:solidFill>
        <a:ln>
          <a:noFill/>
        </a:ln>
        <a:effectLst/>
      </dgm:spPr>
      <dgm:t>
        <a:bodyPr/>
        <a:lstStyle/>
        <a:p>
          <a:endParaRPr lang="en-GB"/>
        </a:p>
      </dgm:t>
    </dgm:pt>
    <dgm:pt modelId="{375E645A-3D83-4ED2-9498-09DA569213F5}" type="sibTrans" cxnId="{C462850F-0033-4F69-B11B-D071C9F791C8}">
      <dgm:prSet/>
      <dgm:spPr/>
      <dgm:t>
        <a:bodyPr/>
        <a:lstStyle/>
        <a:p>
          <a:endParaRPr lang="en-GB"/>
        </a:p>
      </dgm:t>
    </dgm:pt>
    <dgm:pt modelId="{7C4F4841-A2B5-4DBA-BDFF-4B1F7623C215}">
      <dgm:prSet phldrT="[Text]"/>
      <dgm:spPr>
        <a:xfrm>
          <a:off x="2321080" y="154557"/>
          <a:ext cx="974462" cy="779569"/>
        </a:xfrm>
        <a:gradFill rotWithShape="0">
          <a:gsLst>
            <a:gs pos="30000">
              <a:srgbClr val="C0504D"/>
            </a:gs>
            <a:gs pos="0">
              <a:srgbClr val="C0504D"/>
            </a:gs>
            <a:gs pos="70000">
              <a:srgbClr val="4F81BD"/>
            </a:gs>
            <a:gs pos="100000">
              <a:srgbClr val="4F81BD"/>
            </a:gs>
          </a:gsLst>
          <a:lin ang="0" scaled="0"/>
        </a:gradFill>
        <a:ln w="25400" cap="flat" cmpd="sng" algn="ctr">
          <a:solidFill>
            <a:srgbClr val="FFFFFF">
              <a:hueOff val="0"/>
              <a:satOff val="0"/>
              <a:lumOff val="0"/>
              <a:alphaOff val="0"/>
            </a:srgbClr>
          </a:solidFill>
          <a:prstDash val="solid"/>
        </a:ln>
        <a:effectLst/>
      </dgm:spPr>
      <dgm:t>
        <a:bodyPr/>
        <a:lstStyle/>
        <a:p>
          <a:r>
            <a:rPr lang="en-GB" b="1" dirty="0">
              <a:solidFill>
                <a:srgbClr val="FFFFFF"/>
              </a:solidFill>
              <a:latin typeface="Avenir Roman"/>
              <a:ea typeface="+mn-ea"/>
              <a:cs typeface="+mn-cs"/>
            </a:rPr>
            <a:t>ESA-NASA</a:t>
          </a:r>
        </a:p>
        <a:p>
          <a:r>
            <a:rPr lang="en-GB" b="1" dirty="0">
              <a:solidFill>
                <a:srgbClr val="FFFFFF"/>
              </a:solidFill>
              <a:latin typeface="Avenir Roman"/>
              <a:ea typeface="+mn-ea"/>
              <a:cs typeface="+mn-cs"/>
            </a:rPr>
            <a:t>Missions</a:t>
          </a:r>
        </a:p>
        <a:p>
          <a:r>
            <a:rPr lang="en-GB" b="1" dirty="0">
              <a:solidFill>
                <a:srgbClr val="FFFFFF"/>
              </a:solidFill>
              <a:latin typeface="Avenir Roman"/>
              <a:ea typeface="+mn-ea"/>
              <a:cs typeface="+mn-cs"/>
            </a:rPr>
            <a:t>Community</a:t>
          </a:r>
        </a:p>
      </dgm:t>
    </dgm:pt>
    <dgm:pt modelId="{E220D97E-328C-49FF-96C9-B6C95733B32D}" type="parTrans" cxnId="{616C3FF9-A469-4FA7-825E-CDCBE0A027E8}">
      <dgm:prSet/>
      <dgm:spPr>
        <a:xfrm rot="16200000">
          <a:off x="2041205" y="1113076"/>
          <a:ext cx="1534213" cy="396745"/>
        </a:xfrm>
        <a:gradFill rotWithShape="0">
          <a:gsLst>
            <a:gs pos="33000">
              <a:srgbClr val="DCB3B2"/>
            </a:gs>
            <a:gs pos="0">
              <a:srgbClr val="DCB3B2"/>
            </a:gs>
            <a:gs pos="67000">
              <a:srgbClr val="B2C1DB"/>
            </a:gs>
            <a:gs pos="100000">
              <a:srgbClr val="B2C1DB"/>
            </a:gs>
          </a:gsLst>
          <a:lin ang="0" scaled="0"/>
        </a:gradFill>
        <a:ln>
          <a:noFill/>
        </a:ln>
        <a:effectLst/>
      </dgm:spPr>
      <dgm:t>
        <a:bodyPr/>
        <a:lstStyle/>
        <a:p>
          <a:endParaRPr lang="en-GB"/>
        </a:p>
      </dgm:t>
    </dgm:pt>
    <dgm:pt modelId="{080A2C04-03F6-43BB-90BB-391BCEE65197}" type="sibTrans" cxnId="{616C3FF9-A469-4FA7-825E-CDCBE0A027E8}">
      <dgm:prSet/>
      <dgm:spPr/>
      <dgm:t>
        <a:bodyPr/>
        <a:lstStyle/>
        <a:p>
          <a:endParaRPr lang="en-GB"/>
        </a:p>
      </dgm:t>
    </dgm:pt>
    <dgm:pt modelId="{28254EF6-0E7A-4C91-832A-98F3B6E6ABA1}">
      <dgm:prSet phldrT="[Text]">
        <dgm:style>
          <a:lnRef idx="2">
            <a:schemeClr val="accent1">
              <a:shade val="50000"/>
            </a:schemeClr>
          </a:lnRef>
          <a:fillRef idx="1">
            <a:schemeClr val="accent1"/>
          </a:fillRef>
          <a:effectRef idx="0">
            <a:schemeClr val="accent1"/>
          </a:effectRef>
          <a:fontRef idx="minor">
            <a:schemeClr val="lt1"/>
          </a:fontRef>
        </dgm:style>
      </dgm:prSet>
      <dgm:spPr>
        <a:xfrm>
          <a:off x="4640631" y="2474108"/>
          <a:ext cx="974462" cy="779569"/>
        </a:xfrm>
        <a:solidFill>
          <a:srgbClr val="4F81BD"/>
        </a:solidFill>
        <a:ln w="25400" cap="flat" cmpd="sng" algn="ctr">
          <a:solidFill>
            <a:srgbClr val="FFFFFF"/>
          </a:solidFill>
          <a:prstDash val="solid"/>
        </a:ln>
        <a:effectLst/>
      </dgm:spPr>
      <dgm:t>
        <a:bodyPr/>
        <a:lstStyle/>
        <a:p>
          <a:r>
            <a:rPr lang="en-GB" b="1" dirty="0">
              <a:solidFill>
                <a:srgbClr val="FFFFFF"/>
              </a:solidFill>
              <a:latin typeface="Avenir Roman"/>
              <a:ea typeface="+mn-ea"/>
              <a:cs typeface="+mn-cs"/>
            </a:rPr>
            <a:t>ESA Mission</a:t>
          </a:r>
        </a:p>
        <a:p>
          <a:r>
            <a:rPr lang="en-GB" b="1" dirty="0">
              <a:solidFill>
                <a:srgbClr val="FFFFFF"/>
              </a:solidFill>
              <a:latin typeface="Avenir Roman"/>
              <a:ea typeface="+mn-ea"/>
              <a:cs typeface="+mn-cs"/>
            </a:rPr>
            <a:t>Data</a:t>
          </a:r>
        </a:p>
      </dgm:t>
    </dgm:pt>
    <dgm:pt modelId="{727C45EE-51A0-450D-B743-7B6461E6F55E}" type="parTrans" cxnId="{6CD9B5A2-235E-47C9-857C-176B0F3199F9}">
      <dgm:prSet/>
      <dgm:spPr>
        <a:xfrm>
          <a:off x="3593649" y="2665520"/>
          <a:ext cx="1534213" cy="396745"/>
        </a:xfrm>
        <a:solidFill>
          <a:srgbClr val="B2C1DB"/>
        </a:solidFill>
        <a:ln>
          <a:noFill/>
        </a:ln>
        <a:effectLst/>
      </dgm:spPr>
      <dgm:t>
        <a:bodyPr/>
        <a:lstStyle/>
        <a:p>
          <a:endParaRPr lang="en-GB"/>
        </a:p>
      </dgm:t>
    </dgm:pt>
    <dgm:pt modelId="{15362D32-1458-45F6-A80E-8B8F2891C8BF}" type="sibTrans" cxnId="{6CD9B5A2-235E-47C9-857C-176B0F3199F9}">
      <dgm:prSet/>
      <dgm:spPr/>
      <dgm:t>
        <a:bodyPr/>
        <a:lstStyle/>
        <a:p>
          <a:endParaRPr lang="en-GB"/>
        </a:p>
      </dgm:t>
    </dgm:pt>
    <dgm:pt modelId="{DE0440FC-DD70-46A5-AE88-0DB52162D236}">
      <dgm:prSet phldrT="[Text]">
        <dgm:style>
          <a:lnRef idx="2">
            <a:schemeClr val="accent1">
              <a:shade val="50000"/>
            </a:schemeClr>
          </a:lnRef>
          <a:fillRef idx="1">
            <a:schemeClr val="accent1"/>
          </a:fillRef>
          <a:effectRef idx="0">
            <a:schemeClr val="accent1"/>
          </a:effectRef>
          <a:fontRef idx="minor">
            <a:schemeClr val="lt1"/>
          </a:fontRef>
        </dgm:style>
      </dgm:prSet>
      <dgm:spPr>
        <a:xfrm>
          <a:off x="3480856" y="465318"/>
          <a:ext cx="974462" cy="779569"/>
        </a:xfrm>
        <a:solidFill>
          <a:srgbClr val="4F81BD"/>
        </a:solidFill>
        <a:ln w="25400" cap="flat" cmpd="sng" algn="ctr">
          <a:solidFill>
            <a:srgbClr val="FFFFFF"/>
          </a:solidFill>
          <a:prstDash val="solid"/>
        </a:ln>
        <a:effectLst/>
      </dgm:spPr>
      <dgm:t>
        <a:bodyPr/>
        <a:lstStyle/>
        <a:p>
          <a:r>
            <a:rPr lang="en-GB" b="1" dirty="0">
              <a:solidFill>
                <a:srgbClr val="FFFFFF"/>
              </a:solidFill>
              <a:latin typeface="Avenir Roman"/>
              <a:ea typeface="+mn-ea"/>
              <a:cs typeface="+mn-cs"/>
            </a:rPr>
            <a:t>ESA Mission</a:t>
          </a:r>
        </a:p>
        <a:p>
          <a:r>
            <a:rPr lang="en-GB" b="1" dirty="0" err="1">
              <a:solidFill>
                <a:srgbClr val="FFFFFF"/>
              </a:solidFill>
              <a:latin typeface="Avenir Roman"/>
              <a:ea typeface="+mn-ea"/>
              <a:cs typeface="+mn-cs"/>
            </a:rPr>
            <a:t>Tools&amp;Visu</a:t>
          </a:r>
          <a:endParaRPr lang="en-GB" b="1" dirty="0">
            <a:solidFill>
              <a:srgbClr val="FFFFFF"/>
            </a:solidFill>
            <a:latin typeface="Avenir Roman"/>
            <a:ea typeface="+mn-ea"/>
            <a:cs typeface="+mn-cs"/>
          </a:endParaRPr>
        </a:p>
      </dgm:t>
    </dgm:pt>
    <dgm:pt modelId="{5482B6DD-5408-42ED-9440-0933239EFC44}" type="parTrans" cxnId="{26CD4C98-BCED-4882-89DA-C3E2934C8592}">
      <dgm:prSet/>
      <dgm:spPr>
        <a:xfrm rot="18000000">
          <a:off x="2817427" y="1321064"/>
          <a:ext cx="1534213" cy="396745"/>
        </a:xfrm>
        <a:solidFill>
          <a:srgbClr val="B2C1DB"/>
        </a:solidFill>
        <a:ln>
          <a:noFill/>
        </a:ln>
        <a:effectLst/>
      </dgm:spPr>
      <dgm:t>
        <a:bodyPr/>
        <a:lstStyle/>
        <a:p>
          <a:endParaRPr lang="en-GB"/>
        </a:p>
      </dgm:t>
    </dgm:pt>
    <dgm:pt modelId="{D1C6FC60-2B5E-4413-BFE2-1B4FF5243291}" type="sibTrans" cxnId="{26CD4C98-BCED-4882-89DA-C3E2934C8592}">
      <dgm:prSet/>
      <dgm:spPr/>
      <dgm:t>
        <a:bodyPr/>
        <a:lstStyle/>
        <a:p>
          <a:endParaRPr lang="en-GB"/>
        </a:p>
      </dgm:t>
    </dgm:pt>
    <dgm:pt modelId="{67F5FC58-29F2-4BE8-9C01-C2EF5772F282}">
      <dgm:prSet phldrT="[Text]"/>
      <dgm:spPr>
        <a:xfrm>
          <a:off x="312290" y="1314333"/>
          <a:ext cx="974462" cy="779569"/>
        </a:xfrm>
        <a:solidFill>
          <a:srgbClr val="C0504D">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GB" b="1" dirty="0">
              <a:solidFill>
                <a:srgbClr val="FFFFFF"/>
              </a:solidFill>
              <a:latin typeface="Avenir Roman"/>
              <a:ea typeface="+mn-ea"/>
              <a:cs typeface="+mn-cs"/>
            </a:rPr>
            <a:t>NASA Mission</a:t>
          </a:r>
        </a:p>
        <a:p>
          <a:r>
            <a:rPr lang="en-GB" b="1" dirty="0">
              <a:solidFill>
                <a:srgbClr val="FFFFFF"/>
              </a:solidFill>
              <a:latin typeface="Avenir Roman"/>
              <a:ea typeface="+mn-ea"/>
              <a:cs typeface="+mn-cs"/>
            </a:rPr>
            <a:t>Processing</a:t>
          </a:r>
        </a:p>
        <a:p>
          <a:r>
            <a:rPr lang="en-GB" b="1" dirty="0">
              <a:solidFill>
                <a:srgbClr val="FFFFFF"/>
              </a:solidFill>
              <a:latin typeface="Avenir Roman"/>
              <a:ea typeface="+mn-ea"/>
              <a:cs typeface="+mn-cs"/>
            </a:rPr>
            <a:t>resources</a:t>
          </a:r>
        </a:p>
      </dgm:t>
    </dgm:pt>
    <dgm:pt modelId="{F026FDC4-E95C-4798-947F-97705BA7D96A}" type="parTrans" cxnId="{DB8F9A63-E14B-4E35-8F52-0702ED4B6BC1}">
      <dgm:prSet/>
      <dgm:spPr>
        <a:xfrm rot="12600000">
          <a:off x="696749" y="1889298"/>
          <a:ext cx="1534213" cy="396745"/>
        </a:xfrm>
        <a:solidFill>
          <a:srgbClr val="C0504D">
            <a:tint val="60000"/>
            <a:hueOff val="0"/>
            <a:satOff val="0"/>
            <a:lumOff val="0"/>
            <a:alphaOff val="0"/>
          </a:srgbClr>
        </a:solidFill>
        <a:ln>
          <a:noFill/>
        </a:ln>
        <a:effectLst/>
      </dgm:spPr>
      <dgm:t>
        <a:bodyPr/>
        <a:lstStyle/>
        <a:p>
          <a:endParaRPr lang="en-GB"/>
        </a:p>
      </dgm:t>
    </dgm:pt>
    <dgm:pt modelId="{FC4AC581-CBEB-49CB-B00E-C0DABF66E03A}" type="sibTrans" cxnId="{DB8F9A63-E14B-4E35-8F52-0702ED4B6BC1}">
      <dgm:prSet/>
      <dgm:spPr/>
      <dgm:t>
        <a:bodyPr/>
        <a:lstStyle/>
        <a:p>
          <a:endParaRPr lang="en-GB"/>
        </a:p>
      </dgm:t>
    </dgm:pt>
    <dgm:pt modelId="{D93B4969-720F-4E3A-9037-B1040FD10715}">
      <dgm:prSet phldrT="[Text]">
        <dgm:style>
          <a:lnRef idx="2">
            <a:schemeClr val="accent1">
              <a:shade val="50000"/>
            </a:schemeClr>
          </a:lnRef>
          <a:fillRef idx="1">
            <a:schemeClr val="accent1"/>
          </a:fillRef>
          <a:effectRef idx="0">
            <a:schemeClr val="accent1"/>
          </a:effectRef>
          <a:fontRef idx="minor">
            <a:schemeClr val="lt1"/>
          </a:fontRef>
        </dgm:style>
      </dgm:prSet>
      <dgm:spPr>
        <a:xfrm>
          <a:off x="4329870" y="1314333"/>
          <a:ext cx="974462" cy="779569"/>
        </a:xfrm>
        <a:solidFill>
          <a:srgbClr val="4F81BD"/>
        </a:solidFill>
        <a:ln w="25400" cap="flat" cmpd="sng" algn="ctr">
          <a:solidFill>
            <a:srgbClr val="FFFFFF"/>
          </a:solidFill>
          <a:prstDash val="solid"/>
        </a:ln>
        <a:effectLst/>
      </dgm:spPr>
      <dgm:t>
        <a:bodyPr/>
        <a:lstStyle/>
        <a:p>
          <a:r>
            <a:rPr lang="en-GB" b="1" dirty="0">
              <a:solidFill>
                <a:srgbClr val="FFFFFF"/>
              </a:solidFill>
              <a:latin typeface="Avenir Roman"/>
              <a:ea typeface="+mn-ea"/>
              <a:cs typeface="+mn-cs"/>
            </a:rPr>
            <a:t>ESA Mission</a:t>
          </a:r>
        </a:p>
        <a:p>
          <a:r>
            <a:rPr lang="en-GB" b="1" dirty="0">
              <a:solidFill>
                <a:srgbClr val="FFFFFF"/>
              </a:solidFill>
              <a:latin typeface="Avenir Roman"/>
              <a:ea typeface="+mn-ea"/>
              <a:cs typeface="+mn-cs"/>
            </a:rPr>
            <a:t>Processing</a:t>
          </a:r>
        </a:p>
        <a:p>
          <a:r>
            <a:rPr lang="en-GB" b="1" dirty="0">
              <a:solidFill>
                <a:srgbClr val="FFFFFF"/>
              </a:solidFill>
              <a:latin typeface="Avenir Roman"/>
              <a:ea typeface="+mn-ea"/>
              <a:cs typeface="+mn-cs"/>
            </a:rPr>
            <a:t>resources</a:t>
          </a:r>
        </a:p>
      </dgm:t>
    </dgm:pt>
    <dgm:pt modelId="{2E82FD47-4EBF-45B8-A2E4-99E7C43767A6}" type="parTrans" cxnId="{6BEC45B5-65E4-4B6B-B012-8949490DF82C}">
      <dgm:prSet/>
      <dgm:spPr>
        <a:xfrm rot="19800000">
          <a:off x="3385661" y="1889298"/>
          <a:ext cx="1534213" cy="396745"/>
        </a:xfrm>
        <a:solidFill>
          <a:srgbClr val="B2C1DB"/>
        </a:solidFill>
        <a:ln>
          <a:noFill/>
        </a:ln>
        <a:effectLst/>
      </dgm:spPr>
      <dgm:t>
        <a:bodyPr/>
        <a:lstStyle/>
        <a:p>
          <a:endParaRPr lang="en-GB"/>
        </a:p>
      </dgm:t>
    </dgm:pt>
    <dgm:pt modelId="{FB417B92-A1B5-40EC-83F2-D3439DCB3F8F}" type="sibTrans" cxnId="{6BEC45B5-65E4-4B6B-B012-8949490DF82C}">
      <dgm:prSet/>
      <dgm:spPr/>
      <dgm:t>
        <a:bodyPr/>
        <a:lstStyle/>
        <a:p>
          <a:endParaRPr lang="en-GB"/>
        </a:p>
      </dgm:t>
    </dgm:pt>
    <dgm:pt modelId="{A17DD1A1-587E-46FA-A496-E86CC15CEBE1}" type="pres">
      <dgm:prSet presAssocID="{41320BD3-0891-4B7C-904F-E9A4E9C4C410}" presName="cycle" presStyleCnt="0">
        <dgm:presLayoutVars>
          <dgm:chMax val="1"/>
          <dgm:dir/>
          <dgm:animLvl val="ctr"/>
          <dgm:resizeHandles val="exact"/>
        </dgm:presLayoutVars>
      </dgm:prSet>
      <dgm:spPr/>
      <dgm:t>
        <a:bodyPr/>
        <a:lstStyle/>
        <a:p>
          <a:endParaRPr lang="en-US"/>
        </a:p>
      </dgm:t>
    </dgm:pt>
    <dgm:pt modelId="{D98B07ED-008B-4639-AC21-015C07CA3A61}" type="pres">
      <dgm:prSet presAssocID="{0C38D9A9-E1D4-4B60-AA30-570436281877}" presName="centerShape" presStyleLbl="node0" presStyleIdx="0" presStyleCnt="1"/>
      <dgm:spPr>
        <a:prstGeom prst="ellipse">
          <a:avLst/>
        </a:prstGeom>
      </dgm:spPr>
      <dgm:t>
        <a:bodyPr/>
        <a:lstStyle/>
        <a:p>
          <a:endParaRPr lang="en-US"/>
        </a:p>
      </dgm:t>
    </dgm:pt>
    <dgm:pt modelId="{6CBC98A2-CC57-4855-AE2D-ED2C99D1D435}" type="pres">
      <dgm:prSet presAssocID="{59E4E5CD-F32B-4EC5-8FF8-C72BEA46CA00}" presName="parTrans" presStyleLbl="bgSibTrans2D1" presStyleIdx="0" presStyleCnt="7"/>
      <dgm:spPr>
        <a:prstGeom prst="leftArrow">
          <a:avLst>
            <a:gd name="adj1" fmla="val 60000"/>
            <a:gd name="adj2" fmla="val 50000"/>
          </a:avLst>
        </a:prstGeom>
      </dgm:spPr>
      <dgm:t>
        <a:bodyPr/>
        <a:lstStyle/>
        <a:p>
          <a:endParaRPr lang="en-US"/>
        </a:p>
      </dgm:t>
    </dgm:pt>
    <dgm:pt modelId="{AE485330-2EE5-4EB0-AE74-47F52509BC55}" type="pres">
      <dgm:prSet presAssocID="{0C1EDDCA-0B11-4318-8E13-01F3D4938D02}" presName="node" presStyleLbl="node1" presStyleIdx="0" presStyleCnt="7">
        <dgm:presLayoutVars>
          <dgm:bulletEnabled val="1"/>
        </dgm:presLayoutVars>
      </dgm:prSet>
      <dgm:spPr>
        <a:prstGeom prst="roundRect">
          <a:avLst>
            <a:gd name="adj" fmla="val 10000"/>
          </a:avLst>
        </a:prstGeom>
      </dgm:spPr>
      <dgm:t>
        <a:bodyPr/>
        <a:lstStyle/>
        <a:p>
          <a:endParaRPr lang="en-US"/>
        </a:p>
      </dgm:t>
    </dgm:pt>
    <dgm:pt modelId="{9E4E8986-3742-4184-9E39-BC20098B307B}" type="pres">
      <dgm:prSet presAssocID="{F026FDC4-E95C-4798-947F-97705BA7D96A}" presName="parTrans" presStyleLbl="bgSibTrans2D1" presStyleIdx="1" presStyleCnt="7"/>
      <dgm:spPr>
        <a:prstGeom prst="leftArrow">
          <a:avLst>
            <a:gd name="adj1" fmla="val 60000"/>
            <a:gd name="adj2" fmla="val 50000"/>
          </a:avLst>
        </a:prstGeom>
      </dgm:spPr>
      <dgm:t>
        <a:bodyPr/>
        <a:lstStyle/>
        <a:p>
          <a:endParaRPr lang="en-US"/>
        </a:p>
      </dgm:t>
    </dgm:pt>
    <dgm:pt modelId="{A2B61C03-AC35-4148-9510-F956D9B773A1}" type="pres">
      <dgm:prSet presAssocID="{67F5FC58-29F2-4BE8-9C01-C2EF5772F282}" presName="node" presStyleLbl="node1" presStyleIdx="1" presStyleCnt="7">
        <dgm:presLayoutVars>
          <dgm:bulletEnabled val="1"/>
        </dgm:presLayoutVars>
      </dgm:prSet>
      <dgm:spPr>
        <a:prstGeom prst="roundRect">
          <a:avLst>
            <a:gd name="adj" fmla="val 10000"/>
          </a:avLst>
        </a:prstGeom>
      </dgm:spPr>
      <dgm:t>
        <a:bodyPr/>
        <a:lstStyle/>
        <a:p>
          <a:endParaRPr lang="en-US"/>
        </a:p>
      </dgm:t>
    </dgm:pt>
    <dgm:pt modelId="{ABEC5D67-6707-404D-A80C-783C6F3D2F60}" type="pres">
      <dgm:prSet presAssocID="{EF6C6737-8E3B-486F-900B-C127466443C6}" presName="parTrans" presStyleLbl="bgSibTrans2D1" presStyleIdx="2" presStyleCnt="7"/>
      <dgm:spPr>
        <a:prstGeom prst="leftArrow">
          <a:avLst>
            <a:gd name="adj1" fmla="val 60000"/>
            <a:gd name="adj2" fmla="val 50000"/>
          </a:avLst>
        </a:prstGeom>
      </dgm:spPr>
      <dgm:t>
        <a:bodyPr/>
        <a:lstStyle/>
        <a:p>
          <a:endParaRPr lang="en-US"/>
        </a:p>
      </dgm:t>
    </dgm:pt>
    <dgm:pt modelId="{98876154-BB51-4675-A09C-40C53C59DFD4}" type="pres">
      <dgm:prSet presAssocID="{86950D3D-7B0F-41EA-93AD-C48B048802AB}" presName="node" presStyleLbl="node1" presStyleIdx="2" presStyleCnt="7">
        <dgm:presLayoutVars>
          <dgm:bulletEnabled val="1"/>
        </dgm:presLayoutVars>
      </dgm:prSet>
      <dgm:spPr>
        <a:prstGeom prst="roundRect">
          <a:avLst>
            <a:gd name="adj" fmla="val 10000"/>
          </a:avLst>
        </a:prstGeom>
      </dgm:spPr>
      <dgm:t>
        <a:bodyPr/>
        <a:lstStyle/>
        <a:p>
          <a:endParaRPr lang="en-US"/>
        </a:p>
      </dgm:t>
    </dgm:pt>
    <dgm:pt modelId="{5645E2F8-0A14-4E01-B36F-60C3B76B42A4}" type="pres">
      <dgm:prSet presAssocID="{E220D97E-328C-49FF-96C9-B6C95733B32D}" presName="parTrans" presStyleLbl="bgSibTrans2D1" presStyleIdx="3" presStyleCnt="7"/>
      <dgm:spPr>
        <a:prstGeom prst="leftArrow">
          <a:avLst>
            <a:gd name="adj1" fmla="val 60000"/>
            <a:gd name="adj2" fmla="val 50000"/>
          </a:avLst>
        </a:prstGeom>
      </dgm:spPr>
      <dgm:t>
        <a:bodyPr/>
        <a:lstStyle/>
        <a:p>
          <a:endParaRPr lang="en-US"/>
        </a:p>
      </dgm:t>
    </dgm:pt>
    <dgm:pt modelId="{D70B7626-D155-4B20-96AB-A3CCED07E369}" type="pres">
      <dgm:prSet presAssocID="{7C4F4841-A2B5-4DBA-BDFF-4B1F7623C215}" presName="node" presStyleLbl="node1" presStyleIdx="3" presStyleCnt="7">
        <dgm:presLayoutVars>
          <dgm:bulletEnabled val="1"/>
        </dgm:presLayoutVars>
      </dgm:prSet>
      <dgm:spPr>
        <a:prstGeom prst="roundRect">
          <a:avLst>
            <a:gd name="adj" fmla="val 10000"/>
          </a:avLst>
        </a:prstGeom>
      </dgm:spPr>
      <dgm:t>
        <a:bodyPr/>
        <a:lstStyle/>
        <a:p>
          <a:endParaRPr lang="en-US"/>
        </a:p>
      </dgm:t>
    </dgm:pt>
    <dgm:pt modelId="{D3E730F2-4FDE-4D05-BBE6-C8E249E6BFBF}" type="pres">
      <dgm:prSet presAssocID="{5482B6DD-5408-42ED-9440-0933239EFC44}" presName="parTrans" presStyleLbl="bgSibTrans2D1" presStyleIdx="4" presStyleCnt="7"/>
      <dgm:spPr>
        <a:prstGeom prst="leftArrow">
          <a:avLst>
            <a:gd name="adj1" fmla="val 60000"/>
            <a:gd name="adj2" fmla="val 50000"/>
          </a:avLst>
        </a:prstGeom>
      </dgm:spPr>
      <dgm:t>
        <a:bodyPr/>
        <a:lstStyle/>
        <a:p>
          <a:endParaRPr lang="en-US"/>
        </a:p>
      </dgm:t>
    </dgm:pt>
    <dgm:pt modelId="{E6F7A9BD-C7BF-4EAD-9058-B729E2EFF770}" type="pres">
      <dgm:prSet presAssocID="{DE0440FC-DD70-46A5-AE88-0DB52162D236}" presName="node" presStyleLbl="node1" presStyleIdx="4" presStyleCnt="7">
        <dgm:presLayoutVars>
          <dgm:bulletEnabled val="1"/>
        </dgm:presLayoutVars>
      </dgm:prSet>
      <dgm:spPr>
        <a:prstGeom prst="roundRect">
          <a:avLst>
            <a:gd name="adj" fmla="val 10000"/>
          </a:avLst>
        </a:prstGeom>
      </dgm:spPr>
      <dgm:t>
        <a:bodyPr/>
        <a:lstStyle/>
        <a:p>
          <a:endParaRPr lang="en-US"/>
        </a:p>
      </dgm:t>
    </dgm:pt>
    <dgm:pt modelId="{FAE8687A-2CC6-4D87-8319-AD3F096BC66C}" type="pres">
      <dgm:prSet presAssocID="{2E82FD47-4EBF-45B8-A2E4-99E7C43767A6}" presName="parTrans" presStyleLbl="bgSibTrans2D1" presStyleIdx="5" presStyleCnt="7"/>
      <dgm:spPr>
        <a:prstGeom prst="leftArrow">
          <a:avLst>
            <a:gd name="adj1" fmla="val 60000"/>
            <a:gd name="adj2" fmla="val 50000"/>
          </a:avLst>
        </a:prstGeom>
      </dgm:spPr>
      <dgm:t>
        <a:bodyPr/>
        <a:lstStyle/>
        <a:p>
          <a:endParaRPr lang="en-US"/>
        </a:p>
      </dgm:t>
    </dgm:pt>
    <dgm:pt modelId="{6ADD2DB3-D8C1-41C8-B64F-15D4655D4F1E}" type="pres">
      <dgm:prSet presAssocID="{D93B4969-720F-4E3A-9037-B1040FD10715}" presName="node" presStyleLbl="node1" presStyleIdx="5" presStyleCnt="7">
        <dgm:presLayoutVars>
          <dgm:bulletEnabled val="1"/>
        </dgm:presLayoutVars>
      </dgm:prSet>
      <dgm:spPr>
        <a:prstGeom prst="roundRect">
          <a:avLst>
            <a:gd name="adj" fmla="val 10000"/>
          </a:avLst>
        </a:prstGeom>
      </dgm:spPr>
      <dgm:t>
        <a:bodyPr/>
        <a:lstStyle/>
        <a:p>
          <a:endParaRPr lang="en-US"/>
        </a:p>
      </dgm:t>
    </dgm:pt>
    <dgm:pt modelId="{7B696D19-9538-4F47-B3AF-86E809FFF3B2}" type="pres">
      <dgm:prSet presAssocID="{727C45EE-51A0-450D-B743-7B6461E6F55E}" presName="parTrans" presStyleLbl="bgSibTrans2D1" presStyleIdx="6" presStyleCnt="7"/>
      <dgm:spPr>
        <a:prstGeom prst="leftArrow">
          <a:avLst>
            <a:gd name="adj1" fmla="val 60000"/>
            <a:gd name="adj2" fmla="val 50000"/>
          </a:avLst>
        </a:prstGeom>
      </dgm:spPr>
      <dgm:t>
        <a:bodyPr/>
        <a:lstStyle/>
        <a:p>
          <a:endParaRPr lang="en-US"/>
        </a:p>
      </dgm:t>
    </dgm:pt>
    <dgm:pt modelId="{00C71C29-6243-49B8-B6EB-9404A506B4FE}" type="pres">
      <dgm:prSet presAssocID="{28254EF6-0E7A-4C91-832A-98F3B6E6ABA1}" presName="node" presStyleLbl="node1" presStyleIdx="6" presStyleCnt="7">
        <dgm:presLayoutVars>
          <dgm:bulletEnabled val="1"/>
        </dgm:presLayoutVars>
      </dgm:prSet>
      <dgm:spPr>
        <a:prstGeom prst="roundRect">
          <a:avLst>
            <a:gd name="adj" fmla="val 10000"/>
          </a:avLst>
        </a:prstGeom>
      </dgm:spPr>
      <dgm:t>
        <a:bodyPr/>
        <a:lstStyle/>
        <a:p>
          <a:endParaRPr lang="en-US"/>
        </a:p>
      </dgm:t>
    </dgm:pt>
  </dgm:ptLst>
  <dgm:cxnLst>
    <dgm:cxn modelId="{26CD4C98-BCED-4882-89DA-C3E2934C8592}" srcId="{0C38D9A9-E1D4-4B60-AA30-570436281877}" destId="{DE0440FC-DD70-46A5-AE88-0DB52162D236}" srcOrd="4" destOrd="0" parTransId="{5482B6DD-5408-42ED-9440-0933239EFC44}" sibTransId="{D1C6FC60-2B5E-4413-BFE2-1B4FF5243291}"/>
    <dgm:cxn modelId="{763EF443-7B5D-4A70-AD3E-22F1DEE1901F}" srcId="{0C38D9A9-E1D4-4B60-AA30-570436281877}" destId="{0C1EDDCA-0B11-4318-8E13-01F3D4938D02}" srcOrd="0" destOrd="0" parTransId="{59E4E5CD-F32B-4EC5-8FF8-C72BEA46CA00}" sibTransId="{D463A172-8137-448F-B52F-5A8304F50B8C}"/>
    <dgm:cxn modelId="{6BEC45B5-65E4-4B6B-B012-8949490DF82C}" srcId="{0C38D9A9-E1D4-4B60-AA30-570436281877}" destId="{D93B4969-720F-4E3A-9037-B1040FD10715}" srcOrd="5" destOrd="0" parTransId="{2E82FD47-4EBF-45B8-A2E4-99E7C43767A6}" sibTransId="{FB417B92-A1B5-40EC-83F2-D3439DCB3F8F}"/>
    <dgm:cxn modelId="{63D81438-338B-9445-A1F4-4364C4AA9905}" type="presOf" srcId="{28254EF6-0E7A-4C91-832A-98F3B6E6ABA1}" destId="{00C71C29-6243-49B8-B6EB-9404A506B4FE}" srcOrd="0" destOrd="0" presId="urn:microsoft.com/office/officeart/2005/8/layout/radial4"/>
    <dgm:cxn modelId="{D1AEF25B-CAB4-4948-B92E-20F06BE2F8E2}" srcId="{41320BD3-0891-4B7C-904F-E9A4E9C4C410}" destId="{0C38D9A9-E1D4-4B60-AA30-570436281877}" srcOrd="0" destOrd="0" parTransId="{17ACF295-4CFD-4DD7-9BD6-6863E42A7C2D}" sibTransId="{DF38E19C-ED3F-4767-AD49-16D559B205E6}"/>
    <dgm:cxn modelId="{22A48E7E-669C-C34F-B268-F3D859764E77}" type="presOf" srcId="{E220D97E-328C-49FF-96C9-B6C95733B32D}" destId="{5645E2F8-0A14-4E01-B36F-60C3B76B42A4}" srcOrd="0" destOrd="0" presId="urn:microsoft.com/office/officeart/2005/8/layout/radial4"/>
    <dgm:cxn modelId="{53127CCF-AEEC-434D-AB05-5F0750C451B3}" type="presOf" srcId="{0C1EDDCA-0B11-4318-8E13-01F3D4938D02}" destId="{AE485330-2EE5-4EB0-AE74-47F52509BC55}" srcOrd="0" destOrd="0" presId="urn:microsoft.com/office/officeart/2005/8/layout/radial4"/>
    <dgm:cxn modelId="{AEE122E4-8751-AE4A-9CD5-344BEF46796D}" type="presOf" srcId="{86950D3D-7B0F-41EA-93AD-C48B048802AB}" destId="{98876154-BB51-4675-A09C-40C53C59DFD4}" srcOrd="0" destOrd="0" presId="urn:microsoft.com/office/officeart/2005/8/layout/radial4"/>
    <dgm:cxn modelId="{79CCC1F9-B904-0F4D-8999-B0EE73E21C2D}" type="presOf" srcId="{41320BD3-0891-4B7C-904F-E9A4E9C4C410}" destId="{A17DD1A1-587E-46FA-A496-E86CC15CEBE1}" srcOrd="0" destOrd="0" presId="urn:microsoft.com/office/officeart/2005/8/layout/radial4"/>
    <dgm:cxn modelId="{016168B9-1C0D-AB49-8F17-B8046ECC6B89}" type="presOf" srcId="{0C38D9A9-E1D4-4B60-AA30-570436281877}" destId="{D98B07ED-008B-4639-AC21-015C07CA3A61}" srcOrd="0" destOrd="0" presId="urn:microsoft.com/office/officeart/2005/8/layout/radial4"/>
    <dgm:cxn modelId="{8153B3D9-F5AF-D147-AE98-9EFBA6ECDC4D}" type="presOf" srcId="{67F5FC58-29F2-4BE8-9C01-C2EF5772F282}" destId="{A2B61C03-AC35-4148-9510-F956D9B773A1}" srcOrd="0" destOrd="0" presId="urn:microsoft.com/office/officeart/2005/8/layout/radial4"/>
    <dgm:cxn modelId="{6CD9B5A2-235E-47C9-857C-176B0F3199F9}" srcId="{0C38D9A9-E1D4-4B60-AA30-570436281877}" destId="{28254EF6-0E7A-4C91-832A-98F3B6E6ABA1}" srcOrd="6" destOrd="0" parTransId="{727C45EE-51A0-450D-B743-7B6461E6F55E}" sibTransId="{15362D32-1458-45F6-A80E-8B8F2891C8BF}"/>
    <dgm:cxn modelId="{F6FC7637-48D4-6846-8A9C-96970E48D467}" type="presOf" srcId="{F026FDC4-E95C-4798-947F-97705BA7D96A}" destId="{9E4E8986-3742-4184-9E39-BC20098B307B}" srcOrd="0" destOrd="0" presId="urn:microsoft.com/office/officeart/2005/8/layout/radial4"/>
    <dgm:cxn modelId="{5945717B-158C-B64B-A088-1B9E8FCEA45F}" type="presOf" srcId="{7C4F4841-A2B5-4DBA-BDFF-4B1F7623C215}" destId="{D70B7626-D155-4B20-96AB-A3CCED07E369}" srcOrd="0" destOrd="0" presId="urn:microsoft.com/office/officeart/2005/8/layout/radial4"/>
    <dgm:cxn modelId="{C86235DC-1304-DF48-9D29-B0C15B114C3B}" type="presOf" srcId="{59E4E5CD-F32B-4EC5-8FF8-C72BEA46CA00}" destId="{6CBC98A2-CC57-4855-AE2D-ED2C99D1D435}" srcOrd="0" destOrd="0" presId="urn:microsoft.com/office/officeart/2005/8/layout/radial4"/>
    <dgm:cxn modelId="{FC7C23EF-CEEC-C147-B6D2-AFC736FCFB57}" type="presOf" srcId="{727C45EE-51A0-450D-B743-7B6461E6F55E}" destId="{7B696D19-9538-4F47-B3AF-86E809FFF3B2}" srcOrd="0" destOrd="0" presId="urn:microsoft.com/office/officeart/2005/8/layout/radial4"/>
    <dgm:cxn modelId="{DB8F9A63-E14B-4E35-8F52-0702ED4B6BC1}" srcId="{0C38D9A9-E1D4-4B60-AA30-570436281877}" destId="{67F5FC58-29F2-4BE8-9C01-C2EF5772F282}" srcOrd="1" destOrd="0" parTransId="{F026FDC4-E95C-4798-947F-97705BA7D96A}" sibTransId="{FC4AC581-CBEB-49CB-B00E-C0DABF66E03A}"/>
    <dgm:cxn modelId="{60A1D6C4-52F1-6546-885C-BAEEF242FBAD}" type="presOf" srcId="{5482B6DD-5408-42ED-9440-0933239EFC44}" destId="{D3E730F2-4FDE-4D05-BBE6-C8E249E6BFBF}" srcOrd="0" destOrd="0" presId="urn:microsoft.com/office/officeart/2005/8/layout/radial4"/>
    <dgm:cxn modelId="{81B28AC6-291C-074D-8EF3-A8AB692A87E9}" type="presOf" srcId="{D93B4969-720F-4E3A-9037-B1040FD10715}" destId="{6ADD2DB3-D8C1-41C8-B64F-15D4655D4F1E}" srcOrd="0" destOrd="0" presId="urn:microsoft.com/office/officeart/2005/8/layout/radial4"/>
    <dgm:cxn modelId="{C462850F-0033-4F69-B11B-D071C9F791C8}" srcId="{0C38D9A9-E1D4-4B60-AA30-570436281877}" destId="{86950D3D-7B0F-41EA-93AD-C48B048802AB}" srcOrd="2" destOrd="0" parTransId="{EF6C6737-8E3B-486F-900B-C127466443C6}" sibTransId="{375E645A-3D83-4ED2-9498-09DA569213F5}"/>
    <dgm:cxn modelId="{38134CD7-23F5-D54C-A927-A42C8B1C4C14}" type="presOf" srcId="{DE0440FC-DD70-46A5-AE88-0DB52162D236}" destId="{E6F7A9BD-C7BF-4EAD-9058-B729E2EFF770}" srcOrd="0" destOrd="0" presId="urn:microsoft.com/office/officeart/2005/8/layout/radial4"/>
    <dgm:cxn modelId="{05E9D04D-0860-2049-8610-E69566D38B78}" type="presOf" srcId="{EF6C6737-8E3B-486F-900B-C127466443C6}" destId="{ABEC5D67-6707-404D-A80C-783C6F3D2F60}" srcOrd="0" destOrd="0" presId="urn:microsoft.com/office/officeart/2005/8/layout/radial4"/>
    <dgm:cxn modelId="{616C3FF9-A469-4FA7-825E-CDCBE0A027E8}" srcId="{0C38D9A9-E1D4-4B60-AA30-570436281877}" destId="{7C4F4841-A2B5-4DBA-BDFF-4B1F7623C215}" srcOrd="3" destOrd="0" parTransId="{E220D97E-328C-49FF-96C9-B6C95733B32D}" sibTransId="{080A2C04-03F6-43BB-90BB-391BCEE65197}"/>
    <dgm:cxn modelId="{E8A41A00-1807-8F4D-9E25-22E712DAA4CF}" type="presOf" srcId="{2E82FD47-4EBF-45B8-A2E4-99E7C43767A6}" destId="{FAE8687A-2CC6-4D87-8319-AD3F096BC66C}" srcOrd="0" destOrd="0" presId="urn:microsoft.com/office/officeart/2005/8/layout/radial4"/>
    <dgm:cxn modelId="{4746B23F-3EE7-5A43-A0FB-71DC740917A3}" type="presParOf" srcId="{A17DD1A1-587E-46FA-A496-E86CC15CEBE1}" destId="{D98B07ED-008B-4639-AC21-015C07CA3A61}" srcOrd="0" destOrd="0" presId="urn:microsoft.com/office/officeart/2005/8/layout/radial4"/>
    <dgm:cxn modelId="{E69865FC-282A-E349-B023-FF9BA64FC629}" type="presParOf" srcId="{A17DD1A1-587E-46FA-A496-E86CC15CEBE1}" destId="{6CBC98A2-CC57-4855-AE2D-ED2C99D1D435}" srcOrd="1" destOrd="0" presId="urn:microsoft.com/office/officeart/2005/8/layout/radial4"/>
    <dgm:cxn modelId="{B5665D69-FF79-3345-B5F4-6CB738A5ABE2}" type="presParOf" srcId="{A17DD1A1-587E-46FA-A496-E86CC15CEBE1}" destId="{AE485330-2EE5-4EB0-AE74-47F52509BC55}" srcOrd="2" destOrd="0" presId="urn:microsoft.com/office/officeart/2005/8/layout/radial4"/>
    <dgm:cxn modelId="{BC5F731C-C06E-7A44-AAE6-5B114EF35358}" type="presParOf" srcId="{A17DD1A1-587E-46FA-A496-E86CC15CEBE1}" destId="{9E4E8986-3742-4184-9E39-BC20098B307B}" srcOrd="3" destOrd="0" presId="urn:microsoft.com/office/officeart/2005/8/layout/radial4"/>
    <dgm:cxn modelId="{1C3E624C-94DC-F348-842B-5A724D844173}" type="presParOf" srcId="{A17DD1A1-587E-46FA-A496-E86CC15CEBE1}" destId="{A2B61C03-AC35-4148-9510-F956D9B773A1}" srcOrd="4" destOrd="0" presId="urn:microsoft.com/office/officeart/2005/8/layout/radial4"/>
    <dgm:cxn modelId="{BCA55831-9519-EB4F-852B-4FB7381290AE}" type="presParOf" srcId="{A17DD1A1-587E-46FA-A496-E86CC15CEBE1}" destId="{ABEC5D67-6707-404D-A80C-783C6F3D2F60}" srcOrd="5" destOrd="0" presId="urn:microsoft.com/office/officeart/2005/8/layout/radial4"/>
    <dgm:cxn modelId="{8D8BD6B7-E9A2-1843-9C42-C751D08FD27B}" type="presParOf" srcId="{A17DD1A1-587E-46FA-A496-E86CC15CEBE1}" destId="{98876154-BB51-4675-A09C-40C53C59DFD4}" srcOrd="6" destOrd="0" presId="urn:microsoft.com/office/officeart/2005/8/layout/radial4"/>
    <dgm:cxn modelId="{D0E9F787-B4F8-AE40-AFAC-CCA14BA8738B}" type="presParOf" srcId="{A17DD1A1-587E-46FA-A496-E86CC15CEBE1}" destId="{5645E2F8-0A14-4E01-B36F-60C3B76B42A4}" srcOrd="7" destOrd="0" presId="urn:microsoft.com/office/officeart/2005/8/layout/radial4"/>
    <dgm:cxn modelId="{E1A035FB-4218-E44F-A9F9-5324826DCA90}" type="presParOf" srcId="{A17DD1A1-587E-46FA-A496-E86CC15CEBE1}" destId="{D70B7626-D155-4B20-96AB-A3CCED07E369}" srcOrd="8" destOrd="0" presId="urn:microsoft.com/office/officeart/2005/8/layout/radial4"/>
    <dgm:cxn modelId="{BF902A87-1BEC-1948-8682-AAC08E184BA1}" type="presParOf" srcId="{A17DD1A1-587E-46FA-A496-E86CC15CEBE1}" destId="{D3E730F2-4FDE-4D05-BBE6-C8E249E6BFBF}" srcOrd="9" destOrd="0" presId="urn:microsoft.com/office/officeart/2005/8/layout/radial4"/>
    <dgm:cxn modelId="{5259269B-310F-B347-896B-3F0902DD095F}" type="presParOf" srcId="{A17DD1A1-587E-46FA-A496-E86CC15CEBE1}" destId="{E6F7A9BD-C7BF-4EAD-9058-B729E2EFF770}" srcOrd="10" destOrd="0" presId="urn:microsoft.com/office/officeart/2005/8/layout/radial4"/>
    <dgm:cxn modelId="{17260A33-6430-7D4F-BC8B-3F38621F61FE}" type="presParOf" srcId="{A17DD1A1-587E-46FA-A496-E86CC15CEBE1}" destId="{FAE8687A-2CC6-4D87-8319-AD3F096BC66C}" srcOrd="11" destOrd="0" presId="urn:microsoft.com/office/officeart/2005/8/layout/radial4"/>
    <dgm:cxn modelId="{F2EF5D9C-F5E5-794C-8D8E-93D347EC8E6C}" type="presParOf" srcId="{A17DD1A1-587E-46FA-A496-E86CC15CEBE1}" destId="{6ADD2DB3-D8C1-41C8-B64F-15D4655D4F1E}" srcOrd="12" destOrd="0" presId="urn:microsoft.com/office/officeart/2005/8/layout/radial4"/>
    <dgm:cxn modelId="{8176D1DA-577F-E244-8A76-9CDD2EEEA913}" type="presParOf" srcId="{A17DD1A1-587E-46FA-A496-E86CC15CEBE1}" destId="{7B696D19-9538-4F47-B3AF-86E809FFF3B2}" srcOrd="13" destOrd="0" presId="urn:microsoft.com/office/officeart/2005/8/layout/radial4"/>
    <dgm:cxn modelId="{0E6FAD88-FFD0-AE4E-A739-E8677F51E6FA}" type="presParOf" srcId="{A17DD1A1-587E-46FA-A496-E86CC15CEBE1}" destId="{00C71C29-6243-49B8-B6EB-9404A506B4FE}"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B07ED-008B-4639-AC21-015C07CA3A61}">
      <dsp:nvSpPr>
        <dsp:cNvPr id="0" name=""/>
        <dsp:cNvSpPr/>
      </dsp:nvSpPr>
      <dsp:spPr>
        <a:xfrm>
          <a:off x="1904804" y="1351883"/>
          <a:ext cx="932835" cy="932835"/>
        </a:xfrm>
        <a:prstGeom prst="ellipse">
          <a:avLst/>
        </a:prstGeom>
        <a:gradFill rotWithShape="0">
          <a:gsLst>
            <a:gs pos="15000">
              <a:srgbClr val="C0504D"/>
            </a:gs>
            <a:gs pos="0">
              <a:srgbClr val="DCB3B2"/>
            </a:gs>
            <a:gs pos="85000">
              <a:srgbClr val="4F81BD"/>
            </a:gs>
            <a:gs pos="100000">
              <a:srgbClr val="B2C1DB"/>
            </a:gs>
          </a:gsLst>
          <a:lin ang="0" scaled="0"/>
        </a:gra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a:solidFill>
                <a:srgbClr val="FFFFFF"/>
              </a:solidFill>
              <a:latin typeface="Avenir Roman"/>
              <a:ea typeface="+mn-ea"/>
              <a:cs typeface="+mn-cs"/>
            </a:rPr>
            <a:t>ESA NASA MEP</a:t>
          </a:r>
        </a:p>
      </dsp:txBody>
      <dsp:txXfrm>
        <a:off x="2041415" y="1488494"/>
        <a:ext cx="659613" cy="659613"/>
      </dsp:txXfrm>
    </dsp:sp>
    <dsp:sp modelId="{6CBC98A2-CC57-4855-AE2D-ED2C99D1D435}">
      <dsp:nvSpPr>
        <dsp:cNvPr id="0" name=""/>
        <dsp:cNvSpPr/>
      </dsp:nvSpPr>
      <dsp:spPr>
        <a:xfrm rot="10800000">
          <a:off x="814803" y="1685372"/>
          <a:ext cx="1030051" cy="265857"/>
        </a:xfrm>
        <a:prstGeom prst="leftArrow">
          <a:avLst>
            <a:gd name="adj1" fmla="val 60000"/>
            <a:gd name="adj2" fmla="val 50000"/>
          </a:avLst>
        </a:prstGeom>
        <a:solidFill>
          <a:srgbClr val="C0504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AE485330-2EE5-4EB0-AE74-47F52509BC55}">
      <dsp:nvSpPr>
        <dsp:cNvPr id="0" name=""/>
        <dsp:cNvSpPr/>
      </dsp:nvSpPr>
      <dsp:spPr>
        <a:xfrm>
          <a:off x="488310" y="1557107"/>
          <a:ext cx="652984" cy="522387"/>
        </a:xfrm>
        <a:prstGeom prst="roundRect">
          <a:avLst>
            <a:gd name="adj" fmla="val 10000"/>
          </a:avLst>
        </a:prstGeom>
        <a:solidFill>
          <a:srgbClr val="C0504D">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NASA Mission</a:t>
          </a:r>
        </a:p>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Data</a:t>
          </a:r>
        </a:p>
      </dsp:txBody>
      <dsp:txXfrm>
        <a:off x="503610" y="1572407"/>
        <a:ext cx="622384" cy="491787"/>
      </dsp:txXfrm>
    </dsp:sp>
    <dsp:sp modelId="{9E4E8986-3742-4184-9E39-BC20098B307B}">
      <dsp:nvSpPr>
        <dsp:cNvPr id="0" name=""/>
        <dsp:cNvSpPr/>
      </dsp:nvSpPr>
      <dsp:spPr>
        <a:xfrm rot="12600000">
          <a:off x="954323" y="1164675"/>
          <a:ext cx="1030051" cy="265857"/>
        </a:xfrm>
        <a:prstGeom prst="leftArrow">
          <a:avLst>
            <a:gd name="adj1" fmla="val 60000"/>
            <a:gd name="adj2" fmla="val 50000"/>
          </a:avLst>
        </a:prstGeom>
        <a:solidFill>
          <a:srgbClr val="C0504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A2B61C03-AC35-4148-9510-F956D9B773A1}">
      <dsp:nvSpPr>
        <dsp:cNvPr id="0" name=""/>
        <dsp:cNvSpPr/>
      </dsp:nvSpPr>
      <dsp:spPr>
        <a:xfrm>
          <a:off x="696831" y="778897"/>
          <a:ext cx="652984" cy="522387"/>
        </a:xfrm>
        <a:prstGeom prst="roundRect">
          <a:avLst>
            <a:gd name="adj" fmla="val 10000"/>
          </a:avLst>
        </a:prstGeom>
        <a:solidFill>
          <a:srgbClr val="C0504D">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NASA Mission</a:t>
          </a:r>
        </a:p>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Processing</a:t>
          </a:r>
        </a:p>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resources</a:t>
          </a:r>
        </a:p>
      </dsp:txBody>
      <dsp:txXfrm>
        <a:off x="712131" y="794197"/>
        <a:ext cx="622384" cy="491787"/>
      </dsp:txXfrm>
    </dsp:sp>
    <dsp:sp modelId="{ABEC5D67-6707-404D-A80C-783C6F3D2F60}">
      <dsp:nvSpPr>
        <dsp:cNvPr id="0" name=""/>
        <dsp:cNvSpPr/>
      </dsp:nvSpPr>
      <dsp:spPr>
        <a:xfrm rot="14400000">
          <a:off x="1335499" y="783499"/>
          <a:ext cx="1030051" cy="265857"/>
        </a:xfrm>
        <a:prstGeom prst="leftArrow">
          <a:avLst>
            <a:gd name="adj1" fmla="val 60000"/>
            <a:gd name="adj2" fmla="val 50000"/>
          </a:avLst>
        </a:prstGeom>
        <a:solidFill>
          <a:srgbClr val="C0504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98876154-BB51-4675-A09C-40C53C59DFD4}">
      <dsp:nvSpPr>
        <dsp:cNvPr id="0" name=""/>
        <dsp:cNvSpPr/>
      </dsp:nvSpPr>
      <dsp:spPr>
        <a:xfrm>
          <a:off x="1266520" y="209209"/>
          <a:ext cx="652984" cy="522387"/>
        </a:xfrm>
        <a:prstGeom prst="roundRect">
          <a:avLst>
            <a:gd name="adj" fmla="val 10000"/>
          </a:avLst>
        </a:prstGeom>
        <a:solidFill>
          <a:srgbClr val="C0504D">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NASA Mission</a:t>
          </a:r>
        </a:p>
        <a:p>
          <a:pPr lvl="0" algn="ctr" defTabSz="311150">
            <a:lnSpc>
              <a:spcPct val="90000"/>
            </a:lnSpc>
            <a:spcBef>
              <a:spcPct val="0"/>
            </a:spcBef>
            <a:spcAft>
              <a:spcPct val="35000"/>
            </a:spcAft>
          </a:pPr>
          <a:r>
            <a:rPr lang="en-GB" sz="700" b="1" kern="1200" dirty="0" err="1">
              <a:solidFill>
                <a:srgbClr val="FFFFFF"/>
              </a:solidFill>
              <a:latin typeface="Avenir Roman"/>
              <a:ea typeface="+mn-ea"/>
              <a:cs typeface="+mn-cs"/>
            </a:rPr>
            <a:t>Tools&amp;Visu</a:t>
          </a:r>
          <a:endParaRPr lang="en-GB" sz="700" b="1" kern="1200" dirty="0">
            <a:solidFill>
              <a:srgbClr val="FFFFFF"/>
            </a:solidFill>
            <a:latin typeface="Avenir Roman"/>
            <a:ea typeface="+mn-ea"/>
            <a:cs typeface="+mn-cs"/>
          </a:endParaRPr>
        </a:p>
      </dsp:txBody>
      <dsp:txXfrm>
        <a:off x="1281820" y="224509"/>
        <a:ext cx="622384" cy="491787"/>
      </dsp:txXfrm>
    </dsp:sp>
    <dsp:sp modelId="{5645E2F8-0A14-4E01-B36F-60C3B76B42A4}">
      <dsp:nvSpPr>
        <dsp:cNvPr id="0" name=""/>
        <dsp:cNvSpPr/>
      </dsp:nvSpPr>
      <dsp:spPr>
        <a:xfrm rot="16200000">
          <a:off x="1856196" y="643978"/>
          <a:ext cx="1030051" cy="265857"/>
        </a:xfrm>
        <a:prstGeom prst="leftArrow">
          <a:avLst>
            <a:gd name="adj1" fmla="val 60000"/>
            <a:gd name="adj2" fmla="val 50000"/>
          </a:avLst>
        </a:prstGeom>
        <a:gradFill rotWithShape="0">
          <a:gsLst>
            <a:gs pos="33000">
              <a:srgbClr val="DCB3B2"/>
            </a:gs>
            <a:gs pos="0">
              <a:srgbClr val="DCB3B2"/>
            </a:gs>
            <a:gs pos="67000">
              <a:srgbClr val="B2C1DB"/>
            </a:gs>
            <a:gs pos="100000">
              <a:srgbClr val="B2C1DB"/>
            </a:gs>
          </a:gsLst>
          <a:lin ang="0" scaled="0"/>
        </a:gradFill>
        <a:ln>
          <a:noFill/>
        </a:ln>
        <a:effectLst/>
      </dsp:spPr>
      <dsp:style>
        <a:lnRef idx="0">
          <a:scrgbClr r="0" g="0" b="0"/>
        </a:lnRef>
        <a:fillRef idx="1">
          <a:scrgbClr r="0" g="0" b="0"/>
        </a:fillRef>
        <a:effectRef idx="0">
          <a:scrgbClr r="0" g="0" b="0"/>
        </a:effectRef>
        <a:fontRef idx="minor">
          <a:schemeClr val="lt1"/>
        </a:fontRef>
      </dsp:style>
    </dsp:sp>
    <dsp:sp modelId="{D70B7626-D155-4B20-96AB-A3CCED07E369}">
      <dsp:nvSpPr>
        <dsp:cNvPr id="0" name=""/>
        <dsp:cNvSpPr/>
      </dsp:nvSpPr>
      <dsp:spPr>
        <a:xfrm>
          <a:off x="2044729" y="688"/>
          <a:ext cx="652984" cy="522387"/>
        </a:xfrm>
        <a:prstGeom prst="roundRect">
          <a:avLst>
            <a:gd name="adj" fmla="val 10000"/>
          </a:avLst>
        </a:prstGeom>
        <a:gradFill rotWithShape="0">
          <a:gsLst>
            <a:gs pos="30000">
              <a:srgbClr val="C0504D"/>
            </a:gs>
            <a:gs pos="0">
              <a:srgbClr val="C0504D"/>
            </a:gs>
            <a:gs pos="70000">
              <a:srgbClr val="4F81BD"/>
            </a:gs>
            <a:gs pos="100000">
              <a:srgbClr val="4F81BD"/>
            </a:gs>
          </a:gsLst>
          <a:lin ang="0" scaled="0"/>
        </a:gra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ESA-NASA</a:t>
          </a:r>
        </a:p>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Missions</a:t>
          </a:r>
        </a:p>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Community</a:t>
          </a:r>
        </a:p>
      </dsp:txBody>
      <dsp:txXfrm>
        <a:off x="2060029" y="15988"/>
        <a:ext cx="622384" cy="491787"/>
      </dsp:txXfrm>
    </dsp:sp>
    <dsp:sp modelId="{D3E730F2-4FDE-4D05-BBE6-C8E249E6BFBF}">
      <dsp:nvSpPr>
        <dsp:cNvPr id="0" name=""/>
        <dsp:cNvSpPr/>
      </dsp:nvSpPr>
      <dsp:spPr>
        <a:xfrm rot="18000000">
          <a:off x="2376892" y="783499"/>
          <a:ext cx="1030051" cy="265857"/>
        </a:xfrm>
        <a:prstGeom prst="leftArrow">
          <a:avLst>
            <a:gd name="adj1" fmla="val 60000"/>
            <a:gd name="adj2" fmla="val 50000"/>
          </a:avLst>
        </a:prstGeom>
        <a:solidFill>
          <a:srgbClr val="B2C1DB"/>
        </a:solidFill>
        <a:ln>
          <a:noFill/>
        </a:ln>
        <a:effectLst/>
      </dsp:spPr>
      <dsp:style>
        <a:lnRef idx="0">
          <a:scrgbClr r="0" g="0" b="0"/>
        </a:lnRef>
        <a:fillRef idx="1">
          <a:scrgbClr r="0" g="0" b="0"/>
        </a:fillRef>
        <a:effectRef idx="0">
          <a:scrgbClr r="0" g="0" b="0"/>
        </a:effectRef>
        <a:fontRef idx="minor">
          <a:schemeClr val="lt1"/>
        </a:fontRef>
      </dsp:style>
    </dsp:sp>
    <dsp:sp modelId="{E6F7A9BD-C7BF-4EAD-9058-B729E2EFF770}">
      <dsp:nvSpPr>
        <dsp:cNvPr id="0" name=""/>
        <dsp:cNvSpPr/>
      </dsp:nvSpPr>
      <dsp:spPr>
        <a:xfrm>
          <a:off x="2822939" y="209209"/>
          <a:ext cx="652984" cy="522387"/>
        </a:xfrm>
        <a:prstGeom prst="roundRect">
          <a:avLst>
            <a:gd name="adj" fmla="val 10000"/>
          </a:avLst>
        </a:prstGeom>
        <a:solidFill>
          <a:srgbClr val="4F81BD"/>
        </a:solidFill>
        <a:ln w="25400" cap="flat" cmpd="sng" algn="ctr">
          <a:solidFill>
            <a:srgbClr val="FFFFFF"/>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3335" tIns="13335" rIns="13335" bIns="13335" numCol="1" spcCol="1270" anchor="ctr" anchorCtr="0">
          <a:noAutofit/>
        </a:bodyPr>
        <a:lstStyle/>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ESA Mission</a:t>
          </a:r>
        </a:p>
        <a:p>
          <a:pPr lvl="0" algn="ctr" defTabSz="311150">
            <a:lnSpc>
              <a:spcPct val="90000"/>
            </a:lnSpc>
            <a:spcBef>
              <a:spcPct val="0"/>
            </a:spcBef>
            <a:spcAft>
              <a:spcPct val="35000"/>
            </a:spcAft>
          </a:pPr>
          <a:r>
            <a:rPr lang="en-GB" sz="700" b="1" kern="1200" dirty="0" err="1">
              <a:solidFill>
                <a:srgbClr val="FFFFFF"/>
              </a:solidFill>
              <a:latin typeface="Avenir Roman"/>
              <a:ea typeface="+mn-ea"/>
              <a:cs typeface="+mn-cs"/>
            </a:rPr>
            <a:t>Tools&amp;Visu</a:t>
          </a:r>
          <a:endParaRPr lang="en-GB" sz="700" b="1" kern="1200" dirty="0">
            <a:solidFill>
              <a:srgbClr val="FFFFFF"/>
            </a:solidFill>
            <a:latin typeface="Avenir Roman"/>
            <a:ea typeface="+mn-ea"/>
            <a:cs typeface="+mn-cs"/>
          </a:endParaRPr>
        </a:p>
      </dsp:txBody>
      <dsp:txXfrm>
        <a:off x="2838239" y="224509"/>
        <a:ext cx="622384" cy="491787"/>
      </dsp:txXfrm>
    </dsp:sp>
    <dsp:sp modelId="{FAE8687A-2CC6-4D87-8319-AD3F096BC66C}">
      <dsp:nvSpPr>
        <dsp:cNvPr id="0" name=""/>
        <dsp:cNvSpPr/>
      </dsp:nvSpPr>
      <dsp:spPr>
        <a:xfrm rot="19800000">
          <a:off x="2758069" y="1164675"/>
          <a:ext cx="1030051" cy="265857"/>
        </a:xfrm>
        <a:prstGeom prst="leftArrow">
          <a:avLst>
            <a:gd name="adj1" fmla="val 60000"/>
            <a:gd name="adj2" fmla="val 50000"/>
          </a:avLst>
        </a:prstGeom>
        <a:solidFill>
          <a:srgbClr val="B2C1DB"/>
        </a:solidFill>
        <a:ln>
          <a:noFill/>
        </a:ln>
        <a:effectLst/>
      </dsp:spPr>
      <dsp:style>
        <a:lnRef idx="0">
          <a:scrgbClr r="0" g="0" b="0"/>
        </a:lnRef>
        <a:fillRef idx="1">
          <a:scrgbClr r="0" g="0" b="0"/>
        </a:fillRef>
        <a:effectRef idx="0">
          <a:scrgbClr r="0" g="0" b="0"/>
        </a:effectRef>
        <a:fontRef idx="minor">
          <a:schemeClr val="lt1"/>
        </a:fontRef>
      </dsp:style>
    </dsp:sp>
    <dsp:sp modelId="{6ADD2DB3-D8C1-41C8-B64F-15D4655D4F1E}">
      <dsp:nvSpPr>
        <dsp:cNvPr id="0" name=""/>
        <dsp:cNvSpPr/>
      </dsp:nvSpPr>
      <dsp:spPr>
        <a:xfrm>
          <a:off x="3392627" y="778897"/>
          <a:ext cx="652984" cy="522387"/>
        </a:xfrm>
        <a:prstGeom prst="roundRect">
          <a:avLst>
            <a:gd name="adj" fmla="val 10000"/>
          </a:avLst>
        </a:prstGeom>
        <a:solidFill>
          <a:srgbClr val="4F81BD"/>
        </a:solidFill>
        <a:ln w="25400" cap="flat" cmpd="sng" algn="ctr">
          <a:solidFill>
            <a:srgbClr val="FFFFFF"/>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3335" tIns="13335" rIns="13335" bIns="13335" numCol="1" spcCol="1270" anchor="ctr" anchorCtr="0">
          <a:noAutofit/>
        </a:bodyPr>
        <a:lstStyle/>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ESA Mission</a:t>
          </a:r>
        </a:p>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Processing</a:t>
          </a:r>
        </a:p>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resources</a:t>
          </a:r>
        </a:p>
      </dsp:txBody>
      <dsp:txXfrm>
        <a:off x="3407927" y="794197"/>
        <a:ext cx="622384" cy="491787"/>
      </dsp:txXfrm>
    </dsp:sp>
    <dsp:sp modelId="{7B696D19-9538-4F47-B3AF-86E809FFF3B2}">
      <dsp:nvSpPr>
        <dsp:cNvPr id="0" name=""/>
        <dsp:cNvSpPr/>
      </dsp:nvSpPr>
      <dsp:spPr>
        <a:xfrm>
          <a:off x="2897589" y="1685372"/>
          <a:ext cx="1030051" cy="265857"/>
        </a:xfrm>
        <a:prstGeom prst="leftArrow">
          <a:avLst>
            <a:gd name="adj1" fmla="val 60000"/>
            <a:gd name="adj2" fmla="val 50000"/>
          </a:avLst>
        </a:prstGeom>
        <a:solidFill>
          <a:srgbClr val="B2C1DB"/>
        </a:solidFill>
        <a:ln>
          <a:noFill/>
        </a:ln>
        <a:effectLst/>
      </dsp:spPr>
      <dsp:style>
        <a:lnRef idx="0">
          <a:scrgbClr r="0" g="0" b="0"/>
        </a:lnRef>
        <a:fillRef idx="1">
          <a:scrgbClr r="0" g="0" b="0"/>
        </a:fillRef>
        <a:effectRef idx="0">
          <a:scrgbClr r="0" g="0" b="0"/>
        </a:effectRef>
        <a:fontRef idx="minor">
          <a:schemeClr val="lt1"/>
        </a:fontRef>
      </dsp:style>
    </dsp:sp>
    <dsp:sp modelId="{00C71C29-6243-49B8-B6EB-9404A506B4FE}">
      <dsp:nvSpPr>
        <dsp:cNvPr id="0" name=""/>
        <dsp:cNvSpPr/>
      </dsp:nvSpPr>
      <dsp:spPr>
        <a:xfrm>
          <a:off x="3601148" y="1557107"/>
          <a:ext cx="652984" cy="522387"/>
        </a:xfrm>
        <a:prstGeom prst="roundRect">
          <a:avLst>
            <a:gd name="adj" fmla="val 10000"/>
          </a:avLst>
        </a:prstGeom>
        <a:solidFill>
          <a:srgbClr val="4F81BD"/>
        </a:solidFill>
        <a:ln w="25400" cap="flat" cmpd="sng" algn="ctr">
          <a:solidFill>
            <a:srgbClr val="FFFFFF"/>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3335" tIns="13335" rIns="13335" bIns="13335" numCol="1" spcCol="1270" anchor="ctr" anchorCtr="0">
          <a:noAutofit/>
        </a:bodyPr>
        <a:lstStyle/>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ESA Mission</a:t>
          </a:r>
        </a:p>
        <a:p>
          <a:pPr lvl="0" algn="ctr" defTabSz="311150">
            <a:lnSpc>
              <a:spcPct val="90000"/>
            </a:lnSpc>
            <a:spcBef>
              <a:spcPct val="0"/>
            </a:spcBef>
            <a:spcAft>
              <a:spcPct val="35000"/>
            </a:spcAft>
          </a:pPr>
          <a:r>
            <a:rPr lang="en-GB" sz="700" b="1" kern="1200" dirty="0">
              <a:solidFill>
                <a:srgbClr val="FFFFFF"/>
              </a:solidFill>
              <a:latin typeface="Avenir Roman"/>
              <a:ea typeface="+mn-ea"/>
              <a:cs typeface="+mn-cs"/>
            </a:rPr>
            <a:t>Data</a:t>
          </a:r>
        </a:p>
      </dsp:txBody>
      <dsp:txXfrm>
        <a:off x="3616448" y="1572407"/>
        <a:ext cx="622384" cy="49178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1070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effectLst/>
                <a:latin typeface="+mn-lt"/>
                <a:ea typeface="+mn-ea"/>
                <a:cs typeface="+mn-cs"/>
                <a:sym typeface="Avenir Roman"/>
              </a:rPr>
              <a:t>Recent advances in technology open the floor for new and innovative approaches for data exploitation and use and require an adaptation and evolution of the approaches, infrastructures and services provided by CEOS agencies. WGISS contribution and role in providing a forum for technical exchange and sharing, and for the definition and prototyping of common and interoperable approaches and architectures for data management and exploitation will become more and more central for CEOS agencies and for CEOS as a whole in support to the achievement of its objectives</a:t>
            </a:r>
            <a:r>
              <a:rPr lang="en-US" dirty="0" smtClean="0">
                <a:effectLst/>
              </a:rPr>
              <a:t> </a:t>
            </a:r>
            <a:endParaRPr lang="en-US" dirty="0"/>
          </a:p>
        </p:txBody>
      </p:sp>
    </p:spTree>
    <p:extLst>
      <p:ext uri="{BB962C8B-B14F-4D97-AF65-F5344CB8AC3E}">
        <p14:creationId xmlns:p14="http://schemas.microsoft.com/office/powerpoint/2010/main" val="3807405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50477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498580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Analytics Optimized Data Store</a:t>
            </a:r>
            <a:endParaRPr lang="en-US" dirty="0"/>
          </a:p>
        </p:txBody>
      </p:sp>
    </p:spTree>
    <p:extLst>
      <p:ext uri="{BB962C8B-B14F-4D97-AF65-F5344CB8AC3E}">
        <p14:creationId xmlns:p14="http://schemas.microsoft.com/office/powerpoint/2010/main" val="2337428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a:xfrm>
            <a:off x="3884613" y="8685213"/>
            <a:ext cx="2971800" cy="457200"/>
          </a:xfrm>
          <a:prstGeom prst="rect">
            <a:avLst/>
          </a:prstGeom>
        </p:spPr>
        <p:txBody>
          <a:bodyPr/>
          <a:lstStyle/>
          <a:p>
            <a:pPr>
              <a:defRPr/>
            </a:pPr>
            <a:fld id="{10B763E5-D5D7-42B4-A5B7-DA61FA08EF7F}" type="slidenum">
              <a:rPr lang="de-DE" smtClean="0">
                <a:solidFill>
                  <a:prstClr val="black"/>
                </a:solidFill>
              </a:rPr>
              <a:pPr>
                <a:defRPr/>
              </a:pPr>
              <a:t>15</a:t>
            </a:fld>
            <a:endParaRPr lang="de-DE" dirty="0">
              <a:solidFill>
                <a:prstClr val="black"/>
              </a:solidFill>
            </a:endParaRPr>
          </a:p>
        </p:txBody>
      </p:sp>
    </p:spTree>
    <p:extLst>
      <p:ext uri="{BB962C8B-B14F-4D97-AF65-F5344CB8AC3E}">
        <p14:creationId xmlns:p14="http://schemas.microsoft.com/office/powerpoint/2010/main" val="1183605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a:xfrm>
            <a:off x="3884613" y="8685213"/>
            <a:ext cx="2971800" cy="457200"/>
          </a:xfrm>
          <a:prstGeom prst="rect">
            <a:avLst/>
          </a:prstGeom>
        </p:spPr>
        <p:txBody>
          <a:bodyPr/>
          <a:lstStyle/>
          <a:p>
            <a:pPr>
              <a:defRPr/>
            </a:pPr>
            <a:fld id="{10B763E5-D5D7-42B4-A5B7-DA61FA08EF7F}" type="slidenum">
              <a:rPr lang="de-DE" smtClean="0">
                <a:solidFill>
                  <a:prstClr val="black"/>
                </a:solidFill>
              </a:rPr>
              <a:pPr>
                <a:defRPr/>
              </a:pPr>
              <a:t>16</a:t>
            </a:fld>
            <a:endParaRPr lang="de-DE" dirty="0">
              <a:solidFill>
                <a:prstClr val="black"/>
              </a:solidFill>
            </a:endParaRPr>
          </a:p>
        </p:txBody>
      </p:sp>
    </p:spTree>
    <p:extLst>
      <p:ext uri="{BB962C8B-B14F-4D97-AF65-F5344CB8AC3E}">
        <p14:creationId xmlns:p14="http://schemas.microsoft.com/office/powerpoint/2010/main" val="1183605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498580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3184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a:t>Title TBA</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22748CEA-2573-439B-8ADB-B1D3E9BE0BFF}" type="datetimeFigureOut">
              <a:rPr lang="en-US" kern="0" smtClean="0">
                <a:solidFill>
                  <a:srgbClr val="002569"/>
                </a:solidFill>
              </a:rPr>
              <a:pPr fontAlgn="auto">
                <a:spcBef>
                  <a:spcPts val="0"/>
                </a:spcBef>
                <a:spcAft>
                  <a:spcPts val="0"/>
                </a:spcAft>
              </a:pPr>
              <a:t>25/04/18</a:t>
            </a:fld>
            <a:endParaRPr lang="en-US" kern="0">
              <a:solidFill>
                <a:srgbClr val="002569"/>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kern="0">
              <a:solidFill>
                <a:srgbClr val="002569"/>
              </a:solidFill>
            </a:endParaRPr>
          </a:p>
        </p:txBody>
      </p:sp>
      <p:sp>
        <p:nvSpPr>
          <p:cNvPr id="6" name="Slide Number Placeholder 5"/>
          <p:cNvSpPr>
            <a:spLocks noGrp="1"/>
          </p:cNvSpPr>
          <p:nvPr>
            <p:ph type="sldNum" sz="quarter" idx="12"/>
          </p:nvPr>
        </p:nvSpPr>
        <p:spPr/>
        <p:txBody>
          <a:bodyPr/>
          <a:lstStyle/>
          <a:p>
            <a:fld id="{806C71DD-B2CE-4CF7-92F0-F691A3034D74}" type="slidenum">
              <a:rPr lang="en-US" smtClean="0"/>
              <a:pPr/>
              <a:t>‹#›</a:t>
            </a:fld>
            <a:endParaRPr lang="en-US"/>
          </a:p>
        </p:txBody>
      </p:sp>
    </p:spTree>
    <p:extLst>
      <p:ext uri="{BB962C8B-B14F-4D97-AF65-F5344CB8AC3E}">
        <p14:creationId xmlns:p14="http://schemas.microsoft.com/office/powerpoint/2010/main" val="2947616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079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648000"/>
            <a:ext cx="8172000" cy="738187"/>
          </a:xfrm>
          <a:prstGeom prst="rect">
            <a:avLst/>
          </a:prstGeom>
        </p:spPr>
        <p:txBody>
          <a:bodyPr/>
          <a:lstStyle/>
          <a:p>
            <a:r>
              <a:rPr lang="en-GB" noProof="0" dirty="0" smtClean="0"/>
              <a:t>Click here to insert chart title</a:t>
            </a:r>
            <a:endParaRPr lang="en-GB" noProof="0" dirty="0"/>
          </a:p>
        </p:txBody>
      </p:sp>
      <p:sp>
        <p:nvSpPr>
          <p:cNvPr id="5" name="Fußzeilenplatzhalter 4"/>
          <p:cNvSpPr>
            <a:spLocks noGrp="1"/>
          </p:cNvSpPr>
          <p:nvPr>
            <p:ph type="ftr" sz="quarter" idx="10"/>
          </p:nvPr>
        </p:nvSpPr>
        <p:spPr>
          <a:xfrm>
            <a:off x="1529999" y="125999"/>
            <a:ext cx="7128000" cy="144000"/>
          </a:xfrm>
          <a:prstGeom prst="rect">
            <a:avLst/>
          </a:prstGeom>
        </p:spPr>
        <p:txBody>
          <a:bodyPr/>
          <a:lstStyle/>
          <a:p>
            <a:pPr>
              <a:defRPr/>
            </a:pPr>
            <a:r>
              <a:rPr lang="en-GB" noProof="0" smtClean="0"/>
              <a:t>&gt; Lecture &gt; Author  •  Document &gt; Date</a:t>
            </a:r>
            <a:endParaRPr lang="en-GB" noProof="0" dirty="0"/>
          </a:p>
        </p:txBody>
      </p:sp>
      <p:sp>
        <p:nvSpPr>
          <p:cNvPr id="6" name="Foliennummernplatzhalter 5"/>
          <p:cNvSpPr>
            <a:spLocks noGrp="1"/>
          </p:cNvSpPr>
          <p:nvPr>
            <p:ph type="sldNum" sz="quarter" idx="11"/>
          </p:nvPr>
        </p:nvSpPr>
        <p:spPr/>
        <p:txBody>
          <a:bodyPr/>
          <a:lstStyle/>
          <a:p>
            <a:pPr>
              <a:defRPr/>
            </a:pPr>
            <a:r>
              <a:rPr lang="en-GB" noProof="0" smtClean="0"/>
              <a:t>DLR.de  •  Chart </a:t>
            </a:r>
            <a:fld id="{18C7CB6D-895A-4F21-B0E7-2185F6FE5534}" type="slidenum">
              <a:rPr lang="en-GB" noProof="0" smtClean="0"/>
              <a:pPr>
                <a:defRPr/>
              </a:pPr>
              <a:t>‹#›</a:t>
            </a:fld>
            <a:endParaRPr lang="en-GB" noProof="0" dirty="0"/>
          </a:p>
        </p:txBody>
      </p:sp>
    </p:spTree>
    <p:extLst>
      <p:ext uri="{BB962C8B-B14F-4D97-AF65-F5344CB8AC3E}">
        <p14:creationId xmlns:p14="http://schemas.microsoft.com/office/powerpoint/2010/main" val="40254105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xmlns:p14="http://schemas.microsoft.com/office/powerpoint/2010/mai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gif"/><Relationship Id="rId8" Type="http://schemas.openxmlformats.org/officeDocument/2006/relationships/image" Target="../media/image15.gif"/><Relationship Id="rId9"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1" Type="http://schemas.openxmlformats.org/officeDocument/2006/relationships/image" Target="../media/image27.gif"/><Relationship Id="rId12" Type="http://schemas.openxmlformats.org/officeDocument/2006/relationships/image" Target="../media/image28.png"/><Relationship Id="rId13" Type="http://schemas.openxmlformats.org/officeDocument/2006/relationships/image" Target="../media/image29.png"/><Relationship Id="rId14" Type="http://schemas.openxmlformats.org/officeDocument/2006/relationships/image" Target="../media/image30.png"/><Relationship Id="rId15" Type="http://schemas.openxmlformats.org/officeDocument/2006/relationships/image" Target="../media/image31.png"/><Relationship Id="rId1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hyperlink" Target="mailto:jean-baptiste.lavedrine@atos.net" TargetMode="External"/><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jpeg"/><Relationship Id="rId8" Type="http://schemas.microsoft.com/office/2007/relationships/hdphoto" Target="../media/hdphoto1.wdp"/><Relationship Id="rId9" Type="http://schemas.openxmlformats.org/officeDocument/2006/relationships/image" Target="../media/image25.png"/><Relationship Id="rId10"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4.xml.rels><?xml version="1.0" encoding="UTF-8" standalone="yes"?>
<Relationships xmlns="http://schemas.openxmlformats.org/package/2006/relationships"><Relationship Id="rId11" Type="http://schemas.openxmlformats.org/officeDocument/2006/relationships/image" Target="../media/image40.jpeg"/><Relationship Id="rId12" Type="http://schemas.openxmlformats.org/officeDocument/2006/relationships/image" Target="../media/image41.png"/><Relationship Id="rId13"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37.jpeg"/><Relationship Id="rId9" Type="http://schemas.openxmlformats.org/officeDocument/2006/relationships/image" Target="../media/image38.jpeg"/><Relationship Id="rId10"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hyperlink" Target="http://www.code-de.org/" TargetMode="External"/><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1" Type="http://schemas.openxmlformats.org/officeDocument/2006/relationships/image" Target="../media/image63.png"/><Relationship Id="rId12" Type="http://schemas.openxmlformats.org/officeDocument/2006/relationships/image" Target="../media/image64.png"/><Relationship Id="rId13" Type="http://schemas.openxmlformats.org/officeDocument/2006/relationships/image" Target="../media/image65.jpeg"/><Relationship Id="rId1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54.jpg"/><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jpg"/><Relationship Id="rId7" Type="http://schemas.openxmlformats.org/officeDocument/2006/relationships/image" Target="../media/image59.png"/><Relationship Id="rId8" Type="http://schemas.openxmlformats.org/officeDocument/2006/relationships/image" Target="../media/image60.jpg"/><Relationship Id="rId9" Type="http://schemas.openxmlformats.org/officeDocument/2006/relationships/image" Target="../media/image61.png"/><Relationship Id="rId10"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8.tiff"/><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6.png"/><Relationship Id="rId9" Type="http://schemas.openxmlformats.org/officeDocument/2006/relationships/image" Target="../media/image77.png"/><Relationship Id="rId10" Type="http://schemas.openxmlformats.org/officeDocument/2006/relationships/image" Target="../media/image78.png"/><Relationship Id="rId1" Type="http://schemas.openxmlformats.org/officeDocument/2006/relationships/slideLayout" Target="../slideLayouts/slideLayout3.xml"/><Relationship Id="rId2" Type="http://schemas.openxmlformats.org/officeDocument/2006/relationships/image" Target="../media/image7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09601" y="2057400"/>
            <a:ext cx="6400800" cy="22860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3600" b="1" dirty="0" smtClean="0">
                <a:solidFill>
                  <a:srgbClr val="FFFFFF"/>
                </a:solidFill>
                <a:latin typeface="+mj-lt"/>
              </a:rPr>
              <a:t>Outcomes of FDA Workshop </a:t>
            </a:r>
            <a:br>
              <a:rPr lang="en-US" sz="3600" b="1" dirty="0" smtClean="0">
                <a:solidFill>
                  <a:srgbClr val="FFFFFF"/>
                </a:solidFill>
                <a:latin typeface="+mj-lt"/>
              </a:rPr>
            </a:br>
            <a:r>
              <a:rPr lang="en-US" sz="1400" b="1" dirty="0" smtClean="0">
                <a:solidFill>
                  <a:srgbClr val="FFFFFF"/>
                </a:solidFill>
                <a:latin typeface="+mj-lt"/>
              </a:rPr>
              <a:t/>
            </a:r>
            <a:br>
              <a:rPr lang="en-US" sz="1400" b="1" dirty="0" smtClean="0">
                <a:solidFill>
                  <a:srgbClr val="FFFFFF"/>
                </a:solidFill>
                <a:latin typeface="+mj-lt"/>
              </a:rPr>
            </a:br>
            <a:r>
              <a:rPr lang="en-US" sz="3200" b="1" dirty="0" smtClean="0">
                <a:solidFill>
                  <a:srgbClr val="FFFFFF"/>
                </a:solidFill>
                <a:latin typeface="+mj-lt"/>
              </a:rPr>
              <a:t>Working Group on Information Systems and Services (WGISS)</a:t>
            </a:r>
            <a:endParaRPr sz="3200" b="1" dirty="0">
              <a:solidFill>
                <a:srgbClr val="FFFFFF"/>
              </a:solidFill>
              <a:latin typeface="+mj-lt"/>
            </a:endParaRPr>
          </a:p>
        </p:txBody>
      </p:sp>
      <p:sp>
        <p:nvSpPr>
          <p:cNvPr id="11" name="Shape 11"/>
          <p:cNvSpPr/>
          <p:nvPr/>
        </p:nvSpPr>
        <p:spPr>
          <a:xfrm>
            <a:off x="622789" y="4572000"/>
            <a:ext cx="4810858" cy="17287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Mirko Albani, ESA, WGISS Chair</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FDA Workshop</a:t>
            </a:r>
            <a:endParaRPr lang="en-AU"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Boulder</a:t>
            </a:r>
            <a:r>
              <a:rPr lang="en-AU" dirty="0">
                <a:solidFill>
                  <a:srgbClr val="FFFFFF"/>
                </a:solidFill>
                <a:latin typeface="+mj-lt"/>
                <a:ea typeface="Arial Bold"/>
                <a:cs typeface="Arial Bold"/>
                <a:sym typeface="Arial Bold"/>
              </a:rPr>
              <a:t>, CO, USA</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26 April </a:t>
            </a:r>
            <a:r>
              <a:rPr lang="en-AU" dirty="0">
                <a:solidFill>
                  <a:srgbClr val="FFFFFF"/>
                </a:solidFill>
                <a:latin typeface="+mj-lt"/>
                <a:ea typeface="Arial Bold"/>
                <a:cs typeface="Arial Bold"/>
                <a:sym typeface="Arial Bold"/>
              </a:rPr>
              <a:t>2018</a:t>
            </a:r>
            <a:endParaRPr dirty="0">
              <a:solidFill>
                <a:srgbClr val="FFFFFF"/>
              </a:solidFill>
              <a:latin typeface="+mj-lt"/>
              <a:ea typeface="Arial Bold"/>
              <a:cs typeface="Arial Bold"/>
              <a:sym typeface="Arial Bold"/>
            </a:endParaRPr>
          </a:p>
        </p:txBody>
      </p:sp>
      <p:pic>
        <p:nvPicPr>
          <p:cNvPr id="12" name="ceos_logo.png"/>
          <p:cNvPicPr/>
          <p:nvPr/>
        </p:nvPicPr>
        <p:blipFill>
          <a:blip r:embed="rId3">
            <a:extLst/>
          </a:blip>
          <a:stretch>
            <a:fillRect/>
          </a:stretch>
        </p:blipFill>
        <p:spPr>
          <a:xfrm>
            <a:off x="622789" y="533400"/>
            <a:ext cx="2507906" cy="993132"/>
          </a:xfrm>
          <a:prstGeom prst="rect">
            <a:avLst/>
          </a:prstGeom>
          <a:ln w="12700">
            <a:miter lim="400000"/>
          </a:ln>
        </p:spPr>
      </p:pic>
      <p:sp>
        <p:nvSpPr>
          <p:cNvPr id="5" name="Shape 10"/>
          <p:cNvSpPr txBox="1">
            <a:spLocks/>
          </p:cNvSpPr>
          <p:nvPr/>
        </p:nvSpPr>
        <p:spPr>
          <a:xfrm>
            <a:off x="622789" y="1562629"/>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240585" y="292589"/>
            <a:ext cx="4953000" cy="533400"/>
          </a:xfrm>
        </p:spPr>
        <p:txBody>
          <a:bodyPr/>
          <a:lstStyle/>
          <a:p>
            <a:pPr algn="ctr"/>
            <a:r>
              <a:rPr lang="en-US" b="1" dirty="0" smtClean="0"/>
              <a:t>Data Cubes</a:t>
            </a:r>
            <a:endParaRPr lang="en-US" b="1" dirty="0"/>
          </a:p>
        </p:txBody>
      </p:sp>
      <p:pic>
        <p:nvPicPr>
          <p:cNvPr id="4" name="Picture 3"/>
          <p:cNvPicPr>
            <a:picLocks noChangeAspect="1"/>
          </p:cNvPicPr>
          <p:nvPr/>
        </p:nvPicPr>
        <p:blipFill>
          <a:blip r:embed="rId2"/>
          <a:stretch>
            <a:fillRect/>
          </a:stretch>
        </p:blipFill>
        <p:spPr>
          <a:xfrm>
            <a:off x="0" y="1123412"/>
            <a:ext cx="4604057" cy="229916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217" y="2360182"/>
            <a:ext cx="2229461" cy="788423"/>
          </a:xfrm>
          <a:prstGeom prst="rect">
            <a:avLst/>
          </a:prstGeom>
          <a:solidFill>
            <a:schemeClr val="bg1"/>
          </a:solid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4737" y="1123412"/>
            <a:ext cx="4599263" cy="2306385"/>
          </a:xfrm>
          <a:prstGeom prst="rect">
            <a:avLst/>
          </a:prstGeom>
        </p:spPr>
      </p:pic>
      <p:pic>
        <p:nvPicPr>
          <p:cNvPr id="7" name="Picture 6"/>
          <p:cNvPicPr>
            <a:picLocks noChangeAspect="1"/>
          </p:cNvPicPr>
          <p:nvPr/>
        </p:nvPicPr>
        <p:blipFill>
          <a:blip r:embed="rId5"/>
          <a:stretch>
            <a:fillRect/>
          </a:stretch>
        </p:blipFill>
        <p:spPr>
          <a:xfrm>
            <a:off x="4604057" y="2598994"/>
            <a:ext cx="1673179" cy="823586"/>
          </a:xfrm>
          <a:prstGeom prst="rect">
            <a:avLst/>
          </a:prstGeom>
        </p:spPr>
      </p:pic>
      <p:pic>
        <p:nvPicPr>
          <p:cNvPr id="8" name="Picture 7">
            <a:extLst>
              <a:ext uri="{FF2B5EF4-FFF2-40B4-BE49-F238E27FC236}">
                <a16:creationId xmlns="" xmlns:a16="http://schemas.microsoft.com/office/drawing/2014/main" id="{245447FF-45CF-494D-808C-601838ECD9A7}"/>
              </a:ext>
            </a:extLst>
          </p:cNvPr>
          <p:cNvPicPr>
            <a:picLocks noChangeAspect="1"/>
          </p:cNvPicPr>
          <p:nvPr/>
        </p:nvPicPr>
        <p:blipFill>
          <a:blip r:embed="rId6"/>
          <a:stretch>
            <a:fillRect/>
          </a:stretch>
        </p:blipFill>
        <p:spPr>
          <a:xfrm>
            <a:off x="0" y="3619415"/>
            <a:ext cx="3894799" cy="2921099"/>
          </a:xfrm>
          <a:prstGeom prst="rect">
            <a:avLst/>
          </a:prstGeom>
        </p:spPr>
      </p:pic>
      <p:pic>
        <p:nvPicPr>
          <p:cNvPr id="9" name="Imagen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6764" y="3429797"/>
            <a:ext cx="2343837" cy="3310913"/>
          </a:xfrm>
          <a:prstGeom prst="rect">
            <a:avLst/>
          </a:prstGeom>
        </p:spPr>
      </p:pic>
      <p:pic>
        <p:nvPicPr>
          <p:cNvPr id="10" name="Imagen 11">
            <a:extLst>
              <a:ext uri="{FF2B5EF4-FFF2-40B4-BE49-F238E27FC236}">
                <a16:creationId xmlns="" xmlns:a16="http://schemas.microsoft.com/office/drawing/2014/main" id="{CEA87CD7-9303-42AE-A81F-9B40FC10EE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62678" y="3546865"/>
            <a:ext cx="2468648" cy="3193845"/>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9"/>
          <a:stretch>
            <a:fillRect/>
          </a:stretch>
        </p:blipFill>
        <p:spPr>
          <a:xfrm>
            <a:off x="5313490" y="5022773"/>
            <a:ext cx="2603140" cy="617041"/>
          </a:xfrm>
          <a:prstGeom prst="rect">
            <a:avLst/>
          </a:prstGeom>
        </p:spPr>
      </p:pic>
      <p:sp>
        <p:nvSpPr>
          <p:cNvPr id="11" name="TextBox 10"/>
          <p:cNvSpPr txBox="1"/>
          <p:nvPr/>
        </p:nvSpPr>
        <p:spPr>
          <a:xfrm>
            <a:off x="-2777" y="3276600"/>
            <a:ext cx="106680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UGANDA</a:t>
            </a:r>
            <a:endParaRPr kumimoji="0" lang="en-US" sz="1800" b="0" i="0" u="none" strike="noStrike" cap="none" spc="0" normalizeH="0" baseline="0" dirty="0">
              <a:ln>
                <a:noFill/>
              </a:ln>
              <a:solidFill>
                <a:srgbClr val="002569"/>
              </a:solidFill>
              <a:effectLst/>
              <a:uFillTx/>
            </a:endParaRPr>
          </a:p>
        </p:txBody>
      </p:sp>
      <p:sp>
        <p:nvSpPr>
          <p:cNvPr id="12" name="TextBox 11"/>
          <p:cNvSpPr txBox="1"/>
          <p:nvPr/>
        </p:nvSpPr>
        <p:spPr>
          <a:xfrm>
            <a:off x="8077200" y="3048000"/>
            <a:ext cx="106680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WALES</a:t>
            </a:r>
            <a:endParaRPr kumimoji="0" lang="en-US" sz="1800" b="0" i="0" u="none" strike="noStrike" cap="none" spc="0" normalizeH="0" baseline="0" dirty="0">
              <a:ln>
                <a:noFill/>
              </a:ln>
              <a:solidFill>
                <a:srgbClr val="002569"/>
              </a:solidFill>
              <a:effectLst/>
              <a:uFillTx/>
            </a:endParaRPr>
          </a:p>
        </p:txBody>
      </p:sp>
      <p:sp>
        <p:nvSpPr>
          <p:cNvPr id="13" name="TextBox 12"/>
          <p:cNvSpPr txBox="1"/>
          <p:nvPr/>
        </p:nvSpPr>
        <p:spPr>
          <a:xfrm>
            <a:off x="14957" y="6096000"/>
            <a:ext cx="135664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VIETNAM</a:t>
            </a:r>
            <a:endParaRPr kumimoji="0" lang="en-US" sz="18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115031141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4"/>
          <p:cNvSpPr>
            <a:spLocks noChangeArrowheads="1"/>
          </p:cNvSpPr>
          <p:nvPr/>
        </p:nvSpPr>
        <p:spPr bwMode="auto">
          <a:xfrm>
            <a:off x="85964" y="1208214"/>
            <a:ext cx="6186488" cy="264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eaLnBrk="1" hangingPunct="1">
              <a:lnSpc>
                <a:spcPct val="100000"/>
              </a:lnSpc>
              <a:spcBef>
                <a:spcPct val="0"/>
              </a:spcBef>
              <a:buClrTx/>
              <a:buFontTx/>
              <a:buNone/>
              <a:defRPr/>
            </a:pPr>
            <a:r>
              <a:rPr lang="en-GB" altLang="en-US" dirty="0" smtClean="0">
                <a:solidFill>
                  <a:schemeClr val="tx1"/>
                </a:solidFill>
              </a:rPr>
              <a:t>Agreement on </a:t>
            </a:r>
            <a:r>
              <a:rPr lang="en-GB" altLang="en-US" dirty="0">
                <a:solidFill>
                  <a:schemeClr val="tx1"/>
                </a:solidFill>
              </a:rPr>
              <a:t>a standard grid will </a:t>
            </a:r>
            <a:r>
              <a:rPr lang="en-GB" altLang="en-US" dirty="0" smtClean="0">
                <a:solidFill>
                  <a:schemeClr val="tx1"/>
                </a:solidFill>
              </a:rPr>
              <a:t>significantly ease </a:t>
            </a:r>
            <a:r>
              <a:rPr lang="en-GB" altLang="en-US" dirty="0">
                <a:solidFill>
                  <a:schemeClr val="tx1"/>
                </a:solidFill>
              </a:rPr>
              <a:t>use and performance of </a:t>
            </a:r>
            <a:r>
              <a:rPr lang="en-GB" altLang="en-US" dirty="0" smtClean="0">
                <a:solidFill>
                  <a:schemeClr val="tx1"/>
                </a:solidFill>
              </a:rPr>
              <a:t>data cubes. </a:t>
            </a:r>
            <a:endParaRPr lang="en-GB" altLang="en-US" dirty="0">
              <a:solidFill>
                <a:schemeClr val="tx1"/>
              </a:solidFill>
            </a:endParaRPr>
          </a:p>
          <a:p>
            <a:pPr eaLnBrk="1" hangingPunct="1">
              <a:lnSpc>
                <a:spcPct val="100000"/>
              </a:lnSpc>
              <a:spcBef>
                <a:spcPct val="0"/>
              </a:spcBef>
              <a:buClrTx/>
              <a:buFontTx/>
              <a:buNone/>
              <a:defRPr/>
            </a:pPr>
            <a:r>
              <a:rPr lang="en-GB" altLang="en-US" i="1" dirty="0">
                <a:solidFill>
                  <a:schemeClr val="tx1">
                    <a:lumMod val="50000"/>
                    <a:lumOff val="50000"/>
                  </a:schemeClr>
                </a:solidFill>
              </a:rPr>
              <a:t>… but </a:t>
            </a:r>
            <a:r>
              <a:rPr lang="en-GB" altLang="en-US" i="1" dirty="0" smtClean="0">
                <a:solidFill>
                  <a:schemeClr val="tx1">
                    <a:lumMod val="50000"/>
                    <a:lumOff val="50000"/>
                  </a:schemeClr>
                </a:solidFill>
              </a:rPr>
              <a:t>it </a:t>
            </a:r>
            <a:r>
              <a:rPr lang="en-GB" altLang="en-US" i="1" dirty="0">
                <a:solidFill>
                  <a:schemeClr val="tx1">
                    <a:lumMod val="50000"/>
                    <a:lumOff val="50000"/>
                  </a:schemeClr>
                </a:solidFill>
              </a:rPr>
              <a:t>is a very ambitious task across data providers and application communities.</a:t>
            </a:r>
          </a:p>
          <a:p>
            <a:pPr eaLnBrk="1" hangingPunct="1">
              <a:lnSpc>
                <a:spcPct val="100000"/>
              </a:lnSpc>
              <a:spcBef>
                <a:spcPct val="0"/>
              </a:spcBef>
              <a:buClrTx/>
              <a:buFontTx/>
              <a:buNone/>
              <a:defRPr/>
            </a:pPr>
            <a:endParaRPr lang="en-GB" altLang="en-US" dirty="0">
              <a:solidFill>
                <a:schemeClr val="tx1"/>
              </a:solidFill>
            </a:endParaRPr>
          </a:p>
          <a:p>
            <a:pPr eaLnBrk="1" hangingPunct="1">
              <a:lnSpc>
                <a:spcPct val="100000"/>
              </a:lnSpc>
              <a:spcBef>
                <a:spcPct val="0"/>
              </a:spcBef>
              <a:buClrTx/>
              <a:buFontTx/>
              <a:buNone/>
              <a:defRPr/>
            </a:pPr>
            <a:r>
              <a:rPr lang="en-GB" altLang="en-US" dirty="0" smtClean="0">
                <a:solidFill>
                  <a:schemeClr val="tx1"/>
                </a:solidFill>
              </a:rPr>
              <a:t>Investigation on a complementary approach to address:</a:t>
            </a:r>
            <a:endParaRPr lang="en-GB" altLang="en-US" dirty="0">
              <a:solidFill>
                <a:schemeClr val="tx1"/>
              </a:solidFill>
            </a:endParaRPr>
          </a:p>
          <a:p>
            <a:pPr marL="285750" indent="-285750" eaLnBrk="1" hangingPunct="1">
              <a:lnSpc>
                <a:spcPct val="100000"/>
              </a:lnSpc>
              <a:spcBef>
                <a:spcPct val="0"/>
              </a:spcBef>
              <a:buClrTx/>
              <a:buFont typeface="Arial" panose="020B0604020202020204" pitchFamily="34" charset="0"/>
              <a:buChar char="•"/>
              <a:defRPr/>
            </a:pPr>
            <a:r>
              <a:rPr lang="en-GB" altLang="en-US" sz="1400" dirty="0">
                <a:solidFill>
                  <a:schemeClr val="tx1"/>
                </a:solidFill>
              </a:rPr>
              <a:t>Application communities complain about “loss of information” and about the method used for aggregation/ </a:t>
            </a:r>
            <a:r>
              <a:rPr lang="en-GB" altLang="en-US" sz="1400" dirty="0" smtClean="0">
                <a:solidFill>
                  <a:schemeClr val="tx1"/>
                </a:solidFill>
              </a:rPr>
              <a:t>subsampling</a:t>
            </a:r>
          </a:p>
          <a:p>
            <a:pPr marL="285750" indent="-285750" eaLnBrk="1" hangingPunct="1">
              <a:lnSpc>
                <a:spcPct val="100000"/>
              </a:lnSpc>
              <a:spcBef>
                <a:spcPct val="0"/>
              </a:spcBef>
              <a:buClrTx/>
              <a:buFont typeface="Arial" panose="020B0604020202020204" pitchFamily="34" charset="0"/>
              <a:buChar char="•"/>
              <a:defRPr/>
            </a:pPr>
            <a:r>
              <a:rPr lang="en-GB" altLang="en-US" sz="1400" dirty="0" smtClean="0">
                <a:solidFill>
                  <a:schemeClr val="tx1"/>
                </a:solidFill>
              </a:rPr>
              <a:t>Data duplication for use by </a:t>
            </a:r>
            <a:r>
              <a:rPr lang="en-GB" altLang="en-US" sz="1400" dirty="0" err="1" smtClean="0">
                <a:solidFill>
                  <a:schemeClr val="tx1"/>
                </a:solidFill>
              </a:rPr>
              <a:t>datacube</a:t>
            </a:r>
            <a:r>
              <a:rPr lang="en-GB" altLang="en-US" sz="1400" dirty="0" smtClean="0">
                <a:solidFill>
                  <a:schemeClr val="tx1"/>
                </a:solidFill>
              </a:rPr>
              <a:t> is prohibitive for space data (Processing cost is going to zero, storage cost doesn’t !!!) </a:t>
            </a:r>
          </a:p>
          <a:p>
            <a:pPr marL="285750" indent="-285750" eaLnBrk="1" hangingPunct="1">
              <a:lnSpc>
                <a:spcPct val="100000"/>
              </a:lnSpc>
              <a:spcBef>
                <a:spcPct val="0"/>
              </a:spcBef>
              <a:buClrTx/>
              <a:buFont typeface="Arial" panose="020B0604020202020204" pitchFamily="34" charset="0"/>
              <a:buChar char="•"/>
              <a:defRPr/>
            </a:pPr>
            <a:endParaRPr lang="en-GB" altLang="en-US" sz="1400" dirty="0">
              <a:solidFill>
                <a:schemeClr val="tx1"/>
              </a:solidFill>
            </a:endParaRPr>
          </a:p>
        </p:txBody>
      </p:sp>
      <p:sp>
        <p:nvSpPr>
          <p:cNvPr id="43011" name="Title 1"/>
          <p:cNvSpPr txBox="1">
            <a:spLocks/>
          </p:cNvSpPr>
          <p:nvPr/>
        </p:nvSpPr>
        <p:spPr bwMode="auto">
          <a:xfrm>
            <a:off x="1367783" y="258269"/>
            <a:ext cx="6560191" cy="57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nSpc>
                <a:spcPct val="119000"/>
              </a:lnSpc>
              <a:spcBef>
                <a:spcPct val="20000"/>
              </a:spcBef>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nSpc>
                <a:spcPct val="119000"/>
              </a:lnSpc>
              <a:spcBef>
                <a:spcPct val="20000"/>
              </a:spcBef>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nSpc>
                <a:spcPct val="119000"/>
              </a:lnSpc>
              <a:spcBef>
                <a:spcPct val="20000"/>
              </a:spcBef>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nSpc>
                <a:spcPct val="119000"/>
              </a:lnSpc>
              <a:spcBef>
                <a:spcPct val="20000"/>
              </a:spcBef>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algn="ctr" eaLnBrk="1" hangingPunct="1">
              <a:lnSpc>
                <a:spcPct val="100000"/>
              </a:lnSpc>
              <a:spcBef>
                <a:spcPts val="500"/>
              </a:spcBef>
              <a:buClrTx/>
              <a:buSzPct val="100000"/>
            </a:pPr>
            <a:r>
              <a:rPr lang="en-US" altLang="en-US" sz="2400" b="1" dirty="0">
                <a:solidFill>
                  <a:schemeClr val="bg1"/>
                </a:solidFill>
                <a:latin typeface="+mj-lt"/>
                <a:ea typeface="Arial Bold"/>
                <a:cs typeface="Arial Bold"/>
                <a:sym typeface="Arial Bold"/>
              </a:rPr>
              <a:t>Data Cubes Dynamic Gridding</a:t>
            </a:r>
          </a:p>
        </p:txBody>
      </p:sp>
      <p:sp>
        <p:nvSpPr>
          <p:cNvPr id="7" name="Rectangle 6"/>
          <p:cNvSpPr>
            <a:spLocks noChangeArrowheads="1"/>
          </p:cNvSpPr>
          <p:nvPr/>
        </p:nvSpPr>
        <p:spPr bwMode="auto">
          <a:xfrm>
            <a:off x="85964" y="3859504"/>
            <a:ext cx="3907476"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nSpc>
                <a:spcPct val="119000"/>
              </a:lnSpc>
              <a:spcBef>
                <a:spcPct val="20000"/>
              </a:spcBef>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nSpc>
                <a:spcPct val="119000"/>
              </a:lnSpc>
              <a:spcBef>
                <a:spcPct val="20000"/>
              </a:spcBef>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nSpc>
                <a:spcPct val="119000"/>
              </a:lnSpc>
              <a:spcBef>
                <a:spcPct val="20000"/>
              </a:spcBef>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nSpc>
                <a:spcPct val="119000"/>
              </a:lnSpc>
              <a:spcBef>
                <a:spcPct val="20000"/>
              </a:spcBef>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algn="ctr" eaLnBrk="1" hangingPunct="1">
              <a:lnSpc>
                <a:spcPct val="100000"/>
              </a:lnSpc>
              <a:spcBef>
                <a:spcPct val="0"/>
              </a:spcBef>
              <a:buClrTx/>
              <a:buFontTx/>
              <a:buNone/>
            </a:pPr>
            <a:r>
              <a:rPr lang="en-GB" altLang="en-US" b="1" dirty="0">
                <a:solidFill>
                  <a:srgbClr val="C00000"/>
                </a:solidFill>
              </a:rPr>
              <a:t>Can we keep space data in original format and generate the gridding/ projection on-the-fly?</a:t>
            </a:r>
          </a:p>
        </p:txBody>
      </p:sp>
      <p:pic>
        <p:nvPicPr>
          <p:cNvPr id="4301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7939" y="1208214"/>
            <a:ext cx="2573337" cy="1615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a:spLocks noChangeArrowheads="1"/>
          </p:cNvSpPr>
          <p:nvPr/>
        </p:nvSpPr>
        <p:spPr bwMode="auto">
          <a:xfrm>
            <a:off x="85965" y="5648532"/>
            <a:ext cx="3992962"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nSpc>
                <a:spcPct val="119000"/>
              </a:lnSpc>
              <a:spcBef>
                <a:spcPct val="20000"/>
              </a:spcBef>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nSpc>
                <a:spcPct val="119000"/>
              </a:lnSpc>
              <a:spcBef>
                <a:spcPct val="20000"/>
              </a:spcBef>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nSpc>
                <a:spcPct val="119000"/>
              </a:lnSpc>
              <a:spcBef>
                <a:spcPct val="20000"/>
              </a:spcBef>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nSpc>
                <a:spcPct val="119000"/>
              </a:lnSpc>
              <a:spcBef>
                <a:spcPct val="20000"/>
              </a:spcBef>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algn="ctr" eaLnBrk="1" hangingPunct="1">
              <a:lnSpc>
                <a:spcPct val="100000"/>
              </a:lnSpc>
              <a:spcBef>
                <a:spcPct val="0"/>
              </a:spcBef>
              <a:buClrTx/>
              <a:buFontTx/>
              <a:buNone/>
            </a:pPr>
            <a:r>
              <a:rPr lang="en-GB" altLang="en-US" b="1" i="1" dirty="0">
                <a:solidFill>
                  <a:srgbClr val="C00000"/>
                </a:solidFill>
              </a:rPr>
              <a:t>With the </a:t>
            </a:r>
            <a:r>
              <a:rPr lang="en-GB" altLang="en-US" b="1" i="1" u="sng" dirty="0">
                <a:solidFill>
                  <a:srgbClr val="C00000"/>
                </a:solidFill>
              </a:rPr>
              <a:t>user</a:t>
            </a:r>
            <a:r>
              <a:rPr lang="en-GB" altLang="en-US" b="1" i="1" dirty="0">
                <a:solidFill>
                  <a:srgbClr val="C00000"/>
                </a:solidFill>
              </a:rPr>
              <a:t> selecting the grid and the projection/aggregation/subsampling method?</a:t>
            </a:r>
            <a:endParaRPr lang="en-GB" altLang="en-US" i="1" dirty="0">
              <a:solidFill>
                <a:srgbClr val="C00000"/>
              </a:solidFill>
            </a:endParaRPr>
          </a:p>
        </p:txBody>
      </p:sp>
      <p:pic>
        <p:nvPicPr>
          <p:cNvPr id="2" name="Picture 1"/>
          <p:cNvPicPr>
            <a:picLocks noChangeAspect="1"/>
          </p:cNvPicPr>
          <p:nvPr/>
        </p:nvPicPr>
        <p:blipFill>
          <a:blip r:embed="rId3"/>
          <a:stretch>
            <a:fillRect/>
          </a:stretch>
        </p:blipFill>
        <p:spPr>
          <a:xfrm>
            <a:off x="4668803" y="4149403"/>
            <a:ext cx="4149147" cy="2337178"/>
          </a:xfrm>
          <a:prstGeom prst="rect">
            <a:avLst/>
          </a:prstGeom>
        </p:spPr>
      </p:pic>
      <p:pic>
        <p:nvPicPr>
          <p:cNvPr id="9" name="Picture 39"/>
          <p:cNvPicPr>
            <a:picLocks noChangeAspect="1"/>
          </p:cNvPicPr>
          <p:nvPr/>
        </p:nvPicPr>
        <p:blipFill>
          <a:blip r:embed="rId4" cstate="print">
            <a:extLst>
              <a:ext uri="{28A0092B-C50C-407E-A947-70E740481C1C}">
                <a14:useLocalDpi xmlns:a14="http://schemas.microsoft.com/office/drawing/2010/main" val="0"/>
              </a:ext>
            </a:extLst>
          </a:blip>
          <a:srcRect t="-2" b="28613"/>
          <a:stretch>
            <a:fillRect/>
          </a:stretch>
        </p:blipFill>
        <p:spPr bwMode="auto">
          <a:xfrm>
            <a:off x="6568172" y="2988526"/>
            <a:ext cx="2249778" cy="870978"/>
          </a:xfrm>
          <a:prstGeom prst="rect">
            <a:avLst/>
          </a:prstGeom>
          <a:solidFill>
            <a:schemeClr val="tx2"/>
          </a:solidFill>
          <a:ln>
            <a:noFill/>
          </a:ln>
          <a:extLst/>
        </p:spPr>
      </p:pic>
    </p:spTree>
    <p:extLst>
      <p:ext uri="{BB962C8B-B14F-4D97-AF65-F5344CB8AC3E}">
        <p14:creationId xmlns:p14="http://schemas.microsoft.com/office/powerpoint/2010/main" val="137353980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p:txBody>
          <a:bodyPr/>
          <a:lstStyle/>
          <a:p>
            <a:pPr algn="ctr" defTabSz="457200">
              <a:buFont typeface="Verdana" panose="020B0604030504040204" pitchFamily="34" charset="0"/>
            </a:pPr>
            <a:r>
              <a:rPr lang="en-GB" b="1" dirty="0"/>
              <a:t>DIAS based functional chart</a:t>
            </a:r>
          </a:p>
        </p:txBody>
      </p:sp>
      <p:pic>
        <p:nvPicPr>
          <p:cNvPr id="181" name="Picture 180"/>
          <p:cNvPicPr>
            <a:picLocks noChangeAspect="1"/>
          </p:cNvPicPr>
          <p:nvPr/>
        </p:nvPicPr>
        <p:blipFill rotWithShape="1">
          <a:blip r:embed="rId2"/>
          <a:srcRect l="59433"/>
          <a:stretch/>
        </p:blipFill>
        <p:spPr>
          <a:xfrm>
            <a:off x="4820789" y="3792771"/>
            <a:ext cx="1138737" cy="541770"/>
          </a:xfrm>
          <a:prstGeom prst="rect">
            <a:avLst/>
          </a:prstGeom>
        </p:spPr>
      </p:pic>
      <p:sp>
        <p:nvSpPr>
          <p:cNvPr id="182" name="Rectangle 181"/>
          <p:cNvSpPr/>
          <p:nvPr/>
        </p:nvSpPr>
        <p:spPr>
          <a:xfrm>
            <a:off x="5315755" y="5643703"/>
            <a:ext cx="2449150" cy="430887"/>
          </a:xfrm>
          <a:prstGeom prst="rect">
            <a:avLst/>
          </a:prstGeom>
        </p:spPr>
        <p:txBody>
          <a:bodyPr wrap="square">
            <a:spAutoFit/>
          </a:bodyPr>
          <a:lstStyle/>
          <a:p>
            <a:r>
              <a:rPr lang="en-US" sz="1100" b="1" dirty="0" smtClean="0"/>
              <a:t>Jean</a:t>
            </a:r>
            <a:r>
              <a:rPr lang="en-US" sz="1100" b="1" dirty="0"/>
              <a:t>-Baptiste </a:t>
            </a:r>
            <a:r>
              <a:rPr lang="en-US" sz="1100" b="1" dirty="0" err="1"/>
              <a:t>Lavedrine</a:t>
            </a:r>
            <a:endParaRPr lang="en-US" sz="1100" b="1" dirty="0"/>
          </a:p>
          <a:p>
            <a:r>
              <a:rPr lang="cs-CZ" sz="1100" b="1" u="sng" dirty="0" smtClean="0">
                <a:hlinkClick r:id="rId3"/>
              </a:rPr>
              <a:t>jean</a:t>
            </a:r>
            <a:r>
              <a:rPr lang="cs-CZ" sz="1100" b="1" u="sng" dirty="0">
                <a:hlinkClick r:id="rId3"/>
              </a:rPr>
              <a:t>-baptiste.lavedrine@</a:t>
            </a:r>
            <a:r>
              <a:rPr lang="cs-CZ" sz="1100" b="1" u="sng" dirty="0" smtClean="0">
                <a:hlinkClick r:id="rId3"/>
              </a:rPr>
              <a:t>atos.net</a:t>
            </a:r>
            <a:endParaRPr lang="cs-CZ" sz="1100" b="1" u="sng" dirty="0">
              <a:hlinkClick r:id="rId3"/>
            </a:endParaRPr>
          </a:p>
        </p:txBody>
      </p:sp>
      <p:sp>
        <p:nvSpPr>
          <p:cNvPr id="184" name="Rectangle 183"/>
          <p:cNvSpPr/>
          <p:nvPr/>
        </p:nvSpPr>
        <p:spPr>
          <a:xfrm>
            <a:off x="5104884" y="2842755"/>
            <a:ext cx="1840599" cy="430887"/>
          </a:xfrm>
          <a:prstGeom prst="rect">
            <a:avLst/>
          </a:prstGeom>
        </p:spPr>
        <p:txBody>
          <a:bodyPr wrap="none">
            <a:spAutoFit/>
          </a:bodyPr>
          <a:lstStyle/>
          <a:p>
            <a:r>
              <a:rPr lang="en-US" sz="1100" b="1" dirty="0" err="1" smtClean="0"/>
              <a:t>Alek</a:t>
            </a:r>
            <a:r>
              <a:rPr lang="en-US" sz="1100" b="1" dirty="0" smtClean="0"/>
              <a:t> </a:t>
            </a:r>
            <a:r>
              <a:rPr lang="en-US" sz="1100" b="1" dirty="0" err="1" smtClean="0"/>
              <a:t>Cesarz</a:t>
            </a:r>
            <a:endParaRPr lang="en-US" sz="1100" b="1" u="sng" dirty="0" smtClean="0">
              <a:solidFill>
                <a:srgbClr val="0000FF"/>
              </a:solidFill>
            </a:endParaRPr>
          </a:p>
          <a:p>
            <a:r>
              <a:rPr lang="en-US" sz="1100" b="1" u="sng" dirty="0" err="1" smtClean="0">
                <a:solidFill>
                  <a:srgbClr val="0000FF"/>
                </a:solidFill>
              </a:rPr>
              <a:t>alek.cesarz</a:t>
            </a:r>
            <a:r>
              <a:rPr lang="en-US" sz="1100" b="1" u="sng" dirty="0" err="1">
                <a:solidFill>
                  <a:srgbClr val="0000FF"/>
                </a:solidFill>
              </a:rPr>
              <a:t>@creotech.pl</a:t>
            </a:r>
            <a:endParaRPr lang="en-US" sz="1100" b="1" u="sng" dirty="0">
              <a:solidFill>
                <a:srgbClr val="0000FF"/>
              </a:solidFill>
            </a:endParaRPr>
          </a:p>
        </p:txBody>
      </p:sp>
      <p:pic>
        <p:nvPicPr>
          <p:cNvPr id="185" name="Picture 184"/>
          <p:cNvPicPr>
            <a:picLocks noChangeAspect="1"/>
          </p:cNvPicPr>
          <p:nvPr/>
        </p:nvPicPr>
        <p:blipFill>
          <a:blip r:embed="rId4"/>
          <a:stretch>
            <a:fillRect/>
          </a:stretch>
        </p:blipFill>
        <p:spPr>
          <a:xfrm>
            <a:off x="5787479" y="5082789"/>
            <a:ext cx="715658" cy="501949"/>
          </a:xfrm>
          <a:prstGeom prst="rect">
            <a:avLst/>
          </a:prstGeom>
        </p:spPr>
      </p:pic>
      <p:sp>
        <p:nvSpPr>
          <p:cNvPr id="187" name="TextBox 186"/>
          <p:cNvSpPr txBox="1"/>
          <p:nvPr/>
        </p:nvSpPr>
        <p:spPr>
          <a:xfrm>
            <a:off x="4820790" y="4261148"/>
            <a:ext cx="1324518" cy="600164"/>
          </a:xfrm>
          <a:prstGeom prst="rect">
            <a:avLst/>
          </a:prstGeom>
          <a:noFill/>
        </p:spPr>
        <p:txBody>
          <a:bodyPr wrap="square" rtlCol="0">
            <a:spAutoFit/>
          </a:bodyPr>
          <a:lstStyle/>
          <a:p>
            <a:r>
              <a:rPr lang="en-US" sz="1100" b="1" dirty="0" smtClean="0"/>
              <a:t>Guido </a:t>
            </a:r>
            <a:r>
              <a:rPr lang="en-US" sz="1100" b="1" dirty="0" err="1" smtClean="0"/>
              <a:t>Vingione</a:t>
            </a:r>
            <a:endParaRPr lang="en-US" sz="1100" b="1" dirty="0" smtClean="0"/>
          </a:p>
          <a:p>
            <a:r>
              <a:rPr lang="en-US" sz="1100" b="1" dirty="0" err="1">
                <a:solidFill>
                  <a:srgbClr val="0000FF"/>
                </a:solidFill>
              </a:rPr>
              <a:t>g</a:t>
            </a:r>
            <a:r>
              <a:rPr lang="en-US" sz="1100" b="1" dirty="0" err="1" smtClean="0">
                <a:solidFill>
                  <a:srgbClr val="0000FF"/>
                </a:solidFill>
              </a:rPr>
              <a:t>uido.vingione@serco.com</a:t>
            </a:r>
            <a:endParaRPr lang="en-US" sz="1100" b="1" dirty="0">
              <a:solidFill>
                <a:srgbClr val="0000FF"/>
              </a:solidFill>
            </a:endParaRPr>
          </a:p>
        </p:txBody>
      </p:sp>
      <p:pic>
        <p:nvPicPr>
          <p:cNvPr id="188" name="Picture 187"/>
          <p:cNvPicPr>
            <a:picLocks noChangeAspect="1"/>
          </p:cNvPicPr>
          <p:nvPr/>
        </p:nvPicPr>
        <p:blipFill>
          <a:blip r:embed="rId5"/>
          <a:stretch>
            <a:fillRect/>
          </a:stretch>
        </p:blipFill>
        <p:spPr>
          <a:xfrm>
            <a:off x="4964619" y="2105842"/>
            <a:ext cx="1841648" cy="749646"/>
          </a:xfrm>
          <a:prstGeom prst="rect">
            <a:avLst/>
          </a:prstGeom>
        </p:spPr>
      </p:pic>
      <p:pic>
        <p:nvPicPr>
          <p:cNvPr id="189" name="Picture 188"/>
          <p:cNvPicPr>
            <a:picLocks noChangeAspect="1"/>
          </p:cNvPicPr>
          <p:nvPr/>
        </p:nvPicPr>
        <p:blipFill>
          <a:blip r:embed="rId6"/>
          <a:stretch>
            <a:fillRect/>
          </a:stretch>
        </p:blipFill>
        <p:spPr>
          <a:xfrm>
            <a:off x="7325598" y="2225662"/>
            <a:ext cx="1336423" cy="463817"/>
          </a:xfrm>
          <a:prstGeom prst="rect">
            <a:avLst/>
          </a:prstGeom>
        </p:spPr>
      </p:pic>
      <p:sp>
        <p:nvSpPr>
          <p:cNvPr id="190" name="Rectangle 189"/>
          <p:cNvSpPr/>
          <p:nvPr/>
        </p:nvSpPr>
        <p:spPr>
          <a:xfrm>
            <a:off x="7203723" y="2763957"/>
            <a:ext cx="1903085" cy="430887"/>
          </a:xfrm>
          <a:prstGeom prst="rect">
            <a:avLst/>
          </a:prstGeom>
        </p:spPr>
        <p:txBody>
          <a:bodyPr wrap="none">
            <a:spAutoFit/>
          </a:bodyPr>
          <a:lstStyle/>
          <a:p>
            <a:r>
              <a:rPr lang="en-US" sz="1100" b="1" dirty="0"/>
              <a:t>Anne </a:t>
            </a:r>
            <a:r>
              <a:rPr lang="en-US" sz="1100" b="1" dirty="0" err="1"/>
              <a:t>Chanié</a:t>
            </a:r>
            <a:r>
              <a:rPr lang="en-US" sz="1100" b="1" dirty="0"/>
              <a:t> </a:t>
            </a:r>
          </a:p>
          <a:p>
            <a:r>
              <a:rPr lang="en-US" sz="1100" b="1" u="sng" dirty="0" err="1">
                <a:solidFill>
                  <a:srgbClr val="0000FF"/>
                </a:solidFill>
              </a:rPr>
              <a:t>anne.chanie@airbus.com</a:t>
            </a:r>
            <a:endParaRPr lang="en-US" sz="1100" b="1" u="sng" dirty="0">
              <a:solidFill>
                <a:srgbClr val="0000FF"/>
              </a:solidFill>
            </a:endParaRPr>
          </a:p>
        </p:txBody>
      </p:sp>
      <p:sp>
        <p:nvSpPr>
          <p:cNvPr id="191" name="TextBox 190"/>
          <p:cNvSpPr txBox="1"/>
          <p:nvPr/>
        </p:nvSpPr>
        <p:spPr>
          <a:xfrm rot="19077557">
            <a:off x="6869190" y="4246636"/>
            <a:ext cx="2240720" cy="6001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GB" sz="1100" b="1" i="1" u="none" strike="noStrike" cap="none" spc="0" normalizeH="0" baseline="0" dirty="0" smtClean="0">
                <a:ln>
                  <a:noFill/>
                </a:ln>
                <a:solidFill>
                  <a:srgbClr val="002569"/>
                </a:solidFill>
                <a:effectLst/>
                <a:uFillTx/>
                <a:latin typeface="+mj-lt"/>
              </a:rPr>
              <a:t>Contact for </a:t>
            </a:r>
            <a:r>
              <a:rPr kumimoji="0" lang="en-GB" sz="1100" b="1" i="1" u="sng" strike="noStrike" cap="none" spc="0" normalizeH="0" baseline="0" dirty="0" smtClean="0">
                <a:ln>
                  <a:noFill/>
                </a:ln>
                <a:solidFill>
                  <a:srgbClr val="002569"/>
                </a:solidFill>
                <a:effectLst/>
                <a:uFillTx/>
                <a:latin typeface="+mj-lt"/>
              </a:rPr>
              <a:t>EUMETSAT DIAS </a:t>
            </a:r>
          </a:p>
          <a:p>
            <a:pPr marL="0" marR="0" indent="0" algn="ctr" defTabSz="457200" rtl="0" fontAlgn="auto" latinLnBrk="1" hangingPunct="0">
              <a:lnSpc>
                <a:spcPct val="100000"/>
              </a:lnSpc>
              <a:spcBef>
                <a:spcPts val="0"/>
              </a:spcBef>
              <a:spcAft>
                <a:spcPts val="0"/>
              </a:spcAft>
              <a:buClrTx/>
              <a:buSzTx/>
              <a:buFontTx/>
              <a:buNone/>
              <a:tabLst/>
            </a:pPr>
            <a:r>
              <a:rPr kumimoji="0" lang="en-GB" sz="1100" b="1" i="1" u="none" strike="noStrike" cap="none" spc="0" normalizeH="0" baseline="0" dirty="0" smtClean="0">
                <a:ln>
                  <a:noFill/>
                </a:ln>
                <a:solidFill>
                  <a:srgbClr val="002569"/>
                </a:solidFill>
                <a:effectLst/>
                <a:uFillTx/>
                <a:latin typeface="+mj-lt"/>
              </a:rPr>
              <a:t>will be published once </a:t>
            </a:r>
          </a:p>
          <a:p>
            <a:pPr marL="0" marR="0" indent="0" algn="ctr" defTabSz="457200" rtl="0" fontAlgn="auto" latinLnBrk="1" hangingPunct="0">
              <a:lnSpc>
                <a:spcPct val="100000"/>
              </a:lnSpc>
              <a:spcBef>
                <a:spcPts val="0"/>
              </a:spcBef>
              <a:spcAft>
                <a:spcPts val="0"/>
              </a:spcAft>
              <a:buClrTx/>
              <a:buSzTx/>
              <a:buFontTx/>
              <a:buNone/>
              <a:tabLst/>
            </a:pPr>
            <a:r>
              <a:rPr kumimoji="0" lang="en-GB" sz="1100" b="1" i="1" u="none" strike="noStrike" cap="none" spc="0" normalizeH="0" baseline="0" dirty="0" smtClean="0">
                <a:ln>
                  <a:noFill/>
                </a:ln>
                <a:solidFill>
                  <a:srgbClr val="002569"/>
                </a:solidFill>
                <a:effectLst/>
                <a:uFillTx/>
                <a:latin typeface="+mj-lt"/>
              </a:rPr>
              <a:t>commercial provider</a:t>
            </a:r>
            <a:r>
              <a:rPr kumimoji="0" lang="en-GB" sz="1100" b="1" i="1" u="none" strike="noStrike" cap="none" spc="0" normalizeH="0" dirty="0" smtClean="0">
                <a:ln>
                  <a:noFill/>
                </a:ln>
                <a:solidFill>
                  <a:srgbClr val="002569"/>
                </a:solidFill>
                <a:effectLst/>
                <a:uFillTx/>
                <a:latin typeface="+mj-lt"/>
              </a:rPr>
              <a:t> is </a:t>
            </a:r>
            <a:r>
              <a:rPr kumimoji="0" lang="en-GB" sz="1100" b="1" i="1" u="none" strike="noStrike" cap="none" spc="0" normalizeH="0" baseline="0" dirty="0" smtClean="0">
                <a:ln>
                  <a:noFill/>
                </a:ln>
                <a:solidFill>
                  <a:srgbClr val="002569"/>
                </a:solidFill>
                <a:effectLst/>
                <a:uFillTx/>
                <a:latin typeface="+mj-lt"/>
              </a:rPr>
              <a:t>selected</a:t>
            </a:r>
            <a:endParaRPr kumimoji="0" lang="en-GB" sz="1100" b="1" i="1" u="none" strike="noStrike" cap="none" spc="0" normalizeH="0" baseline="0" dirty="0">
              <a:ln>
                <a:noFill/>
              </a:ln>
              <a:solidFill>
                <a:srgbClr val="002569"/>
              </a:solidFill>
              <a:effectLst/>
              <a:uFillTx/>
              <a:latin typeface="+mj-lt"/>
            </a:endParaRPr>
          </a:p>
        </p:txBody>
      </p:sp>
      <p:sp>
        <p:nvSpPr>
          <p:cNvPr id="192" name="5-Point Star 191"/>
          <p:cNvSpPr/>
          <p:nvPr/>
        </p:nvSpPr>
        <p:spPr>
          <a:xfrm rot="19640132">
            <a:off x="6174851" y="3591523"/>
            <a:ext cx="1596714" cy="1022496"/>
          </a:xfrm>
          <a:prstGeom prst="star5">
            <a:avLst>
              <a:gd name="adj" fmla="val 7842"/>
              <a:gd name="hf" fmla="val 105146"/>
              <a:gd name="vf" fmla="val 110557"/>
            </a:avLst>
          </a:prstGeom>
          <a:solidFill>
            <a:schemeClr val="accent6"/>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400" b="0" i="0" u="none" strike="noStrike" cap="none" spc="0" normalizeH="0" baseline="0">
              <a:ln>
                <a:noFill/>
              </a:ln>
              <a:solidFill>
                <a:srgbClr val="002569"/>
              </a:solidFill>
              <a:effectLst/>
              <a:uFillTx/>
            </a:endParaRPr>
          </a:p>
        </p:txBody>
      </p:sp>
      <p:grpSp>
        <p:nvGrpSpPr>
          <p:cNvPr id="193" name="Group 192"/>
          <p:cNvGrpSpPr/>
          <p:nvPr/>
        </p:nvGrpSpPr>
        <p:grpSpPr>
          <a:xfrm>
            <a:off x="148349" y="1553342"/>
            <a:ext cx="4359208" cy="4419433"/>
            <a:chOff x="210604" y="1553342"/>
            <a:chExt cx="5237510" cy="4774979"/>
          </a:xfrm>
        </p:grpSpPr>
        <p:grpSp>
          <p:nvGrpSpPr>
            <p:cNvPr id="194" name="Group 193"/>
            <p:cNvGrpSpPr/>
            <p:nvPr/>
          </p:nvGrpSpPr>
          <p:grpSpPr>
            <a:xfrm>
              <a:off x="1743636" y="5225969"/>
              <a:ext cx="3669772" cy="575299"/>
              <a:chOff x="1658705" y="3089592"/>
              <a:chExt cx="4893029" cy="767065"/>
            </a:xfrm>
            <a:solidFill>
              <a:srgbClr val="668FB9"/>
            </a:solidFill>
          </p:grpSpPr>
          <p:sp>
            <p:nvSpPr>
              <p:cNvPr id="355" name="Can 354"/>
              <p:cNvSpPr/>
              <p:nvPr/>
            </p:nvSpPr>
            <p:spPr>
              <a:xfrm>
                <a:off x="1658705" y="3089592"/>
                <a:ext cx="4891214" cy="767065"/>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356" name="Oval 355"/>
              <p:cNvSpPr/>
              <p:nvPr/>
            </p:nvSpPr>
            <p:spPr>
              <a:xfrm>
                <a:off x="1660522" y="3089592"/>
                <a:ext cx="4891212" cy="395379"/>
              </a:xfrm>
              <a:prstGeom prst="ellipse">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solidFill>
                    <a:schemeClr val="dk1"/>
                  </a:solidFill>
                  <a:latin typeface="+mj-lt"/>
                </a:endParaRPr>
              </a:p>
            </p:txBody>
          </p:sp>
        </p:grpSp>
        <p:sp>
          <p:nvSpPr>
            <p:cNvPr id="195" name="Rectangle 194"/>
            <p:cNvSpPr/>
            <p:nvPr/>
          </p:nvSpPr>
          <p:spPr>
            <a:xfrm>
              <a:off x="1805646" y="5418455"/>
              <a:ext cx="3569650" cy="355815"/>
            </a:xfrm>
            <a:prstGeom prst="rect">
              <a:avLst/>
            </a:prstGeom>
            <a:noFill/>
          </p:spPr>
          <p:txBody>
            <a:bodyPr wrap="none" lIns="68580" tIns="34290" rIns="68580" bIns="34290" numCol="1">
              <a:prstTxWarp prst="textCanDown">
                <a:avLst>
                  <a:gd name="adj" fmla="val 33333"/>
                </a:avLst>
              </a:prstTxWarp>
              <a:spAutoFit/>
            </a:bodyPr>
            <a:lstStyle/>
            <a:p>
              <a:pPr algn="ctr"/>
              <a:r>
                <a:rPr lang="en-US" sz="450" b="1" spc="38" dirty="0">
                  <a:ln w="13500">
                    <a:solidFill>
                      <a:schemeClr val="bg1">
                        <a:alpha val="6500"/>
                      </a:schemeClr>
                    </a:solidFill>
                    <a:prstDash val="solid"/>
                  </a:ln>
                  <a:solidFill>
                    <a:schemeClr val="bg1">
                      <a:lumMod val="95000"/>
                      <a:alpha val="95000"/>
                    </a:schemeClr>
                  </a:solidFill>
                  <a:effectLst>
                    <a:innerShdw blurRad="50900" dist="38500" dir="13500000">
                      <a:srgbClr val="000000">
                        <a:alpha val="60000"/>
                      </a:srgbClr>
                    </a:innerShdw>
                  </a:effectLst>
                  <a:latin typeface="+mj-lt"/>
                </a:rPr>
                <a:t>User data integrated into DIAS</a:t>
              </a:r>
            </a:p>
          </p:txBody>
        </p:sp>
        <p:grpSp>
          <p:nvGrpSpPr>
            <p:cNvPr id="196" name="Group 195"/>
            <p:cNvGrpSpPr/>
            <p:nvPr/>
          </p:nvGrpSpPr>
          <p:grpSpPr>
            <a:xfrm>
              <a:off x="1751306" y="4913789"/>
              <a:ext cx="3669772" cy="575299"/>
              <a:chOff x="1658705" y="3089592"/>
              <a:chExt cx="4893029" cy="767065"/>
            </a:xfrm>
          </p:grpSpPr>
          <p:sp>
            <p:nvSpPr>
              <p:cNvPr id="352" name="Can 351"/>
              <p:cNvSpPr/>
              <p:nvPr/>
            </p:nvSpPr>
            <p:spPr>
              <a:xfrm>
                <a:off x="1658705" y="3089592"/>
                <a:ext cx="4891214" cy="767065"/>
              </a:xfrm>
              <a:prstGeom prst="can">
                <a:avLst>
                  <a:gd name="adj" fmla="val 50000"/>
                </a:avLst>
              </a:prstGeom>
              <a:solidFill>
                <a:srgbClr val="B0C18E"/>
              </a:solidFill>
              <a:ln>
                <a:noFill/>
              </a:ln>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353" name="Oval 352"/>
              <p:cNvSpPr/>
              <p:nvPr/>
            </p:nvSpPr>
            <p:spPr>
              <a:xfrm>
                <a:off x="1660522" y="3089592"/>
                <a:ext cx="4891212" cy="395379"/>
              </a:xfrm>
              <a:prstGeom prst="ellipse">
                <a:avLst/>
              </a:prstGeom>
              <a:gradFill flip="none" rotWithShape="1">
                <a:gsLst>
                  <a:gs pos="80000">
                    <a:schemeClr val="bg1">
                      <a:lumMod val="50000"/>
                    </a:schemeClr>
                  </a:gs>
                  <a:gs pos="20000">
                    <a:schemeClr val="bg1">
                      <a:lumMod val="85000"/>
                    </a:schemeClr>
                  </a:gs>
                  <a:gs pos="2000">
                    <a:schemeClr val="bg1"/>
                  </a:gs>
                </a:gsLst>
                <a:lin ang="16200000" scaled="0"/>
                <a:tileRect/>
              </a:gradFill>
              <a:ln>
                <a:noFill/>
              </a:ln>
              <a:effectLst>
                <a:outerShdw blurRad="40005" dist="12700"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354" name="Rectangle 353"/>
              <p:cNvSpPr/>
              <p:nvPr/>
            </p:nvSpPr>
            <p:spPr>
              <a:xfrm>
                <a:off x="1731158" y="3387633"/>
                <a:ext cx="4759533" cy="426477"/>
              </a:xfrm>
              <a:prstGeom prst="rect">
                <a:avLst/>
              </a:prstGeom>
              <a:noFill/>
            </p:spPr>
            <p:txBody>
              <a:bodyPr wrap="none" lIns="68580" tIns="34290" rIns="68580" bIns="34290" numCol="1">
                <a:prstTxWarp prst="textCanDown">
                  <a:avLst>
                    <a:gd name="adj" fmla="val 33333"/>
                  </a:avLst>
                </a:prstTxWarp>
                <a:spAutoFit/>
              </a:bodyPr>
              <a:lstStyle/>
              <a:p>
                <a:pPr algn="ctr"/>
                <a:r>
                  <a:rPr lang="en-US" sz="450" b="1" spc="38" dirty="0">
                    <a:ln w="13500">
                      <a:solidFill>
                        <a:schemeClr val="bg1">
                          <a:alpha val="6500"/>
                        </a:schemeClr>
                      </a:solidFill>
                      <a:prstDash val="solid"/>
                    </a:ln>
                    <a:solidFill>
                      <a:schemeClr val="bg1">
                        <a:lumMod val="95000"/>
                        <a:alpha val="95000"/>
                      </a:schemeClr>
                    </a:solidFill>
                    <a:effectLst>
                      <a:innerShdw blurRad="50900" dist="38500" dir="13500000">
                        <a:srgbClr val="000000">
                          <a:alpha val="60000"/>
                        </a:srgbClr>
                      </a:innerShdw>
                    </a:effectLst>
                    <a:latin typeface="+mj-lt"/>
                  </a:rPr>
                  <a:t>Other EO and non-EO data      </a:t>
                </a:r>
              </a:p>
            </p:txBody>
          </p:sp>
        </p:grpSp>
        <p:grpSp>
          <p:nvGrpSpPr>
            <p:cNvPr id="197" name="Group 196"/>
            <p:cNvGrpSpPr/>
            <p:nvPr/>
          </p:nvGrpSpPr>
          <p:grpSpPr>
            <a:xfrm>
              <a:off x="1750744" y="4614682"/>
              <a:ext cx="3669772" cy="575299"/>
              <a:chOff x="1658705" y="3089592"/>
              <a:chExt cx="4893029" cy="767065"/>
            </a:xfrm>
          </p:grpSpPr>
          <p:sp>
            <p:nvSpPr>
              <p:cNvPr id="349" name="Can 348"/>
              <p:cNvSpPr/>
              <p:nvPr/>
            </p:nvSpPr>
            <p:spPr>
              <a:xfrm>
                <a:off x="1658705" y="3089592"/>
                <a:ext cx="4891214" cy="767065"/>
              </a:xfrm>
              <a:prstGeom prst="can">
                <a:avLst>
                  <a:gd name="adj" fmla="val 50000"/>
                </a:avLst>
              </a:prstGeom>
              <a:solidFill>
                <a:srgbClr val="657892"/>
              </a:solidFill>
              <a:ln>
                <a:noFill/>
              </a:ln>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350" name="Oval 349"/>
              <p:cNvSpPr/>
              <p:nvPr/>
            </p:nvSpPr>
            <p:spPr>
              <a:xfrm>
                <a:off x="1660522" y="3089592"/>
                <a:ext cx="4891212" cy="395379"/>
              </a:xfrm>
              <a:prstGeom prst="ellipse">
                <a:avLst/>
              </a:prstGeom>
              <a:gradFill flip="none" rotWithShape="1">
                <a:gsLst>
                  <a:gs pos="80000">
                    <a:schemeClr val="bg1">
                      <a:lumMod val="50000"/>
                    </a:schemeClr>
                  </a:gs>
                  <a:gs pos="20000">
                    <a:schemeClr val="bg1">
                      <a:lumMod val="85000"/>
                    </a:schemeClr>
                  </a:gs>
                  <a:gs pos="2000">
                    <a:schemeClr val="bg1"/>
                  </a:gs>
                </a:gsLst>
                <a:lin ang="16200000" scaled="0"/>
                <a:tileRect/>
              </a:gradFill>
              <a:ln>
                <a:noFill/>
              </a:ln>
              <a:effectLst>
                <a:outerShdw blurRad="40005" dist="12700"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351" name="Rectangle 350"/>
              <p:cNvSpPr/>
              <p:nvPr/>
            </p:nvSpPr>
            <p:spPr>
              <a:xfrm>
                <a:off x="1731158" y="3373912"/>
                <a:ext cx="4759533" cy="474420"/>
              </a:xfrm>
              <a:prstGeom prst="rect">
                <a:avLst/>
              </a:prstGeom>
              <a:noFill/>
            </p:spPr>
            <p:txBody>
              <a:bodyPr wrap="none" lIns="68580" tIns="34290" rIns="68580" bIns="34290" numCol="1">
                <a:prstTxWarp prst="textCanDown">
                  <a:avLst>
                    <a:gd name="adj" fmla="val 33333"/>
                  </a:avLst>
                </a:prstTxWarp>
                <a:spAutoFit/>
              </a:bodyPr>
              <a:lstStyle/>
              <a:p>
                <a:pPr algn="ctr"/>
                <a:r>
                  <a:rPr lang="en-US" sz="450" b="1" spc="38" dirty="0">
                    <a:ln w="13500">
                      <a:solidFill>
                        <a:schemeClr val="bg1">
                          <a:alpha val="6500"/>
                        </a:schemeClr>
                      </a:solidFill>
                      <a:prstDash val="solid"/>
                    </a:ln>
                    <a:solidFill>
                      <a:schemeClr val="bg1">
                        <a:lumMod val="95000"/>
                        <a:alpha val="95000"/>
                      </a:schemeClr>
                    </a:solidFill>
                    <a:effectLst>
                      <a:innerShdw blurRad="50900" dist="38500" dir="13500000">
                        <a:srgbClr val="000000">
                          <a:alpha val="60000"/>
                        </a:srgbClr>
                      </a:innerShdw>
                    </a:effectLst>
                    <a:latin typeface="+mj-lt"/>
                  </a:rPr>
                  <a:t>Copernicus Data &amp; Information</a:t>
                </a:r>
              </a:p>
            </p:txBody>
          </p:sp>
        </p:grpSp>
        <p:grpSp>
          <p:nvGrpSpPr>
            <p:cNvPr id="198" name="Group 197"/>
            <p:cNvGrpSpPr/>
            <p:nvPr/>
          </p:nvGrpSpPr>
          <p:grpSpPr>
            <a:xfrm>
              <a:off x="1750181" y="4315577"/>
              <a:ext cx="3669772" cy="575299"/>
              <a:chOff x="1658705" y="3089592"/>
              <a:chExt cx="4893029" cy="767065"/>
            </a:xfrm>
          </p:grpSpPr>
          <p:sp>
            <p:nvSpPr>
              <p:cNvPr id="347" name="Can 346"/>
              <p:cNvSpPr/>
              <p:nvPr/>
            </p:nvSpPr>
            <p:spPr>
              <a:xfrm>
                <a:off x="1658705" y="3089592"/>
                <a:ext cx="4891214" cy="767065"/>
              </a:xfrm>
              <a:prstGeom prst="can">
                <a:avLst>
                  <a:gd name="adj" fmla="val 50000"/>
                </a:avLst>
              </a:prstGeom>
              <a:gradFill flip="none" rotWithShape="1">
                <a:gsLst>
                  <a:gs pos="90000">
                    <a:schemeClr val="bg1">
                      <a:lumMod val="65000"/>
                    </a:schemeClr>
                  </a:gs>
                  <a:gs pos="47000">
                    <a:srgbClr val="FFFFFF"/>
                  </a:gs>
                  <a:gs pos="17000">
                    <a:schemeClr val="bg1">
                      <a:lumMod val="50000"/>
                    </a:schemeClr>
                  </a:gs>
                  <a:gs pos="62000">
                    <a:srgbClr val="FFFFFF"/>
                  </a:gs>
                </a:gsLst>
                <a:path path="circle">
                  <a:fillToRect l="100000" b="100000"/>
                </a:path>
                <a:tileRect t="-100000" r="-100000"/>
              </a:gradFill>
              <a:ln>
                <a:noFill/>
              </a:ln>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348" name="Oval 347"/>
              <p:cNvSpPr/>
              <p:nvPr/>
            </p:nvSpPr>
            <p:spPr>
              <a:xfrm>
                <a:off x="1660522" y="3089592"/>
                <a:ext cx="4891212" cy="395379"/>
              </a:xfrm>
              <a:prstGeom prst="ellipse">
                <a:avLst/>
              </a:prstGeom>
              <a:gradFill flip="none" rotWithShape="1">
                <a:gsLst>
                  <a:gs pos="80000">
                    <a:schemeClr val="bg1">
                      <a:lumMod val="50000"/>
                    </a:schemeClr>
                  </a:gs>
                  <a:gs pos="20000">
                    <a:schemeClr val="bg1">
                      <a:lumMod val="85000"/>
                    </a:schemeClr>
                  </a:gs>
                  <a:gs pos="2000">
                    <a:schemeClr val="bg1"/>
                  </a:gs>
                </a:gsLst>
                <a:lin ang="16200000" scaled="0"/>
                <a:tileRect/>
              </a:gradFill>
              <a:ln>
                <a:noFill/>
              </a:ln>
              <a:effectLst>
                <a:outerShdw blurRad="40005" dist="12700"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sp>
          <p:nvSpPr>
            <p:cNvPr id="199" name="Can 198"/>
            <p:cNvSpPr/>
            <p:nvPr/>
          </p:nvSpPr>
          <p:spPr>
            <a:xfrm>
              <a:off x="1742433" y="4066226"/>
              <a:ext cx="3665513" cy="540205"/>
            </a:xfrm>
            <a:prstGeom prst="can">
              <a:avLst>
                <a:gd name="adj" fmla="val 50000"/>
              </a:avLst>
            </a:prstGeom>
            <a:solidFill>
              <a:schemeClr val="bg1">
                <a:lumMod val="85000"/>
                <a:alpha val="26000"/>
              </a:schemeClr>
            </a:solidFill>
            <a:ln>
              <a:noFill/>
            </a:ln>
            <a:effectLst>
              <a:innerShdw blurRad="63500" dist="50800" dir="2700000">
                <a:prstClr val="black">
                  <a:alpha val="50000"/>
                </a:prstClr>
              </a:innerShdw>
            </a:effectLst>
          </p:spPr>
          <p:style>
            <a:lnRef idx="0">
              <a:schemeClr val="dk1"/>
            </a:lnRef>
            <a:fillRef idx="3">
              <a:schemeClr val="dk1"/>
            </a:fillRef>
            <a:effectRef idx="3">
              <a:schemeClr val="dk1"/>
            </a:effectRef>
            <a:fontRef idx="minor">
              <a:schemeClr val="lt1"/>
            </a:fontRef>
          </p:style>
          <p:txBody>
            <a:bodyPr rtlCol="0" anchor="ctr"/>
            <a:lstStyle/>
            <a:p>
              <a:endParaRPr lang="en-US">
                <a:latin typeface="+mj-lt"/>
              </a:endParaRPr>
            </a:p>
          </p:txBody>
        </p:sp>
        <p:grpSp>
          <p:nvGrpSpPr>
            <p:cNvPr id="200" name="Group 199"/>
            <p:cNvGrpSpPr/>
            <p:nvPr/>
          </p:nvGrpSpPr>
          <p:grpSpPr>
            <a:xfrm>
              <a:off x="1735401" y="3717935"/>
              <a:ext cx="3669772" cy="575299"/>
              <a:chOff x="1658705" y="3089592"/>
              <a:chExt cx="4893029" cy="767065"/>
            </a:xfrm>
          </p:grpSpPr>
          <p:sp>
            <p:nvSpPr>
              <p:cNvPr id="344" name="Can 343"/>
              <p:cNvSpPr/>
              <p:nvPr/>
            </p:nvSpPr>
            <p:spPr>
              <a:xfrm>
                <a:off x="1658705" y="3089592"/>
                <a:ext cx="4891214" cy="767065"/>
              </a:xfrm>
              <a:prstGeom prst="can">
                <a:avLst>
                  <a:gd name="adj" fmla="val 50000"/>
                </a:avLst>
              </a:prstGeom>
              <a:gradFill flip="none" rotWithShape="1">
                <a:gsLst>
                  <a:gs pos="69000">
                    <a:schemeClr val="tx1">
                      <a:lumMod val="65000"/>
                      <a:lumOff val="35000"/>
                    </a:schemeClr>
                  </a:gs>
                  <a:gs pos="50000">
                    <a:srgbClr val="FFFFFF"/>
                  </a:gs>
                  <a:gs pos="34000">
                    <a:schemeClr val="tx1">
                      <a:lumMod val="65000"/>
                      <a:lumOff val="35000"/>
                    </a:schemeClr>
                  </a:gs>
                  <a:gs pos="58000">
                    <a:srgbClr val="FFFFFF"/>
                  </a:gs>
                </a:gsLst>
                <a:path path="circle">
                  <a:fillToRect l="100000" b="100000"/>
                </a:path>
                <a:tileRect t="-100000" r="-100000"/>
              </a:gradFill>
              <a:ln>
                <a:noFill/>
              </a:ln>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345" name="Oval 344"/>
              <p:cNvSpPr/>
              <p:nvPr/>
            </p:nvSpPr>
            <p:spPr>
              <a:xfrm>
                <a:off x="1660522" y="3089592"/>
                <a:ext cx="4891212" cy="395379"/>
              </a:xfrm>
              <a:prstGeom prst="ellipse">
                <a:avLst/>
              </a:prstGeom>
              <a:gradFill flip="none" rotWithShape="1">
                <a:gsLst>
                  <a:gs pos="80000">
                    <a:schemeClr val="bg1">
                      <a:lumMod val="50000"/>
                    </a:schemeClr>
                  </a:gs>
                  <a:gs pos="20000">
                    <a:schemeClr val="bg1">
                      <a:lumMod val="85000"/>
                    </a:schemeClr>
                  </a:gs>
                  <a:gs pos="2000">
                    <a:schemeClr val="bg1"/>
                  </a:gs>
                </a:gsLst>
                <a:lin ang="16200000" scaled="0"/>
                <a:tileRect/>
              </a:gradFill>
              <a:ln>
                <a:noFill/>
              </a:ln>
              <a:effectLst>
                <a:outerShdw blurRad="40005" dist="12700"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346" name="Rectangle 345"/>
              <p:cNvSpPr/>
              <p:nvPr/>
            </p:nvSpPr>
            <p:spPr>
              <a:xfrm>
                <a:off x="1731158" y="3373912"/>
                <a:ext cx="4759533" cy="474420"/>
              </a:xfrm>
              <a:prstGeom prst="rect">
                <a:avLst/>
              </a:prstGeom>
              <a:noFill/>
            </p:spPr>
            <p:txBody>
              <a:bodyPr wrap="none" lIns="68580" tIns="34290" rIns="68580" bIns="34290" numCol="1">
                <a:prstTxWarp prst="textCanDown">
                  <a:avLst>
                    <a:gd name="adj" fmla="val 33333"/>
                  </a:avLst>
                </a:prstTxWarp>
                <a:spAutoFit/>
              </a:bodyPr>
              <a:lstStyle/>
              <a:p>
                <a:pPr algn="ctr"/>
                <a:r>
                  <a:rPr lang="en-US" sz="450" b="1" spc="38" dirty="0">
                    <a:ln w="13500">
                      <a:solidFill>
                        <a:schemeClr val="bg1">
                          <a:alpha val="6500"/>
                        </a:schemeClr>
                      </a:solidFill>
                      <a:prstDash val="solid"/>
                    </a:ln>
                    <a:solidFill>
                      <a:schemeClr val="bg1">
                        <a:lumMod val="95000"/>
                        <a:alpha val="95000"/>
                      </a:schemeClr>
                    </a:solidFill>
                    <a:effectLst>
                      <a:innerShdw blurRad="50900" dist="38500" dir="13500000">
                        <a:srgbClr val="000000">
                          <a:alpha val="60000"/>
                        </a:srgbClr>
                      </a:innerShdw>
                    </a:effectLst>
                    <a:latin typeface="+mj-lt"/>
                  </a:rPr>
                  <a:t>Copernicus DIAS interfaces</a:t>
                </a:r>
              </a:p>
            </p:txBody>
          </p:sp>
        </p:grpSp>
        <p:sp>
          <p:nvSpPr>
            <p:cNvPr id="201" name="Up Arrow 200"/>
            <p:cNvSpPr/>
            <p:nvPr/>
          </p:nvSpPr>
          <p:spPr>
            <a:xfrm rot="10800000" flipV="1">
              <a:off x="4595894" y="4267231"/>
              <a:ext cx="457643" cy="211700"/>
            </a:xfrm>
            <a:prstGeom prst="upArrow">
              <a:avLst>
                <a:gd name="adj1" fmla="val 37573"/>
                <a:gd name="adj2" fmla="val 39128"/>
              </a:avLst>
            </a:prstGeom>
            <a:gradFill flip="none" rotWithShape="1">
              <a:gsLst>
                <a:gs pos="13000">
                  <a:schemeClr val="bg1">
                    <a:lumMod val="50000"/>
                    <a:alpha val="89000"/>
                  </a:schemeClr>
                </a:gs>
                <a:gs pos="75000">
                  <a:schemeClr val="bg1">
                    <a:lumMod val="85000"/>
                    <a:alpha val="89000"/>
                  </a:schemeClr>
                </a:gs>
                <a:gs pos="94000">
                  <a:srgbClr val="FFFFFF">
                    <a:alpha val="89000"/>
                  </a:srgbClr>
                </a:gs>
              </a:gsLst>
              <a:lin ang="0" scaled="1"/>
              <a:tileRect/>
            </a:gradFill>
            <a:ln>
              <a:solidFill>
                <a:schemeClr val="bg1">
                  <a:lumMod val="75000"/>
                </a:schemeClr>
              </a:solidFill>
              <a:prstDash val="dash"/>
            </a:ln>
            <a:effectLst>
              <a:innerShdw blurRad="63500" dist="50800" dir="2700000">
                <a:prstClr val="black">
                  <a:alpha val="50000"/>
                </a:prstClr>
              </a:innerShdw>
            </a:effectLst>
            <a:scene3d>
              <a:camera prst="perspectiveLeft" fov="4260000">
                <a:rot lat="0" lon="2640000" rev="0"/>
              </a:camera>
              <a:lightRig rig="twoPt" dir="t"/>
            </a:scene3d>
            <a:sp3d extrusionH="95250" contourW="12700" prstMaterial="flat">
              <a:bevelT/>
              <a:extrusionClr>
                <a:schemeClr val="bg1">
                  <a:lumMod val="50000"/>
                </a:schemeClr>
              </a:extrusionClr>
              <a:contourClr>
                <a:schemeClr val="bg1">
                  <a:lumMod val="8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202" name="Up Arrow 201"/>
            <p:cNvSpPr/>
            <p:nvPr/>
          </p:nvSpPr>
          <p:spPr>
            <a:xfrm rot="10800000" flipV="1">
              <a:off x="3353430" y="4293679"/>
              <a:ext cx="457643" cy="255887"/>
            </a:xfrm>
            <a:prstGeom prst="upArrow">
              <a:avLst>
                <a:gd name="adj1" fmla="val 37573"/>
                <a:gd name="adj2" fmla="val 39128"/>
              </a:avLst>
            </a:prstGeom>
            <a:gradFill flip="none" rotWithShape="1">
              <a:gsLst>
                <a:gs pos="13000">
                  <a:schemeClr val="bg1">
                    <a:lumMod val="50000"/>
                    <a:alpha val="89000"/>
                  </a:schemeClr>
                </a:gs>
                <a:gs pos="75000">
                  <a:schemeClr val="bg1">
                    <a:lumMod val="85000"/>
                    <a:alpha val="89000"/>
                  </a:schemeClr>
                </a:gs>
                <a:gs pos="94000">
                  <a:srgbClr val="FFFFFF">
                    <a:alpha val="89000"/>
                  </a:srgbClr>
                </a:gs>
              </a:gsLst>
              <a:lin ang="0" scaled="1"/>
              <a:tileRect/>
            </a:gradFill>
            <a:ln>
              <a:solidFill>
                <a:schemeClr val="bg1">
                  <a:lumMod val="75000"/>
                </a:schemeClr>
              </a:solidFill>
              <a:prstDash val="dash"/>
            </a:ln>
            <a:effectLst>
              <a:innerShdw blurRad="63500" dist="50800" dir="2700000">
                <a:prstClr val="black">
                  <a:alpha val="50000"/>
                </a:prstClr>
              </a:innerShdw>
            </a:effectLst>
            <a:scene3d>
              <a:camera prst="perspectiveLeft" fov="4260000">
                <a:rot lat="0" lon="2640000" rev="0"/>
              </a:camera>
              <a:lightRig rig="twoPt" dir="t"/>
            </a:scene3d>
            <a:sp3d extrusionH="95250" contourW="12700" prstMaterial="flat">
              <a:bevelT/>
              <a:extrusionClr>
                <a:schemeClr val="bg1">
                  <a:lumMod val="50000"/>
                </a:schemeClr>
              </a:extrusionClr>
              <a:contourClr>
                <a:schemeClr val="bg1">
                  <a:lumMod val="8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203" name="Up Arrow 202"/>
            <p:cNvSpPr/>
            <p:nvPr/>
          </p:nvSpPr>
          <p:spPr>
            <a:xfrm rot="10800000" flipV="1">
              <a:off x="2228596" y="4285723"/>
              <a:ext cx="457643" cy="193208"/>
            </a:xfrm>
            <a:prstGeom prst="upArrow">
              <a:avLst>
                <a:gd name="adj1" fmla="val 37573"/>
                <a:gd name="adj2" fmla="val 39128"/>
              </a:avLst>
            </a:prstGeom>
            <a:gradFill flip="none" rotWithShape="1">
              <a:gsLst>
                <a:gs pos="13000">
                  <a:schemeClr val="bg1">
                    <a:lumMod val="50000"/>
                    <a:alpha val="89000"/>
                  </a:schemeClr>
                </a:gs>
                <a:gs pos="75000">
                  <a:schemeClr val="bg1">
                    <a:lumMod val="85000"/>
                    <a:alpha val="89000"/>
                  </a:schemeClr>
                </a:gs>
                <a:gs pos="94000">
                  <a:srgbClr val="FFFFFF">
                    <a:alpha val="89000"/>
                  </a:srgbClr>
                </a:gs>
              </a:gsLst>
              <a:lin ang="0" scaled="1"/>
              <a:tileRect/>
            </a:gradFill>
            <a:ln>
              <a:solidFill>
                <a:schemeClr val="bg1">
                  <a:lumMod val="75000"/>
                </a:schemeClr>
              </a:solidFill>
              <a:prstDash val="dash"/>
            </a:ln>
            <a:effectLst>
              <a:innerShdw blurRad="63500" dist="50800" dir="2700000">
                <a:prstClr val="black">
                  <a:alpha val="50000"/>
                </a:prstClr>
              </a:innerShdw>
            </a:effectLst>
            <a:scene3d>
              <a:camera prst="perspectiveLeft" fov="4260000">
                <a:rot lat="0" lon="2640000" rev="0"/>
              </a:camera>
              <a:lightRig rig="twoPt" dir="t"/>
            </a:scene3d>
            <a:sp3d extrusionH="95250" contourW="12700" prstMaterial="flat">
              <a:bevelT/>
              <a:extrusionClr>
                <a:schemeClr val="bg1">
                  <a:lumMod val="50000"/>
                </a:schemeClr>
              </a:extrusionClr>
              <a:contourClr>
                <a:schemeClr val="bg1">
                  <a:lumMod val="8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204" name="Can 203"/>
            <p:cNvSpPr/>
            <p:nvPr/>
          </p:nvSpPr>
          <p:spPr>
            <a:xfrm>
              <a:off x="1767074" y="2466021"/>
              <a:ext cx="3665513" cy="1583334"/>
            </a:xfrm>
            <a:prstGeom prst="can">
              <a:avLst>
                <a:gd name="adj" fmla="val 20455"/>
              </a:avLst>
            </a:prstGeom>
            <a:solidFill>
              <a:srgbClr val="C6D9F1">
                <a:alpha val="15000"/>
              </a:srgbClr>
            </a:solidFill>
            <a:ln>
              <a:noFill/>
            </a:ln>
            <a:effectLst>
              <a:innerShdw blurRad="63500" dist="50800" dir="2700000">
                <a:prstClr val="black">
                  <a:alpha val="50000"/>
                </a:prstClr>
              </a:innerShdw>
            </a:effectLst>
          </p:spPr>
          <p:style>
            <a:lnRef idx="0">
              <a:schemeClr val="dk1"/>
            </a:lnRef>
            <a:fillRef idx="3">
              <a:schemeClr val="dk1"/>
            </a:fillRef>
            <a:effectRef idx="3">
              <a:schemeClr val="dk1"/>
            </a:effectRef>
            <a:fontRef idx="minor">
              <a:schemeClr val="lt1"/>
            </a:fontRef>
          </p:style>
          <p:txBody>
            <a:bodyPr rtlCol="0" anchor="ctr"/>
            <a:lstStyle/>
            <a:p>
              <a:endParaRPr lang="en-US">
                <a:latin typeface="+mj-lt"/>
              </a:endParaRPr>
            </a:p>
          </p:txBody>
        </p:sp>
        <p:sp>
          <p:nvSpPr>
            <p:cNvPr id="205" name="Oval 204"/>
            <p:cNvSpPr/>
            <p:nvPr/>
          </p:nvSpPr>
          <p:spPr>
            <a:xfrm>
              <a:off x="1777522" y="2489492"/>
              <a:ext cx="3670592" cy="313978"/>
            </a:xfrm>
            <a:prstGeom prst="ellipse">
              <a:avLst/>
            </a:prstGeom>
            <a:gradFill flip="none" rotWithShape="1">
              <a:gsLst>
                <a:gs pos="12000">
                  <a:schemeClr val="bg1">
                    <a:lumMod val="95000"/>
                    <a:alpha val="82000"/>
                  </a:schemeClr>
                </a:gs>
                <a:gs pos="79000">
                  <a:schemeClr val="tx1">
                    <a:lumMod val="50000"/>
                    <a:lumOff val="50000"/>
                    <a:alpha val="82000"/>
                  </a:schemeClr>
                </a:gs>
                <a:gs pos="43000">
                  <a:schemeClr val="bg1">
                    <a:lumMod val="75000"/>
                    <a:alpha val="82000"/>
                  </a:schemeClr>
                </a:gs>
              </a:gsLst>
              <a:path path="circle">
                <a:fillToRect l="50000" t="50000" r="50000" b="50000"/>
              </a:path>
              <a:tileRect/>
            </a:gradFill>
            <a:ln>
              <a:noFill/>
            </a:ln>
            <a:scene3d>
              <a:camera prst="orthographicFront"/>
              <a:lightRig rig="soft" dir="t">
                <a:rot lat="0" lon="0" rev="6480000"/>
              </a:lightRig>
            </a:scene3d>
            <a:sp3d extrusionH="241300" contourW="6350" prstMaterial="matte">
              <a:bevelT w="158750" h="133350"/>
              <a:extrusionClr>
                <a:schemeClr val="tx1">
                  <a:lumMod val="50000"/>
                  <a:lumOff val="50000"/>
                </a:schemeClr>
              </a:extrusionClr>
              <a:contourClr>
                <a:schemeClr val="tx1">
                  <a:lumMod val="50000"/>
                  <a:lumOff val="5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pic>
          <p:nvPicPr>
            <p:cNvPr id="206" name="Picture 205"/>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46000"/>
                      </a14:imgEffect>
                      <a14:imgEffect>
                        <a14:colorTemperature colorTemp="5739"/>
                      </a14:imgEffect>
                      <a14:imgEffect>
                        <a14:saturation sat="187000"/>
                      </a14:imgEffect>
                    </a14:imgLayer>
                  </a14:imgProps>
                </a:ext>
              </a:extLst>
            </a:blip>
            <a:srcRect l="3926" t="11498" r="7219" b="11666"/>
            <a:stretch/>
          </p:blipFill>
          <p:spPr>
            <a:xfrm rot="280115">
              <a:off x="2359076" y="2408983"/>
              <a:ext cx="2420468" cy="538991"/>
            </a:xfrm>
            <a:prstGeom prst="rect">
              <a:avLst/>
            </a:prstGeom>
            <a:scene3d>
              <a:camera prst="isometricOffAxis1Top"/>
              <a:lightRig rig="threePt" dir="t"/>
            </a:scene3d>
          </p:spPr>
        </p:pic>
        <p:grpSp>
          <p:nvGrpSpPr>
            <p:cNvPr id="207" name="Group 206"/>
            <p:cNvGrpSpPr/>
            <p:nvPr/>
          </p:nvGrpSpPr>
          <p:grpSpPr>
            <a:xfrm>
              <a:off x="1808292" y="2788104"/>
              <a:ext cx="730534" cy="1120889"/>
              <a:chOff x="2057778" y="2015742"/>
              <a:chExt cx="767562" cy="1494519"/>
            </a:xfrm>
          </p:grpSpPr>
          <p:sp>
            <p:nvSpPr>
              <p:cNvPr id="334" name="Can 333"/>
              <p:cNvSpPr/>
              <p:nvPr/>
            </p:nvSpPr>
            <p:spPr>
              <a:xfrm>
                <a:off x="2057778" y="2290450"/>
                <a:ext cx="767562" cy="1219811"/>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grpSp>
            <p:nvGrpSpPr>
              <p:cNvPr id="335" name="Group 334"/>
              <p:cNvGrpSpPr/>
              <p:nvPr/>
            </p:nvGrpSpPr>
            <p:grpSpPr>
              <a:xfrm>
                <a:off x="2391350" y="3137914"/>
                <a:ext cx="372838" cy="291271"/>
                <a:chOff x="5619182" y="1184853"/>
                <a:chExt cx="1173462" cy="446268"/>
              </a:xfrm>
            </p:grpSpPr>
            <p:grpSp>
              <p:nvGrpSpPr>
                <p:cNvPr id="340" name="Group 339"/>
                <p:cNvGrpSpPr/>
                <p:nvPr/>
              </p:nvGrpSpPr>
              <p:grpSpPr>
                <a:xfrm>
                  <a:off x="5619182" y="1184853"/>
                  <a:ext cx="1173462" cy="446268"/>
                  <a:chOff x="5619184" y="1184853"/>
                  <a:chExt cx="924635" cy="501582"/>
                </a:xfrm>
              </p:grpSpPr>
              <p:sp>
                <p:nvSpPr>
                  <p:cNvPr id="342" name="Can 341"/>
                  <p:cNvSpPr/>
                  <p:nvPr/>
                </p:nvSpPr>
                <p:spPr>
                  <a:xfrm>
                    <a:off x="5619184" y="1362334"/>
                    <a:ext cx="923701" cy="324101"/>
                  </a:xfrm>
                  <a:prstGeom prst="can">
                    <a:avLst>
                      <a:gd name="adj" fmla="val 50000"/>
                    </a:avLst>
                  </a:prstGeom>
                  <a:solidFill>
                    <a:srgbClr val="31859C"/>
                  </a:soli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343" name="Can 342"/>
                  <p:cNvSpPr/>
                  <p:nvPr/>
                </p:nvSpPr>
                <p:spPr>
                  <a:xfrm>
                    <a:off x="5620117" y="1184853"/>
                    <a:ext cx="923702" cy="324103"/>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grpSp>
            <p:sp>
              <p:nvSpPr>
                <p:cNvPr id="341" name="Oval 340"/>
                <p:cNvSpPr/>
                <p:nvPr/>
              </p:nvSpPr>
              <p:spPr>
                <a:xfrm>
                  <a:off x="5627524" y="1194218"/>
                  <a:ext cx="1141818" cy="14563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pic>
            <p:nvPicPr>
              <p:cNvPr id="336" name="Picture 335"/>
              <p:cNvPicPr>
                <a:picLocks noChangeAspect="1"/>
              </p:cNvPicPr>
              <p:nvPr/>
            </p:nvPicPr>
            <p:blipFill>
              <a:blip r:embed="rId9">
                <a:duotone>
                  <a:schemeClr val="accent5">
                    <a:shade val="45000"/>
                    <a:satMod val="135000"/>
                  </a:schemeClr>
                  <a:prstClr val="white"/>
                </a:duotone>
              </a:blip>
              <a:stretch>
                <a:fillRect/>
              </a:stretch>
            </p:blipFill>
            <p:spPr>
              <a:xfrm>
                <a:off x="2100731" y="3050532"/>
                <a:ext cx="220712" cy="381079"/>
              </a:xfrm>
              <a:prstGeom prst="rect">
                <a:avLst/>
              </a:prstGeom>
            </p:spPr>
          </p:pic>
          <p:grpSp>
            <p:nvGrpSpPr>
              <p:cNvPr id="337" name="Group 336"/>
              <p:cNvGrpSpPr/>
              <p:nvPr/>
            </p:nvGrpSpPr>
            <p:grpSpPr>
              <a:xfrm>
                <a:off x="2060567" y="2015742"/>
                <a:ext cx="763067" cy="677108"/>
                <a:chOff x="285478" y="1093412"/>
                <a:chExt cx="763067" cy="677108"/>
              </a:xfrm>
            </p:grpSpPr>
            <p:sp>
              <p:nvSpPr>
                <p:cNvPr id="338" name="Can 337"/>
                <p:cNvSpPr/>
                <p:nvPr/>
              </p:nvSpPr>
              <p:spPr>
                <a:xfrm>
                  <a:off x="285478" y="1333788"/>
                  <a:ext cx="763067"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339" name="TextBox 338"/>
                <p:cNvSpPr txBox="1"/>
                <p:nvPr/>
              </p:nvSpPr>
              <p:spPr>
                <a:xfrm>
                  <a:off x="351019" y="1093412"/>
                  <a:ext cx="687420" cy="677108"/>
                </a:xfrm>
                <a:prstGeom prst="rect">
                  <a:avLst/>
                </a:prstGeom>
                <a:noFill/>
                <a:scene3d>
                  <a:camera prst="isometricOffAxis1Top"/>
                  <a:lightRig rig="threePt" dir="t"/>
                </a:scene3d>
              </p:spPr>
              <p:txBody>
                <a:bodyPr wrap="square" rtlCol="0">
                  <a:spAutoFit/>
                </a:bodyPr>
                <a:lstStyle/>
                <a:p>
                  <a:r>
                    <a:rPr lang="en-US" sz="900" b="1" dirty="0">
                      <a:solidFill>
                        <a:srgbClr val="F2F2F2"/>
                      </a:solidFill>
                      <a:latin typeface="+mj-lt"/>
                    </a:rPr>
                    <a:t>Front</a:t>
                  </a:r>
                </a:p>
                <a:p>
                  <a:r>
                    <a:rPr lang="en-US" sz="900" b="1" dirty="0">
                      <a:solidFill>
                        <a:srgbClr val="F2F2F2"/>
                      </a:solidFill>
                      <a:latin typeface="+mj-lt"/>
                    </a:rPr>
                    <a:t>office service</a:t>
                  </a:r>
                </a:p>
              </p:txBody>
            </p:sp>
          </p:grpSp>
        </p:grpSp>
        <p:grpSp>
          <p:nvGrpSpPr>
            <p:cNvPr id="208" name="Group 207"/>
            <p:cNvGrpSpPr/>
            <p:nvPr/>
          </p:nvGrpSpPr>
          <p:grpSpPr>
            <a:xfrm>
              <a:off x="4375306" y="3023184"/>
              <a:ext cx="586681" cy="776108"/>
              <a:chOff x="5210489" y="2329183"/>
              <a:chExt cx="782241" cy="1034811"/>
            </a:xfrm>
          </p:grpSpPr>
          <p:grpSp>
            <p:nvGrpSpPr>
              <p:cNvPr id="325" name="Group 324"/>
              <p:cNvGrpSpPr/>
              <p:nvPr/>
            </p:nvGrpSpPr>
            <p:grpSpPr>
              <a:xfrm>
                <a:off x="5221439" y="2807524"/>
                <a:ext cx="714446" cy="556470"/>
                <a:chOff x="3441699" y="2902793"/>
                <a:chExt cx="714446" cy="556470"/>
              </a:xfrm>
            </p:grpSpPr>
            <p:sp>
              <p:nvSpPr>
                <p:cNvPr id="329" name="Can 328"/>
                <p:cNvSpPr/>
                <p:nvPr/>
              </p:nvSpPr>
              <p:spPr>
                <a:xfrm>
                  <a:off x="3441699" y="2902793"/>
                  <a:ext cx="714446" cy="556470"/>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pic>
              <p:nvPicPr>
                <p:cNvPr id="330" name="Picture 329"/>
                <p:cNvPicPr>
                  <a:picLocks noChangeAspect="1"/>
                </p:cNvPicPr>
                <p:nvPr/>
              </p:nvPicPr>
              <p:blipFill>
                <a:blip r:embed="rId9">
                  <a:duotone>
                    <a:schemeClr val="accent5">
                      <a:shade val="45000"/>
                      <a:satMod val="135000"/>
                    </a:schemeClr>
                    <a:prstClr val="white"/>
                  </a:duotone>
                </a:blip>
                <a:stretch>
                  <a:fillRect/>
                </a:stretch>
              </p:blipFill>
              <p:spPr>
                <a:xfrm>
                  <a:off x="3481680" y="3026833"/>
                  <a:ext cx="205439" cy="353780"/>
                </a:xfrm>
                <a:prstGeom prst="rect">
                  <a:avLst/>
                </a:prstGeom>
              </p:spPr>
            </p:pic>
            <p:grpSp>
              <p:nvGrpSpPr>
                <p:cNvPr id="331" name="Group 330"/>
                <p:cNvGrpSpPr/>
                <p:nvPr/>
              </p:nvGrpSpPr>
              <p:grpSpPr>
                <a:xfrm>
                  <a:off x="3752184" y="3185542"/>
                  <a:ext cx="346687" cy="192650"/>
                  <a:chOff x="3752184" y="3185542"/>
                  <a:chExt cx="346687" cy="192650"/>
                </a:xfrm>
              </p:grpSpPr>
              <p:sp>
                <p:nvSpPr>
                  <p:cNvPr id="332" name="Can 331"/>
                  <p:cNvSpPr/>
                  <p:nvPr/>
                </p:nvSpPr>
                <p:spPr>
                  <a:xfrm>
                    <a:off x="3752184" y="3189984"/>
                    <a:ext cx="346687" cy="188208"/>
                  </a:xfrm>
                  <a:prstGeom prst="can">
                    <a:avLst>
                      <a:gd name="adj" fmla="val 50000"/>
                    </a:avLst>
                  </a:prstGeom>
                  <a:solidFill>
                    <a:srgbClr val="31859C"/>
                  </a:soli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333" name="Oval 332"/>
                  <p:cNvSpPr/>
                  <p:nvPr/>
                </p:nvSpPr>
                <p:spPr>
                  <a:xfrm flipV="1">
                    <a:off x="3754658" y="3185542"/>
                    <a:ext cx="337680" cy="95290"/>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grpSp>
          <p:grpSp>
            <p:nvGrpSpPr>
              <p:cNvPr id="326" name="Group 325"/>
              <p:cNvGrpSpPr/>
              <p:nvPr/>
            </p:nvGrpSpPr>
            <p:grpSpPr>
              <a:xfrm>
                <a:off x="5210489" y="2329183"/>
                <a:ext cx="782241" cy="592556"/>
                <a:chOff x="285478" y="1076132"/>
                <a:chExt cx="782241" cy="699380"/>
              </a:xfrm>
            </p:grpSpPr>
            <p:sp>
              <p:nvSpPr>
                <p:cNvPr id="327" name="Can 326"/>
                <p:cNvSpPr/>
                <p:nvPr/>
              </p:nvSpPr>
              <p:spPr>
                <a:xfrm>
                  <a:off x="285478" y="1333788"/>
                  <a:ext cx="763067"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328" name="TextBox 327"/>
                <p:cNvSpPr txBox="1"/>
                <p:nvPr/>
              </p:nvSpPr>
              <p:spPr>
                <a:xfrm>
                  <a:off x="380299" y="1076132"/>
                  <a:ext cx="687420" cy="699380"/>
                </a:xfrm>
                <a:prstGeom prst="rect">
                  <a:avLst/>
                </a:prstGeom>
                <a:noFill/>
                <a:scene3d>
                  <a:camera prst="isometricOffAxis1Top"/>
                  <a:lightRig rig="threePt" dir="t"/>
                </a:scene3d>
              </p:spPr>
              <p:txBody>
                <a:bodyPr wrap="square" rtlCol="0">
                  <a:spAutoFit/>
                </a:bodyPr>
                <a:lstStyle/>
                <a:p>
                  <a:r>
                    <a:rPr lang="en-US" sz="788" b="1" dirty="0">
                      <a:solidFill>
                        <a:srgbClr val="F2F2F2"/>
                      </a:solidFill>
                      <a:latin typeface="+mj-lt"/>
                    </a:rPr>
                    <a:t>Front</a:t>
                  </a:r>
                </a:p>
                <a:p>
                  <a:r>
                    <a:rPr lang="en-US" sz="750" b="1" dirty="0">
                      <a:solidFill>
                        <a:srgbClr val="F2F2F2"/>
                      </a:solidFill>
                      <a:latin typeface="+mj-lt"/>
                    </a:rPr>
                    <a:t>office service</a:t>
                  </a:r>
                </a:p>
              </p:txBody>
            </p:sp>
          </p:grpSp>
        </p:grpSp>
        <p:grpSp>
          <p:nvGrpSpPr>
            <p:cNvPr id="209" name="Group 208"/>
            <p:cNvGrpSpPr/>
            <p:nvPr/>
          </p:nvGrpSpPr>
          <p:grpSpPr>
            <a:xfrm>
              <a:off x="2604792" y="2635145"/>
              <a:ext cx="2764199" cy="1340993"/>
              <a:chOff x="2849804" y="1811797"/>
              <a:chExt cx="3685599" cy="1787991"/>
            </a:xfrm>
          </p:grpSpPr>
          <p:grpSp>
            <p:nvGrpSpPr>
              <p:cNvPr id="283" name="Group 282"/>
              <p:cNvGrpSpPr/>
              <p:nvPr/>
            </p:nvGrpSpPr>
            <p:grpSpPr>
              <a:xfrm>
                <a:off x="4031977" y="2201082"/>
                <a:ext cx="763067" cy="1337585"/>
                <a:chOff x="4031977" y="2201082"/>
                <a:chExt cx="763067" cy="1337585"/>
              </a:xfrm>
            </p:grpSpPr>
            <p:grpSp>
              <p:nvGrpSpPr>
                <p:cNvPr id="312" name="Group 311"/>
                <p:cNvGrpSpPr/>
                <p:nvPr/>
              </p:nvGrpSpPr>
              <p:grpSpPr>
                <a:xfrm>
                  <a:off x="4053505" y="2479868"/>
                  <a:ext cx="715431" cy="1058799"/>
                  <a:chOff x="3441699" y="2400465"/>
                  <a:chExt cx="715431" cy="1058799"/>
                </a:xfrm>
              </p:grpSpPr>
              <p:sp>
                <p:nvSpPr>
                  <p:cNvPr id="316" name="Can 315"/>
                  <p:cNvSpPr/>
                  <p:nvPr/>
                </p:nvSpPr>
                <p:spPr>
                  <a:xfrm>
                    <a:off x="3441699" y="2455334"/>
                    <a:ext cx="714446" cy="1003930"/>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pic>
                <p:nvPicPr>
                  <p:cNvPr id="317" name="Picture 316"/>
                  <p:cNvPicPr>
                    <a:picLocks noChangeAspect="1"/>
                  </p:cNvPicPr>
                  <p:nvPr/>
                </p:nvPicPr>
                <p:blipFill>
                  <a:blip r:embed="rId9">
                    <a:duotone>
                      <a:schemeClr val="accent5">
                        <a:shade val="45000"/>
                        <a:satMod val="135000"/>
                      </a:schemeClr>
                      <a:prstClr val="white"/>
                    </a:duotone>
                  </a:blip>
                  <a:stretch>
                    <a:fillRect/>
                  </a:stretch>
                </p:blipFill>
                <p:spPr>
                  <a:xfrm>
                    <a:off x="3481680" y="3026833"/>
                    <a:ext cx="205439" cy="353780"/>
                  </a:xfrm>
                  <a:prstGeom prst="rect">
                    <a:avLst/>
                  </a:prstGeom>
                </p:spPr>
              </p:pic>
              <p:sp>
                <p:nvSpPr>
                  <p:cNvPr id="318" name="Oval 317"/>
                  <p:cNvSpPr/>
                  <p:nvPr/>
                </p:nvSpPr>
                <p:spPr>
                  <a:xfrm>
                    <a:off x="3445566" y="2400465"/>
                    <a:ext cx="711564" cy="20367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nvGrpSpPr>
                  <p:cNvPr id="319" name="Group 318"/>
                  <p:cNvGrpSpPr/>
                  <p:nvPr/>
                </p:nvGrpSpPr>
                <p:grpSpPr>
                  <a:xfrm>
                    <a:off x="3752187" y="2982342"/>
                    <a:ext cx="347039" cy="395848"/>
                    <a:chOff x="3752187" y="2982342"/>
                    <a:chExt cx="347039" cy="395848"/>
                  </a:xfrm>
                </p:grpSpPr>
                <p:grpSp>
                  <p:nvGrpSpPr>
                    <p:cNvPr id="320" name="Group 319"/>
                    <p:cNvGrpSpPr/>
                    <p:nvPr/>
                  </p:nvGrpSpPr>
                  <p:grpSpPr>
                    <a:xfrm>
                      <a:off x="3752187" y="3086918"/>
                      <a:ext cx="347038" cy="291272"/>
                      <a:chOff x="5619184" y="1184853"/>
                      <a:chExt cx="924635" cy="501582"/>
                    </a:xfrm>
                  </p:grpSpPr>
                  <p:sp>
                    <p:nvSpPr>
                      <p:cNvPr id="323" name="Can 322"/>
                      <p:cNvSpPr/>
                      <p:nvPr/>
                    </p:nvSpPr>
                    <p:spPr>
                      <a:xfrm>
                        <a:off x="5619184" y="1362334"/>
                        <a:ext cx="923701" cy="324101"/>
                      </a:xfrm>
                      <a:prstGeom prst="can">
                        <a:avLst>
                          <a:gd name="adj" fmla="val 50000"/>
                        </a:avLst>
                      </a:prstGeom>
                      <a:solidFill>
                        <a:srgbClr val="31859C"/>
                      </a:soli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324" name="Can 323"/>
                      <p:cNvSpPr/>
                      <p:nvPr/>
                    </p:nvSpPr>
                    <p:spPr>
                      <a:xfrm>
                        <a:off x="5620117" y="1184853"/>
                        <a:ext cx="923702" cy="324103"/>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grpSp>
                <p:sp>
                  <p:nvSpPr>
                    <p:cNvPr id="321" name="Can 320"/>
                    <p:cNvSpPr/>
                    <p:nvPr/>
                  </p:nvSpPr>
                  <p:spPr>
                    <a:xfrm>
                      <a:off x="3752539" y="2989548"/>
                      <a:ext cx="346687" cy="188208"/>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322" name="Oval 321"/>
                    <p:cNvSpPr/>
                    <p:nvPr/>
                  </p:nvSpPr>
                  <p:spPr>
                    <a:xfrm flipV="1">
                      <a:off x="3754658" y="2982342"/>
                      <a:ext cx="337680" cy="95290"/>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grpSp>
            <p:grpSp>
              <p:nvGrpSpPr>
                <p:cNvPr id="313" name="Group 312"/>
                <p:cNvGrpSpPr/>
                <p:nvPr/>
              </p:nvGrpSpPr>
              <p:grpSpPr>
                <a:xfrm>
                  <a:off x="4031977" y="2201082"/>
                  <a:ext cx="763067" cy="677108"/>
                  <a:chOff x="285478" y="1093412"/>
                  <a:chExt cx="763067" cy="677108"/>
                </a:xfrm>
              </p:grpSpPr>
              <p:sp>
                <p:nvSpPr>
                  <p:cNvPr id="314" name="Can 313"/>
                  <p:cNvSpPr/>
                  <p:nvPr/>
                </p:nvSpPr>
                <p:spPr>
                  <a:xfrm>
                    <a:off x="285478" y="1333788"/>
                    <a:ext cx="763067"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315" name="TextBox 314"/>
                  <p:cNvSpPr txBox="1"/>
                  <p:nvPr/>
                </p:nvSpPr>
                <p:spPr>
                  <a:xfrm>
                    <a:off x="351019" y="1093412"/>
                    <a:ext cx="687420" cy="677108"/>
                  </a:xfrm>
                  <a:prstGeom prst="rect">
                    <a:avLst/>
                  </a:prstGeom>
                  <a:noFill/>
                  <a:scene3d>
                    <a:camera prst="isometricOffAxis1Top"/>
                    <a:lightRig rig="threePt" dir="t"/>
                  </a:scene3d>
                </p:spPr>
                <p:txBody>
                  <a:bodyPr wrap="square" rtlCol="0">
                    <a:spAutoFit/>
                  </a:bodyPr>
                  <a:lstStyle/>
                  <a:p>
                    <a:r>
                      <a:rPr lang="en-US" sz="900" b="1" dirty="0">
                        <a:solidFill>
                          <a:srgbClr val="F2F2F2"/>
                        </a:solidFill>
                        <a:latin typeface="+mj-lt"/>
                      </a:rPr>
                      <a:t>Front</a:t>
                    </a:r>
                  </a:p>
                  <a:p>
                    <a:r>
                      <a:rPr lang="en-US" sz="900" b="1" dirty="0">
                        <a:solidFill>
                          <a:srgbClr val="F2F2F2"/>
                        </a:solidFill>
                        <a:latin typeface="+mj-lt"/>
                      </a:rPr>
                      <a:t>office service</a:t>
                    </a:r>
                  </a:p>
                </p:txBody>
              </p:sp>
            </p:grpSp>
          </p:grpSp>
          <p:grpSp>
            <p:nvGrpSpPr>
              <p:cNvPr id="284" name="Group 283"/>
              <p:cNvGrpSpPr/>
              <p:nvPr/>
            </p:nvGrpSpPr>
            <p:grpSpPr>
              <a:xfrm>
                <a:off x="2849804" y="2380424"/>
                <a:ext cx="776208" cy="1219364"/>
                <a:chOff x="2849804" y="2380424"/>
                <a:chExt cx="776208" cy="1219364"/>
              </a:xfrm>
            </p:grpSpPr>
            <p:grpSp>
              <p:nvGrpSpPr>
                <p:cNvPr id="299" name="Group 298"/>
                <p:cNvGrpSpPr/>
                <p:nvPr/>
              </p:nvGrpSpPr>
              <p:grpSpPr>
                <a:xfrm>
                  <a:off x="2857391" y="2659514"/>
                  <a:ext cx="768621" cy="940274"/>
                  <a:chOff x="2825480" y="2493589"/>
                  <a:chExt cx="768621" cy="940274"/>
                </a:xfrm>
              </p:grpSpPr>
              <p:sp>
                <p:nvSpPr>
                  <p:cNvPr id="303" name="Can 302"/>
                  <p:cNvSpPr/>
                  <p:nvPr/>
                </p:nvSpPr>
                <p:spPr>
                  <a:xfrm>
                    <a:off x="2825480" y="2514600"/>
                    <a:ext cx="767562" cy="919263"/>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grpSp>
                <p:nvGrpSpPr>
                  <p:cNvPr id="304" name="Group 303"/>
                  <p:cNvGrpSpPr/>
                  <p:nvPr/>
                </p:nvGrpSpPr>
                <p:grpSpPr>
                  <a:xfrm>
                    <a:off x="2829635" y="2493589"/>
                    <a:ext cx="764466" cy="861624"/>
                    <a:chOff x="2829635" y="2493589"/>
                    <a:chExt cx="764466" cy="861624"/>
                  </a:xfrm>
                </p:grpSpPr>
                <p:grpSp>
                  <p:nvGrpSpPr>
                    <p:cNvPr id="305" name="Group 304"/>
                    <p:cNvGrpSpPr/>
                    <p:nvPr/>
                  </p:nvGrpSpPr>
                  <p:grpSpPr>
                    <a:xfrm>
                      <a:off x="3159052" y="3061516"/>
                      <a:ext cx="372838" cy="291271"/>
                      <a:chOff x="5619182" y="1184853"/>
                      <a:chExt cx="1173462" cy="446268"/>
                    </a:xfrm>
                  </p:grpSpPr>
                  <p:grpSp>
                    <p:nvGrpSpPr>
                      <p:cNvPr id="308" name="Group 307"/>
                      <p:cNvGrpSpPr/>
                      <p:nvPr/>
                    </p:nvGrpSpPr>
                    <p:grpSpPr>
                      <a:xfrm>
                        <a:off x="5619182" y="1184853"/>
                        <a:ext cx="1173462" cy="446268"/>
                        <a:chOff x="5619184" y="1184853"/>
                        <a:chExt cx="924635" cy="501582"/>
                      </a:xfrm>
                    </p:grpSpPr>
                    <p:sp>
                      <p:nvSpPr>
                        <p:cNvPr id="310" name="Can 309"/>
                        <p:cNvSpPr/>
                        <p:nvPr/>
                      </p:nvSpPr>
                      <p:spPr>
                        <a:xfrm>
                          <a:off x="5619184" y="1362334"/>
                          <a:ext cx="923701" cy="324101"/>
                        </a:xfrm>
                        <a:prstGeom prst="can">
                          <a:avLst>
                            <a:gd name="adj" fmla="val 50000"/>
                          </a:avLst>
                        </a:prstGeom>
                        <a:solidFill>
                          <a:srgbClr val="31859C"/>
                        </a:soli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311" name="Can 310"/>
                        <p:cNvSpPr/>
                        <p:nvPr/>
                      </p:nvSpPr>
                      <p:spPr>
                        <a:xfrm>
                          <a:off x="5620117" y="1184853"/>
                          <a:ext cx="923702" cy="324103"/>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grpSp>
                  <p:sp>
                    <p:nvSpPr>
                      <p:cNvPr id="309" name="Oval 308"/>
                      <p:cNvSpPr/>
                      <p:nvPr/>
                    </p:nvSpPr>
                    <p:spPr>
                      <a:xfrm>
                        <a:off x="5627524" y="1194218"/>
                        <a:ext cx="1141818" cy="14563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pic>
                  <p:nvPicPr>
                    <p:cNvPr id="306" name="Picture 305"/>
                    <p:cNvPicPr>
                      <a:picLocks noChangeAspect="1"/>
                    </p:cNvPicPr>
                    <p:nvPr/>
                  </p:nvPicPr>
                  <p:blipFill>
                    <a:blip r:embed="rId9">
                      <a:duotone>
                        <a:schemeClr val="accent5">
                          <a:shade val="45000"/>
                          <a:satMod val="135000"/>
                        </a:schemeClr>
                        <a:prstClr val="white"/>
                      </a:duotone>
                    </a:blip>
                    <a:stretch>
                      <a:fillRect/>
                    </a:stretch>
                  </p:blipFill>
                  <p:spPr>
                    <a:xfrm>
                      <a:off x="2868433" y="2974134"/>
                      <a:ext cx="220712" cy="381079"/>
                    </a:xfrm>
                    <a:prstGeom prst="rect">
                      <a:avLst/>
                    </a:prstGeom>
                  </p:spPr>
                </p:pic>
                <p:sp>
                  <p:nvSpPr>
                    <p:cNvPr id="307" name="Oval 306"/>
                    <p:cNvSpPr/>
                    <p:nvPr/>
                  </p:nvSpPr>
                  <p:spPr>
                    <a:xfrm>
                      <a:off x="2829635" y="2493589"/>
                      <a:ext cx="764466" cy="20367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grpSp>
            <p:grpSp>
              <p:nvGrpSpPr>
                <p:cNvPr id="300" name="Group 299"/>
                <p:cNvGrpSpPr/>
                <p:nvPr/>
              </p:nvGrpSpPr>
              <p:grpSpPr>
                <a:xfrm>
                  <a:off x="2849804" y="2380424"/>
                  <a:ext cx="763067" cy="608116"/>
                  <a:chOff x="285478" y="1133672"/>
                  <a:chExt cx="763067" cy="608116"/>
                </a:xfrm>
              </p:grpSpPr>
              <p:sp>
                <p:nvSpPr>
                  <p:cNvPr id="301" name="Can 300"/>
                  <p:cNvSpPr/>
                  <p:nvPr/>
                </p:nvSpPr>
                <p:spPr>
                  <a:xfrm>
                    <a:off x="285478" y="1333788"/>
                    <a:ext cx="763067" cy="391413"/>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302" name="TextBox 301"/>
                  <p:cNvSpPr txBox="1"/>
                  <p:nvPr/>
                </p:nvSpPr>
                <p:spPr>
                  <a:xfrm>
                    <a:off x="351019" y="1133672"/>
                    <a:ext cx="687420" cy="608116"/>
                  </a:xfrm>
                  <a:prstGeom prst="rect">
                    <a:avLst/>
                  </a:prstGeom>
                  <a:noFill/>
                  <a:scene3d>
                    <a:camera prst="isometricOffAxis1Top"/>
                    <a:lightRig rig="threePt" dir="t"/>
                  </a:scene3d>
                </p:spPr>
                <p:txBody>
                  <a:bodyPr wrap="square" rtlCol="0">
                    <a:spAutoFit/>
                  </a:bodyPr>
                  <a:lstStyle/>
                  <a:p>
                    <a:r>
                      <a:rPr lang="en-US" sz="788" b="1" dirty="0">
                        <a:solidFill>
                          <a:srgbClr val="F2F2F2"/>
                        </a:solidFill>
                        <a:latin typeface="+mj-lt"/>
                      </a:rPr>
                      <a:t>Front</a:t>
                    </a:r>
                  </a:p>
                  <a:p>
                    <a:r>
                      <a:rPr lang="en-US" sz="788" b="1" dirty="0">
                        <a:solidFill>
                          <a:srgbClr val="F2F2F2"/>
                        </a:solidFill>
                        <a:latin typeface="+mj-lt"/>
                      </a:rPr>
                      <a:t>office service</a:t>
                    </a:r>
                  </a:p>
                </p:txBody>
              </p:sp>
            </p:grpSp>
          </p:grpSp>
          <p:grpSp>
            <p:nvGrpSpPr>
              <p:cNvPr id="285" name="Group 284"/>
              <p:cNvGrpSpPr/>
              <p:nvPr/>
            </p:nvGrpSpPr>
            <p:grpSpPr>
              <a:xfrm>
                <a:off x="5808387" y="1811797"/>
                <a:ext cx="727016" cy="1723514"/>
                <a:chOff x="5808387" y="1811797"/>
                <a:chExt cx="727016" cy="1723514"/>
              </a:xfrm>
            </p:grpSpPr>
            <p:grpSp>
              <p:nvGrpSpPr>
                <p:cNvPr id="286" name="Group 285"/>
                <p:cNvGrpSpPr/>
                <p:nvPr/>
              </p:nvGrpSpPr>
              <p:grpSpPr>
                <a:xfrm>
                  <a:off x="5818733" y="2078597"/>
                  <a:ext cx="715429" cy="1456714"/>
                  <a:chOff x="4601489" y="1980405"/>
                  <a:chExt cx="715429" cy="1456714"/>
                </a:xfrm>
              </p:grpSpPr>
              <p:sp>
                <p:nvSpPr>
                  <p:cNvPr id="290" name="Can 289"/>
                  <p:cNvSpPr/>
                  <p:nvPr/>
                </p:nvSpPr>
                <p:spPr>
                  <a:xfrm>
                    <a:off x="4601489" y="2015067"/>
                    <a:ext cx="714446" cy="1422052"/>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pic>
                <p:nvPicPr>
                  <p:cNvPr id="291" name="Picture 290"/>
                  <p:cNvPicPr>
                    <a:picLocks noChangeAspect="1"/>
                  </p:cNvPicPr>
                  <p:nvPr/>
                </p:nvPicPr>
                <p:blipFill>
                  <a:blip r:embed="rId9">
                    <a:duotone>
                      <a:schemeClr val="accent5">
                        <a:shade val="45000"/>
                        <a:satMod val="135000"/>
                      </a:schemeClr>
                      <a:prstClr val="white"/>
                    </a:duotone>
                  </a:blip>
                  <a:stretch>
                    <a:fillRect/>
                  </a:stretch>
                </p:blipFill>
                <p:spPr>
                  <a:xfrm>
                    <a:off x="4641470" y="3004687"/>
                    <a:ext cx="205439" cy="353780"/>
                  </a:xfrm>
                  <a:prstGeom prst="rect">
                    <a:avLst/>
                  </a:prstGeom>
                </p:spPr>
              </p:pic>
              <p:sp>
                <p:nvSpPr>
                  <p:cNvPr id="292" name="Oval 291"/>
                  <p:cNvSpPr/>
                  <p:nvPr/>
                </p:nvSpPr>
                <p:spPr>
                  <a:xfrm>
                    <a:off x="4605354" y="1980405"/>
                    <a:ext cx="711564" cy="20367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nvGrpSpPr>
                  <p:cNvPr id="293" name="Group 292"/>
                  <p:cNvGrpSpPr/>
                  <p:nvPr/>
                </p:nvGrpSpPr>
                <p:grpSpPr>
                  <a:xfrm>
                    <a:off x="4911977" y="3064772"/>
                    <a:ext cx="347038" cy="291272"/>
                    <a:chOff x="5619184" y="1184853"/>
                    <a:chExt cx="924635" cy="501582"/>
                  </a:xfrm>
                </p:grpSpPr>
                <p:sp>
                  <p:nvSpPr>
                    <p:cNvPr id="297" name="Can 296"/>
                    <p:cNvSpPr/>
                    <p:nvPr/>
                  </p:nvSpPr>
                  <p:spPr>
                    <a:xfrm>
                      <a:off x="5619184" y="1362334"/>
                      <a:ext cx="923701" cy="324101"/>
                    </a:xfrm>
                    <a:prstGeom prst="can">
                      <a:avLst>
                        <a:gd name="adj" fmla="val 50000"/>
                      </a:avLst>
                    </a:prstGeom>
                    <a:solidFill>
                      <a:srgbClr val="31859C"/>
                    </a:soli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298" name="Can 297"/>
                    <p:cNvSpPr/>
                    <p:nvPr/>
                  </p:nvSpPr>
                  <p:spPr>
                    <a:xfrm>
                      <a:off x="5620117" y="1184853"/>
                      <a:ext cx="923702" cy="324103"/>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grpSp>
              <p:sp>
                <p:nvSpPr>
                  <p:cNvPr id="294" name="Can 293"/>
                  <p:cNvSpPr/>
                  <p:nvPr/>
                </p:nvSpPr>
                <p:spPr>
                  <a:xfrm>
                    <a:off x="4912329" y="2967402"/>
                    <a:ext cx="346687" cy="188208"/>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295" name="Can 294"/>
                  <p:cNvSpPr/>
                  <p:nvPr/>
                </p:nvSpPr>
                <p:spPr>
                  <a:xfrm>
                    <a:off x="4916562" y="2874273"/>
                    <a:ext cx="346687" cy="188208"/>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296" name="Oval 295"/>
                  <p:cNvSpPr/>
                  <p:nvPr/>
                </p:nvSpPr>
                <p:spPr>
                  <a:xfrm flipV="1">
                    <a:off x="4918680" y="2862830"/>
                    <a:ext cx="337680" cy="95290"/>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grpSp>
              <p:nvGrpSpPr>
                <p:cNvPr id="287" name="Group 286"/>
                <p:cNvGrpSpPr/>
                <p:nvPr/>
              </p:nvGrpSpPr>
              <p:grpSpPr>
                <a:xfrm>
                  <a:off x="5808387" y="1811797"/>
                  <a:ext cx="727016" cy="861775"/>
                  <a:chOff x="285478" y="1093412"/>
                  <a:chExt cx="763067" cy="861775"/>
                </a:xfrm>
              </p:grpSpPr>
              <p:sp>
                <p:nvSpPr>
                  <p:cNvPr id="288" name="Can 287"/>
                  <p:cNvSpPr/>
                  <p:nvPr/>
                </p:nvSpPr>
                <p:spPr>
                  <a:xfrm>
                    <a:off x="285478" y="1333788"/>
                    <a:ext cx="763067"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289" name="TextBox 288"/>
                  <p:cNvSpPr txBox="1"/>
                  <p:nvPr/>
                </p:nvSpPr>
                <p:spPr>
                  <a:xfrm>
                    <a:off x="351018" y="1093412"/>
                    <a:ext cx="687420" cy="861775"/>
                  </a:xfrm>
                  <a:prstGeom prst="rect">
                    <a:avLst/>
                  </a:prstGeom>
                  <a:noFill/>
                  <a:scene3d>
                    <a:camera prst="isometricOffAxis1Top"/>
                    <a:lightRig rig="threePt" dir="t"/>
                  </a:scene3d>
                </p:spPr>
                <p:txBody>
                  <a:bodyPr wrap="square" rtlCol="0">
                    <a:spAutoFit/>
                  </a:bodyPr>
                  <a:lstStyle/>
                  <a:p>
                    <a:r>
                      <a:rPr lang="en-US" sz="900" b="1" dirty="0">
                        <a:solidFill>
                          <a:srgbClr val="F2F2F2"/>
                        </a:solidFill>
                        <a:latin typeface="+mj-lt"/>
                      </a:rPr>
                      <a:t>Front</a:t>
                    </a:r>
                  </a:p>
                  <a:p>
                    <a:r>
                      <a:rPr lang="en-US" sz="900" b="1" dirty="0">
                        <a:solidFill>
                          <a:srgbClr val="F2F2F2"/>
                        </a:solidFill>
                        <a:latin typeface="+mj-lt"/>
                      </a:rPr>
                      <a:t>office service</a:t>
                    </a:r>
                  </a:p>
                </p:txBody>
              </p:sp>
            </p:grpSp>
          </p:grpSp>
        </p:grpSp>
        <p:grpSp>
          <p:nvGrpSpPr>
            <p:cNvPr id="210" name="Group 209"/>
            <p:cNvGrpSpPr/>
            <p:nvPr/>
          </p:nvGrpSpPr>
          <p:grpSpPr>
            <a:xfrm>
              <a:off x="3814947" y="2693782"/>
              <a:ext cx="688424" cy="1284797"/>
              <a:chOff x="4628554" y="1889980"/>
              <a:chExt cx="752689" cy="1713063"/>
            </a:xfrm>
          </p:grpSpPr>
          <p:grpSp>
            <p:nvGrpSpPr>
              <p:cNvPr id="270" name="Group 269"/>
              <p:cNvGrpSpPr/>
              <p:nvPr/>
            </p:nvGrpSpPr>
            <p:grpSpPr>
              <a:xfrm>
                <a:off x="4633400" y="2277553"/>
                <a:ext cx="735789" cy="1325490"/>
                <a:chOff x="4601489" y="2111628"/>
                <a:chExt cx="715429" cy="1325490"/>
              </a:xfrm>
            </p:grpSpPr>
            <p:sp>
              <p:nvSpPr>
                <p:cNvPr id="274" name="Can 273"/>
                <p:cNvSpPr/>
                <p:nvPr/>
              </p:nvSpPr>
              <p:spPr>
                <a:xfrm>
                  <a:off x="4601489" y="2142067"/>
                  <a:ext cx="714446" cy="1295051"/>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pic>
              <p:nvPicPr>
                <p:cNvPr id="275" name="Picture 274"/>
                <p:cNvPicPr>
                  <a:picLocks noChangeAspect="1"/>
                </p:cNvPicPr>
                <p:nvPr/>
              </p:nvPicPr>
              <p:blipFill>
                <a:blip r:embed="rId9">
                  <a:duotone>
                    <a:schemeClr val="accent5">
                      <a:shade val="45000"/>
                      <a:satMod val="135000"/>
                    </a:schemeClr>
                    <a:prstClr val="white"/>
                  </a:duotone>
                </a:blip>
                <a:stretch>
                  <a:fillRect/>
                </a:stretch>
              </p:blipFill>
              <p:spPr>
                <a:xfrm>
                  <a:off x="4641470" y="3004687"/>
                  <a:ext cx="205439" cy="353780"/>
                </a:xfrm>
                <a:prstGeom prst="rect">
                  <a:avLst/>
                </a:prstGeom>
              </p:spPr>
            </p:pic>
            <p:sp>
              <p:nvSpPr>
                <p:cNvPr id="276" name="Oval 275"/>
                <p:cNvSpPr/>
                <p:nvPr/>
              </p:nvSpPr>
              <p:spPr>
                <a:xfrm>
                  <a:off x="4605354" y="2111628"/>
                  <a:ext cx="711564" cy="20367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nvGrpSpPr>
                <p:cNvPr id="277" name="Group 276"/>
                <p:cNvGrpSpPr/>
                <p:nvPr/>
              </p:nvGrpSpPr>
              <p:grpSpPr>
                <a:xfrm>
                  <a:off x="4911977" y="3064772"/>
                  <a:ext cx="347038" cy="291272"/>
                  <a:chOff x="5619184" y="1184853"/>
                  <a:chExt cx="924635" cy="501582"/>
                </a:xfrm>
              </p:grpSpPr>
              <p:sp>
                <p:nvSpPr>
                  <p:cNvPr id="281" name="Can 280"/>
                  <p:cNvSpPr/>
                  <p:nvPr/>
                </p:nvSpPr>
                <p:spPr>
                  <a:xfrm>
                    <a:off x="5619184" y="1362334"/>
                    <a:ext cx="923701" cy="324101"/>
                  </a:xfrm>
                  <a:prstGeom prst="can">
                    <a:avLst>
                      <a:gd name="adj" fmla="val 50000"/>
                    </a:avLst>
                  </a:prstGeom>
                  <a:solidFill>
                    <a:srgbClr val="31859C"/>
                  </a:soli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282" name="Can 281"/>
                  <p:cNvSpPr/>
                  <p:nvPr/>
                </p:nvSpPr>
                <p:spPr>
                  <a:xfrm>
                    <a:off x="5620117" y="1184853"/>
                    <a:ext cx="923702" cy="324103"/>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grpSp>
            <p:sp>
              <p:nvSpPr>
                <p:cNvPr id="278" name="Can 277"/>
                <p:cNvSpPr/>
                <p:nvPr/>
              </p:nvSpPr>
              <p:spPr>
                <a:xfrm>
                  <a:off x="4912329" y="2967402"/>
                  <a:ext cx="346687" cy="188208"/>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279" name="Can 278"/>
                <p:cNvSpPr/>
                <p:nvPr/>
              </p:nvSpPr>
              <p:spPr>
                <a:xfrm>
                  <a:off x="4916562" y="2874273"/>
                  <a:ext cx="346687" cy="188208"/>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280" name="Oval 279"/>
                <p:cNvSpPr/>
                <p:nvPr/>
              </p:nvSpPr>
              <p:spPr>
                <a:xfrm flipV="1">
                  <a:off x="4918680" y="2862830"/>
                  <a:ext cx="337680" cy="95290"/>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grpSp>
            <p:nvGrpSpPr>
              <p:cNvPr id="271" name="Group 270"/>
              <p:cNvGrpSpPr/>
              <p:nvPr/>
            </p:nvGrpSpPr>
            <p:grpSpPr>
              <a:xfrm>
                <a:off x="4628554" y="1889980"/>
                <a:ext cx="752689" cy="677108"/>
                <a:chOff x="285478" y="1085314"/>
                <a:chExt cx="767897" cy="749109"/>
              </a:xfrm>
            </p:grpSpPr>
            <p:sp>
              <p:nvSpPr>
                <p:cNvPr id="272" name="Can 271"/>
                <p:cNvSpPr/>
                <p:nvPr/>
              </p:nvSpPr>
              <p:spPr>
                <a:xfrm>
                  <a:off x="285478" y="1333788"/>
                  <a:ext cx="763067"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273" name="TextBox 272"/>
                <p:cNvSpPr txBox="1"/>
                <p:nvPr/>
              </p:nvSpPr>
              <p:spPr>
                <a:xfrm>
                  <a:off x="365955" y="1085314"/>
                  <a:ext cx="687420" cy="749109"/>
                </a:xfrm>
                <a:prstGeom prst="rect">
                  <a:avLst/>
                </a:prstGeom>
                <a:noFill/>
                <a:scene3d>
                  <a:camera prst="isometricOffAxis1Top"/>
                  <a:lightRig rig="threePt" dir="t"/>
                </a:scene3d>
              </p:spPr>
              <p:txBody>
                <a:bodyPr wrap="square" rtlCol="0">
                  <a:spAutoFit/>
                </a:bodyPr>
                <a:lstStyle/>
                <a:p>
                  <a:r>
                    <a:rPr lang="en-US" sz="900" b="1" dirty="0">
                      <a:solidFill>
                        <a:srgbClr val="F2F2F2"/>
                      </a:solidFill>
                      <a:latin typeface="+mj-lt"/>
                    </a:rPr>
                    <a:t>Front</a:t>
                  </a:r>
                </a:p>
                <a:p>
                  <a:r>
                    <a:rPr lang="en-US" sz="900" b="1" dirty="0">
                      <a:solidFill>
                        <a:srgbClr val="F2F2F2"/>
                      </a:solidFill>
                      <a:latin typeface="+mj-lt"/>
                    </a:rPr>
                    <a:t>office service</a:t>
                  </a:r>
                </a:p>
              </p:txBody>
            </p:sp>
          </p:grpSp>
        </p:grpSp>
        <p:grpSp>
          <p:nvGrpSpPr>
            <p:cNvPr id="211" name="Group 210"/>
            <p:cNvGrpSpPr/>
            <p:nvPr/>
          </p:nvGrpSpPr>
          <p:grpSpPr>
            <a:xfrm>
              <a:off x="2834738" y="2893176"/>
              <a:ext cx="749028" cy="1104758"/>
              <a:chOff x="3459701" y="2155838"/>
              <a:chExt cx="750574" cy="1473011"/>
            </a:xfrm>
          </p:grpSpPr>
          <p:grpSp>
            <p:nvGrpSpPr>
              <p:cNvPr id="257" name="Group 256"/>
              <p:cNvGrpSpPr/>
              <p:nvPr/>
            </p:nvGrpSpPr>
            <p:grpSpPr>
              <a:xfrm>
                <a:off x="3473610" y="2447293"/>
                <a:ext cx="715431" cy="1181556"/>
                <a:chOff x="3441699" y="2277708"/>
                <a:chExt cx="715431" cy="1181556"/>
              </a:xfrm>
            </p:grpSpPr>
            <p:sp>
              <p:nvSpPr>
                <p:cNvPr id="261" name="Can 260"/>
                <p:cNvSpPr/>
                <p:nvPr/>
              </p:nvSpPr>
              <p:spPr>
                <a:xfrm>
                  <a:off x="3441699" y="2332567"/>
                  <a:ext cx="714446" cy="1126697"/>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pic>
              <p:nvPicPr>
                <p:cNvPr id="262" name="Picture 261"/>
                <p:cNvPicPr>
                  <a:picLocks noChangeAspect="1"/>
                </p:cNvPicPr>
                <p:nvPr/>
              </p:nvPicPr>
              <p:blipFill>
                <a:blip r:embed="rId9">
                  <a:duotone>
                    <a:schemeClr val="accent5">
                      <a:shade val="45000"/>
                      <a:satMod val="135000"/>
                    </a:schemeClr>
                    <a:prstClr val="white"/>
                  </a:duotone>
                </a:blip>
                <a:stretch>
                  <a:fillRect/>
                </a:stretch>
              </p:blipFill>
              <p:spPr>
                <a:xfrm>
                  <a:off x="3481680" y="3026833"/>
                  <a:ext cx="205439" cy="353780"/>
                </a:xfrm>
                <a:prstGeom prst="rect">
                  <a:avLst/>
                </a:prstGeom>
              </p:spPr>
            </p:pic>
            <p:sp>
              <p:nvSpPr>
                <p:cNvPr id="263" name="Oval 262"/>
                <p:cNvSpPr/>
                <p:nvPr/>
              </p:nvSpPr>
              <p:spPr>
                <a:xfrm>
                  <a:off x="3445566" y="2277708"/>
                  <a:ext cx="711564" cy="20367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nvGrpSpPr>
                <p:cNvPr id="264" name="Group 263"/>
                <p:cNvGrpSpPr/>
                <p:nvPr/>
              </p:nvGrpSpPr>
              <p:grpSpPr>
                <a:xfrm>
                  <a:off x="3752187" y="2982342"/>
                  <a:ext cx="347039" cy="395848"/>
                  <a:chOff x="3752187" y="2982342"/>
                  <a:chExt cx="347039" cy="395848"/>
                </a:xfrm>
              </p:grpSpPr>
              <p:grpSp>
                <p:nvGrpSpPr>
                  <p:cNvPr id="265" name="Group 264"/>
                  <p:cNvGrpSpPr/>
                  <p:nvPr/>
                </p:nvGrpSpPr>
                <p:grpSpPr>
                  <a:xfrm>
                    <a:off x="3752187" y="3086918"/>
                    <a:ext cx="347038" cy="291272"/>
                    <a:chOff x="5619184" y="1184853"/>
                    <a:chExt cx="924635" cy="501582"/>
                  </a:xfrm>
                </p:grpSpPr>
                <p:sp>
                  <p:nvSpPr>
                    <p:cNvPr id="268" name="Can 267"/>
                    <p:cNvSpPr/>
                    <p:nvPr/>
                  </p:nvSpPr>
                  <p:spPr>
                    <a:xfrm>
                      <a:off x="5619184" y="1362334"/>
                      <a:ext cx="923701" cy="324101"/>
                    </a:xfrm>
                    <a:prstGeom prst="can">
                      <a:avLst>
                        <a:gd name="adj" fmla="val 50000"/>
                      </a:avLst>
                    </a:prstGeom>
                    <a:solidFill>
                      <a:srgbClr val="31859C"/>
                    </a:soli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269" name="Can 268"/>
                    <p:cNvSpPr/>
                    <p:nvPr/>
                  </p:nvSpPr>
                  <p:spPr>
                    <a:xfrm>
                      <a:off x="5620117" y="1184853"/>
                      <a:ext cx="923702" cy="324103"/>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grpSp>
              <p:sp>
                <p:nvSpPr>
                  <p:cNvPr id="266" name="Can 265"/>
                  <p:cNvSpPr/>
                  <p:nvPr/>
                </p:nvSpPr>
                <p:spPr>
                  <a:xfrm>
                    <a:off x="3752539" y="2989548"/>
                    <a:ext cx="346687" cy="188208"/>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267" name="Oval 266"/>
                  <p:cNvSpPr/>
                  <p:nvPr/>
                </p:nvSpPr>
                <p:spPr>
                  <a:xfrm flipV="1">
                    <a:off x="3754658" y="2982342"/>
                    <a:ext cx="337680" cy="95290"/>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grpSp>
          <p:grpSp>
            <p:nvGrpSpPr>
              <p:cNvPr id="258" name="Group 257"/>
              <p:cNvGrpSpPr/>
              <p:nvPr/>
            </p:nvGrpSpPr>
            <p:grpSpPr>
              <a:xfrm>
                <a:off x="3459701" y="2155838"/>
                <a:ext cx="750574" cy="592556"/>
                <a:chOff x="285478" y="1038920"/>
                <a:chExt cx="783526" cy="789406"/>
              </a:xfrm>
            </p:grpSpPr>
            <p:sp>
              <p:nvSpPr>
                <p:cNvPr id="259" name="Can 258"/>
                <p:cNvSpPr/>
                <p:nvPr/>
              </p:nvSpPr>
              <p:spPr>
                <a:xfrm>
                  <a:off x="285478" y="1333789"/>
                  <a:ext cx="763067" cy="451047"/>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260" name="TextBox 259"/>
                <p:cNvSpPr txBox="1"/>
                <p:nvPr/>
              </p:nvSpPr>
              <p:spPr>
                <a:xfrm>
                  <a:off x="381584" y="1038920"/>
                  <a:ext cx="687420" cy="789406"/>
                </a:xfrm>
                <a:prstGeom prst="rect">
                  <a:avLst/>
                </a:prstGeom>
                <a:noFill/>
                <a:scene3d>
                  <a:camera prst="isometricOffAxis1Top"/>
                  <a:lightRig rig="threePt" dir="t"/>
                </a:scene3d>
              </p:spPr>
              <p:txBody>
                <a:bodyPr wrap="square" rtlCol="0">
                  <a:spAutoFit/>
                </a:bodyPr>
                <a:lstStyle/>
                <a:p>
                  <a:r>
                    <a:rPr lang="en-US" sz="788" b="1" dirty="0">
                      <a:solidFill>
                        <a:srgbClr val="F2F2F2"/>
                      </a:solidFill>
                      <a:latin typeface="+mj-lt"/>
                    </a:rPr>
                    <a:t>Front</a:t>
                  </a:r>
                </a:p>
                <a:p>
                  <a:r>
                    <a:rPr lang="en-US" sz="750" b="1" dirty="0">
                      <a:solidFill>
                        <a:srgbClr val="F2F2F2"/>
                      </a:solidFill>
                      <a:latin typeface="+mj-lt"/>
                    </a:rPr>
                    <a:t>office service</a:t>
                  </a:r>
                </a:p>
              </p:txBody>
            </p:sp>
          </p:grpSp>
        </p:grpSp>
        <p:grpSp>
          <p:nvGrpSpPr>
            <p:cNvPr id="212" name="Group 211"/>
            <p:cNvGrpSpPr/>
            <p:nvPr/>
          </p:nvGrpSpPr>
          <p:grpSpPr>
            <a:xfrm>
              <a:off x="1802377" y="2629237"/>
              <a:ext cx="3607446" cy="1362789"/>
              <a:chOff x="1940204" y="1964197"/>
              <a:chExt cx="4809928" cy="1817052"/>
            </a:xfrm>
          </p:grpSpPr>
          <p:grpSp>
            <p:nvGrpSpPr>
              <p:cNvPr id="226" name="Group 225"/>
              <p:cNvGrpSpPr/>
              <p:nvPr/>
            </p:nvGrpSpPr>
            <p:grpSpPr>
              <a:xfrm>
                <a:off x="5960787" y="1964197"/>
                <a:ext cx="789345" cy="1723514"/>
                <a:chOff x="5960787" y="1964197"/>
                <a:chExt cx="789345" cy="1723514"/>
              </a:xfrm>
            </p:grpSpPr>
            <p:grpSp>
              <p:nvGrpSpPr>
                <p:cNvPr id="252" name="Group 251"/>
                <p:cNvGrpSpPr/>
                <p:nvPr/>
              </p:nvGrpSpPr>
              <p:grpSpPr>
                <a:xfrm>
                  <a:off x="5960787" y="1964197"/>
                  <a:ext cx="727016" cy="1723514"/>
                  <a:chOff x="5960787" y="1964197"/>
                  <a:chExt cx="727016" cy="1723514"/>
                </a:xfrm>
              </p:grpSpPr>
              <p:sp>
                <p:nvSpPr>
                  <p:cNvPr id="254" name="Can 253"/>
                  <p:cNvSpPr/>
                  <p:nvPr/>
                </p:nvSpPr>
                <p:spPr>
                  <a:xfrm>
                    <a:off x="5971133" y="2265659"/>
                    <a:ext cx="714446" cy="1422052"/>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255" name="Can 254"/>
                  <p:cNvSpPr/>
                  <p:nvPr/>
                </p:nvSpPr>
                <p:spPr>
                  <a:xfrm>
                    <a:off x="5960787" y="2204573"/>
                    <a:ext cx="727016"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256" name="TextBox 255"/>
                  <p:cNvSpPr txBox="1"/>
                  <p:nvPr/>
                </p:nvSpPr>
                <p:spPr>
                  <a:xfrm>
                    <a:off x="6023232" y="1964197"/>
                    <a:ext cx="654943" cy="861774"/>
                  </a:xfrm>
                  <a:prstGeom prst="rect">
                    <a:avLst/>
                  </a:prstGeom>
                  <a:noFill/>
                  <a:scene3d>
                    <a:camera prst="isometricOffAxis1Top"/>
                    <a:lightRig rig="threePt" dir="t"/>
                  </a:scene3d>
                </p:spPr>
                <p:txBody>
                  <a:bodyPr wrap="square" rtlCol="0">
                    <a:spAutoFit/>
                  </a:bodyPr>
                  <a:lstStyle/>
                  <a:p>
                    <a:r>
                      <a:rPr lang="en-US" sz="900" b="1" dirty="0">
                        <a:solidFill>
                          <a:srgbClr val="F2F2F2"/>
                        </a:solidFill>
                        <a:latin typeface="+mj-lt"/>
                      </a:rPr>
                      <a:t>Front</a:t>
                    </a:r>
                  </a:p>
                  <a:p>
                    <a:r>
                      <a:rPr lang="en-US" sz="900" b="1" dirty="0">
                        <a:solidFill>
                          <a:srgbClr val="F2F2F2"/>
                        </a:solidFill>
                        <a:latin typeface="+mj-lt"/>
                      </a:rPr>
                      <a:t>office service</a:t>
                    </a:r>
                  </a:p>
                </p:txBody>
              </p:sp>
            </p:grpSp>
            <p:pic>
              <p:nvPicPr>
                <p:cNvPr id="25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73800" y="2743913"/>
                  <a:ext cx="776332" cy="79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grpSp>
          <p:grpSp>
            <p:nvGrpSpPr>
              <p:cNvPr id="227" name="Group 226"/>
              <p:cNvGrpSpPr/>
              <p:nvPr/>
            </p:nvGrpSpPr>
            <p:grpSpPr>
              <a:xfrm>
                <a:off x="4615745" y="2042380"/>
                <a:ext cx="917898" cy="1713063"/>
                <a:chOff x="4615745" y="2042380"/>
                <a:chExt cx="917898" cy="1713063"/>
              </a:xfrm>
            </p:grpSpPr>
            <p:grpSp>
              <p:nvGrpSpPr>
                <p:cNvPr id="244" name="Group 243"/>
                <p:cNvGrpSpPr/>
                <p:nvPr/>
              </p:nvGrpSpPr>
              <p:grpSpPr>
                <a:xfrm>
                  <a:off x="4615745" y="2042380"/>
                  <a:ext cx="917898" cy="1713063"/>
                  <a:chOff x="4628554" y="1889980"/>
                  <a:chExt cx="752689" cy="1713063"/>
                </a:xfrm>
              </p:grpSpPr>
              <p:grpSp>
                <p:nvGrpSpPr>
                  <p:cNvPr id="246" name="Group 245"/>
                  <p:cNvGrpSpPr/>
                  <p:nvPr/>
                </p:nvGrpSpPr>
                <p:grpSpPr>
                  <a:xfrm>
                    <a:off x="4633400" y="2277553"/>
                    <a:ext cx="735789" cy="1325490"/>
                    <a:chOff x="4601489" y="2111628"/>
                    <a:chExt cx="715429" cy="1325490"/>
                  </a:xfrm>
                </p:grpSpPr>
                <p:sp>
                  <p:nvSpPr>
                    <p:cNvPr id="250" name="Can 249"/>
                    <p:cNvSpPr/>
                    <p:nvPr/>
                  </p:nvSpPr>
                  <p:spPr>
                    <a:xfrm>
                      <a:off x="4601489" y="2142067"/>
                      <a:ext cx="714446" cy="1295051"/>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251" name="Oval 250"/>
                    <p:cNvSpPr/>
                    <p:nvPr/>
                  </p:nvSpPr>
                  <p:spPr>
                    <a:xfrm>
                      <a:off x="4605354" y="2111628"/>
                      <a:ext cx="711564" cy="20367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grpSp>
                <p:nvGrpSpPr>
                  <p:cNvPr id="247" name="Group 246"/>
                  <p:cNvGrpSpPr/>
                  <p:nvPr/>
                </p:nvGrpSpPr>
                <p:grpSpPr>
                  <a:xfrm>
                    <a:off x="4628554" y="1889980"/>
                    <a:ext cx="752689" cy="677108"/>
                    <a:chOff x="285478" y="1085314"/>
                    <a:chExt cx="767897" cy="749109"/>
                  </a:xfrm>
                </p:grpSpPr>
                <p:sp>
                  <p:nvSpPr>
                    <p:cNvPr id="248" name="Can 247"/>
                    <p:cNvSpPr/>
                    <p:nvPr/>
                  </p:nvSpPr>
                  <p:spPr>
                    <a:xfrm>
                      <a:off x="285478" y="1333788"/>
                      <a:ext cx="763067"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249" name="TextBox 248"/>
                    <p:cNvSpPr txBox="1"/>
                    <p:nvPr/>
                  </p:nvSpPr>
                  <p:spPr>
                    <a:xfrm>
                      <a:off x="365955" y="1085314"/>
                      <a:ext cx="687420" cy="749109"/>
                    </a:xfrm>
                    <a:prstGeom prst="rect">
                      <a:avLst/>
                    </a:prstGeom>
                    <a:noFill/>
                    <a:scene3d>
                      <a:camera prst="isometricOffAxis1Top"/>
                      <a:lightRig rig="threePt" dir="t"/>
                    </a:scene3d>
                  </p:spPr>
                  <p:txBody>
                    <a:bodyPr wrap="square" rtlCol="0">
                      <a:spAutoFit/>
                    </a:bodyPr>
                    <a:lstStyle/>
                    <a:p>
                      <a:r>
                        <a:rPr lang="en-US" sz="900" b="1" dirty="0">
                          <a:solidFill>
                            <a:srgbClr val="F2F2F2"/>
                          </a:solidFill>
                          <a:latin typeface="+mj-lt"/>
                        </a:rPr>
                        <a:t>Front</a:t>
                      </a:r>
                    </a:p>
                    <a:p>
                      <a:r>
                        <a:rPr lang="en-US" sz="900" b="1" dirty="0">
                          <a:solidFill>
                            <a:srgbClr val="F2F2F2"/>
                          </a:solidFill>
                          <a:latin typeface="+mj-lt"/>
                        </a:rPr>
                        <a:t>office service</a:t>
                      </a:r>
                    </a:p>
                  </p:txBody>
                </p:sp>
              </p:grpSp>
            </p:grpSp>
            <p:pic>
              <p:nvPicPr>
                <p:cNvPr id="245" name="Picture 2" descr="Image result for esa logo"/>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0376" y="3008278"/>
                  <a:ext cx="730024" cy="3105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8" name="Group 227"/>
              <p:cNvGrpSpPr/>
              <p:nvPr/>
            </p:nvGrpSpPr>
            <p:grpSpPr>
              <a:xfrm>
                <a:off x="3308799" y="2308238"/>
                <a:ext cx="998704" cy="1473011"/>
                <a:chOff x="3308799" y="2308238"/>
                <a:chExt cx="998704" cy="1473011"/>
              </a:xfrm>
            </p:grpSpPr>
            <p:grpSp>
              <p:nvGrpSpPr>
                <p:cNvPr id="236" name="Group 235"/>
                <p:cNvGrpSpPr/>
                <p:nvPr/>
              </p:nvGrpSpPr>
              <p:grpSpPr>
                <a:xfrm>
                  <a:off x="3308799" y="2308238"/>
                  <a:ext cx="998704" cy="1473011"/>
                  <a:chOff x="3459701" y="2155838"/>
                  <a:chExt cx="750574" cy="1473011"/>
                </a:xfrm>
              </p:grpSpPr>
              <p:grpSp>
                <p:nvGrpSpPr>
                  <p:cNvPr id="238" name="Group 237"/>
                  <p:cNvGrpSpPr/>
                  <p:nvPr/>
                </p:nvGrpSpPr>
                <p:grpSpPr>
                  <a:xfrm>
                    <a:off x="3473610" y="2447293"/>
                    <a:ext cx="715431" cy="1181556"/>
                    <a:chOff x="3441699" y="2277708"/>
                    <a:chExt cx="715431" cy="1181556"/>
                  </a:xfrm>
                </p:grpSpPr>
                <p:sp>
                  <p:nvSpPr>
                    <p:cNvPr id="242" name="Can 241"/>
                    <p:cNvSpPr/>
                    <p:nvPr/>
                  </p:nvSpPr>
                  <p:spPr>
                    <a:xfrm>
                      <a:off x="3441699" y="2332567"/>
                      <a:ext cx="714446" cy="1126697"/>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sp>
                  <p:nvSpPr>
                    <p:cNvPr id="243" name="Oval 242"/>
                    <p:cNvSpPr/>
                    <p:nvPr/>
                  </p:nvSpPr>
                  <p:spPr>
                    <a:xfrm>
                      <a:off x="3445566" y="2277708"/>
                      <a:ext cx="711564" cy="20367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grpSp>
                <p:nvGrpSpPr>
                  <p:cNvPr id="239" name="Group 238"/>
                  <p:cNvGrpSpPr/>
                  <p:nvPr/>
                </p:nvGrpSpPr>
                <p:grpSpPr>
                  <a:xfrm>
                    <a:off x="3459701" y="2155838"/>
                    <a:ext cx="750574" cy="592556"/>
                    <a:chOff x="285478" y="1038920"/>
                    <a:chExt cx="783526" cy="789406"/>
                  </a:xfrm>
                </p:grpSpPr>
                <p:sp>
                  <p:nvSpPr>
                    <p:cNvPr id="240" name="Can 239"/>
                    <p:cNvSpPr/>
                    <p:nvPr/>
                  </p:nvSpPr>
                  <p:spPr>
                    <a:xfrm>
                      <a:off x="285478" y="1333789"/>
                      <a:ext cx="763067" cy="451047"/>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241" name="TextBox 240"/>
                    <p:cNvSpPr txBox="1"/>
                    <p:nvPr/>
                  </p:nvSpPr>
                  <p:spPr>
                    <a:xfrm>
                      <a:off x="381584" y="1038920"/>
                      <a:ext cx="687420" cy="789406"/>
                    </a:xfrm>
                    <a:prstGeom prst="rect">
                      <a:avLst/>
                    </a:prstGeom>
                    <a:noFill/>
                    <a:scene3d>
                      <a:camera prst="isometricOffAxis1Top"/>
                      <a:lightRig rig="threePt" dir="t"/>
                    </a:scene3d>
                  </p:spPr>
                  <p:txBody>
                    <a:bodyPr wrap="square" rtlCol="0">
                      <a:spAutoFit/>
                    </a:bodyPr>
                    <a:lstStyle/>
                    <a:p>
                      <a:r>
                        <a:rPr lang="en-US" sz="788" b="1" dirty="0">
                          <a:solidFill>
                            <a:srgbClr val="F2F2F2"/>
                          </a:solidFill>
                          <a:latin typeface="+mj-lt"/>
                        </a:rPr>
                        <a:t>Front</a:t>
                      </a:r>
                    </a:p>
                    <a:p>
                      <a:r>
                        <a:rPr lang="en-US" sz="750" b="1" dirty="0">
                          <a:solidFill>
                            <a:srgbClr val="F2F2F2"/>
                          </a:solidFill>
                          <a:latin typeface="+mj-lt"/>
                        </a:rPr>
                        <a:t>office service</a:t>
                      </a:r>
                    </a:p>
                  </p:txBody>
                </p:sp>
              </p:grpSp>
            </p:grpSp>
            <p:pic>
              <p:nvPicPr>
                <p:cNvPr id="237" name="Picture 2" descr="Earsc_logo-small"/>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95796" y="3096435"/>
                  <a:ext cx="619603" cy="3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9" name="Group 228"/>
              <p:cNvGrpSpPr/>
              <p:nvPr/>
            </p:nvGrpSpPr>
            <p:grpSpPr>
              <a:xfrm>
                <a:off x="1940204" y="2168142"/>
                <a:ext cx="974045" cy="1494519"/>
                <a:chOff x="1940204" y="2168142"/>
                <a:chExt cx="974045" cy="1494519"/>
              </a:xfrm>
            </p:grpSpPr>
            <p:grpSp>
              <p:nvGrpSpPr>
                <p:cNvPr id="230" name="Group 229"/>
                <p:cNvGrpSpPr/>
                <p:nvPr/>
              </p:nvGrpSpPr>
              <p:grpSpPr>
                <a:xfrm>
                  <a:off x="1940204" y="2168142"/>
                  <a:ext cx="974045" cy="1494519"/>
                  <a:chOff x="2057778" y="2015742"/>
                  <a:chExt cx="767562" cy="1494519"/>
                </a:xfrm>
              </p:grpSpPr>
              <p:sp>
                <p:nvSpPr>
                  <p:cNvPr id="232" name="Can 231"/>
                  <p:cNvSpPr/>
                  <p:nvPr/>
                </p:nvSpPr>
                <p:spPr>
                  <a:xfrm>
                    <a:off x="2057778" y="2290450"/>
                    <a:ext cx="767562" cy="1219811"/>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latin typeface="+mj-lt"/>
                    </a:endParaRPr>
                  </a:p>
                </p:txBody>
              </p:sp>
              <p:grpSp>
                <p:nvGrpSpPr>
                  <p:cNvPr id="233" name="Group 232"/>
                  <p:cNvGrpSpPr/>
                  <p:nvPr/>
                </p:nvGrpSpPr>
                <p:grpSpPr>
                  <a:xfrm>
                    <a:off x="2060567" y="2015742"/>
                    <a:ext cx="763067" cy="677108"/>
                    <a:chOff x="285478" y="1093412"/>
                    <a:chExt cx="763067" cy="677108"/>
                  </a:xfrm>
                </p:grpSpPr>
                <p:sp>
                  <p:nvSpPr>
                    <p:cNvPr id="234" name="Can 233"/>
                    <p:cNvSpPr/>
                    <p:nvPr/>
                  </p:nvSpPr>
                  <p:spPr>
                    <a:xfrm>
                      <a:off x="285478" y="1333788"/>
                      <a:ext cx="763067"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235" name="TextBox 234"/>
                    <p:cNvSpPr txBox="1"/>
                    <p:nvPr/>
                  </p:nvSpPr>
                  <p:spPr>
                    <a:xfrm>
                      <a:off x="351019" y="1093412"/>
                      <a:ext cx="687420" cy="677108"/>
                    </a:xfrm>
                    <a:prstGeom prst="rect">
                      <a:avLst/>
                    </a:prstGeom>
                    <a:noFill/>
                    <a:scene3d>
                      <a:camera prst="isometricOffAxis1Top"/>
                      <a:lightRig rig="threePt" dir="t"/>
                    </a:scene3d>
                  </p:spPr>
                  <p:txBody>
                    <a:bodyPr wrap="square" rtlCol="0">
                      <a:spAutoFit/>
                    </a:bodyPr>
                    <a:lstStyle/>
                    <a:p>
                      <a:r>
                        <a:rPr lang="en-US" sz="900" b="1" dirty="0">
                          <a:solidFill>
                            <a:srgbClr val="F2F2F2"/>
                          </a:solidFill>
                          <a:latin typeface="+mj-lt"/>
                        </a:rPr>
                        <a:t>Front</a:t>
                      </a:r>
                    </a:p>
                    <a:p>
                      <a:r>
                        <a:rPr lang="en-US" sz="900" b="1" dirty="0">
                          <a:solidFill>
                            <a:srgbClr val="F2F2F2"/>
                          </a:solidFill>
                          <a:latin typeface="+mj-lt"/>
                        </a:rPr>
                        <a:t>office service</a:t>
                      </a:r>
                    </a:p>
                  </p:txBody>
                </p:sp>
              </p:grpSp>
            </p:grpSp>
            <p:pic>
              <p:nvPicPr>
                <p:cNvPr id="231" name="Picture 3" descr="C:\Users\hlaur\Desktop\LOGO CE_Vertical_EN_PANTONE_LR.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33304" y="2936077"/>
                  <a:ext cx="790194" cy="54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13" name="TextBox 212"/>
            <p:cNvSpPr txBox="1"/>
            <p:nvPr/>
          </p:nvSpPr>
          <p:spPr>
            <a:xfrm>
              <a:off x="210604" y="2131481"/>
              <a:ext cx="1222193" cy="830997"/>
            </a:xfrm>
            <a:prstGeom prst="rect">
              <a:avLst/>
            </a:prstGeom>
            <a:noFill/>
            <a:ln>
              <a:noFill/>
            </a:ln>
          </p:spPr>
          <p:txBody>
            <a:bodyPr wrap="none" rtlCol="0">
              <a:spAutoFit/>
            </a:bodyPr>
            <a:lstStyle/>
            <a:p>
              <a:pPr algn="r" fontAlgn="auto">
                <a:spcBef>
                  <a:spcPts val="0"/>
                </a:spcBef>
                <a:spcAft>
                  <a:spcPts val="0"/>
                </a:spcAft>
              </a:pPr>
              <a:r>
                <a:rPr lang="en-US" sz="1600" dirty="0" smtClean="0">
                  <a:solidFill>
                    <a:srgbClr val="00B050"/>
                  </a:solidFill>
                  <a:latin typeface="Calibri"/>
                </a:rPr>
                <a:t>Funded </a:t>
              </a:r>
              <a:r>
                <a:rPr lang="en-US" sz="1600" dirty="0">
                  <a:solidFill>
                    <a:srgbClr val="00B050"/>
                  </a:solidFill>
                  <a:latin typeface="Calibri"/>
                </a:rPr>
                <a:t>by </a:t>
              </a:r>
            </a:p>
            <a:p>
              <a:pPr algn="r" fontAlgn="auto">
                <a:spcBef>
                  <a:spcPts val="0"/>
                </a:spcBef>
                <a:spcAft>
                  <a:spcPts val="0"/>
                </a:spcAft>
              </a:pPr>
              <a:r>
                <a:rPr lang="en-US" sz="1600" dirty="0">
                  <a:solidFill>
                    <a:srgbClr val="00B050"/>
                  </a:solidFill>
                  <a:latin typeface="Calibri"/>
                </a:rPr>
                <a:t>third-parties</a:t>
              </a:r>
            </a:p>
            <a:p>
              <a:pPr algn="r" fontAlgn="auto">
                <a:spcBef>
                  <a:spcPts val="0"/>
                </a:spcBef>
                <a:spcAft>
                  <a:spcPts val="0"/>
                </a:spcAft>
              </a:pPr>
              <a:r>
                <a:rPr lang="en-US" sz="1600" dirty="0">
                  <a:solidFill>
                    <a:srgbClr val="00B050"/>
                  </a:solidFill>
                  <a:latin typeface="Calibri"/>
                </a:rPr>
                <a:t> </a:t>
              </a:r>
            </a:p>
          </p:txBody>
        </p:sp>
        <p:sp>
          <p:nvSpPr>
            <p:cNvPr id="214" name="TextBox 213"/>
            <p:cNvSpPr txBox="1"/>
            <p:nvPr/>
          </p:nvSpPr>
          <p:spPr>
            <a:xfrm>
              <a:off x="339490" y="4167706"/>
              <a:ext cx="1012266" cy="584775"/>
            </a:xfrm>
            <a:prstGeom prst="rect">
              <a:avLst/>
            </a:prstGeom>
            <a:noFill/>
            <a:ln>
              <a:noFill/>
            </a:ln>
          </p:spPr>
          <p:txBody>
            <a:bodyPr wrap="square" rtlCol="0">
              <a:spAutoFit/>
            </a:bodyPr>
            <a:lstStyle/>
            <a:p>
              <a:pPr algn="r" fontAlgn="auto">
                <a:spcBef>
                  <a:spcPts val="0"/>
                </a:spcBef>
                <a:spcAft>
                  <a:spcPts val="0"/>
                </a:spcAft>
              </a:pPr>
              <a:r>
                <a:rPr lang="en-US" sz="1600" dirty="0" smtClean="0">
                  <a:solidFill>
                    <a:srgbClr val="000000"/>
                  </a:solidFill>
                  <a:latin typeface="Calibri"/>
                </a:rPr>
                <a:t>DIAS </a:t>
              </a:r>
              <a:endParaRPr lang="en-US" sz="1600" dirty="0">
                <a:solidFill>
                  <a:srgbClr val="000000"/>
                </a:solidFill>
                <a:latin typeface="Calibri"/>
              </a:endParaRPr>
            </a:p>
            <a:p>
              <a:pPr algn="r" fontAlgn="auto">
                <a:spcBef>
                  <a:spcPts val="0"/>
                </a:spcBef>
                <a:spcAft>
                  <a:spcPts val="0"/>
                </a:spcAft>
              </a:pPr>
              <a:r>
                <a:rPr lang="en-US" sz="1600" dirty="0">
                  <a:solidFill>
                    <a:srgbClr val="000000"/>
                  </a:solidFill>
                  <a:latin typeface="Calibri"/>
                </a:rPr>
                <a:t>funded</a:t>
              </a:r>
            </a:p>
          </p:txBody>
        </p:sp>
        <p:sp>
          <p:nvSpPr>
            <p:cNvPr id="215" name="Left Brace 214"/>
            <p:cNvSpPr/>
            <p:nvPr/>
          </p:nvSpPr>
          <p:spPr>
            <a:xfrm>
              <a:off x="1374956" y="2666550"/>
              <a:ext cx="186390" cy="1105690"/>
            </a:xfrm>
            <a:prstGeom prst="leftBrace">
              <a:avLst>
                <a:gd name="adj1" fmla="val 53656"/>
                <a:gd name="adj2" fmla="val 48829"/>
              </a:avLst>
            </a:prstGeom>
            <a:noFill/>
            <a:ln w="12700" cap="flat">
              <a:solidFill>
                <a:srgbClr val="00B050"/>
              </a:solidFill>
              <a:prstDash val="solid"/>
              <a:bevel/>
              <a:tailEnd type="non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txBody>
            <a:bodyPr rtlCol="0" anchor="ctr"/>
            <a:lstStyle/>
            <a:p>
              <a:pPr algn="ctr" fontAlgn="auto">
                <a:spcBef>
                  <a:spcPts val="0"/>
                </a:spcBef>
                <a:spcAft>
                  <a:spcPts val="0"/>
                </a:spcAft>
              </a:pPr>
              <a:endParaRPr lang="en-US" sz="1600" dirty="0">
                <a:solidFill>
                  <a:srgbClr val="00B050"/>
                </a:solidFill>
                <a:latin typeface="Calibri"/>
              </a:endParaRPr>
            </a:p>
          </p:txBody>
        </p:sp>
        <p:sp>
          <p:nvSpPr>
            <p:cNvPr id="216" name="Left Brace 215"/>
            <p:cNvSpPr/>
            <p:nvPr/>
          </p:nvSpPr>
          <p:spPr>
            <a:xfrm>
              <a:off x="1339289" y="3852482"/>
              <a:ext cx="231565" cy="1179563"/>
            </a:xfrm>
            <a:prstGeom prst="leftBrace">
              <a:avLst>
                <a:gd name="adj1" fmla="val 53656"/>
                <a:gd name="adj2" fmla="val 48829"/>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600" dirty="0">
                <a:solidFill>
                  <a:srgbClr val="262626"/>
                </a:solidFill>
                <a:latin typeface="Calibri"/>
              </a:endParaRPr>
            </a:p>
          </p:txBody>
        </p:sp>
        <p:sp>
          <p:nvSpPr>
            <p:cNvPr id="217" name="TextBox 216"/>
            <p:cNvSpPr txBox="1"/>
            <p:nvPr/>
          </p:nvSpPr>
          <p:spPr>
            <a:xfrm>
              <a:off x="731243" y="1553342"/>
              <a:ext cx="4242467" cy="345748"/>
            </a:xfrm>
            <a:prstGeom prst="rect">
              <a:avLst/>
            </a:prstGeom>
            <a:noFill/>
          </p:spPr>
          <p:txBody>
            <a:bodyPr wrap="square" rtlCol="0">
              <a:spAutoFit/>
            </a:bodyPr>
            <a:lstStyle/>
            <a:p>
              <a:pPr fontAlgn="auto">
                <a:spcBef>
                  <a:spcPts val="0"/>
                </a:spcBef>
                <a:spcAft>
                  <a:spcPts val="0"/>
                </a:spcAft>
              </a:pPr>
              <a:r>
                <a:rPr lang="en-US" sz="1600" b="1" dirty="0">
                  <a:solidFill>
                    <a:srgbClr val="821718"/>
                  </a:solidFill>
                  <a:latin typeface="+mj-lt"/>
                </a:rPr>
                <a:t>End user</a:t>
              </a:r>
              <a:r>
                <a:rPr lang="en-US" sz="1600" dirty="0">
                  <a:solidFill>
                    <a:srgbClr val="821718"/>
                  </a:solidFill>
                  <a:latin typeface="+mj-lt"/>
                </a:rPr>
                <a:t>: customer to third-party services</a:t>
              </a:r>
            </a:p>
          </p:txBody>
        </p:sp>
        <p:pic>
          <p:nvPicPr>
            <p:cNvPr id="218" name="Picture 217"/>
            <p:cNvPicPr>
              <a:picLocks noChangeAspect="1"/>
            </p:cNvPicPr>
            <p:nvPr/>
          </p:nvPicPr>
          <p:blipFill>
            <a:blip r:embed="rId14">
              <a:clrChange>
                <a:clrFrom>
                  <a:srgbClr val="FFFFFF"/>
                </a:clrFrom>
                <a:clrTo>
                  <a:srgbClr val="FFFFFF">
                    <a:alpha val="0"/>
                  </a:srgbClr>
                </a:clrTo>
              </a:clrChange>
              <a:duotone>
                <a:schemeClr val="accent2">
                  <a:shade val="45000"/>
                  <a:satMod val="135000"/>
                </a:schemeClr>
                <a:prstClr val="white"/>
              </a:duotone>
            </a:blip>
            <a:stretch>
              <a:fillRect/>
            </a:stretch>
          </p:blipFill>
          <p:spPr>
            <a:xfrm flipH="1">
              <a:off x="3612474" y="2058103"/>
              <a:ext cx="508222" cy="433295"/>
            </a:xfrm>
            <a:prstGeom prst="rect">
              <a:avLst/>
            </a:prstGeom>
          </p:spPr>
        </p:pic>
        <p:sp>
          <p:nvSpPr>
            <p:cNvPr id="219" name="Oval 218"/>
            <p:cNvSpPr/>
            <p:nvPr/>
          </p:nvSpPr>
          <p:spPr>
            <a:xfrm rot="21253641">
              <a:off x="3453057" y="2234876"/>
              <a:ext cx="1096594" cy="456169"/>
            </a:xfrm>
            <a:prstGeom prst="ellipse">
              <a:avLst/>
            </a:prstGeom>
            <a:noFill/>
            <a:ln>
              <a:solidFill>
                <a:srgbClr val="821718"/>
              </a:solidFill>
            </a:ln>
            <a:effectLst>
              <a:outerShdw blurRad="76200" dir="18900000" sy="23000" kx="-1200000" algn="bl" rotWithShape="0">
                <a:prstClr val="black">
                  <a:alpha val="20000"/>
                </a:prstClr>
              </a:outerShdw>
            </a:effectLst>
            <a:scene3d>
              <a:camera prst="isometricOffAxis1Top"/>
              <a:lightRig rig="threePt" dir="t"/>
            </a:scene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fontAlgn="auto">
                <a:spcBef>
                  <a:spcPts val="0"/>
                </a:spcBef>
                <a:spcAft>
                  <a:spcPts val="0"/>
                </a:spcAft>
              </a:pPr>
              <a:endParaRPr lang="en-US" dirty="0">
                <a:solidFill>
                  <a:prstClr val="white"/>
                </a:solidFill>
                <a:latin typeface="Calibri"/>
              </a:endParaRPr>
            </a:p>
          </p:txBody>
        </p:sp>
        <p:sp>
          <p:nvSpPr>
            <p:cNvPr id="220" name="Right Triangle 29"/>
            <p:cNvSpPr/>
            <p:nvPr/>
          </p:nvSpPr>
          <p:spPr>
            <a:xfrm flipH="1">
              <a:off x="1173044" y="5734456"/>
              <a:ext cx="4184769" cy="238319"/>
            </a:xfrm>
            <a:custGeom>
              <a:avLst/>
              <a:gdLst>
                <a:gd name="connsiteX0" fmla="*/ 0 w 4362492"/>
                <a:gd name="connsiteY0" fmla="*/ 878910 h 878910"/>
                <a:gd name="connsiteX1" fmla="*/ 0 w 4362492"/>
                <a:gd name="connsiteY1" fmla="*/ 0 h 878910"/>
                <a:gd name="connsiteX2" fmla="*/ 4362492 w 4362492"/>
                <a:gd name="connsiteY2" fmla="*/ 878910 h 878910"/>
                <a:gd name="connsiteX3" fmla="*/ 0 w 4362492"/>
                <a:gd name="connsiteY3" fmla="*/ 878910 h 878910"/>
                <a:gd name="connsiteX0" fmla="*/ 0 w 4362492"/>
                <a:gd name="connsiteY0" fmla="*/ 1071325 h 1071325"/>
                <a:gd name="connsiteX1" fmla="*/ 1103310 w 4362492"/>
                <a:gd name="connsiteY1" fmla="*/ 0 h 1071325"/>
                <a:gd name="connsiteX2" fmla="*/ 4362492 w 4362492"/>
                <a:gd name="connsiteY2" fmla="*/ 1071325 h 1071325"/>
                <a:gd name="connsiteX3" fmla="*/ 0 w 4362492"/>
                <a:gd name="connsiteY3" fmla="*/ 1071325 h 1071325"/>
                <a:gd name="connsiteX0" fmla="*/ 0 w 4490784"/>
                <a:gd name="connsiteY0" fmla="*/ 1071325 h 1071325"/>
                <a:gd name="connsiteX1" fmla="*/ 1103310 w 4490784"/>
                <a:gd name="connsiteY1" fmla="*/ 0 h 1071325"/>
                <a:gd name="connsiteX2" fmla="*/ 4490784 w 4490784"/>
                <a:gd name="connsiteY2" fmla="*/ 6627 h 1071325"/>
                <a:gd name="connsiteX3" fmla="*/ 0 w 4490784"/>
                <a:gd name="connsiteY3" fmla="*/ 1071325 h 1071325"/>
                <a:gd name="connsiteX0" fmla="*/ 0 w 4529272"/>
                <a:gd name="connsiteY0" fmla="*/ 1045670 h 1045670"/>
                <a:gd name="connsiteX1" fmla="*/ 1141798 w 4529272"/>
                <a:gd name="connsiteY1" fmla="*/ 0 h 1045670"/>
                <a:gd name="connsiteX2" fmla="*/ 4529272 w 4529272"/>
                <a:gd name="connsiteY2" fmla="*/ 6627 h 1045670"/>
                <a:gd name="connsiteX3" fmla="*/ 0 w 4529272"/>
                <a:gd name="connsiteY3" fmla="*/ 1045670 h 1045670"/>
                <a:gd name="connsiteX0" fmla="*/ 3519864 w 3519864"/>
                <a:gd name="connsiteY0" fmla="*/ 1417046 h 1417046"/>
                <a:gd name="connsiteX1" fmla="*/ 0 w 3519864"/>
                <a:gd name="connsiteY1" fmla="*/ 0 h 1417046"/>
                <a:gd name="connsiteX2" fmla="*/ 3387474 w 3519864"/>
                <a:gd name="connsiteY2" fmla="*/ 6627 h 1417046"/>
                <a:gd name="connsiteX3" fmla="*/ 3519864 w 3519864"/>
                <a:gd name="connsiteY3" fmla="*/ 1417046 h 1417046"/>
                <a:gd name="connsiteX0" fmla="*/ 3519864 w 3519864"/>
                <a:gd name="connsiteY0" fmla="*/ 1417046 h 1417046"/>
                <a:gd name="connsiteX1" fmla="*/ 0 w 3519864"/>
                <a:gd name="connsiteY1" fmla="*/ 0 h 1417046"/>
                <a:gd name="connsiteX2" fmla="*/ 3000041 w 3519864"/>
                <a:gd name="connsiteY2" fmla="*/ 6627 h 1417046"/>
                <a:gd name="connsiteX3" fmla="*/ 3519864 w 3519864"/>
                <a:gd name="connsiteY3" fmla="*/ 1417046 h 1417046"/>
                <a:gd name="connsiteX0" fmla="*/ 3534348 w 3534348"/>
                <a:gd name="connsiteY0" fmla="*/ 1437199 h 1437199"/>
                <a:gd name="connsiteX1" fmla="*/ 0 w 3534348"/>
                <a:gd name="connsiteY1" fmla="*/ 0 h 1437199"/>
                <a:gd name="connsiteX2" fmla="*/ 3014525 w 3534348"/>
                <a:gd name="connsiteY2" fmla="*/ 26780 h 1437199"/>
                <a:gd name="connsiteX3" fmla="*/ 3534348 w 3534348"/>
                <a:gd name="connsiteY3" fmla="*/ 1437199 h 1437199"/>
                <a:gd name="connsiteX0" fmla="*/ 3215696 w 3215696"/>
                <a:gd name="connsiteY0" fmla="*/ 1618581 h 1618581"/>
                <a:gd name="connsiteX1" fmla="*/ 0 w 3215696"/>
                <a:gd name="connsiteY1" fmla="*/ 0 h 1618581"/>
                <a:gd name="connsiteX2" fmla="*/ 3014525 w 3215696"/>
                <a:gd name="connsiteY2" fmla="*/ 26780 h 1618581"/>
                <a:gd name="connsiteX3" fmla="*/ 3215696 w 3215696"/>
                <a:gd name="connsiteY3" fmla="*/ 1618581 h 1618581"/>
                <a:gd name="connsiteX0" fmla="*/ 3389506 w 3389506"/>
                <a:gd name="connsiteY0" fmla="*/ 1618581 h 1618581"/>
                <a:gd name="connsiteX1" fmla="*/ 0 w 3389506"/>
                <a:gd name="connsiteY1" fmla="*/ 0 h 1618581"/>
                <a:gd name="connsiteX2" fmla="*/ 3014525 w 3389506"/>
                <a:gd name="connsiteY2" fmla="*/ 26780 h 1618581"/>
                <a:gd name="connsiteX3" fmla="*/ 3389506 w 3389506"/>
                <a:gd name="connsiteY3" fmla="*/ 1618581 h 1618581"/>
              </a:gdLst>
              <a:ahLst/>
              <a:cxnLst>
                <a:cxn ang="0">
                  <a:pos x="connsiteX0" y="connsiteY0"/>
                </a:cxn>
                <a:cxn ang="0">
                  <a:pos x="connsiteX1" y="connsiteY1"/>
                </a:cxn>
                <a:cxn ang="0">
                  <a:pos x="connsiteX2" y="connsiteY2"/>
                </a:cxn>
                <a:cxn ang="0">
                  <a:pos x="connsiteX3" y="connsiteY3"/>
                </a:cxn>
              </a:cxnLst>
              <a:rect l="l" t="t" r="r" b="b"/>
              <a:pathLst>
                <a:path w="3389506" h="1618581">
                  <a:moveTo>
                    <a:pt x="3389506" y="1618581"/>
                  </a:moveTo>
                  <a:lnTo>
                    <a:pt x="0" y="0"/>
                  </a:lnTo>
                  <a:lnTo>
                    <a:pt x="3014525" y="26780"/>
                  </a:lnTo>
                  <a:lnTo>
                    <a:pt x="3389506" y="1618581"/>
                  </a:lnTo>
                  <a:close/>
                </a:path>
              </a:pathLst>
            </a:custGeom>
            <a:gradFill flip="none" rotWithShape="1">
              <a:gsLst>
                <a:gs pos="0">
                  <a:schemeClr val="tx1">
                    <a:lumMod val="95000"/>
                    <a:lumOff val="5000"/>
                    <a:alpha val="72000"/>
                  </a:schemeClr>
                </a:gs>
                <a:gs pos="100000">
                  <a:schemeClr val="bg1">
                    <a:lumMod val="50000"/>
                    <a:alpha val="3000"/>
                  </a:schemeClr>
                </a:gs>
              </a:gsLst>
              <a:lin ang="5220000" scaled="0"/>
              <a:tileRect/>
            </a:gradFill>
            <a:ln>
              <a:noFill/>
            </a:ln>
          </p:spPr>
          <p:style>
            <a:lnRef idx="1">
              <a:schemeClr val="dk1"/>
            </a:lnRef>
            <a:fillRef idx="2">
              <a:schemeClr val="dk1"/>
            </a:fillRef>
            <a:effectRef idx="1">
              <a:schemeClr val="dk1"/>
            </a:effectRef>
            <a:fontRef idx="minor">
              <a:schemeClr val="dk1"/>
            </a:fontRef>
          </p:style>
          <p:txBody>
            <a:bodyPr rtlCol="0" anchor="ctr"/>
            <a:lstStyle/>
            <a:p>
              <a:pPr fontAlgn="auto">
                <a:spcBef>
                  <a:spcPts val="0"/>
                </a:spcBef>
                <a:spcAft>
                  <a:spcPts val="0"/>
                </a:spcAft>
              </a:pPr>
              <a:endParaRPr lang="en-US" dirty="0">
                <a:solidFill>
                  <a:srgbClr val="262626"/>
                </a:solidFill>
                <a:latin typeface="Calibri"/>
              </a:endParaRPr>
            </a:p>
          </p:txBody>
        </p:sp>
        <p:pic>
          <p:nvPicPr>
            <p:cNvPr id="221" name="Picture 220"/>
            <p:cNvPicPr>
              <a:picLocks noChangeAspect="1"/>
            </p:cNvPicPr>
            <p:nvPr/>
          </p:nvPicPr>
          <p:blipFill>
            <a:blip r:embed="rId15"/>
            <a:stretch>
              <a:fillRect/>
            </a:stretch>
          </p:blipFill>
          <p:spPr>
            <a:xfrm flipH="1">
              <a:off x="821701" y="5661276"/>
              <a:ext cx="441647" cy="667045"/>
            </a:xfrm>
            <a:prstGeom prst="rect">
              <a:avLst/>
            </a:prstGeom>
          </p:spPr>
        </p:pic>
        <p:pic>
          <p:nvPicPr>
            <p:cNvPr id="222" name="Picture 221" descr="See original image"/>
            <p:cNvPicPr/>
            <p:nvPr/>
          </p:nvPicPr>
          <p:blipFill>
            <a:blip r:embed="rId16"/>
            <a:srcRect/>
            <a:stretch>
              <a:fillRect/>
            </a:stretch>
          </p:blipFill>
          <p:spPr bwMode="auto">
            <a:xfrm>
              <a:off x="3837836" y="3668265"/>
              <a:ext cx="671850" cy="149700"/>
            </a:xfrm>
            <a:prstGeom prst="rect">
              <a:avLst/>
            </a:prstGeom>
            <a:noFill/>
          </p:spPr>
        </p:pic>
        <p:sp>
          <p:nvSpPr>
            <p:cNvPr id="223" name="Left Brace 222"/>
            <p:cNvSpPr/>
            <p:nvPr/>
          </p:nvSpPr>
          <p:spPr>
            <a:xfrm>
              <a:off x="1374956" y="5085276"/>
              <a:ext cx="186390" cy="576000"/>
            </a:xfrm>
            <a:prstGeom prst="leftBrace">
              <a:avLst>
                <a:gd name="adj1" fmla="val 53656"/>
                <a:gd name="adj2" fmla="val 48829"/>
              </a:avLst>
            </a:prstGeom>
            <a:noFill/>
            <a:ln w="12700" cap="flat">
              <a:solidFill>
                <a:srgbClr val="00B050"/>
              </a:solidFill>
              <a:prstDash val="solid"/>
              <a:bevel/>
              <a:tailEnd type="non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txBody>
            <a:bodyPr rtlCol="0" anchor="ctr"/>
            <a:lstStyle/>
            <a:p>
              <a:pPr algn="ctr"/>
              <a:endParaRPr lang="en-US" sz="1600" dirty="0">
                <a:solidFill>
                  <a:srgbClr val="00B050"/>
                </a:solidFill>
                <a:latin typeface="Calibri"/>
              </a:endParaRPr>
            </a:p>
          </p:txBody>
        </p:sp>
        <p:cxnSp>
          <p:nvCxnSpPr>
            <p:cNvPr id="224" name="Elbow Connector 223"/>
            <p:cNvCxnSpPr>
              <a:stCxn id="213" idx="2"/>
              <a:endCxn id="223" idx="1"/>
            </p:cNvCxnSpPr>
            <p:nvPr/>
          </p:nvCxnSpPr>
          <p:spPr>
            <a:xfrm rot="16200000" flipH="1">
              <a:off x="-103698" y="3887876"/>
              <a:ext cx="2404053" cy="553255"/>
            </a:xfrm>
            <a:prstGeom prst="bentConnector2">
              <a:avLst/>
            </a:prstGeom>
            <a:noFill/>
            <a:ln w="12700" cap="flat">
              <a:solidFill>
                <a:srgbClr val="00B05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25" name="Elbow Connector 224"/>
            <p:cNvCxnSpPr>
              <a:stCxn id="213" idx="2"/>
              <a:endCxn id="215" idx="1"/>
            </p:cNvCxnSpPr>
            <p:nvPr/>
          </p:nvCxnSpPr>
          <p:spPr>
            <a:xfrm rot="16200000" flipH="1">
              <a:off x="976344" y="2807834"/>
              <a:ext cx="243969" cy="553255"/>
            </a:xfrm>
            <a:prstGeom prst="bentConnector2">
              <a:avLst/>
            </a:prstGeom>
            <a:noFill/>
            <a:ln w="12700" cap="flat">
              <a:solidFill>
                <a:srgbClr val="00B05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grpSp>
      <p:sp>
        <p:nvSpPr>
          <p:cNvPr id="359" name="Rectangle 358"/>
          <p:cNvSpPr/>
          <p:nvPr/>
        </p:nvSpPr>
        <p:spPr>
          <a:xfrm>
            <a:off x="5641839" y="1651186"/>
            <a:ext cx="2737122" cy="369332"/>
          </a:xfrm>
          <a:prstGeom prst="rect">
            <a:avLst/>
          </a:prstGeom>
        </p:spPr>
        <p:txBody>
          <a:bodyPr wrap="none">
            <a:spAutoFit/>
          </a:bodyPr>
          <a:lstStyle/>
          <a:p>
            <a:r>
              <a:rPr lang="en-GB" b="1" dirty="0" smtClean="0"/>
              <a:t>FIVE DIAS PROVIDERS</a:t>
            </a:r>
            <a:endParaRPr lang="en-US" b="1" dirty="0"/>
          </a:p>
        </p:txBody>
      </p:sp>
    </p:spTree>
    <p:extLst>
      <p:ext uri="{BB962C8B-B14F-4D97-AF65-F5344CB8AC3E}">
        <p14:creationId xmlns:p14="http://schemas.microsoft.com/office/powerpoint/2010/main" val="188391085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240586" y="152400"/>
            <a:ext cx="4953000" cy="533400"/>
          </a:xfrm>
        </p:spPr>
        <p:txBody>
          <a:bodyPr/>
          <a:lstStyle/>
          <a:p>
            <a:pPr algn="ctr" defTabSz="457200"/>
            <a:r>
              <a:rPr lang="en-GB" b="1" dirty="0"/>
              <a:t>Thematic Exploitation Platforms:</a:t>
            </a:r>
          </a:p>
          <a:p>
            <a:pPr algn="ctr" defTabSz="457200"/>
            <a:r>
              <a:rPr lang="en-GB" b="1" dirty="0"/>
              <a:t>Example </a:t>
            </a:r>
            <a:r>
              <a:rPr lang="en-GB" b="1" dirty="0" err="1"/>
              <a:t>Geohazards</a:t>
            </a:r>
            <a:endParaRPr lang="en-GB" b="1" dirty="0"/>
          </a:p>
        </p:txBody>
      </p:sp>
      <p:pic>
        <p:nvPicPr>
          <p:cNvPr id="366" name="Shape 190">
            <a:extLst>
              <a:ext uri="{FF2B5EF4-FFF2-40B4-BE49-F238E27FC236}">
                <a16:creationId xmlns="" xmlns:a16="http://schemas.microsoft.com/office/drawing/2014/main" id="{E7A958B1-BA70-5F4E-A55B-EBAD2D4E4666}"/>
              </a:ext>
            </a:extLst>
          </p:cNvPr>
          <p:cNvPicPr preferRelativeResize="0"/>
          <p:nvPr/>
        </p:nvPicPr>
        <p:blipFill>
          <a:blip r:embed="rId2">
            <a:alphaModFix/>
          </a:blip>
          <a:stretch>
            <a:fillRect/>
          </a:stretch>
        </p:blipFill>
        <p:spPr>
          <a:xfrm>
            <a:off x="0" y="1184235"/>
            <a:ext cx="8420554" cy="4100285"/>
          </a:xfrm>
          <a:prstGeom prst="rect">
            <a:avLst/>
          </a:prstGeom>
          <a:ln>
            <a:noFill/>
          </a:ln>
          <a:effectLst>
            <a:outerShdw blurRad="292100" dist="139700" dir="2700000" algn="tl" rotWithShape="0">
              <a:srgbClr val="333333">
                <a:alpha val="65000"/>
              </a:srgbClr>
            </a:outerShdw>
          </a:effectLst>
        </p:spPr>
      </p:pic>
      <p:pic>
        <p:nvPicPr>
          <p:cNvPr id="367" name="Shape 192">
            <a:extLst>
              <a:ext uri="{FF2B5EF4-FFF2-40B4-BE49-F238E27FC236}">
                <a16:creationId xmlns="" xmlns:a16="http://schemas.microsoft.com/office/drawing/2014/main" id="{FCBE4EC6-E56F-9B4E-AF3B-A3D34A236912}"/>
              </a:ext>
            </a:extLst>
          </p:cNvPr>
          <p:cNvPicPr preferRelativeResize="0"/>
          <p:nvPr/>
        </p:nvPicPr>
        <p:blipFill>
          <a:blip r:embed="rId3">
            <a:alphaModFix/>
          </a:blip>
          <a:stretch>
            <a:fillRect/>
          </a:stretch>
        </p:blipFill>
        <p:spPr>
          <a:xfrm>
            <a:off x="26700" y="3186344"/>
            <a:ext cx="3456350" cy="2856074"/>
          </a:xfrm>
          <a:prstGeom prst="rect">
            <a:avLst/>
          </a:prstGeom>
          <a:ln>
            <a:noFill/>
          </a:ln>
          <a:effectLst>
            <a:outerShdw blurRad="292100" dist="139700" dir="2700000" algn="tl" rotWithShape="0">
              <a:srgbClr val="333333">
                <a:alpha val="65000"/>
              </a:srgbClr>
            </a:outerShdw>
          </a:effectLst>
        </p:spPr>
      </p:pic>
      <p:graphicFrame>
        <p:nvGraphicFramePr>
          <p:cNvPr id="368" name="Shape 380">
            <a:extLst>
              <a:ext uri="{FF2B5EF4-FFF2-40B4-BE49-F238E27FC236}">
                <a16:creationId xmlns="" xmlns:a16="http://schemas.microsoft.com/office/drawing/2014/main" id="{B5B73AC5-DCE6-CF42-A47A-ADC0B3EEBBD8}"/>
              </a:ext>
            </a:extLst>
          </p:cNvPr>
          <p:cNvGraphicFramePr/>
          <p:nvPr>
            <p:extLst>
              <p:ext uri="{D42A27DB-BD31-4B8C-83A1-F6EECF244321}">
                <p14:modId xmlns:p14="http://schemas.microsoft.com/office/powerpoint/2010/main" val="2081541487"/>
              </p:ext>
            </p:extLst>
          </p:nvPr>
        </p:nvGraphicFramePr>
        <p:xfrm>
          <a:off x="7730419" y="1844122"/>
          <a:ext cx="1238519" cy="4945990"/>
        </p:xfrm>
        <a:graphic>
          <a:graphicData uri="http://schemas.openxmlformats.org/drawingml/2006/table">
            <a:tbl>
              <a:tblPr>
                <a:effectLst>
                  <a:outerShdw blurRad="50800" dist="38100" dir="2700000" algn="tl" rotWithShape="0">
                    <a:prstClr val="black">
                      <a:alpha val="40000"/>
                    </a:prstClr>
                  </a:outerShdw>
                </a:effectLst>
                <a:tableStyleId>{E8034E78-7F5D-4C2E-B375-FC64B27BC917}</a:tableStyleId>
              </a:tblPr>
              <a:tblGrid>
                <a:gridCol w="555126">
                  <a:extLst>
                    <a:ext uri="{9D8B030D-6E8A-4147-A177-3AD203B41FA5}">
                      <a16:colId xmlns="" xmlns:a16="http://schemas.microsoft.com/office/drawing/2014/main" val="20000"/>
                    </a:ext>
                  </a:extLst>
                </a:gridCol>
                <a:gridCol w="683393">
                  <a:extLst>
                    <a:ext uri="{9D8B030D-6E8A-4147-A177-3AD203B41FA5}">
                      <a16:colId xmlns="" xmlns:a16="http://schemas.microsoft.com/office/drawing/2014/main" val="20001"/>
                    </a:ext>
                  </a:extLst>
                </a:gridCol>
              </a:tblGrid>
              <a:tr h="580282">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a:solidFill>
                            <a:schemeClr val="tx1"/>
                          </a:solidFill>
                        </a:rPr>
                        <a:t>Country </a:t>
                      </a:r>
                    </a:p>
                  </a:txBody>
                  <a:tcPr marL="7625" marR="7625" marT="7625" marB="0"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Number of User organisations</a:t>
                      </a:r>
                    </a:p>
                  </a:txBody>
                  <a:tcPr marL="7625" marR="7625" marT="7625" marB="0" anchor="ctr"/>
                </a:tc>
                <a:extLst>
                  <a:ext uri="{0D108BD9-81ED-4DB2-BD59-A6C34878D82A}">
                    <a16:rowId xmlns="" xmlns:a16="http://schemas.microsoft.com/office/drawing/2014/main" val="10000"/>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FR</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13</a:t>
                      </a:r>
                    </a:p>
                  </a:txBody>
                  <a:tcPr marL="7625" marR="7625" marT="7625" marB="0" anchor="b"/>
                </a:tc>
                <a:extLst>
                  <a:ext uri="{0D108BD9-81ED-4DB2-BD59-A6C34878D82A}">
                    <a16:rowId xmlns="" xmlns:a16="http://schemas.microsoft.com/office/drawing/2014/main" val="10001"/>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IT</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11</a:t>
                      </a:r>
                    </a:p>
                  </a:txBody>
                  <a:tcPr marL="7625" marR="7625" marT="7625" marB="0" anchor="b"/>
                </a:tc>
                <a:extLst>
                  <a:ext uri="{0D108BD9-81ED-4DB2-BD59-A6C34878D82A}">
                    <a16:rowId xmlns="" xmlns:a16="http://schemas.microsoft.com/office/drawing/2014/main" val="10002"/>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a:solidFill>
                            <a:schemeClr val="tx1"/>
                          </a:solidFill>
                        </a:rPr>
                        <a:t>ES</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10</a:t>
                      </a:r>
                    </a:p>
                  </a:txBody>
                  <a:tcPr marL="7625" marR="7625" marT="7625" marB="0" anchor="b"/>
                </a:tc>
                <a:extLst>
                  <a:ext uri="{0D108BD9-81ED-4DB2-BD59-A6C34878D82A}">
                    <a16:rowId xmlns="" xmlns:a16="http://schemas.microsoft.com/office/drawing/2014/main" val="10003"/>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a:solidFill>
                            <a:schemeClr val="tx1"/>
                          </a:solidFill>
                        </a:rPr>
                        <a:t>UK</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7</a:t>
                      </a:r>
                    </a:p>
                  </a:txBody>
                  <a:tcPr marL="7625" marR="7625" marT="7625" marB="0" anchor="b"/>
                </a:tc>
                <a:extLst>
                  <a:ext uri="{0D108BD9-81ED-4DB2-BD59-A6C34878D82A}">
                    <a16:rowId xmlns="" xmlns:a16="http://schemas.microsoft.com/office/drawing/2014/main" val="10004"/>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a:solidFill>
                            <a:schemeClr val="tx1"/>
                          </a:solidFill>
                        </a:rPr>
                        <a:t>GR</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4</a:t>
                      </a:r>
                    </a:p>
                  </a:txBody>
                  <a:tcPr marL="7625" marR="7625" marT="7625" marB="0" anchor="b"/>
                </a:tc>
                <a:extLst>
                  <a:ext uri="{0D108BD9-81ED-4DB2-BD59-A6C34878D82A}">
                    <a16:rowId xmlns="" xmlns:a16="http://schemas.microsoft.com/office/drawing/2014/main" val="10005"/>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DE</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3</a:t>
                      </a:r>
                    </a:p>
                  </a:txBody>
                  <a:tcPr marL="7625" marR="7625" marT="7625" marB="0" anchor="b"/>
                </a:tc>
                <a:extLst>
                  <a:ext uri="{0D108BD9-81ED-4DB2-BD59-A6C34878D82A}">
                    <a16:rowId xmlns="" xmlns:a16="http://schemas.microsoft.com/office/drawing/2014/main" val="10006"/>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CH</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2</a:t>
                      </a:r>
                    </a:p>
                  </a:txBody>
                  <a:tcPr marL="7625" marR="7625" marT="7625" marB="0" anchor="b"/>
                </a:tc>
                <a:extLst>
                  <a:ext uri="{0D108BD9-81ED-4DB2-BD59-A6C34878D82A}">
                    <a16:rowId xmlns="" xmlns:a16="http://schemas.microsoft.com/office/drawing/2014/main" val="10007"/>
                  </a:ext>
                </a:extLst>
              </a:tr>
              <a:tr h="160091">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accent5">
                              <a:lumMod val="75000"/>
                            </a:schemeClr>
                          </a:solidFill>
                        </a:rPr>
                        <a:t>TR</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2</a:t>
                      </a:r>
                    </a:p>
                  </a:txBody>
                  <a:tcPr marL="7625" marR="7625" marT="7625" marB="0" anchor="b"/>
                </a:tc>
                <a:extLst>
                  <a:ext uri="{0D108BD9-81ED-4DB2-BD59-A6C34878D82A}">
                    <a16:rowId xmlns="" xmlns:a16="http://schemas.microsoft.com/office/drawing/2014/main" val="10008"/>
                  </a:ext>
                </a:extLst>
              </a:tr>
              <a:tr h="160091">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accent5">
                              <a:lumMod val="75000"/>
                            </a:schemeClr>
                          </a:solidFill>
                        </a:rPr>
                        <a:t>US</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2</a:t>
                      </a:r>
                    </a:p>
                  </a:txBody>
                  <a:tcPr marL="7625" marR="7625" marT="7625" marB="0" anchor="b"/>
                </a:tc>
                <a:extLst>
                  <a:ext uri="{0D108BD9-81ED-4DB2-BD59-A6C34878D82A}">
                    <a16:rowId xmlns="" xmlns:a16="http://schemas.microsoft.com/office/drawing/2014/main" val="10009"/>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AT</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1</a:t>
                      </a:r>
                    </a:p>
                  </a:txBody>
                  <a:tcPr marL="7625" marR="7625" marT="7625" marB="0" anchor="b"/>
                </a:tc>
                <a:extLst>
                  <a:ext uri="{0D108BD9-81ED-4DB2-BD59-A6C34878D82A}">
                    <a16:rowId xmlns="" xmlns:a16="http://schemas.microsoft.com/office/drawing/2014/main" val="10010"/>
                  </a:ext>
                </a:extLst>
              </a:tr>
              <a:tr h="160091">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a:solidFill>
                            <a:schemeClr val="accent5">
                              <a:lumMod val="75000"/>
                            </a:schemeClr>
                          </a:solidFill>
                        </a:rPr>
                        <a:t>CL</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1</a:t>
                      </a:r>
                    </a:p>
                  </a:txBody>
                  <a:tcPr marL="7625" marR="7625" marT="7625" marB="0" anchor="b"/>
                </a:tc>
                <a:extLst>
                  <a:ext uri="{0D108BD9-81ED-4DB2-BD59-A6C34878D82A}">
                    <a16:rowId xmlns="" xmlns:a16="http://schemas.microsoft.com/office/drawing/2014/main" val="10011"/>
                  </a:ext>
                </a:extLst>
              </a:tr>
              <a:tr h="160091">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accent5">
                              <a:lumMod val="75000"/>
                            </a:schemeClr>
                          </a:solidFill>
                          <a:sym typeface="Arial"/>
                        </a:rPr>
                        <a:t>CN</a:t>
                      </a:r>
                      <a:endParaRPr lang="en-GB" sz="1000" b="1" i="0" u="none" strike="noStrike" cap="none" dirty="0">
                        <a:solidFill>
                          <a:schemeClr val="accent5">
                            <a:lumMod val="75000"/>
                          </a:schemeClr>
                        </a:solidFill>
                        <a:latin typeface="Verdana"/>
                        <a:ea typeface="Verdana"/>
                        <a:cs typeface="Verdana"/>
                        <a:sym typeface="Arial"/>
                      </a:endParaRP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1</a:t>
                      </a:r>
                    </a:p>
                  </a:txBody>
                  <a:tcPr marL="7625" marR="7625" marT="7625" marB="0" anchor="b"/>
                </a:tc>
                <a:extLst>
                  <a:ext uri="{0D108BD9-81ED-4DB2-BD59-A6C34878D82A}">
                    <a16:rowId xmlns="" xmlns:a16="http://schemas.microsoft.com/office/drawing/2014/main" val="10012"/>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CZ</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1</a:t>
                      </a:r>
                    </a:p>
                  </a:txBody>
                  <a:tcPr marL="7625" marR="7625" marT="7625" marB="0" anchor="b"/>
                </a:tc>
                <a:extLst>
                  <a:ext uri="{0D108BD9-81ED-4DB2-BD59-A6C34878D82A}">
                    <a16:rowId xmlns="" xmlns:a16="http://schemas.microsoft.com/office/drawing/2014/main" val="10013"/>
                  </a:ext>
                </a:extLst>
              </a:tr>
              <a:tr h="156038">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tx1"/>
                          </a:solidFill>
                        </a:rPr>
                        <a:t>DK</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1</a:t>
                      </a:r>
                    </a:p>
                  </a:txBody>
                  <a:tcPr marL="7625" marR="7625" marT="7625" marB="0" anchor="b"/>
                </a:tc>
                <a:extLst>
                  <a:ext uri="{0D108BD9-81ED-4DB2-BD59-A6C34878D82A}">
                    <a16:rowId xmlns="" xmlns:a16="http://schemas.microsoft.com/office/drawing/2014/main" val="10014"/>
                  </a:ext>
                </a:extLst>
              </a:tr>
              <a:tr h="156038">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accent5">
                              <a:lumMod val="75000"/>
                            </a:schemeClr>
                          </a:solidFill>
                        </a:rPr>
                        <a:t>DZ</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1</a:t>
                      </a:r>
                    </a:p>
                  </a:txBody>
                  <a:tcPr marL="7625" marR="7625" marT="7625" marB="0" anchor="b"/>
                </a:tc>
                <a:extLst>
                  <a:ext uri="{0D108BD9-81ED-4DB2-BD59-A6C34878D82A}">
                    <a16:rowId xmlns="" xmlns:a16="http://schemas.microsoft.com/office/drawing/2014/main" val="10015"/>
                  </a:ext>
                </a:extLst>
              </a:tr>
              <a:tr h="156038">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accent5">
                              <a:lumMod val="75000"/>
                            </a:schemeClr>
                          </a:solidFill>
                        </a:rPr>
                        <a:t>EC</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1</a:t>
                      </a:r>
                    </a:p>
                  </a:txBody>
                  <a:tcPr marL="7625" marR="7625" marT="7625" marB="0" anchor="b"/>
                </a:tc>
                <a:extLst>
                  <a:ext uri="{0D108BD9-81ED-4DB2-BD59-A6C34878D82A}">
                    <a16:rowId xmlns="" xmlns:a16="http://schemas.microsoft.com/office/drawing/2014/main" val="10016"/>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a:solidFill>
                            <a:schemeClr val="tx1"/>
                          </a:solidFill>
                        </a:rPr>
                        <a:t>HU</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1</a:t>
                      </a:r>
                    </a:p>
                  </a:txBody>
                  <a:tcPr marL="7625" marR="7625" marT="7625" marB="0" anchor="b"/>
                </a:tc>
                <a:extLst>
                  <a:ext uri="{0D108BD9-81ED-4DB2-BD59-A6C34878D82A}">
                    <a16:rowId xmlns="" xmlns:a16="http://schemas.microsoft.com/office/drawing/2014/main" val="10017"/>
                  </a:ext>
                </a:extLst>
              </a:tr>
              <a:tr h="160091">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accent5">
                              <a:lumMod val="75000"/>
                            </a:schemeClr>
                          </a:solidFill>
                        </a:rPr>
                        <a:t>JP</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1</a:t>
                      </a:r>
                    </a:p>
                  </a:txBody>
                  <a:tcPr marL="7625" marR="7625" marT="7625" marB="0" anchor="b"/>
                </a:tc>
                <a:extLst>
                  <a:ext uri="{0D108BD9-81ED-4DB2-BD59-A6C34878D82A}">
                    <a16:rowId xmlns="" xmlns:a16="http://schemas.microsoft.com/office/drawing/2014/main" val="10018"/>
                  </a:ext>
                </a:extLst>
              </a:tr>
              <a:tr h="160091">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a:solidFill>
                            <a:schemeClr val="accent5">
                              <a:lumMod val="75000"/>
                            </a:schemeClr>
                          </a:solidFill>
                        </a:rPr>
                        <a:t>ID</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1</a:t>
                      </a:r>
                    </a:p>
                  </a:txBody>
                  <a:tcPr marL="7625" marR="7625" marT="7625" marB="0" anchor="b"/>
                </a:tc>
                <a:extLst>
                  <a:ext uri="{0D108BD9-81ED-4DB2-BD59-A6C34878D82A}">
                    <a16:rowId xmlns="" xmlns:a16="http://schemas.microsoft.com/office/drawing/2014/main" val="10019"/>
                  </a:ext>
                </a:extLst>
              </a:tr>
              <a:tr h="160091">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accent5">
                              <a:lumMod val="75000"/>
                            </a:schemeClr>
                          </a:solidFill>
                        </a:rPr>
                        <a:t>IR</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1</a:t>
                      </a:r>
                    </a:p>
                  </a:txBody>
                  <a:tcPr marL="7625" marR="7625" marT="7625" marB="0" anchor="b"/>
                </a:tc>
                <a:extLst>
                  <a:ext uri="{0D108BD9-81ED-4DB2-BD59-A6C34878D82A}">
                    <a16:rowId xmlns="" xmlns:a16="http://schemas.microsoft.com/office/drawing/2014/main" val="10020"/>
                  </a:ext>
                </a:extLst>
              </a:tr>
              <a:tr h="160091">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accent5">
                              <a:lumMod val="75000"/>
                            </a:schemeClr>
                          </a:solidFill>
                        </a:rPr>
                        <a:t>MA</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a:solidFill>
                            <a:schemeClr val="accent5">
                              <a:lumMod val="75000"/>
                            </a:schemeClr>
                          </a:solidFill>
                        </a:rPr>
                        <a:t>1</a:t>
                      </a:r>
                    </a:p>
                  </a:txBody>
                  <a:tcPr marL="7625" marR="7625" marT="7625" marB="0" anchor="b"/>
                </a:tc>
                <a:extLst>
                  <a:ext uri="{0D108BD9-81ED-4DB2-BD59-A6C34878D82A}">
                    <a16:rowId xmlns="" xmlns:a16="http://schemas.microsoft.com/office/drawing/2014/main" val="10021"/>
                  </a:ext>
                </a:extLst>
              </a:tr>
              <a:tr h="166597">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accent5">
                              <a:lumMod val="75000"/>
                            </a:schemeClr>
                          </a:solidFill>
                          <a:sym typeface="Arial"/>
                        </a:rPr>
                        <a:t>ML</a:t>
                      </a:r>
                      <a:endParaRPr lang="en-GB" sz="1000" b="1" i="0" u="none" strike="noStrike" cap="none" dirty="0">
                        <a:solidFill>
                          <a:schemeClr val="accent5">
                            <a:lumMod val="75000"/>
                          </a:schemeClr>
                        </a:solidFill>
                        <a:latin typeface="Verdana"/>
                        <a:ea typeface="Verdana"/>
                        <a:cs typeface="Verdana"/>
                        <a:sym typeface="Arial"/>
                      </a:endParaRP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1</a:t>
                      </a:r>
                    </a:p>
                  </a:txBody>
                  <a:tcPr marL="7625" marR="7625" marT="7625" marB="0" anchor="b"/>
                </a:tc>
                <a:extLst>
                  <a:ext uri="{0D108BD9-81ED-4DB2-BD59-A6C34878D82A}">
                    <a16:rowId xmlns="" xmlns:a16="http://schemas.microsoft.com/office/drawing/2014/main" val="10022"/>
                  </a:ext>
                </a:extLst>
              </a:tr>
              <a:tr h="160091">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accent5">
                              <a:lumMod val="75000"/>
                            </a:schemeClr>
                          </a:solidFill>
                          <a:sym typeface="Arial"/>
                        </a:rPr>
                        <a:t>MX</a:t>
                      </a:r>
                      <a:endParaRPr lang="en-GB" sz="1000" b="1" i="0" u="none" strike="noStrike" cap="none" dirty="0">
                        <a:solidFill>
                          <a:schemeClr val="accent5">
                            <a:lumMod val="75000"/>
                          </a:schemeClr>
                        </a:solidFill>
                        <a:latin typeface="Verdana"/>
                        <a:ea typeface="Verdana"/>
                        <a:cs typeface="Verdana"/>
                        <a:sym typeface="Arial"/>
                      </a:endParaRP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1</a:t>
                      </a:r>
                    </a:p>
                  </a:txBody>
                  <a:tcPr marL="7625" marR="7625" marT="7625" marB="0" anchor="b"/>
                </a:tc>
                <a:extLst>
                  <a:ext uri="{0D108BD9-81ED-4DB2-BD59-A6C34878D82A}">
                    <a16:rowId xmlns="" xmlns:a16="http://schemas.microsoft.com/office/drawing/2014/main" val="10023"/>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NO</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1</a:t>
                      </a:r>
                    </a:p>
                  </a:txBody>
                  <a:tcPr marL="7625" marR="7625" marT="7625" marB="0" anchor="b"/>
                </a:tc>
                <a:extLst>
                  <a:ext uri="{0D108BD9-81ED-4DB2-BD59-A6C34878D82A}">
                    <a16:rowId xmlns="" xmlns:a16="http://schemas.microsoft.com/office/drawing/2014/main" val="10024"/>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PL</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1</a:t>
                      </a:r>
                    </a:p>
                  </a:txBody>
                  <a:tcPr marL="7625" marR="7625" marT="7625" marB="0" anchor="b"/>
                </a:tc>
                <a:extLst>
                  <a:ext uri="{0D108BD9-81ED-4DB2-BD59-A6C34878D82A}">
                    <a16:rowId xmlns="" xmlns:a16="http://schemas.microsoft.com/office/drawing/2014/main" val="10025"/>
                  </a:ext>
                </a:extLst>
              </a:tr>
              <a:tr h="160091">
                <a:tc>
                  <a:txBody>
                    <a:bodyPr/>
                    <a:lstStyle/>
                    <a:p>
                      <a:pPr marL="0" marR="0" lvl="0" indent="0" algn="ctr" rtl="0">
                        <a:lnSpc>
                          <a:spcPct val="100000"/>
                        </a:lnSpc>
                        <a:spcBef>
                          <a:spcPts val="0"/>
                        </a:spcBef>
                        <a:spcAft>
                          <a:spcPts val="0"/>
                        </a:spcAft>
                        <a:buClr>
                          <a:srgbClr val="0070C0"/>
                        </a:buClr>
                        <a:buSzPct val="25000"/>
                        <a:buFont typeface="Arial"/>
                        <a:buNone/>
                      </a:pPr>
                      <a:r>
                        <a:rPr lang="en-GB" sz="1000" b="1" u="none" strike="noStrike" cap="none" dirty="0">
                          <a:solidFill>
                            <a:schemeClr val="accent5">
                              <a:lumMod val="75000"/>
                            </a:schemeClr>
                          </a:solidFill>
                        </a:rPr>
                        <a:t>TH</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accent5">
                              <a:lumMod val="75000"/>
                            </a:schemeClr>
                          </a:solidFill>
                        </a:rPr>
                        <a:t>1</a:t>
                      </a:r>
                    </a:p>
                  </a:txBody>
                  <a:tcPr marL="7625" marR="7625" marT="7625" marB="0" anchor="b"/>
                </a:tc>
                <a:extLst>
                  <a:ext uri="{0D108BD9-81ED-4DB2-BD59-A6C34878D82A}">
                    <a16:rowId xmlns="" xmlns:a16="http://schemas.microsoft.com/office/drawing/2014/main" val="10026"/>
                  </a:ext>
                </a:extLst>
              </a:tr>
              <a:tr h="160091">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Total </a:t>
                      </a:r>
                    </a:p>
                  </a:txBody>
                  <a:tcPr marL="7625" marR="7625" marT="7625" marB="0" anchor="b"/>
                </a:tc>
                <a:tc>
                  <a:txBody>
                    <a:bodyPr/>
                    <a:lstStyle/>
                    <a:p>
                      <a:pPr marL="0" marR="0" lvl="0" indent="0" algn="ctr" rtl="0">
                        <a:lnSpc>
                          <a:spcPct val="100000"/>
                        </a:lnSpc>
                        <a:spcBef>
                          <a:spcPts val="0"/>
                        </a:spcBef>
                        <a:spcAft>
                          <a:spcPts val="0"/>
                        </a:spcAft>
                        <a:buClr>
                          <a:srgbClr val="000000"/>
                        </a:buClr>
                        <a:buSzPct val="25000"/>
                        <a:buFont typeface="Arial"/>
                        <a:buNone/>
                      </a:pPr>
                      <a:r>
                        <a:rPr lang="en-GB" sz="1000" b="1" u="none" strike="noStrike" cap="none" dirty="0">
                          <a:solidFill>
                            <a:schemeClr val="tx1"/>
                          </a:solidFill>
                        </a:rPr>
                        <a:t>71</a:t>
                      </a:r>
                    </a:p>
                  </a:txBody>
                  <a:tcPr marL="7625" marR="7625" marT="7625" marB="0" anchor="b"/>
                </a:tc>
                <a:extLst>
                  <a:ext uri="{0D108BD9-81ED-4DB2-BD59-A6C34878D82A}">
                    <a16:rowId xmlns="" xmlns:a16="http://schemas.microsoft.com/office/drawing/2014/main" val="10027"/>
                  </a:ext>
                </a:extLst>
              </a:tr>
            </a:tbl>
          </a:graphicData>
        </a:graphic>
      </p:graphicFrame>
      <p:pic>
        <p:nvPicPr>
          <p:cNvPr id="369" name="Picture 368">
            <a:extLst>
              <a:ext uri="{FF2B5EF4-FFF2-40B4-BE49-F238E27FC236}">
                <a16:creationId xmlns="" xmlns:a16="http://schemas.microsoft.com/office/drawing/2014/main" id="{49645C9D-5DA5-054E-A4D3-112725470E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00254" y="4820654"/>
            <a:ext cx="3730165" cy="1997872"/>
          </a:xfrm>
          <a:prstGeom prst="rect">
            <a:avLst/>
          </a:prstGeom>
          <a:ln>
            <a:noFill/>
          </a:ln>
          <a:effectLst>
            <a:softEdge rad="112500"/>
          </a:effectLst>
        </p:spPr>
      </p:pic>
      <p:sp>
        <p:nvSpPr>
          <p:cNvPr id="370" name="Rectangle 369">
            <a:extLst>
              <a:ext uri="{FF2B5EF4-FFF2-40B4-BE49-F238E27FC236}">
                <a16:creationId xmlns="" xmlns:a16="http://schemas.microsoft.com/office/drawing/2014/main" id="{843FB8D0-29BC-F54A-95F8-CBB4861C765C}"/>
              </a:ext>
            </a:extLst>
          </p:cNvPr>
          <p:cNvSpPr/>
          <p:nvPr/>
        </p:nvSpPr>
        <p:spPr>
          <a:xfrm>
            <a:off x="5022330" y="6289609"/>
            <a:ext cx="2430210" cy="369332"/>
          </a:xfrm>
          <a:prstGeom prst="rect">
            <a:avLst/>
          </a:prstGeom>
        </p:spPr>
        <p:txBody>
          <a:bodyPr wrap="none">
            <a:spAutoFit/>
          </a:bodyPr>
          <a:lstStyle/>
          <a:p>
            <a:r>
              <a:rPr lang="en-US" b="1" dirty="0"/>
              <a:t>820 registered users</a:t>
            </a:r>
            <a:endParaRPr lang="en-GB" b="1" dirty="0"/>
          </a:p>
        </p:txBody>
      </p:sp>
    </p:spTree>
    <p:extLst>
      <p:ext uri="{BB962C8B-B14F-4D97-AF65-F5344CB8AC3E}">
        <p14:creationId xmlns:p14="http://schemas.microsoft.com/office/powerpoint/2010/main" val="357630201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blinds(horizontal)">
                                      <p:cBhvr>
                                        <p:cTn id="7" dur="5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240586" y="292114"/>
            <a:ext cx="4953000" cy="533400"/>
          </a:xfrm>
        </p:spPr>
        <p:txBody>
          <a:bodyPr/>
          <a:lstStyle/>
          <a:p>
            <a:pPr algn="ctr" defTabSz="457200"/>
            <a:r>
              <a:rPr lang="en-GB" b="1" dirty="0"/>
              <a:t>Mission Application Platforms</a:t>
            </a:r>
          </a:p>
        </p:txBody>
      </p:sp>
      <p:pic>
        <p:nvPicPr>
          <p:cNvPr id="2" name="Picture 1"/>
          <p:cNvPicPr>
            <a:picLocks noChangeAspect="1"/>
          </p:cNvPicPr>
          <p:nvPr/>
        </p:nvPicPr>
        <p:blipFill>
          <a:blip r:embed="rId2"/>
          <a:stretch>
            <a:fillRect/>
          </a:stretch>
        </p:blipFill>
        <p:spPr>
          <a:xfrm>
            <a:off x="171041" y="1901020"/>
            <a:ext cx="3772718" cy="3964958"/>
          </a:xfrm>
          <a:prstGeom prst="rect">
            <a:avLst/>
          </a:prstGeom>
        </p:spPr>
      </p:pic>
      <p:graphicFrame>
        <p:nvGraphicFramePr>
          <p:cNvPr id="179" name="Diagram 178"/>
          <p:cNvGraphicFramePr/>
          <p:nvPr>
            <p:extLst>
              <p:ext uri="{D42A27DB-BD31-4B8C-83A1-F6EECF244321}">
                <p14:modId xmlns:p14="http://schemas.microsoft.com/office/powerpoint/2010/main" val="3490732203"/>
              </p:ext>
            </p:extLst>
          </p:nvPr>
        </p:nvGraphicFramePr>
        <p:xfrm>
          <a:off x="4401556" y="4256506"/>
          <a:ext cx="4742444" cy="2285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57" name="Group 356"/>
          <p:cNvGrpSpPr/>
          <p:nvPr/>
        </p:nvGrpSpPr>
        <p:grpSpPr>
          <a:xfrm>
            <a:off x="4237687" y="1901020"/>
            <a:ext cx="4904466" cy="2084518"/>
            <a:chOff x="224394" y="387267"/>
            <a:chExt cx="8917760" cy="3876459"/>
          </a:xfrm>
        </p:grpSpPr>
        <p:pic>
          <p:nvPicPr>
            <p:cNvPr id="358" name="Picture 2" descr="C:\Users\Clement Albinet\Desktop\logo_biomass.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249" t="38565" r="8497" b="38948"/>
            <a:stretch/>
          </p:blipFill>
          <p:spPr bwMode="auto">
            <a:xfrm>
              <a:off x="6687798" y="2444216"/>
              <a:ext cx="2454356" cy="694984"/>
            </a:xfrm>
            <a:prstGeom prst="rect">
              <a:avLst/>
            </a:prstGeom>
            <a:noFill/>
            <a:extLst>
              <a:ext uri="{909E8E84-426E-40dd-AFC4-6F175D3DCCD1}">
                <a14:hiddenFill xmlns:a14="http://schemas.microsoft.com/office/drawing/2010/main">
                  <a:solidFill>
                    <a:srgbClr val="FFFFFF"/>
                  </a:solidFill>
                </a14:hiddenFill>
              </a:ext>
            </a:extLst>
          </p:spPr>
        </p:pic>
        <p:pic>
          <p:nvPicPr>
            <p:cNvPr id="360" name="Picture 8" descr="C:\Users\Clement Albinet\AppData\Local\Microsoft\Windows\Temporary Internet Files\Content.IE5\MRG39IYM\bigstockphoto_hand_shake_black_white_120038[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5153" y="1317782"/>
              <a:ext cx="4433695" cy="29459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61" name="Picture 3" descr="C:\Users\Clement Albinet\Desktop\NISAR_Mission_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4394" y="1643958"/>
              <a:ext cx="1845631" cy="926777"/>
            </a:xfrm>
            <a:prstGeom prst="rect">
              <a:avLst/>
            </a:prstGeom>
            <a:noFill/>
            <a:extLst>
              <a:ext uri="{909E8E84-426E-40dd-AFC4-6F175D3DCCD1}">
                <a14:hiddenFill xmlns:a14="http://schemas.microsoft.com/office/drawing/2010/main">
                  <a:solidFill>
                    <a:srgbClr val="FFFFFF"/>
                  </a:solidFill>
                </a14:hiddenFill>
              </a:ext>
            </a:extLst>
          </p:spPr>
        </p:pic>
        <p:pic>
          <p:nvPicPr>
            <p:cNvPr id="362" name="Picture 361" descr="ESA_logo_address_French_word"/>
            <p:cNvPicPr>
              <a:picLocks noChangeAspect="1" noChangeArrowheads="1"/>
            </p:cNvPicPr>
            <p:nvPr/>
          </p:nvPicPr>
          <p:blipFill>
            <a:blip r:embed="rId11">
              <a:extLst>
                <a:ext uri="{28A0092B-C50C-407E-A947-70E740481C1C}">
                  <a14:useLocalDpi xmlns:a14="http://schemas.microsoft.com/office/drawing/2010/main" val="0"/>
                </a:ext>
              </a:extLst>
            </a:blip>
            <a:srcRect b="68852"/>
            <a:stretch>
              <a:fillRect/>
            </a:stretch>
          </p:blipFill>
          <p:spPr bwMode="auto">
            <a:xfrm>
              <a:off x="6895707" y="1127554"/>
              <a:ext cx="1868641" cy="76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 name="Picture 362" descr="NASA Meatball.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4394" y="387267"/>
              <a:ext cx="1478882" cy="12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 name="DF45787C-177D-410A-841A-554F572ACBC6" descr="DD786376-BD0C-4340-81C3-66C73CF67AA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3715" y="3207364"/>
              <a:ext cx="1726988" cy="760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p:cNvSpPr/>
          <p:nvPr/>
        </p:nvSpPr>
        <p:spPr>
          <a:xfrm>
            <a:off x="4401556" y="1241367"/>
            <a:ext cx="4572000" cy="923330"/>
          </a:xfrm>
          <a:prstGeom prst="rect">
            <a:avLst/>
          </a:prstGeom>
        </p:spPr>
        <p:txBody>
          <a:bodyPr>
            <a:spAutoFit/>
          </a:bodyPr>
          <a:lstStyle/>
          <a:p>
            <a:pPr algn="ctr"/>
            <a:r>
              <a:rPr lang="en-US" dirty="0">
                <a:solidFill>
                  <a:schemeClr val="tx2"/>
                </a:solidFill>
              </a:rPr>
              <a:t>ESA-NASA multi-Mission Analysis Platform for improving global aboveground terrestrial carbon dynamics</a:t>
            </a:r>
            <a:endParaRPr lang="en-US" dirty="0">
              <a:solidFill>
                <a:schemeClr val="tx2"/>
              </a:solidFill>
              <a:sym typeface="Wingdings" panose="05000000000000000000" pitchFamily="2" charset="2"/>
            </a:endParaRPr>
          </a:p>
        </p:txBody>
      </p:sp>
    </p:spTree>
    <p:extLst>
      <p:ext uri="{BB962C8B-B14F-4D97-AF65-F5344CB8AC3E}">
        <p14:creationId xmlns:p14="http://schemas.microsoft.com/office/powerpoint/2010/main" val="361213522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154" t="6061" r="34391" b="6834"/>
          <a:stretch/>
        </p:blipFill>
        <p:spPr bwMode="auto">
          <a:xfrm>
            <a:off x="0" y="1135623"/>
            <a:ext cx="3696851" cy="5710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1917339" y="150056"/>
            <a:ext cx="6045116" cy="738187"/>
          </a:xfrm>
        </p:spPr>
        <p:txBody>
          <a:bodyPr/>
          <a:lstStyle/>
          <a:p>
            <a:pPr algn="l"/>
            <a:r>
              <a:rPr lang="en-GB" sz="2400" b="1" u="sng" dirty="0"/>
              <a:t>Co</a:t>
            </a:r>
            <a:r>
              <a:rPr lang="en-GB" sz="2400" b="1" dirty="0"/>
              <a:t>pernicus </a:t>
            </a:r>
            <a:r>
              <a:rPr lang="en-GB" sz="2400" b="1" u="sng" dirty="0"/>
              <a:t>D</a:t>
            </a:r>
            <a:r>
              <a:rPr lang="en-GB" sz="2400" b="1" dirty="0"/>
              <a:t>ata and </a:t>
            </a:r>
            <a:r>
              <a:rPr lang="en-GB" sz="2400" b="1" u="sng" dirty="0"/>
              <a:t>E</a:t>
            </a:r>
            <a:r>
              <a:rPr lang="en-GB" sz="2400" b="1" dirty="0"/>
              <a:t>xploitation Platform - </a:t>
            </a:r>
            <a:r>
              <a:rPr lang="en-GB" sz="2400" b="1" u="sng" dirty="0"/>
              <a:t>De</a:t>
            </a:r>
            <a:r>
              <a:rPr lang="en-GB" sz="2400" b="1" dirty="0"/>
              <a:t>utschland</a:t>
            </a:r>
            <a:br>
              <a:rPr lang="en-GB" sz="2400" b="1" dirty="0"/>
            </a:br>
            <a:endParaRPr lang="de-DE" sz="2400" b="1" dirty="0"/>
          </a:p>
        </p:txBody>
      </p:sp>
      <p:sp>
        <p:nvSpPr>
          <p:cNvPr id="2" name="Rechteck 1"/>
          <p:cNvSpPr/>
          <p:nvPr/>
        </p:nvSpPr>
        <p:spPr>
          <a:xfrm>
            <a:off x="872390" y="5255905"/>
            <a:ext cx="1515612" cy="411173"/>
          </a:xfrm>
          <a:prstGeom prst="rect">
            <a:avLst/>
          </a:prstGeom>
          <a:solidFill>
            <a:schemeClr val="bg1"/>
          </a:solidFill>
        </p:spPr>
        <p:txBody>
          <a:bodyPr wrap="none" lIns="102396" tIns="51198" rIns="102396" bIns="51198">
            <a:spAutoFit/>
          </a:bodyPr>
          <a:lstStyle/>
          <a:p>
            <a:r>
              <a:rPr lang="de-DE" dirty="0" smtClean="0">
                <a:hlinkClick r:id="rId4"/>
              </a:rPr>
              <a:t>code-de.org</a:t>
            </a:r>
            <a:r>
              <a:rPr lang="de-DE" dirty="0" smtClean="0"/>
              <a:t> </a:t>
            </a:r>
            <a:endParaRPr lang="de-DE" dirty="0"/>
          </a:p>
        </p:txBody>
      </p:sp>
      <p:pic>
        <p:nvPicPr>
          <p:cNvPr id="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1380" t="7871" r="24991" b="2731"/>
          <a:stretch/>
        </p:blipFill>
        <p:spPr bwMode="auto">
          <a:xfrm>
            <a:off x="3696851" y="1135623"/>
            <a:ext cx="4799507" cy="5677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8850" t="45117" r="14875" b="12003"/>
          <a:stretch/>
        </p:blipFill>
        <p:spPr bwMode="auto">
          <a:xfrm>
            <a:off x="6435910" y="4889693"/>
            <a:ext cx="2708089" cy="1934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931090" y="6444044"/>
            <a:ext cx="864339" cy="276999"/>
          </a:xfrm>
          <a:prstGeom prst="rect">
            <a:avLst/>
          </a:prstGeom>
        </p:spPr>
        <p:txBody>
          <a:bodyPr wrap="none">
            <a:spAutoFit/>
          </a:bodyPr>
          <a:lstStyle/>
          <a:p>
            <a:pPr algn="ctr"/>
            <a:r>
              <a:rPr lang="de-DE" sz="1200" dirty="0">
                <a:latin typeface="Arial" panose="020B0604020202020204" pitchFamily="34" charset="0"/>
                <a:cs typeface="Arial" panose="020B0604020202020204" pitchFamily="34" charset="0"/>
              </a:rPr>
              <a:t>830 </a:t>
            </a:r>
            <a:r>
              <a:rPr lang="de-DE" sz="1200" dirty="0" err="1">
                <a:latin typeface="Arial" panose="020B0604020202020204" pitchFamily="34" charset="0"/>
                <a:cs typeface="Arial" panose="020B0604020202020204" pitchFamily="34" charset="0"/>
              </a:rPr>
              <a:t>users</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123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6400" y="228600"/>
            <a:ext cx="6045116" cy="631812"/>
          </a:xfrm>
        </p:spPr>
        <p:txBody>
          <a:bodyPr/>
          <a:lstStyle/>
          <a:p>
            <a:pPr algn="ctr" defTabSz="457200">
              <a:spcBef>
                <a:spcPts val="500"/>
              </a:spcBef>
              <a:buSzPct val="100000"/>
            </a:pPr>
            <a:r>
              <a:rPr lang="en-GB" sz="2400" b="1" dirty="0" smtClean="0">
                <a:solidFill>
                  <a:schemeClr val="bg1"/>
                </a:solidFill>
                <a:latin typeface="+mj-lt"/>
              </a:rPr>
              <a:t>Moving to Cloud: some experiences</a:t>
            </a:r>
            <a:endParaRPr lang="de-DE" sz="2400" b="1" dirty="0">
              <a:solidFill>
                <a:schemeClr val="bg1"/>
              </a:solidFill>
              <a:latin typeface="+mj-lt"/>
            </a:endParaRPr>
          </a:p>
        </p:txBody>
      </p:sp>
      <p:pic>
        <p:nvPicPr>
          <p:cNvPr id="11" name="Picture 10"/>
          <p:cNvPicPr>
            <a:picLocks noChangeAspect="1"/>
          </p:cNvPicPr>
          <p:nvPr/>
        </p:nvPicPr>
        <p:blipFill>
          <a:blip r:embed="rId3"/>
          <a:stretch>
            <a:fillRect/>
          </a:stretch>
        </p:blipFill>
        <p:spPr>
          <a:xfrm>
            <a:off x="685801" y="1219200"/>
            <a:ext cx="3962399" cy="1887625"/>
          </a:xfrm>
          <a:prstGeom prst="rect">
            <a:avLst/>
          </a:prstGeom>
        </p:spPr>
      </p:pic>
      <p:pic>
        <p:nvPicPr>
          <p:cNvPr id="7" name="Picture 6"/>
          <p:cNvPicPr>
            <a:picLocks noChangeAspect="1"/>
          </p:cNvPicPr>
          <p:nvPr/>
        </p:nvPicPr>
        <p:blipFill>
          <a:blip r:embed="rId4"/>
          <a:stretch>
            <a:fillRect/>
          </a:stretch>
        </p:blipFill>
        <p:spPr>
          <a:xfrm>
            <a:off x="4648200" y="1219200"/>
            <a:ext cx="4114800" cy="1762199"/>
          </a:xfrm>
          <a:prstGeom prst="rect">
            <a:avLst/>
          </a:prstGeom>
        </p:spPr>
      </p:pic>
      <p:pic>
        <p:nvPicPr>
          <p:cNvPr id="8" name="Shape 473"/>
          <p:cNvPicPr preferRelativeResize="0"/>
          <p:nvPr/>
        </p:nvPicPr>
        <p:blipFill>
          <a:blip r:embed="rId5">
            <a:alphaModFix/>
          </a:blip>
          <a:stretch>
            <a:fillRect/>
          </a:stretch>
        </p:blipFill>
        <p:spPr>
          <a:xfrm>
            <a:off x="914400" y="5181600"/>
            <a:ext cx="3456263" cy="1636999"/>
          </a:xfrm>
          <a:prstGeom prst="rect">
            <a:avLst/>
          </a:prstGeom>
          <a:noFill/>
          <a:ln>
            <a:noFill/>
          </a:ln>
        </p:spPr>
      </p:pic>
      <p:pic>
        <p:nvPicPr>
          <p:cNvPr id="12" name="Shape 480"/>
          <p:cNvPicPr preferRelativeResize="0"/>
          <p:nvPr/>
        </p:nvPicPr>
        <p:blipFill>
          <a:blip r:embed="rId6">
            <a:alphaModFix/>
          </a:blip>
          <a:stretch>
            <a:fillRect/>
          </a:stretch>
        </p:blipFill>
        <p:spPr>
          <a:xfrm>
            <a:off x="3045061" y="5181600"/>
            <a:ext cx="5489339" cy="1676400"/>
          </a:xfrm>
          <a:prstGeom prst="rect">
            <a:avLst/>
          </a:prstGeom>
          <a:noFill/>
          <a:ln>
            <a:noFill/>
          </a:ln>
        </p:spPr>
      </p:pic>
      <p:pic>
        <p:nvPicPr>
          <p:cNvPr id="13" name="Picture 1033" descr="D:\Vugraph Info\Vugraph Templates\Templates-NEW-NMP and Bureau\ident_4_onscreen_png.png"/>
          <p:cNvPicPr>
            <a:picLocks noChangeAspect="1" noChangeArrowheads="1"/>
          </p:cNvPicPr>
          <p:nvPr/>
        </p:nvPicPr>
        <p:blipFill>
          <a:blip r:embed="rId7" cstate="screen">
            <a:lum bright="100000"/>
            <a:extLst>
              <a:ext uri="{28A0092B-C50C-407E-A947-70E740481C1C}">
                <a14:useLocalDpi xmlns:a14="http://schemas.microsoft.com/office/drawing/2010/main"/>
              </a:ext>
            </a:extLst>
          </a:blip>
          <a:srcRect/>
          <a:stretch>
            <a:fillRect/>
          </a:stretch>
        </p:blipFill>
        <p:spPr bwMode="black">
          <a:xfrm>
            <a:off x="3962400" y="5715000"/>
            <a:ext cx="1600200" cy="560916"/>
          </a:xfrm>
          <a:prstGeom prst="rect">
            <a:avLst/>
          </a:prstGeom>
          <a:solidFill>
            <a:schemeClr val="tx1"/>
          </a:solidFill>
          <a:ln w="9525">
            <a:noFill/>
            <a:miter lim="800000"/>
            <a:headEnd/>
            <a:tailEnd/>
          </a:ln>
        </p:spPr>
      </p:pic>
      <p:pic>
        <p:nvPicPr>
          <p:cNvPr id="9" name="Picture 8"/>
          <p:cNvPicPr>
            <a:picLocks noChangeAspect="1"/>
          </p:cNvPicPr>
          <p:nvPr/>
        </p:nvPicPr>
        <p:blipFill>
          <a:blip r:embed="rId8"/>
          <a:stretch>
            <a:fillRect/>
          </a:stretch>
        </p:blipFill>
        <p:spPr>
          <a:xfrm>
            <a:off x="685800" y="2971800"/>
            <a:ext cx="4084317" cy="1935198"/>
          </a:xfrm>
          <a:prstGeom prst="rect">
            <a:avLst/>
          </a:prstGeom>
        </p:spPr>
      </p:pic>
      <p:pic>
        <p:nvPicPr>
          <p:cNvPr id="10" name="Picture 9"/>
          <p:cNvPicPr>
            <a:picLocks noChangeAspect="1"/>
          </p:cNvPicPr>
          <p:nvPr/>
        </p:nvPicPr>
        <p:blipFill>
          <a:blip r:embed="rId9"/>
          <a:stretch>
            <a:fillRect/>
          </a:stretch>
        </p:blipFill>
        <p:spPr>
          <a:xfrm>
            <a:off x="4724400" y="2971800"/>
            <a:ext cx="3537299" cy="1981200"/>
          </a:xfrm>
          <a:prstGeom prst="rect">
            <a:avLst/>
          </a:prstGeom>
        </p:spPr>
      </p:pic>
      <p:pic>
        <p:nvPicPr>
          <p:cNvPr id="14" name="Picture 13"/>
          <p:cNvPicPr>
            <a:picLocks noChangeAspect="1"/>
          </p:cNvPicPr>
          <p:nvPr/>
        </p:nvPicPr>
        <p:blipFill>
          <a:blip r:embed="rId10"/>
          <a:stretch>
            <a:fillRect/>
          </a:stretch>
        </p:blipFill>
        <p:spPr>
          <a:xfrm>
            <a:off x="3962400" y="2514600"/>
            <a:ext cx="1385593" cy="1089854"/>
          </a:xfrm>
          <a:prstGeom prst="rect">
            <a:avLst/>
          </a:prstGeom>
        </p:spPr>
      </p:pic>
    </p:spTree>
    <p:extLst>
      <p:ext uri="{BB962C8B-B14F-4D97-AF65-F5344CB8AC3E}">
        <p14:creationId xmlns:p14="http://schemas.microsoft.com/office/powerpoint/2010/main" val="967968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0"/>
          </p:nvPr>
        </p:nvSpPr>
        <p:spPr>
          <a:xfrm>
            <a:off x="1144476" y="1600200"/>
            <a:ext cx="7391959" cy="4724400"/>
          </a:xfrm>
        </p:spPr>
        <p:txBody>
          <a:bodyPr>
            <a:noAutofit/>
          </a:bodyPr>
          <a:lstStyle/>
          <a:p>
            <a:pPr marL="285750" indent="-285750">
              <a:buFont typeface="Arial" panose="020B0604020202020204" pitchFamily="34" charset="0"/>
              <a:buChar char="•"/>
            </a:pPr>
            <a:r>
              <a:rPr lang="en-US" sz="1400" b="1" dirty="0" smtClean="0"/>
              <a:t>Research Infrastructure “Earth system”</a:t>
            </a:r>
          </a:p>
          <a:p>
            <a:pPr marL="685746" lvl="1" indent="-285750">
              <a:buFont typeface="Arial" panose="020B0604020202020204" pitchFamily="34" charset="0"/>
              <a:buChar char="•"/>
            </a:pPr>
            <a:r>
              <a:rPr lang="en-US" sz="1400" dirty="0" smtClean="0"/>
              <a:t>Built above French “Data and services centers”</a:t>
            </a:r>
          </a:p>
          <a:p>
            <a:pPr marL="685746" lvl="1" indent="-285750">
              <a:buFont typeface="Arial" panose="020B0604020202020204" pitchFamily="34" charset="0"/>
              <a:buChar char="•"/>
            </a:pPr>
            <a:r>
              <a:rPr lang="en-US" sz="1400" dirty="0" smtClean="0"/>
              <a:t>Objective : foster research and application</a:t>
            </a:r>
          </a:p>
          <a:p>
            <a:pPr marL="399996" lvl="1" indent="0">
              <a:buNone/>
            </a:pPr>
            <a:r>
              <a:rPr lang="en-US" sz="1400" dirty="0"/>
              <a:t> </a:t>
            </a:r>
            <a:r>
              <a:rPr lang="en-US" sz="1400" dirty="0" smtClean="0"/>
              <a:t>     across Earth System thematic areas</a:t>
            </a:r>
          </a:p>
          <a:p>
            <a:pPr marL="3079722" lvl="5" indent="-285750">
              <a:buFont typeface="Arial" panose="020B0604020202020204" pitchFamily="34" charset="0"/>
              <a:buChar char="•"/>
            </a:pPr>
            <a:endParaRPr lang="en-US" sz="1600" dirty="0" smtClean="0"/>
          </a:p>
          <a:p>
            <a:pPr marL="3079722" lvl="5"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400" b="1" dirty="0" smtClean="0"/>
              <a:t>PEPS : French Copernicus Collaborative Ground-Segment</a:t>
            </a:r>
          </a:p>
          <a:p>
            <a:pPr marL="685746" lvl="1" indent="-285750">
              <a:buFont typeface="Arial" panose="020B0604020202020204" pitchFamily="34" charset="0"/>
              <a:buChar char="•"/>
            </a:pPr>
            <a:r>
              <a:rPr lang="en-US" sz="1400" dirty="0" smtClean="0"/>
              <a:t>Mirror of Sentinel 1, 2 and 3 data</a:t>
            </a:r>
          </a:p>
          <a:p>
            <a:pPr marL="685746" lvl="1" indent="-285750">
              <a:buFont typeface="Arial" panose="020B0604020202020204" pitchFamily="34" charset="0"/>
              <a:buChar char="•"/>
            </a:pPr>
            <a:r>
              <a:rPr lang="en-US" sz="1400" dirty="0" smtClean="0"/>
              <a:t>Data distribution / Hosting of processing and services</a:t>
            </a:r>
            <a:endParaRPr lang="en-US" sz="1400" dirty="0"/>
          </a:p>
          <a:p>
            <a:pPr marL="2857531" lvl="4" indent="-285750">
              <a:spcAft>
                <a:spcPts val="300"/>
              </a:spcAft>
              <a:buFont typeface="Arial" panose="020B0604020202020204" pitchFamily="34" charset="0"/>
              <a:buChar char="•"/>
            </a:pPr>
            <a:endParaRPr lang="en-US" sz="1200" dirty="0" smtClean="0"/>
          </a:p>
          <a:p>
            <a:pPr marL="2857531" lvl="4" indent="-285750">
              <a:spcAft>
                <a:spcPts val="300"/>
              </a:spcAft>
              <a:buFont typeface="Arial" panose="020B0604020202020204" pitchFamily="34" charset="0"/>
              <a:buChar char="•"/>
            </a:pPr>
            <a:endParaRPr lang="en-US" sz="1200" dirty="0"/>
          </a:p>
          <a:p>
            <a:pPr marL="2857531" lvl="4" indent="-285750">
              <a:spcAft>
                <a:spcPts val="300"/>
              </a:spcAft>
              <a:buFont typeface="Arial" panose="020B0604020202020204" pitchFamily="34" charset="0"/>
              <a:buChar char="•"/>
            </a:pPr>
            <a:endParaRPr lang="en-US" sz="1200" dirty="0" smtClean="0"/>
          </a:p>
          <a:p>
            <a:pPr marL="2857531" lvl="4" indent="-285750">
              <a:spcAft>
                <a:spcPts val="300"/>
              </a:spcAft>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400" b="1" dirty="0" smtClean="0"/>
              <a:t>2 examples of ground systems based on big data technologies</a:t>
            </a:r>
          </a:p>
          <a:p>
            <a:pPr marL="685746" lvl="1" indent="-285750">
              <a:buFont typeface="Arial" panose="020B0604020202020204" pitchFamily="34" charset="0"/>
              <a:buChar char="•"/>
            </a:pPr>
            <a:r>
              <a:rPr lang="en-US" sz="1400" dirty="0" smtClean="0"/>
              <a:t>GAIA ground-segment</a:t>
            </a:r>
          </a:p>
          <a:p>
            <a:pPr marL="685746" lvl="1" indent="-285750">
              <a:buFont typeface="Arial" panose="020B0604020202020204" pitchFamily="34" charset="0"/>
              <a:buChar char="•"/>
            </a:pPr>
            <a:r>
              <a:rPr lang="en-US" sz="1400" dirty="0" smtClean="0"/>
              <a:t>CLS ground-segment</a:t>
            </a:r>
          </a:p>
        </p:txBody>
      </p:sp>
      <p:sp>
        <p:nvSpPr>
          <p:cNvPr id="2" name="Titre 1"/>
          <p:cNvSpPr>
            <a:spLocks noGrp="1"/>
          </p:cNvSpPr>
          <p:nvPr>
            <p:ph type="title" idx="4294967295"/>
          </p:nvPr>
        </p:nvSpPr>
        <p:spPr>
          <a:xfrm>
            <a:off x="1905000" y="228600"/>
            <a:ext cx="5469362" cy="550501"/>
          </a:xfrm>
          <a:prstGeom prst="rect">
            <a:avLst/>
          </a:prstGeom>
        </p:spPr>
        <p:txBody>
          <a:bodyPr/>
          <a:lstStyle/>
          <a:p>
            <a:pPr algn="ctr" defTabSz="457200">
              <a:spcBef>
                <a:spcPts val="500"/>
              </a:spcBef>
              <a:buSzPct val="100000"/>
            </a:pPr>
            <a:r>
              <a:rPr lang="fr-FR" sz="2400" b="1" dirty="0" smtClean="0">
                <a:solidFill>
                  <a:schemeClr val="bg1"/>
                </a:solidFill>
                <a:latin typeface="+mj-lt"/>
              </a:rPr>
              <a:t>FDA </a:t>
            </a:r>
            <a:r>
              <a:rPr lang="fr-FR" sz="2400" b="1" dirty="0" err="1" smtClean="0">
                <a:solidFill>
                  <a:schemeClr val="bg1"/>
                </a:solidFill>
                <a:latin typeface="+mj-lt"/>
              </a:rPr>
              <a:t>examples</a:t>
            </a:r>
            <a:r>
              <a:rPr lang="fr-FR" sz="2400" b="1" dirty="0" smtClean="0">
                <a:solidFill>
                  <a:schemeClr val="bg1"/>
                </a:solidFill>
                <a:latin typeface="+mj-lt"/>
              </a:rPr>
              <a:t> (CNES)</a:t>
            </a:r>
            <a:endParaRPr lang="fr-FR" sz="2400" b="1" dirty="0">
              <a:solidFill>
                <a:schemeClr val="bg1"/>
              </a:solidFill>
              <a:latin typeface="+mj-lt"/>
            </a:endParaRPr>
          </a:p>
        </p:txBody>
      </p:sp>
      <p:sp>
        <p:nvSpPr>
          <p:cNvPr id="4" name="Espace réservé du numéro de diapositive 3"/>
          <p:cNvSpPr>
            <a:spLocks noGrp="1"/>
          </p:cNvSpPr>
          <p:nvPr>
            <p:ph type="sldNum" sz="quarter" idx="4294967295"/>
          </p:nvPr>
        </p:nvSpPr>
        <p:spPr>
          <a:xfrm>
            <a:off x="7239000" y="6546850"/>
            <a:ext cx="1905000" cy="246063"/>
          </a:xfrm>
        </p:spPr>
        <p:txBody>
          <a:bodyPr/>
          <a:lstStyle/>
          <a:p>
            <a:fld id="{62B8EFC2-1E6F-E543-8F2B-2782CBB9317F}" type="slidenum">
              <a:rPr lang="fr-FR" smtClean="0"/>
              <a:pPr/>
              <a:t>17</a:t>
            </a:fld>
            <a:endParaRPr lang="fr-FR"/>
          </a:p>
        </p:txBody>
      </p:sp>
      <p:sp>
        <p:nvSpPr>
          <p:cNvPr id="6" name="Espace réservé du pied de page 5"/>
          <p:cNvSpPr txBox="1">
            <a:spLocks/>
          </p:cNvSpPr>
          <p:nvPr/>
        </p:nvSpPr>
        <p:spPr>
          <a:xfrm>
            <a:off x="522791" y="6593992"/>
            <a:ext cx="5101833" cy="363854"/>
          </a:xfrm>
          <a:prstGeom prst="rect">
            <a:avLst/>
          </a:prstGeom>
        </p:spPr>
        <p:txBody>
          <a:bodyPr/>
          <a:lstStyle>
            <a:defPPr>
              <a:defRPr lang="fr-FR"/>
            </a:defPPr>
            <a:lvl1pPr marL="0" algn="l" defTabSz="797174" rtl="0" eaLnBrk="1" latinLnBrk="0" hangingPunct="1">
              <a:defRPr sz="1569" kern="1200">
                <a:solidFill>
                  <a:schemeClr val="tx1"/>
                </a:solidFill>
                <a:latin typeface="+mn-lt"/>
                <a:ea typeface="+mn-ea"/>
                <a:cs typeface="+mn-cs"/>
              </a:defRPr>
            </a:lvl1pPr>
            <a:lvl2pPr marL="398587" algn="l" defTabSz="797174" rtl="0" eaLnBrk="1" latinLnBrk="0" hangingPunct="1">
              <a:defRPr sz="1569" kern="1200">
                <a:solidFill>
                  <a:schemeClr val="tx1"/>
                </a:solidFill>
                <a:latin typeface="+mn-lt"/>
                <a:ea typeface="+mn-ea"/>
                <a:cs typeface="+mn-cs"/>
              </a:defRPr>
            </a:lvl2pPr>
            <a:lvl3pPr marL="797174" algn="l" defTabSz="797174" rtl="0" eaLnBrk="1" latinLnBrk="0" hangingPunct="1">
              <a:defRPr sz="1569" kern="1200">
                <a:solidFill>
                  <a:schemeClr val="tx1"/>
                </a:solidFill>
                <a:latin typeface="+mn-lt"/>
                <a:ea typeface="+mn-ea"/>
                <a:cs typeface="+mn-cs"/>
              </a:defRPr>
            </a:lvl3pPr>
            <a:lvl4pPr marL="1195761" algn="l" defTabSz="797174" rtl="0" eaLnBrk="1" latinLnBrk="0" hangingPunct="1">
              <a:defRPr sz="1569" kern="1200">
                <a:solidFill>
                  <a:schemeClr val="tx1"/>
                </a:solidFill>
                <a:latin typeface="+mn-lt"/>
                <a:ea typeface="+mn-ea"/>
                <a:cs typeface="+mn-cs"/>
              </a:defRPr>
            </a:lvl4pPr>
            <a:lvl5pPr marL="1594348" algn="l" defTabSz="797174" rtl="0" eaLnBrk="1" latinLnBrk="0" hangingPunct="1">
              <a:defRPr sz="1569" kern="1200">
                <a:solidFill>
                  <a:schemeClr val="tx1"/>
                </a:solidFill>
                <a:latin typeface="+mn-lt"/>
                <a:ea typeface="+mn-ea"/>
                <a:cs typeface="+mn-cs"/>
              </a:defRPr>
            </a:lvl5pPr>
            <a:lvl6pPr marL="1992935" algn="l" defTabSz="797174" rtl="0" eaLnBrk="1" latinLnBrk="0" hangingPunct="1">
              <a:defRPr sz="1569" kern="1200">
                <a:solidFill>
                  <a:schemeClr val="tx1"/>
                </a:solidFill>
                <a:latin typeface="+mn-lt"/>
                <a:ea typeface="+mn-ea"/>
                <a:cs typeface="+mn-cs"/>
              </a:defRPr>
            </a:lvl6pPr>
            <a:lvl7pPr marL="2391522" algn="l" defTabSz="797174" rtl="0" eaLnBrk="1" latinLnBrk="0" hangingPunct="1">
              <a:defRPr sz="1569" kern="1200">
                <a:solidFill>
                  <a:schemeClr val="tx1"/>
                </a:solidFill>
                <a:latin typeface="+mn-lt"/>
                <a:ea typeface="+mn-ea"/>
                <a:cs typeface="+mn-cs"/>
              </a:defRPr>
            </a:lvl7pPr>
            <a:lvl8pPr marL="2790109" algn="l" defTabSz="797174" rtl="0" eaLnBrk="1" latinLnBrk="0" hangingPunct="1">
              <a:defRPr sz="1569" kern="1200">
                <a:solidFill>
                  <a:schemeClr val="tx1"/>
                </a:solidFill>
                <a:latin typeface="+mn-lt"/>
                <a:ea typeface="+mn-ea"/>
                <a:cs typeface="+mn-cs"/>
              </a:defRPr>
            </a:lvl8pPr>
            <a:lvl9pPr marL="3188696" algn="l" defTabSz="797174" rtl="0" eaLnBrk="1" latinLnBrk="0" hangingPunct="1">
              <a:defRPr sz="1569" kern="1200">
                <a:solidFill>
                  <a:schemeClr val="tx1"/>
                </a:solidFill>
                <a:latin typeface="+mn-lt"/>
                <a:ea typeface="+mn-ea"/>
                <a:cs typeface="+mn-cs"/>
              </a:defRPr>
            </a:lvl9pPr>
          </a:lstStyle>
          <a:p>
            <a:r>
              <a:rPr lang="fr-FR" sz="1050" dirty="0">
                <a:solidFill>
                  <a:schemeClr val="bg1"/>
                </a:solidFill>
              </a:rPr>
              <a:t>CNES - Direction du Numérique, de l'exploitation et des Opérations</a:t>
            </a:r>
          </a:p>
        </p:txBody>
      </p:sp>
      <p:pic>
        <p:nvPicPr>
          <p:cNvPr id="7" name="Imag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1571" y="1258295"/>
            <a:ext cx="992904" cy="1047131"/>
          </a:xfrm>
          <a:prstGeom prst="rect">
            <a:avLst/>
          </a:prstGeom>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571" y="2787316"/>
            <a:ext cx="775268" cy="10357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l="23906" t="9195" r="24452" b="14207"/>
          <a:stretch>
            <a:fillRect/>
          </a:stretch>
        </p:blipFill>
        <p:spPr bwMode="auto">
          <a:xfrm>
            <a:off x="423618" y="4565495"/>
            <a:ext cx="720858" cy="586483"/>
          </a:xfrm>
          <a:prstGeom prst="rect">
            <a:avLst/>
          </a:prstGeom>
          <a:noFill/>
          <a:ln>
            <a:noFill/>
          </a:ln>
          <a:effectLst/>
          <a:extLst>
            <a:ext uri="{909E8E84-426E-40dd-AFC4-6F175D3DCCD1}">
              <a14:hiddenFill xmlns:a14="http://schemas.microsoft.com/office/drawing/2010/main">
                <a:blipFill dpi="0" rotWithShape="0">
                  <a:blip/>
                  <a:srcRect l="23906" t="9195" r="24452" b="1420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2" descr="W:\SPA\thabib\OUTILS DE COM\5.LOGOS CLS\LOGO CLS FLAT DESIGN gris.png">
            <a:extLst>
              <a:ext uri="{FF2B5EF4-FFF2-40B4-BE49-F238E27FC236}">
                <a16:creationId xmlns="" xmlns:a16="http://schemas.microsoft.com/office/drawing/2014/main" id="{1C0CB255-52B6-45B0-97D1-CB7B7BF92CCD}"/>
              </a:ext>
            </a:extLst>
          </p:cNvPr>
          <p:cNvPicPr>
            <a:picLocks noChangeAspect="1" noChangeArrowheads="1"/>
          </p:cNvPicPr>
          <p:nvPr/>
        </p:nvPicPr>
        <p:blipFill>
          <a:blip r:embed="rId5" cstate="print"/>
          <a:srcRect/>
          <a:stretch>
            <a:fillRect/>
          </a:stretch>
        </p:blipFill>
        <p:spPr bwMode="auto">
          <a:xfrm>
            <a:off x="501607" y="5225060"/>
            <a:ext cx="425232" cy="481890"/>
          </a:xfrm>
          <a:prstGeom prst="rect">
            <a:avLst/>
          </a:prstGeom>
          <a:noFill/>
        </p:spPr>
      </p:pic>
      <p:grpSp>
        <p:nvGrpSpPr>
          <p:cNvPr id="11" name="Grouper 1"/>
          <p:cNvGrpSpPr/>
          <p:nvPr/>
        </p:nvGrpSpPr>
        <p:grpSpPr>
          <a:xfrm>
            <a:off x="6270679" y="1304701"/>
            <a:ext cx="2582466" cy="2430458"/>
            <a:chOff x="1475220" y="543606"/>
            <a:chExt cx="4682613" cy="5102253"/>
          </a:xfrm>
        </p:grpSpPr>
        <p:sp>
          <p:nvSpPr>
            <p:cNvPr id="12" name="Rectangle à coins arrondis 11"/>
            <p:cNvSpPr/>
            <p:nvPr/>
          </p:nvSpPr>
          <p:spPr>
            <a:xfrm>
              <a:off x="1475220" y="710065"/>
              <a:ext cx="4682613" cy="4935794"/>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4034" y="1082992"/>
              <a:ext cx="1189550" cy="1174991"/>
            </a:xfrm>
            <a:prstGeom prst="rect">
              <a:avLst/>
            </a:prstGeom>
          </p:spPr>
        </p:pic>
        <p:pic>
          <p:nvPicPr>
            <p:cNvPr id="14" name="Imag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1051" y="1082991"/>
              <a:ext cx="542533" cy="297468"/>
            </a:xfrm>
            <a:prstGeom prst="rect">
              <a:avLst/>
            </a:prstGeom>
            <a:solidFill>
              <a:schemeClr val="bg1"/>
            </a:solidFill>
          </p:spPr>
        </p:pic>
        <p:pic>
          <p:nvPicPr>
            <p:cNvPr id="15" name="Imag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5470" y="543606"/>
              <a:ext cx="753653" cy="688119"/>
            </a:xfrm>
            <a:prstGeom prst="rect">
              <a:avLst/>
            </a:prstGeom>
          </p:spPr>
        </p:pic>
        <p:pic>
          <p:nvPicPr>
            <p:cNvPr id="16" name="Imag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9806" y="1082992"/>
              <a:ext cx="1189550" cy="1174991"/>
            </a:xfrm>
            <a:prstGeom prst="rect">
              <a:avLst/>
            </a:prstGeom>
          </p:spPr>
        </p:pic>
        <p:pic>
          <p:nvPicPr>
            <p:cNvPr id="17" name="Imag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0367" y="1082991"/>
              <a:ext cx="488989" cy="297468"/>
            </a:xfrm>
            <a:prstGeom prst="rect">
              <a:avLst/>
            </a:prstGeom>
            <a:solidFill>
              <a:schemeClr val="bg1"/>
            </a:solidFill>
          </p:spPr>
        </p:pic>
        <p:pic>
          <p:nvPicPr>
            <p:cNvPr id="18" name="Imag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4033" y="3958927"/>
              <a:ext cx="1189550" cy="1174991"/>
            </a:xfrm>
            <a:prstGeom prst="rect">
              <a:avLst/>
            </a:prstGeom>
          </p:spPr>
        </p:pic>
        <p:pic>
          <p:nvPicPr>
            <p:cNvPr id="19" name="Imag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93159" y="3958927"/>
              <a:ext cx="650425" cy="303481"/>
            </a:xfrm>
            <a:prstGeom prst="rect">
              <a:avLst/>
            </a:prstGeom>
            <a:solidFill>
              <a:schemeClr val="bg1"/>
            </a:solidFill>
          </p:spPr>
        </p:pic>
        <p:pic>
          <p:nvPicPr>
            <p:cNvPr id="20" name="Imag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9805" y="3958926"/>
              <a:ext cx="1189550" cy="1174991"/>
            </a:xfrm>
            <a:prstGeom prst="rect">
              <a:avLst/>
            </a:prstGeom>
          </p:spPr>
        </p:pic>
        <p:pic>
          <p:nvPicPr>
            <p:cNvPr id="21" name="Imag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70333" y="3958926"/>
              <a:ext cx="639022" cy="232477"/>
            </a:xfrm>
            <a:prstGeom prst="rect">
              <a:avLst/>
            </a:prstGeom>
            <a:solidFill>
              <a:schemeClr val="bg1"/>
            </a:solidFill>
          </p:spPr>
        </p:pic>
        <p:cxnSp>
          <p:nvCxnSpPr>
            <p:cNvPr id="22" name="Connecteur droit 21"/>
            <p:cNvCxnSpPr/>
            <p:nvPr/>
          </p:nvCxnSpPr>
          <p:spPr>
            <a:xfrm>
              <a:off x="2393158" y="2257983"/>
              <a:ext cx="0" cy="1700943"/>
            </a:xfrm>
            <a:prstGeom prst="line">
              <a:avLst/>
            </a:prstGeom>
            <a:ln w="444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5114579" y="2257982"/>
              <a:ext cx="0" cy="1700943"/>
            </a:xfrm>
            <a:prstGeom prst="line">
              <a:avLst/>
            </a:prstGeom>
            <a:ln w="444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a:endCxn id="16" idx="1"/>
            </p:cNvCxnSpPr>
            <p:nvPr/>
          </p:nvCxnSpPr>
          <p:spPr>
            <a:xfrm flipV="1">
              <a:off x="3043584" y="1670488"/>
              <a:ext cx="1476221" cy="70583"/>
            </a:xfrm>
            <a:prstGeom prst="line">
              <a:avLst/>
            </a:prstGeom>
            <a:ln w="444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V="1">
              <a:off x="3043584" y="4497326"/>
              <a:ext cx="1476221" cy="70583"/>
            </a:xfrm>
            <a:prstGeom prst="line">
              <a:avLst/>
            </a:prstGeom>
            <a:ln w="444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V="1">
              <a:off x="3015758" y="2257981"/>
              <a:ext cx="1504046" cy="1694436"/>
            </a:xfrm>
            <a:prstGeom prst="line">
              <a:avLst/>
            </a:prstGeom>
            <a:ln w="444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flipH="1" flipV="1">
              <a:off x="3043583" y="2251473"/>
              <a:ext cx="1490258" cy="1728940"/>
            </a:xfrm>
            <a:prstGeom prst="line">
              <a:avLst/>
            </a:prstGeom>
            <a:ln w="444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8" name="Imag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26439" y="2703268"/>
              <a:ext cx="882684" cy="882684"/>
            </a:xfrm>
            <a:prstGeom prst="rect">
              <a:avLst/>
            </a:prstGeom>
          </p:spPr>
        </p:pic>
        <p:sp>
          <p:nvSpPr>
            <p:cNvPr id="29" name="ZoneTexte 28"/>
            <p:cNvSpPr txBox="1"/>
            <p:nvPr/>
          </p:nvSpPr>
          <p:spPr>
            <a:xfrm>
              <a:off x="3921441" y="2924566"/>
              <a:ext cx="548097" cy="553998"/>
            </a:xfrm>
            <a:prstGeom prst="rect">
              <a:avLst/>
            </a:prstGeom>
            <a:noFill/>
          </p:spPr>
          <p:txBody>
            <a:bodyPr wrap="none" rtlCol="0">
              <a:spAutoFit/>
            </a:bodyPr>
            <a:lstStyle/>
            <a:p>
              <a:r>
                <a:rPr lang="fr-FR" sz="1000" dirty="0" smtClean="0">
                  <a:solidFill>
                    <a:srgbClr val="FF0000"/>
                  </a:solidFill>
                </a:rPr>
                <a:t>EOSC</a:t>
              </a:r>
            </a:p>
            <a:p>
              <a:r>
                <a:rPr lang="fr-FR" sz="1000" dirty="0" smtClean="0">
                  <a:solidFill>
                    <a:srgbClr val="FF0000"/>
                  </a:solidFill>
                </a:rPr>
                <a:t>DIAS</a:t>
              </a:r>
            </a:p>
            <a:p>
              <a:r>
                <a:rPr lang="fr-FR" sz="1000" dirty="0" smtClean="0">
                  <a:solidFill>
                    <a:srgbClr val="FF0000"/>
                  </a:solidFill>
                </a:rPr>
                <a:t>…</a:t>
              </a:r>
              <a:endParaRPr lang="fr-FR" sz="1000" dirty="0">
                <a:solidFill>
                  <a:srgbClr val="FF0000"/>
                </a:solidFill>
              </a:endParaRPr>
            </a:p>
          </p:txBody>
        </p:sp>
      </p:grpSp>
      <p:pic>
        <p:nvPicPr>
          <p:cNvPr id="30" name="Picture 2" descr="http://kblog.s3-ap-southeast-1.amazonaws.com/wp-content/uploads/2016/06/09115700/milk-will-never-boil-out-using-this-tip.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40126" y="5609318"/>
            <a:ext cx="2363844" cy="118359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79595" y="4052646"/>
            <a:ext cx="2553095" cy="135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3875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161587" y="211499"/>
            <a:ext cx="5469362" cy="626701"/>
          </a:xfrm>
          <a:prstGeom prst="rect">
            <a:avLst/>
          </a:prstGeom>
        </p:spPr>
        <p:txBody>
          <a:bodyPr/>
          <a:lstStyle/>
          <a:p>
            <a:pPr algn="ctr"/>
            <a:r>
              <a:rPr lang="fr-FR" sz="2400" b="1" dirty="0" err="1">
                <a:solidFill>
                  <a:schemeClr val="bg1"/>
                </a:solidFill>
                <a:latin typeface="+mj-lt"/>
              </a:rPr>
              <a:t>INPE’s</a:t>
            </a:r>
            <a:r>
              <a:rPr lang="fr-FR" sz="2400" b="1" dirty="0">
                <a:solidFill>
                  <a:schemeClr val="bg1"/>
                </a:solidFill>
                <a:latin typeface="+mj-lt"/>
              </a:rPr>
              <a:t> e-</a:t>
            </a:r>
            <a:r>
              <a:rPr lang="fr-FR" sz="2400" b="1" dirty="0" err="1">
                <a:solidFill>
                  <a:schemeClr val="bg1"/>
                </a:solidFill>
                <a:latin typeface="+mj-lt"/>
              </a:rPr>
              <a:t>sensing</a:t>
            </a:r>
            <a:r>
              <a:rPr lang="fr-FR" sz="2400" b="1" dirty="0">
                <a:solidFill>
                  <a:schemeClr val="bg1"/>
                </a:solidFill>
                <a:latin typeface="+mj-lt"/>
              </a:rPr>
              <a:t> </a:t>
            </a:r>
            <a:r>
              <a:rPr lang="fr-FR" sz="2400" b="1" dirty="0" err="1">
                <a:solidFill>
                  <a:schemeClr val="bg1"/>
                </a:solidFill>
                <a:latin typeface="+mj-lt"/>
              </a:rPr>
              <a:t>project</a:t>
            </a:r>
            <a:endParaRPr lang="fr-FR" sz="2400" b="1" dirty="0">
              <a:solidFill>
                <a:schemeClr val="bg1"/>
              </a:solidFill>
              <a:latin typeface="+mj-lt"/>
            </a:endParaRPr>
          </a:p>
        </p:txBody>
      </p:sp>
      <p:sp>
        <p:nvSpPr>
          <p:cNvPr id="32" name="Title 1"/>
          <p:cNvSpPr txBox="1">
            <a:spLocks/>
          </p:cNvSpPr>
          <p:nvPr/>
        </p:nvSpPr>
        <p:spPr>
          <a:xfrm>
            <a:off x="4804460" y="1686676"/>
            <a:ext cx="4222421" cy="762000"/>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r>
              <a:rPr lang="en-US" sz="2400" dirty="0" smtClean="0">
                <a:solidFill>
                  <a:schemeClr val="tx1"/>
                </a:solidFill>
              </a:rPr>
              <a:t>Not all data cubes are alike!</a:t>
            </a:r>
            <a:endParaRPr lang="en-US" sz="2400" dirty="0">
              <a:solidFill>
                <a:schemeClr val="tx1"/>
              </a:solidFill>
            </a:endParaRPr>
          </a:p>
        </p:txBody>
      </p:sp>
      <p:pic>
        <p:nvPicPr>
          <p:cNvPr id="33" name="Picture 2" descr="atenstruktur des Raum-Zeit-Würfel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04460" y="2153153"/>
            <a:ext cx="4339540" cy="35780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3"/>
          <a:stretch>
            <a:fillRect/>
          </a:stretch>
        </p:blipFill>
        <p:spPr>
          <a:xfrm>
            <a:off x="109908" y="3852873"/>
            <a:ext cx="4521345" cy="2723835"/>
          </a:xfrm>
          <a:prstGeom prst="rect">
            <a:avLst/>
          </a:prstGeom>
        </p:spPr>
      </p:pic>
      <p:sp>
        <p:nvSpPr>
          <p:cNvPr id="37" name="Title 1"/>
          <p:cNvSpPr txBox="1">
            <a:spLocks/>
          </p:cNvSpPr>
          <p:nvPr/>
        </p:nvSpPr>
        <p:spPr>
          <a:xfrm>
            <a:off x="109908" y="3963540"/>
            <a:ext cx="4245930" cy="762000"/>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r>
              <a:rPr lang="en-US" sz="1800" dirty="0" smtClean="0">
                <a:solidFill>
                  <a:srgbClr val="000000"/>
                </a:solidFill>
              </a:rPr>
              <a:t>Deep learning</a:t>
            </a:r>
            <a:r>
              <a:rPr lang="bg-BG" sz="1800" dirty="0" smtClean="0">
                <a:solidFill>
                  <a:srgbClr val="000000"/>
                </a:solidFill>
              </a:rPr>
              <a:t> trainning example</a:t>
            </a:r>
            <a:endParaRPr lang="en-US" sz="1800" dirty="0">
              <a:solidFill>
                <a:srgbClr val="000000"/>
              </a:solidFill>
            </a:endParaRPr>
          </a:p>
        </p:txBody>
      </p:sp>
      <p:sp>
        <p:nvSpPr>
          <p:cNvPr id="38" name="CaixaDeTexto 3"/>
          <p:cNvSpPr txBox="1">
            <a:spLocks noChangeArrowheads="1"/>
          </p:cNvSpPr>
          <p:nvPr/>
        </p:nvSpPr>
        <p:spPr bwMode="auto">
          <a:xfrm>
            <a:off x="109908" y="6411747"/>
            <a:ext cx="4521345" cy="461665"/>
          </a:xfrm>
          <a:prstGeom prst="rect">
            <a:avLst/>
          </a:prstGeom>
          <a:solidFill>
            <a:schemeClr val="accent6">
              <a:lumMod val="20000"/>
              <a:lumOff val="80000"/>
            </a:schemeClr>
          </a:solidFill>
          <a:ln>
            <a:noFill/>
          </a:ln>
          <a:extLst/>
        </p:spPr>
        <p:txBody>
          <a:bodyPr wrap="square">
            <a:spAutoFit/>
          </a:bodyPr>
          <a:lstStyle>
            <a:lvl1pPr eaLnBrk="0" hangingPunct="0">
              <a:defRPr sz="1400">
                <a:solidFill>
                  <a:schemeClr val="tx1"/>
                </a:solidFill>
                <a:latin typeface="Arial" charset="0"/>
                <a:ea typeface="Geneva"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a:r>
              <a:rPr lang="en-US" sz="1200" dirty="0" smtClean="0">
                <a:solidFill>
                  <a:schemeClr val="bg2">
                    <a:lumMod val="50000"/>
                  </a:schemeClr>
                </a:solidFill>
                <a:latin typeface="Calibri"/>
                <a:cs typeface="Calibri"/>
              </a:rPr>
              <a:t>Samples for </a:t>
            </a:r>
            <a:r>
              <a:rPr lang="en-US" sz="1200" dirty="0" err="1" smtClean="0">
                <a:solidFill>
                  <a:schemeClr val="bg2">
                    <a:lumMod val="50000"/>
                  </a:schemeClr>
                </a:solidFill>
                <a:latin typeface="Calibri"/>
                <a:cs typeface="Calibri"/>
              </a:rPr>
              <a:t>Mato</a:t>
            </a:r>
            <a:r>
              <a:rPr lang="en-US" sz="1200" dirty="0" smtClean="0">
                <a:solidFill>
                  <a:schemeClr val="bg2">
                    <a:lumMod val="50000"/>
                  </a:schemeClr>
                </a:solidFill>
                <a:latin typeface="Calibri"/>
                <a:cs typeface="Calibri"/>
              </a:rPr>
              <a:t> Grosso (2,200): 3 layers of 512 neurons, ”</a:t>
            </a:r>
            <a:r>
              <a:rPr lang="en-US" sz="1200" dirty="0" err="1" smtClean="0">
                <a:solidFill>
                  <a:schemeClr val="bg2">
                    <a:lumMod val="50000"/>
                  </a:schemeClr>
                </a:solidFill>
                <a:latin typeface="Calibri"/>
                <a:cs typeface="Calibri"/>
              </a:rPr>
              <a:t>elu</a:t>
            </a:r>
            <a:r>
              <a:rPr lang="en-US" sz="1200" dirty="0" smtClean="0">
                <a:solidFill>
                  <a:schemeClr val="bg2">
                    <a:lumMod val="50000"/>
                  </a:schemeClr>
                </a:solidFill>
                <a:latin typeface="Calibri"/>
                <a:cs typeface="Calibri"/>
              </a:rPr>
              <a:t>” activation, dropouts (40%, 40%, 30%), </a:t>
            </a:r>
            <a:r>
              <a:rPr lang="en-US" sz="1200" dirty="0" err="1" smtClean="0">
                <a:solidFill>
                  <a:schemeClr val="bg2">
                    <a:lumMod val="50000"/>
                  </a:schemeClr>
                </a:solidFill>
                <a:latin typeface="Calibri"/>
                <a:cs typeface="Calibri"/>
              </a:rPr>
              <a:t>adam_optimizer</a:t>
            </a:r>
            <a:r>
              <a:rPr lang="en-US" sz="1200" dirty="0" smtClean="0">
                <a:solidFill>
                  <a:schemeClr val="bg2">
                    <a:lumMod val="50000"/>
                  </a:schemeClr>
                </a:solidFill>
                <a:latin typeface="Calibri"/>
                <a:cs typeface="Calibri"/>
              </a:rPr>
              <a:t> </a:t>
            </a:r>
          </a:p>
        </p:txBody>
      </p:sp>
      <p:sp>
        <p:nvSpPr>
          <p:cNvPr id="39" name="Title 1"/>
          <p:cNvSpPr txBox="1">
            <a:spLocks/>
          </p:cNvSpPr>
          <p:nvPr/>
        </p:nvSpPr>
        <p:spPr>
          <a:xfrm>
            <a:off x="35202" y="1193608"/>
            <a:ext cx="4769258" cy="649304"/>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ctr"/>
            <a:r>
              <a:rPr lang="en-US" sz="1800" dirty="0" err="1" smtClean="0">
                <a:solidFill>
                  <a:srgbClr val="000000"/>
                </a:solidFill>
              </a:rPr>
              <a:t>Mato</a:t>
            </a:r>
            <a:r>
              <a:rPr lang="en-US" sz="1800" dirty="0" smtClean="0">
                <a:solidFill>
                  <a:srgbClr val="000000"/>
                </a:solidFill>
              </a:rPr>
              <a:t> </a:t>
            </a:r>
            <a:r>
              <a:rPr lang="en-US" sz="1800" dirty="0" err="1" smtClean="0">
                <a:solidFill>
                  <a:srgbClr val="000000"/>
                </a:solidFill>
              </a:rPr>
              <a:t>Grosso</a:t>
            </a:r>
            <a:r>
              <a:rPr lang="en-US" sz="1800" dirty="0" smtClean="0">
                <a:solidFill>
                  <a:srgbClr val="000000"/>
                </a:solidFill>
              </a:rPr>
              <a:t> – Brazil’s agricultural frontier </a:t>
            </a:r>
            <a:endParaRPr lang="en-US" sz="1800" dirty="0">
              <a:solidFill>
                <a:srgbClr val="000000"/>
              </a:solidFill>
            </a:endParaRPr>
          </a:p>
        </p:txBody>
      </p:sp>
      <p:sp>
        <p:nvSpPr>
          <p:cNvPr id="40" name="CaixaDeTexto 3"/>
          <p:cNvSpPr txBox="1">
            <a:spLocks noChangeArrowheads="1"/>
          </p:cNvSpPr>
          <p:nvPr/>
        </p:nvSpPr>
        <p:spPr bwMode="auto">
          <a:xfrm>
            <a:off x="-664188" y="7543133"/>
            <a:ext cx="8179138" cy="523220"/>
          </a:xfrm>
          <a:prstGeom prst="rect">
            <a:avLst/>
          </a:prstGeom>
          <a:solidFill>
            <a:schemeClr val="accent3">
              <a:lumMod val="20000"/>
              <a:lumOff val="80000"/>
            </a:schemeClr>
          </a:solidFill>
          <a:ln>
            <a:noFill/>
          </a:ln>
          <a:extLst/>
        </p:spPr>
        <p:txBody>
          <a:bodyPr wrap="square">
            <a:spAutoFit/>
          </a:bodyPr>
          <a:lstStyle>
            <a:lvl1pPr eaLnBrk="0" hangingPunct="0">
              <a:defRPr sz="1400">
                <a:solidFill>
                  <a:schemeClr val="tx1"/>
                </a:solidFill>
                <a:latin typeface="Arial" charset="0"/>
                <a:ea typeface="Geneva"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a:r>
              <a:rPr lang="en-US" sz="2800" dirty="0" smtClean="0">
                <a:solidFill>
                  <a:srgbClr val="000000"/>
                </a:solidFill>
                <a:latin typeface="Calibri"/>
                <a:cs typeface="Calibri"/>
              </a:rPr>
              <a:t>Land change dynamics (2001-2017)</a:t>
            </a:r>
            <a:endParaRPr lang="en-US" sz="2800" dirty="0">
              <a:solidFill>
                <a:srgbClr val="000000"/>
              </a:solidFill>
              <a:latin typeface="Calibri"/>
              <a:cs typeface="Calibri"/>
            </a:endParaRPr>
          </a:p>
        </p:txBody>
      </p:sp>
      <p:pic>
        <p:nvPicPr>
          <p:cNvPr id="41" name="Picture 4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1673" y="1512346"/>
            <a:ext cx="3698915" cy="2069421"/>
          </a:xfrm>
          <a:prstGeom prst="rect">
            <a:avLst/>
          </a:prstGeom>
        </p:spPr>
      </p:pic>
    </p:spTree>
    <p:extLst>
      <p:ext uri="{BB962C8B-B14F-4D97-AF65-F5344CB8AC3E}">
        <p14:creationId xmlns:p14="http://schemas.microsoft.com/office/powerpoint/2010/main" val="22735182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28600" y="1219200"/>
            <a:ext cx="8686800" cy="4724400"/>
          </a:xfrm>
        </p:spPr>
        <p:txBody>
          <a:bodyPr/>
          <a:lstStyle/>
          <a:p>
            <a:r>
              <a:rPr lang="en-GB" dirty="0" smtClean="0"/>
              <a:t>More and more agencies are experimenting with FDAs</a:t>
            </a:r>
          </a:p>
          <a:p>
            <a:r>
              <a:rPr lang="en-GB" dirty="0" smtClean="0"/>
              <a:t>This experimentation brings clear evidence of significant potential benefits</a:t>
            </a:r>
          </a:p>
          <a:p>
            <a:r>
              <a:rPr lang="en-GB" dirty="0" smtClean="0"/>
              <a:t>Varying implementations can induce huge variations in functionalities and costs (up to factor 15)</a:t>
            </a:r>
          </a:p>
          <a:p>
            <a:endParaRPr lang="en-GB" sz="600" dirty="0"/>
          </a:p>
          <a:p>
            <a:pPr marL="0" indent="0">
              <a:buNone/>
            </a:pPr>
            <a:r>
              <a:rPr lang="en-GB" sz="1800" b="1" dirty="0" smtClean="0"/>
              <a:t>Consensus that a common architectural model and terminology will:</a:t>
            </a:r>
          </a:p>
          <a:p>
            <a:pPr lvl="1"/>
            <a:r>
              <a:rPr lang="en-GB" dirty="0" smtClean="0"/>
              <a:t>facilitate interagency dialog  		</a:t>
            </a:r>
          </a:p>
          <a:p>
            <a:pPr lvl="1"/>
            <a:r>
              <a:rPr lang="en-GB" dirty="0" smtClean="0"/>
              <a:t>enable identification of interfaces </a:t>
            </a:r>
          </a:p>
          <a:p>
            <a:pPr lvl="1"/>
            <a:r>
              <a:rPr lang="en-GB" dirty="0"/>
              <a:t>e</a:t>
            </a:r>
            <a:r>
              <a:rPr lang="en-GB" dirty="0" smtClean="0"/>
              <a:t>nable work on standardisation once interfaces identified  </a:t>
            </a:r>
            <a:endParaRPr lang="en-GB" dirty="0"/>
          </a:p>
          <a:p>
            <a:pPr marL="0" indent="0">
              <a:buNone/>
            </a:pPr>
            <a:r>
              <a:rPr lang="en-GB" dirty="0" smtClean="0"/>
              <a:t>       </a:t>
            </a:r>
            <a:r>
              <a:rPr lang="en-GB" b="1" dirty="0" smtClean="0"/>
              <a:t>FDA-8: </a:t>
            </a:r>
            <a:r>
              <a:rPr lang="en-GB" dirty="0" smtClean="0"/>
              <a:t>	</a:t>
            </a:r>
            <a:r>
              <a:rPr lang="en-US" dirty="0" smtClean="0"/>
              <a:t>Establish </a:t>
            </a:r>
            <a:r>
              <a:rPr lang="en-US" dirty="0"/>
              <a:t>a common description of Future Data </a:t>
            </a:r>
            <a:r>
              <a:rPr lang="en-US" dirty="0" smtClean="0"/>
              <a:t>			Architecture </a:t>
            </a:r>
            <a:r>
              <a:rPr lang="en-US" dirty="0"/>
              <a:t>functional blocks and identify interfaces </a:t>
            </a:r>
            <a:r>
              <a:rPr lang="en-US" dirty="0" smtClean="0"/>
              <a:t>		and </a:t>
            </a:r>
            <a:r>
              <a:rPr lang="en-US" dirty="0"/>
              <a:t>interoperability </a:t>
            </a:r>
            <a:r>
              <a:rPr lang="en-US" dirty="0" smtClean="0"/>
              <a:t>approaches</a:t>
            </a:r>
          </a:p>
          <a:p>
            <a:pPr marL="0" indent="0">
              <a:buNone/>
            </a:pPr>
            <a:endParaRPr lang="en-GB" sz="800" dirty="0"/>
          </a:p>
          <a:p>
            <a:pPr marL="0" indent="0">
              <a:buNone/>
            </a:pPr>
            <a:r>
              <a:rPr lang="en-GB" sz="1800" b="1" dirty="0" smtClean="0"/>
              <a:t>Consensus that an inventory of “EO use environments” is a useful exercise that will provide insight into the EO ecosystem</a:t>
            </a:r>
          </a:p>
          <a:p>
            <a:pPr marL="0" indent="0">
              <a:buNone/>
            </a:pPr>
            <a:r>
              <a:rPr lang="en-GB" dirty="0"/>
              <a:t> </a:t>
            </a:r>
            <a:r>
              <a:rPr lang="en-GB" dirty="0" smtClean="0"/>
              <a:t>      </a:t>
            </a:r>
            <a:r>
              <a:rPr lang="en-GB" b="1" dirty="0" smtClean="0"/>
              <a:t>FDA-9: </a:t>
            </a:r>
            <a:r>
              <a:rPr lang="en-GB" dirty="0"/>
              <a:t>	</a:t>
            </a:r>
            <a:r>
              <a:rPr lang="en-US" dirty="0"/>
              <a:t>Inventory and </a:t>
            </a:r>
            <a:r>
              <a:rPr lang="en-US" dirty="0" err="1"/>
              <a:t>characterise</a:t>
            </a:r>
            <a:r>
              <a:rPr lang="en-US" dirty="0"/>
              <a:t> existing FDAs</a:t>
            </a:r>
            <a:endParaRPr lang="en-GB" dirty="0"/>
          </a:p>
        </p:txBody>
      </p:sp>
      <p:sp>
        <p:nvSpPr>
          <p:cNvPr id="5" name="Content Placeholder 2"/>
          <p:cNvSpPr>
            <a:spLocks noGrp="1"/>
          </p:cNvSpPr>
          <p:nvPr>
            <p:ph sz="quarter" idx="11"/>
          </p:nvPr>
        </p:nvSpPr>
        <p:spPr>
          <a:xfrm>
            <a:off x="2057400" y="152400"/>
            <a:ext cx="5257800" cy="533400"/>
          </a:xfrm>
        </p:spPr>
        <p:txBody>
          <a:bodyPr/>
          <a:lstStyle/>
          <a:p>
            <a:pPr algn="ctr"/>
            <a:r>
              <a:rPr lang="en-GB" b="1" dirty="0" smtClean="0"/>
              <a:t>Summary from WGISS FDA Workshop</a:t>
            </a:r>
            <a:endParaRPr lang="en-GB" b="1" dirty="0"/>
          </a:p>
        </p:txBody>
      </p:sp>
    </p:spTree>
    <p:extLst>
      <p:ext uri="{BB962C8B-B14F-4D97-AF65-F5344CB8AC3E}">
        <p14:creationId xmlns:p14="http://schemas.microsoft.com/office/powerpoint/2010/main" val="122887843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7F35609-B81B-8744-8B15-A9184EC44040}"/>
              </a:ext>
            </a:extLst>
          </p:cNvPr>
          <p:cNvSpPr txBox="1"/>
          <p:nvPr/>
        </p:nvSpPr>
        <p:spPr>
          <a:xfrm>
            <a:off x="914400" y="1066800"/>
            <a:ext cx="7124605" cy="17543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chemeClr val="bg1"/>
                </a:solidFill>
                <a:effectLst/>
                <a:uFillTx/>
              </a:rPr>
              <a:t>WGISS</a:t>
            </a:r>
          </a:p>
          <a:p>
            <a:pPr marL="0" marR="0" indent="0" algn="l" defTabSz="457200" rtl="0" fontAlgn="auto" latinLnBrk="1" hangingPunct="0">
              <a:lnSpc>
                <a:spcPct val="100000"/>
              </a:lnSpc>
              <a:spcBef>
                <a:spcPts val="0"/>
              </a:spcBef>
              <a:spcAft>
                <a:spcPts val="0"/>
              </a:spcAft>
              <a:buClrTx/>
              <a:buSzTx/>
              <a:buFontTx/>
              <a:buNone/>
              <a:tabLst/>
            </a:pPr>
            <a:endParaRPr lang="en-US" sz="3600" dirty="0">
              <a:solidFill>
                <a:schemeClr val="bg1"/>
              </a:solidFill>
            </a:endParaRPr>
          </a:p>
          <a:p>
            <a:pPr marL="0" marR="0" indent="0" algn="l" defTabSz="457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chemeClr val="bg1"/>
                </a:solidFill>
                <a:effectLst/>
                <a:uFillTx/>
              </a:rPr>
              <a:t>Background and</a:t>
            </a:r>
            <a:r>
              <a:rPr kumimoji="0" lang="en-US" sz="3600" b="0" i="0" u="none" strike="noStrike" cap="none" spc="0" normalizeH="0" dirty="0" smtClean="0">
                <a:ln>
                  <a:noFill/>
                </a:ln>
                <a:solidFill>
                  <a:schemeClr val="bg1"/>
                </a:solidFill>
                <a:effectLst/>
                <a:uFillTx/>
              </a:rPr>
              <a:t> ongoing activities</a:t>
            </a:r>
            <a:endParaRPr kumimoji="0" lang="en-US" sz="3600" b="0" i="0" u="none" strike="noStrike" cap="none" spc="0" normalizeH="0" baseline="0" dirty="0">
              <a:ln>
                <a:noFill/>
              </a:ln>
              <a:solidFill>
                <a:schemeClr val="bg1"/>
              </a:solidFill>
              <a:effectLst/>
              <a:uFillTx/>
            </a:endParaRPr>
          </a:p>
        </p:txBody>
      </p:sp>
    </p:spTree>
    <p:extLst>
      <p:ext uri="{BB962C8B-B14F-4D97-AF65-F5344CB8AC3E}">
        <p14:creationId xmlns:p14="http://schemas.microsoft.com/office/powerpoint/2010/main" val="8944841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024" y="291857"/>
            <a:ext cx="6000508" cy="637385"/>
          </a:xfrm>
        </p:spPr>
        <p:txBody>
          <a:bodyPr/>
          <a:lstStyle/>
          <a:p>
            <a:pPr algn="ctr"/>
            <a:r>
              <a:rPr lang="en-GB" sz="2400" b="1" dirty="0">
                <a:solidFill>
                  <a:schemeClr val="bg1"/>
                </a:solidFill>
                <a:latin typeface="+mj-lt"/>
              </a:rPr>
              <a:t>Report from WGISS - </a:t>
            </a:r>
            <a:r>
              <a:rPr lang="en-US" sz="2400" b="1" dirty="0">
                <a:solidFill>
                  <a:schemeClr val="bg1"/>
                </a:solidFill>
                <a:latin typeface="+mj-lt"/>
              </a:rPr>
              <a:t>User Metrics</a:t>
            </a:r>
            <a:endParaRPr lang="en-GB" sz="2400" b="1" dirty="0">
              <a:solidFill>
                <a:schemeClr val="bg1"/>
              </a:solidFill>
              <a:latin typeface="+mj-lt"/>
            </a:endParaRPr>
          </a:p>
        </p:txBody>
      </p:sp>
      <p:pic>
        <p:nvPicPr>
          <p:cNvPr id="55" name="Picture 1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129" t="6616" r="15419" b="4429"/>
          <a:stretch/>
        </p:blipFill>
        <p:spPr bwMode="auto">
          <a:xfrm>
            <a:off x="0" y="1307086"/>
            <a:ext cx="1986151" cy="151053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nvGrpSpPr>
          <p:cNvPr id="5" name="Group 4"/>
          <p:cNvGrpSpPr/>
          <p:nvPr/>
        </p:nvGrpSpPr>
        <p:grpSpPr>
          <a:xfrm>
            <a:off x="1872036" y="1455794"/>
            <a:ext cx="2609507" cy="2417205"/>
            <a:chOff x="5153025" y="1101725"/>
            <a:chExt cx="3413125" cy="3338513"/>
          </a:xfrm>
        </p:grpSpPr>
        <p:pic>
          <p:nvPicPr>
            <p:cNvPr id="56" name="Picture 3"/>
            <p:cNvPicPr>
              <a:picLocks noChangeAspect="1" noChangeArrowheads="1"/>
            </p:cNvPicPr>
            <p:nvPr/>
          </p:nvPicPr>
          <p:blipFill>
            <a:blip r:embed="rId3">
              <a:extLst>
                <a:ext uri="{28A0092B-C50C-407E-A947-70E740481C1C}">
                  <a14:useLocalDpi xmlns:a14="http://schemas.microsoft.com/office/drawing/2010/main" val="0"/>
                </a:ext>
              </a:extLst>
            </a:blip>
            <a:srcRect l="27150" t="13663" r="26999" b="6903"/>
            <a:stretch>
              <a:fillRect/>
            </a:stretch>
          </p:blipFill>
          <p:spPr bwMode="auto">
            <a:xfrm>
              <a:off x="5194300" y="1101725"/>
              <a:ext cx="3371850" cy="2628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7" name="Group 49"/>
            <p:cNvGrpSpPr>
              <a:grpSpLocks/>
            </p:cNvGrpSpPr>
            <p:nvPr/>
          </p:nvGrpSpPr>
          <p:grpSpPr bwMode="auto">
            <a:xfrm>
              <a:off x="5153025" y="4078288"/>
              <a:ext cx="3148013" cy="361950"/>
              <a:chOff x="987400" y="4284168"/>
              <a:chExt cx="2936331" cy="453291"/>
            </a:xfrm>
          </p:grpSpPr>
          <p:grpSp>
            <p:nvGrpSpPr>
              <p:cNvPr id="58" name="Group 50"/>
              <p:cNvGrpSpPr>
                <a:grpSpLocks/>
              </p:cNvGrpSpPr>
              <p:nvPr/>
            </p:nvGrpSpPr>
            <p:grpSpPr bwMode="auto">
              <a:xfrm>
                <a:off x="987400" y="4284168"/>
                <a:ext cx="585880" cy="243493"/>
                <a:chOff x="907577" y="4277124"/>
                <a:chExt cx="585880" cy="243493"/>
              </a:xfrm>
            </p:grpSpPr>
            <p:sp>
              <p:nvSpPr>
                <p:cNvPr id="74" name="Rectangle 8"/>
                <p:cNvSpPr>
                  <a:spLocks noChangeArrowheads="1"/>
                </p:cNvSpPr>
                <p:nvPr/>
              </p:nvSpPr>
              <p:spPr bwMode="auto">
                <a:xfrm>
                  <a:off x="907577" y="4277124"/>
                  <a:ext cx="585880" cy="1905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75" name="Rectangle 14"/>
                <p:cNvSpPr>
                  <a:spLocks noChangeArrowheads="1"/>
                </p:cNvSpPr>
                <p:nvPr/>
              </p:nvSpPr>
              <p:spPr bwMode="auto">
                <a:xfrm>
                  <a:off x="1032351" y="4310818"/>
                  <a:ext cx="336333" cy="20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a:solidFill>
                        <a:srgbClr val="000000"/>
                      </a:solidFill>
                      <a:latin typeface="Calibri" charset="0"/>
                      <a:cs typeface="Arial" charset="0"/>
                    </a:rPr>
                    <a:t>1-100</a:t>
                  </a:r>
                  <a:endParaRPr lang="en-US" sz="800">
                    <a:latin typeface="Arial" charset="0"/>
                    <a:cs typeface="Arial" charset="0"/>
                  </a:endParaRPr>
                </a:p>
              </p:txBody>
            </p:sp>
          </p:grpSp>
          <p:grpSp>
            <p:nvGrpSpPr>
              <p:cNvPr id="59" name="Group 51"/>
              <p:cNvGrpSpPr>
                <a:grpSpLocks/>
              </p:cNvGrpSpPr>
              <p:nvPr/>
            </p:nvGrpSpPr>
            <p:grpSpPr bwMode="auto">
              <a:xfrm>
                <a:off x="2147595" y="4284170"/>
                <a:ext cx="610290" cy="243491"/>
                <a:chOff x="2274954" y="4297365"/>
                <a:chExt cx="610290" cy="243491"/>
              </a:xfrm>
            </p:grpSpPr>
            <p:sp>
              <p:nvSpPr>
                <p:cNvPr id="72" name="Rectangle 10"/>
                <p:cNvSpPr>
                  <a:spLocks noChangeArrowheads="1"/>
                </p:cNvSpPr>
                <p:nvPr/>
              </p:nvSpPr>
              <p:spPr bwMode="auto">
                <a:xfrm>
                  <a:off x="2274954" y="4297365"/>
                  <a:ext cx="610290" cy="19050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73" name="Rectangle 16"/>
                <p:cNvSpPr>
                  <a:spLocks noChangeArrowheads="1"/>
                </p:cNvSpPr>
                <p:nvPr/>
              </p:nvSpPr>
              <p:spPr bwMode="auto">
                <a:xfrm>
                  <a:off x="2351529" y="4331057"/>
                  <a:ext cx="457142" cy="20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a:solidFill>
                        <a:srgbClr val="000000"/>
                      </a:solidFill>
                      <a:latin typeface="Calibri" charset="0"/>
                      <a:cs typeface="Arial" charset="0"/>
                    </a:rPr>
                    <a:t>200-399</a:t>
                  </a:r>
                  <a:endParaRPr lang="en-US" sz="800">
                    <a:latin typeface="Arial" charset="0"/>
                    <a:cs typeface="Arial" charset="0"/>
                  </a:endParaRPr>
                </a:p>
              </p:txBody>
            </p:sp>
          </p:grpSp>
          <p:grpSp>
            <p:nvGrpSpPr>
              <p:cNvPr id="60" name="Group 52"/>
              <p:cNvGrpSpPr>
                <a:grpSpLocks/>
              </p:cNvGrpSpPr>
              <p:nvPr/>
            </p:nvGrpSpPr>
            <p:grpSpPr bwMode="auto">
              <a:xfrm>
                <a:off x="2757887" y="4284168"/>
                <a:ext cx="574316" cy="453291"/>
                <a:chOff x="3021080" y="4297363"/>
                <a:chExt cx="574316" cy="453291"/>
              </a:xfrm>
            </p:grpSpPr>
            <p:sp>
              <p:nvSpPr>
                <p:cNvPr id="70" name="Rectangle 11"/>
                <p:cNvSpPr>
                  <a:spLocks noChangeArrowheads="1"/>
                </p:cNvSpPr>
                <p:nvPr/>
              </p:nvSpPr>
              <p:spPr bwMode="auto">
                <a:xfrm>
                  <a:off x="3021080" y="4297363"/>
                  <a:ext cx="574316" cy="1905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71" name="Rectangle 17"/>
                <p:cNvSpPr>
                  <a:spLocks noChangeArrowheads="1"/>
                </p:cNvSpPr>
                <p:nvPr/>
              </p:nvSpPr>
              <p:spPr bwMode="auto">
                <a:xfrm>
                  <a:off x="3086169" y="4331057"/>
                  <a:ext cx="444141" cy="41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a:solidFill>
                        <a:srgbClr val="000000"/>
                      </a:solidFill>
                      <a:latin typeface="Calibri" charset="0"/>
                      <a:cs typeface="Arial" charset="0"/>
                    </a:rPr>
                    <a:t>400-799</a:t>
                  </a:r>
                  <a:endParaRPr lang="en-US" sz="800">
                    <a:latin typeface="Arial" charset="0"/>
                    <a:cs typeface="Arial" charset="0"/>
                  </a:endParaRPr>
                </a:p>
              </p:txBody>
            </p:sp>
          </p:grpSp>
          <p:grpSp>
            <p:nvGrpSpPr>
              <p:cNvPr id="61" name="Group 53"/>
              <p:cNvGrpSpPr>
                <a:grpSpLocks/>
              </p:cNvGrpSpPr>
              <p:nvPr/>
            </p:nvGrpSpPr>
            <p:grpSpPr bwMode="auto">
              <a:xfrm>
                <a:off x="3332203" y="4284168"/>
                <a:ext cx="591528" cy="243494"/>
                <a:chOff x="3722756" y="4297363"/>
                <a:chExt cx="591528" cy="243494"/>
              </a:xfrm>
            </p:grpSpPr>
            <p:sp>
              <p:nvSpPr>
                <p:cNvPr id="68" name="Rectangle 12"/>
                <p:cNvSpPr>
                  <a:spLocks noChangeArrowheads="1"/>
                </p:cNvSpPr>
                <p:nvPr/>
              </p:nvSpPr>
              <p:spPr bwMode="auto">
                <a:xfrm>
                  <a:off x="3722756" y="4297363"/>
                  <a:ext cx="591528" cy="1905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69" name="Rectangle 18"/>
                <p:cNvSpPr>
                  <a:spLocks noChangeArrowheads="1"/>
                </p:cNvSpPr>
                <p:nvPr/>
              </p:nvSpPr>
              <p:spPr bwMode="auto">
                <a:xfrm>
                  <a:off x="3911041" y="4331059"/>
                  <a:ext cx="308893" cy="20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a:solidFill>
                        <a:schemeClr val="bg1"/>
                      </a:solidFill>
                      <a:latin typeface="Calibri" charset="0"/>
                      <a:cs typeface="Arial" charset="0"/>
                    </a:rPr>
                    <a:t>&gt;800</a:t>
                  </a:r>
                  <a:endParaRPr lang="en-US" sz="800">
                    <a:solidFill>
                      <a:schemeClr val="bg1"/>
                    </a:solidFill>
                    <a:latin typeface="Arial" charset="0"/>
                    <a:cs typeface="Arial" charset="0"/>
                  </a:endParaRPr>
                </a:p>
              </p:txBody>
            </p:sp>
          </p:grpSp>
          <p:sp>
            <p:nvSpPr>
              <p:cNvPr id="62" name="Rectangle 19"/>
              <p:cNvSpPr>
                <a:spLocks noChangeArrowheads="1"/>
              </p:cNvSpPr>
              <p:nvPr/>
            </p:nvSpPr>
            <p:spPr bwMode="auto">
              <a:xfrm>
                <a:off x="1912154" y="4498975"/>
                <a:ext cx="1560450" cy="23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b="1" i="1" dirty="0">
                    <a:solidFill>
                      <a:srgbClr val="000000"/>
                    </a:solidFill>
                    <a:latin typeface="Calibri" charset="0"/>
                    <a:cs typeface="Arial" charset="0"/>
                  </a:rPr>
                  <a:t>Number of user projects</a:t>
                </a:r>
                <a:endParaRPr lang="en-US" sz="1200" dirty="0">
                  <a:latin typeface="Arial" charset="0"/>
                  <a:cs typeface="Arial" charset="0"/>
                </a:endParaRPr>
              </a:p>
            </p:txBody>
          </p:sp>
          <p:grpSp>
            <p:nvGrpSpPr>
              <p:cNvPr id="63" name="Group 55"/>
              <p:cNvGrpSpPr>
                <a:grpSpLocks/>
              </p:cNvGrpSpPr>
              <p:nvPr/>
            </p:nvGrpSpPr>
            <p:grpSpPr bwMode="auto">
              <a:xfrm>
                <a:off x="1573280" y="4284168"/>
                <a:ext cx="574316" cy="243494"/>
                <a:chOff x="1573280" y="4297363"/>
                <a:chExt cx="574316" cy="243494"/>
              </a:xfrm>
            </p:grpSpPr>
            <p:sp>
              <p:nvSpPr>
                <p:cNvPr id="64" name="Rectangle 9"/>
                <p:cNvSpPr>
                  <a:spLocks noChangeArrowheads="1"/>
                </p:cNvSpPr>
                <p:nvPr/>
              </p:nvSpPr>
              <p:spPr bwMode="auto">
                <a:xfrm>
                  <a:off x="1573280" y="4297363"/>
                  <a:ext cx="574316" cy="1905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65" name="Rectangle 15"/>
                <p:cNvSpPr>
                  <a:spLocks noChangeArrowheads="1"/>
                </p:cNvSpPr>
                <p:nvPr/>
              </p:nvSpPr>
              <p:spPr bwMode="auto">
                <a:xfrm>
                  <a:off x="1596140" y="4331059"/>
                  <a:ext cx="528597" cy="20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a:solidFill>
                        <a:srgbClr val="000000"/>
                      </a:solidFill>
                      <a:latin typeface="Calibri" charset="0"/>
                      <a:cs typeface="Arial" charset="0"/>
                    </a:rPr>
                    <a:t>100-199</a:t>
                  </a:r>
                  <a:endParaRPr lang="en-US" sz="800">
                    <a:latin typeface="Arial" charset="0"/>
                    <a:cs typeface="Arial" charset="0"/>
                  </a:endParaRPr>
                </a:p>
              </p:txBody>
            </p:sp>
            <p:sp>
              <p:nvSpPr>
                <p:cNvPr id="66" name="Line 24"/>
                <p:cNvSpPr>
                  <a:spLocks noChangeShapeType="1"/>
                </p:cNvSpPr>
                <p:nvPr/>
              </p:nvSpPr>
              <p:spPr bwMode="auto">
                <a:xfrm flipV="1">
                  <a:off x="1573281" y="4391820"/>
                  <a:ext cx="1284" cy="1587"/>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Rectangle 25"/>
                <p:cNvSpPr>
                  <a:spLocks noChangeArrowheads="1"/>
                </p:cNvSpPr>
                <p:nvPr/>
              </p:nvSpPr>
              <p:spPr bwMode="auto">
                <a:xfrm>
                  <a:off x="1573280" y="4388645"/>
                  <a:ext cx="45719" cy="793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grpSp>
        </p:grpSp>
      </p:grpSp>
      <p:pic>
        <p:nvPicPr>
          <p:cNvPr id="4" name="Picture 3"/>
          <p:cNvPicPr>
            <a:picLocks noChangeAspect="1"/>
          </p:cNvPicPr>
          <p:nvPr/>
        </p:nvPicPr>
        <p:blipFill>
          <a:blip r:embed="rId4"/>
          <a:stretch>
            <a:fillRect/>
          </a:stretch>
        </p:blipFill>
        <p:spPr>
          <a:xfrm>
            <a:off x="4823881" y="1240312"/>
            <a:ext cx="3501892" cy="1915846"/>
          </a:xfrm>
          <a:prstGeom prst="rect">
            <a:avLst/>
          </a:prstGeom>
        </p:spPr>
      </p:pic>
      <p:pic>
        <p:nvPicPr>
          <p:cNvPr id="76" name="Picture 34"/>
          <p:cNvPicPr>
            <a:picLocks noChangeAspect="1"/>
          </p:cNvPicPr>
          <p:nvPr/>
        </p:nvPicPr>
        <p:blipFill>
          <a:blip r:embed="rId5">
            <a:extLst>
              <a:ext uri="{28A0092B-C50C-407E-A947-70E740481C1C}">
                <a14:useLocalDpi xmlns:a14="http://schemas.microsoft.com/office/drawing/2010/main" val="0"/>
              </a:ext>
            </a:extLst>
          </a:blip>
          <a:srcRect t="-3"/>
          <a:stretch>
            <a:fillRect/>
          </a:stretch>
        </p:blipFill>
        <p:spPr bwMode="auto">
          <a:xfrm>
            <a:off x="578670" y="3156158"/>
            <a:ext cx="12096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743" t="10588" r="6956" b="6078"/>
          <a:stretch/>
        </p:blipFill>
        <p:spPr bwMode="auto">
          <a:xfrm>
            <a:off x="222364" y="4188840"/>
            <a:ext cx="3837170" cy="2508919"/>
          </a:xfrm>
          <a:prstGeom prst="rect">
            <a:avLst/>
          </a:prstGeom>
          <a:noFill/>
          <a:ln>
            <a:noFill/>
          </a:ln>
          <a:effectLst>
            <a:outerShdw blurRad="190500" dist="38100" dir="2700000" algn="tl" rotWithShape="0">
              <a:prstClr val="black">
                <a:alpha val="2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Bild 11" descr="wordml://85.png"/>
          <p:cNvPicPr/>
          <p:nvPr/>
        </p:nvPicPr>
        <p:blipFill>
          <a:blip r:embed="rId7">
            <a:extLst>
              <a:ext uri="{28A0092B-C50C-407E-A947-70E740481C1C}">
                <a14:useLocalDpi xmlns:a14="http://schemas.microsoft.com/office/drawing/2010/main" val="0"/>
              </a:ext>
            </a:extLst>
          </a:blip>
          <a:srcRect/>
          <a:stretch>
            <a:fillRect/>
          </a:stretch>
        </p:blipFill>
        <p:spPr bwMode="auto">
          <a:xfrm>
            <a:off x="2947304" y="5128618"/>
            <a:ext cx="2951264" cy="1569141"/>
          </a:xfrm>
          <a:prstGeom prst="rect">
            <a:avLst/>
          </a:prstGeom>
          <a:noFill/>
          <a:ln>
            <a:noFill/>
          </a:ln>
        </p:spPr>
      </p:pic>
      <p:pic>
        <p:nvPicPr>
          <p:cNvPr id="3" name="Picture 2"/>
          <p:cNvPicPr>
            <a:picLocks noChangeAspect="1"/>
          </p:cNvPicPr>
          <p:nvPr/>
        </p:nvPicPr>
        <p:blipFill>
          <a:blip r:embed="rId8"/>
          <a:stretch>
            <a:fillRect/>
          </a:stretch>
        </p:blipFill>
        <p:spPr>
          <a:xfrm>
            <a:off x="6578201" y="2367040"/>
            <a:ext cx="2475729" cy="1504535"/>
          </a:xfrm>
          <a:prstGeom prst="rect">
            <a:avLst/>
          </a:prstGeom>
        </p:spPr>
      </p:pic>
      <p:pic>
        <p:nvPicPr>
          <p:cNvPr id="79"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55" t="11098" r="52249" b="16301"/>
          <a:stretch/>
        </p:blipFill>
        <p:spPr bwMode="auto">
          <a:xfrm>
            <a:off x="6426447" y="4042669"/>
            <a:ext cx="2331307" cy="2655090"/>
          </a:xfrm>
          <a:prstGeom prst="rect">
            <a:avLst/>
          </a:prstGeom>
          <a:noFill/>
          <a:ln>
            <a:noFill/>
          </a:ln>
          <a:effectLst>
            <a:outerShdw blurRad="190500" dist="38100" dir="2700000" algn="tl" rotWithShape="0">
              <a:prstClr val="black">
                <a:alpha val="2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201515" y="4188840"/>
            <a:ext cx="2179553" cy="923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Persistent Identifiers and Personal data Protection</a:t>
            </a:r>
            <a:endParaRPr kumimoji="0" lang="en-US" sz="1800" b="0" i="0" u="none" strike="noStrike" cap="none" spc="0" normalizeH="0" baseline="0" dirty="0">
              <a:ln>
                <a:noFill/>
              </a:ln>
              <a:solidFill>
                <a:srgbClr val="002569"/>
              </a:solidFill>
              <a:effectLst/>
              <a:uFillTx/>
            </a:endParaRPr>
          </a:p>
        </p:txBody>
      </p:sp>
      <p:pic>
        <p:nvPicPr>
          <p:cNvPr id="80" name="Grafik 10" descr="dlr_signet.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56518" y="4733229"/>
            <a:ext cx="884099" cy="79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878283" y="2631795"/>
            <a:ext cx="7398600" cy="2419943"/>
          </a:xfrm>
          <a:prstGeom prst="roundRect">
            <a:avLst>
              <a:gd name="adj" fmla="val 9037"/>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285750" marR="0" indent="-2857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lang="en-GB" dirty="0" smtClean="0"/>
              <a:t>Presentation</a:t>
            </a:r>
            <a:r>
              <a:rPr kumimoji="0" lang="en-GB" sz="1800" b="0" i="0" u="none" strike="noStrike" cap="none" spc="0" normalizeH="0" baseline="0" dirty="0" smtClean="0">
                <a:ln>
                  <a:noFill/>
                </a:ln>
                <a:solidFill>
                  <a:srgbClr val="002569"/>
                </a:solidFill>
                <a:effectLst/>
                <a:uFillTx/>
              </a:rPr>
              <a:t>s from several agencies (ESA, NASA, DLR) on current practice</a:t>
            </a:r>
          </a:p>
          <a:p>
            <a:pPr marL="285750" marR="0" indent="-2857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lang="en-GB" dirty="0" smtClean="0"/>
              <a:t>Work on best practice across interested agencies </a:t>
            </a:r>
          </a:p>
          <a:p>
            <a:pPr marL="285750" marR="0" indent="-2857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lang="en-GB" dirty="0" smtClean="0"/>
              <a:t>Need to define purpose and choose a subset of metrics to structure inventory of EO Resources </a:t>
            </a:r>
          </a:p>
          <a:p>
            <a:pPr marL="285750" marR="0" indent="-2857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kumimoji="0" lang="en-GB" sz="1800" b="0" i="0" u="none" strike="noStrike" cap="none" spc="0" normalizeH="0" baseline="0" dirty="0" smtClean="0">
                <a:ln>
                  <a:noFill/>
                </a:ln>
                <a:solidFill>
                  <a:srgbClr val="002569"/>
                </a:solidFill>
                <a:effectLst/>
                <a:uFillTx/>
              </a:rPr>
              <a:t>WGISS action on ESA</a:t>
            </a:r>
          </a:p>
          <a:p>
            <a:pPr marL="285750" marR="0" indent="-285750" algn="l" defTabSz="457200" rtl="0" fontAlgn="auto" latinLnBrk="1" hangingPunct="0">
              <a:lnSpc>
                <a:spcPct val="100000"/>
              </a:lnSpc>
              <a:spcBef>
                <a:spcPts val="0"/>
              </a:spcBef>
              <a:spcAft>
                <a:spcPts val="0"/>
              </a:spcAft>
              <a:buClrTx/>
              <a:buSzTx/>
              <a:buFont typeface="Arial" panose="020B0604020202020204" pitchFamily="34" charset="0"/>
              <a:buChar char="•"/>
              <a:tabLst/>
            </a:pPr>
            <a:r>
              <a:rPr lang="en-GB" dirty="0" smtClean="0"/>
              <a:t>Panel Session at GEO Data Providers Workshop on 3</a:t>
            </a:r>
            <a:r>
              <a:rPr lang="en-GB" baseline="30000" dirty="0" smtClean="0"/>
              <a:t>rd</a:t>
            </a:r>
            <a:r>
              <a:rPr lang="en-GB" dirty="0" smtClean="0"/>
              <a:t> May</a:t>
            </a:r>
            <a:endParaRPr kumimoji="0" lang="en-GB" sz="1800" b="0" i="0" u="none" strike="noStrike" cap="none" spc="0" normalizeH="0" baseline="0" dirty="0" smtClean="0">
              <a:ln>
                <a:noFill/>
              </a:ln>
              <a:solidFill>
                <a:srgbClr val="002569"/>
              </a:solidFill>
              <a:effectLst/>
              <a:uFillTx/>
            </a:endParaRPr>
          </a:p>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2569"/>
              </a:solidFill>
              <a:effectLst/>
              <a:uFillTx/>
            </a:endParaRPr>
          </a:p>
        </p:txBody>
      </p:sp>
      <p:sp>
        <p:nvSpPr>
          <p:cNvPr id="34" name="Rounded Rectangle 33"/>
          <p:cNvSpPr/>
          <p:nvPr/>
        </p:nvSpPr>
        <p:spPr>
          <a:xfrm rot="19631917">
            <a:off x="5980883" y="5029135"/>
            <a:ext cx="3219140" cy="783191"/>
          </a:xfrm>
          <a:prstGeom prst="roundRect">
            <a:avLst/>
          </a:prstGeom>
          <a:solidFill>
            <a:schemeClr val="bg1">
              <a:alpha val="8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r>
              <a:rPr lang="en-US" sz="2000" b="1" dirty="0"/>
              <a:t>FDA-13: </a:t>
            </a:r>
            <a:r>
              <a:rPr lang="en-US" sz="2000" dirty="0"/>
              <a:t>Develop a User Metrics Best Practice</a:t>
            </a:r>
          </a:p>
        </p:txBody>
      </p:sp>
    </p:spTree>
    <p:extLst>
      <p:ext uri="{BB962C8B-B14F-4D97-AF65-F5344CB8AC3E}">
        <p14:creationId xmlns:p14="http://schemas.microsoft.com/office/powerpoint/2010/main" val="4278962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sz="quarter" idx="11"/>
          </p:nvPr>
        </p:nvSpPr>
        <p:spPr>
          <a:xfrm>
            <a:off x="2057400" y="304800"/>
            <a:ext cx="5257800" cy="533400"/>
          </a:xfrm>
        </p:spPr>
        <p:txBody>
          <a:bodyPr/>
          <a:lstStyle/>
          <a:p>
            <a:pPr algn="ctr"/>
            <a:r>
              <a:rPr lang="en-GB" b="1" dirty="0" smtClean="0"/>
              <a:t>WGISS FDA Workshop Material</a:t>
            </a:r>
            <a:endParaRPr lang="en-GB" b="1" dirty="0"/>
          </a:p>
        </p:txBody>
      </p:sp>
      <p:sp>
        <p:nvSpPr>
          <p:cNvPr id="2" name="Rectangle 1"/>
          <p:cNvSpPr/>
          <p:nvPr/>
        </p:nvSpPr>
        <p:spPr>
          <a:xfrm>
            <a:off x="304800" y="5420380"/>
            <a:ext cx="6096541" cy="523220"/>
          </a:xfrm>
          <a:prstGeom prst="rect">
            <a:avLst/>
          </a:prstGeom>
        </p:spPr>
        <p:txBody>
          <a:bodyPr wrap="none">
            <a:spAutoFit/>
          </a:bodyPr>
          <a:lstStyle/>
          <a:p>
            <a:r>
              <a:rPr lang="en-US" sz="2800" b="1" dirty="0">
                <a:latin typeface="+mj-lt"/>
              </a:rPr>
              <a:t>http://</a:t>
            </a:r>
            <a:r>
              <a:rPr lang="en-US" sz="2800" b="1" dirty="0" err="1">
                <a:latin typeface="+mj-lt"/>
              </a:rPr>
              <a:t>ceos.org</a:t>
            </a:r>
            <a:r>
              <a:rPr lang="en-US" sz="2800" b="1" dirty="0">
                <a:latin typeface="+mj-lt"/>
              </a:rPr>
              <a:t>/</a:t>
            </a:r>
            <a:r>
              <a:rPr lang="en-US" sz="2800" b="1" dirty="0" smtClean="0">
                <a:latin typeface="+mj-lt"/>
              </a:rPr>
              <a:t>meetings</a:t>
            </a:r>
            <a:r>
              <a:rPr lang="en-US" sz="2800" b="1" dirty="0">
                <a:latin typeface="+mj-lt"/>
              </a:rPr>
              <a:t>/wgiss-45/</a:t>
            </a:r>
          </a:p>
        </p:txBody>
      </p:sp>
      <p:pic>
        <p:nvPicPr>
          <p:cNvPr id="3" name="Picture 2"/>
          <p:cNvPicPr>
            <a:picLocks noChangeAspect="1"/>
          </p:cNvPicPr>
          <p:nvPr/>
        </p:nvPicPr>
        <p:blipFill>
          <a:blip r:embed="rId3"/>
          <a:stretch>
            <a:fillRect/>
          </a:stretch>
        </p:blipFill>
        <p:spPr>
          <a:xfrm>
            <a:off x="1371600" y="1371600"/>
            <a:ext cx="6477000" cy="3223879"/>
          </a:xfrm>
          <a:prstGeom prst="rect">
            <a:avLst/>
          </a:prstGeom>
        </p:spPr>
      </p:pic>
      <p:sp>
        <p:nvSpPr>
          <p:cNvPr id="4" name="Rectangle 3"/>
          <p:cNvSpPr/>
          <p:nvPr/>
        </p:nvSpPr>
        <p:spPr>
          <a:xfrm>
            <a:off x="304800" y="4724400"/>
            <a:ext cx="8686800" cy="523220"/>
          </a:xfrm>
          <a:prstGeom prst="rect">
            <a:avLst/>
          </a:prstGeom>
        </p:spPr>
        <p:txBody>
          <a:bodyPr wrap="square">
            <a:spAutoFit/>
          </a:bodyPr>
          <a:lstStyle/>
          <a:p>
            <a:r>
              <a:rPr lang="en-US" sz="2800" b="1" dirty="0">
                <a:latin typeface="+mj-lt"/>
              </a:rPr>
              <a:t>http://</a:t>
            </a:r>
            <a:r>
              <a:rPr lang="en-US" sz="2800" b="1" dirty="0" err="1">
                <a:latin typeface="+mj-lt"/>
              </a:rPr>
              <a:t>ceos.org</a:t>
            </a:r>
            <a:r>
              <a:rPr lang="en-US" sz="2800" b="1" dirty="0">
                <a:latin typeface="+mj-lt"/>
              </a:rPr>
              <a:t>/</a:t>
            </a:r>
            <a:r>
              <a:rPr lang="en-US" sz="2800" b="1" dirty="0" err="1">
                <a:latin typeface="+mj-lt"/>
              </a:rPr>
              <a:t>ourwork</a:t>
            </a:r>
            <a:r>
              <a:rPr lang="en-US" sz="2800" b="1" dirty="0">
                <a:latin typeface="+mj-lt"/>
              </a:rPr>
              <a:t>/</a:t>
            </a:r>
            <a:r>
              <a:rPr lang="en-US" sz="2800" b="1" dirty="0" err="1">
                <a:latin typeface="+mj-lt"/>
              </a:rPr>
              <a:t>workinggroups</a:t>
            </a:r>
            <a:r>
              <a:rPr lang="en-US" sz="2800" b="1" dirty="0">
                <a:latin typeface="+mj-lt"/>
              </a:rPr>
              <a:t>/</a:t>
            </a:r>
            <a:r>
              <a:rPr lang="en-US" sz="2800" b="1" dirty="0" err="1">
                <a:latin typeface="+mj-lt"/>
              </a:rPr>
              <a:t>wgiss</a:t>
            </a:r>
            <a:r>
              <a:rPr lang="en-US" sz="2800" b="1" dirty="0">
                <a:latin typeface="+mj-lt"/>
              </a:rPr>
              <a:t>/</a:t>
            </a:r>
          </a:p>
        </p:txBody>
      </p:sp>
    </p:spTree>
    <p:extLst>
      <p:ext uri="{BB962C8B-B14F-4D97-AF65-F5344CB8AC3E}">
        <p14:creationId xmlns:p14="http://schemas.microsoft.com/office/powerpoint/2010/main" val="404953041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thank you languages trans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33400"/>
            <a:ext cx="9524999" cy="7357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1193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981200" y="228600"/>
            <a:ext cx="4953000" cy="533400"/>
          </a:xfrm>
        </p:spPr>
        <p:txBody>
          <a:bodyPr/>
          <a:lstStyle/>
          <a:p>
            <a:pPr algn="ctr"/>
            <a:r>
              <a:rPr lang="en-US" b="1" dirty="0" smtClean="0"/>
              <a:t>WGISS Scope</a:t>
            </a:r>
            <a:endParaRPr lang="en-US" b="1" dirty="0"/>
          </a:p>
        </p:txBody>
      </p:sp>
      <p:sp>
        <p:nvSpPr>
          <p:cNvPr id="5" name="Content Placeholder 4"/>
          <p:cNvSpPr>
            <a:spLocks noGrp="1"/>
          </p:cNvSpPr>
          <p:nvPr>
            <p:ph sz="quarter" idx="10"/>
          </p:nvPr>
        </p:nvSpPr>
        <p:spPr>
          <a:xfrm>
            <a:off x="228600" y="1295400"/>
            <a:ext cx="8610600" cy="5509199"/>
          </a:xfrm>
          <a:prstGeom prst="rect">
            <a:avLst/>
          </a:prstGeom>
        </p:spPr>
        <p:txBody>
          <a:bodyPr wrap="square">
            <a:spAutoFit/>
          </a:bodyPr>
          <a:lstStyle/>
          <a:p>
            <a:r>
              <a:rPr lang="en-US" sz="2400" dirty="0" smtClean="0"/>
              <a:t>WGISS is </a:t>
            </a:r>
            <a:r>
              <a:rPr lang="en-US" sz="2400" dirty="0"/>
              <a:t>a subsidiary body supporting </a:t>
            </a:r>
            <a:r>
              <a:rPr lang="en-US" sz="2400" dirty="0" smtClean="0"/>
              <a:t>CEOS</a:t>
            </a:r>
          </a:p>
          <a:p>
            <a:pPr marL="742950" lvl="1" indent="-285750">
              <a:spcBef>
                <a:spcPts val="1100"/>
              </a:spcBef>
              <a:buFont typeface="Wingdings" charset="2"/>
              <a:buChar char="Ø"/>
            </a:pPr>
            <a:r>
              <a:rPr lang="en-US" dirty="0" smtClean="0"/>
              <a:t>Promotes </a:t>
            </a:r>
            <a:r>
              <a:rPr lang="en-US" dirty="0"/>
              <a:t>collaboration in the development of systems and services that manage and supply </a:t>
            </a:r>
            <a:r>
              <a:rPr lang="en-US" dirty="0" smtClean="0"/>
              <a:t>Earth Observation data;</a:t>
            </a:r>
            <a:endParaRPr lang="en-US" dirty="0"/>
          </a:p>
          <a:p>
            <a:pPr marL="742950" lvl="1" indent="-285750">
              <a:spcBef>
                <a:spcPts val="1100"/>
              </a:spcBef>
              <a:buFont typeface="Wingdings" charset="2"/>
              <a:buChar char="Ø"/>
            </a:pPr>
            <a:r>
              <a:rPr lang="en-US" dirty="0"/>
              <a:t>C</a:t>
            </a:r>
            <a:r>
              <a:rPr lang="en-US" dirty="0" smtClean="0"/>
              <a:t>reates </a:t>
            </a:r>
            <a:r>
              <a:rPr lang="en-US" dirty="0"/>
              <a:t>and demonstrates prototypes supporting CEOS and Group on Earth Observation (GEO) </a:t>
            </a:r>
            <a:r>
              <a:rPr lang="en-US" dirty="0" smtClean="0"/>
              <a:t>requirements;</a:t>
            </a:r>
          </a:p>
          <a:p>
            <a:pPr marL="742950" lvl="1" indent="-285750">
              <a:spcBef>
                <a:spcPts val="1100"/>
              </a:spcBef>
              <a:buFont typeface="Wingdings" charset="2"/>
              <a:buChar char="Ø"/>
            </a:pPr>
            <a:r>
              <a:rPr lang="en-US" dirty="0" smtClean="0"/>
              <a:t>Addresses </a:t>
            </a:r>
            <a:r>
              <a:rPr lang="en-US" dirty="0"/>
              <a:t>the internal management of EO data, the creation of information systems and the delivery of interoperable services. </a:t>
            </a:r>
            <a:endParaRPr lang="en-US" dirty="0" smtClean="0"/>
          </a:p>
          <a:p>
            <a:endParaRPr lang="en-US" sz="2400" dirty="0" smtClean="0"/>
          </a:p>
          <a:p>
            <a:r>
              <a:rPr lang="en-US" sz="2400" dirty="0" smtClean="0"/>
              <a:t>The </a:t>
            </a:r>
            <a:r>
              <a:rPr lang="en-US" sz="2400" dirty="0"/>
              <a:t>activities and expertise of WGISS </a:t>
            </a:r>
            <a:r>
              <a:rPr lang="en-US" sz="2400" b="1" dirty="0"/>
              <a:t>span the full range of the information life cycle </a:t>
            </a:r>
            <a:r>
              <a:rPr lang="en-US" sz="2400" dirty="0"/>
              <a:t>from the </a:t>
            </a:r>
            <a:r>
              <a:rPr lang="en-US" sz="2400" i="1" dirty="0"/>
              <a:t>requirements and metadata definition for the initial ingestion of satellite data into archives through to the incorporation of derived information into end-user applications</a:t>
            </a:r>
            <a:r>
              <a:rPr lang="en-US" sz="2400" dirty="0"/>
              <a:t>. </a:t>
            </a:r>
          </a:p>
          <a:p>
            <a:endParaRPr lang="en-US" sz="2400" dirty="0"/>
          </a:p>
        </p:txBody>
      </p:sp>
    </p:spTree>
    <p:extLst>
      <p:ext uri="{BB962C8B-B14F-4D97-AF65-F5344CB8AC3E}">
        <p14:creationId xmlns:p14="http://schemas.microsoft.com/office/powerpoint/2010/main" val="4424983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0"/>
          </p:nvPr>
        </p:nvPicPr>
        <p:blipFill>
          <a:blip r:embed="rId2"/>
          <a:srcRect l="-3670" r="-3670"/>
          <a:stretch>
            <a:fillRect/>
          </a:stretch>
        </p:blipFill>
        <p:spPr>
          <a:xfrm>
            <a:off x="381000" y="1154265"/>
            <a:ext cx="8229600" cy="5703735"/>
          </a:xfrm>
        </p:spPr>
      </p:pic>
      <p:sp>
        <p:nvSpPr>
          <p:cNvPr id="4" name="Content Placeholder 3"/>
          <p:cNvSpPr>
            <a:spLocks noGrp="1"/>
          </p:cNvSpPr>
          <p:nvPr>
            <p:ph sz="quarter" idx="11"/>
          </p:nvPr>
        </p:nvSpPr>
        <p:spPr/>
        <p:txBody>
          <a:bodyPr/>
          <a:lstStyle/>
          <a:p>
            <a:pPr algn="ctr"/>
            <a:r>
              <a:rPr lang="en-US" b="1" dirty="0"/>
              <a:t>WGISS Structure</a:t>
            </a:r>
          </a:p>
        </p:txBody>
      </p:sp>
    </p:spTree>
    <p:extLst>
      <p:ext uri="{BB962C8B-B14F-4D97-AF65-F5344CB8AC3E}">
        <p14:creationId xmlns:p14="http://schemas.microsoft.com/office/powerpoint/2010/main" val="71293371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057400" y="152400"/>
            <a:ext cx="5410200" cy="533400"/>
          </a:xfrm>
        </p:spPr>
        <p:txBody>
          <a:bodyPr/>
          <a:lstStyle/>
          <a:p>
            <a:pPr algn="ctr"/>
            <a:r>
              <a:rPr lang="en-US" b="1" dirty="0" smtClean="0"/>
              <a:t>Interoperability and Use</a:t>
            </a:r>
          </a:p>
          <a:p>
            <a:pPr algn="ctr"/>
            <a:r>
              <a:rPr lang="en-US" b="1" dirty="0" smtClean="0"/>
              <a:t>FDA </a:t>
            </a:r>
            <a:r>
              <a:rPr lang="en-US" b="1" dirty="0"/>
              <a:t>Themes supported via WGISS</a:t>
            </a:r>
          </a:p>
          <a:p>
            <a:endParaRPr lang="en-US" dirty="0"/>
          </a:p>
        </p:txBody>
      </p:sp>
      <p:sp>
        <p:nvSpPr>
          <p:cNvPr id="6" name="Content Placeholder 7"/>
          <p:cNvSpPr>
            <a:spLocks noGrp="1"/>
          </p:cNvSpPr>
          <p:nvPr>
            <p:ph sz="quarter" idx="10"/>
          </p:nvPr>
        </p:nvSpPr>
        <p:spPr>
          <a:xfrm>
            <a:off x="228600" y="1295400"/>
            <a:ext cx="8686800" cy="5029200"/>
          </a:xfrm>
        </p:spPr>
        <p:txBody>
          <a:bodyPr/>
          <a:lstStyle/>
          <a:p>
            <a:pPr defTabSz="914400"/>
            <a:r>
              <a:rPr lang="en-US" sz="1800" b="1" dirty="0"/>
              <a:t>CEOS Analysis Ready Data (ARD)</a:t>
            </a:r>
            <a:endParaRPr lang="en-US" sz="1600" b="1" dirty="0"/>
          </a:p>
          <a:p>
            <a:pPr lvl="1"/>
            <a:r>
              <a:rPr lang="en-US" sz="1400" dirty="0"/>
              <a:t>Develop and provision CARD4L-compliant optical and/or </a:t>
            </a:r>
            <a:r>
              <a:rPr lang="en-US" sz="1400" dirty="0" smtClean="0"/>
              <a:t>SAR </a:t>
            </a:r>
            <a:r>
              <a:rPr lang="en-US" sz="1400" dirty="0"/>
              <a:t>products</a:t>
            </a:r>
          </a:p>
          <a:p>
            <a:pPr lvl="1"/>
            <a:r>
              <a:rPr lang="en-US" sz="1400" dirty="0"/>
              <a:t>Examine ARD for ocean and atmosphere domains</a:t>
            </a:r>
          </a:p>
          <a:p>
            <a:pPr defTabSz="914400"/>
            <a:endParaRPr lang="en-US" sz="1400" b="1" dirty="0"/>
          </a:p>
          <a:p>
            <a:pPr defTabSz="914400"/>
            <a:r>
              <a:rPr lang="en-US" sz="1800" b="1" dirty="0"/>
              <a:t>Interoperable Free and Open Tools</a:t>
            </a:r>
          </a:p>
          <a:p>
            <a:pPr lvl="1" defTabSz="914400"/>
            <a:r>
              <a:rPr lang="en-US" sz="1400" dirty="0"/>
              <a:t>Continue supporting the CEOS Data Cube (CDC) initiative</a:t>
            </a:r>
          </a:p>
          <a:p>
            <a:pPr lvl="1" defTabSz="914400"/>
            <a:r>
              <a:rPr lang="en-US" sz="1400" dirty="0"/>
              <a:t>Demonstrate new technologies through ongoing support of ‘pilot projects’ and consideration of alternate candidate architectures</a:t>
            </a:r>
          </a:p>
          <a:p>
            <a:pPr defTabSz="914400"/>
            <a:r>
              <a:rPr lang="en-US" sz="1800" b="1" dirty="0" smtClean="0"/>
              <a:t>Data</a:t>
            </a:r>
            <a:r>
              <a:rPr lang="en-US" sz="1800" b="1" dirty="0"/>
              <a:t>, Processing, and Architecture Interface Standards</a:t>
            </a:r>
          </a:p>
          <a:p>
            <a:pPr lvl="1"/>
            <a:r>
              <a:rPr lang="en-US" sz="1400" dirty="0"/>
              <a:t>Develop standards for pixel-level data discovery, access, and common analytical processing requests (e.g., cloud free mosaics of ARD) exploiting EO satellite data among various CEOS exploitation platforms</a:t>
            </a:r>
          </a:p>
          <a:p>
            <a:pPr defTabSz="914400"/>
            <a:r>
              <a:rPr lang="en-US" sz="1800" b="1" dirty="0" smtClean="0"/>
              <a:t>Analytical </a:t>
            </a:r>
            <a:r>
              <a:rPr lang="en-US" sz="1800" b="1" dirty="0"/>
              <a:t>Processing Capabilities</a:t>
            </a:r>
          </a:p>
          <a:p>
            <a:pPr lvl="1"/>
            <a:r>
              <a:rPr lang="en-US" sz="1400" dirty="0"/>
              <a:t>Prototype portable web-based analytical processing APIs/Web Services that work across CEOS exploitation platforms in full computing environments for time series and other analysis</a:t>
            </a:r>
          </a:p>
          <a:p>
            <a:endParaRPr lang="en-US" sz="1050" b="1" dirty="0"/>
          </a:p>
          <a:p>
            <a:pPr defTabSz="914400"/>
            <a:r>
              <a:rPr lang="en-US" sz="1800" b="1" dirty="0"/>
              <a:t>User Metrics</a:t>
            </a:r>
          </a:p>
          <a:p>
            <a:pPr lvl="1" defTabSz="914400"/>
            <a:r>
              <a:rPr lang="en-US" sz="1400" dirty="0"/>
              <a:t>Develop a data use metrics framework through which agencies can contribute to how EO data is being used, rather than just downloaded data quantities</a:t>
            </a:r>
          </a:p>
        </p:txBody>
      </p:sp>
      <p:grpSp>
        <p:nvGrpSpPr>
          <p:cNvPr id="7" name="Group 6"/>
          <p:cNvGrpSpPr/>
          <p:nvPr/>
        </p:nvGrpSpPr>
        <p:grpSpPr>
          <a:xfrm>
            <a:off x="228600" y="1295400"/>
            <a:ext cx="8534400" cy="845195"/>
            <a:chOff x="457200" y="1295400"/>
            <a:chExt cx="8534400" cy="1075701"/>
          </a:xfrm>
        </p:grpSpPr>
        <p:sp>
          <p:nvSpPr>
            <p:cNvPr id="8" name="Rectangle 7"/>
            <p:cNvSpPr/>
            <p:nvPr/>
          </p:nvSpPr>
          <p:spPr>
            <a:xfrm>
              <a:off x="609600" y="1695392"/>
              <a:ext cx="7620000" cy="675709"/>
            </a:xfrm>
            <a:prstGeom prst="rect">
              <a:avLst/>
            </a:prstGeom>
            <a:solidFill>
              <a:srgbClr val="FFFFFF"/>
            </a:solidFill>
          </p:spPr>
          <p:txBody>
            <a:bodyPr wrap="square">
              <a:spAutoFit/>
            </a:bodyPr>
            <a:lstStyle/>
            <a:p>
              <a:r>
                <a:rPr lang="en-GB" b="1" dirty="0" smtClean="0">
                  <a:solidFill>
                    <a:schemeClr val="accent6"/>
                  </a:solidFill>
                </a:rPr>
                <a:t>Block A: Analysis </a:t>
              </a:r>
              <a:r>
                <a:rPr lang="en-GB" b="1" dirty="0">
                  <a:solidFill>
                    <a:schemeClr val="accent6"/>
                  </a:solidFill>
                </a:rPr>
                <a:t>Ready </a:t>
              </a:r>
              <a:r>
                <a:rPr lang="en-GB" b="1" dirty="0" smtClean="0">
                  <a:solidFill>
                    <a:schemeClr val="accent6"/>
                  </a:solidFill>
                </a:rPr>
                <a:t>Data, CARD4L and interoperable products</a:t>
              </a:r>
            </a:p>
            <a:p>
              <a:endParaRPr lang="en-GB" sz="1050" b="1" dirty="0">
                <a:solidFill>
                  <a:schemeClr val="accent6"/>
                </a:solidFill>
              </a:endParaRPr>
            </a:p>
          </p:txBody>
        </p:sp>
        <p:sp>
          <p:nvSpPr>
            <p:cNvPr id="9" name="Rounded Rectangle 8"/>
            <p:cNvSpPr/>
            <p:nvPr/>
          </p:nvSpPr>
          <p:spPr>
            <a:xfrm>
              <a:off x="457200" y="1295400"/>
              <a:ext cx="8534400" cy="1066800"/>
            </a:xfrm>
            <a:prstGeom prst="roundRect">
              <a:avLst/>
            </a:prstGeom>
            <a:no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2569"/>
                </a:solidFill>
                <a:effectLst/>
                <a:uFillTx/>
              </a:endParaRPr>
            </a:p>
          </p:txBody>
        </p:sp>
      </p:grpSp>
      <p:grpSp>
        <p:nvGrpSpPr>
          <p:cNvPr id="11" name="Group 10"/>
          <p:cNvGrpSpPr/>
          <p:nvPr/>
        </p:nvGrpSpPr>
        <p:grpSpPr>
          <a:xfrm>
            <a:off x="228600" y="2125007"/>
            <a:ext cx="8534400" cy="3549193"/>
            <a:chOff x="457200" y="2362200"/>
            <a:chExt cx="8534400" cy="3312000"/>
          </a:xfrm>
        </p:grpSpPr>
        <p:sp>
          <p:nvSpPr>
            <p:cNvPr id="12" name="Rounded Rectangle 11"/>
            <p:cNvSpPr/>
            <p:nvPr/>
          </p:nvSpPr>
          <p:spPr>
            <a:xfrm>
              <a:off x="457200" y="2362200"/>
              <a:ext cx="8534400" cy="3312000"/>
            </a:xfrm>
            <a:prstGeom prst="roundRect">
              <a:avLst>
                <a:gd name="adj" fmla="val 5791"/>
              </a:avLst>
            </a:prstGeom>
            <a:no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2569"/>
                </a:solidFill>
                <a:effectLst/>
                <a:uFillTx/>
              </a:endParaRPr>
            </a:p>
          </p:txBody>
        </p:sp>
        <p:sp>
          <p:nvSpPr>
            <p:cNvPr id="13" name="Rectangle 12"/>
            <p:cNvSpPr/>
            <p:nvPr/>
          </p:nvSpPr>
          <p:spPr>
            <a:xfrm>
              <a:off x="604605" y="2414476"/>
              <a:ext cx="7924800" cy="344649"/>
            </a:xfrm>
            <a:prstGeom prst="rect">
              <a:avLst/>
            </a:prstGeom>
            <a:solidFill>
              <a:srgbClr val="FFFFFF"/>
            </a:solidFill>
          </p:spPr>
          <p:txBody>
            <a:bodyPr wrap="square">
              <a:spAutoFit/>
            </a:bodyPr>
            <a:lstStyle/>
            <a:p>
              <a:r>
                <a:rPr lang="en-US" b="1" dirty="0" smtClean="0">
                  <a:solidFill>
                    <a:schemeClr val="accent6"/>
                  </a:solidFill>
                </a:rPr>
                <a:t>Block B: Agency </a:t>
              </a:r>
              <a:r>
                <a:rPr lang="en-US" b="1" dirty="0">
                  <a:solidFill>
                    <a:schemeClr val="accent6"/>
                  </a:solidFill>
                </a:rPr>
                <a:t>roles in stimulating </a:t>
              </a:r>
              <a:r>
                <a:rPr lang="en-GB" b="1" dirty="0">
                  <a:solidFill>
                    <a:schemeClr val="accent6"/>
                  </a:solidFill>
                </a:rPr>
                <a:t>EO “use-environments</a:t>
              </a:r>
              <a:r>
                <a:rPr lang="en-GB" b="1" dirty="0" smtClean="0">
                  <a:solidFill>
                    <a:schemeClr val="accent6"/>
                  </a:solidFill>
                </a:rPr>
                <a:t>”</a:t>
              </a:r>
              <a:endParaRPr lang="en-GB" b="1" dirty="0">
                <a:solidFill>
                  <a:schemeClr val="accent6"/>
                </a:solidFill>
              </a:endParaRPr>
            </a:p>
          </p:txBody>
        </p:sp>
      </p:grpSp>
      <p:grpSp>
        <p:nvGrpSpPr>
          <p:cNvPr id="14" name="Group 13"/>
          <p:cNvGrpSpPr/>
          <p:nvPr/>
        </p:nvGrpSpPr>
        <p:grpSpPr>
          <a:xfrm>
            <a:off x="228600" y="5675744"/>
            <a:ext cx="8534400" cy="1066800"/>
            <a:chOff x="457200" y="5675744"/>
            <a:chExt cx="8534400" cy="1066800"/>
          </a:xfrm>
        </p:grpSpPr>
        <p:sp>
          <p:nvSpPr>
            <p:cNvPr id="15" name="Rounded Rectangle 14"/>
            <p:cNvSpPr/>
            <p:nvPr/>
          </p:nvSpPr>
          <p:spPr>
            <a:xfrm>
              <a:off x="457200" y="5675744"/>
              <a:ext cx="8534400" cy="1066800"/>
            </a:xfrm>
            <a:prstGeom prst="roundRect">
              <a:avLst/>
            </a:prstGeom>
            <a:no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2569"/>
                </a:solidFill>
                <a:effectLst/>
                <a:uFillTx/>
              </a:endParaRPr>
            </a:p>
          </p:txBody>
        </p:sp>
        <p:sp>
          <p:nvSpPr>
            <p:cNvPr id="16" name="Rectangle 15"/>
            <p:cNvSpPr/>
            <p:nvPr/>
          </p:nvSpPr>
          <p:spPr>
            <a:xfrm>
              <a:off x="685800" y="6019800"/>
              <a:ext cx="8229600" cy="646331"/>
            </a:xfrm>
            <a:prstGeom prst="rect">
              <a:avLst/>
            </a:prstGeom>
            <a:solidFill>
              <a:srgbClr val="FFFFFF"/>
            </a:solidFill>
          </p:spPr>
          <p:txBody>
            <a:bodyPr wrap="square">
              <a:spAutoFit/>
            </a:bodyPr>
            <a:lstStyle/>
            <a:p>
              <a:r>
                <a:rPr lang="en-GB" b="1" dirty="0" smtClean="0">
                  <a:solidFill>
                    <a:schemeClr val="accent6"/>
                  </a:solidFill>
                </a:rPr>
                <a:t>Block C: </a:t>
              </a:r>
              <a:r>
                <a:rPr lang="en-US" b="1" dirty="0">
                  <a:solidFill>
                    <a:schemeClr val="accent6"/>
                  </a:solidFill>
                </a:rPr>
                <a:t>Earth Observation Resources Analysis and User </a:t>
              </a:r>
              <a:r>
                <a:rPr lang="en-US" b="1" dirty="0" smtClean="0">
                  <a:solidFill>
                    <a:schemeClr val="accent6"/>
                  </a:solidFill>
                </a:rPr>
                <a:t>Metrics</a:t>
              </a:r>
            </a:p>
            <a:p>
              <a:endParaRPr lang="en-GB" b="1" dirty="0" smtClean="0">
                <a:solidFill>
                  <a:schemeClr val="accent6"/>
                </a:solidFill>
              </a:endParaRPr>
            </a:p>
          </p:txBody>
        </p:sp>
      </p:grpSp>
      <p:sp>
        <p:nvSpPr>
          <p:cNvPr id="17" name="Rounded Rectangle 16"/>
          <p:cNvSpPr/>
          <p:nvPr/>
        </p:nvSpPr>
        <p:spPr>
          <a:xfrm rot="19631917">
            <a:off x="2412344" y="3471082"/>
            <a:ext cx="3219140" cy="851295"/>
          </a:xfrm>
          <a:prstGeom prst="roundRect">
            <a:avLst/>
          </a:prstGeom>
          <a:solidFill>
            <a:schemeClr val="bg1">
              <a:alpha val="8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GB" sz="4400" b="1" i="0" u="none" strike="noStrike" cap="none" spc="0" normalizeH="0" baseline="0" dirty="0" smtClean="0">
                <a:ln>
                  <a:noFill/>
                </a:ln>
                <a:solidFill>
                  <a:srgbClr val="FFC000"/>
                </a:solidFill>
                <a:effectLst/>
                <a:uFillTx/>
              </a:rPr>
              <a:t>BLOCK B</a:t>
            </a:r>
            <a:endParaRPr kumimoji="0" lang="en-GB" sz="4400" b="1" i="0" u="none" strike="noStrike" cap="none" spc="0" normalizeH="0" baseline="0" dirty="0">
              <a:ln>
                <a:noFill/>
              </a:ln>
              <a:solidFill>
                <a:srgbClr val="FFC000"/>
              </a:solidFill>
              <a:effectLst/>
              <a:uFillTx/>
            </a:endParaRPr>
          </a:p>
        </p:txBody>
      </p:sp>
      <p:sp>
        <p:nvSpPr>
          <p:cNvPr id="18" name="Rounded Rectangle 17"/>
          <p:cNvSpPr/>
          <p:nvPr/>
        </p:nvSpPr>
        <p:spPr>
          <a:xfrm rot="19631917">
            <a:off x="3598176" y="5092341"/>
            <a:ext cx="3219140" cy="851295"/>
          </a:xfrm>
          <a:prstGeom prst="roundRect">
            <a:avLst/>
          </a:prstGeom>
          <a:solidFill>
            <a:schemeClr val="bg1">
              <a:alpha val="8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GB" sz="4400" b="1" i="0" u="none" strike="noStrike" cap="none" spc="0" normalizeH="0" baseline="0" dirty="0" smtClean="0">
                <a:ln>
                  <a:noFill/>
                </a:ln>
                <a:solidFill>
                  <a:srgbClr val="FFC000"/>
                </a:solidFill>
                <a:effectLst/>
                <a:uFillTx/>
              </a:rPr>
              <a:t>BLOCK C</a:t>
            </a:r>
            <a:endParaRPr kumimoji="0" lang="en-GB" sz="4400" b="1" i="0" u="none" strike="noStrike" cap="none" spc="0" normalizeH="0" baseline="0" dirty="0">
              <a:ln>
                <a:noFill/>
              </a:ln>
              <a:solidFill>
                <a:srgbClr val="FFC000"/>
              </a:solidFill>
              <a:effectLst/>
              <a:uFillTx/>
            </a:endParaRPr>
          </a:p>
        </p:txBody>
      </p:sp>
    </p:spTree>
    <p:extLst>
      <p:ext uri="{BB962C8B-B14F-4D97-AF65-F5344CB8AC3E}">
        <p14:creationId xmlns:p14="http://schemas.microsoft.com/office/powerpoint/2010/main" val="10722501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0" y="1447800"/>
            <a:ext cx="8897248" cy="4495800"/>
          </a:xfrm>
        </p:spPr>
        <p:txBody>
          <a:bodyPr/>
          <a:lstStyle/>
          <a:p>
            <a:r>
              <a:rPr lang="en-US" b="1" dirty="0" smtClean="0"/>
              <a:t>FDA</a:t>
            </a:r>
            <a:r>
              <a:rPr lang="en-US" b="1" dirty="0"/>
              <a:t>-5</a:t>
            </a:r>
            <a:r>
              <a:rPr lang="en-US" dirty="0"/>
              <a:t>: Promote awareness of FDAs </a:t>
            </a:r>
            <a:r>
              <a:rPr lang="en-US" dirty="0" smtClean="0"/>
              <a:t>(support </a:t>
            </a:r>
            <a:r>
              <a:rPr lang="en-US" dirty="0" err="1" smtClean="0"/>
              <a:t>WGCapD</a:t>
            </a:r>
            <a:r>
              <a:rPr lang="en-US" dirty="0" smtClean="0"/>
              <a:t>)</a:t>
            </a:r>
            <a:endParaRPr lang="en-US" dirty="0"/>
          </a:p>
          <a:p>
            <a:r>
              <a:rPr lang="en-US" b="1" dirty="0"/>
              <a:t>FDA-8: </a:t>
            </a:r>
            <a:r>
              <a:rPr lang="en-US" dirty="0"/>
              <a:t>Establish a common description of Future Data Architecture functional blocks and identify interfaces and interoperability approaches. (support </a:t>
            </a:r>
            <a:r>
              <a:rPr lang="en-US" dirty="0" smtClean="0"/>
              <a:t>FDA AHT)</a:t>
            </a:r>
            <a:endParaRPr lang="en-US" dirty="0"/>
          </a:p>
          <a:p>
            <a:r>
              <a:rPr lang="en-US" b="1" dirty="0"/>
              <a:t>FDA-9:</a:t>
            </a:r>
            <a:r>
              <a:rPr lang="en-US" dirty="0"/>
              <a:t> Inventory and </a:t>
            </a:r>
            <a:r>
              <a:rPr lang="en-US" dirty="0" err="1"/>
              <a:t>characterise</a:t>
            </a:r>
            <a:r>
              <a:rPr lang="en-US" dirty="0"/>
              <a:t> existing FDAs operated by both public and private entities including the standards and approaches they use (e.g. Data Cubes, Exploitation Platforms, Copernicus DIAS, </a:t>
            </a:r>
            <a:r>
              <a:rPr lang="en-US" dirty="0" err="1"/>
              <a:t>etc</a:t>
            </a:r>
            <a:r>
              <a:rPr lang="en-US" dirty="0" smtClean="0"/>
              <a:t>)</a:t>
            </a:r>
            <a:endParaRPr lang="en-US" dirty="0"/>
          </a:p>
          <a:p>
            <a:r>
              <a:rPr lang="en-US" b="1" dirty="0"/>
              <a:t>FDA-10: </a:t>
            </a:r>
            <a:r>
              <a:rPr lang="en-US" dirty="0" err="1"/>
              <a:t>Finalise</a:t>
            </a:r>
            <a:r>
              <a:rPr lang="en-US" dirty="0"/>
              <a:t> inventory of Software and Tools available or used at CEOS agencies for EO data exploitation and use focusing on Open Source but remaining as broad and inclusive as possible and implement a mechanism for discovery and </a:t>
            </a:r>
            <a:r>
              <a:rPr lang="en-US" dirty="0" smtClean="0"/>
              <a:t>access</a:t>
            </a:r>
            <a:endParaRPr lang="en-US" dirty="0"/>
          </a:p>
          <a:p>
            <a:r>
              <a:rPr lang="en-US" b="1" dirty="0"/>
              <a:t>FDA-11: </a:t>
            </a:r>
            <a:r>
              <a:rPr lang="en-US" dirty="0" err="1"/>
              <a:t>Organise</a:t>
            </a:r>
            <a:r>
              <a:rPr lang="en-US" dirty="0"/>
              <a:t> several sessions/workshops to</a:t>
            </a:r>
            <a:r>
              <a:rPr lang="en-US" b="1" dirty="0"/>
              <a:t> </a:t>
            </a:r>
            <a:r>
              <a:rPr lang="en-US" dirty="0"/>
              <a:t>share lessons learned and outcomes from FDA systems and platform pilots and Interoperability </a:t>
            </a:r>
            <a:r>
              <a:rPr lang="en-US" dirty="0" smtClean="0"/>
              <a:t>Projects (with FDA AHT)</a:t>
            </a:r>
          </a:p>
          <a:p>
            <a:r>
              <a:rPr lang="en-US" b="1" dirty="0"/>
              <a:t>FDA-13: </a:t>
            </a:r>
            <a:r>
              <a:rPr lang="en-US" dirty="0"/>
              <a:t>Develop a User Metrics Best </a:t>
            </a:r>
            <a:r>
              <a:rPr lang="en-US" dirty="0" smtClean="0"/>
              <a:t>Practice</a:t>
            </a:r>
            <a:endParaRPr lang="en-US" dirty="0"/>
          </a:p>
        </p:txBody>
      </p:sp>
      <p:sp>
        <p:nvSpPr>
          <p:cNvPr id="3" name="Content Placeholder 2"/>
          <p:cNvSpPr>
            <a:spLocks noGrp="1"/>
          </p:cNvSpPr>
          <p:nvPr>
            <p:ph sz="quarter" idx="11"/>
          </p:nvPr>
        </p:nvSpPr>
        <p:spPr>
          <a:xfrm>
            <a:off x="1981200" y="76200"/>
            <a:ext cx="5444152" cy="533400"/>
          </a:xfrm>
        </p:spPr>
        <p:txBody>
          <a:bodyPr/>
          <a:lstStyle/>
          <a:p>
            <a:pPr algn="ctr"/>
            <a:r>
              <a:rPr lang="en-US" b="1" dirty="0" smtClean="0"/>
              <a:t>CEOS Work Plan 2018-20</a:t>
            </a:r>
          </a:p>
          <a:p>
            <a:pPr algn="ctr"/>
            <a:r>
              <a:rPr lang="en-US" b="1" dirty="0" smtClean="0"/>
              <a:t>FDA Actions Involving WGISS</a:t>
            </a:r>
            <a:endParaRPr lang="en-US" b="1" dirty="0"/>
          </a:p>
        </p:txBody>
      </p:sp>
    </p:spTree>
    <p:extLst>
      <p:ext uri="{BB962C8B-B14F-4D97-AF65-F5344CB8AC3E}">
        <p14:creationId xmlns:p14="http://schemas.microsoft.com/office/powerpoint/2010/main" val="69651884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7F35609-B81B-8744-8B15-A9184EC44040}"/>
              </a:ext>
            </a:extLst>
          </p:cNvPr>
          <p:cNvSpPr txBox="1"/>
          <p:nvPr/>
        </p:nvSpPr>
        <p:spPr>
          <a:xfrm>
            <a:off x="1143000" y="2057400"/>
            <a:ext cx="7121449"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chemeClr val="bg1"/>
                </a:solidFill>
                <a:effectLst/>
                <a:uFillTx/>
              </a:rPr>
              <a:t>WGISS FDA Workshop Outcomes</a:t>
            </a:r>
            <a:endParaRPr kumimoji="0" lang="en-US" sz="3600" b="0" i="0" u="none" strike="noStrike" cap="none" spc="0" normalizeH="0" baseline="0" dirty="0">
              <a:ln>
                <a:noFill/>
              </a:ln>
              <a:solidFill>
                <a:schemeClr val="bg1"/>
              </a:solidFill>
              <a:effectLst/>
              <a:uFillTx/>
            </a:endParaRPr>
          </a:p>
        </p:txBody>
      </p:sp>
    </p:spTree>
    <p:extLst>
      <p:ext uri="{BB962C8B-B14F-4D97-AF65-F5344CB8AC3E}">
        <p14:creationId xmlns:p14="http://schemas.microsoft.com/office/powerpoint/2010/main" val="161620106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90600" y="2276764"/>
            <a:ext cx="4572000" cy="381000"/>
          </a:xfrm>
          <a:prstGeom prst="roundRect">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2569"/>
              </a:solidFill>
              <a:effectLst/>
              <a:uFillTx/>
            </a:endParaRPr>
          </a:p>
        </p:txBody>
      </p:sp>
      <p:sp>
        <p:nvSpPr>
          <p:cNvPr id="2" name="Content Placeholder 1"/>
          <p:cNvSpPr>
            <a:spLocks noGrp="1"/>
          </p:cNvSpPr>
          <p:nvPr>
            <p:ph sz="quarter" idx="10"/>
          </p:nvPr>
        </p:nvSpPr>
        <p:spPr>
          <a:xfrm>
            <a:off x="76200" y="1524000"/>
            <a:ext cx="8839200" cy="4953000"/>
          </a:xfrm>
        </p:spPr>
        <p:txBody>
          <a:bodyPr/>
          <a:lstStyle/>
          <a:p>
            <a:pPr marL="0" indent="0">
              <a:buNone/>
            </a:pPr>
            <a:r>
              <a:rPr lang="en-US" b="1" dirty="0"/>
              <a:t>FDA-11: </a:t>
            </a:r>
            <a:r>
              <a:rPr lang="en-US" i="1" dirty="0" err="1"/>
              <a:t>Organise</a:t>
            </a:r>
            <a:r>
              <a:rPr lang="en-US" i="1" dirty="0"/>
              <a:t> several sessions/workshops to</a:t>
            </a:r>
            <a:r>
              <a:rPr lang="en-US" b="1" i="1" dirty="0"/>
              <a:t> </a:t>
            </a:r>
            <a:r>
              <a:rPr lang="en-US" b="1" dirty="0"/>
              <a:t>	FDA-AHT/</a:t>
            </a:r>
          </a:p>
          <a:p>
            <a:pPr marL="0" indent="0">
              <a:buNone/>
            </a:pPr>
            <a:r>
              <a:rPr lang="en-US" b="1" dirty="0"/>
              <a:t>	  </a:t>
            </a:r>
            <a:r>
              <a:rPr lang="en-US" i="1" dirty="0"/>
              <a:t>share lessons learned	</a:t>
            </a:r>
            <a:r>
              <a:rPr lang="en-US" dirty="0"/>
              <a:t>			</a:t>
            </a:r>
            <a:r>
              <a:rPr lang="en-US" b="1" dirty="0" smtClean="0"/>
              <a:t>WGISS</a:t>
            </a:r>
          </a:p>
          <a:p>
            <a:pPr lvl="2"/>
            <a:r>
              <a:rPr lang="en-US" dirty="0"/>
              <a:t>WGISS-45, FDA workshop, 11/04</a:t>
            </a:r>
            <a:endParaRPr lang="en-GB" sz="2800" dirty="0"/>
          </a:p>
          <a:p>
            <a:pPr lvl="2"/>
            <a:r>
              <a:rPr lang="en-US" dirty="0"/>
              <a:t>SIT-33, 24-25/04</a:t>
            </a:r>
            <a:endParaRPr lang="en-GB" sz="2800" dirty="0"/>
          </a:p>
          <a:p>
            <a:pPr lvl="2"/>
            <a:r>
              <a:rPr lang="en-US" dirty="0"/>
              <a:t>FDA Big Data Workshop, 26/04 Boulder</a:t>
            </a:r>
            <a:endParaRPr lang="en-GB" sz="2800" dirty="0"/>
          </a:p>
          <a:p>
            <a:pPr lvl="2"/>
            <a:r>
              <a:rPr lang="en-US" dirty="0"/>
              <a:t>SIT Technical Workshop, 12-13/09</a:t>
            </a:r>
          </a:p>
        </p:txBody>
      </p:sp>
      <p:pic>
        <p:nvPicPr>
          <p:cNvPr id="6" name="Picture 5"/>
          <p:cNvPicPr>
            <a:picLocks noChangeAspect="1"/>
          </p:cNvPicPr>
          <p:nvPr/>
        </p:nvPicPr>
        <p:blipFill>
          <a:blip r:embed="rId3"/>
          <a:stretch>
            <a:fillRect/>
          </a:stretch>
        </p:blipFill>
        <p:spPr>
          <a:xfrm>
            <a:off x="1600200" y="2813396"/>
            <a:ext cx="6629400" cy="3762098"/>
          </a:xfrm>
          <a:prstGeom prst="rect">
            <a:avLst/>
          </a:prstGeom>
        </p:spPr>
      </p:pic>
      <p:pic>
        <p:nvPicPr>
          <p:cNvPr id="7" name="Picture 6"/>
          <p:cNvPicPr>
            <a:picLocks noChangeAspect="1"/>
          </p:cNvPicPr>
          <p:nvPr/>
        </p:nvPicPr>
        <p:blipFill>
          <a:blip r:embed="rId4"/>
          <a:stretch>
            <a:fillRect/>
          </a:stretch>
        </p:blipFill>
        <p:spPr>
          <a:xfrm>
            <a:off x="1585912" y="3014912"/>
            <a:ext cx="6643688" cy="3799509"/>
          </a:xfrm>
          <a:prstGeom prst="rect">
            <a:avLst/>
          </a:prstGeom>
        </p:spPr>
      </p:pic>
      <p:sp>
        <p:nvSpPr>
          <p:cNvPr id="8" name="Content Placeholder 2"/>
          <p:cNvSpPr>
            <a:spLocks noGrp="1"/>
          </p:cNvSpPr>
          <p:nvPr>
            <p:ph sz="quarter" idx="11"/>
          </p:nvPr>
        </p:nvSpPr>
        <p:spPr>
          <a:xfrm>
            <a:off x="1981200" y="304800"/>
            <a:ext cx="5791200" cy="533400"/>
          </a:xfrm>
        </p:spPr>
        <p:txBody>
          <a:bodyPr/>
          <a:lstStyle/>
          <a:p>
            <a:r>
              <a:rPr lang="en-GB" b="1" dirty="0" smtClean="0"/>
              <a:t>Relation with CEOS Work Plan</a:t>
            </a:r>
            <a:endParaRPr lang="en-GB" b="1" dirty="0"/>
          </a:p>
        </p:txBody>
      </p:sp>
    </p:spTree>
    <p:extLst>
      <p:ext uri="{BB962C8B-B14F-4D97-AF65-F5344CB8AC3E}">
        <p14:creationId xmlns:p14="http://schemas.microsoft.com/office/powerpoint/2010/main" val="256736950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524000"/>
            <a:ext cx="8153400" cy="4724400"/>
          </a:xfrm>
        </p:spPr>
        <p:txBody>
          <a:bodyPr/>
          <a:lstStyle/>
          <a:p>
            <a:r>
              <a:rPr lang="en-GB" dirty="0" smtClean="0"/>
              <a:t>Different descriptions of FDA “functional blocks”</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r>
              <a:rPr lang="en-GB" dirty="0" smtClean="0"/>
              <a:t>Need to work toward common representation/terminology in order to define interfaces and, ultimately, need for standards</a:t>
            </a:r>
          </a:p>
        </p:txBody>
      </p:sp>
      <p:grpSp>
        <p:nvGrpSpPr>
          <p:cNvPr id="6" name="Group 5"/>
          <p:cNvGrpSpPr/>
          <p:nvPr/>
        </p:nvGrpSpPr>
        <p:grpSpPr>
          <a:xfrm>
            <a:off x="399472" y="2209800"/>
            <a:ext cx="5772728" cy="3293277"/>
            <a:chOff x="2362200" y="2315761"/>
            <a:chExt cx="5772728" cy="3293277"/>
          </a:xfrm>
        </p:grpSpPr>
        <p:pic>
          <p:nvPicPr>
            <p:cNvPr id="4" name="Picture 3"/>
            <p:cNvPicPr>
              <a:picLocks noChangeAspect="1"/>
            </p:cNvPicPr>
            <p:nvPr/>
          </p:nvPicPr>
          <p:blipFill>
            <a:blip r:embed="rId3"/>
            <a:stretch>
              <a:fillRect/>
            </a:stretch>
          </p:blipFill>
          <p:spPr>
            <a:xfrm>
              <a:off x="2362200" y="2315761"/>
              <a:ext cx="5748338" cy="3293277"/>
            </a:xfrm>
            <a:prstGeom prst="rect">
              <a:avLst/>
            </a:prstGeom>
          </p:spPr>
        </p:pic>
        <p:sp>
          <p:nvSpPr>
            <p:cNvPr id="5" name="TextBox 4"/>
            <p:cNvSpPr txBox="1"/>
            <p:nvPr/>
          </p:nvSpPr>
          <p:spPr>
            <a:xfrm>
              <a:off x="6452418" y="4953000"/>
              <a:ext cx="1682510"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800" b="1" i="0" u="none" strike="noStrike" cap="none" spc="0" normalizeH="0" baseline="0" dirty="0" smtClean="0">
                  <a:ln>
                    <a:noFill/>
                  </a:ln>
                  <a:solidFill>
                    <a:schemeClr val="bg1"/>
                  </a:solidFill>
                  <a:effectLst/>
                  <a:uFillTx/>
                </a:rPr>
                <a:t>Chris </a:t>
              </a:r>
              <a:r>
                <a:rPr kumimoji="0" lang="en-GB" sz="1800" b="1" i="0" u="none" strike="noStrike" cap="none" spc="0" normalizeH="0" baseline="0" dirty="0" err="1" smtClean="0">
                  <a:ln>
                    <a:noFill/>
                  </a:ln>
                  <a:solidFill>
                    <a:schemeClr val="bg1"/>
                  </a:solidFill>
                  <a:effectLst/>
                  <a:uFillTx/>
                </a:rPr>
                <a:t>Lynnes</a:t>
              </a:r>
              <a:r>
                <a:rPr kumimoji="0" lang="en-GB" sz="1800" b="1" i="0" u="none" strike="noStrike" cap="none" spc="0" normalizeH="0" baseline="0" dirty="0" smtClean="0">
                  <a:ln>
                    <a:noFill/>
                  </a:ln>
                  <a:solidFill>
                    <a:schemeClr val="bg1"/>
                  </a:solidFill>
                  <a:effectLst/>
                  <a:uFillTx/>
                </a:rPr>
                <a:t> </a:t>
              </a:r>
            </a:p>
            <a:p>
              <a:pPr marL="0" marR="0" indent="0" algn="l" defTabSz="457200" rtl="0" fontAlgn="auto" latinLnBrk="1" hangingPunct="0">
                <a:lnSpc>
                  <a:spcPct val="100000"/>
                </a:lnSpc>
                <a:spcBef>
                  <a:spcPts val="0"/>
                </a:spcBef>
                <a:spcAft>
                  <a:spcPts val="0"/>
                </a:spcAft>
                <a:buClrTx/>
                <a:buSzTx/>
                <a:buFontTx/>
                <a:buNone/>
                <a:tabLst/>
              </a:pPr>
              <a:r>
                <a:rPr kumimoji="0" lang="en-GB" sz="1800" b="1" i="0" u="none" strike="noStrike" cap="none" spc="0" normalizeH="0" baseline="0" dirty="0" smtClean="0">
                  <a:ln>
                    <a:noFill/>
                  </a:ln>
                  <a:solidFill>
                    <a:schemeClr val="bg1"/>
                  </a:solidFill>
                  <a:effectLst/>
                  <a:uFillTx/>
                </a:rPr>
                <a:t>NASA EOSDIS</a:t>
              </a:r>
              <a:endParaRPr kumimoji="0" lang="en-GB" sz="1800" b="1" i="0" u="none" strike="noStrike" cap="none" spc="0" normalizeH="0" baseline="0" dirty="0">
                <a:ln>
                  <a:noFill/>
                </a:ln>
                <a:solidFill>
                  <a:schemeClr val="bg1"/>
                </a:solidFill>
                <a:effectLst/>
                <a:uFillTx/>
              </a:endParaRPr>
            </a:p>
          </p:txBody>
        </p:sp>
      </p:grpSp>
      <p:grpSp>
        <p:nvGrpSpPr>
          <p:cNvPr id="9" name="Group 8"/>
          <p:cNvGrpSpPr/>
          <p:nvPr/>
        </p:nvGrpSpPr>
        <p:grpSpPr>
          <a:xfrm>
            <a:off x="1219200" y="2667000"/>
            <a:ext cx="7123322" cy="3292804"/>
            <a:chOff x="1828800" y="2971800"/>
            <a:chExt cx="7123322" cy="3292804"/>
          </a:xfrm>
        </p:grpSpPr>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0" y="2971800"/>
              <a:ext cx="7123322" cy="3292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514600" y="2971800"/>
              <a:ext cx="56682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800" b="1" i="0" u="none" strike="noStrike" cap="none" spc="0" normalizeH="0" baseline="0" dirty="0" smtClean="0">
                  <a:ln>
                    <a:noFill/>
                  </a:ln>
                  <a:solidFill>
                    <a:srgbClr val="002569"/>
                  </a:solidFill>
                  <a:effectLst/>
                  <a:uFillTx/>
                </a:rPr>
                <a:t>ESA</a:t>
              </a:r>
              <a:endParaRPr kumimoji="0" lang="en-GB" sz="1800" b="1" i="0" u="none" strike="noStrike" cap="none" spc="0" normalizeH="0" baseline="0" dirty="0">
                <a:ln>
                  <a:noFill/>
                </a:ln>
                <a:solidFill>
                  <a:srgbClr val="002569"/>
                </a:solidFill>
                <a:effectLst/>
                <a:uFillTx/>
              </a:endParaRPr>
            </a:p>
          </p:txBody>
        </p:sp>
      </p:grpSp>
      <p:sp>
        <p:nvSpPr>
          <p:cNvPr id="11" name="Content Placeholder 2"/>
          <p:cNvSpPr>
            <a:spLocks noGrp="1"/>
          </p:cNvSpPr>
          <p:nvPr>
            <p:ph sz="quarter" idx="11"/>
          </p:nvPr>
        </p:nvSpPr>
        <p:spPr>
          <a:xfrm>
            <a:off x="1981200" y="304800"/>
            <a:ext cx="5562600" cy="533400"/>
          </a:xfrm>
        </p:spPr>
        <p:txBody>
          <a:bodyPr/>
          <a:lstStyle/>
          <a:p>
            <a:r>
              <a:rPr lang="en-GB" b="1" dirty="0" smtClean="0"/>
              <a:t>FDA Functional Blocks</a:t>
            </a:r>
            <a:endParaRPr lang="en-GB" b="1" dirty="0"/>
          </a:p>
        </p:txBody>
      </p:sp>
    </p:spTree>
    <p:extLst>
      <p:ext uri="{BB962C8B-B14F-4D97-AF65-F5344CB8AC3E}">
        <p14:creationId xmlns:p14="http://schemas.microsoft.com/office/powerpoint/2010/main" val="146896367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11924</TotalTime>
  <Words>1355</Words>
  <Application>Microsoft Macintosh PowerPoint</Application>
  <PresentationFormat>On-screen Show (4:3)</PresentationFormat>
  <Paragraphs>274</Paragraphs>
  <Slides>22</Slides>
  <Notes>9</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Default</vt:lpstr>
      <vt:lpstr>Outcomes of FDA Workshop   Working Group on Information Systems and Services (WGISS)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Copernicus Data and Exploitation Platform - Deutschland </vt:lpstr>
      <vt:lpstr>Moving to Cloud: some experiences</vt:lpstr>
      <vt:lpstr>FDA examples (CNES)</vt:lpstr>
      <vt:lpstr>INPE’s e-sensing project</vt:lpstr>
      <vt:lpstr>PowerPoint Presentation</vt:lpstr>
      <vt:lpstr>Report from WGISS - User Metrics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Mirko Albani</cp:lastModifiedBy>
  <cp:revision>444</cp:revision>
  <dcterms:modified xsi:type="dcterms:W3CDTF">2018-04-26T14:43:39Z</dcterms:modified>
</cp:coreProperties>
</file>