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77" r:id="rId4"/>
    <p:sldId id="284" r:id="rId5"/>
    <p:sldId id="279" r:id="rId6"/>
    <p:sldId id="272" r:id="rId7"/>
    <p:sldId id="285" r:id="rId8"/>
    <p:sldId id="292" r:id="rId9"/>
    <p:sldId id="293" r:id="rId10"/>
  </p:sldIdLst>
  <p:sldSz cx="9144000" cy="6858000" type="screen4x3"/>
  <p:notesSz cx="6724650" cy="9774238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/>
    <p:restoredTop sz="94749"/>
  </p:normalViewPr>
  <p:slideViewPr>
    <p:cSldViewPr>
      <p:cViewPr varScale="1">
        <p:scale>
          <a:sx n="109" d="100"/>
          <a:sy n="109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896620" y="4642763"/>
            <a:ext cx="4931410" cy="439840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Easy and user-­friendly; access to all Copernicus data and information</a:t>
            </a:r>
          </a:p>
          <a:p>
            <a:r>
              <a:rPr lang="en-GB" dirty="0"/>
              <a:t>Maximise uptake and exploitation of Copernicus/ EO data in an efficient environment</a:t>
            </a:r>
          </a:p>
          <a:p>
            <a:r>
              <a:rPr lang="en-GB" dirty="0"/>
              <a:t>DIAS as an enabler: stimulate the emergence of an ecosystem that facilitates activities by 3rd parties</a:t>
            </a:r>
          </a:p>
          <a:p>
            <a:r>
              <a:rPr lang="en-GB" dirty="0"/>
              <a:t>Bring together </a:t>
            </a:r>
            <a:r>
              <a:rPr lang="en-GB" dirty="0" err="1"/>
              <a:t>research&amp;operational</a:t>
            </a:r>
            <a:r>
              <a:rPr lang="en-GB" dirty="0"/>
              <a:t>, </a:t>
            </a:r>
            <a:r>
              <a:rPr lang="en-GB" dirty="0" err="1"/>
              <a:t>supply&amp;demand</a:t>
            </a:r>
            <a:r>
              <a:rPr lang="en-GB" dirty="0"/>
              <a:t>, different data sources (both EO and non­‐EO) and know-how (EO, ICT, thematic)</a:t>
            </a:r>
          </a:p>
          <a:p>
            <a:r>
              <a:rPr lang="en-GB" dirty="0"/>
              <a:t>Commission bears large part of common costs, defragmentation, increased efficiency and cross-­fertilisation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77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523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895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FDA Big Data Workshop, 26 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April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CBF5-CA9A-B940-97A2-C4A848F2C1E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1C2D-47E7-DE46-AB0B-04F3C4556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2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pernicus.eu/news/functional-requirements-access-copernicus-data-and-information-are-now-availabl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6463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000" dirty="0">
                <a:solidFill>
                  <a:schemeClr val="bg1"/>
                </a:solidFill>
                <a:latin typeface="Helvetica" pitchFamily="34" charset="0"/>
              </a:rPr>
              <a:t>Copernicus </a:t>
            </a:r>
            <a:r>
              <a:rPr lang="en-GB" sz="4000" dirty="0" smtClean="0">
                <a:solidFill>
                  <a:schemeClr val="bg1"/>
                </a:solidFill>
                <a:latin typeface="Helvetica" pitchFamily="34" charset="0"/>
              </a:rPr>
              <a:t>DIAS Objectives</a:t>
            </a:r>
            <a:endParaRPr sz="40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688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European </a:t>
            </a: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Commission CEOS </a:t>
            </a:r>
            <a:r>
              <a:rPr lang="en-GB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2018 Chair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BE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FDA </a:t>
            </a:r>
            <a:r>
              <a:rPr lang="fr-BE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Big</a:t>
            </a:r>
            <a:r>
              <a:rPr lang="fr-BE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Data Workshop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26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April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 err="1"/>
              <a:t>Copernicus</a:t>
            </a:r>
            <a:r>
              <a:rPr lang="fr-BE" dirty="0"/>
              <a:t> - Challenge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9478" y="1869436"/>
            <a:ext cx="3372550" cy="7899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GB" sz="1700" b="1" dirty="0">
                <a:solidFill>
                  <a:srgbClr val="174195"/>
                </a:solidFill>
                <a:latin typeface="+mn-lt"/>
              </a:rPr>
              <a:t>Massive amounts of data</a:t>
            </a:r>
          </a:p>
          <a:p>
            <a:pPr defTabSz="914400"/>
            <a:r>
              <a:rPr lang="en-GB" sz="1700" b="1" dirty="0">
                <a:solidFill>
                  <a:srgbClr val="174195"/>
                </a:solidFill>
                <a:latin typeface="+mn-lt"/>
              </a:rPr>
              <a:t>Full, open and free-of-charge</a:t>
            </a:r>
          </a:p>
          <a:p>
            <a:pPr defTabSz="914400"/>
            <a:r>
              <a:rPr lang="en-GB" sz="1700" b="1" dirty="0">
                <a:solidFill>
                  <a:srgbClr val="174196"/>
                </a:solidFill>
                <a:latin typeface="+mn-lt"/>
              </a:rPr>
              <a:t>Ease of access and use</a:t>
            </a:r>
            <a:endParaRPr lang="en-GB" sz="1700" b="1" dirty="0">
              <a:latin typeface="+mn-lt"/>
            </a:endParaRPr>
          </a:p>
        </p:txBody>
      </p:sp>
      <p:sp>
        <p:nvSpPr>
          <p:cNvPr id="6" name="Isosceles Triangle 15"/>
          <p:cNvSpPr/>
          <p:nvPr/>
        </p:nvSpPr>
        <p:spPr bwMode="auto">
          <a:xfrm rot="5400000">
            <a:off x="2511549" y="3593658"/>
            <a:ext cx="3769070" cy="320627"/>
          </a:xfrm>
          <a:prstGeom prst="triangle">
            <a:avLst/>
          </a:prstGeom>
          <a:solidFill>
            <a:srgbClr val="174195"/>
          </a:solidFill>
          <a:ln w="28575" algn="ctr">
            <a:noFill/>
            <a:miter lim="800000"/>
            <a:headEnd/>
            <a:tailEnd/>
          </a:ln>
          <a:effectLst/>
          <a:extLst/>
        </p:spPr>
        <p:txBody>
          <a:bodyPr lIns="94500" tIns="0" rIns="13500" bIns="0" anchor="ctr"/>
          <a:lstStyle/>
          <a:p>
            <a:pPr algn="ctr"/>
            <a:endParaRPr lang="en-GB" sz="750" b="1" kern="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2148949"/>
            <a:ext cx="4001563" cy="3210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  <a:latin typeface="+mj-lt"/>
              </a:rPr>
              <a:t>Different types of </a:t>
            </a:r>
            <a:r>
              <a:rPr lang="en-GB" sz="1700" b="1" dirty="0">
                <a:solidFill>
                  <a:srgbClr val="174195"/>
                </a:solidFill>
                <a:latin typeface="+mj-lt"/>
              </a:rPr>
              <a:t>dissemination</a:t>
            </a:r>
            <a:r>
              <a:rPr lang="en-GB" sz="1700" dirty="0">
                <a:solidFill>
                  <a:srgbClr val="174195"/>
                </a:solidFill>
                <a:latin typeface="+mj-lt"/>
              </a:rPr>
              <a:t> infrastructures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  <a:latin typeface="+mj-lt"/>
              </a:rPr>
              <a:t>Member States Collaborative  GS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174195"/>
                </a:solidFill>
                <a:latin typeface="+mj-lt"/>
              </a:rPr>
              <a:t>New technology </a:t>
            </a:r>
            <a:r>
              <a:rPr lang="en-GB" sz="1700" dirty="0">
                <a:solidFill>
                  <a:srgbClr val="174195"/>
                </a:solidFill>
                <a:latin typeface="+mj-lt"/>
              </a:rPr>
              <a:t>developments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  <a:latin typeface="+mj-lt"/>
              </a:rPr>
              <a:t>ICT and EO </a:t>
            </a:r>
            <a:r>
              <a:rPr lang="en-GB" sz="1700" b="1" dirty="0">
                <a:solidFill>
                  <a:srgbClr val="174195"/>
                </a:solidFill>
                <a:latin typeface="+mj-lt"/>
              </a:rPr>
              <a:t>cross-fertilisation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174195"/>
                </a:solidFill>
                <a:latin typeface="+mj-lt"/>
              </a:rPr>
              <a:t>Interoperability</a:t>
            </a:r>
            <a:r>
              <a:rPr lang="en-GB" sz="1700" dirty="0">
                <a:solidFill>
                  <a:srgbClr val="174195"/>
                </a:solidFill>
                <a:latin typeface="+mj-lt"/>
              </a:rPr>
              <a:t> with non-EO datasets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  <a:latin typeface="+mj-lt"/>
              </a:rPr>
              <a:t>Public programmes as enablers</a:t>
            </a:r>
            <a:endParaRPr lang="en-GB" sz="1700" b="1" dirty="0">
              <a:solidFill>
                <a:srgbClr val="174195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  <a:latin typeface="+mj-lt"/>
              </a:rPr>
              <a:t>Growth and jobs in </a:t>
            </a:r>
            <a:r>
              <a:rPr lang="en-GB" sz="1700" b="1" dirty="0">
                <a:solidFill>
                  <a:srgbClr val="174195"/>
                </a:solidFill>
                <a:latin typeface="+mj-lt"/>
              </a:rPr>
              <a:t>downstream </a:t>
            </a:r>
            <a:r>
              <a:rPr lang="en-GB" sz="1700" dirty="0">
                <a:solidFill>
                  <a:srgbClr val="174195"/>
                </a:solidFill>
                <a:latin typeface="+mj-lt"/>
              </a:rPr>
              <a:t>sector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13359" y="4184602"/>
            <a:ext cx="2138532" cy="191139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+mj-lt"/>
              </a:rPr>
              <a:t>Over 10 Petabyte/year of new data</a:t>
            </a:r>
          </a:p>
          <a:p>
            <a:pPr algn="ctr"/>
            <a:r>
              <a:rPr lang="en-GB" sz="1400" dirty="0">
                <a:latin typeface="+mj-lt"/>
              </a:rPr>
              <a:t>with just  Sentinels-1, -2 and -3  fully operational</a:t>
            </a:r>
          </a:p>
          <a:p>
            <a:pPr algn="ctr"/>
            <a:r>
              <a:rPr lang="en-GB" sz="1400" dirty="0">
                <a:latin typeface="+mj-lt"/>
              </a:rPr>
              <a:t>(data are downloaded </a:t>
            </a:r>
            <a:r>
              <a:rPr lang="en-GB" sz="1400" b="1" dirty="0">
                <a:latin typeface="+mj-lt"/>
              </a:rPr>
              <a:t>many times over)</a:t>
            </a:r>
            <a:endParaRPr lang="en-US" sz="1400" b="1" dirty="0">
              <a:latin typeface="+mj-lt"/>
            </a:endParaRPr>
          </a:p>
        </p:txBody>
      </p:sp>
      <p:pic>
        <p:nvPicPr>
          <p:cNvPr id="9" name="Picture 5" descr="S:\F15015_Copernicus\3_Work\330_Work-in-process\SC4_BackgroundMat\PPT\item Copernicus\Big da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45" y="2816096"/>
            <a:ext cx="1713816" cy="12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937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81400" y="1447800"/>
            <a:ext cx="5029200" cy="4724400"/>
          </a:xfrm>
        </p:spPr>
        <p:txBody>
          <a:bodyPr/>
          <a:lstStyle/>
          <a:p>
            <a:r>
              <a:rPr lang="en-GB" dirty="0"/>
              <a:t>Easy and user-­friendly; access to all Copernicus data and information</a:t>
            </a:r>
          </a:p>
          <a:p>
            <a:r>
              <a:rPr lang="en-GB" dirty="0"/>
              <a:t>Maximise uptake and exploitation of Copernicus/ EO data in an efficient environment</a:t>
            </a:r>
          </a:p>
          <a:p>
            <a:r>
              <a:rPr lang="en-GB" dirty="0"/>
              <a:t>DIAS as an enabler: stimulate the emergence of an ecosystem that facilitates activities by 3</a:t>
            </a:r>
            <a:r>
              <a:rPr lang="en-GB" baseline="30000" dirty="0"/>
              <a:t>rd</a:t>
            </a:r>
            <a:r>
              <a:rPr lang="en-GB" dirty="0"/>
              <a:t> parties</a:t>
            </a:r>
          </a:p>
          <a:p>
            <a:r>
              <a:rPr lang="en-GB" dirty="0"/>
              <a:t>Bring together research &amp; operational, supply &amp; demand, different data sources and know-how </a:t>
            </a:r>
          </a:p>
          <a:p>
            <a:r>
              <a:rPr lang="en-GB" dirty="0"/>
              <a:t>Commission bears large part of common costs, defragmentation, increased efficiency and cross-fertilisation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/>
              <a:t>DIAS Objectives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53662"/>
            <a:ext cx="3516158" cy="25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299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DIAS within the EO Ecosystem</a:t>
            </a:r>
          </a:p>
        </p:txBody>
      </p:sp>
      <p:pic>
        <p:nvPicPr>
          <p:cNvPr id="5" name="Picture 1" descr="Copernicus_Data_Exploitation_1801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763000" cy="420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152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0" y="1524000"/>
            <a:ext cx="4953000" cy="4724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/>
              <a:t>Access must be open and non-discriminatory</a:t>
            </a:r>
          </a:p>
          <a:p>
            <a:pPr>
              <a:lnSpc>
                <a:spcPct val="150000"/>
              </a:lnSpc>
            </a:pPr>
            <a:r>
              <a:rPr lang="en-GB" b="1" dirty="0"/>
              <a:t>Operation must be fair and obey competition rules including for institutional demand</a:t>
            </a:r>
          </a:p>
          <a:p>
            <a:pPr>
              <a:lnSpc>
                <a:spcPct val="150000"/>
              </a:lnSpc>
            </a:pPr>
            <a:r>
              <a:rPr lang="en-GB" b="1" dirty="0"/>
              <a:t>Transparency of governance and reporting</a:t>
            </a:r>
          </a:p>
          <a:p>
            <a:pPr>
              <a:lnSpc>
                <a:spcPct val="150000"/>
              </a:lnSpc>
            </a:pPr>
            <a:r>
              <a:rPr lang="en-GB" b="1" dirty="0"/>
              <a:t>Must promote Copernicus brand</a:t>
            </a:r>
          </a:p>
          <a:p>
            <a:pPr>
              <a:lnSpc>
                <a:spcPct val="150000"/>
              </a:lnSpc>
            </a:pPr>
            <a:r>
              <a:rPr lang="en-GB" b="1" dirty="0"/>
              <a:t>Intellectual property must be protected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/>
              <a:t>DIAS </a:t>
            </a:r>
            <a:r>
              <a:rPr lang="fr-BE" dirty="0" err="1"/>
              <a:t>Core</a:t>
            </a:r>
            <a:r>
              <a:rPr lang="fr-BE" dirty="0"/>
              <a:t> </a:t>
            </a:r>
            <a:r>
              <a:rPr lang="fr-BE" dirty="0" err="1"/>
              <a:t>Principles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8877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654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4800" y="2971800"/>
            <a:ext cx="2616225" cy="16764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25400" cap="flat">
            <a:solidFill>
              <a:srgbClr val="00B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45719" rIns="45719" bIns="45719" numCol="1" spcCol="38100" rtlCol="0" anchor="b" anchorCtr="0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More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fr-BE" dirty="0" err="1"/>
              <a:t>Functional</a:t>
            </a:r>
            <a:r>
              <a:rPr lang="fr-BE" dirty="0"/>
              <a:t> </a:t>
            </a:r>
            <a:r>
              <a:rPr lang="fr-BE" dirty="0" err="1"/>
              <a:t>Requirements</a:t>
            </a:r>
            <a:r>
              <a:rPr lang="fr-BE" dirty="0"/>
              <a:t> &amp; More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66456" y="1447800"/>
            <a:ext cx="4896544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lnSpc>
                <a:spcPct val="120000"/>
              </a:lnSpc>
              <a:spcBef>
                <a:spcPts val="0"/>
              </a:spcBef>
            </a:pPr>
            <a:r>
              <a:rPr lang="en-GB" sz="2000" b="1" dirty="0">
                <a:latin typeface="+mj-lt"/>
              </a:rPr>
              <a:t>Functional Requirements </a:t>
            </a:r>
            <a:r>
              <a:rPr lang="en-GB" sz="2000" dirty="0">
                <a:latin typeface="+mj-lt"/>
              </a:rPr>
              <a:t>state the Copernicus - defined mandatory services</a:t>
            </a:r>
          </a:p>
          <a:p>
            <a:pPr lvl="1" defTabSz="914400">
              <a:lnSpc>
                <a:spcPct val="120000"/>
              </a:lnSpc>
              <a:spcBef>
                <a:spcPts val="0"/>
              </a:spcBef>
            </a:pPr>
            <a:r>
              <a:rPr lang="en-GB" sz="2000" dirty="0">
                <a:latin typeface="+mj-lt"/>
              </a:rPr>
              <a:t>Copernicus Distribution Services</a:t>
            </a:r>
          </a:p>
          <a:p>
            <a:pPr lvl="1" defTabSz="914400">
              <a:lnSpc>
                <a:spcPct val="120000"/>
              </a:lnSpc>
              <a:spcBef>
                <a:spcPts val="0"/>
              </a:spcBef>
            </a:pPr>
            <a:r>
              <a:rPr lang="en-GB" sz="2000" dirty="0">
                <a:latin typeface="+mj-lt"/>
              </a:rPr>
              <a:t>Copernicus Data and Information Access Services (DIAS)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</a:pPr>
            <a:r>
              <a:rPr lang="en-GB" sz="2000" dirty="0">
                <a:latin typeface="+mj-lt"/>
              </a:rPr>
              <a:t>And more … this focuses on DIAS-based, additional services in response to user demand</a:t>
            </a:r>
          </a:p>
          <a:p>
            <a:pPr lvl="1" defTabSz="914400">
              <a:lnSpc>
                <a:spcPct val="120000"/>
              </a:lnSpc>
              <a:spcBef>
                <a:spcPts val="0"/>
              </a:spcBef>
            </a:pPr>
            <a:r>
              <a:rPr lang="en-GB" sz="2000" dirty="0">
                <a:latin typeface="+mj-lt"/>
              </a:rPr>
              <a:t>Responds to bespoke user needs</a:t>
            </a:r>
          </a:p>
          <a:p>
            <a:pPr lvl="1" defTabSz="914400">
              <a:lnSpc>
                <a:spcPct val="120000"/>
              </a:lnSpc>
              <a:spcBef>
                <a:spcPts val="0"/>
              </a:spcBef>
            </a:pPr>
            <a:r>
              <a:rPr lang="en-GB" sz="2000" dirty="0">
                <a:latin typeface="+mj-lt"/>
              </a:rPr>
              <a:t>E.g. added data, tools, compute …</a:t>
            </a:r>
          </a:p>
          <a:p>
            <a:pPr lvl="1" defTabSz="914400">
              <a:lnSpc>
                <a:spcPct val="120000"/>
              </a:lnSpc>
              <a:spcBef>
                <a:spcPts val="0"/>
              </a:spcBef>
            </a:pPr>
            <a:endParaRPr lang="en-GB" sz="2000" dirty="0">
              <a:latin typeface="+mj-lt"/>
            </a:endParaRPr>
          </a:p>
          <a:p>
            <a:pPr lvl="2" defTabSz="914400">
              <a:lnSpc>
                <a:spcPct val="120000"/>
              </a:lnSpc>
              <a:spcBef>
                <a:spcPts val="0"/>
              </a:spcBef>
            </a:pPr>
            <a:endParaRPr lang="en-GB" sz="2000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4724400"/>
            <a:ext cx="3429000" cy="0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/>
          <p:cNvSpPr/>
          <p:nvPr/>
        </p:nvSpPr>
        <p:spPr>
          <a:xfrm>
            <a:off x="304800" y="4800600"/>
            <a:ext cx="3429000" cy="1371600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bg1"/>
            </a:bgClr>
          </a:patt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45719" rIns="45719" bIns="45719" numCol="1" spcCol="38100" rtlCol="0" anchor="b" anchorCtr="0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DIAS Mandatory</a:t>
            </a:r>
            <a:r>
              <a:rPr kumimoji="0" lang="en-GB" sz="1800" b="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Functions</a:t>
            </a:r>
          </a:p>
        </p:txBody>
      </p:sp>
      <p:sp>
        <p:nvSpPr>
          <p:cNvPr id="9" name="Curved Left Arrow 8"/>
          <p:cNvSpPr/>
          <p:nvPr/>
        </p:nvSpPr>
        <p:spPr>
          <a:xfrm rot="5400000">
            <a:off x="2095500" y="3238500"/>
            <a:ext cx="1066800" cy="1600200"/>
          </a:xfrm>
          <a:prstGeom prst="curvedLeftArrow">
            <a:avLst/>
          </a:prstGeom>
          <a:solidFill>
            <a:srgbClr val="FFFFFF"/>
          </a:solidFill>
          <a:ln w="25400" cap="flat">
            <a:solidFill>
              <a:srgbClr val="00B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358481" y="2761955"/>
            <a:ext cx="441647" cy="667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423" y="3190102"/>
            <a:ext cx="43216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/>
              <a:t>U</a:t>
            </a:r>
            <a:r>
              <a:rPr kumimoji="0" lang="en-GB" sz="12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ser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286600"/>
            <a:ext cx="373379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400" dirty="0">
                <a:hlinkClick r:id="rId3"/>
              </a:rPr>
              <a:t>Find the link to functional requirements here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36204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DIAS - Functional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43636" y="5225969"/>
            <a:ext cx="3669772" cy="575299"/>
            <a:chOff x="1658705" y="3089592"/>
            <a:chExt cx="4893029" cy="767065"/>
          </a:xfrm>
          <a:solidFill>
            <a:srgbClr val="668FB9"/>
          </a:solidFill>
        </p:grpSpPr>
        <p:sp>
          <p:nvSpPr>
            <p:cNvPr id="6" name="Can 5"/>
            <p:cNvSpPr/>
            <p:nvPr/>
          </p:nvSpPr>
          <p:spPr>
            <a:xfrm>
              <a:off x="1658705" y="3089592"/>
              <a:ext cx="4891214" cy="767065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73000">
                  <a:srgbClr val="31859C"/>
                </a:gs>
                <a:gs pos="49000">
                  <a:srgbClr val="CFFFF7"/>
                </a:gs>
                <a:gs pos="27000">
                  <a:srgbClr val="31859C"/>
                </a:gs>
              </a:gsLst>
              <a:lin ang="0" scaled="1"/>
              <a:tileRect/>
            </a:gra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660522" y="3089592"/>
              <a:ext cx="4891212" cy="395379"/>
            </a:xfrm>
            <a:prstGeom prst="ellipse">
              <a:avLst/>
            </a:prstGeom>
            <a:gradFill flip="none" rotWithShape="1">
              <a:gsLst>
                <a:gs pos="73000">
                  <a:srgbClr val="31859C"/>
                </a:gs>
                <a:gs pos="49000">
                  <a:srgbClr val="CFFFF7"/>
                </a:gs>
                <a:gs pos="27000">
                  <a:srgbClr val="31859C"/>
                </a:gs>
              </a:gsLst>
              <a:lin ang="0" scaled="1"/>
              <a:tileRect/>
            </a:gra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j-lt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805646" y="5418455"/>
            <a:ext cx="3569650" cy="355815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en-US" sz="450" b="1" spc="38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User data integrated into DIAS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51306" y="4913789"/>
            <a:ext cx="3669772" cy="575299"/>
            <a:chOff x="1658705" y="3089592"/>
            <a:chExt cx="4893029" cy="767065"/>
          </a:xfrm>
        </p:grpSpPr>
        <p:sp>
          <p:nvSpPr>
            <p:cNvPr id="10" name="Can 9"/>
            <p:cNvSpPr/>
            <p:nvPr/>
          </p:nvSpPr>
          <p:spPr>
            <a:xfrm>
              <a:off x="1658705" y="3089592"/>
              <a:ext cx="4891214" cy="767065"/>
            </a:xfrm>
            <a:prstGeom prst="can">
              <a:avLst>
                <a:gd name="adj" fmla="val 50000"/>
              </a:avLst>
            </a:prstGeom>
            <a:solidFill>
              <a:srgbClr val="B0C18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60522" y="3089592"/>
              <a:ext cx="4891212" cy="395379"/>
            </a:xfrm>
            <a:prstGeom prst="ellipse">
              <a:avLst/>
            </a:prstGeom>
            <a:gradFill flip="none" rotWithShape="1">
              <a:gsLst>
                <a:gs pos="80000">
                  <a:schemeClr val="bg1">
                    <a:lumMod val="50000"/>
                  </a:schemeClr>
                </a:gs>
                <a:gs pos="20000">
                  <a:schemeClr val="bg1">
                    <a:lumMod val="85000"/>
                  </a:schemeClr>
                </a:gs>
                <a:gs pos="2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5" dist="12700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31158" y="3387633"/>
              <a:ext cx="4759533" cy="426477"/>
            </a:xfrm>
            <a:prstGeom prst="rect">
              <a:avLst/>
            </a:prstGeom>
            <a:noFill/>
          </p:spPr>
          <p:txBody>
            <a:bodyPr wrap="none" lIns="68580" tIns="34290" rIns="68580" bIns="34290" numCol="1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/>
              <a:r>
                <a:rPr lang="en-US" sz="450" b="1" spc="38" dirty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Other EO and non-EO data     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50744" y="4614682"/>
            <a:ext cx="3669772" cy="575299"/>
            <a:chOff x="1658705" y="3089592"/>
            <a:chExt cx="4893029" cy="767065"/>
          </a:xfrm>
        </p:grpSpPr>
        <p:sp>
          <p:nvSpPr>
            <p:cNvPr id="14" name="Can 13"/>
            <p:cNvSpPr/>
            <p:nvPr/>
          </p:nvSpPr>
          <p:spPr>
            <a:xfrm>
              <a:off x="1658705" y="3089592"/>
              <a:ext cx="4891214" cy="767065"/>
            </a:xfrm>
            <a:prstGeom prst="can">
              <a:avLst>
                <a:gd name="adj" fmla="val 50000"/>
              </a:avLst>
            </a:prstGeom>
            <a:solidFill>
              <a:srgbClr val="65789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660522" y="3089592"/>
              <a:ext cx="4891212" cy="395379"/>
            </a:xfrm>
            <a:prstGeom prst="ellipse">
              <a:avLst/>
            </a:prstGeom>
            <a:gradFill flip="none" rotWithShape="1">
              <a:gsLst>
                <a:gs pos="80000">
                  <a:schemeClr val="bg1">
                    <a:lumMod val="50000"/>
                  </a:schemeClr>
                </a:gs>
                <a:gs pos="20000">
                  <a:schemeClr val="bg1">
                    <a:lumMod val="85000"/>
                  </a:schemeClr>
                </a:gs>
                <a:gs pos="2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5" dist="12700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31158" y="3373912"/>
              <a:ext cx="4759533" cy="474420"/>
            </a:xfrm>
            <a:prstGeom prst="rect">
              <a:avLst/>
            </a:prstGeom>
            <a:noFill/>
          </p:spPr>
          <p:txBody>
            <a:bodyPr wrap="none" lIns="68580" tIns="34290" rIns="68580" bIns="34290" numCol="1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/>
              <a:r>
                <a:rPr lang="en-US" sz="450" b="1" spc="38" dirty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Copernicus Data &amp; Information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50181" y="4315577"/>
            <a:ext cx="3669772" cy="575299"/>
            <a:chOff x="1658705" y="3089592"/>
            <a:chExt cx="4893029" cy="767065"/>
          </a:xfrm>
        </p:grpSpPr>
        <p:sp>
          <p:nvSpPr>
            <p:cNvPr id="18" name="Can 17"/>
            <p:cNvSpPr/>
            <p:nvPr/>
          </p:nvSpPr>
          <p:spPr>
            <a:xfrm>
              <a:off x="1658705" y="3089592"/>
              <a:ext cx="4891214" cy="767065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90000">
                  <a:schemeClr val="bg1">
                    <a:lumMod val="65000"/>
                  </a:schemeClr>
                </a:gs>
                <a:gs pos="47000">
                  <a:srgbClr val="FFFFFF"/>
                </a:gs>
                <a:gs pos="17000">
                  <a:schemeClr val="bg1">
                    <a:lumMod val="50000"/>
                  </a:schemeClr>
                </a:gs>
                <a:gs pos="62000">
                  <a:srgbClr val="FFFFFF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660522" y="3089592"/>
              <a:ext cx="4891212" cy="395379"/>
            </a:xfrm>
            <a:prstGeom prst="ellipse">
              <a:avLst/>
            </a:prstGeom>
            <a:gradFill flip="none" rotWithShape="1">
              <a:gsLst>
                <a:gs pos="80000">
                  <a:schemeClr val="bg1">
                    <a:lumMod val="50000"/>
                  </a:schemeClr>
                </a:gs>
                <a:gs pos="20000">
                  <a:schemeClr val="bg1">
                    <a:lumMod val="85000"/>
                  </a:schemeClr>
                </a:gs>
                <a:gs pos="2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5" dist="12700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0" name="Can 19"/>
          <p:cNvSpPr/>
          <p:nvPr/>
        </p:nvSpPr>
        <p:spPr>
          <a:xfrm>
            <a:off x="1742433" y="4066226"/>
            <a:ext cx="3665513" cy="540205"/>
          </a:xfrm>
          <a:prstGeom prst="can">
            <a:avLst>
              <a:gd name="adj" fmla="val 50000"/>
            </a:avLst>
          </a:prstGeom>
          <a:solidFill>
            <a:schemeClr val="bg1">
              <a:lumMod val="85000"/>
              <a:alpha val="26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35401" y="3717935"/>
            <a:ext cx="3669772" cy="575299"/>
            <a:chOff x="1658705" y="3089592"/>
            <a:chExt cx="4893029" cy="767065"/>
          </a:xfrm>
        </p:grpSpPr>
        <p:sp>
          <p:nvSpPr>
            <p:cNvPr id="22" name="Can 21"/>
            <p:cNvSpPr/>
            <p:nvPr/>
          </p:nvSpPr>
          <p:spPr>
            <a:xfrm>
              <a:off x="1658705" y="3089592"/>
              <a:ext cx="4891214" cy="767065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69000">
                  <a:schemeClr val="tx1">
                    <a:lumMod val="65000"/>
                    <a:lumOff val="35000"/>
                  </a:schemeClr>
                </a:gs>
                <a:gs pos="50000">
                  <a:srgbClr val="FFFFFF"/>
                </a:gs>
                <a:gs pos="34000">
                  <a:schemeClr val="tx1">
                    <a:lumMod val="65000"/>
                    <a:lumOff val="35000"/>
                  </a:schemeClr>
                </a:gs>
                <a:gs pos="58000">
                  <a:srgbClr val="FFFFFF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660522" y="3089592"/>
              <a:ext cx="4891212" cy="395379"/>
            </a:xfrm>
            <a:prstGeom prst="ellipse">
              <a:avLst/>
            </a:prstGeom>
            <a:gradFill flip="none" rotWithShape="1">
              <a:gsLst>
                <a:gs pos="80000">
                  <a:schemeClr val="bg1">
                    <a:lumMod val="50000"/>
                  </a:schemeClr>
                </a:gs>
                <a:gs pos="20000">
                  <a:schemeClr val="bg1">
                    <a:lumMod val="85000"/>
                  </a:schemeClr>
                </a:gs>
                <a:gs pos="2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5" dist="12700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31158" y="3373912"/>
              <a:ext cx="4759533" cy="474420"/>
            </a:xfrm>
            <a:prstGeom prst="rect">
              <a:avLst/>
            </a:prstGeom>
            <a:noFill/>
          </p:spPr>
          <p:txBody>
            <a:bodyPr wrap="none" lIns="68580" tIns="34290" rIns="68580" bIns="34290" numCol="1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/>
              <a:r>
                <a:rPr lang="en-US" sz="450" b="1" spc="38" dirty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Copernicus DIAS interfaces</a:t>
              </a:r>
            </a:p>
          </p:txBody>
        </p:sp>
      </p:grpSp>
      <p:sp>
        <p:nvSpPr>
          <p:cNvPr id="25" name="Up Arrow 24"/>
          <p:cNvSpPr/>
          <p:nvPr/>
        </p:nvSpPr>
        <p:spPr>
          <a:xfrm rot="10800000" flipV="1">
            <a:off x="4595894" y="4267231"/>
            <a:ext cx="457643" cy="211700"/>
          </a:xfrm>
          <a:prstGeom prst="upArrow">
            <a:avLst>
              <a:gd name="adj1" fmla="val 37573"/>
              <a:gd name="adj2" fmla="val 39128"/>
            </a:avLst>
          </a:prstGeom>
          <a:gradFill flip="none" rotWithShape="1">
            <a:gsLst>
              <a:gs pos="13000">
                <a:schemeClr val="bg1">
                  <a:lumMod val="50000"/>
                  <a:alpha val="89000"/>
                </a:schemeClr>
              </a:gs>
              <a:gs pos="75000">
                <a:schemeClr val="bg1">
                  <a:lumMod val="85000"/>
                  <a:alpha val="89000"/>
                </a:schemeClr>
              </a:gs>
              <a:gs pos="94000">
                <a:srgbClr val="FFFFFF">
                  <a:alpha val="89000"/>
                </a:srgb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chemeClr val="bg1">
                <a:lumMod val="50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Up Arrow 25"/>
          <p:cNvSpPr/>
          <p:nvPr/>
        </p:nvSpPr>
        <p:spPr>
          <a:xfrm rot="10800000" flipV="1">
            <a:off x="3353430" y="4293679"/>
            <a:ext cx="457643" cy="255887"/>
          </a:xfrm>
          <a:prstGeom prst="upArrow">
            <a:avLst>
              <a:gd name="adj1" fmla="val 37573"/>
              <a:gd name="adj2" fmla="val 39128"/>
            </a:avLst>
          </a:prstGeom>
          <a:gradFill flip="none" rotWithShape="1">
            <a:gsLst>
              <a:gs pos="13000">
                <a:schemeClr val="bg1">
                  <a:lumMod val="50000"/>
                  <a:alpha val="89000"/>
                </a:schemeClr>
              </a:gs>
              <a:gs pos="75000">
                <a:schemeClr val="bg1">
                  <a:lumMod val="85000"/>
                  <a:alpha val="89000"/>
                </a:schemeClr>
              </a:gs>
              <a:gs pos="94000">
                <a:srgbClr val="FFFFFF">
                  <a:alpha val="89000"/>
                </a:srgb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chemeClr val="bg1">
                <a:lumMod val="50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7" name="Up Arrow 26"/>
          <p:cNvSpPr/>
          <p:nvPr/>
        </p:nvSpPr>
        <p:spPr>
          <a:xfrm rot="10800000" flipV="1">
            <a:off x="2228596" y="4285723"/>
            <a:ext cx="457643" cy="193208"/>
          </a:xfrm>
          <a:prstGeom prst="upArrow">
            <a:avLst>
              <a:gd name="adj1" fmla="val 37573"/>
              <a:gd name="adj2" fmla="val 39128"/>
            </a:avLst>
          </a:prstGeom>
          <a:gradFill flip="none" rotWithShape="1">
            <a:gsLst>
              <a:gs pos="13000">
                <a:schemeClr val="bg1">
                  <a:lumMod val="50000"/>
                  <a:alpha val="89000"/>
                </a:schemeClr>
              </a:gs>
              <a:gs pos="75000">
                <a:schemeClr val="bg1">
                  <a:lumMod val="85000"/>
                  <a:alpha val="89000"/>
                </a:schemeClr>
              </a:gs>
              <a:gs pos="94000">
                <a:srgbClr val="FFFFFF">
                  <a:alpha val="89000"/>
                </a:srgb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chemeClr val="bg1">
                <a:lumMod val="50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Can 27"/>
          <p:cNvSpPr/>
          <p:nvPr/>
        </p:nvSpPr>
        <p:spPr>
          <a:xfrm>
            <a:off x="1767074" y="2466021"/>
            <a:ext cx="3665513" cy="1583334"/>
          </a:xfrm>
          <a:prstGeom prst="can">
            <a:avLst>
              <a:gd name="adj" fmla="val 20455"/>
            </a:avLst>
          </a:prstGeom>
          <a:solidFill>
            <a:srgbClr val="C6D9F1">
              <a:alpha val="15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777522" y="2489492"/>
            <a:ext cx="3670592" cy="313978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95000"/>
                  <a:alpha val="82000"/>
                </a:schemeClr>
              </a:gs>
              <a:gs pos="79000">
                <a:schemeClr val="tx1">
                  <a:lumMod val="50000"/>
                  <a:lumOff val="50000"/>
                  <a:alpha val="82000"/>
                </a:schemeClr>
              </a:gs>
              <a:gs pos="43000">
                <a:schemeClr val="bg1">
                  <a:lumMod val="75000"/>
                  <a:alpha val="8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soft" dir="t">
              <a:rot lat="0" lon="0" rev="6480000"/>
            </a:lightRig>
          </a:scene3d>
          <a:sp3d extrusionH="241300" contourW="6350" prstMaterial="matte">
            <a:bevelT w="158750" h="133350"/>
            <a:extrusionClr>
              <a:schemeClr val="tx1">
                <a:lumMod val="50000"/>
                <a:lumOff val="50000"/>
              </a:schemeClr>
            </a:extrusionClr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colorTemperature colorTemp="5739"/>
                    </a14:imgEffect>
                    <a14:imgEffect>
                      <a14:saturation sat="187000"/>
                    </a14:imgEffect>
                  </a14:imgLayer>
                </a14:imgProps>
              </a:ext>
            </a:extLst>
          </a:blip>
          <a:srcRect l="3926" t="11498" r="7219" b="11666"/>
          <a:stretch/>
        </p:blipFill>
        <p:spPr>
          <a:xfrm rot="280115">
            <a:off x="2359076" y="2408983"/>
            <a:ext cx="2420468" cy="538991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grpSp>
        <p:nvGrpSpPr>
          <p:cNvPr id="31" name="Group 30"/>
          <p:cNvGrpSpPr/>
          <p:nvPr/>
        </p:nvGrpSpPr>
        <p:grpSpPr>
          <a:xfrm>
            <a:off x="1808292" y="2788104"/>
            <a:ext cx="730534" cy="1120889"/>
            <a:chOff x="2057778" y="2015742"/>
            <a:chExt cx="767562" cy="1494519"/>
          </a:xfrm>
        </p:grpSpPr>
        <p:sp>
          <p:nvSpPr>
            <p:cNvPr id="32" name="Can 31"/>
            <p:cNvSpPr/>
            <p:nvPr/>
          </p:nvSpPr>
          <p:spPr>
            <a:xfrm>
              <a:off x="2057778" y="2290450"/>
              <a:ext cx="767562" cy="1219811"/>
            </a:xfrm>
            <a:prstGeom prst="can">
              <a:avLst>
                <a:gd name="adj" fmla="val 20211"/>
              </a:avLst>
            </a:prstGeom>
            <a:pattFill prst="ltUpDiag">
              <a:fgClr>
                <a:srgbClr val="31859C"/>
              </a:fgClr>
              <a:bgClr>
                <a:prstClr val="white"/>
              </a:bgClr>
            </a:patt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391350" y="3137914"/>
              <a:ext cx="372838" cy="291271"/>
              <a:chOff x="5619182" y="1184853"/>
              <a:chExt cx="1173462" cy="446268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619182" y="1184853"/>
                <a:ext cx="1173462" cy="446268"/>
                <a:chOff x="5619184" y="1184853"/>
                <a:chExt cx="924635" cy="501582"/>
              </a:xfrm>
            </p:grpSpPr>
            <p:sp>
              <p:nvSpPr>
                <p:cNvPr id="40" name="Can 39"/>
                <p:cNvSpPr/>
                <p:nvPr/>
              </p:nvSpPr>
              <p:spPr>
                <a:xfrm>
                  <a:off x="5619184" y="1362334"/>
                  <a:ext cx="923701" cy="32410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1" name="Can 40"/>
                <p:cNvSpPr/>
                <p:nvPr/>
              </p:nvSpPr>
              <p:spPr>
                <a:xfrm>
                  <a:off x="5620117" y="1184853"/>
                  <a:ext cx="923702" cy="324103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39" name="Oval 38"/>
              <p:cNvSpPr/>
              <p:nvPr/>
            </p:nvSpPr>
            <p:spPr>
              <a:xfrm>
                <a:off x="5627524" y="1194218"/>
                <a:ext cx="1141818" cy="145636"/>
              </a:xfrm>
              <a:prstGeom prst="ellipse">
                <a:avLst/>
              </a:prstGeom>
              <a:gradFill>
                <a:gsLst>
                  <a:gs pos="0">
                    <a:srgbClr val="41B3D3"/>
                  </a:gs>
                  <a:gs pos="64000">
                    <a:srgbClr val="31859C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00731" y="3050532"/>
              <a:ext cx="220712" cy="381079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2060567" y="2015742"/>
              <a:ext cx="763067" cy="677108"/>
              <a:chOff x="285478" y="1093412"/>
              <a:chExt cx="763067" cy="677108"/>
            </a:xfrm>
          </p:grpSpPr>
          <p:sp>
            <p:nvSpPr>
              <p:cNvPr id="36" name="Can 35"/>
              <p:cNvSpPr/>
              <p:nvPr/>
            </p:nvSpPr>
            <p:spPr>
              <a:xfrm>
                <a:off x="285478" y="1333788"/>
                <a:ext cx="763067" cy="397411"/>
              </a:xfrm>
              <a:prstGeom prst="can">
                <a:avLst>
                  <a:gd name="adj" fmla="val 50000"/>
                </a:avLst>
              </a:prstGeom>
              <a:solidFill>
                <a:srgbClr val="318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51019" y="1093412"/>
                <a:ext cx="687420" cy="677108"/>
              </a:xfrm>
              <a:prstGeom prst="rect">
                <a:avLst/>
              </a:prstGeom>
              <a:noFill/>
              <a:scene3d>
                <a:camera prst="isometricOffAxis1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2F2F2"/>
                    </a:solidFill>
                    <a:latin typeface="+mj-lt"/>
                  </a:rPr>
                  <a:t>Front</a:t>
                </a:r>
              </a:p>
              <a:p>
                <a:r>
                  <a:rPr lang="en-US" sz="900" b="1" dirty="0">
                    <a:solidFill>
                      <a:srgbClr val="F2F2F2"/>
                    </a:solidFill>
                    <a:latin typeface="+mj-lt"/>
                  </a:rPr>
                  <a:t>office service</a:t>
                </a: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4375306" y="3023184"/>
            <a:ext cx="586681" cy="776108"/>
            <a:chOff x="5210489" y="2329183"/>
            <a:chExt cx="782241" cy="1034811"/>
          </a:xfrm>
        </p:grpSpPr>
        <p:grpSp>
          <p:nvGrpSpPr>
            <p:cNvPr id="43" name="Group 42"/>
            <p:cNvGrpSpPr/>
            <p:nvPr/>
          </p:nvGrpSpPr>
          <p:grpSpPr>
            <a:xfrm>
              <a:off x="5221439" y="2807524"/>
              <a:ext cx="714446" cy="556470"/>
              <a:chOff x="3441699" y="2902793"/>
              <a:chExt cx="714446" cy="556470"/>
            </a:xfrm>
          </p:grpSpPr>
          <p:sp>
            <p:nvSpPr>
              <p:cNvPr id="47" name="Can 46"/>
              <p:cNvSpPr/>
              <p:nvPr/>
            </p:nvSpPr>
            <p:spPr>
              <a:xfrm>
                <a:off x="3441699" y="2902793"/>
                <a:ext cx="714446" cy="556470"/>
              </a:xfrm>
              <a:prstGeom prst="can">
                <a:avLst>
                  <a:gd name="adj" fmla="val 20211"/>
                </a:avLst>
              </a:prstGeom>
              <a:pattFill prst="ltUpDiag">
                <a:fgClr>
                  <a:srgbClr val="31859C"/>
                </a:fgClr>
                <a:bgClr>
                  <a:prstClr val="white"/>
                </a:bgClr>
              </a:patt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481680" y="3026833"/>
                <a:ext cx="205439" cy="353780"/>
              </a:xfrm>
              <a:prstGeom prst="rect">
                <a:avLst/>
              </a:prstGeom>
            </p:spPr>
          </p:pic>
          <p:grpSp>
            <p:nvGrpSpPr>
              <p:cNvPr id="49" name="Group 48"/>
              <p:cNvGrpSpPr/>
              <p:nvPr/>
            </p:nvGrpSpPr>
            <p:grpSpPr>
              <a:xfrm>
                <a:off x="3752184" y="3185542"/>
                <a:ext cx="346687" cy="192650"/>
                <a:chOff x="3752184" y="3185542"/>
                <a:chExt cx="346687" cy="192650"/>
              </a:xfrm>
            </p:grpSpPr>
            <p:sp>
              <p:nvSpPr>
                <p:cNvPr id="50" name="Can 49"/>
                <p:cNvSpPr/>
                <p:nvPr/>
              </p:nvSpPr>
              <p:spPr>
                <a:xfrm>
                  <a:off x="3752184" y="3189984"/>
                  <a:ext cx="346687" cy="188208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 flipV="1">
                  <a:off x="3754658" y="3185542"/>
                  <a:ext cx="337680" cy="95290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5210489" y="2329183"/>
              <a:ext cx="782241" cy="592556"/>
              <a:chOff x="285478" y="1076132"/>
              <a:chExt cx="782241" cy="699380"/>
            </a:xfrm>
          </p:grpSpPr>
          <p:sp>
            <p:nvSpPr>
              <p:cNvPr id="45" name="Can 44"/>
              <p:cNvSpPr/>
              <p:nvPr/>
            </p:nvSpPr>
            <p:spPr>
              <a:xfrm>
                <a:off x="285478" y="1333788"/>
                <a:ext cx="763067" cy="397411"/>
              </a:xfrm>
              <a:prstGeom prst="can">
                <a:avLst>
                  <a:gd name="adj" fmla="val 50000"/>
                </a:avLst>
              </a:prstGeom>
              <a:solidFill>
                <a:srgbClr val="318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0299" y="1076132"/>
                <a:ext cx="687420" cy="699380"/>
              </a:xfrm>
              <a:prstGeom prst="rect">
                <a:avLst/>
              </a:prstGeom>
              <a:noFill/>
              <a:scene3d>
                <a:camera prst="isometricOffAxis1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788" b="1" dirty="0">
                    <a:solidFill>
                      <a:srgbClr val="F2F2F2"/>
                    </a:solidFill>
                    <a:latin typeface="+mj-lt"/>
                  </a:rPr>
                  <a:t>Front</a:t>
                </a:r>
              </a:p>
              <a:p>
                <a:r>
                  <a:rPr lang="en-US" sz="750" b="1" dirty="0">
                    <a:solidFill>
                      <a:srgbClr val="F2F2F2"/>
                    </a:solidFill>
                    <a:latin typeface="+mj-lt"/>
                  </a:rPr>
                  <a:t>office service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2604792" y="2635145"/>
            <a:ext cx="2764199" cy="1340993"/>
            <a:chOff x="2849804" y="1811797"/>
            <a:chExt cx="3685599" cy="1787991"/>
          </a:xfrm>
        </p:grpSpPr>
        <p:grpSp>
          <p:nvGrpSpPr>
            <p:cNvPr id="53" name="Group 52"/>
            <p:cNvGrpSpPr/>
            <p:nvPr/>
          </p:nvGrpSpPr>
          <p:grpSpPr>
            <a:xfrm>
              <a:off x="4031977" y="2201082"/>
              <a:ext cx="763067" cy="1337585"/>
              <a:chOff x="4031977" y="2201082"/>
              <a:chExt cx="763067" cy="1337585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4053505" y="2479868"/>
                <a:ext cx="715431" cy="1058799"/>
                <a:chOff x="3441699" y="2400465"/>
                <a:chExt cx="715431" cy="1058799"/>
              </a:xfrm>
            </p:grpSpPr>
            <p:sp>
              <p:nvSpPr>
                <p:cNvPr id="86" name="Can 85"/>
                <p:cNvSpPr/>
                <p:nvPr/>
              </p:nvSpPr>
              <p:spPr>
                <a:xfrm>
                  <a:off x="3441699" y="2455334"/>
                  <a:ext cx="714446" cy="1003930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481680" y="3026833"/>
                  <a:ext cx="205439" cy="353780"/>
                </a:xfrm>
                <a:prstGeom prst="rect">
                  <a:avLst/>
                </a:prstGeom>
              </p:spPr>
            </p:pic>
            <p:sp>
              <p:nvSpPr>
                <p:cNvPr id="88" name="Oval 87"/>
                <p:cNvSpPr/>
                <p:nvPr/>
              </p:nvSpPr>
              <p:spPr>
                <a:xfrm>
                  <a:off x="3445566" y="2400465"/>
                  <a:ext cx="711564" cy="20367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grpSp>
              <p:nvGrpSpPr>
                <p:cNvPr id="89" name="Group 88"/>
                <p:cNvGrpSpPr/>
                <p:nvPr/>
              </p:nvGrpSpPr>
              <p:grpSpPr>
                <a:xfrm>
                  <a:off x="3752187" y="2982342"/>
                  <a:ext cx="347039" cy="395848"/>
                  <a:chOff x="3752187" y="2982342"/>
                  <a:chExt cx="347039" cy="395848"/>
                </a:xfrm>
              </p:grpSpPr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3752187" y="3086918"/>
                    <a:ext cx="347038" cy="291272"/>
                    <a:chOff x="5619184" y="1184853"/>
                    <a:chExt cx="924635" cy="501582"/>
                  </a:xfrm>
                </p:grpSpPr>
                <p:sp>
                  <p:nvSpPr>
                    <p:cNvPr id="93" name="Can 92"/>
                    <p:cNvSpPr/>
                    <p:nvPr/>
                  </p:nvSpPr>
                  <p:spPr>
                    <a:xfrm>
                      <a:off x="5619184" y="1362334"/>
                      <a:ext cx="923701" cy="32410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4" name="Can 93"/>
                    <p:cNvSpPr/>
                    <p:nvPr/>
                  </p:nvSpPr>
                  <p:spPr>
                    <a:xfrm>
                      <a:off x="5620117" y="1184853"/>
                      <a:ext cx="923702" cy="324103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  <p:sp>
                <p:nvSpPr>
                  <p:cNvPr id="91" name="Can 90"/>
                  <p:cNvSpPr/>
                  <p:nvPr/>
                </p:nvSpPr>
                <p:spPr>
                  <a:xfrm>
                    <a:off x="3752539" y="2989548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 flipV="1">
                    <a:off x="3754658" y="2982342"/>
                    <a:ext cx="337680" cy="9529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83" name="Group 82"/>
              <p:cNvGrpSpPr/>
              <p:nvPr/>
            </p:nvGrpSpPr>
            <p:grpSpPr>
              <a:xfrm>
                <a:off x="4031977" y="2201082"/>
                <a:ext cx="763067" cy="677108"/>
                <a:chOff x="285478" y="1093412"/>
                <a:chExt cx="763067" cy="677108"/>
              </a:xfrm>
            </p:grpSpPr>
            <p:sp>
              <p:nvSpPr>
                <p:cNvPr id="84" name="Can 83"/>
                <p:cNvSpPr/>
                <p:nvPr/>
              </p:nvSpPr>
              <p:spPr>
                <a:xfrm>
                  <a:off x="285478" y="1333788"/>
                  <a:ext cx="763067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51019" y="1093412"/>
                  <a:ext cx="687420" cy="677108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>
                      <a:solidFill>
                        <a:srgbClr val="F2F2F2"/>
                      </a:solidFill>
                      <a:latin typeface="+mj-lt"/>
                    </a:rPr>
                    <a:t>Front</a:t>
                  </a:r>
                </a:p>
                <a:p>
                  <a:r>
                    <a:rPr lang="en-US" sz="900" b="1" dirty="0">
                      <a:solidFill>
                        <a:srgbClr val="F2F2F2"/>
                      </a:solidFill>
                      <a:latin typeface="+mj-lt"/>
                    </a:rPr>
                    <a:t>office service</a:t>
                  </a:r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>
              <a:off x="2849804" y="2380424"/>
              <a:ext cx="776208" cy="1219364"/>
              <a:chOff x="2849804" y="2380424"/>
              <a:chExt cx="776208" cy="1219364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2857391" y="2659514"/>
                <a:ext cx="768621" cy="940274"/>
                <a:chOff x="2825480" y="2493589"/>
                <a:chExt cx="768621" cy="940274"/>
              </a:xfrm>
            </p:grpSpPr>
            <p:sp>
              <p:nvSpPr>
                <p:cNvPr id="73" name="Can 72"/>
                <p:cNvSpPr/>
                <p:nvPr/>
              </p:nvSpPr>
              <p:spPr>
                <a:xfrm>
                  <a:off x="2825480" y="2514600"/>
                  <a:ext cx="767562" cy="919263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74" name="Group 73"/>
                <p:cNvGrpSpPr/>
                <p:nvPr/>
              </p:nvGrpSpPr>
              <p:grpSpPr>
                <a:xfrm>
                  <a:off x="2829635" y="2493589"/>
                  <a:ext cx="764466" cy="861624"/>
                  <a:chOff x="2829635" y="2493589"/>
                  <a:chExt cx="764466" cy="861624"/>
                </a:xfrm>
              </p:grpSpPr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3159052" y="3061516"/>
                    <a:ext cx="372838" cy="291271"/>
                    <a:chOff x="5619182" y="1184853"/>
                    <a:chExt cx="1173462" cy="446268"/>
                  </a:xfrm>
                </p:grpSpPr>
                <p:grpSp>
                  <p:nvGrpSpPr>
                    <p:cNvPr id="78" name="Group 77"/>
                    <p:cNvGrpSpPr/>
                    <p:nvPr/>
                  </p:nvGrpSpPr>
                  <p:grpSpPr>
                    <a:xfrm>
                      <a:off x="5619182" y="1184853"/>
                      <a:ext cx="1173462" cy="446268"/>
                      <a:chOff x="5619184" y="1184853"/>
                      <a:chExt cx="924635" cy="501582"/>
                    </a:xfrm>
                  </p:grpSpPr>
                  <p:sp>
                    <p:nvSpPr>
                      <p:cNvPr id="80" name="Can 79"/>
                      <p:cNvSpPr/>
                      <p:nvPr/>
                    </p:nvSpPr>
                    <p:spPr>
                      <a:xfrm>
                        <a:off x="5619184" y="1362334"/>
                        <a:ext cx="923701" cy="324101"/>
                      </a:xfrm>
                      <a:prstGeom prst="can">
                        <a:avLst>
                          <a:gd name="adj" fmla="val 50000"/>
                        </a:avLst>
                      </a:prstGeom>
                      <a:solidFill>
                        <a:srgbClr val="31859C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>
                          <a:latin typeface="+mj-lt"/>
                        </a:endParaRPr>
                      </a:p>
                    </p:txBody>
                  </p:sp>
                  <p:sp>
                    <p:nvSpPr>
                      <p:cNvPr id="81" name="Can 80"/>
                      <p:cNvSpPr/>
                      <p:nvPr/>
                    </p:nvSpPr>
                    <p:spPr>
                      <a:xfrm>
                        <a:off x="5620117" y="1184853"/>
                        <a:ext cx="923702" cy="324103"/>
                      </a:xfrm>
                      <a:prstGeom prst="can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73000">
                            <a:srgbClr val="31859C"/>
                          </a:gs>
                          <a:gs pos="49000">
                            <a:srgbClr val="CFFFF7"/>
                          </a:gs>
                          <a:gs pos="27000">
                            <a:srgbClr val="31859C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5627524" y="1194218"/>
                      <a:ext cx="1141818" cy="14563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+mj-lt"/>
                      </a:endParaRPr>
                    </a:p>
                  </p:txBody>
                </p:sp>
              </p:grpSp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>
                  <a:blip r:embed="rId4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2868433" y="2974134"/>
                    <a:ext cx="220712" cy="381079"/>
                  </a:xfrm>
                  <a:prstGeom prst="rect">
                    <a:avLst/>
                  </a:prstGeom>
                </p:spPr>
              </p:pic>
              <p:sp>
                <p:nvSpPr>
                  <p:cNvPr id="77" name="Oval 76"/>
                  <p:cNvSpPr/>
                  <p:nvPr/>
                </p:nvSpPr>
                <p:spPr>
                  <a:xfrm>
                    <a:off x="2829635" y="2493589"/>
                    <a:ext cx="764466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70" name="Group 69"/>
              <p:cNvGrpSpPr/>
              <p:nvPr/>
            </p:nvGrpSpPr>
            <p:grpSpPr>
              <a:xfrm>
                <a:off x="2849804" y="2380424"/>
                <a:ext cx="763067" cy="608116"/>
                <a:chOff x="285478" y="1133672"/>
                <a:chExt cx="763067" cy="608116"/>
              </a:xfrm>
            </p:grpSpPr>
            <p:sp>
              <p:nvSpPr>
                <p:cNvPr id="71" name="Can 70"/>
                <p:cNvSpPr/>
                <p:nvPr/>
              </p:nvSpPr>
              <p:spPr>
                <a:xfrm>
                  <a:off x="285478" y="1333788"/>
                  <a:ext cx="763067" cy="391413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351019" y="1133672"/>
                  <a:ext cx="687420" cy="608116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88" b="1" dirty="0">
                      <a:solidFill>
                        <a:srgbClr val="F2F2F2"/>
                      </a:solidFill>
                      <a:latin typeface="+mj-lt"/>
                    </a:rPr>
                    <a:t>Front</a:t>
                  </a:r>
                </a:p>
                <a:p>
                  <a:r>
                    <a:rPr lang="en-US" sz="788" b="1" dirty="0">
                      <a:solidFill>
                        <a:srgbClr val="F2F2F2"/>
                      </a:solidFill>
                      <a:latin typeface="+mj-lt"/>
                    </a:rPr>
                    <a:t>office service</a:t>
                  </a:r>
                </a:p>
              </p:txBody>
            </p:sp>
          </p:grpSp>
        </p:grpSp>
        <p:grpSp>
          <p:nvGrpSpPr>
            <p:cNvPr id="55" name="Group 54"/>
            <p:cNvGrpSpPr/>
            <p:nvPr/>
          </p:nvGrpSpPr>
          <p:grpSpPr>
            <a:xfrm>
              <a:off x="5808387" y="1811797"/>
              <a:ext cx="727016" cy="1723514"/>
              <a:chOff x="5808387" y="1811797"/>
              <a:chExt cx="727016" cy="1723514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5818733" y="2078597"/>
                <a:ext cx="715429" cy="1456714"/>
                <a:chOff x="4601489" y="1980405"/>
                <a:chExt cx="715429" cy="1456714"/>
              </a:xfrm>
            </p:grpSpPr>
            <p:sp>
              <p:nvSpPr>
                <p:cNvPr id="60" name="Can 59"/>
                <p:cNvSpPr/>
                <p:nvPr/>
              </p:nvSpPr>
              <p:spPr>
                <a:xfrm>
                  <a:off x="4601489" y="2015067"/>
                  <a:ext cx="714446" cy="1422052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641470" y="3004687"/>
                  <a:ext cx="205439" cy="353780"/>
                </a:xfrm>
                <a:prstGeom prst="rect">
                  <a:avLst/>
                </a:prstGeom>
              </p:spPr>
            </p:pic>
            <p:sp>
              <p:nvSpPr>
                <p:cNvPr id="62" name="Oval 61"/>
                <p:cNvSpPr/>
                <p:nvPr/>
              </p:nvSpPr>
              <p:spPr>
                <a:xfrm>
                  <a:off x="4605354" y="1980405"/>
                  <a:ext cx="711564" cy="20367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grpSp>
              <p:nvGrpSpPr>
                <p:cNvPr id="63" name="Group 62"/>
                <p:cNvGrpSpPr/>
                <p:nvPr/>
              </p:nvGrpSpPr>
              <p:grpSpPr>
                <a:xfrm>
                  <a:off x="4911977" y="3064772"/>
                  <a:ext cx="347038" cy="291272"/>
                  <a:chOff x="5619184" y="1184853"/>
                  <a:chExt cx="924635" cy="501582"/>
                </a:xfrm>
              </p:grpSpPr>
              <p:sp>
                <p:nvSpPr>
                  <p:cNvPr id="67" name="Can 66"/>
                  <p:cNvSpPr/>
                  <p:nvPr/>
                </p:nvSpPr>
                <p:spPr>
                  <a:xfrm>
                    <a:off x="5619184" y="1362334"/>
                    <a:ext cx="923701" cy="32410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68" name="Can 67"/>
                  <p:cNvSpPr/>
                  <p:nvPr/>
                </p:nvSpPr>
                <p:spPr>
                  <a:xfrm>
                    <a:off x="5620117" y="1184853"/>
                    <a:ext cx="923702" cy="324103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sp>
              <p:nvSpPr>
                <p:cNvPr id="64" name="Can 63"/>
                <p:cNvSpPr/>
                <p:nvPr/>
              </p:nvSpPr>
              <p:spPr>
                <a:xfrm>
                  <a:off x="4912329" y="2967402"/>
                  <a:ext cx="346687" cy="188208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5" name="Can 64"/>
                <p:cNvSpPr/>
                <p:nvPr/>
              </p:nvSpPr>
              <p:spPr>
                <a:xfrm>
                  <a:off x="4916562" y="2874273"/>
                  <a:ext cx="346687" cy="188208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 flipV="1">
                  <a:off x="4918680" y="2862830"/>
                  <a:ext cx="337680" cy="95290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5808387" y="1811797"/>
                <a:ext cx="727016" cy="861775"/>
                <a:chOff x="285478" y="1093412"/>
                <a:chExt cx="763067" cy="861775"/>
              </a:xfrm>
            </p:grpSpPr>
            <p:sp>
              <p:nvSpPr>
                <p:cNvPr id="58" name="Can 57"/>
                <p:cNvSpPr/>
                <p:nvPr/>
              </p:nvSpPr>
              <p:spPr>
                <a:xfrm>
                  <a:off x="285478" y="1333788"/>
                  <a:ext cx="763067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351018" y="1093412"/>
                  <a:ext cx="687420" cy="861775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>
                      <a:solidFill>
                        <a:srgbClr val="F2F2F2"/>
                      </a:solidFill>
                      <a:latin typeface="+mj-lt"/>
                    </a:rPr>
                    <a:t>Front</a:t>
                  </a:r>
                </a:p>
                <a:p>
                  <a:r>
                    <a:rPr lang="en-US" sz="900" b="1" dirty="0">
                      <a:solidFill>
                        <a:srgbClr val="F2F2F2"/>
                      </a:solidFill>
                      <a:latin typeface="+mj-lt"/>
                    </a:rPr>
                    <a:t>office service</a:t>
                  </a:r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3814947" y="2693782"/>
            <a:ext cx="688424" cy="1284797"/>
            <a:chOff x="4628554" y="1889980"/>
            <a:chExt cx="752689" cy="1713063"/>
          </a:xfrm>
        </p:grpSpPr>
        <p:grpSp>
          <p:nvGrpSpPr>
            <p:cNvPr id="96" name="Group 95"/>
            <p:cNvGrpSpPr/>
            <p:nvPr/>
          </p:nvGrpSpPr>
          <p:grpSpPr>
            <a:xfrm>
              <a:off x="4633400" y="2277553"/>
              <a:ext cx="735789" cy="1325490"/>
              <a:chOff x="4601489" y="2111628"/>
              <a:chExt cx="715429" cy="1325490"/>
            </a:xfrm>
          </p:grpSpPr>
          <p:sp>
            <p:nvSpPr>
              <p:cNvPr id="100" name="Can 99"/>
              <p:cNvSpPr/>
              <p:nvPr/>
            </p:nvSpPr>
            <p:spPr>
              <a:xfrm>
                <a:off x="4601489" y="2142067"/>
                <a:ext cx="714446" cy="1295051"/>
              </a:xfrm>
              <a:prstGeom prst="can">
                <a:avLst>
                  <a:gd name="adj" fmla="val 20211"/>
                </a:avLst>
              </a:prstGeom>
              <a:pattFill prst="ltUpDiag">
                <a:fgClr>
                  <a:srgbClr val="31859C"/>
                </a:fgClr>
                <a:bgClr>
                  <a:prstClr val="white"/>
                </a:bgClr>
              </a:patt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641470" y="3004687"/>
                <a:ext cx="205439" cy="353780"/>
              </a:xfrm>
              <a:prstGeom prst="rect">
                <a:avLst/>
              </a:prstGeom>
            </p:spPr>
          </p:pic>
          <p:sp>
            <p:nvSpPr>
              <p:cNvPr id="102" name="Oval 101"/>
              <p:cNvSpPr/>
              <p:nvPr/>
            </p:nvSpPr>
            <p:spPr>
              <a:xfrm>
                <a:off x="4605354" y="2111628"/>
                <a:ext cx="711564" cy="203676"/>
              </a:xfrm>
              <a:prstGeom prst="ellipse">
                <a:avLst/>
              </a:prstGeom>
              <a:gradFill>
                <a:gsLst>
                  <a:gs pos="0">
                    <a:srgbClr val="41B3D3"/>
                  </a:gs>
                  <a:gs pos="64000">
                    <a:srgbClr val="31859C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4911977" y="3064772"/>
                <a:ext cx="347038" cy="291272"/>
                <a:chOff x="5619184" y="1184853"/>
                <a:chExt cx="924635" cy="501582"/>
              </a:xfrm>
            </p:grpSpPr>
            <p:sp>
              <p:nvSpPr>
                <p:cNvPr id="107" name="Can 106"/>
                <p:cNvSpPr/>
                <p:nvPr/>
              </p:nvSpPr>
              <p:spPr>
                <a:xfrm>
                  <a:off x="5619184" y="1362334"/>
                  <a:ext cx="923701" cy="32410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08" name="Can 107"/>
                <p:cNvSpPr/>
                <p:nvPr/>
              </p:nvSpPr>
              <p:spPr>
                <a:xfrm>
                  <a:off x="5620117" y="1184853"/>
                  <a:ext cx="923702" cy="324103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104" name="Can 103"/>
              <p:cNvSpPr/>
              <p:nvPr/>
            </p:nvSpPr>
            <p:spPr>
              <a:xfrm>
                <a:off x="4912329" y="2967402"/>
                <a:ext cx="346687" cy="188208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73000">
                    <a:srgbClr val="31859C"/>
                  </a:gs>
                  <a:gs pos="49000">
                    <a:srgbClr val="CFFFF7"/>
                  </a:gs>
                  <a:gs pos="27000">
                    <a:srgbClr val="31859C"/>
                  </a:gs>
                </a:gsLst>
                <a:lin ang="0" scaled="1"/>
                <a:tileRect/>
              </a:gra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5" name="Can 104"/>
              <p:cNvSpPr/>
              <p:nvPr/>
            </p:nvSpPr>
            <p:spPr>
              <a:xfrm>
                <a:off x="4916562" y="2874273"/>
                <a:ext cx="346687" cy="188208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73000">
                    <a:srgbClr val="31859C"/>
                  </a:gs>
                  <a:gs pos="49000">
                    <a:srgbClr val="CFFFF7"/>
                  </a:gs>
                  <a:gs pos="27000">
                    <a:srgbClr val="31859C"/>
                  </a:gs>
                </a:gsLst>
                <a:lin ang="0" scaled="1"/>
                <a:tileRect/>
              </a:gra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 flipV="1">
                <a:off x="4918680" y="2862830"/>
                <a:ext cx="337680" cy="95290"/>
              </a:xfrm>
              <a:prstGeom prst="ellipse">
                <a:avLst/>
              </a:prstGeom>
              <a:gradFill>
                <a:gsLst>
                  <a:gs pos="0">
                    <a:srgbClr val="41B3D3"/>
                  </a:gs>
                  <a:gs pos="64000">
                    <a:srgbClr val="31859C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628554" y="1889980"/>
              <a:ext cx="752689" cy="677108"/>
              <a:chOff x="285478" y="1085314"/>
              <a:chExt cx="767897" cy="749109"/>
            </a:xfrm>
          </p:grpSpPr>
          <p:sp>
            <p:nvSpPr>
              <p:cNvPr id="98" name="Can 97"/>
              <p:cNvSpPr/>
              <p:nvPr/>
            </p:nvSpPr>
            <p:spPr>
              <a:xfrm>
                <a:off x="285478" y="1333788"/>
                <a:ext cx="763067" cy="397411"/>
              </a:xfrm>
              <a:prstGeom prst="can">
                <a:avLst>
                  <a:gd name="adj" fmla="val 50000"/>
                </a:avLst>
              </a:prstGeom>
              <a:solidFill>
                <a:srgbClr val="318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65955" y="1085314"/>
                <a:ext cx="687420" cy="749109"/>
              </a:xfrm>
              <a:prstGeom prst="rect">
                <a:avLst/>
              </a:prstGeom>
              <a:noFill/>
              <a:scene3d>
                <a:camera prst="isometricOffAxis1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2F2F2"/>
                    </a:solidFill>
                    <a:latin typeface="+mj-lt"/>
                  </a:rPr>
                  <a:t>Front</a:t>
                </a:r>
              </a:p>
              <a:p>
                <a:r>
                  <a:rPr lang="en-US" sz="900" b="1" dirty="0">
                    <a:solidFill>
                      <a:srgbClr val="F2F2F2"/>
                    </a:solidFill>
                    <a:latin typeface="+mj-lt"/>
                  </a:rPr>
                  <a:t>office service</a:t>
                </a: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2834738" y="2893176"/>
            <a:ext cx="749028" cy="1104758"/>
            <a:chOff x="3459701" y="2155838"/>
            <a:chExt cx="750574" cy="1473011"/>
          </a:xfrm>
        </p:grpSpPr>
        <p:grpSp>
          <p:nvGrpSpPr>
            <p:cNvPr id="110" name="Group 109"/>
            <p:cNvGrpSpPr/>
            <p:nvPr/>
          </p:nvGrpSpPr>
          <p:grpSpPr>
            <a:xfrm>
              <a:off x="3473610" y="2447293"/>
              <a:ext cx="715431" cy="1181556"/>
              <a:chOff x="3441699" y="2277708"/>
              <a:chExt cx="715431" cy="1181556"/>
            </a:xfrm>
          </p:grpSpPr>
          <p:sp>
            <p:nvSpPr>
              <p:cNvPr id="114" name="Can 113"/>
              <p:cNvSpPr/>
              <p:nvPr/>
            </p:nvSpPr>
            <p:spPr>
              <a:xfrm>
                <a:off x="3441699" y="2332567"/>
                <a:ext cx="714446" cy="1126697"/>
              </a:xfrm>
              <a:prstGeom prst="can">
                <a:avLst>
                  <a:gd name="adj" fmla="val 20211"/>
                </a:avLst>
              </a:prstGeom>
              <a:pattFill prst="ltUpDiag">
                <a:fgClr>
                  <a:srgbClr val="31859C"/>
                </a:fgClr>
                <a:bgClr>
                  <a:prstClr val="white"/>
                </a:bgClr>
              </a:patt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481680" y="3026833"/>
                <a:ext cx="205439" cy="353780"/>
              </a:xfrm>
              <a:prstGeom prst="rect">
                <a:avLst/>
              </a:prstGeom>
            </p:spPr>
          </p:pic>
          <p:sp>
            <p:nvSpPr>
              <p:cNvPr id="116" name="Oval 115"/>
              <p:cNvSpPr/>
              <p:nvPr/>
            </p:nvSpPr>
            <p:spPr>
              <a:xfrm>
                <a:off x="3445566" y="2277708"/>
                <a:ext cx="711564" cy="203676"/>
              </a:xfrm>
              <a:prstGeom prst="ellipse">
                <a:avLst/>
              </a:prstGeom>
              <a:gradFill>
                <a:gsLst>
                  <a:gs pos="0">
                    <a:srgbClr val="41B3D3"/>
                  </a:gs>
                  <a:gs pos="64000">
                    <a:srgbClr val="31859C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3752187" y="2982342"/>
                <a:ext cx="347039" cy="395848"/>
                <a:chOff x="3752187" y="2982342"/>
                <a:chExt cx="347039" cy="395848"/>
              </a:xfrm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3752187" y="3086918"/>
                  <a:ext cx="347038" cy="291272"/>
                  <a:chOff x="5619184" y="1184853"/>
                  <a:chExt cx="924635" cy="501582"/>
                </a:xfrm>
              </p:grpSpPr>
              <p:sp>
                <p:nvSpPr>
                  <p:cNvPr id="121" name="Can 120"/>
                  <p:cNvSpPr/>
                  <p:nvPr/>
                </p:nvSpPr>
                <p:spPr>
                  <a:xfrm>
                    <a:off x="5619184" y="1362334"/>
                    <a:ext cx="923701" cy="32410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22" name="Can 121"/>
                  <p:cNvSpPr/>
                  <p:nvPr/>
                </p:nvSpPr>
                <p:spPr>
                  <a:xfrm>
                    <a:off x="5620117" y="1184853"/>
                    <a:ext cx="923702" cy="324103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sp>
              <p:nvSpPr>
                <p:cNvPr id="119" name="Can 118"/>
                <p:cNvSpPr/>
                <p:nvPr/>
              </p:nvSpPr>
              <p:spPr>
                <a:xfrm>
                  <a:off x="3752539" y="2989548"/>
                  <a:ext cx="346687" cy="188208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 flipV="1">
                  <a:off x="3754658" y="2982342"/>
                  <a:ext cx="337680" cy="95290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111" name="Group 110"/>
            <p:cNvGrpSpPr/>
            <p:nvPr/>
          </p:nvGrpSpPr>
          <p:grpSpPr>
            <a:xfrm>
              <a:off x="3459701" y="2155838"/>
              <a:ext cx="750574" cy="592556"/>
              <a:chOff x="285478" y="1038920"/>
              <a:chExt cx="783526" cy="789406"/>
            </a:xfrm>
          </p:grpSpPr>
          <p:sp>
            <p:nvSpPr>
              <p:cNvPr id="112" name="Can 111"/>
              <p:cNvSpPr/>
              <p:nvPr/>
            </p:nvSpPr>
            <p:spPr>
              <a:xfrm>
                <a:off x="285478" y="1333789"/>
                <a:ext cx="763067" cy="451047"/>
              </a:xfrm>
              <a:prstGeom prst="can">
                <a:avLst>
                  <a:gd name="adj" fmla="val 50000"/>
                </a:avLst>
              </a:prstGeom>
              <a:solidFill>
                <a:srgbClr val="318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381584" y="1038920"/>
                <a:ext cx="687420" cy="789406"/>
              </a:xfrm>
              <a:prstGeom prst="rect">
                <a:avLst/>
              </a:prstGeom>
              <a:noFill/>
              <a:scene3d>
                <a:camera prst="isometricOffAxis1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788" b="1" dirty="0">
                    <a:solidFill>
                      <a:srgbClr val="F2F2F2"/>
                    </a:solidFill>
                    <a:latin typeface="+mj-lt"/>
                  </a:rPr>
                  <a:t>Front</a:t>
                </a:r>
              </a:p>
              <a:p>
                <a:r>
                  <a:rPr lang="en-US" sz="750" b="1" dirty="0">
                    <a:solidFill>
                      <a:srgbClr val="F2F2F2"/>
                    </a:solidFill>
                    <a:latin typeface="+mj-lt"/>
                  </a:rPr>
                  <a:t>office service</a:t>
                </a: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1802377" y="2629237"/>
            <a:ext cx="3607446" cy="1362789"/>
            <a:chOff x="1940204" y="1964197"/>
            <a:chExt cx="4809928" cy="1817052"/>
          </a:xfrm>
        </p:grpSpPr>
        <p:grpSp>
          <p:nvGrpSpPr>
            <p:cNvPr id="124" name="Group 123"/>
            <p:cNvGrpSpPr/>
            <p:nvPr/>
          </p:nvGrpSpPr>
          <p:grpSpPr>
            <a:xfrm>
              <a:off x="5960787" y="1964197"/>
              <a:ext cx="789345" cy="1723514"/>
              <a:chOff x="5960787" y="1964197"/>
              <a:chExt cx="789345" cy="1723514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5960787" y="1964197"/>
                <a:ext cx="727016" cy="1723514"/>
                <a:chOff x="5960787" y="1964197"/>
                <a:chExt cx="727016" cy="1723514"/>
              </a:xfrm>
            </p:grpSpPr>
            <p:sp>
              <p:nvSpPr>
                <p:cNvPr id="152" name="Can 151"/>
                <p:cNvSpPr/>
                <p:nvPr/>
              </p:nvSpPr>
              <p:spPr>
                <a:xfrm>
                  <a:off x="5971133" y="2265659"/>
                  <a:ext cx="714446" cy="1422052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53" name="Can 152"/>
                <p:cNvSpPr/>
                <p:nvPr/>
              </p:nvSpPr>
              <p:spPr>
                <a:xfrm>
                  <a:off x="5960787" y="2204573"/>
                  <a:ext cx="727016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6023232" y="1964197"/>
                  <a:ext cx="654943" cy="861774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>
                      <a:solidFill>
                        <a:srgbClr val="F2F2F2"/>
                      </a:solidFill>
                      <a:latin typeface="+mj-lt"/>
                    </a:rPr>
                    <a:t>Front</a:t>
                  </a:r>
                </a:p>
                <a:p>
                  <a:r>
                    <a:rPr lang="en-US" sz="900" b="1" dirty="0">
                      <a:solidFill>
                        <a:srgbClr val="F2F2F2"/>
                      </a:solidFill>
                      <a:latin typeface="+mj-lt"/>
                    </a:rPr>
                    <a:t>office service</a:t>
                  </a:r>
                </a:p>
              </p:txBody>
            </p:sp>
          </p:grpSp>
          <p:pic>
            <p:nvPicPr>
              <p:cNvPr id="15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3800" y="2743913"/>
                <a:ext cx="776332" cy="7945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5" name="Group 124"/>
            <p:cNvGrpSpPr/>
            <p:nvPr/>
          </p:nvGrpSpPr>
          <p:grpSpPr>
            <a:xfrm>
              <a:off x="4615745" y="2042380"/>
              <a:ext cx="917898" cy="1713063"/>
              <a:chOff x="4615745" y="2042380"/>
              <a:chExt cx="917898" cy="1713063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4615745" y="2042380"/>
                <a:ext cx="917898" cy="1713063"/>
                <a:chOff x="4628554" y="1889980"/>
                <a:chExt cx="752689" cy="1713063"/>
              </a:xfrm>
            </p:grpSpPr>
            <p:grpSp>
              <p:nvGrpSpPr>
                <p:cNvPr id="144" name="Group 143"/>
                <p:cNvGrpSpPr/>
                <p:nvPr/>
              </p:nvGrpSpPr>
              <p:grpSpPr>
                <a:xfrm>
                  <a:off x="4633400" y="2277553"/>
                  <a:ext cx="735789" cy="1325490"/>
                  <a:chOff x="4601489" y="2111628"/>
                  <a:chExt cx="715429" cy="1325490"/>
                </a:xfrm>
              </p:grpSpPr>
              <p:sp>
                <p:nvSpPr>
                  <p:cNvPr id="148" name="Can 147"/>
                  <p:cNvSpPr/>
                  <p:nvPr/>
                </p:nvSpPr>
                <p:spPr>
                  <a:xfrm>
                    <a:off x="4601489" y="2142067"/>
                    <a:ext cx="714446" cy="1295051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4605354" y="2111628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145" name="Group 144"/>
                <p:cNvGrpSpPr/>
                <p:nvPr/>
              </p:nvGrpSpPr>
              <p:grpSpPr>
                <a:xfrm>
                  <a:off x="4628554" y="1889980"/>
                  <a:ext cx="752689" cy="677108"/>
                  <a:chOff x="285478" y="1085314"/>
                  <a:chExt cx="767897" cy="749109"/>
                </a:xfrm>
              </p:grpSpPr>
              <p:sp>
                <p:nvSpPr>
                  <p:cNvPr id="146" name="Can 145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+mj-lt"/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365955" y="1085314"/>
                    <a:ext cx="687420" cy="749109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dirty="0">
                        <a:solidFill>
                          <a:srgbClr val="F2F2F2"/>
                        </a:solidFill>
                        <a:latin typeface="+mj-lt"/>
                      </a:rPr>
                      <a:t>Front</a:t>
                    </a:r>
                  </a:p>
                  <a:p>
                    <a:r>
                      <a:rPr lang="en-US" sz="900" b="1" dirty="0">
                        <a:solidFill>
                          <a:srgbClr val="F2F2F2"/>
                        </a:solidFill>
                        <a:latin typeface="+mj-lt"/>
                      </a:rPr>
                      <a:t>office service</a:t>
                    </a:r>
                  </a:p>
                </p:txBody>
              </p:sp>
            </p:grpSp>
          </p:grpSp>
          <p:pic>
            <p:nvPicPr>
              <p:cNvPr id="143" name="Picture 2" descr="Image result for esa logo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376" y="3008278"/>
                <a:ext cx="730024" cy="310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" name="Group 125"/>
            <p:cNvGrpSpPr/>
            <p:nvPr/>
          </p:nvGrpSpPr>
          <p:grpSpPr>
            <a:xfrm>
              <a:off x="3308799" y="2308238"/>
              <a:ext cx="998704" cy="1473011"/>
              <a:chOff x="3308799" y="2308238"/>
              <a:chExt cx="998704" cy="1473011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3308799" y="2308238"/>
                <a:ext cx="998704" cy="1473011"/>
                <a:chOff x="3459701" y="2155838"/>
                <a:chExt cx="750574" cy="1473011"/>
              </a:xfrm>
            </p:grpSpPr>
            <p:grpSp>
              <p:nvGrpSpPr>
                <p:cNvPr id="136" name="Group 135"/>
                <p:cNvGrpSpPr/>
                <p:nvPr/>
              </p:nvGrpSpPr>
              <p:grpSpPr>
                <a:xfrm>
                  <a:off x="3473610" y="2447293"/>
                  <a:ext cx="715431" cy="1181556"/>
                  <a:chOff x="3441699" y="2277708"/>
                  <a:chExt cx="715431" cy="1181556"/>
                </a:xfrm>
              </p:grpSpPr>
              <p:sp>
                <p:nvSpPr>
                  <p:cNvPr id="140" name="Can 139"/>
                  <p:cNvSpPr/>
                  <p:nvPr/>
                </p:nvSpPr>
                <p:spPr>
                  <a:xfrm>
                    <a:off x="3441699" y="2332567"/>
                    <a:ext cx="714446" cy="1126697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3445566" y="2277708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137" name="Group 136"/>
                <p:cNvGrpSpPr/>
                <p:nvPr/>
              </p:nvGrpSpPr>
              <p:grpSpPr>
                <a:xfrm>
                  <a:off x="3459701" y="2155838"/>
                  <a:ext cx="750574" cy="592556"/>
                  <a:chOff x="285478" y="1038920"/>
                  <a:chExt cx="783526" cy="789406"/>
                </a:xfrm>
              </p:grpSpPr>
              <p:sp>
                <p:nvSpPr>
                  <p:cNvPr id="138" name="Can 137"/>
                  <p:cNvSpPr/>
                  <p:nvPr/>
                </p:nvSpPr>
                <p:spPr>
                  <a:xfrm>
                    <a:off x="285478" y="1333789"/>
                    <a:ext cx="763067" cy="451047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+mj-lt"/>
                    </a:endParaRPr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81584" y="1038920"/>
                    <a:ext cx="687420" cy="789406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88" b="1" dirty="0">
                        <a:solidFill>
                          <a:srgbClr val="F2F2F2"/>
                        </a:solidFill>
                        <a:latin typeface="+mj-lt"/>
                      </a:rPr>
                      <a:t>Front</a:t>
                    </a:r>
                  </a:p>
                  <a:p>
                    <a:r>
                      <a:rPr lang="en-US" sz="750" b="1" dirty="0">
                        <a:solidFill>
                          <a:srgbClr val="F2F2F2"/>
                        </a:solidFill>
                        <a:latin typeface="+mj-lt"/>
                      </a:rPr>
                      <a:t>office service</a:t>
                    </a:r>
                  </a:p>
                </p:txBody>
              </p:sp>
            </p:grpSp>
          </p:grpSp>
          <p:pic>
            <p:nvPicPr>
              <p:cNvPr id="135" name="Picture 2" descr="Earsc_logo-small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5796" y="3096435"/>
                <a:ext cx="619603" cy="3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7" name="Group 126"/>
            <p:cNvGrpSpPr/>
            <p:nvPr/>
          </p:nvGrpSpPr>
          <p:grpSpPr>
            <a:xfrm>
              <a:off x="1940204" y="2168142"/>
              <a:ext cx="974045" cy="1494519"/>
              <a:chOff x="1940204" y="2168142"/>
              <a:chExt cx="974045" cy="1494519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1940204" y="2168142"/>
                <a:ext cx="974045" cy="1494519"/>
                <a:chOff x="2057778" y="2015742"/>
                <a:chExt cx="767562" cy="1494519"/>
              </a:xfrm>
            </p:grpSpPr>
            <p:sp>
              <p:nvSpPr>
                <p:cNvPr id="130" name="Can 129"/>
                <p:cNvSpPr/>
                <p:nvPr/>
              </p:nvSpPr>
              <p:spPr>
                <a:xfrm>
                  <a:off x="2057778" y="2290450"/>
                  <a:ext cx="767562" cy="1219811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131" name="Group 130"/>
                <p:cNvGrpSpPr/>
                <p:nvPr/>
              </p:nvGrpSpPr>
              <p:grpSpPr>
                <a:xfrm>
                  <a:off x="2060567" y="2015742"/>
                  <a:ext cx="763067" cy="677108"/>
                  <a:chOff x="285478" y="1093412"/>
                  <a:chExt cx="763067" cy="677108"/>
                </a:xfrm>
              </p:grpSpPr>
              <p:sp>
                <p:nvSpPr>
                  <p:cNvPr id="132" name="Can 131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+mj-lt"/>
                    </a:endParaRPr>
                  </a:p>
                </p:txBody>
              </p:sp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351019" y="1093412"/>
                    <a:ext cx="687420" cy="677108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dirty="0">
                        <a:solidFill>
                          <a:srgbClr val="F2F2F2"/>
                        </a:solidFill>
                        <a:latin typeface="+mj-lt"/>
                      </a:rPr>
                      <a:t>Front</a:t>
                    </a:r>
                  </a:p>
                  <a:p>
                    <a:r>
                      <a:rPr lang="en-US" sz="900" b="1" dirty="0">
                        <a:solidFill>
                          <a:srgbClr val="F2F2F2"/>
                        </a:solidFill>
                        <a:latin typeface="+mj-lt"/>
                      </a:rPr>
                      <a:t>office service</a:t>
                    </a:r>
                  </a:p>
                </p:txBody>
              </p:sp>
            </p:grpSp>
          </p:grpSp>
          <p:pic>
            <p:nvPicPr>
              <p:cNvPr id="129" name="Picture 3" descr="C:\Users\hlaur\Desktop\LOGO CE_Vertical_EN_PANTONE_LR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3304" y="2936077"/>
                <a:ext cx="790194" cy="548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6" name="Group 155"/>
          <p:cNvGrpSpPr/>
          <p:nvPr/>
        </p:nvGrpSpPr>
        <p:grpSpPr>
          <a:xfrm>
            <a:off x="5736553" y="2070169"/>
            <a:ext cx="3282900" cy="1429195"/>
            <a:chOff x="5736553" y="1161713"/>
            <a:chExt cx="3282900" cy="1429195"/>
          </a:xfrm>
        </p:grpSpPr>
        <p:pic>
          <p:nvPicPr>
            <p:cNvPr id="157" name="Picture 3" descr="C:\Users\hlaur\Desktop\LOGO CE_Vertical_EN_PANTONE_LR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553" y="1161713"/>
              <a:ext cx="726816" cy="45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Title 91"/>
            <p:cNvSpPr txBox="1">
              <a:spLocks/>
            </p:cNvSpPr>
            <p:nvPr/>
          </p:nvSpPr>
          <p:spPr bwMode="auto">
            <a:xfrm>
              <a:off x="6491939" y="1205913"/>
              <a:ext cx="252751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 marL="171450" indent="-171450">
                <a:buFont typeface="Arial"/>
                <a:buChar char="•"/>
                <a:defRPr/>
              </a:pPr>
              <a:r>
                <a:rPr lang="en-GB" altLang="en-US" sz="1200" kern="0" dirty="0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Copernicus Services &amp; user uptake</a:t>
              </a:r>
            </a:p>
            <a:p>
              <a:pPr marL="171450" indent="-171450">
                <a:buFont typeface="Arial"/>
                <a:buChar char="•"/>
                <a:defRPr/>
              </a:pPr>
              <a:r>
                <a:rPr lang="en-GB" altLang="en-US" sz="1200" kern="0" dirty="0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Copernicus Data &amp; Information Access Services</a:t>
              </a:r>
            </a:p>
            <a:p>
              <a:pPr marL="171450" indent="-171450">
                <a:buFont typeface="Arial"/>
                <a:buChar char="•"/>
                <a:defRPr/>
              </a:pPr>
              <a:r>
                <a:rPr lang="en-GB" altLang="en-US" sz="12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Open Science Cloud  &amp;  GEOSS Common </a:t>
              </a:r>
              <a:r>
                <a:rPr lang="en-GB" altLang="en-US" sz="1200" dirty="0">
                  <a:solidFill>
                    <a:srgbClr val="262626"/>
                  </a:solidFill>
                  <a:latin typeface="Calibri" pitchFamily="34" charset="0"/>
                  <a:sym typeface="Wingdings" pitchFamily="2" charset="2"/>
                </a:rPr>
                <a:t>Research and Innovation Projects (H2020)</a:t>
              </a:r>
            </a:p>
            <a:p>
              <a:pPr marL="171450" indent="-171450">
                <a:buFont typeface="Arial"/>
                <a:buChar char="•"/>
                <a:defRPr/>
              </a:pPr>
              <a:r>
                <a:rPr lang="en-GB" altLang="en-US" sz="12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Infrastructure (GCI)</a:t>
              </a:r>
              <a:endParaRPr lang="en-GB" altLang="en-US" sz="1200" i="1" kern="0" dirty="0">
                <a:solidFill>
                  <a:srgbClr val="262626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673086" y="3529316"/>
            <a:ext cx="3311002" cy="830997"/>
            <a:chOff x="5673086" y="2653707"/>
            <a:chExt cx="3311002" cy="830997"/>
          </a:xfrm>
        </p:grpSpPr>
        <p:sp>
          <p:nvSpPr>
            <p:cNvPr id="160" name="Title 91"/>
            <p:cNvSpPr txBox="1">
              <a:spLocks/>
            </p:cNvSpPr>
            <p:nvPr/>
          </p:nvSpPr>
          <p:spPr bwMode="auto">
            <a:xfrm>
              <a:off x="6513833" y="2653707"/>
              <a:ext cx="247025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 marL="171450" indent="-171450">
                <a:buFont typeface="Arial"/>
                <a:buChar char="•"/>
                <a:defRPr/>
              </a:pPr>
              <a:r>
                <a:rPr lang="en-GB" altLang="en-US" sz="1200" kern="0" dirty="0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Heritage Data (LTDP+), </a:t>
              </a:r>
              <a:r>
                <a:rPr lang="en-GB" altLang="en-US" sz="1200" kern="0" dirty="0" err="1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Earthnet</a:t>
              </a:r>
              <a:endParaRPr lang="en-GB" altLang="en-US" sz="1200" kern="0" dirty="0">
                <a:solidFill>
                  <a:srgbClr val="262626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endParaRPr>
            </a:p>
            <a:p>
              <a:pPr marL="171450" indent="-171450">
                <a:buFont typeface="Arial"/>
                <a:buChar char="•"/>
                <a:defRPr/>
              </a:pPr>
              <a:r>
                <a:rPr lang="en-GB" altLang="en-US" sz="1200" kern="0" dirty="0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EOEP-5  EO Science for Society</a:t>
              </a:r>
            </a:p>
            <a:p>
              <a:pPr marL="171450" indent="-171450">
                <a:buFont typeface="Arial"/>
                <a:buChar char="•"/>
                <a:defRPr/>
              </a:pPr>
              <a:r>
                <a:rPr lang="en-GB" altLang="en-US" sz="1200" kern="0" dirty="0" err="1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EarthWatch</a:t>
              </a:r>
              <a:r>
                <a:rPr lang="en-GB" altLang="en-US" sz="1200" kern="0" dirty="0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 CCI, </a:t>
              </a:r>
              <a:r>
                <a:rPr lang="en-GB" altLang="en-US" sz="1200" kern="0" dirty="0" err="1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InCubed</a:t>
              </a:r>
              <a:endParaRPr lang="en-GB" altLang="en-US" sz="1200" i="1" kern="0" dirty="0">
                <a:solidFill>
                  <a:srgbClr val="262626"/>
                </a:solidFill>
                <a:latin typeface="Calibri" panose="020F0502020204030204" pitchFamily="34" charset="0"/>
                <a:cs typeface="Arial" pitchFamily="34" charset="0"/>
              </a:endParaRPr>
            </a:p>
            <a:p>
              <a:pPr marL="171450" indent="-171450">
                <a:buFont typeface="Arial"/>
                <a:buChar char="•"/>
                <a:defRPr/>
              </a:pPr>
              <a:endParaRPr lang="en-GB" altLang="en-US" sz="1200" i="1" kern="0" dirty="0">
                <a:solidFill>
                  <a:srgbClr val="262626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pic>
          <p:nvPicPr>
            <p:cNvPr id="161" name="Picture 2" descr="Image result for esa logo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086" y="2737366"/>
              <a:ext cx="916265" cy="391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2" name="Picture 161" descr="See original image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73086" y="5545642"/>
            <a:ext cx="1179673" cy="305388"/>
          </a:xfrm>
          <a:prstGeom prst="rect">
            <a:avLst/>
          </a:prstGeom>
          <a:noFill/>
        </p:spPr>
      </p:pic>
      <p:grpSp>
        <p:nvGrpSpPr>
          <p:cNvPr id="163" name="Group 162"/>
          <p:cNvGrpSpPr/>
          <p:nvPr/>
        </p:nvGrpSpPr>
        <p:grpSpPr>
          <a:xfrm>
            <a:off x="5750006" y="4327539"/>
            <a:ext cx="3150410" cy="1200329"/>
            <a:chOff x="5782849" y="3528575"/>
            <a:chExt cx="3150410" cy="1200329"/>
          </a:xfrm>
        </p:grpSpPr>
        <p:pic>
          <p:nvPicPr>
            <p:cNvPr id="164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849" y="3576761"/>
              <a:ext cx="744037" cy="569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5" name="Title 91"/>
            <p:cNvSpPr txBox="1">
              <a:spLocks/>
            </p:cNvSpPr>
            <p:nvPr/>
          </p:nvSpPr>
          <p:spPr bwMode="auto">
            <a:xfrm>
              <a:off x="6580740" y="3528575"/>
              <a:ext cx="235251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 marL="171450" indent="-171450">
                <a:buFont typeface="Arial"/>
                <a:buChar char="•"/>
                <a:defRPr/>
              </a:pPr>
              <a:r>
                <a:rPr lang="en-GB" altLang="en-US" sz="1200" kern="0" dirty="0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EU MS  &amp; participating countries</a:t>
              </a:r>
            </a:p>
            <a:p>
              <a:pPr marL="171450" indent="-171450">
                <a:buFont typeface="Arial"/>
                <a:buChar char="•"/>
                <a:defRPr/>
              </a:pPr>
              <a:r>
                <a:rPr lang="en-GB" altLang="en-US" sz="1200" kern="0" dirty="0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National/commercial missions data access</a:t>
              </a:r>
            </a:p>
            <a:p>
              <a:pPr marL="171450" indent="-171450">
                <a:buFont typeface="Arial"/>
                <a:buChar char="•"/>
                <a:defRPr/>
              </a:pPr>
              <a:r>
                <a:rPr lang="en-GB" altLang="en-US" sz="1200" kern="0" dirty="0">
                  <a:solidFill>
                    <a:srgbClr val="262626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Sentinel Collaborative Ground Segment</a:t>
              </a:r>
              <a:endParaRPr lang="en-GB" altLang="en-US" sz="1200" i="1" kern="0" dirty="0">
                <a:solidFill>
                  <a:srgbClr val="262626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166" name="TextBox 165"/>
          <p:cNvSpPr txBox="1"/>
          <p:nvPr/>
        </p:nvSpPr>
        <p:spPr>
          <a:xfrm>
            <a:off x="-17779" y="2133600"/>
            <a:ext cx="122219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  <a:latin typeface="Calibri"/>
              </a:rPr>
              <a:t>Funded by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  <a:latin typeface="Calibri"/>
              </a:rPr>
              <a:t>third-parties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  <a:latin typeface="Calibri"/>
              </a:rPr>
              <a:t> 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339490" y="4167706"/>
            <a:ext cx="10122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DIAS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funded</a:t>
            </a:r>
          </a:p>
        </p:txBody>
      </p:sp>
      <p:sp>
        <p:nvSpPr>
          <p:cNvPr id="168" name="Left Brace 167"/>
          <p:cNvSpPr/>
          <p:nvPr/>
        </p:nvSpPr>
        <p:spPr>
          <a:xfrm>
            <a:off x="1374956" y="2666550"/>
            <a:ext cx="186390" cy="1105690"/>
          </a:xfrm>
          <a:prstGeom prst="leftBrace">
            <a:avLst>
              <a:gd name="adj1" fmla="val 53656"/>
              <a:gd name="adj2" fmla="val 48829"/>
            </a:avLst>
          </a:prstGeom>
          <a:noFill/>
          <a:ln w="12700" cap="flat">
            <a:solidFill>
              <a:srgbClr val="00B050"/>
            </a:solidFill>
            <a:prstDash val="solid"/>
            <a:bevel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69" name="Left Brace 168"/>
          <p:cNvSpPr/>
          <p:nvPr/>
        </p:nvSpPr>
        <p:spPr>
          <a:xfrm>
            <a:off x="1339289" y="3852482"/>
            <a:ext cx="231565" cy="1179563"/>
          </a:xfrm>
          <a:prstGeom prst="leftBrace">
            <a:avLst>
              <a:gd name="adj1" fmla="val 53656"/>
              <a:gd name="adj2" fmla="val 48829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262626"/>
              </a:solidFill>
              <a:latin typeface="Calibri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07361" y="1573606"/>
            <a:ext cx="4242467" cy="34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821718"/>
                </a:solidFill>
                <a:latin typeface="+mj-lt"/>
              </a:rPr>
              <a:t>End user</a:t>
            </a:r>
            <a:r>
              <a:rPr lang="en-US" sz="1600" dirty="0">
                <a:solidFill>
                  <a:srgbClr val="821718"/>
                </a:solidFill>
                <a:latin typeface="+mj-lt"/>
              </a:rPr>
              <a:t>: customer to third-party services</a:t>
            </a:r>
          </a:p>
        </p:txBody>
      </p:sp>
      <p:pic>
        <p:nvPicPr>
          <p:cNvPr id="171" name="Picture 17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612474" y="2058103"/>
            <a:ext cx="508222" cy="433295"/>
          </a:xfrm>
          <a:prstGeom prst="rect">
            <a:avLst/>
          </a:prstGeom>
        </p:spPr>
      </p:pic>
      <p:sp>
        <p:nvSpPr>
          <p:cNvPr id="172" name="Oval 171"/>
          <p:cNvSpPr/>
          <p:nvPr/>
        </p:nvSpPr>
        <p:spPr>
          <a:xfrm rot="21253641">
            <a:off x="3453057" y="2234876"/>
            <a:ext cx="1096594" cy="456169"/>
          </a:xfrm>
          <a:prstGeom prst="ellipse">
            <a:avLst/>
          </a:prstGeom>
          <a:noFill/>
          <a:ln>
            <a:solidFill>
              <a:srgbClr val="821718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Right Triangle 29"/>
          <p:cNvSpPr/>
          <p:nvPr/>
        </p:nvSpPr>
        <p:spPr>
          <a:xfrm flipH="1">
            <a:off x="1173044" y="5734456"/>
            <a:ext cx="4184769" cy="238319"/>
          </a:xfrm>
          <a:custGeom>
            <a:avLst/>
            <a:gdLst>
              <a:gd name="connsiteX0" fmla="*/ 0 w 4362492"/>
              <a:gd name="connsiteY0" fmla="*/ 878910 h 878910"/>
              <a:gd name="connsiteX1" fmla="*/ 0 w 4362492"/>
              <a:gd name="connsiteY1" fmla="*/ 0 h 878910"/>
              <a:gd name="connsiteX2" fmla="*/ 4362492 w 4362492"/>
              <a:gd name="connsiteY2" fmla="*/ 878910 h 878910"/>
              <a:gd name="connsiteX3" fmla="*/ 0 w 4362492"/>
              <a:gd name="connsiteY3" fmla="*/ 878910 h 878910"/>
              <a:gd name="connsiteX0" fmla="*/ 0 w 4362492"/>
              <a:gd name="connsiteY0" fmla="*/ 1071325 h 1071325"/>
              <a:gd name="connsiteX1" fmla="*/ 1103310 w 4362492"/>
              <a:gd name="connsiteY1" fmla="*/ 0 h 1071325"/>
              <a:gd name="connsiteX2" fmla="*/ 4362492 w 4362492"/>
              <a:gd name="connsiteY2" fmla="*/ 1071325 h 1071325"/>
              <a:gd name="connsiteX3" fmla="*/ 0 w 4362492"/>
              <a:gd name="connsiteY3" fmla="*/ 1071325 h 1071325"/>
              <a:gd name="connsiteX0" fmla="*/ 0 w 4490784"/>
              <a:gd name="connsiteY0" fmla="*/ 1071325 h 1071325"/>
              <a:gd name="connsiteX1" fmla="*/ 1103310 w 4490784"/>
              <a:gd name="connsiteY1" fmla="*/ 0 h 1071325"/>
              <a:gd name="connsiteX2" fmla="*/ 4490784 w 4490784"/>
              <a:gd name="connsiteY2" fmla="*/ 6627 h 1071325"/>
              <a:gd name="connsiteX3" fmla="*/ 0 w 4490784"/>
              <a:gd name="connsiteY3" fmla="*/ 1071325 h 1071325"/>
              <a:gd name="connsiteX0" fmla="*/ 0 w 4529272"/>
              <a:gd name="connsiteY0" fmla="*/ 1045670 h 1045670"/>
              <a:gd name="connsiteX1" fmla="*/ 1141798 w 4529272"/>
              <a:gd name="connsiteY1" fmla="*/ 0 h 1045670"/>
              <a:gd name="connsiteX2" fmla="*/ 4529272 w 4529272"/>
              <a:gd name="connsiteY2" fmla="*/ 6627 h 1045670"/>
              <a:gd name="connsiteX3" fmla="*/ 0 w 4529272"/>
              <a:gd name="connsiteY3" fmla="*/ 1045670 h 1045670"/>
              <a:gd name="connsiteX0" fmla="*/ 3519864 w 3519864"/>
              <a:gd name="connsiteY0" fmla="*/ 1417046 h 1417046"/>
              <a:gd name="connsiteX1" fmla="*/ 0 w 3519864"/>
              <a:gd name="connsiteY1" fmla="*/ 0 h 1417046"/>
              <a:gd name="connsiteX2" fmla="*/ 3387474 w 3519864"/>
              <a:gd name="connsiteY2" fmla="*/ 6627 h 1417046"/>
              <a:gd name="connsiteX3" fmla="*/ 3519864 w 3519864"/>
              <a:gd name="connsiteY3" fmla="*/ 1417046 h 1417046"/>
              <a:gd name="connsiteX0" fmla="*/ 3519864 w 3519864"/>
              <a:gd name="connsiteY0" fmla="*/ 1417046 h 1417046"/>
              <a:gd name="connsiteX1" fmla="*/ 0 w 3519864"/>
              <a:gd name="connsiteY1" fmla="*/ 0 h 1417046"/>
              <a:gd name="connsiteX2" fmla="*/ 3000041 w 3519864"/>
              <a:gd name="connsiteY2" fmla="*/ 6627 h 1417046"/>
              <a:gd name="connsiteX3" fmla="*/ 3519864 w 3519864"/>
              <a:gd name="connsiteY3" fmla="*/ 1417046 h 1417046"/>
              <a:gd name="connsiteX0" fmla="*/ 3534348 w 3534348"/>
              <a:gd name="connsiteY0" fmla="*/ 1437199 h 1437199"/>
              <a:gd name="connsiteX1" fmla="*/ 0 w 3534348"/>
              <a:gd name="connsiteY1" fmla="*/ 0 h 1437199"/>
              <a:gd name="connsiteX2" fmla="*/ 3014525 w 3534348"/>
              <a:gd name="connsiteY2" fmla="*/ 26780 h 1437199"/>
              <a:gd name="connsiteX3" fmla="*/ 3534348 w 3534348"/>
              <a:gd name="connsiteY3" fmla="*/ 1437199 h 1437199"/>
              <a:gd name="connsiteX0" fmla="*/ 3215696 w 3215696"/>
              <a:gd name="connsiteY0" fmla="*/ 1618581 h 1618581"/>
              <a:gd name="connsiteX1" fmla="*/ 0 w 3215696"/>
              <a:gd name="connsiteY1" fmla="*/ 0 h 1618581"/>
              <a:gd name="connsiteX2" fmla="*/ 3014525 w 3215696"/>
              <a:gd name="connsiteY2" fmla="*/ 26780 h 1618581"/>
              <a:gd name="connsiteX3" fmla="*/ 3215696 w 3215696"/>
              <a:gd name="connsiteY3" fmla="*/ 1618581 h 1618581"/>
              <a:gd name="connsiteX0" fmla="*/ 3389506 w 3389506"/>
              <a:gd name="connsiteY0" fmla="*/ 1618581 h 1618581"/>
              <a:gd name="connsiteX1" fmla="*/ 0 w 3389506"/>
              <a:gd name="connsiteY1" fmla="*/ 0 h 1618581"/>
              <a:gd name="connsiteX2" fmla="*/ 3014525 w 3389506"/>
              <a:gd name="connsiteY2" fmla="*/ 26780 h 1618581"/>
              <a:gd name="connsiteX3" fmla="*/ 3389506 w 3389506"/>
              <a:gd name="connsiteY3" fmla="*/ 1618581 h 161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9506" h="1618581">
                <a:moveTo>
                  <a:pt x="3389506" y="1618581"/>
                </a:moveTo>
                <a:lnTo>
                  <a:pt x="0" y="0"/>
                </a:lnTo>
                <a:lnTo>
                  <a:pt x="3014525" y="26780"/>
                </a:lnTo>
                <a:lnTo>
                  <a:pt x="3389506" y="161858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lumOff val="5000"/>
                  <a:alpha val="72000"/>
                </a:schemeClr>
              </a:gs>
              <a:gs pos="100000">
                <a:schemeClr val="bg1">
                  <a:lumMod val="50000"/>
                  <a:alpha val="3000"/>
                </a:schemeClr>
              </a:gs>
            </a:gsLst>
            <a:lin ang="522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62626"/>
              </a:solidFill>
              <a:latin typeface="Calibri"/>
            </a:endParaRP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821701" y="5661276"/>
            <a:ext cx="441647" cy="667045"/>
          </a:xfrm>
          <a:prstGeom prst="rect">
            <a:avLst/>
          </a:prstGeom>
        </p:spPr>
      </p:pic>
      <p:grpSp>
        <p:nvGrpSpPr>
          <p:cNvPr id="175" name="Group 174"/>
          <p:cNvGrpSpPr/>
          <p:nvPr/>
        </p:nvGrpSpPr>
        <p:grpSpPr>
          <a:xfrm>
            <a:off x="7566559" y="5545642"/>
            <a:ext cx="908220" cy="474158"/>
            <a:chOff x="1746751" y="5975654"/>
            <a:chExt cx="960249" cy="555852"/>
          </a:xfrm>
        </p:grpSpPr>
        <p:sp>
          <p:nvSpPr>
            <p:cNvPr id="176" name="Rectangle 175"/>
            <p:cNvSpPr/>
            <p:nvPr/>
          </p:nvSpPr>
          <p:spPr>
            <a:xfrm>
              <a:off x="1815447" y="5988723"/>
              <a:ext cx="847765" cy="374347"/>
            </a:xfrm>
            <a:prstGeom prst="rect">
              <a:avLst/>
            </a:prstGeom>
            <a:solidFill>
              <a:srgbClr val="DBEEF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746751" y="5975654"/>
              <a:ext cx="960249" cy="55585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62C4DD">
                      <a:lumMod val="75000"/>
                    </a:srgbClr>
                  </a:solidFill>
                  <a:latin typeface="Arial Black"/>
                  <a:cs typeface="Arial Black"/>
                </a:rPr>
                <a:t>Third-party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62C4DD">
                      <a:lumMod val="75000"/>
                    </a:srgbClr>
                  </a:solidFill>
                  <a:latin typeface="Arial Black"/>
                  <a:cs typeface="Arial Black"/>
                </a:rPr>
                <a:t> Users</a:t>
              </a:r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6966963" y="5574031"/>
            <a:ext cx="293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b="1" dirty="0">
                <a:latin typeface="+mn-lt"/>
              </a:rPr>
              <a:t>&amp;</a:t>
            </a:r>
            <a:endParaRPr lang="en-GB" b="1" dirty="0">
              <a:latin typeface="+mn-lt"/>
            </a:endParaRPr>
          </a:p>
        </p:txBody>
      </p:sp>
      <p:pic>
        <p:nvPicPr>
          <p:cNvPr id="179" name="Picture 178" descr="See original image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37836" y="3668265"/>
            <a:ext cx="671850" cy="149700"/>
          </a:xfrm>
          <a:prstGeom prst="rect">
            <a:avLst/>
          </a:prstGeom>
          <a:noFill/>
        </p:spPr>
      </p:pic>
      <p:sp>
        <p:nvSpPr>
          <p:cNvPr id="180" name="Left Brace 179"/>
          <p:cNvSpPr/>
          <p:nvPr/>
        </p:nvSpPr>
        <p:spPr>
          <a:xfrm>
            <a:off x="1374956" y="5085276"/>
            <a:ext cx="186390" cy="576000"/>
          </a:xfrm>
          <a:prstGeom prst="leftBrace">
            <a:avLst>
              <a:gd name="adj1" fmla="val 53656"/>
              <a:gd name="adj2" fmla="val 48829"/>
            </a:avLst>
          </a:prstGeom>
          <a:noFill/>
          <a:ln w="12700" cap="flat">
            <a:solidFill>
              <a:srgbClr val="00B050"/>
            </a:solidFill>
            <a:prstDash val="solid"/>
            <a:bevel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B050"/>
              </a:solidFill>
              <a:latin typeface="Calibri"/>
            </a:endParaRPr>
          </a:p>
        </p:txBody>
      </p:sp>
      <p:cxnSp>
        <p:nvCxnSpPr>
          <p:cNvPr id="183" name="Elbow Connector 182"/>
          <p:cNvCxnSpPr>
            <a:stCxn id="166" idx="2"/>
            <a:endCxn id="180" idx="1"/>
          </p:cNvCxnSpPr>
          <p:nvPr/>
        </p:nvCxnSpPr>
        <p:spPr>
          <a:xfrm rot="16200000" flipH="1">
            <a:off x="-216830" y="3774745"/>
            <a:ext cx="2401934" cy="781638"/>
          </a:xfrm>
          <a:prstGeom prst="bentConnector2">
            <a:avLst/>
          </a:prstGeom>
          <a:noFill/>
          <a:ln w="12700" cap="flat">
            <a:solidFill>
              <a:srgbClr val="00B05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6" name="Elbow Connector 185"/>
          <p:cNvCxnSpPr>
            <a:stCxn id="166" idx="2"/>
            <a:endCxn id="168" idx="1"/>
          </p:cNvCxnSpPr>
          <p:nvPr/>
        </p:nvCxnSpPr>
        <p:spPr>
          <a:xfrm rot="16200000" flipH="1">
            <a:off x="863212" y="2694703"/>
            <a:ext cx="241850" cy="781638"/>
          </a:xfrm>
          <a:prstGeom prst="bentConnector2">
            <a:avLst/>
          </a:prstGeom>
          <a:noFill/>
          <a:ln w="12700" cap="flat">
            <a:solidFill>
              <a:srgbClr val="00B05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46987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0" y="1295400"/>
            <a:ext cx="4800600" cy="4876800"/>
          </a:xfrm>
        </p:spPr>
        <p:txBody>
          <a:bodyPr/>
          <a:lstStyle/>
          <a:p>
            <a:pPr marL="31173" indent="0">
              <a:buNone/>
            </a:pPr>
            <a:r>
              <a:rPr lang="en-GB" b="1" dirty="0"/>
              <a:t>Data holdings*</a:t>
            </a:r>
          </a:p>
          <a:p>
            <a:r>
              <a:rPr lang="en-GB" dirty="0"/>
              <a:t>Sentinel data (-1, -2, -3, -5p)</a:t>
            </a:r>
          </a:p>
          <a:p>
            <a:r>
              <a:rPr lang="en-GB" dirty="0"/>
              <a:t>Copernicus Services Information</a:t>
            </a:r>
          </a:p>
          <a:p>
            <a:pPr>
              <a:spcAft>
                <a:spcPts val="1200"/>
              </a:spcAft>
            </a:pPr>
            <a:r>
              <a:rPr lang="en-GB" dirty="0"/>
              <a:t>Selection of Third party data</a:t>
            </a:r>
          </a:p>
          <a:p>
            <a:pPr marL="31173" indent="0">
              <a:buNone/>
            </a:pPr>
            <a:r>
              <a:rPr lang="en-GB" b="1" dirty="0"/>
              <a:t>Services</a:t>
            </a:r>
          </a:p>
          <a:p>
            <a:r>
              <a:rPr lang="en-GB" dirty="0"/>
              <a:t>Discovery and View services, Basic downloads</a:t>
            </a:r>
          </a:p>
          <a:p>
            <a:r>
              <a:rPr lang="en-GB" dirty="0"/>
              <a:t>Basic Programming / application environment</a:t>
            </a:r>
          </a:p>
          <a:p>
            <a:r>
              <a:rPr lang="en-GB" dirty="0"/>
              <a:t>Free/open source tools</a:t>
            </a:r>
          </a:p>
          <a:p>
            <a:r>
              <a:rPr lang="fr-BE" dirty="0"/>
              <a:t>Basic user support services</a:t>
            </a:r>
            <a:endParaRPr lang="en-GB" dirty="0"/>
          </a:p>
          <a:p>
            <a:pPr marL="914400" lvl="2" indent="0">
              <a:buNone/>
            </a:pPr>
            <a:endParaRPr lang="en-GB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/>
              <a:t>DIAS </a:t>
            </a:r>
            <a:r>
              <a:rPr lang="fr-BE" dirty="0" err="1"/>
              <a:t>Mandatory</a:t>
            </a:r>
            <a:r>
              <a:rPr lang="fr-BE" dirty="0"/>
              <a:t> (public) </a:t>
            </a:r>
            <a:r>
              <a:rPr lang="fr-BE" dirty="0" err="1"/>
              <a:t>Functions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6367792"/>
            <a:ext cx="5249192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10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* Temporal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and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geographic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coverage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may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differ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from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one DIAS provider to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another</a:t>
            </a:r>
            <a:endParaRPr kumimoji="0" lang="en-GB" sz="11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FF493-4CC5-954B-9DEF-DF6744183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1854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762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86200" y="1295400"/>
            <a:ext cx="4724400" cy="48006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Commercial Offers </a:t>
            </a:r>
          </a:p>
          <a:p>
            <a:r>
              <a:rPr lang="en-GB" dirty="0"/>
              <a:t>Data </a:t>
            </a:r>
          </a:p>
          <a:p>
            <a:pPr lvl="1"/>
            <a:r>
              <a:rPr lang="en-GB" dirty="0"/>
              <a:t>Hosting of Third Party data (e.g. Commercial, Institutional data)</a:t>
            </a:r>
          </a:p>
          <a:p>
            <a:r>
              <a:rPr lang="en-GB" dirty="0"/>
              <a:t>Services</a:t>
            </a:r>
          </a:p>
          <a:p>
            <a:pPr lvl="1"/>
            <a:r>
              <a:rPr lang="en-GB" dirty="0"/>
              <a:t>Advanced development and application environment</a:t>
            </a:r>
          </a:p>
          <a:p>
            <a:pPr lvl="1"/>
            <a:r>
              <a:rPr lang="en-GB" dirty="0"/>
              <a:t>ICT resources (Storage &amp; processing power)</a:t>
            </a:r>
          </a:p>
          <a:p>
            <a:pPr lvl="1"/>
            <a:r>
              <a:rPr lang="fr-BE" dirty="0"/>
              <a:t>Advanced/commercial </a:t>
            </a:r>
            <a:r>
              <a:rPr lang="fr-BE" dirty="0" err="1"/>
              <a:t>tools</a:t>
            </a:r>
            <a:endParaRPr lang="fr-BE" dirty="0"/>
          </a:p>
          <a:p>
            <a:pPr lvl="1">
              <a:spcAft>
                <a:spcPts val="1200"/>
              </a:spcAft>
            </a:pPr>
            <a:r>
              <a:rPr lang="fr-BE" dirty="0" err="1"/>
              <a:t>Third</a:t>
            </a:r>
            <a:r>
              <a:rPr lang="fr-BE" dirty="0"/>
              <a:t> Party business </a:t>
            </a:r>
            <a:r>
              <a:rPr lang="fr-BE" dirty="0" err="1"/>
              <a:t>hosting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Market place </a:t>
            </a:r>
            <a:r>
              <a:rPr lang="en-GB" dirty="0"/>
              <a:t>for Third Party value- adding services</a:t>
            </a:r>
          </a:p>
          <a:p>
            <a:pPr lvl="2"/>
            <a:endParaRPr lang="en-GB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BE" dirty="0"/>
              <a:t>DIAS </a:t>
            </a:r>
            <a:r>
              <a:rPr lang="fr-BE" dirty="0" err="1"/>
              <a:t>Other</a:t>
            </a:r>
            <a:r>
              <a:rPr lang="fr-BE" dirty="0"/>
              <a:t> </a:t>
            </a:r>
            <a:r>
              <a:rPr lang="fr-BE" dirty="0" err="1"/>
              <a:t>Functions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6468240"/>
            <a:ext cx="5249192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10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* Temporal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and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geographic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coverage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may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differ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from</a:t>
            </a:r>
            <a:r>
              <a:rPr kumimoji="0" lang="fr-BE" sz="11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one DIAS provider to </a:t>
            </a:r>
            <a:r>
              <a:rPr kumimoji="0" lang="fr-BE" sz="1100" i="0" u="none" strike="noStrike" cap="none" spc="0" normalizeH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another</a:t>
            </a:r>
            <a:endParaRPr kumimoji="0" lang="en-GB" sz="11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F5FD48-828F-5047-BDEF-98CF58A54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30099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49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11358</TotalTime>
  <Words>617</Words>
  <Application>Microsoft Office PowerPoint</Application>
  <PresentationFormat>On-screen Show (4:3)</PresentationFormat>
  <Paragraphs>124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MS PGothic</vt:lpstr>
      <vt:lpstr>MS PGothic</vt:lpstr>
      <vt:lpstr>Arial</vt:lpstr>
      <vt:lpstr>Arial Black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Copernicus DIAS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Mark Dowell;Astrid Koch;Martin Ditter</dc:creator>
  <cp:lastModifiedBy>DITTER Martin (GROW)</cp:lastModifiedBy>
  <cp:revision>318</cp:revision>
  <cp:lastPrinted>2018-04-09T16:10:23Z</cp:lastPrinted>
  <dcterms:modified xsi:type="dcterms:W3CDTF">2018-04-19T16:53:17Z</dcterms:modified>
</cp:coreProperties>
</file>