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98" r:id="rId3"/>
    <p:sldId id="270" r:id="rId4"/>
    <p:sldId id="277" r:id="rId5"/>
    <p:sldId id="284" r:id="rId6"/>
    <p:sldId id="296" r:id="rId7"/>
    <p:sldId id="297" r:id="rId8"/>
  </p:sldIdLst>
  <p:sldSz cx="9144000" cy="6858000" type="screen4x3"/>
  <p:notesSz cx="6724650" cy="9774238"/>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p:restoredTop sz="87580" autoAdjust="0"/>
  </p:normalViewPr>
  <p:slideViewPr>
    <p:cSldViewPr>
      <p:cViewPr varScale="1">
        <p:scale>
          <a:sx n="93" d="100"/>
          <a:sy n="93" d="100"/>
        </p:scale>
        <p:origin x="1440"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19163" y="733425"/>
            <a:ext cx="4886325" cy="3665538"/>
          </a:xfrm>
          <a:prstGeom prst="rect">
            <a:avLst/>
          </a:prstGeom>
        </p:spPr>
        <p:txBody>
          <a:bodyPr/>
          <a:lstStyle/>
          <a:p>
            <a:pPr lvl="0"/>
            <a:endParaRPr/>
          </a:p>
        </p:txBody>
      </p:sp>
      <p:sp>
        <p:nvSpPr>
          <p:cNvPr id="8" name="Shape 8"/>
          <p:cNvSpPr>
            <a:spLocks noGrp="1"/>
          </p:cNvSpPr>
          <p:nvPr>
            <p:ph type="body" sz="quarter" idx="1"/>
          </p:nvPr>
        </p:nvSpPr>
        <p:spPr>
          <a:xfrm>
            <a:off x="896620" y="4642763"/>
            <a:ext cx="4931410" cy="4398407"/>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7920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Easy and user-­friendly; access to all Copernicus data and information</a:t>
            </a:r>
          </a:p>
          <a:p>
            <a:r>
              <a:rPr lang="en-GB" dirty="0"/>
              <a:t>Maximise uptake and exploitation of Copernicus/ EO data in an efficient environment</a:t>
            </a:r>
          </a:p>
          <a:p>
            <a:r>
              <a:rPr lang="en-GB" dirty="0"/>
              <a:t>DIAS as an enabler: stimulate the emergence of an ecosystem that facilitates activities by 3rd parties</a:t>
            </a:r>
          </a:p>
          <a:p>
            <a:r>
              <a:rPr lang="en-GB" dirty="0"/>
              <a:t>Bring together </a:t>
            </a:r>
            <a:r>
              <a:rPr lang="en-GB" dirty="0" err="1"/>
              <a:t>research&amp;operational</a:t>
            </a:r>
            <a:r>
              <a:rPr lang="en-GB" dirty="0"/>
              <a:t>, </a:t>
            </a:r>
            <a:r>
              <a:rPr lang="en-GB" dirty="0" err="1"/>
              <a:t>supply&amp;demand</a:t>
            </a:r>
            <a:r>
              <a:rPr lang="en-GB" dirty="0"/>
              <a:t>, different data sources (both EO and non­‐EO) and know-how (EO, ICT, thematic)</a:t>
            </a:r>
          </a:p>
          <a:p>
            <a:r>
              <a:rPr lang="en-GB" dirty="0"/>
              <a:t>Commission bears large part of common costs, defragmentation, increased efficiency and cross-­fertilisation</a:t>
            </a:r>
          </a:p>
          <a:p>
            <a:endParaRPr lang="en-GB" dirty="0"/>
          </a:p>
        </p:txBody>
      </p:sp>
    </p:spTree>
    <p:extLst>
      <p:ext uri="{BB962C8B-B14F-4D97-AF65-F5344CB8AC3E}">
        <p14:creationId xmlns:p14="http://schemas.microsoft.com/office/powerpoint/2010/main" val="71577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we build on this simplified structure to develop a common terminology and vision on the FDA architecture?</a:t>
            </a:r>
          </a:p>
        </p:txBody>
      </p:sp>
    </p:spTree>
    <p:extLst>
      <p:ext uri="{BB962C8B-B14F-4D97-AF65-F5344CB8AC3E}">
        <p14:creationId xmlns:p14="http://schemas.microsoft.com/office/powerpoint/2010/main" val="327284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effectLst/>
                <a:latin typeface="+mn-lt"/>
                <a:ea typeface="+mn-ea"/>
                <a:cs typeface="+mn-cs"/>
                <a:sym typeface="Avenir Roman"/>
              </a:rPr>
              <a:t>CEOS Mission Statement:</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b="1" dirty="0">
                <a:effectLst/>
                <a:latin typeface="+mn-lt"/>
                <a:ea typeface="+mn-ea"/>
                <a:cs typeface="+mn-cs"/>
                <a:sym typeface="Avenir Roman"/>
              </a:rPr>
              <a:t>CEOS ensures international coordination of civil space-based Earth observation programs and promotes exchange of data to optimize societal benefit and inform decision making for securing a prosperous and sustainable future for humankind.</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To this end, the primary objectives of CEOS are:</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To optimize the benefits of space-based Earth observation through cooperation of CEOS Agencies in mission planning and in the development of compatible data products, formats, services, applications and policies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To aid both CEOS Agencies and the international user community by, among other things, serving as the focal point for international coordination of space-based Earth observation activities, including the Group on Earth Observations and entities related to global change</a:t>
            </a:r>
            <a:endParaRPr lang="en-GB" sz="2400" dirty="0">
              <a:effectLst/>
              <a:latin typeface="+mn-lt"/>
              <a:ea typeface="+mn-ea"/>
              <a:cs typeface="+mn-cs"/>
              <a:sym typeface="Avenir Roman"/>
            </a:endParaRPr>
          </a:p>
          <a:p>
            <a:r>
              <a:rPr lang="en-US" sz="2400" dirty="0">
                <a:effectLst/>
                <a:latin typeface="+mn-lt"/>
                <a:ea typeface="+mn-ea"/>
                <a:cs typeface="+mn-cs"/>
                <a:sym typeface="Avenir Roman"/>
              </a:rPr>
              <a:t>•	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endParaRPr lang="en-GB" sz="2400" dirty="0">
              <a:effectLst/>
              <a:latin typeface="+mn-lt"/>
              <a:ea typeface="+mn-ea"/>
              <a:cs typeface="+mn-cs"/>
              <a:sym typeface="Avenir Roman"/>
            </a:endParaRPr>
          </a:p>
          <a:p>
            <a:endParaRPr lang="en-GB" dirty="0"/>
          </a:p>
        </p:txBody>
      </p:sp>
    </p:spTree>
    <p:extLst>
      <p:ext uri="{BB962C8B-B14F-4D97-AF65-F5344CB8AC3E}">
        <p14:creationId xmlns:p14="http://schemas.microsoft.com/office/powerpoint/2010/main" val="720674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895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FDA Big Data Workshop, 26 April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5650" y="1219200"/>
            <a:ext cx="768350" cy="530596"/>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88CBF5-CA9A-B940-97A2-C4A848F2C1E9}"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01C2D-47E7-DE46-AB0B-04F3C4556F9B}" type="slidenum">
              <a:rPr lang="en-US" smtClean="0"/>
              <a:t>‹#›</a:t>
            </a:fld>
            <a:endParaRPr lang="en-US"/>
          </a:p>
        </p:txBody>
      </p:sp>
    </p:spTree>
    <p:extLst>
      <p:ext uri="{BB962C8B-B14F-4D97-AF65-F5344CB8AC3E}">
        <p14:creationId xmlns:p14="http://schemas.microsoft.com/office/powerpoint/2010/main" val="28506217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4638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GB" sz="4000" dirty="0">
                <a:solidFill>
                  <a:schemeClr val="bg1"/>
                </a:solidFill>
                <a:latin typeface="Helvetica" pitchFamily="34" charset="0"/>
              </a:rPr>
              <a:t>Opening Remarks</a:t>
            </a:r>
            <a:endParaRPr sz="4000" b="1" dirty="0">
              <a:solidFill>
                <a:schemeClr val="bg1"/>
              </a:solidFill>
              <a:latin typeface="Helvetica" pitchFamily="34" charset="0"/>
            </a:endParaRPr>
          </a:p>
        </p:txBody>
      </p:sp>
      <p:sp>
        <p:nvSpPr>
          <p:cNvPr id="11" name="Shape 11"/>
          <p:cNvSpPr/>
          <p:nvPr/>
        </p:nvSpPr>
        <p:spPr>
          <a:xfrm>
            <a:off x="622789" y="4468811"/>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GB" dirty="0">
                <a:solidFill>
                  <a:srgbClr val="FFFFFF"/>
                </a:solidFill>
                <a:latin typeface="+mj-lt"/>
                <a:ea typeface="Arial Bold"/>
                <a:cs typeface="Arial Bold"/>
                <a:sym typeface="Arial Bold"/>
              </a:rPr>
              <a:t>European Commission CEOS 2018 Chair</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fr-BE" dirty="0">
                <a:solidFill>
                  <a:srgbClr val="FFFFFF"/>
                </a:solidFill>
                <a:latin typeface="+mj-lt"/>
                <a:ea typeface="Arial Bold"/>
                <a:cs typeface="Arial Bold"/>
                <a:sym typeface="Arial Bold"/>
              </a:rPr>
              <a:t>FDA </a:t>
            </a:r>
            <a:r>
              <a:rPr lang="fr-BE" dirty="0" err="1">
                <a:solidFill>
                  <a:srgbClr val="FFFFFF"/>
                </a:solidFill>
                <a:latin typeface="+mj-lt"/>
                <a:ea typeface="Arial Bold"/>
                <a:cs typeface="Arial Bold"/>
                <a:sym typeface="Arial Bold"/>
              </a:rPr>
              <a:t>Big</a:t>
            </a:r>
            <a:r>
              <a:rPr lang="fr-BE" dirty="0">
                <a:solidFill>
                  <a:srgbClr val="FFFFFF"/>
                </a:solidFill>
                <a:latin typeface="+mj-lt"/>
                <a:ea typeface="Arial Bold"/>
                <a:cs typeface="Arial Bold"/>
                <a:sym typeface="Arial Bold"/>
              </a:rPr>
              <a:t> Data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26</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April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2514600" y="1447800"/>
            <a:ext cx="6096000" cy="4724400"/>
          </a:xfrm>
        </p:spPr>
        <p:txBody>
          <a:bodyPr/>
          <a:lstStyle/>
          <a:p>
            <a:r>
              <a:rPr lang="en-GB" dirty="0"/>
              <a:t>Share experience and best practices related to CEOS agency initiatives involving commercial Information &amp; Communication Technology (ICT) providers – SEO feedback</a:t>
            </a:r>
          </a:p>
          <a:p>
            <a:r>
              <a:rPr lang="en-GB" dirty="0"/>
              <a:t>How are such these initiatives integrated into the overall service offering of CEOS agencies?</a:t>
            </a:r>
          </a:p>
          <a:p>
            <a:r>
              <a:rPr lang="en-GB" dirty="0"/>
              <a:t>Are they effective in serving our user communities and facilitating development of value-added services?</a:t>
            </a:r>
          </a:p>
          <a:p>
            <a:r>
              <a:rPr lang="en-GB" dirty="0"/>
              <a:t>What benefit can be drawn in the domain of user uptake?</a:t>
            </a:r>
          </a:p>
          <a:p>
            <a:r>
              <a:rPr lang="en-GB" dirty="0"/>
              <a:t>What ARD products and features are needed in this context?</a:t>
            </a:r>
          </a:p>
          <a:p>
            <a:r>
              <a:rPr lang="en-GB" dirty="0"/>
              <a:t>How do we maintain and develop links to current and future user communities?</a:t>
            </a:r>
          </a:p>
          <a:p>
            <a:endParaRPr lang="en-GB" dirty="0"/>
          </a:p>
          <a:p>
            <a:endParaRPr lang="en-GB" dirty="0"/>
          </a:p>
        </p:txBody>
      </p:sp>
      <p:sp>
        <p:nvSpPr>
          <p:cNvPr id="4" name="Content Placeholder 3"/>
          <p:cNvSpPr>
            <a:spLocks noGrp="1"/>
          </p:cNvSpPr>
          <p:nvPr>
            <p:ph sz="quarter" idx="11"/>
          </p:nvPr>
        </p:nvSpPr>
        <p:spPr/>
        <p:txBody>
          <a:bodyPr/>
          <a:lstStyle/>
          <a:p>
            <a:r>
              <a:rPr lang="fr-BE" dirty="0"/>
              <a:t>Objectives</a:t>
            </a:r>
            <a:endParaRPr lang="en-GB" dirty="0"/>
          </a:p>
        </p:txBody>
      </p:sp>
      <p:pic>
        <p:nvPicPr>
          <p:cNvPr id="7" name="Picture 6">
            <a:extLst>
              <a:ext uri="{FF2B5EF4-FFF2-40B4-BE49-F238E27FC236}">
                <a16:creationId xmlns:a16="http://schemas.microsoft.com/office/drawing/2014/main" id="{2560B13E-6A20-304A-A08A-CC8A02E8A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47800"/>
            <a:ext cx="2286000" cy="3048000"/>
          </a:xfrm>
          <a:prstGeom prst="rect">
            <a:avLst/>
          </a:prstGeom>
        </p:spPr>
      </p:pic>
    </p:spTree>
    <p:extLst>
      <p:ext uri="{BB962C8B-B14F-4D97-AF65-F5344CB8AC3E}">
        <p14:creationId xmlns:p14="http://schemas.microsoft.com/office/powerpoint/2010/main" val="19857199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Content Placeholder 3"/>
          <p:cNvSpPr>
            <a:spLocks noGrp="1"/>
          </p:cNvSpPr>
          <p:nvPr>
            <p:ph sz="quarter" idx="11"/>
          </p:nvPr>
        </p:nvSpPr>
        <p:spPr>
          <a:xfrm>
            <a:off x="2057400" y="304800"/>
            <a:ext cx="5486400" cy="533400"/>
          </a:xfrm>
        </p:spPr>
        <p:txBody>
          <a:bodyPr/>
          <a:lstStyle/>
          <a:p>
            <a:r>
              <a:rPr lang="fr-BE" dirty="0"/>
              <a:t>Common Challenge</a:t>
            </a:r>
            <a:endParaRPr lang="en-GB" dirty="0"/>
          </a:p>
        </p:txBody>
      </p:sp>
      <p:sp>
        <p:nvSpPr>
          <p:cNvPr id="5" name="Content Placeholder 2"/>
          <p:cNvSpPr txBox="1">
            <a:spLocks/>
          </p:cNvSpPr>
          <p:nvPr/>
        </p:nvSpPr>
        <p:spPr>
          <a:xfrm>
            <a:off x="929478" y="1869436"/>
            <a:ext cx="3372550" cy="789912"/>
          </a:xfrm>
          <a:prstGeom prst="rect">
            <a:avLst/>
          </a:prstGeom>
        </p:spPr>
        <p:txBody>
          <a:bodyPr>
            <a:normAutofit fontScale="85000" lnSpcReduction="20000"/>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GB" sz="1700" b="1" dirty="0">
                <a:solidFill>
                  <a:srgbClr val="174195"/>
                </a:solidFill>
                <a:latin typeface="+mn-lt"/>
              </a:rPr>
              <a:t>Massive amounts of data</a:t>
            </a:r>
          </a:p>
          <a:p>
            <a:pPr defTabSz="914400"/>
            <a:r>
              <a:rPr lang="en-GB" sz="1700" b="1" dirty="0">
                <a:solidFill>
                  <a:srgbClr val="174195"/>
                </a:solidFill>
                <a:latin typeface="+mn-lt"/>
              </a:rPr>
              <a:t>Full, open and free-of-charge</a:t>
            </a:r>
          </a:p>
          <a:p>
            <a:pPr defTabSz="914400"/>
            <a:r>
              <a:rPr lang="en-GB" sz="1700" b="1" dirty="0">
                <a:solidFill>
                  <a:srgbClr val="174196"/>
                </a:solidFill>
                <a:latin typeface="+mn-lt"/>
              </a:rPr>
              <a:t>Ease of access and use</a:t>
            </a:r>
            <a:endParaRPr lang="en-GB" sz="1700" b="1" dirty="0">
              <a:latin typeface="+mn-lt"/>
            </a:endParaRPr>
          </a:p>
        </p:txBody>
      </p:sp>
      <p:sp>
        <p:nvSpPr>
          <p:cNvPr id="6" name="Isosceles Triangle 15"/>
          <p:cNvSpPr/>
          <p:nvPr/>
        </p:nvSpPr>
        <p:spPr bwMode="auto">
          <a:xfrm rot="5400000">
            <a:off x="2511549" y="3593658"/>
            <a:ext cx="3769070" cy="320627"/>
          </a:xfrm>
          <a:prstGeom prst="triangle">
            <a:avLst/>
          </a:prstGeom>
          <a:solidFill>
            <a:srgbClr val="174195"/>
          </a:solidFill>
          <a:ln w="28575" algn="ctr">
            <a:noFill/>
            <a:miter lim="800000"/>
            <a:headEnd/>
            <a:tailEnd/>
          </a:ln>
          <a:effectLst/>
          <a:extLst/>
        </p:spPr>
        <p:txBody>
          <a:bodyPr lIns="94500" tIns="0" rIns="13500" bIns="0" anchor="ctr"/>
          <a:lstStyle/>
          <a:p>
            <a:pPr algn="ctr"/>
            <a:endParaRPr lang="en-GB" sz="750" b="1" kern="0" dirty="0">
              <a:solidFill>
                <a:srgbClr val="FFFFFF"/>
              </a:solidFill>
              <a:ea typeface="ＭＳ Ｐゴシック" charset="0"/>
              <a:cs typeface="Calibri"/>
            </a:endParaRPr>
          </a:p>
        </p:txBody>
      </p:sp>
      <p:sp>
        <p:nvSpPr>
          <p:cNvPr id="7" name="Rectangle 6"/>
          <p:cNvSpPr/>
          <p:nvPr/>
        </p:nvSpPr>
        <p:spPr>
          <a:xfrm>
            <a:off x="4724400" y="2148949"/>
            <a:ext cx="4001563" cy="3210044"/>
          </a:xfrm>
          <a:prstGeom prst="rect">
            <a:avLst/>
          </a:prstGeom>
          <a:solidFill>
            <a:schemeClr val="accent1">
              <a:lumMod val="20000"/>
              <a:lumOff val="80000"/>
            </a:schemeClr>
          </a:solidFill>
        </p:spPr>
        <p:txBody>
          <a:bodyPr vert="horz" lIns="91440" tIns="45720" rIns="91440" bIns="45720" rtlCol="0">
            <a:noAutofit/>
          </a:bodyPr>
          <a:lstStyle/>
          <a:p>
            <a:pPr marL="342900" indent="-342900">
              <a:spcBef>
                <a:spcPct val="20000"/>
              </a:spcBef>
              <a:buFont typeface="Arial" panose="020B0604020202020204" pitchFamily="34" charset="0"/>
              <a:buChar char="•"/>
            </a:pPr>
            <a:r>
              <a:rPr lang="en-GB" sz="1700" dirty="0">
                <a:solidFill>
                  <a:srgbClr val="174195"/>
                </a:solidFill>
                <a:latin typeface="+mj-lt"/>
              </a:rPr>
              <a:t>Different types of </a:t>
            </a:r>
            <a:r>
              <a:rPr lang="en-GB" sz="1700" b="1" dirty="0">
                <a:solidFill>
                  <a:srgbClr val="174195"/>
                </a:solidFill>
                <a:latin typeface="+mj-lt"/>
              </a:rPr>
              <a:t>dissemination</a:t>
            </a:r>
            <a:r>
              <a:rPr lang="en-GB" sz="1700" dirty="0">
                <a:solidFill>
                  <a:srgbClr val="174195"/>
                </a:solidFill>
                <a:latin typeface="+mj-lt"/>
              </a:rPr>
              <a:t> infrastructures</a:t>
            </a:r>
          </a:p>
          <a:p>
            <a:pPr marL="342900" indent="-342900">
              <a:spcBef>
                <a:spcPct val="20000"/>
              </a:spcBef>
              <a:buFont typeface="Arial" panose="020B0604020202020204" pitchFamily="34" charset="0"/>
              <a:buChar char="•"/>
            </a:pPr>
            <a:r>
              <a:rPr lang="en-GB" sz="1700" dirty="0">
                <a:solidFill>
                  <a:srgbClr val="174195"/>
                </a:solidFill>
                <a:latin typeface="+mj-lt"/>
              </a:rPr>
              <a:t>Member States Collaborative  GS</a:t>
            </a:r>
          </a:p>
          <a:p>
            <a:pPr marL="342900" indent="-342900">
              <a:spcBef>
                <a:spcPct val="20000"/>
              </a:spcBef>
              <a:buFont typeface="Arial" panose="020B0604020202020204" pitchFamily="34" charset="0"/>
              <a:buChar char="•"/>
            </a:pPr>
            <a:r>
              <a:rPr lang="en-GB" sz="1700" b="1" dirty="0">
                <a:solidFill>
                  <a:srgbClr val="174195"/>
                </a:solidFill>
                <a:latin typeface="+mj-lt"/>
              </a:rPr>
              <a:t>New technology </a:t>
            </a:r>
            <a:r>
              <a:rPr lang="en-GB" sz="1700" dirty="0">
                <a:solidFill>
                  <a:srgbClr val="174195"/>
                </a:solidFill>
                <a:latin typeface="+mj-lt"/>
              </a:rPr>
              <a:t>developments</a:t>
            </a:r>
          </a:p>
          <a:p>
            <a:pPr marL="342900" indent="-342900">
              <a:spcBef>
                <a:spcPct val="20000"/>
              </a:spcBef>
              <a:buFont typeface="Arial" panose="020B0604020202020204" pitchFamily="34" charset="0"/>
              <a:buChar char="•"/>
            </a:pPr>
            <a:r>
              <a:rPr lang="en-GB" sz="1700" dirty="0">
                <a:solidFill>
                  <a:srgbClr val="174195"/>
                </a:solidFill>
                <a:latin typeface="+mj-lt"/>
              </a:rPr>
              <a:t>ICT and EO </a:t>
            </a:r>
            <a:r>
              <a:rPr lang="en-GB" sz="1700" b="1" dirty="0">
                <a:solidFill>
                  <a:srgbClr val="174195"/>
                </a:solidFill>
                <a:latin typeface="+mj-lt"/>
              </a:rPr>
              <a:t>cross-fertilisation</a:t>
            </a:r>
          </a:p>
          <a:p>
            <a:pPr marL="342900" indent="-342900">
              <a:spcBef>
                <a:spcPct val="20000"/>
              </a:spcBef>
              <a:buFont typeface="Arial" panose="020B0604020202020204" pitchFamily="34" charset="0"/>
              <a:buChar char="•"/>
            </a:pPr>
            <a:r>
              <a:rPr lang="en-GB" sz="1700" b="1" dirty="0">
                <a:solidFill>
                  <a:srgbClr val="174195"/>
                </a:solidFill>
                <a:latin typeface="+mj-lt"/>
              </a:rPr>
              <a:t>Interoperability</a:t>
            </a:r>
            <a:r>
              <a:rPr lang="en-GB" sz="1700" dirty="0">
                <a:solidFill>
                  <a:srgbClr val="174195"/>
                </a:solidFill>
                <a:latin typeface="+mj-lt"/>
              </a:rPr>
              <a:t> with non-EO datasets </a:t>
            </a:r>
          </a:p>
          <a:p>
            <a:pPr marL="342900" indent="-342900">
              <a:spcBef>
                <a:spcPct val="20000"/>
              </a:spcBef>
              <a:buFont typeface="Arial" panose="020B0604020202020204" pitchFamily="34" charset="0"/>
              <a:buChar char="•"/>
            </a:pPr>
            <a:r>
              <a:rPr lang="en-GB" sz="1700" dirty="0">
                <a:solidFill>
                  <a:srgbClr val="174195"/>
                </a:solidFill>
                <a:latin typeface="+mj-lt"/>
              </a:rPr>
              <a:t>Public programmes as enablers</a:t>
            </a:r>
            <a:endParaRPr lang="en-GB" sz="1700" b="1" dirty="0">
              <a:solidFill>
                <a:srgbClr val="174195"/>
              </a:solidFill>
              <a:latin typeface="+mj-lt"/>
            </a:endParaRPr>
          </a:p>
          <a:p>
            <a:pPr marL="342900" indent="-342900">
              <a:spcBef>
                <a:spcPct val="20000"/>
              </a:spcBef>
              <a:buFont typeface="Arial" panose="020B0604020202020204" pitchFamily="34" charset="0"/>
              <a:buChar char="•"/>
            </a:pPr>
            <a:r>
              <a:rPr lang="en-GB" sz="1700" dirty="0">
                <a:solidFill>
                  <a:srgbClr val="174195"/>
                </a:solidFill>
                <a:latin typeface="+mj-lt"/>
              </a:rPr>
              <a:t>Growth and jobs in </a:t>
            </a:r>
            <a:r>
              <a:rPr lang="en-GB" sz="1700" b="1" dirty="0">
                <a:solidFill>
                  <a:srgbClr val="174195"/>
                </a:solidFill>
                <a:latin typeface="+mj-lt"/>
              </a:rPr>
              <a:t>downstream </a:t>
            </a:r>
            <a:r>
              <a:rPr lang="en-GB" sz="1700" dirty="0">
                <a:solidFill>
                  <a:srgbClr val="174195"/>
                </a:solidFill>
                <a:latin typeface="+mj-lt"/>
              </a:rPr>
              <a:t>sector</a:t>
            </a:r>
          </a:p>
        </p:txBody>
      </p:sp>
      <p:sp>
        <p:nvSpPr>
          <p:cNvPr id="8" name="Rounded Rectangle 7"/>
          <p:cNvSpPr/>
          <p:nvPr/>
        </p:nvSpPr>
        <p:spPr>
          <a:xfrm>
            <a:off x="1513359" y="4184602"/>
            <a:ext cx="2138532" cy="191139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mj-lt"/>
              </a:rPr>
              <a:t>Over 10 Petabyte/year of new data</a:t>
            </a:r>
          </a:p>
          <a:p>
            <a:pPr algn="ctr"/>
            <a:r>
              <a:rPr lang="en-GB" sz="1400" dirty="0">
                <a:latin typeface="+mj-lt"/>
              </a:rPr>
              <a:t>with just  Sentinels-1, -2 and -3  fully operational</a:t>
            </a:r>
          </a:p>
          <a:p>
            <a:pPr algn="ctr"/>
            <a:r>
              <a:rPr lang="en-GB" sz="1400" dirty="0">
                <a:latin typeface="+mj-lt"/>
              </a:rPr>
              <a:t>(data are downloaded </a:t>
            </a:r>
            <a:r>
              <a:rPr lang="en-GB" sz="1400" b="1" dirty="0">
                <a:latin typeface="+mj-lt"/>
              </a:rPr>
              <a:t>many times over)</a:t>
            </a:r>
            <a:endParaRPr lang="en-US" sz="1400" b="1" dirty="0">
              <a:latin typeface="+mj-lt"/>
            </a:endParaRPr>
          </a:p>
        </p:txBody>
      </p:sp>
      <p:pic>
        <p:nvPicPr>
          <p:cNvPr id="9" name="Picture 5" descr="S:\F15015_Copernicus\3_Work\330_Work-in-process\SC4_BackgroundMat\PPT\item Copernicus\Big 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845" y="2816096"/>
            <a:ext cx="1713816" cy="12117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7600" y="1447800"/>
            <a:ext cx="3820168" cy="1211548"/>
          </a:xfrm>
          <a:prstGeom prst="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FFC000"/>
                </a:solidFill>
                <a:effectLst/>
                <a:uFillTx/>
                <a:latin typeface="+mj-lt"/>
              </a:rPr>
              <a:t>Common</a:t>
            </a:r>
            <a:r>
              <a:rPr kumimoji="0" lang="en-GB" sz="1800" b="0" i="0" u="none" strike="noStrike" cap="none" spc="0" normalizeH="0" dirty="0">
                <a:ln>
                  <a:noFill/>
                </a:ln>
                <a:solidFill>
                  <a:srgbClr val="FFC000"/>
                </a:solidFill>
                <a:effectLst/>
                <a:uFillTx/>
                <a:latin typeface="+mj-lt"/>
              </a:rPr>
              <a:t> challenge</a:t>
            </a:r>
            <a:endParaRPr kumimoji="0" lang="en-GB" sz="1800" b="0" i="0" u="none" strike="noStrike" cap="none" spc="0" normalizeH="0" baseline="0" dirty="0">
              <a:ln>
                <a:noFill/>
              </a:ln>
              <a:solidFill>
                <a:srgbClr val="FFC000"/>
              </a:solidFill>
              <a:effectLst/>
              <a:uFillTx/>
              <a:latin typeface="+mj-lt"/>
            </a:endParaRPr>
          </a:p>
        </p:txBody>
      </p:sp>
    </p:spTree>
    <p:extLst>
      <p:ext uri="{BB962C8B-B14F-4D97-AF65-F5344CB8AC3E}">
        <p14:creationId xmlns:p14="http://schemas.microsoft.com/office/powerpoint/2010/main" val="673937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3581400" y="1447800"/>
            <a:ext cx="5029200" cy="4724400"/>
          </a:xfrm>
        </p:spPr>
        <p:txBody>
          <a:bodyPr/>
          <a:lstStyle/>
          <a:p>
            <a:r>
              <a:rPr lang="en-GB" dirty="0"/>
              <a:t>Easy and user-­friendly; access to all Copernicus data and information</a:t>
            </a:r>
          </a:p>
          <a:p>
            <a:r>
              <a:rPr lang="en-GB" dirty="0"/>
              <a:t>Maximise uptake and exploitation of Copernicus/ EO data in an efficient environment</a:t>
            </a:r>
          </a:p>
          <a:p>
            <a:r>
              <a:rPr lang="en-GB" dirty="0"/>
              <a:t>DIAS as an enabler: stimulate the emergence of an ecosystem that facilitates activities by 3</a:t>
            </a:r>
            <a:r>
              <a:rPr lang="en-GB" baseline="30000" dirty="0"/>
              <a:t>rd</a:t>
            </a:r>
            <a:r>
              <a:rPr lang="en-GB" dirty="0"/>
              <a:t> parties</a:t>
            </a:r>
          </a:p>
          <a:p>
            <a:r>
              <a:rPr lang="en-GB" dirty="0"/>
              <a:t>Bring together research &amp; operational, supply &amp; demand, different data sources and know-how </a:t>
            </a:r>
          </a:p>
          <a:p>
            <a:r>
              <a:rPr lang="en-GB" dirty="0"/>
              <a:t>Commission bears large part of common costs, defragmentation, increased efficiency and cross-fertilisation</a:t>
            </a:r>
          </a:p>
          <a:p>
            <a:endParaRPr lang="en-GB" dirty="0"/>
          </a:p>
        </p:txBody>
      </p:sp>
      <p:sp>
        <p:nvSpPr>
          <p:cNvPr id="4" name="Content Placeholder 3"/>
          <p:cNvSpPr>
            <a:spLocks noGrp="1"/>
          </p:cNvSpPr>
          <p:nvPr>
            <p:ph sz="quarter" idx="11"/>
          </p:nvPr>
        </p:nvSpPr>
        <p:spPr/>
        <p:txBody>
          <a:bodyPr/>
          <a:lstStyle/>
          <a:p>
            <a:r>
              <a:rPr lang="fr-BE" dirty="0"/>
              <a:t>Our </a:t>
            </a:r>
            <a:r>
              <a:rPr lang="fr-BE" dirty="0" err="1"/>
              <a:t>Response</a:t>
            </a:r>
            <a:r>
              <a:rPr lang="fr-BE" dirty="0"/>
              <a:t>: DIAS - Objectives</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53662"/>
            <a:ext cx="3516158" cy="2508738"/>
          </a:xfrm>
          <a:prstGeom prst="rect">
            <a:avLst/>
          </a:prstGeom>
        </p:spPr>
      </p:pic>
      <p:sp>
        <p:nvSpPr>
          <p:cNvPr id="5" name="TextBox 4"/>
          <p:cNvSpPr txBox="1"/>
          <p:nvPr/>
        </p:nvSpPr>
        <p:spPr>
          <a:xfrm rot="20827041">
            <a:off x="61095" y="4661696"/>
            <a:ext cx="3363760"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400" b="1" i="1" u="none" strike="noStrike" cap="none" spc="0" normalizeH="0" baseline="0" dirty="0">
                <a:ln>
                  <a:noFill/>
                </a:ln>
                <a:solidFill>
                  <a:srgbClr val="FF0000"/>
                </a:solidFill>
                <a:effectLst/>
                <a:uFillTx/>
              </a:rPr>
              <a:t>The Copernicus</a:t>
            </a:r>
            <a:r>
              <a:rPr kumimoji="0" lang="en-GB" sz="1400" b="1" i="1" u="none" strike="noStrike" cap="none" spc="0" normalizeH="0" dirty="0">
                <a:ln>
                  <a:noFill/>
                </a:ln>
                <a:solidFill>
                  <a:srgbClr val="FF0000"/>
                </a:solidFill>
                <a:effectLst/>
                <a:uFillTx/>
              </a:rPr>
              <a:t> DIAS has been</a:t>
            </a:r>
            <a:br>
              <a:rPr kumimoji="0" lang="en-GB" sz="1400" b="1" i="1" u="none" strike="noStrike" cap="none" spc="0" normalizeH="0" dirty="0">
                <a:ln>
                  <a:noFill/>
                </a:ln>
                <a:solidFill>
                  <a:srgbClr val="FF0000"/>
                </a:solidFill>
                <a:effectLst/>
                <a:uFillTx/>
              </a:rPr>
            </a:br>
            <a:r>
              <a:rPr kumimoji="0" lang="en-GB" sz="1400" b="1" i="1" u="none" strike="noStrike" cap="none" spc="0" normalizeH="0" dirty="0">
                <a:ln>
                  <a:noFill/>
                </a:ln>
                <a:solidFill>
                  <a:srgbClr val="FF0000"/>
                </a:solidFill>
                <a:effectLst/>
                <a:uFillTx/>
              </a:rPr>
              <a:t>conceived with the active involvement of the EU Member States</a:t>
            </a:r>
            <a:endParaRPr kumimoji="0" lang="en-GB" sz="1400" b="1" i="1"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12550299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p:txBody>
          <a:bodyPr/>
          <a:lstStyle/>
          <a:p>
            <a:r>
              <a:rPr lang="en-GB" dirty="0"/>
              <a:t>DIAS within the EO Ecosystem</a:t>
            </a:r>
          </a:p>
        </p:txBody>
      </p:sp>
      <p:pic>
        <p:nvPicPr>
          <p:cNvPr id="5" name="Picture 1" descr="Copernicus_Data_Exploitation_18013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763000" cy="4207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152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a:xfrm>
            <a:off x="2057400" y="304800"/>
            <a:ext cx="5257800" cy="533400"/>
          </a:xfrm>
        </p:spPr>
        <p:txBody>
          <a:bodyPr/>
          <a:lstStyle/>
          <a:p>
            <a:r>
              <a:rPr lang="en-GB" dirty="0"/>
              <a:t>A common vision of FDA structure?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28799"/>
            <a:ext cx="8588714" cy="4294357"/>
          </a:xfrm>
          <a:prstGeom prst="rect">
            <a:avLst/>
          </a:prstGeom>
        </p:spPr>
      </p:pic>
      <p:sp>
        <p:nvSpPr>
          <p:cNvPr id="10" name="TextBox 9"/>
          <p:cNvSpPr txBox="1"/>
          <p:nvPr/>
        </p:nvSpPr>
        <p:spPr>
          <a:xfrm>
            <a:off x="2424526" y="2438400"/>
            <a:ext cx="2209800" cy="3505200"/>
          </a:xfrm>
          <a:prstGeom prst="rect">
            <a:avLst/>
          </a:prstGeom>
          <a:noFill/>
          <a:ln w="38100" cap="flat">
            <a:solidFill>
              <a:srgbClr val="FFC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1" u="sng" strike="noStrike" cap="none" spc="0" normalizeH="0" baseline="0" dirty="0">
                <a:ln>
                  <a:noFill/>
                </a:ln>
                <a:solidFill>
                  <a:srgbClr val="FFC000"/>
                </a:solidFill>
                <a:effectLst/>
                <a:uFillTx/>
              </a:rPr>
              <a:t>Your project here</a:t>
            </a:r>
          </a:p>
        </p:txBody>
      </p:sp>
      <p:sp>
        <p:nvSpPr>
          <p:cNvPr id="11" name="TextBox 10"/>
          <p:cNvSpPr txBox="1"/>
          <p:nvPr/>
        </p:nvSpPr>
        <p:spPr>
          <a:xfrm>
            <a:off x="4876800" y="2447925"/>
            <a:ext cx="2209800" cy="3505200"/>
          </a:xfrm>
          <a:prstGeom prst="rect">
            <a:avLst/>
          </a:prstGeom>
          <a:noFill/>
          <a:ln w="381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1" u="sng" strike="noStrike" cap="none" spc="0" normalizeH="0" baseline="0" dirty="0">
                <a:ln>
                  <a:noFill/>
                </a:ln>
                <a:solidFill>
                  <a:srgbClr val="00B050"/>
                </a:solidFill>
                <a:effectLst/>
                <a:uFillTx/>
              </a:rPr>
              <a:t>Your project here</a:t>
            </a:r>
          </a:p>
        </p:txBody>
      </p:sp>
    </p:spTree>
    <p:extLst>
      <p:ext uri="{BB962C8B-B14F-4D97-AF65-F5344CB8AC3E}">
        <p14:creationId xmlns:p14="http://schemas.microsoft.com/office/powerpoint/2010/main" val="36371103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p:txBody>
          <a:bodyPr/>
          <a:lstStyle/>
          <a:p>
            <a:r>
              <a:rPr lang="en-GB" dirty="0"/>
              <a:t>Key elements towards a comprehensive inventory of initiatives including their features and a return on experience from CEOS agencies</a:t>
            </a:r>
          </a:p>
          <a:p>
            <a:r>
              <a:rPr lang="en-GB" dirty="0"/>
              <a:t>A good understanding of data and data-features best suited to be exposed in such environments so to create maximum impact</a:t>
            </a:r>
          </a:p>
          <a:p>
            <a:pPr lvl="1"/>
            <a:r>
              <a:rPr lang="en-GB" dirty="0"/>
              <a:t>Copernicus is designed to deliver </a:t>
            </a:r>
            <a:r>
              <a:rPr lang="en-GB" b="1" i="1" u="sng" dirty="0"/>
              <a:t>decision-ready information </a:t>
            </a:r>
            <a:r>
              <a:rPr lang="en-GB" dirty="0"/>
              <a:t>through its six services</a:t>
            </a:r>
          </a:p>
          <a:p>
            <a:pPr lvl="1"/>
            <a:r>
              <a:rPr lang="en-GB" dirty="0"/>
              <a:t>Complementary information products could be generated based on </a:t>
            </a:r>
            <a:r>
              <a:rPr lang="en-GB" b="1" i="1" dirty="0"/>
              <a:t>ARD</a:t>
            </a:r>
            <a:r>
              <a:rPr lang="en-GB" dirty="0"/>
              <a:t> products made available through CEOS agencies</a:t>
            </a:r>
          </a:p>
          <a:p>
            <a:r>
              <a:rPr lang="en-GB" dirty="0"/>
              <a:t>Progressing the understanding of best practices in user management to provide a firm link between our actions and user needs</a:t>
            </a:r>
          </a:p>
          <a:p>
            <a:r>
              <a:rPr lang="en-GB" dirty="0"/>
              <a:t>Elements for a SWOT analyses based on an open exchange on the distribution of roles between the public and private sectors</a:t>
            </a:r>
          </a:p>
        </p:txBody>
      </p:sp>
      <p:sp>
        <p:nvSpPr>
          <p:cNvPr id="4" name="Content Placeholder 3"/>
          <p:cNvSpPr>
            <a:spLocks noGrp="1"/>
          </p:cNvSpPr>
          <p:nvPr>
            <p:ph sz="quarter" idx="11"/>
          </p:nvPr>
        </p:nvSpPr>
        <p:spPr/>
        <p:txBody>
          <a:bodyPr/>
          <a:lstStyle/>
          <a:p>
            <a:r>
              <a:rPr lang="en-GB" dirty="0"/>
              <a:t>Expected Workshop Results</a:t>
            </a:r>
          </a:p>
        </p:txBody>
      </p:sp>
    </p:spTree>
    <p:extLst>
      <p:ext uri="{BB962C8B-B14F-4D97-AF65-F5344CB8AC3E}">
        <p14:creationId xmlns:p14="http://schemas.microsoft.com/office/powerpoint/2010/main" val="158521909"/>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11422</TotalTime>
  <Words>513</Words>
  <Application>Microsoft Macintosh PowerPoint</Application>
  <PresentationFormat>On-screen Show (4:3)</PresentationFormat>
  <Paragraphs>67</Paragraphs>
  <Slides>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ＭＳ Ｐゴシック</vt:lpstr>
      <vt:lpstr>Arial</vt:lpstr>
      <vt:lpstr>Arial Bold</vt:lpstr>
      <vt:lpstr>Avenir Roman</vt:lpstr>
      <vt:lpstr>Calibri</vt:lpstr>
      <vt:lpstr>Courier New</vt:lpstr>
      <vt:lpstr>Droid Serif</vt:lpstr>
      <vt:lpstr>Helvetica</vt:lpstr>
      <vt:lpstr>Proxima Nova Regular</vt:lpstr>
      <vt:lpstr>Wingdings</vt:lpstr>
      <vt:lpstr>Default</vt:lpstr>
      <vt:lpstr>Opening Remarks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Mark Dowell;Astrid Koch;Martin Ditter</dc:creator>
  <cp:lastModifiedBy>Martin Ditter</cp:lastModifiedBy>
  <cp:revision>347</cp:revision>
  <cp:lastPrinted>2018-04-09T16:10:23Z</cp:lastPrinted>
  <dcterms:modified xsi:type="dcterms:W3CDTF">2018-04-25T18:07:47Z</dcterms:modified>
</cp:coreProperties>
</file>