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370" r:id="rId1"/>
    <p:sldMasterId id="2147484759" r:id="rId2"/>
    <p:sldMasterId id="2147486021" r:id="rId3"/>
    <p:sldMasterId id="2147486159" r:id="rId4"/>
    <p:sldMasterId id="2147488042" r:id="rId5"/>
    <p:sldMasterId id="2147488080" r:id="rId6"/>
    <p:sldMasterId id="2147489938" r:id="rId7"/>
    <p:sldMasterId id="2147489926" r:id="rId8"/>
    <p:sldMasterId id="2147489964" r:id="rId9"/>
  </p:sldMasterIdLst>
  <p:notesMasterIdLst>
    <p:notesMasterId r:id="rId32"/>
  </p:notesMasterIdLst>
  <p:handoutMasterIdLst>
    <p:handoutMasterId r:id="rId33"/>
  </p:handoutMasterIdLst>
  <p:sldIdLst>
    <p:sldId id="535" r:id="rId10"/>
    <p:sldId id="761" r:id="rId11"/>
    <p:sldId id="524" r:id="rId12"/>
    <p:sldId id="537" r:id="rId13"/>
    <p:sldId id="795" r:id="rId14"/>
    <p:sldId id="532" r:id="rId15"/>
    <p:sldId id="760" r:id="rId16"/>
    <p:sldId id="620" r:id="rId17"/>
    <p:sldId id="460" r:id="rId18"/>
    <p:sldId id="471" r:id="rId19"/>
    <p:sldId id="759" r:id="rId20"/>
    <p:sldId id="746" r:id="rId21"/>
    <p:sldId id="739" r:id="rId22"/>
    <p:sldId id="261" r:id="rId23"/>
    <p:sldId id="262" r:id="rId24"/>
    <p:sldId id="600" r:id="rId25"/>
    <p:sldId id="332" r:id="rId26"/>
    <p:sldId id="382" r:id="rId27"/>
    <p:sldId id="364" r:id="rId28"/>
    <p:sldId id="271" r:id="rId29"/>
    <p:sldId id="796" r:id="rId30"/>
    <p:sldId id="518" r:id="rId31"/>
  </p:sldIdLst>
  <p:sldSz cx="9906000" cy="6858000" type="A4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中村　祐子" initials="中村　祐子" lastIdx="1" clrIdx="0">
    <p:extLst>
      <p:ext uri="{19B8F6BF-5375-455C-9EA6-DF929625EA0E}">
        <p15:presenceInfo xmlns:p15="http://schemas.microsoft.com/office/powerpoint/2012/main" userId="S-1-5-21-1801674531-562591055-725345543-74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FFCC"/>
    <a:srgbClr val="FFFFFF"/>
    <a:srgbClr val="FF9900"/>
    <a:srgbClr val="0000CC"/>
    <a:srgbClr val="99CCFF"/>
    <a:srgbClr val="FF33CC"/>
    <a:srgbClr val="99FF99"/>
    <a:srgbClr val="CCE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7" autoAdjust="0"/>
    <p:restoredTop sz="94814" autoAdjust="0"/>
  </p:normalViewPr>
  <p:slideViewPr>
    <p:cSldViewPr>
      <p:cViewPr varScale="1">
        <p:scale>
          <a:sx n="90" d="100"/>
          <a:sy n="90" d="100"/>
        </p:scale>
        <p:origin x="1206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t" anchorCtr="0" compatLnSpc="1">
            <a:prstTxWarp prst="textNoShape">
              <a:avLst/>
            </a:prstTxWarp>
          </a:bodyPr>
          <a:lstStyle>
            <a:lvl1pPr defTabSz="913711" eaLnBrk="1" hangingPunct="1">
              <a:defRPr sz="11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 bwMode="auto">
          <a:xfrm>
            <a:off x="3854450" y="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t" anchorCtr="0" compatLnSpc="1">
            <a:prstTxWarp prst="textNoShape">
              <a:avLst/>
            </a:prstTxWarp>
          </a:bodyPr>
          <a:lstStyle>
            <a:lvl1pPr algn="r" defTabSz="911169" eaLnBrk="1" hangingPunct="1">
              <a:defRPr sz="1100"/>
            </a:lvl1pPr>
          </a:lstStyle>
          <a:p>
            <a:pPr>
              <a:defRPr/>
            </a:pPr>
            <a:fld id="{352EE79E-EBE9-485B-8720-CC90CB84EFC9}" type="datetimeFigureOut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 bwMode="auto">
          <a:xfrm>
            <a:off x="1" y="944245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b" anchorCtr="0" compatLnSpc="1">
            <a:prstTxWarp prst="textNoShape">
              <a:avLst/>
            </a:prstTxWarp>
          </a:bodyPr>
          <a:lstStyle>
            <a:lvl1pPr defTabSz="913711" eaLnBrk="1" hangingPunct="1">
              <a:defRPr sz="11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 bwMode="auto">
          <a:xfrm>
            <a:off x="3854450" y="944245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b" anchorCtr="0" compatLnSpc="1">
            <a:prstTxWarp prst="textNoShape">
              <a:avLst/>
            </a:prstTxWarp>
          </a:bodyPr>
          <a:lstStyle>
            <a:lvl1pPr algn="r" defTabSz="911169" eaLnBrk="1" hangingPunct="1">
              <a:defRPr sz="1100"/>
            </a:lvl1pPr>
          </a:lstStyle>
          <a:p>
            <a:pPr>
              <a:defRPr/>
            </a:pPr>
            <a:fld id="{E60D1523-388B-4A51-B8B9-04A70C00B6C3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t" anchorCtr="0" compatLnSpc="1">
            <a:prstTxWarp prst="textNoShape">
              <a:avLst/>
            </a:prstTxWarp>
          </a:bodyPr>
          <a:lstStyle>
            <a:lvl1pPr defTabSz="913711" eaLnBrk="1" hangingPunct="1">
              <a:defRPr sz="11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3854450" y="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t" anchorCtr="0" compatLnSpc="1">
            <a:prstTxWarp prst="textNoShape">
              <a:avLst/>
            </a:prstTxWarp>
          </a:bodyPr>
          <a:lstStyle>
            <a:lvl1pPr algn="r" defTabSz="911169" eaLnBrk="1" hangingPunct="1">
              <a:defRPr sz="1100"/>
            </a:lvl1pPr>
          </a:lstStyle>
          <a:p>
            <a:pPr>
              <a:defRPr/>
            </a:pPr>
            <a:fld id="{10B9B4FB-36DF-410D-BF7F-DA4704F453CC}" type="datetimeFigureOut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293" tIns="42647" rIns="85293" bIns="42647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679451" y="4721225"/>
            <a:ext cx="5448300" cy="44719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1" y="944245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b" anchorCtr="0" compatLnSpc="1">
            <a:prstTxWarp prst="textNoShape">
              <a:avLst/>
            </a:prstTxWarp>
          </a:bodyPr>
          <a:lstStyle>
            <a:lvl1pPr defTabSz="913711" eaLnBrk="1" hangingPunct="1">
              <a:defRPr sz="11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2450"/>
            <a:ext cx="2951163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88296" tIns="44148" rIns="88296" bIns="44148" numCol="1" anchor="b" anchorCtr="0" compatLnSpc="1">
            <a:prstTxWarp prst="textNoShape">
              <a:avLst/>
            </a:prstTxWarp>
          </a:bodyPr>
          <a:lstStyle>
            <a:lvl1pPr algn="r" defTabSz="911169" eaLnBrk="1" hangingPunct="1">
              <a:defRPr sz="1100"/>
            </a:lvl1pPr>
          </a:lstStyle>
          <a:p>
            <a:pPr>
              <a:defRPr/>
            </a:pPr>
            <a:fld id="{DE65E9AA-B31A-4EB0-B7AF-78DA9B98F6D6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/>
          </a:p>
        </p:txBody>
      </p:sp>
      <p:sp>
        <p:nvSpPr>
          <p:cNvPr id="604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6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04" indent="-285732" defTabSz="91116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930" indent="-228586" defTabSz="91116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101" indent="-228586" defTabSz="91116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273" indent="-228586" defTabSz="91116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445" indent="-228586" defTabSz="9111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617" indent="-228586" defTabSz="9111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8789" indent="-228586" defTabSz="9111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5960" indent="-228586" defTabSz="9111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F421EB01-35AB-43B4-846F-3350C6617FBC}" type="slidenum">
              <a:rPr lang="ja-JP" altLang="en-US" smtClean="0">
                <a:solidFill>
                  <a:srgbClr val="000000"/>
                </a:solidFill>
              </a:rPr>
              <a:pPr/>
              <a:t>0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err="1">
                <a:ea typeface="ＭＳ Ｐ明朝" charset="-128"/>
              </a:rPr>
              <a:t>GSMaP</a:t>
            </a:r>
            <a:r>
              <a:rPr lang="ja-JP" altLang="en-US" baseline="0" dirty="0">
                <a:ea typeface="ＭＳ Ｐ明朝" charset="-128"/>
              </a:rPr>
              <a:t> </a:t>
            </a:r>
            <a:r>
              <a:rPr lang="en-US" altLang="ja-JP" baseline="0" dirty="0" err="1">
                <a:ea typeface="ＭＳ Ｐ明朝" charset="-128"/>
              </a:rPr>
              <a:t>projet</a:t>
            </a:r>
            <a:r>
              <a:rPr lang="en-US" altLang="ja-JP" baseline="0" dirty="0">
                <a:ea typeface="ＭＳ Ｐ明朝" charset="-128"/>
              </a:rPr>
              <a:t> has </a:t>
            </a:r>
            <a:r>
              <a:rPr lang="en-US" altLang="ja-JP" dirty="0">
                <a:ea typeface="ＭＳ Ｐ明朝" charset="-128"/>
              </a:rPr>
              <a:t>started to</a:t>
            </a:r>
            <a:r>
              <a:rPr lang="en-US" altLang="ja-JP" baseline="0" dirty="0">
                <a:ea typeface="ＭＳ Ｐ明朝" charset="-128"/>
              </a:rPr>
              <a:t> produce highly-accurate and high-frequent global rainfall map </a:t>
            </a:r>
            <a:r>
              <a:rPr lang="en-US" altLang="ja-JP" dirty="0">
                <a:ea typeface="ＭＳ Ｐ明朝" charset="-128"/>
              </a:rPr>
              <a:t>toward GPM in 2002 using TRMM and other satellites, and since 2007, near-real-time</a:t>
            </a:r>
            <a:r>
              <a:rPr lang="en-US" altLang="ja-JP" baseline="0" dirty="0">
                <a:ea typeface="ＭＳ Ｐ明朝" charset="-128"/>
              </a:rPr>
              <a:t> version of </a:t>
            </a:r>
            <a:r>
              <a:rPr lang="en-US" altLang="ja-JP" baseline="0" dirty="0" err="1">
                <a:ea typeface="ＭＳ Ｐ明朝" charset="-128"/>
              </a:rPr>
              <a:t>GSMaP</a:t>
            </a:r>
            <a:r>
              <a:rPr lang="en-US" altLang="ja-JP" baseline="0" dirty="0">
                <a:ea typeface="ＭＳ Ｐ明朝" charset="-128"/>
              </a:rPr>
              <a:t> has been operated in JAXA. In September 2014, </a:t>
            </a:r>
            <a:r>
              <a:rPr lang="en-US" altLang="ja-JP" baseline="0" dirty="0" err="1">
                <a:ea typeface="ＭＳ Ｐ明朝" charset="-128"/>
              </a:rPr>
              <a:t>GSMaP</a:t>
            </a:r>
            <a:r>
              <a:rPr lang="en-US" altLang="ja-JP" baseline="0" dirty="0">
                <a:ea typeface="ＭＳ Ｐ明朝" charset="-128"/>
              </a:rPr>
              <a:t> became Japanese GPM </a:t>
            </a:r>
            <a:r>
              <a:rPr lang="en-US" altLang="ja-JP" baseline="0">
                <a:ea typeface="ＭＳ Ｐ明朝" charset="-128"/>
              </a:rPr>
              <a:t>standard product.</a:t>
            </a:r>
            <a:endParaRPr lang="ja-JP" altLang="en-US" dirty="0">
              <a:ea typeface="ＭＳ Ｐ明朝" charset="-128"/>
            </a:endParaRPr>
          </a:p>
        </p:txBody>
      </p:sp>
      <p:sp>
        <p:nvSpPr>
          <p:cNvPr id="481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96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1pPr>
            <a:lvl2pPr marL="742703" indent="-285413" defTabSz="90196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2pPr>
            <a:lvl3pPr marL="1141649" indent="-227068" defTabSz="90196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3pPr>
            <a:lvl4pPr marL="1598940" indent="-227068" defTabSz="90196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4pPr>
            <a:lvl5pPr marL="2056230" indent="-227068" defTabSz="90196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5pPr>
            <a:lvl6pPr marL="2510367" indent="-227068" defTabSz="90196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6pPr>
            <a:lvl7pPr marL="2964504" indent="-227068" defTabSz="90196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7pPr>
            <a:lvl8pPr marL="3418641" indent="-227068" defTabSz="90196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8pPr>
            <a:lvl9pPr marL="3872777" indent="-227068" defTabSz="90196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7A3E6FE-C042-4B46-8190-279321E9AD68}" type="slidenum">
              <a:rPr lang="en-US" altLang="ja-JP" smtClean="0">
                <a:ea typeface="ＭＳ Ｐゴシック" charset="-128"/>
                <a:cs typeface="メイリオ" pitchFamily="50" charset="-128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ja-JP">
              <a:ea typeface="ＭＳ Ｐゴシック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07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588920" y="6397953"/>
            <a:ext cx="4275095" cy="336734"/>
          </a:xfrm>
          <a:prstGeom prst="rect">
            <a:avLst/>
          </a:prstGeom>
        </p:spPr>
        <p:txBody>
          <a:bodyPr/>
          <a:lstStyle/>
          <a:p>
            <a:fld id="{3A815D16-EE25-4589-ABB3-DCE026C7188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17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F73F7-171A-4E2F-80DB-D61AB9F897EA}" type="slidenum">
              <a:rPr lang="en-US" altLang="ja-JP" smtClean="0">
                <a:latin typeface="Arial" pitchFamily="34" charset="0"/>
              </a:rPr>
              <a:pPr/>
              <a:t>2</a:t>
            </a:fld>
            <a:endParaRPr lang="en-US" altLang="ja-JP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0463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9" y="4686303"/>
            <a:ext cx="5387975" cy="4441825"/>
          </a:xfrm>
          <a:noFill/>
          <a:ln/>
        </p:spPr>
        <p:txBody>
          <a:bodyPr lIns="92514" tIns="46258" rIns="92514" bIns="46258"/>
          <a:lstStyle/>
          <a:p>
            <a:r>
              <a:rPr lang="en-US" altLang="ja-JP" sz="1300" dirty="0">
                <a:latin typeface="Arial" pitchFamily="34" charset="0"/>
              </a:rPr>
              <a:t>GPM is an international mission consisting of the GPM Core Observatory and Constellation Satellites for high accurate and frequent global rainfall observation.</a:t>
            </a:r>
          </a:p>
          <a:p>
            <a:r>
              <a:rPr lang="en-US" altLang="ja-JP" sz="1300" dirty="0">
                <a:latin typeface="Arial" pitchFamily="34" charset="0"/>
              </a:rPr>
              <a:t>- Core Observatory: developed under NASA and JAXA equal partnership. </a:t>
            </a:r>
          </a:p>
          <a:p>
            <a:r>
              <a:rPr lang="en-US" altLang="ja-JP" sz="1300" dirty="0">
                <a:latin typeface="Arial" pitchFamily="34" charset="0"/>
              </a:rPr>
              <a:t>- Constellation satellites: provided by international partners (includes GCOM-W1)</a:t>
            </a:r>
          </a:p>
          <a:p>
            <a:endParaRPr lang="en-US" altLang="ja-JP" sz="1300" dirty="0">
              <a:latin typeface="Arial" pitchFamily="34" charset="0"/>
            </a:endParaRPr>
          </a:p>
          <a:p>
            <a:r>
              <a:rPr lang="en-US" altLang="ja-JP" sz="1300" dirty="0">
                <a:latin typeface="Arial" pitchFamily="34" charset="0"/>
              </a:rPr>
              <a:t>Dual-frequency Precipitation Radar (DPR)</a:t>
            </a:r>
          </a:p>
          <a:p>
            <a:r>
              <a:rPr lang="en-US" altLang="ja-JP" sz="1300" dirty="0">
                <a:latin typeface="Arial" pitchFamily="34" charset="0"/>
              </a:rPr>
              <a:t>- developed by JAXA and NICT </a:t>
            </a:r>
          </a:p>
          <a:p>
            <a:r>
              <a:rPr lang="en-US" altLang="ja-JP" sz="1300" dirty="0">
                <a:latin typeface="Arial" pitchFamily="34" charset="0"/>
              </a:rPr>
              <a:t>- the most sophisticated precipitation radar</a:t>
            </a:r>
          </a:p>
          <a:p>
            <a:r>
              <a:rPr lang="en-US" altLang="ja-JP" sz="1300" dirty="0">
                <a:latin typeface="Arial" pitchFamily="34" charset="0"/>
              </a:rPr>
              <a:t>     - 3D structure of rainfall</a:t>
            </a:r>
          </a:p>
          <a:p>
            <a:r>
              <a:rPr lang="en-US" altLang="ja-JP" sz="1300" dirty="0">
                <a:latin typeface="Arial" pitchFamily="34" charset="0"/>
              </a:rPr>
              <a:t>     - simultaneous dual-frequency observation to detect even weak rainfall and snowfall.</a:t>
            </a:r>
          </a:p>
          <a:p>
            <a:endParaRPr lang="en-US" altLang="ja-JP" sz="1300" dirty="0">
              <a:latin typeface="Arial" pitchFamily="34" charset="0"/>
            </a:endParaRPr>
          </a:p>
          <a:p>
            <a:r>
              <a:rPr lang="en-US" altLang="ja-JP" sz="1300" dirty="0">
                <a:latin typeface="Arial" pitchFamily="34" charset="0"/>
              </a:rPr>
              <a:t>GPM Core Observatory will be launched in early 2014.</a:t>
            </a:r>
          </a:p>
          <a:p>
            <a:endParaRPr lang="ja-JP" altLang="ja-JP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8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512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017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017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017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017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EEF618E-3B98-4C69-BF90-CE75AA1B7A05}" type="slidenum">
              <a:rPr lang="en-US" altLang="ja-JP" smtClean="0"/>
              <a:pPr eaLnBrk="1" hangingPunct="1"/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145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96913" y="739775"/>
            <a:ext cx="534352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969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9075AC-6D5B-45C6-9196-2966E503E2B1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084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100" dirty="0">
                <a:latin typeface="+mn-lt"/>
              </a:rPr>
              <a:t>The last topic of precipitation radar is about developing long period radar precipitation record from TRMM/PR to GPM/DPR. </a:t>
            </a:r>
          </a:p>
          <a:p>
            <a:r>
              <a:rPr lang="en-US" altLang="ja-JP" sz="1100" dirty="0">
                <a:latin typeface="+mn-lt"/>
              </a:rPr>
              <a:t>The first big task we had to overcome was calibration of DPR and PR. </a:t>
            </a:r>
          </a:p>
          <a:p>
            <a:endParaRPr lang="en-US" altLang="ja-JP" sz="1100" dirty="0">
              <a:latin typeface="+mn-lt"/>
            </a:endParaRPr>
          </a:p>
          <a:p>
            <a:r>
              <a:rPr lang="en-US" altLang="ja-JP" sz="1100" dirty="0">
                <a:latin typeface="+mn-lt"/>
              </a:rPr>
              <a:t>The sigma0 level of early version of GPM’s Ku radar, that is V04 was here. </a:t>
            </a:r>
          </a:p>
          <a:p>
            <a:r>
              <a:rPr lang="en-US" altLang="ja-JP" sz="1100" dirty="0">
                <a:latin typeface="+mn-lt"/>
              </a:rPr>
              <a:t>But we reconsidered the method of calibration itself and updated as V05, here. </a:t>
            </a:r>
          </a:p>
          <a:p>
            <a:r>
              <a:rPr lang="en-US" altLang="ja-JP" sz="1100" dirty="0">
                <a:latin typeface="+mn-lt"/>
              </a:rPr>
              <a:t>Then we also applying the same method to the TRMM/PR’s level 1 data. </a:t>
            </a:r>
          </a:p>
          <a:p>
            <a:r>
              <a:rPr lang="en-US" altLang="ja-JP" sz="1100" dirty="0">
                <a:latin typeface="+mn-lt"/>
              </a:rPr>
              <a:t>As the result, better continuity was realized between GPM/Ku V05 and the TRMM/PR V8 and also looks reasonable comparing the other independent instruments.  </a:t>
            </a:r>
          </a:p>
          <a:p>
            <a:r>
              <a:rPr lang="en-US" altLang="ja-JP" sz="1100" dirty="0">
                <a:latin typeface="+mn-lt"/>
              </a:rPr>
              <a:t>We already released their level 1 data, last year. </a:t>
            </a:r>
            <a:endParaRPr lang="ja-JP" altLang="en-US" sz="1100" dirty="0">
              <a:latin typeface="+mn-lt"/>
            </a:endParaRPr>
          </a:p>
          <a:p>
            <a:endParaRPr lang="ja-JP" altLang="en-US" sz="11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35613F-0E95-48D7-B5D0-DE347D2F610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1001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Calibri" panose="020F0502020204030204" pitchFamily="34" charset="0"/>
              </a:rPr>
              <a:t>Global Satellite Mapping of Precipitation (</a:t>
            </a:r>
            <a:r>
              <a:rPr kumimoji="1" lang="en-US" altLang="ja-JP" dirty="0" err="1">
                <a:latin typeface="Calibri" panose="020F0502020204030204" pitchFamily="34" charset="0"/>
              </a:rPr>
              <a:t>GSMaP</a:t>
            </a:r>
            <a:r>
              <a:rPr kumimoji="1" lang="en-US" altLang="ja-JP" dirty="0">
                <a:latin typeface="Calibri" panose="020F0502020204030204" pitchFamily="34" charset="0"/>
              </a:rPr>
              <a:t>) is a blended Microwave-IR product and has been developed in Japan toward the GPM mission.</a:t>
            </a:r>
            <a:r>
              <a:rPr kumimoji="1" lang="en-US" altLang="ja-JP" baseline="0" dirty="0">
                <a:latin typeface="Calibri" panose="020F0502020204030204" pitchFamily="34" charset="0"/>
              </a:rPr>
              <a:t> </a:t>
            </a:r>
            <a:r>
              <a:rPr kumimoji="1" lang="en-US" altLang="ja-JP" dirty="0">
                <a:latin typeface="Calibri" panose="020F0502020204030204" pitchFamily="34" charset="0"/>
              </a:rPr>
              <a:t>U.S. counterpart is “IMERG”</a:t>
            </a:r>
          </a:p>
          <a:p>
            <a:r>
              <a:rPr kumimoji="1" lang="en-US" altLang="ja-JP" dirty="0">
                <a:latin typeface="Calibri" panose="020F0502020204030204" pitchFamily="34" charset="0"/>
              </a:rPr>
              <a:t>Proto-type version has been in operation in JAXA since 2007.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“GPM-</a:t>
            </a:r>
            <a:r>
              <a:rPr kumimoji="1" lang="en-US" altLang="ja-JP" dirty="0" err="1">
                <a:latin typeface="Calibri" panose="020F0502020204030204" pitchFamily="34" charset="0"/>
              </a:rPr>
              <a:t>GSMaP</a:t>
            </a:r>
            <a:r>
              <a:rPr kumimoji="1" lang="en-US" altLang="ja-JP" dirty="0">
                <a:latin typeface="Calibri" panose="020F0502020204030204" pitchFamily="34" charset="0"/>
              </a:rPr>
              <a:t>” data were released on Sep. 2014.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BEEA4-642C-4CD0-B840-B2721039FBD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12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5BC5C-B393-45D5-9003-670EBE6C66D7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348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16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nic.or.jp/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68288" y="163513"/>
            <a:ext cx="10206037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182813" y="163513"/>
            <a:ext cx="8291512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6225" y="728663"/>
            <a:ext cx="102377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211138" y="6248400"/>
            <a:ext cx="6254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37288"/>
            <a:ext cx="923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93037" y="1145169"/>
            <a:ext cx="9756657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4DEB8-BCBC-4F70-A60E-51601178DC35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27013" y="6092825"/>
            <a:ext cx="4443412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C8D8-93F1-4612-8624-A1048783855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426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F1B52B-D696-4008-A271-380C4D671BB1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D5C9E6-AD54-449E-AC6F-64BF8E153D5A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45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47650" y="163513"/>
            <a:ext cx="9421813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193675" y="6248400"/>
            <a:ext cx="5778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237288"/>
            <a:ext cx="85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146" y="1145169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3A07C5-A141-48D4-AF0E-7F2FE4E74B7A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09550" y="6092825"/>
            <a:ext cx="4102100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BDFF9E-552B-48E0-89FD-C0707E209A5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24155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8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147" y="1145169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7585B8-878C-4213-95A4-6C14F7D6F1C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17019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ts val="76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EE1A2A2-FDF3-48D8-A29D-B99FF0C944C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255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-12038" y="-20638"/>
            <a:ext cx="9906002" cy="676276"/>
          </a:xfrm>
          <a:prstGeom prst="rect">
            <a:avLst/>
          </a:prstGeom>
          <a:gradFill>
            <a:gsLst>
              <a:gs pos="0">
                <a:srgbClr val="1F59A0"/>
              </a:gs>
              <a:gs pos="100000">
                <a:srgbClr val="008FC7"/>
              </a:gs>
            </a:gsLst>
            <a:lin ang="5400000"/>
          </a:gradFill>
          <a:ln>
            <a:round/>
          </a:ln>
          <a:effectLst>
            <a:outerShdw blurRad="63500" dist="50800" dir="2700000" rotWithShape="0">
              <a:srgbClr val="929292">
                <a:alpha val="42999"/>
              </a:srgbClr>
            </a:outerShdw>
          </a:effectLst>
        </p:spPr>
        <p:txBody>
          <a:bodyPr lIns="50791" tIns="50791" rIns="50791" bIns="50791">
            <a:noAutofit/>
          </a:bodyPr>
          <a:lstStyle>
            <a:lvl1pPr marL="39681" defTabSz="914248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254529" y="816013"/>
            <a:ext cx="9396944" cy="5143501"/>
          </a:xfrm>
          <a:prstGeom prst="rect">
            <a:avLst/>
          </a:prstGeom>
          <a:ln w="9525">
            <a:round/>
          </a:ln>
        </p:spPr>
        <p:txBody>
          <a:bodyPr lIns="50791" tIns="50791" rIns="50791" bIns="50791">
            <a:noAutofit/>
          </a:bodyPr>
          <a:lstStyle>
            <a:lvl1pPr marL="369404" indent="-341503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587537" indent="-273933" defTabSz="914248">
              <a:spcBef>
                <a:spcPts val="562"/>
              </a:spcBef>
              <a:buClr>
                <a:srgbClr val="000000"/>
              </a:buClr>
              <a:buSzPct val="100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862686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184103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505518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119"/>
          <p:cNvSpPr>
            <a:spLocks noGrp="1"/>
          </p:cNvSpPr>
          <p:nvPr>
            <p:ph type="sldNum" sz="quarter" idx="10"/>
          </p:nvPr>
        </p:nvSpPr>
        <p:spPr>
          <a:xfrm>
            <a:off x="9480550" y="6562725"/>
            <a:ext cx="265113" cy="250825"/>
          </a:xfrm>
          <a:ln>
            <a:round/>
          </a:ln>
        </p:spPr>
        <p:txBody>
          <a:bodyPr lIns="38093" tIns="38093" rIns="38093" bIns="38093" anchor="ctr"/>
          <a:lstStyle>
            <a:lvl1pPr defTabSz="912813" eaLnBrk="0" hangingPunct="0">
              <a:defRPr sz="11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460B8544-1388-4634-87BE-B884B211CC02}" type="slidenum">
              <a:rPr lang="ja-JP" altLang="ja-JP"/>
              <a:pPr>
                <a:defRPr/>
              </a:pPr>
              <a:t>‹#›</a:t>
            </a:fld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1725670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DF3690-B672-4D6A-83EE-7A555416A8AE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1D7C953-BA24-41D6-8E7A-6D9FFE87874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409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47650" y="163513"/>
            <a:ext cx="9421813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193675" y="6248400"/>
            <a:ext cx="5778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237288"/>
            <a:ext cx="85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088" y="1145168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DC373E-6179-4721-A2C1-9C7748AE4F60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09550" y="6092825"/>
            <a:ext cx="4102100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C93472-1F3A-4236-BFE3-D647382836B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077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8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088" y="1145168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587F9F-B816-458E-987E-808670A1182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18686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ts val="763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F3FD82-62C5-4BF9-AFC8-78AA1FED2A9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1078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-12038" y="-20638"/>
            <a:ext cx="9906002" cy="676276"/>
          </a:xfrm>
          <a:prstGeom prst="rect">
            <a:avLst/>
          </a:prstGeom>
          <a:gradFill>
            <a:gsLst>
              <a:gs pos="0">
                <a:srgbClr val="1F59A0"/>
              </a:gs>
              <a:gs pos="100000">
                <a:srgbClr val="008FC7"/>
              </a:gs>
            </a:gsLst>
            <a:lin ang="5400000"/>
          </a:gradFill>
          <a:ln>
            <a:round/>
          </a:ln>
          <a:effectLst>
            <a:outerShdw blurRad="63500" dist="50800" dir="2700000" rotWithShape="0">
              <a:srgbClr val="929292">
                <a:alpha val="42999"/>
              </a:srgbClr>
            </a:outerShdw>
          </a:effectLst>
        </p:spPr>
        <p:txBody>
          <a:bodyPr lIns="50791" tIns="50791" rIns="50791" bIns="50791">
            <a:noAutofit/>
          </a:bodyPr>
          <a:lstStyle>
            <a:lvl1pPr marL="39681" defTabSz="914248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254529" y="815979"/>
            <a:ext cx="9396944" cy="5143501"/>
          </a:xfrm>
          <a:prstGeom prst="rect">
            <a:avLst/>
          </a:prstGeom>
          <a:ln w="9525">
            <a:round/>
          </a:ln>
        </p:spPr>
        <p:txBody>
          <a:bodyPr lIns="50791" tIns="50791" rIns="50791" bIns="50791">
            <a:noAutofit/>
          </a:bodyPr>
          <a:lstStyle>
            <a:lvl1pPr marL="369404" indent="-341503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587537" indent="-273933" defTabSz="914248">
              <a:spcBef>
                <a:spcPts val="562"/>
              </a:spcBef>
              <a:buClr>
                <a:srgbClr val="000000"/>
              </a:buClr>
              <a:buSzPct val="100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862686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184103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505518" indent="-227669" defTabSz="914248">
              <a:spcBef>
                <a:spcPts val="562"/>
              </a:spcBef>
              <a:buClr>
                <a:srgbClr val="000000"/>
              </a:buClr>
              <a:buSzPct val="100000"/>
              <a:buFont typeface="Wingdings"/>
              <a:buChar char="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119"/>
          <p:cNvSpPr>
            <a:spLocks noGrp="1"/>
          </p:cNvSpPr>
          <p:nvPr>
            <p:ph type="sldNum" sz="quarter" idx="10"/>
          </p:nvPr>
        </p:nvSpPr>
        <p:spPr>
          <a:xfrm>
            <a:off x="9480550" y="6562725"/>
            <a:ext cx="265113" cy="250825"/>
          </a:xfrm>
          <a:ln>
            <a:round/>
          </a:ln>
        </p:spPr>
        <p:txBody>
          <a:bodyPr lIns="38093" tIns="38093" rIns="38093" bIns="38093" anchor="ctr"/>
          <a:lstStyle>
            <a:lvl1pPr defTabSz="912813" eaLnBrk="0" hangingPunct="0">
              <a:defRPr sz="11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64F74886-9864-4B85-AAF0-1A88E917E103}" type="slidenum">
              <a:rPr lang="ja-JP" altLang="ja-JP"/>
              <a:pPr>
                <a:defRPr/>
              </a:pPr>
              <a:t>‹#›</a:t>
            </a:fld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132991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2"/>
          <p:cNvGrpSpPr>
            <a:grpSpLocks/>
          </p:cNvGrpSpPr>
          <p:nvPr userDrawn="1"/>
        </p:nvGrpSpPr>
        <p:grpSpPr bwMode="auto">
          <a:xfrm>
            <a:off x="2182813" y="163513"/>
            <a:ext cx="8291512" cy="687387"/>
            <a:chOff x="1876211" y="190530"/>
            <a:chExt cx="7064526" cy="686972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8" name="Freeform 10"/>
          <p:cNvSpPr>
            <a:spLocks/>
          </p:cNvSpPr>
          <p:nvPr/>
        </p:nvSpPr>
        <p:spPr bwMode="hidden">
          <a:xfrm>
            <a:off x="276225" y="728663"/>
            <a:ext cx="102377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93037" y="1145169"/>
            <a:ext cx="9756657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109CA-3C51-428D-B50D-8846449B830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9468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8F6F9F-1629-4B22-95EC-50DE1CCDF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729123CA-7D35-4FE5-A064-C55A2D3FF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E50755-7DFF-4FD3-BEEA-CD887BB3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0101B-C1C4-4CB0-BF0B-13BE038C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74DDDF-8902-4FD8-8AAE-65C6A74B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73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F0C168-2A88-4792-BA6C-88ED2D0B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021962-5B4F-4A52-8F97-CAA88E7EB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226997-2005-4138-81D7-C1425EDA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AFEE88-83B1-4159-BEAD-8CA6B659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B19D6D-F07A-4E79-A3E8-4471613F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33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A7F95E-BB3C-43A5-BE43-CBFD8716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E9C5AB-4F16-4625-A88F-4EF9B07BB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CEF6A9-B9D4-4462-9879-96D67458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CFCA2E-8A60-49B0-98B9-50B2CA98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0081B7-8F7E-4DE7-9736-69E3FCF00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153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14E1E7-40A2-4539-ACEC-6BD0945D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1309B1-5887-48CA-B8E4-4720276A7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182CB3-04D2-4FA1-81DD-9B280D36C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EB85DB-D902-426F-93FE-65965FC3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486E9F1-15E8-4C8E-975B-5EEDCA58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49CC58-B4E1-471F-AF27-DBAA8652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088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322EE0-745C-450A-9339-E21AAEEAF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20AAE5-1565-4D68-9DAF-52518028E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76E10D-F9D0-419D-85FC-04D26B7A3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5121E10-8E5D-4ECD-A2B7-F6E4B9AAB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7CBA8BA-BF1F-4127-AA42-00AA97B83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6A9E739-57DA-4D98-8A0B-0056AF2F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7A9ACB3-65D8-43B8-BFED-3EA80A30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09C6E43-44EC-40B3-B0DB-94931E7C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301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6B147E-E910-43AD-ACC5-150D5038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0364F4A-2B3F-4F32-9BB7-47F505C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39AF4C-4692-401D-BC23-EE9A088E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0AB6937-331D-48EA-965A-F0F250FD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60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DBCC27F-C075-4E46-B1C8-087210FF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CCF6756-B107-4086-8024-33734F62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8061BA-1E4B-4065-B87A-63B0B1B6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879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AAB470-E818-4556-A21C-5DDFCB93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51FA0E-108E-49B3-817E-A172544C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E3B272-C318-4FCB-8474-800CBB9CD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796496-E4AD-498C-8325-B0970535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5ECB54-5D58-496B-BC9C-3701E93B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BC51692-7B75-448D-B8C0-746D7A8C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76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2CFD3-0302-4BB9-AD6D-41147D4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7EF6AB-7B97-4AEA-B6D4-9B7DE8A53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7519A5-F5D8-4DD9-A9EF-4378F8CDB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5B76228-4327-48BD-AE8E-D928E77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792884-35CD-46EE-BDE1-CA0C1F98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750EDD-E54C-450C-B45A-FBDFDF13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279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64A5D0-23AF-4BDD-B6CC-30174A18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85A3A05-3FFE-4C57-856B-49B3BBF40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4B0187-3643-4C21-A59C-196D8928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C30BF4-FB5B-49E5-977C-64B70D15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794F2E-3A97-49A5-B288-31E863AE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38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593B9-2419-4F49-B224-D123C7FC8A39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65D0-1280-44B2-BA9B-7ED6613A7DF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9455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71500F2-E2B4-4B3A-AB2D-C70177A00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6F4B9FB-6586-4689-9E40-10960EDD9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26F3E5-EFDD-4E0B-8CB8-59E257FC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ACC5F9-A421-4C5A-8EA2-1B136FA8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E2E2BD-E561-419E-9CA8-EF46A9D7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576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6D07C-2ED1-4E32-94F0-2299BA58BBD8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24CAF-0242-4F67-9B34-0DBE29C69B20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300021-E46B-4956-8CCC-94F201E9CCC6}"/>
              </a:ext>
            </a:extLst>
          </p:cNvPr>
          <p:cNvSpPr/>
          <p:nvPr userDrawn="1"/>
        </p:nvSpPr>
        <p:spPr>
          <a:xfrm>
            <a:off x="0" y="3186113"/>
            <a:ext cx="9906000" cy="444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38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E431A-CFFD-4F16-A30C-4D103C544184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38B77-350B-4033-A646-6EAACEE6E440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B9E408-AE2A-484D-B53C-C1E0E1290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326757-D5AF-41DE-B3DB-CDB9278C6276}"/>
              </a:ext>
            </a:extLst>
          </p:cNvPr>
          <p:cNvSpPr/>
          <p:nvPr userDrawn="1"/>
        </p:nvSpPr>
        <p:spPr>
          <a:xfrm>
            <a:off x="0" y="647700"/>
            <a:ext cx="9906000" cy="444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35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D2C865-CA3A-4F4D-B381-3F0A5994107F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40144-9EA5-428D-A25F-98A9008B532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3427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16691-8EBE-4EF0-8D2F-EBB5CD42C7B8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27279-0C82-4510-8721-723C53E40843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8" name="図 6">
            <a:extLst>
              <a:ext uri="{FF2B5EF4-FFF2-40B4-BE49-F238E27FC236}">
                <a16:creationId xmlns:a16="http://schemas.microsoft.com/office/drawing/2014/main" id="{76DAE433-BF37-4938-A1FD-4C596D180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E1ED123-73A1-4A34-A155-E361FD7FF57A}"/>
              </a:ext>
            </a:extLst>
          </p:cNvPr>
          <p:cNvSpPr/>
          <p:nvPr userDrawn="1"/>
        </p:nvSpPr>
        <p:spPr>
          <a:xfrm>
            <a:off x="0" y="549275"/>
            <a:ext cx="9906000" cy="444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40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6C6E72-5AF2-4CF0-9887-E016FEA98727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C7083-B9CB-454D-B88B-ECAECD00AC20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1864C6-3A99-4179-800D-2630EAF1B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9CC2AC-2C00-432D-BD2A-94AC9744E485}"/>
              </a:ext>
            </a:extLst>
          </p:cNvPr>
          <p:cNvSpPr/>
          <p:nvPr userDrawn="1"/>
        </p:nvSpPr>
        <p:spPr>
          <a:xfrm>
            <a:off x="0" y="549275"/>
            <a:ext cx="9906000" cy="444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0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19497D-163E-4E67-B189-DC3B76F41F78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39522-645C-4CEE-A509-6305820F044C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C4403F46-D3AD-49DA-A564-4182FDD42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859A82-09FA-408C-BF60-7E40A860059D}"/>
              </a:ext>
            </a:extLst>
          </p:cNvPr>
          <p:cNvSpPr/>
          <p:nvPr userDrawn="1"/>
        </p:nvSpPr>
        <p:spPr>
          <a:xfrm>
            <a:off x="0" y="836613"/>
            <a:ext cx="9906000" cy="460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55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AEB6A8-461B-4217-9CE8-1554F3145443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D17DB-083F-4208-B281-2BF505C2ACDD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5" name="図 6">
            <a:extLst>
              <a:ext uri="{FF2B5EF4-FFF2-40B4-BE49-F238E27FC236}">
                <a16:creationId xmlns:a16="http://schemas.microsoft.com/office/drawing/2014/main" id="{50D6E72E-C9FC-4278-BA13-D3D11C8B9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14EAE0-8F5F-4114-BBB4-AEE5F9CEF3B8}"/>
              </a:ext>
            </a:extLst>
          </p:cNvPr>
          <p:cNvSpPr/>
          <p:nvPr userDrawn="1"/>
        </p:nvSpPr>
        <p:spPr>
          <a:xfrm>
            <a:off x="0" y="549275"/>
            <a:ext cx="9906000" cy="444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9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445A-A9D5-4AE1-BFC8-E072262D0284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2C9ED-3393-4267-A36D-F1F3FF44201D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991227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C8A96-0E13-4EC9-9223-1F6FA376126A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8CC84-0A10-4F9F-A9AF-EA48C9A259E9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818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3922-B308-4324-9EF8-8F5AB5A5D087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ACDC-0027-4335-91AC-1C37D8475F3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1158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445A-A9D5-4AE1-BFC8-E072262D0284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2C9ED-3393-4267-A36D-F1F3FF44201D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1576527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E14209-7AE1-4267-BD7A-472D85B3DAC3}" type="datetime1">
              <a:rPr lang="ja-JP" altLang="en-US" smtClean="0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8156C-DC37-488E-AE24-7811C25B7F36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80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836613"/>
            <a:ext cx="9906000" cy="460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72480" y="13967"/>
            <a:ext cx="8580953" cy="6067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350838" y="6470650"/>
            <a:ext cx="23114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4EF589C-9B6E-4FA8-9A38-ED351B39885F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299B-E610-4148-AA7E-7F9C81AF15A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248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829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9"/>
          <p:cNvSpPr>
            <a:spLocks noGrp="1"/>
          </p:cNvSpPr>
          <p:nvPr>
            <p:ph type="dt" sz="half" idx="10"/>
          </p:nvPr>
        </p:nvSpPr>
        <p:spPr>
          <a:xfrm>
            <a:off x="7288213" y="6408738"/>
            <a:ext cx="2079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E96A9-67E6-4F3D-A128-FACB3823118D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4" name="フッター プレースホルダ 21"/>
          <p:cNvSpPr>
            <a:spLocks noGrp="1"/>
          </p:cNvSpPr>
          <p:nvPr>
            <p:ph type="ftr" sz="quarter" idx="11"/>
          </p:nvPr>
        </p:nvSpPr>
        <p:spPr>
          <a:xfrm>
            <a:off x="4745038" y="6408738"/>
            <a:ext cx="25463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424D-06A2-4408-8455-BAD119EAFE3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9316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97014" y="260350"/>
            <a:ext cx="6934200" cy="685800"/>
          </a:xfrm>
          <a:prstGeom prst="rect">
            <a:avLst/>
          </a:prstGeom>
        </p:spPr>
        <p:txBody>
          <a:bodyPr/>
          <a:lstStyle>
            <a:lvl1pPr>
              <a:defRPr sz="1939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2250" y="6546856"/>
            <a:ext cx="206375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3185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03366" y="2480720"/>
            <a:ext cx="6699270" cy="769441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5847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620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9181" y="188643"/>
            <a:ext cx="6728124" cy="769441"/>
          </a:xfrm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lang="ja-JP" altLang="en-US" sz="4400" b="1" kern="1200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+mn-ea"/>
                <a:cs typeface="+mn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4471" y="1196752"/>
            <a:ext cx="9439049" cy="2283702"/>
          </a:xfrm>
        </p:spPr>
        <p:txBody>
          <a:bodyPr wrap="square">
            <a:sp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0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6135013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927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015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68288" y="163513"/>
            <a:ext cx="10206037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182813" y="163513"/>
            <a:ext cx="8291512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6225" y="728663"/>
            <a:ext cx="102377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211138" y="6248400"/>
            <a:ext cx="6254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37288"/>
            <a:ext cx="923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93037" y="1145169"/>
            <a:ext cx="9756657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3A24A-B3EE-4E2E-844D-07F6CCB130BF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27013" y="6092825"/>
            <a:ext cx="4443412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28ACB-6C5A-4C14-92D2-8C7E34A78B1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8153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861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71066" y="461419"/>
            <a:ext cx="6163867" cy="769441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95300" y="1600203"/>
            <a:ext cx="8915400" cy="584775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5315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11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1609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493250" y="6629401"/>
            <a:ext cx="330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5300" y="1600200"/>
            <a:ext cx="8832850" cy="18774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82550" y="6629401"/>
            <a:ext cx="2311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/>
          </p:nvPr>
        </p:nvSpPr>
        <p:spPr>
          <a:xfrm>
            <a:off x="2228850" y="304801"/>
            <a:ext cx="5365750" cy="584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480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4869" y="2130547"/>
            <a:ext cx="9121775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9725" y="3886200"/>
            <a:ext cx="75120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584D3"/>
                </a:solidFill>
              </a:defRPr>
            </a:lvl1pPr>
          </a:lstStyle>
          <a:p>
            <a:pPr>
              <a:defRPr/>
            </a:pPr>
            <a:fld id="{0781BAA7-9BE3-4337-9557-E64EEB720EF8}" type="datetime1">
              <a:rPr lang="ja-JP" altLang="en-US"/>
              <a:pPr>
                <a:defRPr/>
              </a:pPr>
              <a:t>2018/11/7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79F56503-AD58-47C5-B8CB-3BAB0C70410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45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2"/>
          <p:cNvGrpSpPr>
            <a:grpSpLocks/>
          </p:cNvGrpSpPr>
          <p:nvPr userDrawn="1"/>
        </p:nvGrpSpPr>
        <p:grpSpPr bwMode="auto">
          <a:xfrm>
            <a:off x="2182813" y="163513"/>
            <a:ext cx="8291512" cy="687387"/>
            <a:chOff x="1876211" y="190530"/>
            <a:chExt cx="7064526" cy="686972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8" name="Freeform 10"/>
          <p:cNvSpPr>
            <a:spLocks/>
          </p:cNvSpPr>
          <p:nvPr/>
        </p:nvSpPr>
        <p:spPr bwMode="hidden">
          <a:xfrm>
            <a:off x="276225" y="728663"/>
            <a:ext cx="102377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93037" y="1145169"/>
            <a:ext cx="9756657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86F39-EBA5-44DC-A4EB-95F7002A232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355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47650" y="163513"/>
            <a:ext cx="9421813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193675" y="6248400"/>
            <a:ext cx="5778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237288"/>
            <a:ext cx="85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184" y="1145169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31FB-49F7-420D-965F-AE3AADC85DF1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09550" y="6092825"/>
            <a:ext cx="4102100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882D-0F8C-4507-8759-2D047B0D68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8553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247650" y="163513"/>
            <a:ext cx="9421813" cy="132080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グループ化 12"/>
          <p:cNvGrpSpPr>
            <a:grpSpLocks/>
          </p:cNvGrpSpPr>
          <p:nvPr userDrawn="1"/>
        </p:nvGrpSpPr>
        <p:grpSpPr bwMode="auto">
          <a:xfrm>
            <a:off x="2016125" y="163513"/>
            <a:ext cx="7653338" cy="687387"/>
            <a:chOff x="1876211" y="190530"/>
            <a:chExt cx="7064526" cy="686972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6064126" y="304761"/>
              <a:ext cx="2876611" cy="29351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876211" y="190530"/>
              <a:ext cx="7064526" cy="68697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2846195" y="257165"/>
              <a:ext cx="5467467" cy="620337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5635491" y="276203"/>
              <a:ext cx="3305246" cy="515626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54000" y="728663"/>
            <a:ext cx="9450388" cy="831850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10" name="Picture 8" descr="国際連合広報センタ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0" b="-4425"/>
          <a:stretch>
            <a:fillRect/>
          </a:stretch>
        </p:blipFill>
        <p:spPr bwMode="auto">
          <a:xfrm>
            <a:off x="193675" y="6248400"/>
            <a:ext cx="5778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AX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237288"/>
            <a:ext cx="85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5"/>
          <p:cNvSpPr>
            <a:spLocks noGrp="1"/>
          </p:cNvSpPr>
          <p:nvPr>
            <p:ph sz="quarter" idx="13"/>
          </p:nvPr>
        </p:nvSpPr>
        <p:spPr>
          <a:xfrm>
            <a:off x="455184" y="1145169"/>
            <a:ext cx="9006145" cy="4772013"/>
          </a:xfr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75F80-E133-4B51-AC2A-F611454ABF6A}" type="datetime1">
              <a:rPr lang="en-US" altLang="ja-JP"/>
              <a:pPr>
                <a:defRPr/>
              </a:pPr>
              <a:t>11/7/2018</a:t>
            </a:fld>
            <a:endParaRPr lang="en-US" altLang="ja-JP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209550" y="6092825"/>
            <a:ext cx="4102100" cy="679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B70F4-F73A-45A7-93E0-4D98C70126F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078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0.gif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9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6575" y="279400"/>
            <a:ext cx="9658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1600200"/>
            <a:ext cx="96583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6575" y="62484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5C5B2E-3B48-4BEC-8512-B87C86EDFEC1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67125" y="6248400"/>
            <a:ext cx="339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55038" y="6451600"/>
            <a:ext cx="2236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C23780C3-D929-45D5-9A97-485FB168B91D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0350"/>
            <a:ext cx="7604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67" r:id="rId1"/>
    <p:sldLayoutId id="2147489868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6575" y="279400"/>
            <a:ext cx="9658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1600200"/>
            <a:ext cx="96583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6575" y="62484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F37A79-3ACB-444C-ADCF-F2A5124510FB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67125" y="6248400"/>
            <a:ext cx="339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55038" y="6451600"/>
            <a:ext cx="2236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56970A96-8A6C-45A9-9D77-C4AE7EDEE8BB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0350"/>
            <a:ext cx="7604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69" r:id="rId1"/>
    <p:sldLayoutId id="2147489870" r:id="rId2"/>
    <p:sldLayoutId id="2147489871" r:id="rId3"/>
    <p:sldLayoutId id="2147489872" r:id="rId4"/>
    <p:sldLayoutId id="2147489873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9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9A8E120-D9E7-44C7-AB0B-2F098F5A1C79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7813" y="64516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0C0CD356-1A78-4656-BAF2-2EA94FF81D7F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1374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86" r:id="rId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9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FE882F-B44C-4004-A3A7-09E313F3DB79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7813" y="64516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A21BC857-7304-47EF-89D6-0CFF32B200F3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1374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87" r:id="rId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9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8AED12-43BF-4E7A-A2CE-850CD1F16A5D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7813" y="64516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1E7EC609-308B-4DE7-9BCD-2C074400E71E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1374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904" r:id="rId1"/>
    <p:sldLayoutId id="2147489905" r:id="rId2"/>
    <p:sldLayoutId id="2147489906" r:id="rId3"/>
    <p:sldLayoutId id="2147489907" r:id="rId4"/>
    <p:sldLayoutId id="2147489908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9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1" tIns="45404" rIns="90871" bIns="45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970618-BBA2-48F2-81F1-10D2B2E3ECCC}" type="datetime1">
              <a:rPr lang="ja-JP" altLang="en-US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83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3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7813" y="64516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1" tIns="45404" rIns="90871" bIns="454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9D81A779-4FBC-46C1-9FBA-556E13255C05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1374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909" r:id="rId1"/>
    <p:sldLayoutId id="2147489910" r:id="rId2"/>
    <p:sldLayoutId id="2147489911" r:id="rId3"/>
    <p:sldLayoutId id="2147489912" r:id="rId4"/>
    <p:sldLayoutId id="2147489913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5pPr>
      <a:lvl6pPr marL="45435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6pPr>
      <a:lvl7pPr marL="90871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7pPr>
      <a:lvl8pPr marL="13630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8pPr>
      <a:lvl9pPr marL="1817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v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Font typeface="Wingdings" panose="05000000000000000000" pitchFamily="2" charset="2"/>
        <a:buChar char="u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589088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431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498752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53068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07370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61664" indent="-227177" algn="l" rtl="0" fontAlgn="base">
        <a:spcBef>
          <a:spcPct val="20000"/>
        </a:spcBef>
        <a:spcAft>
          <a:spcPct val="0"/>
        </a:spcAft>
        <a:buSzPct val="80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5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66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2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28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925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244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560" algn="l" defTabSz="90871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F6BAC64-97CE-4C2D-BBAD-60791298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5276BA-AFD0-42CC-9D32-9BACF9375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2155DA-5F74-4F3A-8196-2511263C5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50F0-770D-45E6-9DD2-7C7ED47F15BD}" type="datetimeFigureOut">
              <a:rPr kumimoji="1" lang="ja-JP" altLang="en-US" smtClean="0"/>
              <a:t>2018/11/7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263917-E34D-45AC-BB7D-E4223A199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4F5186-F99A-41FF-B746-4FE752FCB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47074-A9C4-41BA-82C8-D77A07C4C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9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39" r:id="rId1"/>
    <p:sldLayoutId id="2147489940" r:id="rId2"/>
    <p:sldLayoutId id="2147489941" r:id="rId3"/>
    <p:sldLayoutId id="2147489942" r:id="rId4"/>
    <p:sldLayoutId id="2147489943" r:id="rId5"/>
    <p:sldLayoutId id="2147489944" r:id="rId6"/>
    <p:sldLayoutId id="2147489945" r:id="rId7"/>
    <p:sldLayoutId id="2147489946" r:id="rId8"/>
    <p:sldLayoutId id="2147489947" r:id="rId9"/>
    <p:sldLayoutId id="2147489948" r:id="rId10"/>
    <p:sldLayoutId id="2147489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5C5B2E-3B48-4BEC-8512-B87C86EDFEC1}" type="datetime1">
              <a:rPr lang="ja-JP" altLang="en-US" smtClean="0"/>
              <a:pPr>
                <a:defRPr/>
              </a:pPr>
              <a:t>2018/11/7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3780C3-D929-45D5-9A97-485FB168B91D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7" name="図 8">
            <a:extLst>
              <a:ext uri="{FF2B5EF4-FFF2-40B4-BE49-F238E27FC236}">
                <a16:creationId xmlns:a16="http://schemas.microsoft.com/office/drawing/2014/main" id="{75E9CF0D-AE29-4E38-8587-EEECE964903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0"/>
            <a:ext cx="1160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7" r:id="rId1"/>
    <p:sldLayoutId id="2147489928" r:id="rId2"/>
    <p:sldLayoutId id="2147489929" r:id="rId3"/>
    <p:sldLayoutId id="2147489930" r:id="rId4"/>
    <p:sldLayoutId id="2147489931" r:id="rId5"/>
    <p:sldLayoutId id="2147489932" r:id="rId6"/>
    <p:sldLayoutId id="2147489933" r:id="rId7"/>
    <p:sldLayoutId id="2147489934" r:id="rId8"/>
    <p:sldLayoutId id="2147489935" r:id="rId9"/>
    <p:sldLayoutId id="2147489936" r:id="rId10"/>
    <p:sldLayoutId id="2147489937" r:id="rId11"/>
    <p:sldLayoutId id="2147489900" r:id="rId12"/>
    <p:sldLayoutId id="2147489901" r:id="rId13"/>
    <p:sldLayoutId id="2147489903" r:id="rId14"/>
    <p:sldLayoutId id="214748995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omaki\Desktop\GCOM_PPTテンプレート\sozai_gcom\footer3.gif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4" y="6314964"/>
            <a:ext cx="9921724" cy="5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73608" y="260651"/>
            <a:ext cx="6699270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94473" y="1196752"/>
            <a:ext cx="9517057" cy="22837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7 February 2018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Japan Aerospace Exploration Agency (JAXA)  National Institute for Environmental Studies (NIES)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446690" y="6410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BF5261F-A739-4518-8F98-DCF7DD5CF18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9" name="Picture 4" descr="C:\Users\nomaki\Desktop\sozai_gcom\header2.gif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62" y="0"/>
            <a:ext cx="4393976" cy="6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omaki\Desktop\sozai_gcom\gcomc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59" y="23573"/>
            <a:ext cx="649560" cy="4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maki\Desktop\sozai_gcom\gcomc_logo.gi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99" y="126906"/>
            <a:ext cx="1797440" cy="3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nomaki\Desktop\sozai_gcom\jaxa.gi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76" y="6479320"/>
            <a:ext cx="909377" cy="3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omaki\Desktop\sozai_gcom\gcom.gi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01" y="6520076"/>
            <a:ext cx="1189009" cy="3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9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65" r:id="rId1"/>
    <p:sldLayoutId id="2147489966" r:id="rId2"/>
    <p:sldLayoutId id="2147489967" r:id="rId3"/>
    <p:sldLayoutId id="2147489968" r:id="rId4"/>
    <p:sldLayoutId id="2147489969" r:id="rId5"/>
    <p:sldLayoutId id="2147489970" r:id="rId6"/>
    <p:sldLayoutId id="2147489971" r:id="rId7"/>
    <p:sldLayoutId id="2147489972" r:id="rId8"/>
    <p:sldLayoutId id="2147489973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rc.jaxa.jp/theme/water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72.jpeg"/><Relationship Id="rId7" Type="http://schemas.openxmlformats.org/officeDocument/2006/relationships/image" Target="../media/image4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11" Type="http://schemas.openxmlformats.org/officeDocument/2006/relationships/image" Target="../media/image76.jpeg"/><Relationship Id="rId5" Type="http://schemas.openxmlformats.org/officeDocument/2006/relationships/image" Target="../media/image74.jpeg"/><Relationship Id="rId10" Type="http://schemas.openxmlformats.org/officeDocument/2006/relationships/image" Target="../media/image75.jpeg"/><Relationship Id="rId4" Type="http://schemas.openxmlformats.org/officeDocument/2006/relationships/image" Target="../media/image7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8"/>
            <a:ext cx="190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4"/>
          <p:cNvSpPr>
            <a:spLocks noGrp="1"/>
          </p:cNvSpPr>
          <p:nvPr>
            <p:ph type="ctrTitle"/>
          </p:nvPr>
        </p:nvSpPr>
        <p:spPr>
          <a:xfrm>
            <a:off x="2091918" y="861220"/>
            <a:ext cx="7848872" cy="1871662"/>
          </a:xfrm>
          <a:extLst/>
        </p:spPr>
        <p:txBody>
          <a:bodyPr lIns="0" rIns="0">
            <a:noAutofit/>
          </a:bodyPr>
          <a:lstStyle/>
          <a:p>
            <a:pPr>
              <a:defRPr/>
            </a:pPr>
            <a:r>
              <a:rPr kumimoji="0" lang="en-US" altLang="ja-JP" sz="4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Overview of JAXA water-related satellite missions</a:t>
            </a:r>
            <a:endParaRPr lang="ja-JP" altLang="en-US" sz="4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23" name="サブタイトル 5"/>
          <p:cNvSpPr>
            <a:spLocks noGrp="1"/>
          </p:cNvSpPr>
          <p:nvPr>
            <p:ph type="subTitle" idx="1"/>
          </p:nvPr>
        </p:nvSpPr>
        <p:spPr>
          <a:xfrm>
            <a:off x="2165350" y="3592513"/>
            <a:ext cx="7324154" cy="199672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altLang="ja-JP" sz="8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  <a:p>
            <a:pPr>
              <a:defRPr/>
            </a:pPr>
            <a:endParaRPr lang="en-US" altLang="ja-JP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  <a:p>
            <a:pPr>
              <a:defRPr/>
            </a:pPr>
            <a:r>
              <a:rPr lang="en-US" altLang="ja-JP" sz="14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T. Kubota, R. Oki, and M. </a:t>
            </a:r>
            <a:r>
              <a:rPr lang="en-US" altLang="ja-JP" sz="14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Kachi</a:t>
            </a:r>
            <a:endParaRPr lang="en-US" altLang="ja-JP" sz="111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ja-JP" sz="1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Earth Observation Research Center (EORC) </a:t>
            </a:r>
            <a:br>
              <a:rPr lang="en-US" altLang="ja-JP" sz="1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</a:br>
            <a:r>
              <a:rPr lang="en-US" altLang="ja-JP" sz="1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Japan Aerospace Exploration Agency (JAXA)</a:t>
            </a:r>
          </a:p>
          <a:p>
            <a:pPr>
              <a:defRPr/>
            </a:pPr>
            <a:endParaRPr lang="ja-JP" altLang="en-US" sz="57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59397" name="Picture 10" descr="A2_1_blue_g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4450"/>
            <a:ext cx="179863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5144"/>
            <a:ext cx="8229600" cy="749560"/>
          </a:xfrm>
        </p:spPr>
        <p:txBody>
          <a:bodyPr/>
          <a:lstStyle/>
          <a:p>
            <a:r>
              <a:rPr lang="en-US" altLang="ja-JP" dirty="0"/>
              <a:t>GSMaP Product list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00EAA3-79DA-4FD2-B60C-77F57FC26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96" y="764704"/>
            <a:ext cx="8928992" cy="5305425"/>
          </a:xfrm>
        </p:spPr>
        <p:txBody>
          <a:bodyPr>
            <a:normAutofit/>
          </a:bodyPr>
          <a:lstStyle/>
          <a:p>
            <a:r>
              <a:rPr lang="en-US" altLang="ja-JP" dirty="0"/>
              <a:t>The GSMaP products mainly consist of “standard product,” “near-real-time product,” and “real-time product”.</a:t>
            </a:r>
            <a:endParaRPr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508592" y="1695836"/>
          <a:ext cx="8909087" cy="4756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0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2615">
                  <a:extLst>
                    <a:ext uri="{9D8B030D-6E8A-4147-A177-3AD203B41FA5}">
                      <a16:colId xmlns:a16="http://schemas.microsoft.com/office/drawing/2014/main" val="3607911230"/>
                    </a:ext>
                  </a:extLst>
                </a:gridCol>
              </a:tblGrid>
              <a:tr h="629673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Product name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Variables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Resolution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Latency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Update interval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014">
                <a:tc rowSpan="2">
                  <a:txBody>
                    <a:bodyPr/>
                    <a:lstStyle/>
                    <a:p>
                      <a:r>
                        <a:rPr kumimoji="1" lang="en-US" altLang="ja-JP" sz="1800" dirty="0"/>
                        <a:t>Standard product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Hourly Precip Rate (</a:t>
                      </a:r>
                      <a:r>
                        <a:rPr kumimoji="1" lang="en-US" altLang="ja-JP" sz="1800" b="1" dirty="0">
                          <a:solidFill>
                            <a:srgbClr val="FF0000"/>
                          </a:solidFill>
                        </a:rPr>
                        <a:t>GSMaP_MVK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kumimoji="1" lang="en-US" altLang="ja-JP" sz="1800" dirty="0"/>
                        <a:t>Horizontal:</a:t>
                      </a:r>
                    </a:p>
                    <a:p>
                      <a:r>
                        <a:rPr kumimoji="1" lang="en-US" altLang="ja-JP" sz="1800" dirty="0"/>
                        <a:t>0.1×0.1</a:t>
                      </a:r>
                    </a:p>
                    <a:p>
                      <a:r>
                        <a:rPr kumimoji="1" lang="en-US" altLang="ja-JP" sz="1800" dirty="0"/>
                        <a:t>deg. </a:t>
                      </a:r>
                      <a:r>
                        <a:rPr kumimoji="1" lang="en-US" altLang="ja-JP" sz="1800" baseline="0" dirty="0"/>
                        <a:t>lat/lon</a:t>
                      </a:r>
                    </a:p>
                    <a:p>
                      <a:endParaRPr kumimoji="1" lang="en-US" altLang="ja-JP" sz="1800" baseline="0" dirty="0"/>
                    </a:p>
                    <a:p>
                      <a:r>
                        <a:rPr kumimoji="1" lang="en-US" altLang="ja-JP" sz="1800" dirty="0"/>
                        <a:t>Temporal: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1 hour</a:t>
                      </a:r>
                      <a:endParaRPr kumimoji="1" lang="en-US" altLang="ja-JP" sz="1800" baseline="0" dirty="0"/>
                    </a:p>
                    <a:p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800" dirty="0"/>
                        <a:t>3 days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kumimoji="1" lang="en-US" altLang="ja-JP" sz="1800" dirty="0"/>
                        <a:t>1 hour</a:t>
                      </a:r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43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Gauge-adjusted</a:t>
                      </a:r>
                      <a:r>
                        <a:rPr kumimoji="1" lang="en-US" altLang="ja-JP" sz="1800" baseline="0" dirty="0"/>
                        <a:t> </a:t>
                      </a:r>
                      <a:r>
                        <a:rPr kumimoji="1" lang="en-US" altLang="ja-JP" sz="1800" dirty="0"/>
                        <a:t>Hourly Precip Rate (</a:t>
                      </a:r>
                      <a:r>
                        <a:rPr kumimoji="1" lang="en-US" altLang="ja-JP" sz="1800" b="1" dirty="0">
                          <a:solidFill>
                            <a:srgbClr val="0066FF"/>
                          </a:solidFill>
                        </a:rPr>
                        <a:t>GSMaP_Gauge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43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>
                          <a:latin typeface="Calibri" panose="020F0502020204030204" pitchFamily="34" charset="0"/>
                          <a:ea typeface="ＭＳ Ｐゴシック" charset="-128"/>
                        </a:rPr>
                        <a:t>Near-real-time product</a:t>
                      </a:r>
                    </a:p>
                  </a:txBody>
                  <a:tcPr marL="91434" marR="91434" marT="45738" marB="4573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Hourly Precip Rate (</a:t>
                      </a:r>
                      <a:r>
                        <a:rPr kumimoji="1" lang="en-US" altLang="ja-JP" sz="1800" b="1" dirty="0"/>
                        <a:t>GSMaP_NRT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800" dirty="0"/>
                        <a:t>4</a:t>
                      </a:r>
                      <a:r>
                        <a:rPr kumimoji="1" lang="en-US" altLang="ja-JP" sz="1800" baseline="0" dirty="0"/>
                        <a:t> hours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extLst>
                  <a:ext uri="{0D108BD9-81ED-4DB2-BD59-A6C34878D82A}">
                    <a16:rowId xmlns:a16="http://schemas.microsoft.com/office/drawing/2014/main" val="2476971542"/>
                  </a:ext>
                </a:extLst>
              </a:tr>
              <a:tr h="109385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800" b="0" dirty="0">
                        <a:latin typeface="Arial" charset="0"/>
                        <a:ea typeface="ＭＳ Ｐゴシック" charset="-128"/>
                      </a:endParaRPr>
                    </a:p>
                  </a:txBody>
                  <a:tcPr marL="91434" marR="91434" marT="45738" marB="4573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Gauge-adjusted</a:t>
                      </a:r>
                      <a:r>
                        <a:rPr kumimoji="1" lang="en-US" altLang="ja-JP" sz="1800" baseline="0" dirty="0"/>
                        <a:t> </a:t>
                      </a:r>
                      <a:r>
                        <a:rPr kumimoji="1" lang="en-US" altLang="ja-JP" sz="1800" dirty="0"/>
                        <a:t>Hourly Precip Rate (</a:t>
                      </a:r>
                      <a:r>
                        <a:rPr kumimoji="1" lang="en-US" altLang="ja-JP" sz="1800" dirty="0">
                          <a:solidFill>
                            <a:srgbClr val="008000"/>
                          </a:solidFill>
                        </a:rPr>
                        <a:t>GSMaP_Gauge_NRT</a:t>
                      </a:r>
                      <a:r>
                        <a:rPr kumimoji="1" lang="en-US" altLang="ja-JP" sz="1800" dirty="0"/>
                        <a:t>)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extLst>
                  <a:ext uri="{0D108BD9-81ED-4DB2-BD59-A6C34878D82A}">
                    <a16:rowId xmlns:a16="http://schemas.microsoft.com/office/drawing/2014/main" val="2073139836"/>
                  </a:ext>
                </a:extLst>
              </a:tr>
              <a:tr h="699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>
                          <a:latin typeface="+mn-lt"/>
                          <a:ea typeface="ＭＳ Ｐゴシック" charset="-128"/>
                        </a:rPr>
                        <a:t>Real-time product</a:t>
                      </a:r>
                    </a:p>
                  </a:txBody>
                  <a:tcPr marL="91434" marR="91434" marT="45738" marB="4573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Hourly Precip Rate (</a:t>
                      </a:r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</a:rPr>
                        <a:t>GSMaP_NOW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38" marB="45738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4" marR="9143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0 hours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0.5 hour</a:t>
                      </a:r>
                      <a:endParaRPr kumimoji="1" lang="ja-JP" altLang="en-US" sz="1800" dirty="0"/>
                    </a:p>
                  </a:txBody>
                  <a:tcPr marL="91434" marR="91434" marT="45738" marB="4573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21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08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98DD6D-ADFE-4C6D-B886-0486885A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6" y="59461"/>
            <a:ext cx="9590116" cy="581025"/>
          </a:xfrm>
        </p:spPr>
        <p:txBody>
          <a:bodyPr>
            <a:noAutofit/>
          </a:bodyPr>
          <a:lstStyle/>
          <a:p>
            <a:r>
              <a:rPr lang="en-US" altLang="ja-JP" sz="3200" b="1" dirty="0"/>
              <a:t>Global Hydrological Simulation System; </a:t>
            </a:r>
            <a:r>
              <a:rPr lang="en-US" altLang="ja-JP" sz="3200" b="1" i="1" dirty="0"/>
              <a:t>Today’s Earth</a:t>
            </a:r>
            <a:endParaRPr lang="ja-JP" altLang="en-US" sz="3200" b="1" i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D6E7CE-1EB4-46DB-BF19-314DBB47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96" y="836712"/>
            <a:ext cx="4520440" cy="3744097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JAXA has developed the global hydrological simulation system “</a:t>
            </a:r>
            <a:r>
              <a:rPr lang="en-US" altLang="ja-JP" i="1" dirty="0"/>
              <a:t>Today’s Earth</a:t>
            </a:r>
            <a:r>
              <a:rPr lang="en-US" altLang="ja-JP" dirty="0"/>
              <a:t>” under the joint research with University of Tokyo.</a:t>
            </a:r>
          </a:p>
          <a:p>
            <a:r>
              <a:rPr lang="en-US" altLang="ja-JP" dirty="0"/>
              <a:t>Over 50 hydrological variables simulated through 3 different experiments (shown below) are now accessible through the web page and ftp site.</a:t>
            </a:r>
            <a:endParaRPr lang="ja-JP" altLang="en-US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65FDCC99-3081-48C0-BE47-8C4F66ED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41" y="1103337"/>
            <a:ext cx="4264829" cy="3798595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D925E75-451A-4BFE-A9AD-D128567DF6FF}"/>
              </a:ext>
            </a:extLst>
          </p:cNvPr>
          <p:cNvSpPr txBox="1"/>
          <p:nvPr/>
        </p:nvSpPr>
        <p:spPr>
          <a:xfrm>
            <a:off x="890485" y="4530008"/>
            <a:ext cx="40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linkClick r:id="rId3"/>
              </a:rPr>
              <a:t>https://www.eorc.jaxa.jp/theme/water/</a:t>
            </a:r>
            <a:endParaRPr kumimoji="1" lang="ja-JP" altLang="en-US" dirty="0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FA17E624-A146-4661-83C1-FEF2A0B2ED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1911" y="5023565"/>
          <a:ext cx="8529659" cy="1645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12208">
                  <a:extLst>
                    <a:ext uri="{9D8B030D-6E8A-4147-A177-3AD203B41FA5}">
                      <a16:colId xmlns:a16="http://schemas.microsoft.com/office/drawing/2014/main" val="2919008783"/>
                    </a:ext>
                  </a:extLst>
                </a:gridCol>
                <a:gridCol w="1245941">
                  <a:extLst>
                    <a:ext uri="{9D8B030D-6E8A-4147-A177-3AD203B41FA5}">
                      <a16:colId xmlns:a16="http://schemas.microsoft.com/office/drawing/2014/main" val="3538322960"/>
                    </a:ext>
                  </a:extLst>
                </a:gridCol>
                <a:gridCol w="1379863">
                  <a:extLst>
                    <a:ext uri="{9D8B030D-6E8A-4147-A177-3AD203B41FA5}">
                      <a16:colId xmlns:a16="http://schemas.microsoft.com/office/drawing/2014/main" val="1680491532"/>
                    </a:ext>
                  </a:extLst>
                </a:gridCol>
                <a:gridCol w="1287896">
                  <a:extLst>
                    <a:ext uri="{9D8B030D-6E8A-4147-A177-3AD203B41FA5}">
                      <a16:colId xmlns:a16="http://schemas.microsoft.com/office/drawing/2014/main" val="800774477"/>
                    </a:ext>
                  </a:extLst>
                </a:gridCol>
                <a:gridCol w="1212873">
                  <a:extLst>
                    <a:ext uri="{9D8B030D-6E8A-4147-A177-3AD203B41FA5}">
                      <a16:colId xmlns:a16="http://schemas.microsoft.com/office/drawing/2014/main" val="470146016"/>
                    </a:ext>
                  </a:extLst>
                </a:gridCol>
                <a:gridCol w="2290878">
                  <a:extLst>
                    <a:ext uri="{9D8B030D-6E8A-4147-A177-3AD203B41FA5}">
                      <a16:colId xmlns:a16="http://schemas.microsoft.com/office/drawing/2014/main" val="3399215909"/>
                    </a:ext>
                  </a:extLst>
                </a:gridCol>
              </a:tblGrid>
              <a:tr h="1387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Exp. name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Spatial </a:t>
                      </a:r>
                      <a:r>
                        <a:rPr kumimoji="1" lang="en-US" altLang="ja-JP" sz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resol</a:t>
                      </a:r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Temporal </a:t>
                      </a:r>
                      <a:r>
                        <a:rPr kumimoji="1" lang="en-US" altLang="ja-JP" sz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resol</a:t>
                      </a:r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Latency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Forcing</a:t>
                      </a:r>
                      <a:endParaRPr kumimoji="1" lang="ja-JP" alt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962462"/>
                  </a:ext>
                </a:extLst>
              </a:tr>
              <a:tr h="189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JRA55</a:t>
                      </a:r>
                      <a:r>
                        <a:rPr kumimoji="1" lang="ja-JP" altLang="en-US" sz="1400" b="1" dirty="0"/>
                        <a:t> </a:t>
                      </a:r>
                      <a:r>
                        <a:rPr kumimoji="1" lang="en-US" altLang="ja-JP" sz="1400" b="1" dirty="0"/>
                        <a:t>ver.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0.5-deg (land)</a:t>
                      </a:r>
                      <a:br>
                        <a:rPr kumimoji="1" lang="en-US" altLang="ja-JP" sz="1200" dirty="0"/>
                      </a:br>
                      <a:r>
                        <a:rPr kumimoji="1" lang="en-US" altLang="ja-JP" sz="1200" dirty="0"/>
                        <a:t>0.25-deg (river)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 hourly,</a:t>
                      </a:r>
                      <a:br>
                        <a:rPr kumimoji="1" lang="en-US" altLang="ja-JP" sz="1200" dirty="0"/>
                      </a:br>
                      <a:r>
                        <a:rPr kumimoji="1" lang="en-US" altLang="ja-JP" sz="1200" dirty="0"/>
                        <a:t>daily, monthly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1958-present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About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3.5 days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/>
                        <a:t>JRA55 reanalysis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394247"/>
                  </a:ext>
                </a:extLst>
              </a:tr>
              <a:tr h="189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MODIS ver.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〃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〃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40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2002-present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About 20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days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40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/>
                        <a:t>JRA55</a:t>
                      </a:r>
                      <a:r>
                        <a:rPr lang="ja-JP" altLang="en-US" sz="1200" dirty="0"/>
                        <a:t> </a:t>
                      </a:r>
                      <a:r>
                        <a:rPr lang="en-US" altLang="ja-JP" sz="1200" dirty="0"/>
                        <a:t>reanalysis</a:t>
                      </a:r>
                      <a:endParaRPr kumimoji="1" lang="ja-JP" altLang="en-US" sz="1200" dirty="0"/>
                    </a:p>
                    <a:p>
                      <a:pPr algn="ctr"/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radiation</a:t>
                      </a:r>
                      <a:r>
                        <a:rPr kumimoji="1" lang="ja-JP" altLang="en-US" sz="1200" dirty="0"/>
                        <a:t>→</a:t>
                      </a:r>
                      <a:r>
                        <a:rPr kumimoji="1" lang="en-US" altLang="ja-JP" sz="1200" dirty="0"/>
                        <a:t>MODIS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752986"/>
                  </a:ext>
                </a:extLst>
              </a:tr>
              <a:tr h="189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GSMaP ver.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〃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〃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40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2000-present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About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5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days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/>
                        <a:t>JRA55</a:t>
                      </a:r>
                      <a:r>
                        <a:rPr lang="ja-JP" altLang="en-US" sz="1200" dirty="0"/>
                        <a:t> </a:t>
                      </a:r>
                      <a:r>
                        <a:rPr lang="en-US" altLang="ja-JP" sz="1200" dirty="0"/>
                        <a:t>reanalysis</a:t>
                      </a:r>
                    </a:p>
                    <a:p>
                      <a:pPr marL="0" marR="0" lvl="0" indent="0" algn="ctr" defTabSz="4140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 err="1"/>
                        <a:t>precip</a:t>
                      </a:r>
                      <a:r>
                        <a:rPr kumimoji="1" lang="en-US" altLang="ja-JP" sz="1200" dirty="0"/>
                        <a:t>.</a:t>
                      </a:r>
                      <a:r>
                        <a:rPr kumimoji="1" lang="ja-JP" altLang="en-US" sz="1200" dirty="0"/>
                        <a:t>→</a:t>
                      </a:r>
                      <a:r>
                        <a:rPr kumimoji="1" lang="en-US" altLang="ja-JP" sz="1200" dirty="0" err="1"/>
                        <a:t>GSMaP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21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38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431801" y="790532"/>
            <a:ext cx="9039225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200472" y="0"/>
            <a:ext cx="77945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S創英角ｺﾞｼｯｸUB" pitchFamily="50" charset="-128"/>
                <a:cs typeface="Arial" charset="0"/>
              </a:rPr>
              <a:t>Global Change Observation Mission (GCOM) </a:t>
            </a:r>
          </a:p>
        </p:txBody>
      </p:sp>
      <p:graphicFrame>
        <p:nvGraphicFramePr>
          <p:cNvPr id="19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890078"/>
              </p:ext>
            </p:extLst>
          </p:nvPr>
        </p:nvGraphicFramePr>
        <p:xfrm>
          <a:off x="447675" y="4042426"/>
          <a:ext cx="4464050" cy="2546988"/>
        </p:xfrm>
        <a:graphic>
          <a:graphicData uri="http://schemas.openxmlformats.org/drawingml/2006/table">
            <a:tbl>
              <a:tblPr/>
              <a:tblGrid>
                <a:gridCol w="113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Instrument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Advanced Microwave Scanning Radiometer-2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Orbit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Sun Synchronous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Altitude</a:t>
                      </a:r>
                      <a:r>
                        <a:rPr kumimoji="1" lang="ja-JP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699.6km (on Equator)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Inclination: 98.2 degrees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Local sun time: 13:30+/-15 min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Size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5.1m (X) * 17.5m (Y) * 3.4m (Z) (on-orbit)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Mass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1991kg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Power gen.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More than 3880W (EOL)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Launch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May 18, 2012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Design Life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5-years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MingLiU" pitchFamily="18" charset="-12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95" name="テキスト ボックス 4"/>
          <p:cNvSpPr txBox="1">
            <a:spLocks noChangeArrowheads="1"/>
          </p:cNvSpPr>
          <p:nvPr/>
        </p:nvSpPr>
        <p:spPr bwMode="auto">
          <a:xfrm>
            <a:off x="1444625" y="2636912"/>
            <a:ext cx="2417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b="1" u="sng" dirty="0"/>
              <a:t>GCOM-W (“SHIZUKU”)</a:t>
            </a:r>
          </a:p>
        </p:txBody>
      </p:sp>
      <p:graphicFrame>
        <p:nvGraphicFramePr>
          <p:cNvPr id="22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829271"/>
              </p:ext>
            </p:extLst>
          </p:nvPr>
        </p:nvGraphicFramePr>
        <p:xfrm>
          <a:off x="4962525" y="4044015"/>
          <a:ext cx="4464050" cy="2553337"/>
        </p:xfrm>
        <a:graphic>
          <a:graphicData uri="http://schemas.openxmlformats.org/drawingml/2006/table">
            <a:tbl>
              <a:tblPr/>
              <a:tblGrid>
                <a:gridCol w="111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Instrument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Second-generation Global Imager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Orbit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Sun Synchronous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Altitude</a:t>
                      </a: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798km (on Equator)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Inclination: 98.6 deg.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Local sun time: 10:30+/- 15min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Size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4.6m (X) * 16.3m (Y) * 2.8m (Z) (on orbit)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Mass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2093kg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Power gen.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More than 4000W (EOL)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Launch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Dec. 23, 2017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Design Life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5-years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MingLiU" pitchFamily="18" charset="-12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322" name="テキスト ボックス 5"/>
          <p:cNvSpPr txBox="1">
            <a:spLocks noChangeArrowheads="1"/>
          </p:cNvSpPr>
          <p:nvPr/>
        </p:nvSpPr>
        <p:spPr bwMode="auto">
          <a:xfrm>
            <a:off x="6069014" y="2637822"/>
            <a:ext cx="2339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b="1" u="sng" dirty="0"/>
              <a:t>GCOM-C (“SHIKISAI”)</a:t>
            </a:r>
          </a:p>
        </p:txBody>
      </p:sp>
      <p:sp>
        <p:nvSpPr>
          <p:cNvPr id="14" name="スライド番号プレースホルダ 6"/>
          <p:cNvSpPr txBox="1">
            <a:spLocks noGrp="1"/>
          </p:cNvSpPr>
          <p:nvPr/>
        </p:nvSpPr>
        <p:spPr bwMode="auto">
          <a:xfrm>
            <a:off x="8754657" y="6557818"/>
            <a:ext cx="785091" cy="30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9FBB806-39FB-4EB3-BC59-67A71223A732}" type="slidenum">
              <a:rPr lang="en-US" altLang="ja-JP">
                <a:cs typeface="Arial" pitchFamily="34" charset="0"/>
              </a:rPr>
              <a:pPr algn="r"/>
              <a:t>11</a:t>
            </a:fld>
            <a:endParaRPr lang="en-US" altLang="ja-JP">
              <a:cs typeface="Arial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92164" y="3285996"/>
            <a:ext cx="439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GCOM-W with AMSR2 joins A-train and succeeds</a:t>
            </a: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 Aqua/AMSR-E.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81197" y="3282528"/>
            <a:ext cx="439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SGLI on GCOM-C is multi-bands imager in the morning orbit,</a:t>
            </a: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like MODIS on Terra.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図 14" descr="245f95a09bde6adbffda294e7c40f172.jpg">
            <a:extLst>
              <a:ext uri="{FF2B5EF4-FFF2-40B4-BE49-F238E27FC236}">
                <a16:creationId xmlns:a16="http://schemas.microsoft.com/office/drawing/2014/main" id="{5A7AB316-AF8E-4FA3-AAD2-5F6696CE6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8014"/>
          <a:stretch/>
        </p:blipFill>
        <p:spPr bwMode="auto">
          <a:xfrm>
            <a:off x="1496616" y="764704"/>
            <a:ext cx="268761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DE1CF38-6CB7-4331-B470-1CC4C5D68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652" y="764704"/>
            <a:ext cx="2881756" cy="1800000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5699839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464" y="-243408"/>
            <a:ext cx="8816416" cy="936104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GCOM-W/AMSR2 Geophysical Variables</a:t>
            </a:r>
            <a:endParaRPr lang="ja-JP" altLang="en-US" sz="24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94" y="981308"/>
            <a:ext cx="3021258" cy="17491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46" y="980728"/>
            <a:ext cx="3021258" cy="17491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98" y="2797145"/>
            <a:ext cx="1753242" cy="20720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4653135"/>
            <a:ext cx="1753242" cy="20720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7" y="4920211"/>
            <a:ext cx="3021258" cy="17491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4920211"/>
            <a:ext cx="3021258" cy="174914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2975995"/>
            <a:ext cx="3021258" cy="17491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2" y="2964922"/>
            <a:ext cx="3021258" cy="174914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8" y="981308"/>
            <a:ext cx="3020256" cy="174856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76536" y="78619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Integrated Water Vapor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53794" y="786190"/>
            <a:ext cx="2977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Integrated Cloud Liquid Water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2520" y="2730406"/>
            <a:ext cx="287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Sea Surface Temperature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92560" y="467462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Snow Depth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69224" y="76470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Precipitation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53794" y="2730406"/>
            <a:ext cx="291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Sea Surface Wind Speed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96890" y="472514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Soil Moisture Content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53200" y="453060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Sea Ice Concentration</a:t>
            </a:r>
            <a:endParaRPr lang="ja-JP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1000" y="6550223"/>
            <a:ext cx="3404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Descending Orbit on 5 May, 2013</a:t>
            </a:r>
            <a:endParaRPr lang="ja-JP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92227" y="292586"/>
            <a:ext cx="4277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solidFill>
                  <a:srgbClr val="00B050"/>
                </a:solidFill>
                <a:latin typeface="Calibri" panose="020F0502020204030204" pitchFamily="34" charset="0"/>
              </a:rPr>
              <a:t>AMSR-E(9.5yrs)+AMSR2</a:t>
            </a:r>
            <a:r>
              <a:rPr lang="ja-JP" altLang="en-US"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solidFill>
                  <a:srgbClr val="00B050"/>
                </a:solidFill>
                <a:latin typeface="Calibri" panose="020F0502020204030204" pitchFamily="34" charset="0"/>
              </a:rPr>
              <a:t>(Jul. 2012-)</a:t>
            </a:r>
            <a:endParaRPr lang="ja-JP" altLang="en-US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4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8229600" cy="60389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AMSR2 Standard Products</a:t>
            </a:r>
            <a:endParaRPr lang="ja-JP" altLang="en-US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13</a:t>
            </a:fld>
            <a:endParaRPr kumimoji="1" lang="ja-JP" altLang="en-US"/>
          </a:p>
        </p:txBody>
      </p:sp>
      <p:graphicFrame>
        <p:nvGraphicFramePr>
          <p:cNvPr id="4" name="Group 98"/>
          <p:cNvGraphicFramePr>
            <a:graphicFrameLocks noGrp="1"/>
          </p:cNvGraphicFramePr>
          <p:nvPr>
            <p:extLst/>
          </p:nvPr>
        </p:nvGraphicFramePr>
        <p:xfrm>
          <a:off x="545342" y="878530"/>
          <a:ext cx="8815317" cy="5820870"/>
        </p:xfrm>
        <a:graphic>
          <a:graphicData uri="http://schemas.openxmlformats.org/drawingml/2006/table">
            <a:tbl>
              <a:tblPr/>
              <a:tblGrid>
                <a:gridCol w="248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9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8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807">
                  <a:extLst>
                    <a:ext uri="{9D8B030D-6E8A-4147-A177-3AD203B41FA5}">
                      <a16:colId xmlns:a16="http://schemas.microsoft.com/office/drawing/2014/main" val="7360328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Product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Coverage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Resolution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Release Accuracy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Standard Accuracy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Target Accuracy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Validation Result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Latest version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</a:rPr>
                        <a:t>Brightness Temperature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</a:rPr>
                        <a:t>Global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Arial" panose="020B0604020202020204" pitchFamily="34" charset="0"/>
                        </a:rPr>
                        <a:t>5-50km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panose="020B0604020202020204" pitchFamily="34" charset="0"/>
                        </a:rPr>
                        <a:t>±1.5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90000" marR="90000" marT="44136" marB="441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panose="020B0604020202020204" pitchFamily="34" charset="0"/>
                        </a:rPr>
                        <a:t>±1.5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90000" marR="90000" marT="44136" marB="441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1.0K (bias)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±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0.3K(random)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Arial" panose="020B0604020202020204" pitchFamily="34" charset="0"/>
                        </a:rPr>
                        <a:t>&lt; 1.4 K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j-ea"/>
                          <a:cs typeface="Arial" panose="020B0604020202020204" pitchFamily="34" charset="0"/>
                        </a:rPr>
                        <a:t>Ver.2.2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729465"/>
                  </a:ext>
                </a:extLst>
              </a:tr>
              <a:tr h="570092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GEO</a:t>
                      </a:r>
                    </a:p>
                  </a:txBody>
                  <a:tcPr marL="90000" marR="90000" marT="46796" marB="467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Total </a:t>
                      </a:r>
                      <a:r>
                        <a:rPr kumimoji="1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Precipitable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 Water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Global Ocean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15km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±3.5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±3.5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±2.0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1.5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Ver.2.1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3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Cloud Liquid Water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Global Ocean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15km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±0.10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±0.05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±0.02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0.04 kg/m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Ver.2.1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77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Precipitation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Global (except high latitude)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15km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Ocean ±50 % Land ±120 %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Ocean ±50 %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Land ±120 %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Ocean </a:t>
                      </a: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20 %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Land </a:t>
                      </a: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</a:t>
                      </a:r>
                      <a:r>
                        <a:rPr kumimoji="1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80 %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Ocean 48%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Land 86%</a:t>
                      </a:r>
                      <a:endParaRPr kumimoji="1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Ver.2.1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Sea Surface Temperature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Global Ocean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50km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±0.8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  <a:cs typeface="Arial" panose="020B0604020202020204" pitchFamily="34" charset="0"/>
                      </a:endParaRP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±0.5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±0.2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  <a:cs typeface="Arial" panose="020B0604020202020204" pitchFamily="34" charset="0"/>
                        </a:rPr>
                        <a:t>(zonal mean)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&lt; 0.2 ºC</a:t>
                      </a:r>
                      <a:r>
                        <a:rPr lang="en-US" altLang="ja-JP" sz="1400" b="0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(zonal</a:t>
                      </a:r>
                      <a:r>
                        <a:rPr lang="en-US" altLang="ja-JP" sz="1400" b="0" baseline="0" dirty="0"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altLang="ja-JP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Ver.3.0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3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Sea Surface Wind Speed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Global Ocean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15km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±1.5 m/s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±1.0 m/s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±1.0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m/s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1.0 m/s</a:t>
                      </a:r>
                      <a:endParaRPr kumimoji="1" lang="en-US" altLang="ja-JP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Ver.3.0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3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Sea Ice Concentration</a:t>
                      </a:r>
                    </a:p>
                  </a:txBody>
                  <a:tcPr marL="79383" marR="79383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Ocean in high latitude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15km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±5%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9 %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Ver.3.0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22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Snow Depth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Land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30km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±20 cm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±20 cm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±10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cm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18 cm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Ver.2.1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Soil Moisture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Land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50km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±10 %</a:t>
                      </a:r>
                    </a:p>
                  </a:txBody>
                  <a:tcPr marL="99214" marR="99214" marT="51599" marB="515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±5 %</a:t>
                      </a:r>
                    </a:p>
                  </a:txBody>
                  <a:tcPr marL="99229" marR="99229" marT="51615" marB="516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4 %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Ver.3.0</a:t>
                      </a: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D74CE-D753-439D-ACAC-AB253CA41403}"/>
              </a:ext>
            </a:extLst>
          </p:cNvPr>
          <p:cNvSpPr/>
          <p:nvPr/>
        </p:nvSpPr>
        <p:spPr>
          <a:xfrm>
            <a:off x="5784976" y="395372"/>
            <a:ext cx="34885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https://www.gportal.jaxa.jp/gp/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57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0512" y="0"/>
            <a:ext cx="8229600" cy="825388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AMSR2 Research Products and Accuracy</a:t>
            </a:r>
            <a:endParaRPr lang="ja-JP" altLang="en-US" sz="3600" dirty="0"/>
          </a:p>
        </p:txBody>
      </p:sp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lang="ja-JP" altLang="en-US" smtClean="0"/>
              <a:pPr/>
              <a:t>14</a:t>
            </a:fld>
            <a:endParaRPr lang="ja-JP" altLang="en-US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515329" y="1307335"/>
          <a:ext cx="8875342" cy="46912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29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1484">
                  <a:extLst>
                    <a:ext uri="{9D8B030D-6E8A-4147-A177-3AD203B41FA5}">
                      <a16:colId xmlns:a16="http://schemas.microsoft.com/office/drawing/2014/main" val="405465955"/>
                    </a:ext>
                  </a:extLst>
                </a:gridCol>
              </a:tblGrid>
              <a:tr h="260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Products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Area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Resolution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Target accuracy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Status</a:t>
                      </a:r>
                      <a:endParaRPr lang="ja-JP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All-weather sea surface wind speed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Ocean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60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± 7 m/s</a:t>
                      </a:r>
                      <a:r>
                        <a:rPr lang="en-US" sz="1400" b="0" baseline="0" dirty="0">
                          <a:effectLst/>
                          <a:latin typeface="+mj-lt"/>
                        </a:rPr>
                        <a:t> for strong </a:t>
                      </a:r>
                      <a:br>
                        <a:rPr lang="en-US" sz="1400" b="0" baseline="0" dirty="0">
                          <a:effectLst/>
                          <a:latin typeface="+mj-lt"/>
                        </a:rPr>
                      </a:br>
                      <a:r>
                        <a:rPr lang="en-US" sz="1400" b="0" baseline="0" dirty="0">
                          <a:effectLst/>
                          <a:latin typeface="+mj-lt"/>
                        </a:rPr>
                        <a:t>wind (&gt;17m/s)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ＭＳ Ｐゴシック"/>
                        </a:rPr>
                        <a:t>Ver.3.0 released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ＭＳ Ｐゴシック"/>
                        </a:rPr>
                        <a:t>4.07 m/s</a:t>
                      </a: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High-resolution</a:t>
                      </a:r>
                      <a:r>
                        <a:rPr lang="en-US" sz="1400" b="0" baseline="0" dirty="0">
                          <a:effectLst/>
                          <a:latin typeface="+mj-lt"/>
                        </a:rPr>
                        <a:t> </a:t>
                      </a:r>
                      <a:br>
                        <a:rPr lang="en-US" sz="1400" b="0" baseline="0" dirty="0">
                          <a:effectLst/>
                          <a:latin typeface="+mj-lt"/>
                        </a:rPr>
                      </a:br>
                      <a:r>
                        <a:rPr lang="en-US" sz="1400" b="0" baseline="0" dirty="0">
                          <a:effectLst/>
                          <a:latin typeface="+mj-lt"/>
                        </a:rPr>
                        <a:t>(</a:t>
                      </a:r>
                      <a:r>
                        <a:rPr lang="en-US" sz="1400" b="0" dirty="0">
                          <a:effectLst/>
                          <a:latin typeface="+mj-lt"/>
                        </a:rPr>
                        <a:t>10-GHz) SST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Ocean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30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± 0.8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Ver.3.0 released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0.55  </a:t>
                      </a:r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Soil moisture and vegetation water content based on the land data assimilation</a:t>
                      </a:r>
                      <a:endParaRPr lang="ja-JP" sz="1400" b="0" dirty="0">
                        <a:effectLst/>
                        <a:latin typeface="+mj-lt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Africa, Australia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ＭＳ Ｐゴシック"/>
                        </a:rPr>
                        <a:t>(at first stage)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25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soil moisture: ± 8%</a:t>
                      </a:r>
                      <a:endParaRPr lang="ja-JP" sz="14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vegetation water: </a:t>
                      </a:r>
                      <a:br>
                        <a:rPr lang="en-US" sz="1400" b="0" dirty="0">
                          <a:effectLst/>
                          <a:latin typeface="+mj-lt"/>
                        </a:rPr>
                      </a:br>
                      <a:r>
                        <a:rPr lang="en-US" sz="1400" b="0" dirty="0">
                          <a:effectLst/>
                          <a:latin typeface="+mj-lt"/>
                        </a:rPr>
                        <a:t>± 1 kg/m</a:t>
                      </a:r>
                      <a:r>
                        <a:rPr lang="en-US" sz="1400" b="0" baseline="30000" dirty="0">
                          <a:effectLst/>
                          <a:latin typeface="+mj-lt"/>
                        </a:rPr>
                        <a:t>2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latin typeface="+mn-lt"/>
                          <a:ea typeface="+mj-ea"/>
                        </a:rPr>
                        <a:t>Under  development</a:t>
                      </a:r>
                      <a:endParaRPr lang="ja-JP" altLang="en-US" sz="1400" b="1" dirty="0">
                        <a:solidFill>
                          <a:srgbClr val="FF0000"/>
                        </a:solidFill>
                        <a:latin typeface="+mn-lt"/>
                        <a:ea typeface="+mj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Land surface temperature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Land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15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forest area: ± 3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endParaRPr lang="ja-JP" sz="14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+mj-lt"/>
                        </a:rPr>
                        <a:t>nondense</a:t>
                      </a:r>
                      <a:r>
                        <a:rPr lang="en-US" sz="1400" b="0" dirty="0">
                          <a:effectLst/>
                          <a:latin typeface="+mj-lt"/>
                        </a:rPr>
                        <a:t> vegetation: ± 4 </a:t>
                      </a:r>
                      <a:r>
                        <a:rPr lang="en-US" altLang="ja-JP" sz="1400" b="0" dirty="0"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r>
                        <a:rPr lang="en-US" sz="1400" b="0" dirty="0">
                          <a:effectLst/>
                          <a:latin typeface="+mj-lt"/>
                        </a:rPr>
                        <a:t> 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Ver.1.0 released</a:t>
                      </a:r>
                    </a:p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(forest)</a:t>
                      </a:r>
                    </a:p>
                    <a:p>
                      <a:pPr algn="ctr"/>
                      <a:r>
                        <a:rPr kumimoji="1" lang="en-US" altLang="ja-JP" sz="1400" b="1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altLang="ja-JP" sz="1400" b="1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ºC</a:t>
                      </a:r>
                      <a:r>
                        <a:rPr kumimoji="1" lang="en-US" altLang="ja-JP" sz="1400" b="1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1" lang="en-US" altLang="ja-JP" sz="1400" b="1" u="none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nondense</a:t>
                      </a:r>
                      <a:r>
                        <a:rPr kumimoji="1" lang="en-US" altLang="ja-JP" sz="1400" b="1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vegetation)</a:t>
                      </a: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Vegetation water content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Land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10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± 1 kg/m</a:t>
                      </a:r>
                      <a:r>
                        <a:rPr lang="en-US" sz="1400" b="0" baseline="30000" dirty="0">
                          <a:effectLst/>
                          <a:latin typeface="+mj-lt"/>
                        </a:rPr>
                        <a:t>2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u="none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Under</a:t>
                      </a:r>
                      <a:r>
                        <a:rPr kumimoji="1" lang="en-US" altLang="ja-JP" sz="1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evaluation</a:t>
                      </a:r>
                      <a:endParaRPr kumimoji="1" lang="ja-JP" alt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7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High resolution sea ice concentration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Ocean</a:t>
                      </a:r>
                      <a:r>
                        <a:rPr lang="en-US" altLang="ja-JP" sz="1400" b="0" baseline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 in high latitude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± 1</a:t>
                      </a:r>
                      <a:r>
                        <a:rPr lang="en-US" altLang="ja-JP" sz="1400" b="0" dirty="0">
                          <a:effectLst/>
                          <a:latin typeface="+mj-lt"/>
                        </a:rPr>
                        <a:t>5</a:t>
                      </a:r>
                      <a:r>
                        <a:rPr lang="en-US" sz="1400" b="0" dirty="0">
                          <a:effectLst/>
                          <a:latin typeface="+mj-lt"/>
                        </a:rPr>
                        <a:t> %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Under</a:t>
                      </a:r>
                      <a:r>
                        <a:rPr kumimoji="1" lang="en-US" altLang="ja-JP" sz="1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evaluation</a:t>
                      </a:r>
                      <a:endParaRPr kumimoji="1" lang="ja-JP" alt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Thin ice detection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i="1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Global</a:t>
                      </a:r>
                      <a:endParaRPr lang="ja-JP" sz="1400" b="0" i="1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15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± 80 %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(answered correctly)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Consideration to release</a:t>
                      </a:r>
                    </a:p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92.4 % for Okhotsk sea</a:t>
                      </a:r>
                      <a:endParaRPr kumimoji="1" lang="ja-JP" alt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Sea ice moving vector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Ocean</a:t>
                      </a:r>
                      <a:r>
                        <a:rPr lang="en-US" altLang="ja-JP" sz="1400" b="0" baseline="0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 in high latitude</a:t>
                      </a:r>
                      <a:endParaRPr lang="ja-JP" alt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50 km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 components: </a:t>
                      </a:r>
                      <a:br>
                        <a:rPr lang="en-US" sz="1400" b="0" dirty="0">
                          <a:effectLst/>
                          <a:latin typeface="+mj-lt"/>
                        </a:rPr>
                      </a:br>
                      <a:r>
                        <a:rPr lang="en-US" sz="1400" b="0" dirty="0">
                          <a:effectLst/>
                          <a:latin typeface="+mj-lt"/>
                        </a:rPr>
                        <a:t>3 cm/s</a:t>
                      </a:r>
                      <a:endParaRPr lang="ja-JP" sz="1400" b="0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Under</a:t>
                      </a:r>
                      <a:r>
                        <a:rPr kumimoji="1" lang="en-US" altLang="ja-JP" sz="1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evaluation</a:t>
                      </a:r>
                      <a:endParaRPr kumimoji="1" lang="ja-JP" alt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i="1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Total Precipitable Water over Land</a:t>
                      </a:r>
                      <a:endParaRPr lang="ja-JP" sz="1400" b="0" i="1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1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Land (except ice and vegetation)</a:t>
                      </a:r>
                      <a:endParaRPr lang="ja-JP" altLang="ja-JP" sz="1400" b="0" i="1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i="1" dirty="0">
                          <a:effectLst/>
                          <a:latin typeface="+mj-lt"/>
                          <a:ea typeface="ＭＳ 明朝"/>
                          <a:cs typeface="ＭＳ Ｐゴシック"/>
                        </a:rPr>
                        <a:t>15 km</a:t>
                      </a:r>
                      <a:endParaRPr lang="ja-JP" sz="1400" b="0" i="1" dirty="0">
                        <a:effectLst/>
                        <a:latin typeface="+mj-lt"/>
                        <a:ea typeface="ＭＳ 明朝"/>
                        <a:cs typeface="ＭＳ Ｐゴシック"/>
                      </a:endParaRPr>
                    </a:p>
                  </a:txBody>
                  <a:tcPr marL="72000" marR="72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± 6.5 kg/m</a:t>
                      </a:r>
                      <a:r>
                        <a:rPr kumimoji="1" lang="en-US" altLang="ja-JP" sz="14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marL="72000" marR="72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Newly Proposed</a:t>
                      </a:r>
                      <a:endParaRPr kumimoji="1" lang="ja-JP" altLang="en-US" sz="14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1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2.59 kg/m</a:t>
                      </a:r>
                      <a:r>
                        <a:rPr kumimoji="1" lang="en-US" altLang="ja-JP" sz="1400" b="1" i="1" kern="120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en-US" altLang="ja-JP" sz="1400" b="1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vs. GPS</a:t>
                      </a: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1415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57569" y="6175108"/>
            <a:ext cx="1923108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+mj-lt"/>
              </a:rPr>
              <a:t>Released to public</a:t>
            </a:r>
            <a:endParaRPr lang="ja-JP" altLang="en-US" sz="1600" b="1" dirty="0">
              <a:latin typeface="+mj-lt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16496" y="836712"/>
            <a:ext cx="667169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http://suzaku.eorc.jaxa.jp/GCOM_W/research/resdist_j.html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B48ED4-9631-47E0-8C30-D72C85484B8F}"/>
              </a:ext>
            </a:extLst>
          </p:cNvPr>
          <p:cNvSpPr txBox="1"/>
          <p:nvPr/>
        </p:nvSpPr>
        <p:spPr>
          <a:xfrm>
            <a:off x="2591349" y="6185274"/>
            <a:ext cx="192310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+mj-lt"/>
              </a:rPr>
              <a:t>To be released</a:t>
            </a:r>
            <a:endParaRPr lang="ja-JP" altLang="en-US" sz="1600" b="1" dirty="0">
              <a:latin typeface="+mj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599317-B7C9-475C-B464-5180D3693651}"/>
              </a:ext>
            </a:extLst>
          </p:cNvPr>
          <p:cNvSpPr txBox="1"/>
          <p:nvPr/>
        </p:nvSpPr>
        <p:spPr>
          <a:xfrm>
            <a:off x="4525129" y="6175108"/>
            <a:ext cx="192310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+mj-lt"/>
              </a:rPr>
              <a:t>Newly proposed</a:t>
            </a:r>
            <a:endParaRPr lang="ja-JP" alt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367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01B52EE-C02F-400B-A365-D8AEE318E3F7}"/>
              </a:ext>
            </a:extLst>
          </p:cNvPr>
          <p:cNvGrpSpPr/>
          <p:nvPr/>
        </p:nvGrpSpPr>
        <p:grpSpPr>
          <a:xfrm>
            <a:off x="-94740" y="109038"/>
            <a:ext cx="5248828" cy="6748962"/>
            <a:chOff x="764" y="105185"/>
            <a:chExt cx="5248828" cy="674896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738E3BD-FC0E-4AA9-9A2D-9D5A3F14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90" y="105185"/>
              <a:ext cx="4503802" cy="6643808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6C30446-73AB-41A1-AA1A-B652A0173BBC}"/>
                </a:ext>
              </a:extLst>
            </p:cNvPr>
            <p:cNvSpPr txBox="1"/>
            <p:nvPr/>
          </p:nvSpPr>
          <p:spPr>
            <a:xfrm>
              <a:off x="687726" y="2390467"/>
              <a:ext cx="1148371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kern="0" dirty="0">
                  <a:solidFill>
                    <a:srgbClr val="002569"/>
                  </a:solidFill>
                </a:rPr>
                <a:t>New York</a:t>
              </a:r>
              <a:endParaRPr lang="ja-JP" altLang="en-US" sz="1600" kern="0" dirty="0">
                <a:solidFill>
                  <a:srgbClr val="002569"/>
                </a:solidFill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4FA4586E-F505-4403-8091-9FFA75D1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836095" y="2553090"/>
              <a:ext cx="446588" cy="162622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A7EFD0E-0ECA-46B8-90DA-E9B4D422AF37}"/>
                </a:ext>
              </a:extLst>
            </p:cNvPr>
            <p:cNvSpPr txBox="1"/>
            <p:nvPr/>
          </p:nvSpPr>
          <p:spPr>
            <a:xfrm>
              <a:off x="13037" y="2886870"/>
              <a:ext cx="1388715" cy="58477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kern="0" dirty="0">
                  <a:solidFill>
                    <a:srgbClr val="002569"/>
                  </a:solidFill>
                </a:rPr>
                <a:t>Washington DC</a:t>
              </a: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869B84E1-B539-4651-83B1-49BCF47AB447}"/>
                </a:ext>
              </a:extLst>
            </p:cNvPr>
            <p:cNvCxnSpPr>
              <a:cxnSpLocks/>
            </p:cNvCxnSpPr>
            <p:nvPr/>
          </p:nvCxnSpPr>
          <p:spPr>
            <a:xfrm>
              <a:off x="1146433" y="3427089"/>
              <a:ext cx="350891" cy="290813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AE9046E-9679-465C-B408-78D4C6CFF967}"/>
                </a:ext>
              </a:extLst>
            </p:cNvPr>
            <p:cNvSpPr txBox="1"/>
            <p:nvPr/>
          </p:nvSpPr>
          <p:spPr>
            <a:xfrm flipH="1">
              <a:off x="764" y="6165304"/>
              <a:ext cx="997034" cy="688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220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292" kern="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R:1.6um,</a:t>
              </a:r>
              <a:r>
                <a:rPr kumimoji="0" lang="ja-JP" altLang="en-US" sz="1292" kern="0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 </a:t>
              </a:r>
              <a:endParaRPr kumimoji="0" lang="en-US" altLang="ja-JP" sz="1292" kern="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  <a:p>
              <a:pPr defTabSz="4220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G:</a:t>
              </a:r>
              <a:r>
                <a:rPr kumimoji="0" lang="ja-JP" altLang="en-US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</a:t>
              </a:r>
              <a:r>
                <a:rPr kumimoji="0" lang="en-US" altLang="ja-JP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0.86um,</a:t>
              </a:r>
            </a:p>
            <a:p>
              <a:pPr defTabSz="4220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B:</a:t>
              </a:r>
              <a:r>
                <a:rPr kumimoji="0" lang="ja-JP" altLang="en-US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</a:t>
              </a:r>
              <a:r>
                <a:rPr kumimoji="0" lang="en-US" altLang="ja-JP" sz="1292" kern="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0.67um</a:t>
              </a:r>
              <a:endParaRPr kumimoji="0" lang="ja-JP" altLang="en-US" sz="1292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94D5C91-14C1-454F-8A5A-174230661650}"/>
                </a:ext>
              </a:extLst>
            </p:cNvPr>
            <p:cNvSpPr txBox="1"/>
            <p:nvPr/>
          </p:nvSpPr>
          <p:spPr>
            <a:xfrm>
              <a:off x="2371658" y="1383049"/>
              <a:ext cx="2791695" cy="66043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220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846" kern="0" dirty="0">
                  <a:solidFill>
                    <a:srgbClr val="0000CC"/>
                  </a:solidFill>
                  <a:latin typeface="Calibri" panose="020F0502020204030204"/>
                  <a:ea typeface="游ゴシック" panose="020B0400000000000000" pitchFamily="50" charset="-128"/>
                </a:rPr>
                <a:t>Light blue color shows snow cover areas</a:t>
              </a:r>
              <a:endParaRPr kumimoji="0" lang="ja-JP" altLang="en-US" sz="1846" kern="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D8EF767-BB0A-4634-B419-7E6443C7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BF5261F-A739-4518-8F98-DCF7DD5CF184}" type="slidenum">
              <a:rPr lang="ja-JP" altLang="en-US" kern="0">
                <a:solidFill>
                  <a:srgbClr val="1F497D">
                    <a:lumMod val="75000"/>
                  </a:srgbClr>
                </a:solidFill>
                <a:latin typeface="Times New Roman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ja-JP" altLang="en-US" kern="0" dirty="0">
              <a:solidFill>
                <a:srgbClr val="1F497D">
                  <a:lumMod val="75000"/>
                </a:srgbClr>
              </a:solidFill>
              <a:latin typeface="Times New Roman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2F95522-6640-48E2-9C74-D6214AD10597}"/>
              </a:ext>
            </a:extLst>
          </p:cNvPr>
          <p:cNvGrpSpPr/>
          <p:nvPr/>
        </p:nvGrpSpPr>
        <p:grpSpPr>
          <a:xfrm>
            <a:off x="4211009" y="2338373"/>
            <a:ext cx="5605826" cy="3898939"/>
            <a:chOff x="4211009" y="2511420"/>
            <a:chExt cx="5605826" cy="389893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DB3708B-29B4-4410-A49D-9BB7E2A0F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13615" b="5398"/>
            <a:stretch/>
          </p:blipFill>
          <p:spPr>
            <a:xfrm>
              <a:off x="4211009" y="3057559"/>
              <a:ext cx="4852427" cy="335280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7F8F7C2-1B46-4A48-953E-225CB6F3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0344" y="4077072"/>
              <a:ext cx="480837" cy="1930524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58BCEE7-0580-4386-9881-1D98C8E0810D}"/>
                </a:ext>
              </a:extLst>
            </p:cNvPr>
            <p:cNvSpPr txBox="1"/>
            <p:nvPr/>
          </p:nvSpPr>
          <p:spPr>
            <a:xfrm>
              <a:off x="5212152" y="2511420"/>
              <a:ext cx="4604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600" b="1" dirty="0">
                  <a:solidFill>
                    <a:prstClr val="black"/>
                  </a:solidFill>
                  <a:latin typeface="Arial"/>
                  <a:cs typeface="Arial"/>
                </a:rPr>
                <a:t>▾ </a:t>
              </a:r>
              <a:r>
                <a:rPr lang="en-US" altLang="ja-JP" sz="1600" b="1" dirty="0">
                  <a:solidFill>
                    <a:prstClr val="black"/>
                  </a:solidFill>
                  <a:latin typeface="Arial"/>
                  <a:cs typeface="Arial"/>
                </a:rPr>
                <a:t>Southwestern of Japan</a:t>
              </a:r>
              <a:r>
                <a:rPr lang="ja-JP" altLang="en-US" sz="16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endParaRPr lang="en-US" altLang="ja-JP" sz="1600" b="1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solidFill>
                    <a:prstClr val="black"/>
                  </a:solidFill>
                  <a:latin typeface="Arial"/>
                  <a:cs typeface="Arial"/>
                </a:rPr>
                <a:t>(Sea Surface Temperature on Feb.</a:t>
              </a:r>
              <a:r>
                <a:rPr lang="ja-JP" altLang="en-US" sz="16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altLang="ja-JP" sz="1600" b="1" dirty="0">
                  <a:solidFill>
                    <a:prstClr val="black"/>
                  </a:solidFill>
                  <a:latin typeface="Arial"/>
                  <a:cs typeface="Arial"/>
                </a:rPr>
                <a:t>27, 2018) </a:t>
              </a:r>
              <a:endParaRPr lang="ja-JP" altLang="en-US" sz="1600" b="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" name="タイトル 1">
            <a:extLst>
              <a:ext uri="{FF2B5EF4-FFF2-40B4-BE49-F238E27FC236}">
                <a16:creationId xmlns:a16="http://schemas.microsoft.com/office/drawing/2014/main" id="{37ECD5E0-33CF-4E3D-9B29-DCCEE13B7757}"/>
              </a:ext>
            </a:extLst>
          </p:cNvPr>
          <p:cNvSpPr txBox="1">
            <a:spLocks/>
          </p:cNvSpPr>
          <p:nvPr/>
        </p:nvSpPr>
        <p:spPr>
          <a:xfrm>
            <a:off x="4592960" y="44624"/>
            <a:ext cx="4914204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ja-JP" sz="2800" b="1" dirty="0">
                <a:latin typeface="Calibri" panose="020F0502020204030204" pitchFamily="34" charset="0"/>
                <a:ea typeface="游ゴシック" charset="-128"/>
                <a:cs typeface="Arial" panose="020B0604020202020204" pitchFamily="34" charset="0"/>
              </a:rPr>
              <a:t>GCOM-C/SGLI  images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ja-JP" sz="2800" b="1" dirty="0">
                <a:latin typeface="Calibri" panose="020F0502020204030204" pitchFamily="34" charset="0"/>
                <a:ea typeface="游ゴシック" charset="-128"/>
                <a:cs typeface="Arial" panose="020B0604020202020204" pitchFamily="34" charset="0"/>
              </a:rPr>
              <a:t>launched on Dec. 2017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A622F7-31A8-475A-B92E-D77DF7016CE1}"/>
              </a:ext>
            </a:extLst>
          </p:cNvPr>
          <p:cNvSpPr txBox="1"/>
          <p:nvPr/>
        </p:nvSpPr>
        <p:spPr>
          <a:xfrm>
            <a:off x="5178231" y="1424732"/>
            <a:ext cx="413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Arial"/>
                <a:cs typeface="Arial"/>
              </a:rPr>
              <a:t>◀ </a:t>
            </a:r>
            <a:r>
              <a:rPr lang="en-US" altLang="ja-JP" sz="1600" b="1" dirty="0">
                <a:solidFill>
                  <a:prstClr val="black"/>
                </a:solidFill>
                <a:latin typeface="Arial"/>
                <a:cs typeface="Arial"/>
              </a:rPr>
              <a:t>East Coast of the USA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Arial"/>
                <a:cs typeface="Arial"/>
              </a:rPr>
              <a:t>(Snow coverage on 1 Jan., 2018)</a:t>
            </a:r>
          </a:p>
        </p:txBody>
      </p:sp>
    </p:spTree>
    <p:extLst>
      <p:ext uri="{BB962C8B-B14F-4D97-AF65-F5344CB8AC3E}">
        <p14:creationId xmlns:p14="http://schemas.microsoft.com/office/powerpoint/2010/main" val="87288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6EBD8B-F615-4D5E-A28A-4654FC1B60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11" y="652183"/>
            <a:ext cx="7464159" cy="621039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C6914EB-8E84-4789-B244-16F8BB2B3BC2}"/>
              </a:ext>
            </a:extLst>
          </p:cNvPr>
          <p:cNvSpPr txBox="1">
            <a:spLocks/>
          </p:cNvSpPr>
          <p:nvPr/>
        </p:nvSpPr>
        <p:spPr>
          <a:xfrm>
            <a:off x="1352600" y="116632"/>
            <a:ext cx="5337680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ja-JP" sz="2800" b="1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HGP教科書体" panose="02020600000000000000" pitchFamily="18" charset="-128"/>
              </a:rPr>
              <a:t>GCOM-C</a:t>
            </a:r>
            <a:r>
              <a:rPr lang="ja-JP" altLang="en-US" sz="2800" b="1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HGP教科書体" panose="02020600000000000000" pitchFamily="18" charset="-128"/>
              </a:rPr>
              <a:t> </a:t>
            </a:r>
            <a:r>
              <a:rPr lang="en-US" altLang="ja-JP" sz="2800" b="1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HGP教科書体" panose="02020600000000000000" pitchFamily="18" charset="-128"/>
              </a:rPr>
              <a:t>observation: 250-m SST</a:t>
            </a:r>
            <a:endParaRPr lang="ja-JP" altLang="en-US" sz="2800" b="1" i="1" dirty="0">
              <a:ln w="900" cmpd="sng">
                <a:noFill/>
                <a:prstDash val="solid"/>
              </a:ln>
              <a:solidFill>
                <a:srgbClr val="0E7742"/>
              </a:solidFill>
              <a:effectLst>
                <a:innerShdw blurRad="101600" dist="76200" dir="5400000">
                  <a:srgbClr val="D4B685">
                    <a:alpha val="73000"/>
                  </a:srgbClr>
                </a:innerShdw>
              </a:effectLst>
              <a:latin typeface="Garamond" panose="02020404030301010803" pitchFamily="18" charset="0"/>
              <a:ea typeface="HGP教科書体" panose="020206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6830BD-26D7-4F62-8FD1-BC6A1606EAD7}"/>
              </a:ext>
            </a:extLst>
          </p:cNvPr>
          <p:cNvSpPr txBox="1"/>
          <p:nvPr/>
        </p:nvSpPr>
        <p:spPr>
          <a:xfrm>
            <a:off x="7595409" y="652183"/>
            <a:ext cx="1175570" cy="34970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Garamond" panose="02020404030301010803" pitchFamily="18" charset="0"/>
              </a:rPr>
              <a:t>2018/03/14</a:t>
            </a:r>
            <a:endParaRPr kumimoji="1" lang="ja-JP" altLang="en-US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E7F9562-E854-42EF-BBFE-7D9CD639A32D}"/>
              </a:ext>
            </a:extLst>
          </p:cNvPr>
          <p:cNvSpPr txBox="1">
            <a:spLocks/>
          </p:cNvSpPr>
          <p:nvPr/>
        </p:nvSpPr>
        <p:spPr>
          <a:xfrm>
            <a:off x="7391400" y="6578601"/>
            <a:ext cx="2133600" cy="18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693449D-7EC0-4AA3-9BF0-028169121E4D}" type="slidenum">
              <a:rPr lang="en-US" altLang="ja-JP">
                <a:latin typeface="Garamond" panose="02020404030301010803" pitchFamily="18" charset="0"/>
              </a:rPr>
              <a:pPr>
                <a:defRPr/>
              </a:pPr>
              <a:t>16</a:t>
            </a:fld>
            <a:endParaRPr lang="en-US" altLang="ja-JP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E4BEE4-FA84-42F6-BD72-4FC5F1E4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0AA6646-418B-4A54-BA83-CD4E64BFDE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7669" y="741076"/>
          <a:ext cx="8710662" cy="5669280"/>
        </p:xfrm>
        <a:graphic>
          <a:graphicData uri="http://schemas.openxmlformats.org/drawingml/2006/table">
            <a:tbl>
              <a:tblPr/>
              <a:tblGrid>
                <a:gridCol w="456098">
                  <a:extLst>
                    <a:ext uri="{9D8B030D-6E8A-4147-A177-3AD203B41FA5}">
                      <a16:colId xmlns:a16="http://schemas.microsoft.com/office/drawing/2014/main" val="1297405047"/>
                    </a:ext>
                  </a:extLst>
                </a:gridCol>
                <a:gridCol w="1262565">
                  <a:extLst>
                    <a:ext uri="{9D8B030D-6E8A-4147-A177-3AD203B41FA5}">
                      <a16:colId xmlns:a16="http://schemas.microsoft.com/office/drawing/2014/main" val="3044253734"/>
                    </a:ext>
                  </a:extLst>
                </a:gridCol>
                <a:gridCol w="3693111">
                  <a:extLst>
                    <a:ext uri="{9D8B030D-6E8A-4147-A177-3AD203B41FA5}">
                      <a16:colId xmlns:a16="http://schemas.microsoft.com/office/drawing/2014/main" val="2560446342"/>
                    </a:ext>
                  </a:extLst>
                </a:gridCol>
                <a:gridCol w="3298888">
                  <a:extLst>
                    <a:ext uri="{9D8B030D-6E8A-4147-A177-3AD203B41FA5}">
                      <a16:colId xmlns:a16="http://schemas.microsoft.com/office/drawing/2014/main" val="527413726"/>
                    </a:ext>
                  </a:extLst>
                </a:gridCol>
              </a:tblGrid>
              <a:tr h="157943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Area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Group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Standard Product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Grid Size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527951"/>
                  </a:ext>
                </a:extLst>
              </a:tr>
              <a:tr h="47383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Common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Radiance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Top-of-atmosphere radiance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(including system geometric correction)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VNR, SWI:</a:t>
                      </a:r>
                      <a:r>
                        <a:rPr lang="en-US" sz="1200" kern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Land/coast: 250 m, offshore: 1 km, 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polarimetry: 1 km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TIR:</a:t>
                      </a:r>
                      <a:r>
                        <a:rPr lang="en-US" sz="1200" kern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Land/coast: 500 m, offshore: 1 km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536107"/>
                  </a:ext>
                </a:extLst>
              </a:tr>
              <a:tr h="157943">
                <a:tc rowSpan="9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Land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Surface reflectance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Precise geometric correction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(equal-area grid (EQA) tile)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924072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Atmospheric corrected reflectance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689013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Vegetation and carbon cycle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Vegetation index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748569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Shadow index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550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Above-ground biomass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302344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Vegetation roughness index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8828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Fraction of absorbed photosynthetically active radiation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346144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Leaf area index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096972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Temperature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Surface temperature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64216"/>
                  </a:ext>
                </a:extLst>
              </a:tr>
              <a:tr h="157943">
                <a:tc rowSpan="7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Atmosphere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Cloud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Cloud flag/Classification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8063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Classified cloud fraction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tile),</a:t>
                      </a:r>
                      <a:r>
                        <a:rPr lang="en-US" sz="1200" kern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1/12 deg (global)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211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Cloud top temp/height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908026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Water cloud optical thickness/effective radius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80540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Ice cloud optical thickness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484422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Aerosol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Aerosol by non-polarization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tile),</a:t>
                      </a:r>
                      <a:r>
                        <a:rPr lang="en-US" sz="1200" kern="0" dirty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1/12 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 (global)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796614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Aerosol over the land by polarization 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173596"/>
                  </a:ext>
                </a:extLst>
              </a:tr>
              <a:tr h="157943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Ocean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Ocean color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Normalized water leaving radiance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250 m (coast), 1 km (offshore), 1/24 deg (global)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72120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Atmospheric correction parameters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1248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Photosynthetically available radiation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22700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In-water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Chlorophyll-a concentration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250 m (coast), 1 km (offshore), 1/24 deg (global)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131826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Suspended solid concentration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53921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Colored dissolved organic matter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00100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Temperature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Sea surface temperature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Garamond" panose="02020404030301010803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500 m (coast), 1 km (offshore), 1/24 deg (global)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809724"/>
                  </a:ext>
                </a:extLst>
              </a:tr>
              <a:tr h="157943">
                <a:tc rowSpan="4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Cryosphere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Area/distribution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Snow and Ice covered area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r>
                        <a:rPr lang="en-US" sz="1200" kern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16444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Okhotsk sea-ice distribution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(scene)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54971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Surface properties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Snow and ice surface temperature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250 m (EQA tile)</a:t>
                      </a:r>
                      <a:r>
                        <a:rPr lang="en-US" sz="1200" kern="0"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 km (EQA tile)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806545"/>
                  </a:ext>
                </a:extLst>
              </a:tr>
              <a:tr h="1579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Snow grain size of shallow layer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71787"/>
                  </a:ext>
                </a:extLst>
              </a:tr>
            </a:tbl>
          </a:graphicData>
        </a:graphic>
      </p:graphicFrame>
      <p:sp>
        <p:nvSpPr>
          <p:cNvPr id="7" name="Rectangle 135">
            <a:extLst>
              <a:ext uri="{FF2B5EF4-FFF2-40B4-BE49-F238E27FC236}">
                <a16:creationId xmlns:a16="http://schemas.microsoft.com/office/drawing/2014/main" id="{38B9997E-AFBF-4CAC-9D4F-9183E8A47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03" y="127934"/>
            <a:ext cx="5540350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36000" rIns="54000" bIns="36000">
            <a:spAutoFit/>
          </a:bodyPr>
          <a:lstStyle/>
          <a:p>
            <a:pPr indent="-514350">
              <a:tabLst>
                <a:tab pos="396875" algn="l"/>
              </a:tabLst>
              <a:defRPr/>
            </a:pPr>
            <a:r>
              <a:rPr lang="en-US" altLang="ja-JP" sz="2800" b="1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HGPｺﾞｼｯｸM" pitchFamily="50" charset="-128"/>
                <a:cs typeface="+mj-cs"/>
              </a:rPr>
              <a:t>GCOM-C/SGLI: standard products</a:t>
            </a:r>
            <a:endParaRPr lang="ja-JP" altLang="en-US" sz="2800" b="1" dirty="0">
              <a:ln w="900" cmpd="sng">
                <a:noFill/>
                <a:prstDash val="solid"/>
              </a:ln>
              <a:solidFill>
                <a:srgbClr val="0E7742"/>
              </a:solidFill>
              <a:effectLst>
                <a:innerShdw blurRad="101600" dist="76200" dir="5400000">
                  <a:srgbClr val="D4B685">
                    <a:alpha val="73000"/>
                  </a:srgbClr>
                </a:innerShdw>
              </a:effectLst>
              <a:latin typeface="Garamond" panose="02020404030301010803" pitchFamily="18" charset="0"/>
              <a:ea typeface="HGPｺﾞｼｯｸM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623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X:\6000_広報・利用関係\センサ観測図\センサの観測方向_color_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636151"/>
            <a:ext cx="4276804" cy="31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09384" y="6448251"/>
            <a:ext cx="2228850" cy="365125"/>
          </a:xfrm>
          <a:noFill/>
        </p:spPr>
        <p:txBody>
          <a:bodyPr/>
          <a:lstStyle/>
          <a:p>
            <a:pPr algn="ctr"/>
            <a:fld id="{8BA0A7F2-CE03-445D-A5F1-1ECB7AA2A495}" type="slidenum">
              <a:rPr lang="en-US" altLang="ja-JP" smtClean="0">
                <a:latin typeface="+mj-lt"/>
              </a:rPr>
              <a:pPr algn="ctr"/>
              <a:t>18</a:t>
            </a:fld>
            <a:endParaRPr lang="en-US" altLang="ja-JP" dirty="0">
              <a:latin typeface="+mj-lt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732330" y="912901"/>
            <a:ext cx="4445652" cy="1499114"/>
          </a:xfrm>
          <a:prstGeom prst="roundRect">
            <a:avLst>
              <a:gd name="adj" fmla="val 19576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ja-JP" sz="1600" b="1" dirty="0">
                <a:solidFill>
                  <a:schemeClr val="accent2">
                    <a:lumMod val="50000"/>
                  </a:schemeClr>
                </a:solidFill>
              </a:rPr>
              <a:t>Synergetic Observation by </a:t>
            </a:r>
            <a:r>
              <a:rPr lang="en-US" altLang="ja-JP" sz="1600" b="1" dirty="0">
                <a:solidFill>
                  <a:schemeClr val="accent2">
                    <a:lumMod val="50000"/>
                  </a:schemeClr>
                </a:solidFill>
              </a:rPr>
              <a:t>Four </a:t>
            </a:r>
            <a:r>
              <a:rPr kumimoji="1" lang="en-US" altLang="ja-JP" sz="1600" b="1" dirty="0">
                <a:solidFill>
                  <a:schemeClr val="accent2">
                    <a:lumMod val="50000"/>
                  </a:schemeClr>
                </a:solidFill>
              </a:rPr>
              <a:t>Instruments on Global Scale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Three-dimensional structure</a:t>
            </a:r>
            <a:r>
              <a:rPr lang="ja-JP" altLang="en-US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of aerosol and cloud including vertical motion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Radiation flux at top of atmosphere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altLang="ja-JP" sz="1200" dirty="0">
                <a:solidFill>
                  <a:schemeClr val="accent2">
                    <a:lumMod val="50000"/>
                  </a:schemeClr>
                </a:solidFill>
              </a:rPr>
              <a:t>Aerosol – cloud – radiation interactions</a:t>
            </a:r>
          </a:p>
        </p:txBody>
      </p:sp>
      <p:pic>
        <p:nvPicPr>
          <p:cNvPr id="10" name="Picture 4" descr="D:\doc\業務フォルダ\JAXA業務\EarthCARE利用研究\パネルとポスター\パーツ\EarthCare-02-HR_s.png"/>
          <p:cNvPicPr>
            <a:picLocks noChangeAspect="1" noChangeArrowheads="1"/>
          </p:cNvPicPr>
          <p:nvPr/>
        </p:nvPicPr>
        <p:blipFill rotWithShape="1">
          <a:blip r:embed="rId3" cstate="print"/>
          <a:srcRect t="10064"/>
          <a:stretch/>
        </p:blipFill>
        <p:spPr bwMode="auto">
          <a:xfrm>
            <a:off x="200472" y="908720"/>
            <a:ext cx="4043509" cy="2727431"/>
          </a:xfrm>
          <a:prstGeom prst="rect">
            <a:avLst/>
          </a:prstGeom>
          <a:noFill/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3008784" y="3356992"/>
            <a:ext cx="1115616" cy="23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700" dirty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Copyright ESA</a:t>
            </a:r>
          </a:p>
        </p:txBody>
      </p:sp>
      <p:sp>
        <p:nvSpPr>
          <p:cNvPr id="14" name="タイトル 3"/>
          <p:cNvSpPr txBox="1">
            <a:spLocks/>
          </p:cNvSpPr>
          <p:nvPr/>
        </p:nvSpPr>
        <p:spPr>
          <a:xfrm>
            <a:off x="744597" y="2003530"/>
            <a:ext cx="100811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MSI</a:t>
            </a:r>
            <a:endParaRPr lang="ja-JP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813048" y="2195992"/>
            <a:ext cx="11775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2012385" y="1991522"/>
            <a:ext cx="141893" cy="201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タイトル 3"/>
          <p:cNvSpPr txBox="1">
            <a:spLocks/>
          </p:cNvSpPr>
          <p:nvPr/>
        </p:nvSpPr>
        <p:spPr>
          <a:xfrm>
            <a:off x="741040" y="2435578"/>
            <a:ext cx="100811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BBR</a:t>
            </a:r>
            <a:endParaRPr lang="ja-JP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809491" y="2628040"/>
            <a:ext cx="11775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1984480" y="2024924"/>
            <a:ext cx="203164" cy="5988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タイトル 3"/>
          <p:cNvSpPr txBox="1">
            <a:spLocks/>
          </p:cNvSpPr>
          <p:nvPr/>
        </p:nvSpPr>
        <p:spPr>
          <a:xfrm>
            <a:off x="3477344" y="2640048"/>
            <a:ext cx="100811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ATLID</a:t>
            </a:r>
            <a:endParaRPr lang="ja-JP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856195" y="2840130"/>
            <a:ext cx="11775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666752" y="2404972"/>
            <a:ext cx="196816" cy="4385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タイトル 3"/>
          <p:cNvSpPr txBox="1">
            <a:spLocks/>
          </p:cNvSpPr>
          <p:nvPr/>
        </p:nvSpPr>
        <p:spPr>
          <a:xfrm>
            <a:off x="3810462" y="1278940"/>
            <a:ext cx="602987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CPR</a:t>
            </a:r>
            <a:endParaRPr lang="ja-JP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3621360" y="1471402"/>
            <a:ext cx="601464" cy="45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333329" y="1476284"/>
            <a:ext cx="295449" cy="5036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グループ化 30"/>
          <p:cNvGrpSpPr/>
          <p:nvPr/>
        </p:nvGrpSpPr>
        <p:grpSpPr>
          <a:xfrm>
            <a:off x="5073525" y="2484023"/>
            <a:ext cx="4079495" cy="2106704"/>
            <a:chOff x="4740977" y="2906472"/>
            <a:chExt cx="4079495" cy="2106704"/>
          </a:xfrm>
        </p:grpSpPr>
        <p:sp>
          <p:nvSpPr>
            <p:cNvPr id="27" name="正方形/長方形 26"/>
            <p:cNvSpPr/>
            <p:nvPr/>
          </p:nvSpPr>
          <p:spPr>
            <a:xfrm>
              <a:off x="4740977" y="2924944"/>
              <a:ext cx="3960440" cy="20882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タイトル 3"/>
            <p:cNvSpPr txBox="1">
              <a:spLocks/>
            </p:cNvSpPr>
            <p:nvPr/>
          </p:nvSpPr>
          <p:spPr>
            <a:xfrm>
              <a:off x="4841560" y="3312692"/>
              <a:ext cx="3960440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ja-JP" sz="1400" b="1" spc="60" dirty="0">
                  <a:solidFill>
                    <a:srgbClr val="4F81BD">
                      <a:lumMod val="75000"/>
                    </a:srgbClr>
                  </a:solidFill>
                  <a:latin typeface="Helvetica" pitchFamily="34" charset="0"/>
                </a:rPr>
                <a:t>CPR</a:t>
              </a:r>
              <a:r>
                <a:rPr lang="ja-JP" altLang="en-US" sz="11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　　　　</a:t>
              </a:r>
              <a:r>
                <a:rPr lang="ja-JP" altLang="en-US" sz="12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 </a:t>
              </a:r>
              <a:r>
                <a:rPr lang="en-US" altLang="ja-JP" sz="1200" b="1" spc="60" dirty="0">
                  <a:solidFill>
                    <a:prstClr val="black"/>
                  </a:solidFill>
                  <a:latin typeface="Helvetica" pitchFamily="34" charset="0"/>
                </a:rPr>
                <a:t>Cloud Profiling Radar</a:t>
              </a:r>
              <a:endParaRPr lang="en-US" altLang="ja-JP" sz="1100" b="1" spc="6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29" name="タイトル 3"/>
            <p:cNvSpPr txBox="1">
              <a:spLocks/>
            </p:cNvSpPr>
            <p:nvPr/>
          </p:nvSpPr>
          <p:spPr>
            <a:xfrm>
              <a:off x="4841560" y="3717032"/>
              <a:ext cx="3960440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ja-JP" sz="1400" b="1" spc="60" dirty="0">
                  <a:solidFill>
                    <a:srgbClr val="4F81BD">
                      <a:lumMod val="75000"/>
                    </a:srgbClr>
                  </a:solidFill>
                  <a:latin typeface="Helvetica" pitchFamily="34" charset="0"/>
                </a:rPr>
                <a:t>ATLID</a:t>
              </a:r>
              <a:r>
                <a:rPr lang="ja-JP" altLang="en-US" sz="11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　　　</a:t>
              </a:r>
              <a:r>
                <a:rPr lang="en-US" altLang="ja-JP" sz="1200" b="1" spc="60" dirty="0">
                  <a:solidFill>
                    <a:prstClr val="black"/>
                  </a:solidFill>
                  <a:latin typeface="Helvetica" pitchFamily="34" charset="0"/>
                </a:rPr>
                <a:t>Atmospheric Lidar</a:t>
              </a:r>
              <a:endParaRPr lang="en-US" altLang="ja-JP" sz="1100" b="1" spc="6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30" name="タイトル 3"/>
            <p:cNvSpPr txBox="1">
              <a:spLocks/>
            </p:cNvSpPr>
            <p:nvPr/>
          </p:nvSpPr>
          <p:spPr>
            <a:xfrm>
              <a:off x="4841560" y="4112136"/>
              <a:ext cx="3960440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ja-JP" sz="1400" b="1" spc="60" dirty="0">
                  <a:solidFill>
                    <a:srgbClr val="4F81BD">
                      <a:lumMod val="75000"/>
                    </a:srgbClr>
                  </a:solidFill>
                  <a:latin typeface="Helvetica" pitchFamily="34" charset="0"/>
                </a:rPr>
                <a:t>MSI</a:t>
              </a:r>
              <a:r>
                <a:rPr lang="en-US" altLang="ja-JP" sz="11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      </a:t>
              </a:r>
              <a:r>
                <a:rPr lang="ja-JP" altLang="en-US" sz="11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　　</a:t>
              </a:r>
              <a:r>
                <a:rPr lang="en-US" altLang="ja-JP" sz="1200" b="1" spc="60" dirty="0">
                  <a:solidFill>
                    <a:prstClr val="black"/>
                  </a:solidFill>
                  <a:latin typeface="Helvetica" pitchFamily="34" charset="0"/>
                </a:rPr>
                <a:t>Multi-Spectral Imager</a:t>
              </a:r>
              <a:endParaRPr lang="en-US" altLang="ja-JP" sz="1100" b="1" spc="6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31" name="タイトル 3"/>
            <p:cNvSpPr txBox="1">
              <a:spLocks/>
            </p:cNvSpPr>
            <p:nvPr/>
          </p:nvSpPr>
          <p:spPr>
            <a:xfrm>
              <a:off x="4860032" y="4509120"/>
              <a:ext cx="3960440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ja-JP" sz="1400" b="1" spc="60" dirty="0">
                  <a:solidFill>
                    <a:srgbClr val="4F81BD">
                      <a:lumMod val="75000"/>
                    </a:srgbClr>
                  </a:solidFill>
                  <a:latin typeface="Helvetica" pitchFamily="34" charset="0"/>
                </a:rPr>
                <a:t>BBR</a:t>
              </a:r>
              <a:r>
                <a:rPr lang="ja-JP" altLang="en-US" sz="1100" b="1" spc="60" dirty="0">
                  <a:solidFill>
                    <a:prstClr val="white">
                      <a:lumMod val="50000"/>
                    </a:prstClr>
                  </a:solidFill>
                  <a:latin typeface="Helvetica" pitchFamily="34" charset="0"/>
                </a:rPr>
                <a:t>　　　　</a:t>
              </a:r>
              <a:r>
                <a:rPr lang="en-US" altLang="ja-JP" sz="1200" b="1" spc="60" dirty="0">
                  <a:solidFill>
                    <a:prstClr val="black"/>
                  </a:solidFill>
                  <a:latin typeface="Helvetica" pitchFamily="34" charset="0"/>
                </a:rPr>
                <a:t>Broadband Radiometer</a:t>
              </a:r>
              <a:endParaRPr lang="en-US" altLang="ja-JP" sz="1100" b="1" spc="6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pic>
          <p:nvPicPr>
            <p:cNvPr id="33" name="Picture 2" descr="D:\doc\業務フォルダ\JAXA業務\EarthCARE利用研究\パネルとポスター\パーツ\JAXA_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66848" y="3449352"/>
              <a:ext cx="356820" cy="199173"/>
            </a:xfrm>
            <a:prstGeom prst="rect">
              <a:avLst/>
            </a:prstGeom>
            <a:noFill/>
          </p:spPr>
        </p:pic>
        <p:pic>
          <p:nvPicPr>
            <p:cNvPr id="34" name="Picture 3" descr="D:\doc\業務フォルダ\JAXA業務\EarthCARE利用研究\パネルとポスター\パーツ\NICT2_ロゴパターン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5892" y="3428289"/>
              <a:ext cx="324725" cy="211152"/>
            </a:xfrm>
            <a:prstGeom prst="rect">
              <a:avLst/>
            </a:prstGeom>
            <a:noFill/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11328" y="3866820"/>
              <a:ext cx="389064" cy="1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11328" y="4252688"/>
              <a:ext cx="389064" cy="1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11328" y="4668144"/>
              <a:ext cx="389064" cy="1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円/楕円 28"/>
            <p:cNvSpPr/>
            <p:nvPr/>
          </p:nvSpPr>
          <p:spPr>
            <a:xfrm>
              <a:off x="4913567" y="3774182"/>
              <a:ext cx="648073" cy="3103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prstClr val="white"/>
                  </a:solidFill>
                  <a:latin typeface="Arial Black" pitchFamily="34" charset="0"/>
                </a:rPr>
                <a:t>ATLID</a:t>
              </a:r>
              <a:endParaRPr lang="ja-JP" altLang="en-US" sz="105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39" name="円/楕円 29"/>
            <p:cNvSpPr/>
            <p:nvPr/>
          </p:nvSpPr>
          <p:spPr>
            <a:xfrm>
              <a:off x="4908235" y="3375464"/>
              <a:ext cx="648073" cy="3103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prstClr val="white"/>
                  </a:solidFill>
                  <a:latin typeface="Arial Black" pitchFamily="34" charset="0"/>
                </a:rPr>
                <a:t>CPR</a:t>
              </a:r>
              <a:endParaRPr lang="ja-JP" altLang="en-US" sz="105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0" name="円/楕円 31"/>
            <p:cNvSpPr/>
            <p:nvPr/>
          </p:nvSpPr>
          <p:spPr>
            <a:xfrm>
              <a:off x="4913567" y="4586486"/>
              <a:ext cx="648073" cy="31038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prstClr val="white"/>
                  </a:solidFill>
                  <a:latin typeface="Arial Black" pitchFamily="34" charset="0"/>
                </a:rPr>
                <a:t>BBR</a:t>
              </a:r>
              <a:endParaRPr lang="ja-JP" altLang="en-US" sz="105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1" name="円/楕円 32"/>
            <p:cNvSpPr/>
            <p:nvPr/>
          </p:nvSpPr>
          <p:spPr>
            <a:xfrm>
              <a:off x="4908235" y="4176652"/>
              <a:ext cx="648073" cy="31038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050" dirty="0">
                  <a:solidFill>
                    <a:prstClr val="white"/>
                  </a:solidFill>
                  <a:latin typeface="Arial Black" pitchFamily="34" charset="0"/>
                </a:rPr>
                <a:t>MSI</a:t>
              </a:r>
              <a:endParaRPr lang="ja-JP" altLang="en-US" sz="105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32" name="タイトル 3"/>
            <p:cNvSpPr txBox="1">
              <a:spLocks/>
            </p:cNvSpPr>
            <p:nvPr/>
          </p:nvSpPr>
          <p:spPr>
            <a:xfrm>
              <a:off x="4741844" y="2906472"/>
              <a:ext cx="3960440" cy="3065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ja-JP" sz="1400" b="1" spc="60" dirty="0">
                  <a:solidFill>
                    <a:prstClr val="white"/>
                  </a:solidFill>
                  <a:latin typeface="Helvetica" pitchFamily="34" charset="0"/>
                </a:rPr>
                <a:t>Observation Instruments on EarthCARE</a:t>
              </a:r>
            </a:p>
          </p:txBody>
        </p:sp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AF80F7AB-64E7-49CF-8CDD-856A804A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35" y="44624"/>
            <a:ext cx="8543925" cy="764704"/>
          </a:xfrm>
        </p:spPr>
        <p:txBody>
          <a:bodyPr>
            <a:noAutofit/>
          </a:bodyPr>
          <a:lstStyle/>
          <a:p>
            <a:r>
              <a:rPr lang="en-US" altLang="ja-JP" sz="3200" b="1" dirty="0"/>
              <a:t>Earth Cloud Aerosol and Radiation Explorer (</a:t>
            </a:r>
            <a:r>
              <a:rPr lang="en-US" altLang="ja-JP" sz="3200" b="1" dirty="0" err="1"/>
              <a:t>EarthCARE</a:t>
            </a:r>
            <a:r>
              <a:rPr lang="en-US" altLang="ja-JP" sz="3200" b="1" dirty="0"/>
              <a:t>) with ESA</a:t>
            </a:r>
            <a:endParaRPr lang="ja-JP" altLang="en-US" sz="2400" b="1" dirty="0"/>
          </a:p>
        </p:txBody>
      </p:sp>
      <p:graphicFrame>
        <p:nvGraphicFramePr>
          <p:cNvPr id="42" name="Group 75">
            <a:extLst>
              <a:ext uri="{FF2B5EF4-FFF2-40B4-BE49-F238E27FC236}">
                <a16:creationId xmlns:a16="http://schemas.microsoft.com/office/drawing/2014/main" id="{D6385453-D11E-4BEF-B74B-79079B1D2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072937"/>
              </p:ext>
            </p:extLst>
          </p:nvPr>
        </p:nvGraphicFramePr>
        <p:xfrm>
          <a:off x="4929509" y="4678713"/>
          <a:ext cx="4032448" cy="1897190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Institutions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ESA/NICA/JAXA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50" charset="-128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Mission Duration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3-years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Mass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Approx. 2200kg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  <a:cs typeface="Times New Roman" pitchFamily="18" charset="0"/>
                        </a:rPr>
                        <a:t>Orbit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Sun-synchronous sub-recurrent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Altitude: approx. 400km</a:t>
                      </a:r>
                      <a:b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</a:b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Mean Local Solar Time (Descending): 14:00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Repeat Cycle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25</a:t>
                      </a:r>
                      <a:r>
                        <a:rPr lang="ja-JP" altLang="en-US" sz="900" kern="100" baseline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 </a:t>
                      </a:r>
                      <a:r>
                        <a:rPr lang="en-US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days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Orbit</a:t>
                      </a:r>
                      <a:r>
                        <a:rPr lang="en-US" altLang="ja-JP" sz="900" kern="100" baseline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 Period</a:t>
                      </a:r>
                      <a:endParaRPr lang="en-US" alt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5552.7 seconds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Semi Major</a:t>
                      </a:r>
                      <a:r>
                        <a:rPr lang="en-US" altLang="ja-JP" sz="900" kern="100" baseline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 Axis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6771.28 km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kern="10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Eccentricity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0.001283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kern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Inclination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97.050</a:t>
                      </a:r>
                      <a:r>
                        <a:rPr kumimoji="1" lang="en-US" altLang="ja-JP" sz="900" kern="0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Times New Roman"/>
                        </a:rPr>
                        <a:t>°</a:t>
                      </a:r>
                      <a:endParaRPr lang="ja-JP" sz="900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5CD0A6F-8F40-47F3-ADA9-A8003696A5B7}"/>
              </a:ext>
            </a:extLst>
          </p:cNvPr>
          <p:cNvSpPr txBox="1"/>
          <p:nvPr/>
        </p:nvSpPr>
        <p:spPr>
          <a:xfrm>
            <a:off x="-26228" y="-27384"/>
            <a:ext cx="14508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Future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3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26C0FA1-1819-4AF5-8948-228C373F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27" y="570837"/>
            <a:ext cx="8437892" cy="205340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JAXA Earth Observation Satellite missions</a:t>
            </a:r>
            <a:endParaRPr lang="ja-JP" altLang="en-US" sz="5400" b="1" dirty="0"/>
          </a:p>
        </p:txBody>
      </p:sp>
      <p:sp>
        <p:nvSpPr>
          <p:cNvPr id="248" name="Rectangle 2"/>
          <p:cNvSpPr txBox="1">
            <a:spLocks noChangeArrowheads="1"/>
          </p:cNvSpPr>
          <p:nvPr/>
        </p:nvSpPr>
        <p:spPr>
          <a:xfrm>
            <a:off x="862302" y="507249"/>
            <a:ext cx="8528474" cy="493722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endParaRPr lang="en-US" altLang="ja-JP" sz="2898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Arial" charset="0"/>
            </a:endParaRPr>
          </a:p>
        </p:txBody>
      </p:sp>
      <p:graphicFrame>
        <p:nvGraphicFramePr>
          <p:cNvPr id="174" name="Group 178"/>
          <p:cNvGraphicFramePr>
            <a:graphicFrameLocks noGrp="1"/>
          </p:cNvGraphicFramePr>
          <p:nvPr>
            <p:extLst/>
          </p:nvPr>
        </p:nvGraphicFramePr>
        <p:xfrm>
          <a:off x="862304" y="1235526"/>
          <a:ext cx="8110472" cy="4009294"/>
        </p:xfrm>
        <a:graphic>
          <a:graphicData uri="http://schemas.openxmlformats.org/drawingml/2006/table">
            <a:tbl>
              <a:tblPr/>
              <a:tblGrid>
                <a:gridCol w="216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48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77581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Targets (JFY: Apr-Mar)</a:t>
                      </a:r>
                    </a:p>
                  </a:txBody>
                  <a:tcPr marL="16615" marR="16615" marT="16615" marB="16615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2012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2013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2014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2015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2016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2017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2018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2019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2020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2021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2022</a:t>
                      </a: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662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Disasters &amp; Resources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JERS1/OPS, SAR (1992-1998)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ADEOS-I/AVNIR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ALOS/AVNIR2, PALSAR (2006-2011)</a:t>
                      </a:r>
                    </a:p>
                  </a:txBody>
                  <a:tcPr marL="33231" marR="33231" marT="16615" marB="1661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7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System</a:t>
                      </a:r>
                    </a:p>
                    <a:p>
                      <a:pPr marL="90488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Water Cycle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ADEOS-I/AMSR (1996-1997)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Aqua/AMSR-E (2002-2010</a:t>
                      </a: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</a:t>
                      </a:r>
                      <a:endParaRPr kumimoji="1" lang="en-US" alt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33231" marR="33231" marT="16615" marB="1661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694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change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ADEOS-I/OCTS (1996-1997)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ADEOS-II/GLI (2003)</a:t>
                      </a:r>
                    </a:p>
                  </a:txBody>
                  <a:tcPr marL="33231" marR="33231" marT="16615" marB="1661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Greenhouse gases</a:t>
                      </a:r>
                    </a:p>
                  </a:txBody>
                  <a:tcPr marL="33231" marR="33231" marT="16615" marB="16615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6615" marR="16615" marT="16615" marB="16615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5" name="Rectangle 104"/>
          <p:cNvSpPr>
            <a:spLocks noChangeArrowheads="1"/>
          </p:cNvSpPr>
          <p:nvPr/>
        </p:nvSpPr>
        <p:spPr bwMode="auto">
          <a:xfrm>
            <a:off x="6306650" y="6134249"/>
            <a:ext cx="485710" cy="22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477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Study</a:t>
            </a:r>
          </a:p>
        </p:txBody>
      </p:sp>
      <p:sp>
        <p:nvSpPr>
          <p:cNvPr id="176" name="Rectangle 105"/>
          <p:cNvSpPr>
            <a:spLocks noChangeArrowheads="1"/>
          </p:cNvSpPr>
          <p:nvPr/>
        </p:nvSpPr>
        <p:spPr bwMode="auto">
          <a:xfrm>
            <a:off x="3220820" y="6140110"/>
            <a:ext cx="674865" cy="22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477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On orbit</a:t>
            </a:r>
          </a:p>
        </p:txBody>
      </p:sp>
      <p:sp>
        <p:nvSpPr>
          <p:cNvPr id="202" name="Text Box 107"/>
          <p:cNvSpPr txBox="1">
            <a:spLocks noChangeArrowheads="1"/>
          </p:cNvSpPr>
          <p:nvPr/>
        </p:nvSpPr>
        <p:spPr bwMode="auto">
          <a:xfrm>
            <a:off x="1344010" y="6094272"/>
            <a:ext cx="1385316" cy="3196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77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Mission status</a:t>
            </a:r>
          </a:p>
        </p:txBody>
      </p:sp>
      <p:sp>
        <p:nvSpPr>
          <p:cNvPr id="203" name="Line 108"/>
          <p:cNvSpPr>
            <a:spLocks noChangeShapeType="1"/>
          </p:cNvSpPr>
          <p:nvPr/>
        </p:nvSpPr>
        <p:spPr bwMode="auto">
          <a:xfrm>
            <a:off x="2715596" y="6252874"/>
            <a:ext cx="448408" cy="0"/>
          </a:xfrm>
          <a:prstGeom prst="line">
            <a:avLst/>
          </a:prstGeom>
          <a:noFill/>
          <a:ln w="1524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2215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4" name="Line 110"/>
          <p:cNvSpPr>
            <a:spLocks noChangeShapeType="1"/>
          </p:cNvSpPr>
          <p:nvPr/>
        </p:nvSpPr>
        <p:spPr bwMode="auto">
          <a:xfrm>
            <a:off x="5800426" y="6240276"/>
            <a:ext cx="408842" cy="0"/>
          </a:xfrm>
          <a:prstGeom prst="line">
            <a:avLst/>
          </a:prstGeom>
          <a:noFill/>
          <a:ln w="152400">
            <a:solidFill>
              <a:sysClr val="windowText" lastClr="000000">
                <a:alpha val="70195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2215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5" name="Rectangle 113"/>
          <p:cNvSpPr>
            <a:spLocks noChangeArrowheads="1"/>
          </p:cNvSpPr>
          <p:nvPr/>
        </p:nvSpPr>
        <p:spPr bwMode="auto">
          <a:xfrm>
            <a:off x="4423607" y="1608318"/>
            <a:ext cx="2266646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[Land and disaster monitoring] </a:t>
            </a:r>
          </a:p>
        </p:txBody>
      </p:sp>
      <p:sp>
        <p:nvSpPr>
          <p:cNvPr id="206" name="Rectangle 123"/>
          <p:cNvSpPr>
            <a:spLocks noChangeArrowheads="1"/>
          </p:cNvSpPr>
          <p:nvPr/>
        </p:nvSpPr>
        <p:spPr bwMode="auto">
          <a:xfrm>
            <a:off x="5533637" y="3516514"/>
            <a:ext cx="3363101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[Vegetation, aerosol, cloud, SST, ocean color]</a:t>
            </a:r>
          </a:p>
        </p:txBody>
      </p:sp>
      <p:sp>
        <p:nvSpPr>
          <p:cNvPr id="207" name="Rectangle 124"/>
          <p:cNvSpPr>
            <a:spLocks noChangeArrowheads="1"/>
          </p:cNvSpPr>
          <p:nvPr/>
        </p:nvSpPr>
        <p:spPr bwMode="auto">
          <a:xfrm>
            <a:off x="6585664" y="3881404"/>
            <a:ext cx="2378856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[Cloud and aerosol 3D structure]</a:t>
            </a:r>
          </a:p>
        </p:txBody>
      </p:sp>
      <p:sp>
        <p:nvSpPr>
          <p:cNvPr id="208" name="Rectangle 127"/>
          <p:cNvSpPr>
            <a:spLocks noChangeArrowheads="1"/>
          </p:cNvSpPr>
          <p:nvPr/>
        </p:nvSpPr>
        <p:spPr bwMode="auto">
          <a:xfrm>
            <a:off x="3593682" y="4378428"/>
            <a:ext cx="779060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[CO</a:t>
            </a:r>
            <a:r>
              <a:rPr lang="en-US" altLang="ja-JP" sz="1292" baseline="-250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</a:t>
            </a: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lang="en-US" altLang="ja-JP" sz="1292" baseline="-250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4, </a:t>
            </a:r>
            <a:endParaRPr lang="en-US" altLang="ja-JP" sz="1292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9" name="Rectangle 131"/>
          <p:cNvSpPr>
            <a:spLocks noChangeArrowheads="1"/>
          </p:cNvSpPr>
          <p:nvPr/>
        </p:nvSpPr>
        <p:spPr bwMode="auto">
          <a:xfrm>
            <a:off x="3586841" y="3095950"/>
            <a:ext cx="2869376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[Wind, SST , water vapor, precipitation]</a:t>
            </a:r>
          </a:p>
        </p:txBody>
      </p:sp>
      <p:sp>
        <p:nvSpPr>
          <p:cNvPr id="210" name="Rectangle 136"/>
          <p:cNvSpPr>
            <a:spLocks noChangeArrowheads="1"/>
          </p:cNvSpPr>
          <p:nvPr/>
        </p:nvSpPr>
        <p:spPr bwMode="auto">
          <a:xfrm>
            <a:off x="4648396" y="2449043"/>
            <a:ext cx="1949253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[Precipitation 3D structure]</a:t>
            </a:r>
          </a:p>
        </p:txBody>
      </p:sp>
      <p:sp>
        <p:nvSpPr>
          <p:cNvPr id="219" name="Rectangle 140"/>
          <p:cNvSpPr>
            <a:spLocks noChangeArrowheads="1"/>
          </p:cNvSpPr>
          <p:nvPr/>
        </p:nvSpPr>
        <p:spPr bwMode="auto">
          <a:xfrm>
            <a:off x="6902513" y="4841412"/>
            <a:ext cx="1106073" cy="198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[CO</a:t>
            </a:r>
            <a:r>
              <a:rPr lang="en-US" altLang="ja-JP" sz="1292" baseline="-250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</a:t>
            </a: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lang="en-US" altLang="ja-JP" sz="1292" baseline="-250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CO]</a:t>
            </a:r>
          </a:p>
        </p:txBody>
      </p:sp>
      <p:sp>
        <p:nvSpPr>
          <p:cNvPr id="220" name="Line 133"/>
          <p:cNvSpPr>
            <a:spLocks noChangeShapeType="1"/>
          </p:cNvSpPr>
          <p:nvPr/>
        </p:nvSpPr>
        <p:spPr bwMode="auto">
          <a:xfrm flipV="1">
            <a:off x="4063516" y="6245299"/>
            <a:ext cx="432952" cy="0"/>
          </a:xfrm>
          <a:prstGeom prst="line">
            <a:avLst/>
          </a:prstGeom>
          <a:noFill/>
          <a:ln w="152400">
            <a:solidFill>
              <a:srgbClr val="00B050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2215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1" name="Rectangle 134"/>
          <p:cNvSpPr>
            <a:spLocks noChangeArrowheads="1"/>
          </p:cNvSpPr>
          <p:nvPr/>
        </p:nvSpPr>
        <p:spPr bwMode="auto">
          <a:xfrm>
            <a:off x="4592884" y="6131660"/>
            <a:ext cx="1117294" cy="22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477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Development</a:t>
            </a:r>
          </a:p>
        </p:txBody>
      </p:sp>
      <p:sp>
        <p:nvSpPr>
          <p:cNvPr id="222" name="正方形/長方形 221"/>
          <p:cNvSpPr/>
          <p:nvPr/>
        </p:nvSpPr>
        <p:spPr>
          <a:xfrm>
            <a:off x="3087960" y="2476011"/>
            <a:ext cx="1624163" cy="170496"/>
          </a:xfrm>
          <a:prstGeom prst="rect">
            <a:avLst/>
          </a:prstGeom>
          <a:solidFill>
            <a:srgbClr val="0070C0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TRMM / PR 1997-2015</a:t>
            </a:r>
            <a:endParaRPr lang="ja-JP" altLang="en-US" sz="1108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3" name="正方形/長方形 222"/>
          <p:cNvSpPr/>
          <p:nvPr/>
        </p:nvSpPr>
        <p:spPr>
          <a:xfrm>
            <a:off x="4225980" y="1817428"/>
            <a:ext cx="2685913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ALOS-2 / PALSAR-2</a:t>
            </a:r>
            <a:endParaRPr lang="ja-JP" altLang="en-US" sz="1108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4" name="正方形/長方形 223"/>
          <p:cNvSpPr/>
          <p:nvPr/>
        </p:nvSpPr>
        <p:spPr>
          <a:xfrm>
            <a:off x="4310368" y="2734538"/>
            <a:ext cx="1628043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GPM / </a:t>
            </a: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DPR</a:t>
            </a:r>
            <a:endParaRPr lang="ja-JP" altLang="en-US" sz="1108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5" name="正方形/長方形 224"/>
          <p:cNvSpPr/>
          <p:nvPr/>
        </p:nvSpPr>
        <p:spPr>
          <a:xfrm>
            <a:off x="3324220" y="3276746"/>
            <a:ext cx="2658208" cy="17049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GCOM-W / AMSR2</a:t>
            </a:r>
            <a:endParaRPr lang="ja-JP" altLang="en-US" sz="1108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7" name="正方形/長方形 226"/>
          <p:cNvSpPr/>
          <p:nvPr/>
        </p:nvSpPr>
        <p:spPr>
          <a:xfrm>
            <a:off x="6601495" y="5058985"/>
            <a:ext cx="2356646" cy="170496"/>
          </a:xfrm>
          <a:prstGeom prst="rect">
            <a:avLst/>
          </a:prstGeom>
          <a:solidFill>
            <a:srgbClr val="0070C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GOSAT-2</a:t>
            </a:r>
            <a:endParaRPr lang="ja-JP" altLang="en-US" sz="1108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28" name="グループ化 96"/>
          <p:cNvGrpSpPr>
            <a:grpSpLocks/>
          </p:cNvGrpSpPr>
          <p:nvPr/>
        </p:nvGrpSpPr>
        <p:grpSpPr bwMode="auto">
          <a:xfrm>
            <a:off x="6026321" y="3279200"/>
            <a:ext cx="498231" cy="16558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29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33" name="正方形/長方形 232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34" name="正方形/長方形 233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230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31" name="正方形/長方形 230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32" name="正方形/長方形 231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grpSp>
        <p:nvGrpSpPr>
          <p:cNvPr id="235" name="グループ化 97"/>
          <p:cNvGrpSpPr>
            <a:grpSpLocks/>
          </p:cNvGrpSpPr>
          <p:nvPr/>
        </p:nvGrpSpPr>
        <p:grpSpPr bwMode="auto">
          <a:xfrm>
            <a:off x="5972112" y="2736260"/>
            <a:ext cx="498231" cy="167054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36" name="グループ化 98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61" name="正方形/長方形 260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62" name="正方形/長方形 261"/>
              <p:cNvSpPr/>
              <p:nvPr/>
            </p:nvSpPr>
            <p:spPr>
              <a:xfrm>
                <a:off x="1764215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237" name="グループ化 99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38" name="正方形/長方形 237"/>
              <p:cNvSpPr/>
              <p:nvPr/>
            </p:nvSpPr>
            <p:spPr>
              <a:xfrm>
                <a:off x="1619137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60" name="正方形/長方形 259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grpSp>
        <p:nvGrpSpPr>
          <p:cNvPr id="263" name="グループ化 104"/>
          <p:cNvGrpSpPr>
            <a:grpSpLocks/>
          </p:cNvGrpSpPr>
          <p:nvPr/>
        </p:nvGrpSpPr>
        <p:grpSpPr bwMode="auto">
          <a:xfrm>
            <a:off x="6504047" y="2736260"/>
            <a:ext cx="498231" cy="167054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64" name="グループ化 105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68" name="正方形/長方形 267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69" name="正方形/長方形 268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265" name="グループ化 106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66" name="正方形/長方形 265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67" name="正方形/長方形 266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sp>
        <p:nvSpPr>
          <p:cNvPr id="270" name="正方形/長方形 269"/>
          <p:cNvSpPr/>
          <p:nvPr/>
        </p:nvSpPr>
        <p:spPr>
          <a:xfrm>
            <a:off x="6194199" y="3754089"/>
            <a:ext cx="2646849" cy="15619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GCOM-C / SGLI</a:t>
            </a:r>
            <a:endParaRPr lang="ja-JP" altLang="en-US" sz="1015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1" name="正方形/長方形 270"/>
          <p:cNvSpPr/>
          <p:nvPr/>
        </p:nvSpPr>
        <p:spPr>
          <a:xfrm>
            <a:off x="8153324" y="4110014"/>
            <a:ext cx="797627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 err="1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EarthCARE</a:t>
            </a: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endParaRPr lang="ja-JP" altLang="en-US" sz="1108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72" name="グループ化 96"/>
          <p:cNvGrpSpPr>
            <a:grpSpLocks/>
          </p:cNvGrpSpPr>
          <p:nvPr/>
        </p:nvGrpSpPr>
        <p:grpSpPr bwMode="auto">
          <a:xfrm>
            <a:off x="7060373" y="2736466"/>
            <a:ext cx="498231" cy="16558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73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77" name="正方形/長方形 276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78" name="正方形/長方形 277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274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75" name="正方形/長方形 274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76" name="正方形/長方形 275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pic>
        <p:nvPicPr>
          <p:cNvPr id="286" name="図 36" descr="EC4_RG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8705">
            <a:off x="7612547" y="3998121"/>
            <a:ext cx="613209" cy="35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" name="正方形/長方形 286"/>
          <p:cNvSpPr/>
          <p:nvPr/>
        </p:nvSpPr>
        <p:spPr>
          <a:xfrm>
            <a:off x="7479800" y="2158310"/>
            <a:ext cx="1475324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ALOS-3</a:t>
            </a:r>
          </a:p>
        </p:txBody>
      </p:sp>
      <p:pic>
        <p:nvPicPr>
          <p:cNvPr id="288" name="Picture 43" descr="dms_opt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903">
            <a:off x="6744964" y="1990425"/>
            <a:ext cx="809388" cy="35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53" descr="C:\Documents and Settings\02027\デスクトップ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780" y="1629292"/>
            <a:ext cx="738554" cy="5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" name="正方形/長方形 289"/>
          <p:cNvSpPr/>
          <p:nvPr/>
        </p:nvSpPr>
        <p:spPr>
          <a:xfrm>
            <a:off x="7689951" y="1817093"/>
            <a:ext cx="1265174" cy="17049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defRPr/>
            </a:pPr>
            <a:r>
              <a:rPr lang="en-US" altLang="ja-JP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ALOS-4</a:t>
            </a:r>
          </a:p>
        </p:txBody>
      </p:sp>
      <p:grpSp>
        <p:nvGrpSpPr>
          <p:cNvPr id="291" name="グループ化 104"/>
          <p:cNvGrpSpPr>
            <a:grpSpLocks/>
          </p:cNvGrpSpPr>
          <p:nvPr/>
        </p:nvGrpSpPr>
        <p:grpSpPr bwMode="auto">
          <a:xfrm>
            <a:off x="6953278" y="1819149"/>
            <a:ext cx="459440" cy="16993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92" name="グループ化 105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96" name="正方形/長方形 295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97" name="正方形/長方形 296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293" name="グループ化 106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94" name="正方形/長方形 293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95" name="正方形/長方形 294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cxnSp>
        <p:nvCxnSpPr>
          <p:cNvPr id="298" name="直線コネクタ 297"/>
          <p:cNvCxnSpPr/>
          <p:nvPr/>
        </p:nvCxnSpPr>
        <p:spPr>
          <a:xfrm>
            <a:off x="6609184" y="1274738"/>
            <a:ext cx="0" cy="4045913"/>
          </a:xfrm>
          <a:prstGeom prst="lin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ysDot"/>
          </a:ln>
          <a:effectLst/>
        </p:spPr>
      </p:cxnSp>
      <p:sp>
        <p:nvSpPr>
          <p:cNvPr id="299" name="角丸四角形 298"/>
          <p:cNvSpPr/>
          <p:nvPr/>
        </p:nvSpPr>
        <p:spPr>
          <a:xfrm>
            <a:off x="7646955" y="2577725"/>
            <a:ext cx="1250725" cy="43985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75000"/>
              </a:schemeClr>
            </a:solidFill>
            <a:prstDash val="dash"/>
            <a:miter lim="800000"/>
            <a:headEnd/>
            <a:tailEnd/>
          </a:ln>
        </p:spPr>
        <p:txBody>
          <a:bodyPr wrap="none" lIns="49846" tIns="16615" rIns="49846" bIns="16615" anchor="ctr">
            <a:no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altLang="ja-JP" sz="969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Feasibility study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ja-JP" sz="969" b="1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DPR F/O</a:t>
            </a:r>
          </a:p>
        </p:txBody>
      </p:sp>
      <p:sp>
        <p:nvSpPr>
          <p:cNvPr id="300" name="Rectangle 104"/>
          <p:cNvSpPr>
            <a:spLocks noChangeArrowheads="1"/>
          </p:cNvSpPr>
          <p:nvPr/>
        </p:nvSpPr>
        <p:spPr bwMode="auto">
          <a:xfrm>
            <a:off x="7474824" y="6133028"/>
            <a:ext cx="1064394" cy="22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477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Pre-phase-A</a:t>
            </a:r>
          </a:p>
        </p:txBody>
      </p:sp>
      <p:sp>
        <p:nvSpPr>
          <p:cNvPr id="301" name="正方形/長方形 300"/>
          <p:cNvSpPr/>
          <p:nvPr/>
        </p:nvSpPr>
        <p:spPr>
          <a:xfrm>
            <a:off x="6948592" y="6170899"/>
            <a:ext cx="438388" cy="14202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30196"/>
            </a:sys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endParaRPr lang="en-US" altLang="ja-JP" sz="923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2" name="正方形/長方形 301"/>
          <p:cNvSpPr/>
          <p:nvPr/>
        </p:nvSpPr>
        <p:spPr>
          <a:xfrm>
            <a:off x="5503633" y="5893219"/>
            <a:ext cx="3313997" cy="15619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Himawari-9</a:t>
            </a:r>
            <a:r>
              <a:rPr lang="ja-JP" altLang="en-US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(standby)</a:t>
            </a:r>
          </a:p>
        </p:txBody>
      </p:sp>
      <p:sp>
        <p:nvSpPr>
          <p:cNvPr id="303" name="正方形/長方形 302"/>
          <p:cNvSpPr/>
          <p:nvPr/>
        </p:nvSpPr>
        <p:spPr>
          <a:xfrm>
            <a:off x="4469805" y="5754086"/>
            <a:ext cx="4347825" cy="15619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Himawari-8/AHI</a:t>
            </a:r>
          </a:p>
        </p:txBody>
      </p:sp>
      <p:sp>
        <p:nvSpPr>
          <p:cNvPr id="304" name="正方形/長方形 303"/>
          <p:cNvSpPr/>
          <p:nvPr/>
        </p:nvSpPr>
        <p:spPr>
          <a:xfrm>
            <a:off x="5750282" y="5501380"/>
            <a:ext cx="1757212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[Cloud, aerosol, SST]</a:t>
            </a:r>
          </a:p>
        </p:txBody>
      </p:sp>
      <p:sp>
        <p:nvSpPr>
          <p:cNvPr id="305" name="正方形/長方形 304"/>
          <p:cNvSpPr/>
          <p:nvPr/>
        </p:nvSpPr>
        <p:spPr>
          <a:xfrm>
            <a:off x="2817064" y="5348938"/>
            <a:ext cx="1629516" cy="15619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MTSAT-1R (Himawari-6)</a:t>
            </a:r>
          </a:p>
        </p:txBody>
      </p:sp>
      <p:sp>
        <p:nvSpPr>
          <p:cNvPr id="306" name="正方形/長方形 305"/>
          <p:cNvSpPr/>
          <p:nvPr/>
        </p:nvSpPr>
        <p:spPr>
          <a:xfrm>
            <a:off x="3070693" y="5629458"/>
            <a:ext cx="1124026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[Cloud, SST]</a:t>
            </a:r>
          </a:p>
        </p:txBody>
      </p:sp>
      <p:sp>
        <p:nvSpPr>
          <p:cNvPr id="307" name="正方形/長方形 306"/>
          <p:cNvSpPr/>
          <p:nvPr/>
        </p:nvSpPr>
        <p:spPr>
          <a:xfrm>
            <a:off x="2787070" y="5505628"/>
            <a:ext cx="2191141" cy="15619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MTSAT-2 (Himawari-7)</a:t>
            </a:r>
          </a:p>
        </p:txBody>
      </p:sp>
      <p:grpSp>
        <p:nvGrpSpPr>
          <p:cNvPr id="308" name="グループ化 118"/>
          <p:cNvGrpSpPr>
            <a:grpSpLocks/>
          </p:cNvGrpSpPr>
          <p:nvPr/>
        </p:nvGrpSpPr>
        <p:grpSpPr bwMode="auto">
          <a:xfrm>
            <a:off x="5060687" y="5523132"/>
            <a:ext cx="473614" cy="170496"/>
            <a:chOff x="7308304" y="2980799"/>
            <a:chExt cx="540048" cy="212308"/>
          </a:xfrm>
          <a:solidFill>
            <a:srgbClr val="0070C0"/>
          </a:solidFill>
        </p:grpSpPr>
        <p:grpSp>
          <p:nvGrpSpPr>
            <p:cNvPr id="309" name="グループ化 119"/>
            <p:cNvGrpSpPr>
              <a:grpSpLocks/>
            </p:cNvGrpSpPr>
            <p:nvPr/>
          </p:nvGrpSpPr>
          <p:grpSpPr bwMode="auto">
            <a:xfrm>
              <a:off x="7308304" y="2980799"/>
              <a:ext cx="252552" cy="212308"/>
              <a:chOff x="1619672" y="4997023"/>
              <a:chExt cx="252552" cy="212308"/>
            </a:xfrm>
            <a:grpFill/>
          </p:grpSpPr>
          <p:sp>
            <p:nvSpPr>
              <p:cNvPr id="313" name="正方形/長方形 312"/>
              <p:cNvSpPr/>
              <p:nvPr/>
            </p:nvSpPr>
            <p:spPr>
              <a:xfrm>
                <a:off x="1619672" y="4997023"/>
                <a:ext cx="108010" cy="21230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3231" tIns="0" rIns="33231" bIns="0" anchor="ctr">
                <a:spAutoFit/>
              </a:bodyPr>
              <a:lstStyle/>
              <a:p>
                <a:pPr algn="ctr">
                  <a:defRPr/>
                </a:pPr>
                <a:endParaRPr lang="ja-JP" altLang="en-US" sz="1108" b="1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14" name="正方形/長方形 313"/>
              <p:cNvSpPr/>
              <p:nvPr/>
            </p:nvSpPr>
            <p:spPr>
              <a:xfrm>
                <a:off x="1764214" y="4997023"/>
                <a:ext cx="108010" cy="21230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3231" tIns="0" rIns="33231" bIns="0" anchor="ctr">
                <a:spAutoFit/>
              </a:bodyPr>
              <a:lstStyle/>
              <a:p>
                <a:pPr algn="ctr">
                  <a:defRPr/>
                </a:pPr>
                <a:endParaRPr lang="ja-JP" altLang="en-US" sz="1108" b="1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310" name="グループ化 120"/>
            <p:cNvGrpSpPr>
              <a:grpSpLocks/>
            </p:cNvGrpSpPr>
            <p:nvPr/>
          </p:nvGrpSpPr>
          <p:grpSpPr bwMode="auto">
            <a:xfrm>
              <a:off x="7595800" y="2980799"/>
              <a:ext cx="252552" cy="212308"/>
              <a:chOff x="1619136" y="4997023"/>
              <a:chExt cx="252552" cy="212308"/>
            </a:xfrm>
            <a:grpFill/>
          </p:grpSpPr>
          <p:sp>
            <p:nvSpPr>
              <p:cNvPr id="311" name="正方形/長方形 310"/>
              <p:cNvSpPr/>
              <p:nvPr/>
            </p:nvSpPr>
            <p:spPr>
              <a:xfrm>
                <a:off x="1619136" y="4997023"/>
                <a:ext cx="108010" cy="21230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3231" tIns="0" rIns="33231" bIns="0" anchor="ctr">
                <a:spAutoFit/>
              </a:bodyPr>
              <a:lstStyle/>
              <a:p>
                <a:pPr algn="ctr">
                  <a:defRPr/>
                </a:pPr>
                <a:endParaRPr lang="ja-JP" altLang="en-US" sz="1108" b="1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12" name="正方形/長方形 311"/>
              <p:cNvSpPr/>
              <p:nvPr/>
            </p:nvSpPr>
            <p:spPr>
              <a:xfrm>
                <a:off x="1763678" y="4997023"/>
                <a:ext cx="108010" cy="21230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3231" tIns="0" rIns="33231" bIns="0" anchor="ctr">
                <a:spAutoFit/>
              </a:bodyPr>
              <a:lstStyle/>
              <a:p>
                <a:pPr algn="ctr">
                  <a:defRPr/>
                </a:pPr>
                <a:endParaRPr lang="ja-JP" altLang="en-US" sz="1108" b="1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pic>
        <p:nvPicPr>
          <p:cNvPr id="315" name="Picture 55" descr="mtsat-2r"/>
          <p:cNvPicPr>
            <a:picLocks noChangeAspect="1" noChangeArrowheads="1"/>
          </p:cNvPicPr>
          <p:nvPr/>
        </p:nvPicPr>
        <p:blipFill>
          <a:blip r:embed="rId6" cstate="print"/>
          <a:srcRect b="12599"/>
          <a:stretch>
            <a:fillRect/>
          </a:stretch>
        </p:blipFill>
        <p:spPr bwMode="auto">
          <a:xfrm>
            <a:off x="2498962" y="5541947"/>
            <a:ext cx="760460" cy="4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" name="Picture 3" descr="D:\Document_murakami\生態系\Himawari8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6963" y="5703083"/>
            <a:ext cx="415431" cy="435125"/>
          </a:xfrm>
          <a:prstGeom prst="rect">
            <a:avLst/>
          </a:prstGeom>
          <a:noFill/>
        </p:spPr>
      </p:pic>
      <p:sp>
        <p:nvSpPr>
          <p:cNvPr id="317" name="正方形/長方形 316"/>
          <p:cNvSpPr/>
          <p:nvPr/>
        </p:nvSpPr>
        <p:spPr>
          <a:xfrm>
            <a:off x="825985" y="5294779"/>
            <a:ext cx="1870298" cy="50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ja-JP" sz="1477" b="1" dirty="0">
                <a:solidFill>
                  <a:srgbClr val="0066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JMA meteorological satellites</a:t>
            </a:r>
          </a:p>
        </p:txBody>
      </p:sp>
      <p:pic>
        <p:nvPicPr>
          <p:cNvPr id="318" name="Picture 2" descr="D:\Document_murakami\IVOS\201511\gosat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74" y="4679344"/>
            <a:ext cx="614843" cy="3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3" descr="D:\Document_murakami\IVOS\201511\gcom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043">
            <a:off x="5538644" y="3693600"/>
            <a:ext cx="733526" cy="3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5" descr="D:\Document_murakami\IVOS\201511\gcom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043">
            <a:off x="2998193" y="3152929"/>
            <a:ext cx="620994" cy="3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6" descr="D:\Document_murakami\IVOS\201511\gp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59" y="2659807"/>
            <a:ext cx="607518" cy="3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7" descr="D:\Document_murakami\IVOS\201511\gosa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34" y="4301275"/>
            <a:ext cx="432798" cy="2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2" descr="P:\TRMM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899">
            <a:off x="2937871" y="2411454"/>
            <a:ext cx="493225" cy="3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Rectangle 127"/>
          <p:cNvSpPr>
            <a:spLocks noChangeArrowheads="1"/>
          </p:cNvSpPr>
          <p:nvPr/>
        </p:nvSpPr>
        <p:spPr bwMode="auto">
          <a:xfrm>
            <a:off x="4163697" y="2921107"/>
            <a:ext cx="679673" cy="17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108" i="1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NASA</a:t>
            </a:r>
          </a:p>
        </p:txBody>
      </p:sp>
      <p:sp>
        <p:nvSpPr>
          <p:cNvPr id="325" name="Rectangle 127"/>
          <p:cNvSpPr>
            <a:spLocks noChangeArrowheads="1"/>
          </p:cNvSpPr>
          <p:nvPr/>
        </p:nvSpPr>
        <p:spPr bwMode="auto">
          <a:xfrm>
            <a:off x="7278675" y="4175773"/>
            <a:ext cx="577081" cy="17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108" i="1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ESA</a:t>
            </a:r>
          </a:p>
        </p:txBody>
      </p:sp>
      <p:sp>
        <p:nvSpPr>
          <p:cNvPr id="326" name="Rectangle 127"/>
          <p:cNvSpPr>
            <a:spLocks noChangeArrowheads="1"/>
          </p:cNvSpPr>
          <p:nvPr/>
        </p:nvSpPr>
        <p:spPr bwMode="auto">
          <a:xfrm>
            <a:off x="3093508" y="2643293"/>
            <a:ext cx="679673" cy="17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108" i="1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NASA</a:t>
            </a:r>
          </a:p>
        </p:txBody>
      </p:sp>
      <p:sp>
        <p:nvSpPr>
          <p:cNvPr id="327" name="Rectangle 127"/>
          <p:cNvSpPr>
            <a:spLocks noChangeArrowheads="1"/>
          </p:cNvSpPr>
          <p:nvPr/>
        </p:nvSpPr>
        <p:spPr bwMode="auto">
          <a:xfrm>
            <a:off x="5933205" y="5018405"/>
            <a:ext cx="617157" cy="17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108" i="1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MOE</a:t>
            </a:r>
          </a:p>
        </p:txBody>
      </p:sp>
      <p:sp>
        <p:nvSpPr>
          <p:cNvPr id="328" name="Rectangle 113"/>
          <p:cNvSpPr>
            <a:spLocks noChangeArrowheads="1"/>
          </p:cNvSpPr>
          <p:nvPr/>
        </p:nvSpPr>
        <p:spPr bwMode="auto">
          <a:xfrm>
            <a:off x="4208233" y="2015072"/>
            <a:ext cx="993863" cy="1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ALOS-2CIRC</a:t>
            </a:r>
          </a:p>
        </p:txBody>
      </p:sp>
      <p:sp>
        <p:nvSpPr>
          <p:cNvPr id="329" name="Rectangle 113"/>
          <p:cNvSpPr>
            <a:spLocks noChangeArrowheads="1"/>
          </p:cNvSpPr>
          <p:nvPr/>
        </p:nvSpPr>
        <p:spPr bwMode="auto">
          <a:xfrm>
            <a:off x="4858968" y="2216040"/>
            <a:ext cx="721352" cy="1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92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ISS/CIRC</a:t>
            </a:r>
          </a:p>
        </p:txBody>
      </p:sp>
      <p:pic>
        <p:nvPicPr>
          <p:cNvPr id="331" name="Picture 2" descr="D:\Documents\KJWOC\adeos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2" y="3175234"/>
            <a:ext cx="482834" cy="3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89" y="3879549"/>
            <a:ext cx="619615" cy="4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" name="正方形/長方形 336">
            <a:extLst>
              <a:ext uri="{FF2B5EF4-FFF2-40B4-BE49-F238E27FC236}">
                <a16:creationId xmlns:a16="http://schemas.microsoft.com/office/drawing/2014/main" id="{DBC415F1-6F3E-4405-B5DD-D1E456E2717C}"/>
              </a:ext>
            </a:extLst>
          </p:cNvPr>
          <p:cNvSpPr/>
          <p:nvPr/>
        </p:nvSpPr>
        <p:spPr>
          <a:xfrm>
            <a:off x="8409385" y="3182713"/>
            <a:ext cx="567530" cy="312393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AMSR2-F/O</a:t>
            </a:r>
            <a:endParaRPr lang="ja-JP" altLang="en-US" sz="1015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D302718C-7CBB-4229-96C4-87F626C13FA3}"/>
              </a:ext>
            </a:extLst>
          </p:cNvPr>
          <p:cNvSpPr/>
          <p:nvPr/>
        </p:nvSpPr>
        <p:spPr>
          <a:xfrm>
            <a:off x="8409385" y="4728146"/>
            <a:ext cx="554310" cy="312393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33231" tIns="0" rIns="33231" bIns="0" anchor="ctr">
            <a:spAutoFit/>
          </a:bodyPr>
          <a:lstStyle/>
          <a:p>
            <a:pPr algn="ctr">
              <a:defRPr/>
            </a:pPr>
            <a:r>
              <a:rPr lang="en-US" altLang="ja-JP" sz="1015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GOSAT-3</a:t>
            </a:r>
            <a:endParaRPr lang="ja-JP" altLang="en-US" sz="1015" b="1" dirty="0">
              <a:solidFill>
                <a:prstClr val="white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037387" y="4604380"/>
            <a:ext cx="4529483" cy="190806"/>
            <a:chOff x="2549730" y="4587903"/>
            <a:chExt cx="4906940" cy="206707"/>
          </a:xfrm>
        </p:grpSpPr>
        <p:sp>
          <p:nvSpPr>
            <p:cNvPr id="226" name="正方形/長方形 225"/>
            <p:cNvSpPr/>
            <p:nvPr/>
          </p:nvSpPr>
          <p:spPr>
            <a:xfrm>
              <a:off x="2549730" y="4590889"/>
              <a:ext cx="1786777" cy="203721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33231" tIns="0" rIns="33231" bIns="0" anchor="ctr">
              <a:noAutofit/>
            </a:bodyPr>
            <a:lstStyle/>
            <a:p>
              <a:pPr algn="ctr">
                <a:defRPr/>
              </a:pPr>
              <a:r>
                <a:rPr lang="en-US" altLang="ja-JP" sz="1108" b="1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GOSAT / FTS, CAI 2009~</a:t>
              </a:r>
              <a:endParaRPr lang="ja-JP" altLang="en-US" sz="1108" b="1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grpSp>
          <p:nvGrpSpPr>
            <p:cNvPr id="279" name="グループ化 118"/>
            <p:cNvGrpSpPr>
              <a:grpSpLocks/>
            </p:cNvGrpSpPr>
            <p:nvPr/>
          </p:nvGrpSpPr>
          <p:grpSpPr bwMode="auto">
            <a:xfrm>
              <a:off x="4359498" y="4587903"/>
              <a:ext cx="539750" cy="180977"/>
              <a:chOff x="7308304" y="2990508"/>
              <a:chExt cx="540048" cy="180002"/>
            </a:xfrm>
            <a:solidFill>
              <a:srgbClr val="0070C0"/>
            </a:solidFill>
          </p:grpSpPr>
          <p:grpSp>
            <p:nvGrpSpPr>
              <p:cNvPr id="280" name="グループ化 119"/>
              <p:cNvGrpSpPr>
                <a:grpSpLocks/>
              </p:cNvGrpSpPr>
              <p:nvPr/>
            </p:nvGrpSpPr>
            <p:grpSpPr bwMode="auto">
              <a:xfrm>
                <a:off x="7308304" y="2990508"/>
                <a:ext cx="252552" cy="180000"/>
                <a:chOff x="1619672" y="5006732"/>
                <a:chExt cx="252552" cy="180000"/>
              </a:xfrm>
              <a:grpFill/>
            </p:grpSpPr>
            <p:sp>
              <p:nvSpPr>
                <p:cNvPr id="284" name="正方形/長方形 283"/>
                <p:cNvSpPr/>
                <p:nvPr/>
              </p:nvSpPr>
              <p:spPr>
                <a:xfrm>
                  <a:off x="1619672" y="5006732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285" name="正方形/長方形 284"/>
                <p:cNvSpPr/>
                <p:nvPr/>
              </p:nvSpPr>
              <p:spPr>
                <a:xfrm>
                  <a:off x="1764214" y="5006732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  <p:grpSp>
            <p:nvGrpSpPr>
              <p:cNvPr id="281" name="グループ化 120"/>
              <p:cNvGrpSpPr>
                <a:grpSpLocks/>
              </p:cNvGrpSpPr>
              <p:nvPr/>
            </p:nvGrpSpPr>
            <p:grpSpPr bwMode="auto">
              <a:xfrm>
                <a:off x="7595800" y="2990508"/>
                <a:ext cx="252552" cy="180002"/>
                <a:chOff x="1619136" y="5006732"/>
                <a:chExt cx="252552" cy="180002"/>
              </a:xfrm>
              <a:grpFill/>
            </p:grpSpPr>
            <p:sp>
              <p:nvSpPr>
                <p:cNvPr id="282" name="正方形/長方形 281"/>
                <p:cNvSpPr/>
                <p:nvPr/>
              </p:nvSpPr>
              <p:spPr>
                <a:xfrm>
                  <a:off x="1619136" y="5006732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283" name="正方形/長方形 282"/>
                <p:cNvSpPr/>
                <p:nvPr/>
              </p:nvSpPr>
              <p:spPr>
                <a:xfrm>
                  <a:off x="1763678" y="5006734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</p:grpSp>
        <p:sp>
          <p:nvSpPr>
            <p:cNvPr id="334" name="正方形/長方形 333"/>
            <p:cNvSpPr/>
            <p:nvPr/>
          </p:nvSpPr>
          <p:spPr bwMode="auto">
            <a:xfrm>
              <a:off x="4943698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35" name="正方形/長方形 334"/>
            <p:cNvSpPr/>
            <p:nvPr/>
          </p:nvSpPr>
          <p:spPr bwMode="auto">
            <a:xfrm>
              <a:off x="5096098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36" name="正方形/長方形 335"/>
            <p:cNvSpPr/>
            <p:nvPr/>
          </p:nvSpPr>
          <p:spPr bwMode="auto">
            <a:xfrm>
              <a:off x="5248498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grpSp>
          <p:nvGrpSpPr>
            <p:cNvPr id="340" name="グループ化 118"/>
            <p:cNvGrpSpPr>
              <a:grpSpLocks/>
            </p:cNvGrpSpPr>
            <p:nvPr/>
          </p:nvGrpSpPr>
          <p:grpSpPr bwMode="auto">
            <a:xfrm>
              <a:off x="5404587" y="4587903"/>
              <a:ext cx="539750" cy="180977"/>
              <a:chOff x="7308304" y="2980752"/>
              <a:chExt cx="540048" cy="180002"/>
            </a:xfrm>
            <a:solidFill>
              <a:srgbClr val="0070C0"/>
            </a:solidFill>
          </p:grpSpPr>
          <p:grpSp>
            <p:nvGrpSpPr>
              <p:cNvPr id="341" name="グループ化 119"/>
              <p:cNvGrpSpPr>
                <a:grpSpLocks/>
              </p:cNvGrpSpPr>
              <p:nvPr/>
            </p:nvGrpSpPr>
            <p:grpSpPr bwMode="auto">
              <a:xfrm>
                <a:off x="7308304" y="2980752"/>
                <a:ext cx="252552" cy="180000"/>
                <a:chOff x="1619672" y="4996976"/>
                <a:chExt cx="252552" cy="180000"/>
              </a:xfrm>
              <a:grpFill/>
            </p:grpSpPr>
            <p:sp>
              <p:nvSpPr>
                <p:cNvPr id="345" name="正方形/長方形 344"/>
                <p:cNvSpPr/>
                <p:nvPr/>
              </p:nvSpPr>
              <p:spPr>
                <a:xfrm>
                  <a:off x="1619672" y="49969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346" name="正方形/長方形 345"/>
                <p:cNvSpPr/>
                <p:nvPr/>
              </p:nvSpPr>
              <p:spPr>
                <a:xfrm>
                  <a:off x="1764214" y="49969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  <p:grpSp>
            <p:nvGrpSpPr>
              <p:cNvPr id="342" name="グループ化 120"/>
              <p:cNvGrpSpPr>
                <a:grpSpLocks/>
              </p:cNvGrpSpPr>
              <p:nvPr/>
            </p:nvGrpSpPr>
            <p:grpSpPr bwMode="auto">
              <a:xfrm>
                <a:off x="7595800" y="2980752"/>
                <a:ext cx="252552" cy="180002"/>
                <a:chOff x="1619136" y="4996976"/>
                <a:chExt cx="252552" cy="180002"/>
              </a:xfrm>
              <a:grpFill/>
            </p:grpSpPr>
            <p:sp>
              <p:nvSpPr>
                <p:cNvPr id="343" name="正方形/長方形 342"/>
                <p:cNvSpPr/>
                <p:nvPr/>
              </p:nvSpPr>
              <p:spPr>
                <a:xfrm>
                  <a:off x="1619136" y="49969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344" name="正方形/長方形 343"/>
                <p:cNvSpPr/>
                <p:nvPr/>
              </p:nvSpPr>
              <p:spPr>
                <a:xfrm>
                  <a:off x="1763678" y="4996978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</p:grpSp>
        <p:sp>
          <p:nvSpPr>
            <p:cNvPr id="347" name="正方形/長方形 346"/>
            <p:cNvSpPr/>
            <p:nvPr/>
          </p:nvSpPr>
          <p:spPr bwMode="auto">
            <a:xfrm>
              <a:off x="5988787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8" name="正方形/長方形 347"/>
            <p:cNvSpPr/>
            <p:nvPr/>
          </p:nvSpPr>
          <p:spPr bwMode="auto">
            <a:xfrm>
              <a:off x="6141187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9" name="正方形/長方形 348"/>
            <p:cNvSpPr/>
            <p:nvPr/>
          </p:nvSpPr>
          <p:spPr bwMode="auto">
            <a:xfrm>
              <a:off x="6293587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grpSp>
          <p:nvGrpSpPr>
            <p:cNvPr id="350" name="グループ化 118"/>
            <p:cNvGrpSpPr>
              <a:grpSpLocks/>
            </p:cNvGrpSpPr>
            <p:nvPr/>
          </p:nvGrpSpPr>
          <p:grpSpPr bwMode="auto">
            <a:xfrm>
              <a:off x="6459720" y="4587903"/>
              <a:ext cx="539750" cy="180977"/>
              <a:chOff x="7308304" y="2980490"/>
              <a:chExt cx="540048" cy="180002"/>
            </a:xfrm>
            <a:solidFill>
              <a:srgbClr val="0070C0"/>
            </a:solidFill>
          </p:grpSpPr>
          <p:grpSp>
            <p:nvGrpSpPr>
              <p:cNvPr id="351" name="グループ化 119"/>
              <p:cNvGrpSpPr>
                <a:grpSpLocks/>
              </p:cNvGrpSpPr>
              <p:nvPr/>
            </p:nvGrpSpPr>
            <p:grpSpPr bwMode="auto">
              <a:xfrm>
                <a:off x="7308304" y="2980490"/>
                <a:ext cx="252552" cy="180000"/>
                <a:chOff x="1619672" y="4996714"/>
                <a:chExt cx="252552" cy="180000"/>
              </a:xfrm>
              <a:grpFill/>
            </p:grpSpPr>
            <p:sp>
              <p:nvSpPr>
                <p:cNvPr id="355" name="正方形/長方形 354"/>
                <p:cNvSpPr/>
                <p:nvPr/>
              </p:nvSpPr>
              <p:spPr>
                <a:xfrm>
                  <a:off x="1619672" y="4996714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356" name="正方形/長方形 355"/>
                <p:cNvSpPr/>
                <p:nvPr/>
              </p:nvSpPr>
              <p:spPr>
                <a:xfrm>
                  <a:off x="1764214" y="4996714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  <p:grpSp>
            <p:nvGrpSpPr>
              <p:cNvPr id="352" name="グループ化 120"/>
              <p:cNvGrpSpPr>
                <a:grpSpLocks/>
              </p:cNvGrpSpPr>
              <p:nvPr/>
            </p:nvGrpSpPr>
            <p:grpSpPr bwMode="auto">
              <a:xfrm>
                <a:off x="7595800" y="2980490"/>
                <a:ext cx="252552" cy="180002"/>
                <a:chOff x="1619136" y="4996714"/>
                <a:chExt cx="252552" cy="180002"/>
              </a:xfrm>
              <a:grpFill/>
            </p:grpSpPr>
            <p:sp>
              <p:nvSpPr>
                <p:cNvPr id="353" name="正方形/長方形 352"/>
                <p:cNvSpPr/>
                <p:nvPr/>
              </p:nvSpPr>
              <p:spPr>
                <a:xfrm>
                  <a:off x="1619136" y="4996714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354" name="正方形/長方形 353"/>
                <p:cNvSpPr/>
                <p:nvPr/>
              </p:nvSpPr>
              <p:spPr>
                <a:xfrm>
                  <a:off x="1763678" y="499671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108" dirty="0">
                    <a:solidFill>
                      <a:prstClr val="white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</p:grpSp>
        <p:sp>
          <p:nvSpPr>
            <p:cNvPr id="357" name="正方形/長方形 356"/>
            <p:cNvSpPr/>
            <p:nvPr/>
          </p:nvSpPr>
          <p:spPr bwMode="auto">
            <a:xfrm>
              <a:off x="7043920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58" name="正方形/長方形 357"/>
            <p:cNvSpPr/>
            <p:nvPr/>
          </p:nvSpPr>
          <p:spPr bwMode="auto">
            <a:xfrm>
              <a:off x="7196320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59" name="正方形/長方形 358"/>
            <p:cNvSpPr/>
            <p:nvPr/>
          </p:nvSpPr>
          <p:spPr bwMode="auto">
            <a:xfrm>
              <a:off x="7348720" y="4587905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ja-JP" altLang="en-US" sz="1108" dirty="0">
                <a:solidFill>
                  <a:prstClr val="whit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135" name="グループ化 96"/>
          <p:cNvGrpSpPr>
            <a:grpSpLocks/>
          </p:cNvGrpSpPr>
          <p:nvPr/>
        </p:nvGrpSpPr>
        <p:grpSpPr bwMode="auto">
          <a:xfrm>
            <a:off x="6564115" y="3276807"/>
            <a:ext cx="498231" cy="16558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36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40" name="正方形/長方形 139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41" name="正方形/長方形 140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137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38" name="正方形/長方形 137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39" name="正方形/長方形 138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grpSp>
        <p:nvGrpSpPr>
          <p:cNvPr id="142" name="グループ化 96"/>
          <p:cNvGrpSpPr>
            <a:grpSpLocks/>
          </p:cNvGrpSpPr>
          <p:nvPr/>
        </p:nvGrpSpPr>
        <p:grpSpPr bwMode="auto">
          <a:xfrm>
            <a:off x="6556905" y="3278468"/>
            <a:ext cx="498231" cy="16558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43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47" name="正方形/長方形 146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48" name="正方形/長方形 147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144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45" name="正方形/長方形 144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46" name="正方形/長方形 145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  <p:grpSp>
        <p:nvGrpSpPr>
          <p:cNvPr id="156" name="グループ化 96"/>
          <p:cNvGrpSpPr>
            <a:grpSpLocks/>
          </p:cNvGrpSpPr>
          <p:nvPr/>
        </p:nvGrpSpPr>
        <p:grpSpPr bwMode="auto">
          <a:xfrm>
            <a:off x="7106519" y="3279070"/>
            <a:ext cx="498231" cy="16558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57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61" name="正方形/長方形 160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62" name="正方形/長方形 161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grpSp>
          <p:nvGrpSpPr>
            <p:cNvPr id="158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59" name="正方形/長方形 158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ja-JP" altLang="en-US" sz="1108" dirty="0">
                  <a:solidFill>
                    <a:prstClr val="whit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05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6400" y="26732"/>
            <a:ext cx="8229600" cy="57606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Status of AMSR2 follow-on sensor (AMSR3)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0512" y="836712"/>
            <a:ext cx="8640960" cy="6120680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GCOM-W AMSR2 is now flying more than six years exceeding designed life.</a:t>
            </a:r>
          </a:p>
          <a:p>
            <a:r>
              <a:rPr lang="en-US" altLang="ja-JP" sz="2400" dirty="0"/>
              <a:t>In response to users’ requests, </a:t>
            </a:r>
            <a:r>
              <a:rPr lang="en-US" altLang="ja-JP" sz="2400" b="1" dirty="0">
                <a:solidFill>
                  <a:srgbClr val="FF0000"/>
                </a:solidFill>
              </a:rPr>
              <a:t>AMSR2 follow-on mission has been in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pre-project phase (Phase A) since September 1, 2018</a:t>
            </a:r>
            <a:r>
              <a:rPr lang="en-US" altLang="ja-JP" sz="2400" b="1" dirty="0"/>
              <a:t>. </a:t>
            </a:r>
          </a:p>
          <a:p>
            <a:pPr lvl="1"/>
            <a:r>
              <a:rPr lang="en-US" altLang="ja-JP" sz="2000" dirty="0"/>
              <a:t>Mission Definition Review (MDR): April to June 2018</a:t>
            </a:r>
            <a:endParaRPr lang="en-US" altLang="ja-JP" sz="2000" b="1" dirty="0"/>
          </a:p>
          <a:p>
            <a:pPr lvl="1"/>
            <a:r>
              <a:rPr lang="en-US" altLang="ja-JP" sz="2000" dirty="0"/>
              <a:t>Project Preparation Review: July 2018</a:t>
            </a:r>
          </a:p>
          <a:p>
            <a:r>
              <a:rPr lang="en-US" altLang="ja-JP" sz="2400" dirty="0"/>
              <a:t>The new satellite will become a joint mission of AMSR2 follow-on sensor and GOSAT-2/TANSO-2 successor sensor (advanced spectrometer to monitor greenhouse gases). </a:t>
            </a:r>
          </a:p>
          <a:p>
            <a:pPr lvl="1"/>
            <a:r>
              <a:rPr lang="en-US" altLang="ja-JP" sz="2000" b="1" dirty="0"/>
              <a:t>Orbit definition is currently under negotiation</a:t>
            </a:r>
            <a:r>
              <a:rPr lang="en-US" altLang="ja-JP" sz="2000" dirty="0"/>
              <a:t> with TANSO-2 successor mission but we will keep early afternoon orbit around 13:00 or 13:30 in LT</a:t>
            </a:r>
          </a:p>
          <a:p>
            <a:r>
              <a:rPr lang="en-US" altLang="ja-JP" sz="2400" dirty="0"/>
              <a:t>AMSR2 follow-on sensor (AMSR3) specification</a:t>
            </a:r>
          </a:p>
          <a:p>
            <a:pPr lvl="1"/>
            <a:r>
              <a:rPr lang="en-US" altLang="ja-JP" sz="2000" dirty="0"/>
              <a:t>Almost equivalent sensor specification to the current AMSR2 (antenna size, channels) except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additional higher frequency channels of 166 &amp; 183 GHz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for snowfall retrievals and water vapor analysis in NWP</a:t>
            </a:r>
          </a:p>
          <a:p>
            <a:pPr lvl="1"/>
            <a:r>
              <a:rPr lang="en-US" altLang="ja-JP" sz="2000" b="1" dirty="0"/>
              <a:t>New products </a:t>
            </a:r>
            <a:r>
              <a:rPr lang="en-US" altLang="ja-JP" sz="2000" dirty="0"/>
              <a:t>including snowfall, TPW over land, high-resolution SST, all-weather sea surface wind speed &amp; high-resolution sea ice concentration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B5FD5F-F59F-4D14-A7F8-913C20990DBE}"/>
              </a:ext>
            </a:extLst>
          </p:cNvPr>
          <p:cNvSpPr txBox="1"/>
          <p:nvPr/>
        </p:nvSpPr>
        <p:spPr>
          <a:xfrm>
            <a:off x="-26228" y="-27384"/>
            <a:ext cx="14508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Future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10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AD0369-79BF-46AA-A811-0ACF51AD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0413E5-234C-4692-A68F-60A37E39C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41060-B11A-4715-947E-5104DB63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38B77-350B-4033-A646-6EAACEE6E440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075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0850" y="1004589"/>
            <a:ext cx="7874000" cy="4624388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412751" y="3547765"/>
            <a:ext cx="1647825" cy="27844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651625" y="3236614"/>
            <a:ext cx="2825750" cy="33607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pic>
        <p:nvPicPr>
          <p:cNvPr id="17413" name="Picture 8" descr="gms_5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6" y="3308053"/>
            <a:ext cx="1439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dmsps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220490"/>
            <a:ext cx="143986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362200" y="2155527"/>
            <a:ext cx="1511300" cy="5762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GCOM-W</a:t>
            </a:r>
          </a:p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AMSR2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181475" y="2155527"/>
            <a:ext cx="1511300" cy="5762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DMSP</a:t>
            </a:r>
          </a:p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SSM/I, SSMIS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8151813" y="4365328"/>
            <a:ext cx="0" cy="1800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3729038" y="5114627"/>
            <a:ext cx="4608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1303338" y="2728614"/>
            <a:ext cx="0" cy="363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306514" y="3092152"/>
            <a:ext cx="5591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6767513" y="5367039"/>
            <a:ext cx="2603500" cy="1112838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1600" b="1" dirty="0">
                <a:latin typeface="+mj-lt"/>
              </a:rPr>
              <a:t>Global Rainfall Map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+ Gauge-calibrated 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Rainfall</a:t>
            </a:r>
            <a:r>
              <a:rPr lang="ja-JP" altLang="en-US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Map</a:t>
            </a:r>
            <a:endParaRPr lang="en-US" altLang="ja-JP" sz="1400" b="1" dirty="0">
              <a:solidFill>
                <a:srgbClr val="FF0000"/>
              </a:solidFill>
              <a:latin typeface="+mj-lt"/>
              <a:ea typeface="+mj-ea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altLang="ja-JP" sz="1400" b="1" dirty="0">
                <a:latin typeface="+mj-lt"/>
              </a:rPr>
              <a:t>(0.1 degree grid, Hourly</a:t>
            </a:r>
            <a:r>
              <a:rPr lang="ja-JP" altLang="en-US" sz="1400" b="1" dirty="0">
                <a:latin typeface="+mj-lt"/>
              </a:rPr>
              <a:t>）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3119438" y="2733377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4957763" y="2733377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877050" y="2750840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3900488" y="3222327"/>
            <a:ext cx="0" cy="172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4305300" y="3379489"/>
            <a:ext cx="0" cy="172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4665663" y="3308052"/>
            <a:ext cx="0" cy="172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5026025" y="3308052"/>
            <a:ext cx="0" cy="172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32" name="AutoShape 32"/>
          <p:cNvSpPr>
            <a:spLocks noChangeArrowheads="1"/>
          </p:cNvSpPr>
          <p:nvPr/>
        </p:nvSpPr>
        <p:spPr bwMode="auto">
          <a:xfrm>
            <a:off x="3005139" y="3882728"/>
            <a:ext cx="2833687" cy="649287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b="1" dirty="0">
                <a:latin typeface="Calibri" panose="020F0502020204030204" pitchFamily="34" charset="0"/>
              </a:rPr>
              <a:t>Rainfall Data from each </a:t>
            </a:r>
          </a:p>
          <a:p>
            <a:pPr algn="ctr">
              <a:defRPr/>
            </a:pPr>
            <a:r>
              <a:rPr lang="en-US" altLang="ja-JP" b="1" dirty="0">
                <a:latin typeface="Calibri" panose="020F0502020204030204" pitchFamily="34" charset="0"/>
              </a:rPr>
              <a:t>Microwave Radiometer</a:t>
            </a:r>
            <a:endParaRPr lang="ja-JP" altLang="en-US" b="1" dirty="0">
              <a:latin typeface="Calibri" panose="020F0502020204030204" pitchFamily="34" charset="0"/>
            </a:endParaRPr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3224214" y="4754265"/>
            <a:ext cx="2592387" cy="72072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b="1" dirty="0">
                <a:latin typeface="Calibri" panose="020F0502020204030204" pitchFamily="34" charset="0"/>
              </a:rPr>
              <a:t>Merged Microwave </a:t>
            </a:r>
          </a:p>
          <a:p>
            <a:pPr algn="ctr">
              <a:defRPr/>
            </a:pPr>
            <a:r>
              <a:rPr lang="en-US" altLang="ja-JP" b="1" dirty="0">
                <a:latin typeface="Calibri" panose="020F0502020204030204" pitchFamily="34" charset="0"/>
              </a:rPr>
              <a:t>Rainfall Data</a:t>
            </a:r>
            <a:endParaRPr lang="ja-JP" altLang="en-US" b="1" dirty="0">
              <a:latin typeface="Calibri" panose="020F0502020204030204" pitchFamily="34" charset="0"/>
            </a:endParaRPr>
          </a:p>
        </p:txBody>
      </p:sp>
      <p:pic>
        <p:nvPicPr>
          <p:cNvPr id="17431" name="Picture 6" descr="noaa-15_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>
            <a:fillRect/>
          </a:stretch>
        </p:blipFill>
        <p:spPr bwMode="auto">
          <a:xfrm>
            <a:off x="6053139" y="1222077"/>
            <a:ext cx="15128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5838826" y="2144415"/>
            <a:ext cx="1857375" cy="58477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NOAA/</a:t>
            </a:r>
            <a:r>
              <a:rPr lang="en-US" altLang="ja-JP" sz="1600" b="1" dirty="0" err="1">
                <a:latin typeface="+mj-lt"/>
                <a:ea typeface="+mn-ea"/>
              </a:rPr>
              <a:t>MetOp</a:t>
            </a:r>
            <a:endParaRPr lang="en-US" altLang="ja-JP" sz="1600" b="1" dirty="0">
              <a:latin typeface="+mj-lt"/>
              <a:ea typeface="+mn-ea"/>
            </a:endParaRPr>
          </a:p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AMSU</a:t>
            </a:r>
          </a:p>
        </p:txBody>
      </p:sp>
      <p:sp>
        <p:nvSpPr>
          <p:cNvPr id="17433" name="タイトル 40"/>
          <p:cNvSpPr>
            <a:spLocks noGrp="1"/>
          </p:cNvSpPr>
          <p:nvPr>
            <p:ph type="title" idx="4294967295"/>
          </p:nvPr>
        </p:nvSpPr>
        <p:spPr>
          <a:xfrm>
            <a:off x="488504" y="31572"/>
            <a:ext cx="7666038" cy="57943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Overview of </a:t>
            </a:r>
            <a:r>
              <a:rPr lang="ja-JP" altLang="en-US" dirty="0"/>
              <a:t>G</a:t>
            </a:r>
            <a:r>
              <a:rPr lang="en-US" altLang="ja-JP" dirty="0" err="1"/>
              <a:t>SMaP</a:t>
            </a:r>
            <a:r>
              <a:rPr lang="en-US" altLang="ja-JP" dirty="0"/>
              <a:t> Algorithm</a:t>
            </a:r>
            <a:endParaRPr lang="ja-JP" altLang="en-US" b="1" dirty="0"/>
          </a:p>
        </p:txBody>
      </p:sp>
      <p:sp>
        <p:nvSpPr>
          <p:cNvPr id="17434" name="テキスト ボックス 34"/>
          <p:cNvSpPr txBox="1">
            <a:spLocks noChangeArrowheads="1"/>
          </p:cNvSpPr>
          <p:nvPr/>
        </p:nvSpPr>
        <p:spPr bwMode="auto">
          <a:xfrm>
            <a:off x="2454276" y="5628978"/>
            <a:ext cx="35988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6"/>
              </a:buBlip>
              <a:defRPr kumimoji="1" sz="2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7"/>
              </a:buBlip>
              <a:defRPr kumimoji="1" sz="21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19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i="1" dirty="0">
                <a:latin typeface="Arial" charset="0"/>
                <a:ea typeface="ＭＳ Ｐゴシック" charset="-128"/>
              </a:rPr>
              <a:t>（</a:t>
            </a:r>
            <a:r>
              <a:rPr lang="en-US" altLang="ja-JP" sz="1400" i="1" dirty="0">
                <a:latin typeface="Arial" charset="0"/>
                <a:ea typeface="ＭＳ Ｐゴシック" charset="-128"/>
              </a:rPr>
              <a:t>Okamoto et al. 2005, Kubota et al, 2007, </a:t>
            </a:r>
            <a:r>
              <a:rPr lang="en-US" altLang="ja-JP" sz="1400" i="1" dirty="0" err="1">
                <a:latin typeface="Arial" charset="0"/>
                <a:ea typeface="ＭＳ Ｐゴシック" charset="-128"/>
              </a:rPr>
              <a:t>Aonashi</a:t>
            </a:r>
            <a:r>
              <a:rPr lang="en-US" altLang="ja-JP" sz="1400" i="1" dirty="0">
                <a:latin typeface="Arial" charset="0"/>
                <a:ea typeface="ＭＳ Ｐゴシック" charset="-128"/>
              </a:rPr>
              <a:t> et al. 2009, Ushio et al. 2009, Shige et al. 2009, </a:t>
            </a:r>
            <a:r>
              <a:rPr lang="en-US" altLang="ja-JP" sz="1400" i="1" dirty="0" err="1">
                <a:latin typeface="Arial" charset="0"/>
                <a:ea typeface="ＭＳ Ｐゴシック" charset="-128"/>
              </a:rPr>
              <a:t>Kachi</a:t>
            </a:r>
            <a:r>
              <a:rPr lang="en-US" altLang="ja-JP" sz="1400" i="1" dirty="0">
                <a:latin typeface="Arial" charset="0"/>
                <a:ea typeface="ＭＳ Ｐゴシック" charset="-128"/>
              </a:rPr>
              <a:t> et al. 2011, Kubota et al. 2018</a:t>
            </a:r>
            <a:r>
              <a:rPr lang="ja-JP" altLang="en-US" sz="1400" i="1" dirty="0">
                <a:latin typeface="Arial" charset="0"/>
                <a:ea typeface="ＭＳ Ｐゴシック" charset="-128"/>
              </a:rPr>
              <a:t>）</a:t>
            </a:r>
          </a:p>
        </p:txBody>
      </p:sp>
      <p:sp>
        <p:nvSpPr>
          <p:cNvPr id="38" name="円/楕円 37"/>
          <p:cNvSpPr/>
          <p:nvPr/>
        </p:nvSpPr>
        <p:spPr>
          <a:xfrm>
            <a:off x="7239001" y="2957215"/>
            <a:ext cx="1820863" cy="468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dirty="0">
                <a:solidFill>
                  <a:schemeClr val="tx1"/>
                </a:solidFill>
                <a:latin typeface="+mj-lt"/>
              </a:rPr>
              <a:t>infrared (IR Imagers</a:t>
            </a:r>
            <a:endParaRPr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6897689" y="4665365"/>
            <a:ext cx="2376487" cy="600075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b="1" dirty="0">
                <a:solidFill>
                  <a:schemeClr val="tx1"/>
                </a:solidFill>
                <a:latin typeface="Calibri" panose="020F0502020204030204" pitchFamily="34" charset="0"/>
              </a:rPr>
              <a:t>Microwave-IR Merged Algorithm (CMV, K/F) 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2424114" y="2914352"/>
            <a:ext cx="3729037" cy="66516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 err="1">
                <a:solidFill>
                  <a:schemeClr val="tx1"/>
                </a:solidFill>
                <a:latin typeface="+mj-lt"/>
              </a:rPr>
              <a:t>GSMaP</a:t>
            </a:r>
            <a:r>
              <a:rPr lang="en-US" altLang="ja-JP" dirty="0">
                <a:solidFill>
                  <a:schemeClr val="tx1"/>
                </a:solidFill>
                <a:latin typeface="+mj-lt"/>
              </a:rPr>
              <a:t> Microwave Radiometer Retrieval Algorithm</a:t>
            </a:r>
            <a:endParaRPr lang="ja-JP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769226" y="1004480"/>
            <a:ext cx="1724025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 dirty="0">
                <a:latin typeface="Calibri" panose="020F0502020204030204" pitchFamily="34" charset="0"/>
              </a:rPr>
              <a:t>Good: high-frequent</a:t>
            </a:r>
            <a:r>
              <a:rPr lang="ja-JP" altLang="en-US" sz="1400" b="1" dirty="0">
                <a:latin typeface="Calibri" panose="020F0502020204030204" pitchFamily="34" charset="0"/>
              </a:rPr>
              <a:t> </a:t>
            </a:r>
            <a:r>
              <a:rPr lang="en-US" altLang="ja-JP" sz="1400" b="1" dirty="0">
                <a:latin typeface="Calibri" panose="020F0502020204030204" pitchFamily="34" charset="0"/>
              </a:rPr>
              <a:t>(wide swath, multi-satellites)</a:t>
            </a:r>
          </a:p>
          <a:p>
            <a:pPr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Bad: cannot measure vertical structure (need info. from radar)</a:t>
            </a:r>
          </a:p>
        </p:txBody>
      </p:sp>
      <p:pic>
        <p:nvPicPr>
          <p:cNvPr id="17439" name="図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8"/>
          <a:stretch>
            <a:fillRect/>
          </a:stretch>
        </p:blipFill>
        <p:spPr bwMode="auto">
          <a:xfrm>
            <a:off x="2424114" y="1295103"/>
            <a:ext cx="13874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1204913" y="872828"/>
            <a:ext cx="5681662" cy="466725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tx1"/>
                </a:solidFill>
              </a:rPr>
              <a:t>PMW (Imagers &amp; Sounders)</a:t>
            </a:r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47689" y="2144415"/>
            <a:ext cx="1512887" cy="576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GPM-Core</a:t>
            </a:r>
          </a:p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GMI</a:t>
            </a:r>
          </a:p>
        </p:txBody>
      </p:sp>
      <p:pic>
        <p:nvPicPr>
          <p:cNvPr id="17442" name="Picture 9" descr="uzutrm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/>
          <a:stretch>
            <a:fillRect/>
          </a:stretch>
        </p:blipFill>
        <p:spPr bwMode="auto">
          <a:xfrm>
            <a:off x="614364" y="3598564"/>
            <a:ext cx="12207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614363" y="4354215"/>
            <a:ext cx="1179512" cy="5318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TRMM</a:t>
            </a:r>
          </a:p>
          <a:p>
            <a:pPr algn="ctr">
              <a:defRPr/>
            </a:pPr>
            <a:r>
              <a:rPr lang="en-US" altLang="ja-JP" sz="1600" b="1" dirty="0">
                <a:latin typeface="+mj-lt"/>
                <a:ea typeface="+mn-ea"/>
              </a:rPr>
              <a:t>PR</a:t>
            </a:r>
          </a:p>
        </p:txBody>
      </p:sp>
      <p:sp>
        <p:nvSpPr>
          <p:cNvPr id="42" name="円/楕円 41"/>
          <p:cNvSpPr/>
          <p:nvPr/>
        </p:nvSpPr>
        <p:spPr>
          <a:xfrm>
            <a:off x="382589" y="3312815"/>
            <a:ext cx="1779587" cy="46831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00" dirty="0">
                <a:solidFill>
                  <a:schemeClr val="tx1"/>
                </a:solidFill>
                <a:latin typeface="+mj-lt"/>
              </a:rPr>
              <a:t>Precipitation Radars</a:t>
            </a:r>
            <a:endParaRPr lang="ja-JP" alt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445" name="Picture 10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" y="4954289"/>
            <a:ext cx="1190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685801" y="5628978"/>
            <a:ext cx="1108075" cy="5365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  <a:ea typeface="+mn-ea"/>
              </a:rPr>
              <a:t>GPM-Core</a:t>
            </a:r>
          </a:p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j-lt"/>
                <a:ea typeface="+mn-ea"/>
              </a:rPr>
              <a:t>DPR</a:t>
            </a:r>
          </a:p>
        </p:txBody>
      </p:sp>
      <p:sp>
        <p:nvSpPr>
          <p:cNvPr id="7" name="曲折矢印 6"/>
          <p:cNvSpPr/>
          <p:nvPr/>
        </p:nvSpPr>
        <p:spPr>
          <a:xfrm rot="16200000" flipV="1">
            <a:off x="1589088" y="3873202"/>
            <a:ext cx="1290638" cy="798513"/>
          </a:xfrm>
          <a:prstGeom prst="bentArrow">
            <a:avLst>
              <a:gd name="adj1" fmla="val 25000"/>
              <a:gd name="adj2" fmla="val 20753"/>
              <a:gd name="adj3" fmla="val 17719"/>
              <a:gd name="adj4" fmla="val 5467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7448" name="テキスト ボックス 7"/>
          <p:cNvSpPr txBox="1">
            <a:spLocks noChangeArrowheads="1"/>
          </p:cNvSpPr>
          <p:nvPr/>
        </p:nvSpPr>
        <p:spPr bwMode="auto">
          <a:xfrm>
            <a:off x="2162176" y="4139902"/>
            <a:ext cx="619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6"/>
              </a:buBlip>
              <a:defRPr kumimoji="1" sz="2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7"/>
              </a:buBlip>
              <a:defRPr kumimoji="1" sz="21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9"/>
              </a:buBlip>
              <a:defRPr kumimoji="1" sz="19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latin typeface="Arial" charset="0"/>
                <a:ea typeface="ＭＳ Ｐゴシック" charset="-128"/>
              </a:rPr>
              <a:t>Data Base</a:t>
            </a:r>
            <a:endParaRPr lang="ja-JP" altLang="en-US" sz="1400" b="1" dirty="0">
              <a:latin typeface="Arial" charset="0"/>
              <a:ea typeface="ＭＳ Ｐゴシック" charset="-128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388226" y="4112915"/>
            <a:ext cx="1439863" cy="4302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latin typeface="Calibri" panose="020F0502020204030204" pitchFamily="34" charset="0"/>
              </a:rPr>
              <a:t>Geostationary</a:t>
            </a:r>
          </a:p>
          <a:p>
            <a:pPr algn="ctr">
              <a:defRPr/>
            </a:pPr>
            <a:r>
              <a:rPr lang="en-US" altLang="ja-JP" sz="1600" b="1" dirty="0">
                <a:latin typeface="Calibri" panose="020F0502020204030204" pitchFamily="34" charset="0"/>
              </a:rPr>
              <a:t>Satellites</a:t>
            </a:r>
            <a:endParaRPr lang="ja-JP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7450" name="Picture 10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9" y="1252239"/>
            <a:ext cx="145573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664097" y="6516052"/>
            <a:ext cx="544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http://sharaku.eorc.jaxa.jp/GSMaP/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692F2B7C-20F6-4679-A40F-7EFD9EA3A8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332656"/>
            <a:ext cx="1599830" cy="504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679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1" y="188640"/>
            <a:ext cx="7847533" cy="579438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Global Precipitation Measurement (GPM)</a:t>
            </a:r>
          </a:p>
        </p:txBody>
      </p:sp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168" y="5777692"/>
            <a:ext cx="2870360" cy="9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92" y="4122078"/>
            <a:ext cx="3647115" cy="26192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46" descr="GPM_core1_RGB"/>
          <p:cNvPicPr>
            <a:picLocks noChangeAspect="1" noChangeArrowheads="1"/>
          </p:cNvPicPr>
          <p:nvPr/>
        </p:nvPicPr>
        <p:blipFill rotWithShape="1">
          <a:blip r:embed="rId5" cstate="print"/>
          <a:srcRect l="17653"/>
          <a:stretch/>
        </p:blipFill>
        <p:spPr bwMode="auto">
          <a:xfrm>
            <a:off x="482964" y="908720"/>
            <a:ext cx="3410630" cy="2928938"/>
          </a:xfrm>
          <a:prstGeom prst="rect">
            <a:avLst/>
          </a:prstGeom>
          <a:noFill/>
        </p:spPr>
      </p:pic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341564" y="2522930"/>
            <a:ext cx="1395413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dirty="0" err="1">
                <a:latin typeface="+mn-lt"/>
              </a:rPr>
              <a:t>KuPR</a:t>
            </a:r>
            <a:r>
              <a:rPr lang="en-US" altLang="ja-JP" sz="1400" dirty="0">
                <a:latin typeface="+mn-lt"/>
              </a:rPr>
              <a:t>: 13.6GHz radar (phased array)</a:t>
            </a:r>
            <a:endParaRPr kumimoji="0" lang="en-US" altLang="ja-JP" sz="1400" dirty="0">
              <a:latin typeface="+mn-lt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1147654" y="3105275"/>
            <a:ext cx="1727200" cy="5035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000" tIns="36000" rIns="18000" bIns="36000">
            <a:spAutoFit/>
          </a:bodyPr>
          <a:lstStyle/>
          <a:p>
            <a:r>
              <a:rPr lang="en-US" altLang="ja-JP" sz="1400" dirty="0" err="1">
                <a:latin typeface="+mn-lt"/>
              </a:rPr>
              <a:t>KaPR</a:t>
            </a:r>
            <a:r>
              <a:rPr lang="en-US" altLang="ja-JP" sz="1400" dirty="0">
                <a:latin typeface="+mn-lt"/>
              </a:rPr>
              <a:t>: 35.5GHz radar (phased array)</a:t>
            </a: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3341128" y="1514818"/>
            <a:ext cx="112395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>
                <a:latin typeface="+mn-lt"/>
              </a:rPr>
              <a:t>GMI (Microwave Imager)</a:t>
            </a:r>
            <a:endParaRPr kumimoji="0" lang="en-US" altLang="ja-JP" sz="1400">
              <a:latin typeface="+mn-lt"/>
            </a:endParaRPr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 flipH="1">
            <a:off x="3029934" y="1665412"/>
            <a:ext cx="360363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 flipV="1">
            <a:off x="1480000" y="2835399"/>
            <a:ext cx="513297" cy="2698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 flipH="1" flipV="1">
            <a:off x="3118834" y="2654424"/>
            <a:ext cx="225425" cy="46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テキスト ボックス 6"/>
          <p:cNvSpPr txBox="1">
            <a:spLocks noChangeArrowheads="1"/>
          </p:cNvSpPr>
          <p:nvPr/>
        </p:nvSpPr>
        <p:spPr bwMode="auto">
          <a:xfrm>
            <a:off x="433115" y="5282624"/>
            <a:ext cx="12515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+mn-lt"/>
              </a:rPr>
              <a:t>Core</a:t>
            </a:r>
          </a:p>
          <a:p>
            <a:r>
              <a:rPr lang="en-US" altLang="ja-JP" sz="1400" b="1" dirty="0">
                <a:latin typeface="+mn-lt"/>
              </a:rPr>
              <a:t>Observatory</a:t>
            </a:r>
            <a:br>
              <a:rPr lang="en-US" altLang="ja-JP" sz="1400" b="1" dirty="0">
                <a:latin typeface="+mn-lt"/>
              </a:rPr>
            </a:br>
            <a:r>
              <a:rPr lang="en-US" altLang="ja-JP" sz="1400" b="1" dirty="0">
                <a:latin typeface="+mn-lt"/>
              </a:rPr>
              <a:t>by NASA-JAXA</a:t>
            </a:r>
            <a:endParaRPr lang="ja-JP" altLang="en-US" sz="1400" b="1" dirty="0">
              <a:latin typeface="+mn-lt"/>
            </a:endParaRPr>
          </a:p>
        </p:txBody>
      </p:sp>
      <p:sp>
        <p:nvSpPr>
          <p:cNvPr id="23" name="テキスト ボックス 7"/>
          <p:cNvSpPr txBox="1">
            <a:spLocks noChangeArrowheads="1"/>
          </p:cNvSpPr>
          <p:nvPr/>
        </p:nvSpPr>
        <p:spPr bwMode="auto">
          <a:xfrm>
            <a:off x="3296816" y="3844205"/>
            <a:ext cx="1656184" cy="1600438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latin typeface="+mn-lt"/>
              </a:rPr>
              <a:t>Constellation </a:t>
            </a:r>
          </a:p>
          <a:p>
            <a:r>
              <a:rPr lang="en-US" altLang="ja-JP" sz="1400" b="1" dirty="0">
                <a:latin typeface="+mn-lt"/>
              </a:rPr>
              <a:t>Satellites by international partners, e.g.,</a:t>
            </a:r>
          </a:p>
          <a:p>
            <a:r>
              <a:rPr lang="en-US" altLang="ja-JP" sz="1400" b="1" dirty="0" err="1"/>
              <a:t>Megha-Tropiques</a:t>
            </a:r>
            <a:r>
              <a:rPr lang="en-US" altLang="ja-JP" sz="1400" b="1" dirty="0"/>
              <a:t>, GCOM-W, ..</a:t>
            </a:r>
            <a:endParaRPr lang="ja-JP" altLang="en-US" sz="1400" b="1" dirty="0">
              <a:latin typeface="+mn-lt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82964" y="1029346"/>
            <a:ext cx="4187542" cy="27363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GPM Core Observatory</a:t>
            </a:r>
            <a:endParaRPr kumimoji="1" lang="ja-JP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下矢印 31"/>
          <p:cNvSpPr/>
          <p:nvPr/>
        </p:nvSpPr>
        <p:spPr>
          <a:xfrm flipV="1">
            <a:off x="1297209" y="3837658"/>
            <a:ext cx="132938" cy="576064"/>
          </a:xfrm>
          <a:prstGeom prst="downArrow">
            <a:avLst>
              <a:gd name="adj1" fmla="val 50000"/>
              <a:gd name="adj2" fmla="val 139948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16200000">
            <a:off x="3593997" y="5796117"/>
            <a:ext cx="1200415" cy="7866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753592" y="963880"/>
            <a:ext cx="4879928" cy="52014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GPM is an international mission consisting of the GPM Core Observatory and Constellation Satellites for high accurate and frequent global precipitation observation.</a:t>
            </a: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>
                <a:latin typeface="Calibri" panose="020F0502020204030204" pitchFamily="34" charset="0"/>
                <a:cs typeface="Arial" pitchFamily="34" charset="0"/>
              </a:rPr>
              <a:t>Core Observatory: developed under NASA and JAXA equal partnership. </a:t>
            </a: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>
                <a:latin typeface="Calibri" panose="020F0502020204030204" pitchFamily="34" charset="0"/>
                <a:cs typeface="Arial" pitchFamily="34" charset="0"/>
              </a:rPr>
              <a:t>Constellation satellites: provided by international partners (includes </a:t>
            </a:r>
            <a:r>
              <a:rPr lang="en-US" altLang="ja-JP" sz="1600" dirty="0" err="1">
                <a:latin typeface="Calibri" panose="020F0502020204030204" pitchFamily="34" charset="0"/>
                <a:cs typeface="Arial" pitchFamily="34" charset="0"/>
              </a:rPr>
              <a:t>Megha-Tropiques</a:t>
            </a:r>
            <a:r>
              <a:rPr lang="en-US" altLang="ja-JP" sz="1600" dirty="0">
                <a:latin typeface="Calibri" panose="020F0502020204030204" pitchFamily="34" charset="0"/>
                <a:cs typeface="Arial" pitchFamily="34" charset="0"/>
              </a:rPr>
              <a:t>, GCOM-W1).</a:t>
            </a: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Dual-frequency Precipitation Radar (DPR) </a:t>
            </a:r>
            <a:endParaRPr lang="en-US" altLang="ja-JP" dirty="0">
              <a:latin typeface="Calibri" panose="020F0502020204030204" pitchFamily="34" charset="0"/>
              <a:cs typeface="Arial" pitchFamily="34" charset="0"/>
            </a:endParaRP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>
                <a:latin typeface="Calibri" panose="020F0502020204030204" pitchFamily="34" charset="0"/>
                <a:cs typeface="Arial" pitchFamily="34" charset="0"/>
              </a:rPr>
              <a:t>developed by JAXA and NICT </a:t>
            </a: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>
                <a:latin typeface="Calibri" panose="020F0502020204030204" pitchFamily="34" charset="0"/>
                <a:cs typeface="Arial" pitchFamily="34" charset="0"/>
              </a:rPr>
              <a:t>DPR is composed of two radars: KuPR &amp; </a:t>
            </a:r>
            <a:r>
              <a:rPr lang="en-US" altLang="ja-JP" sz="1600" dirty="0" err="1">
                <a:latin typeface="Calibri" panose="020F0502020204030204" pitchFamily="34" charset="0"/>
                <a:cs typeface="Arial" pitchFamily="34" charset="0"/>
              </a:rPr>
              <a:t>KaPR</a:t>
            </a:r>
            <a:endParaRPr lang="en-US" altLang="ja-JP" sz="1600" dirty="0">
              <a:latin typeface="Calibri" panose="020F0502020204030204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GPM Core Observatory was successfully launched at </a:t>
            </a:r>
            <a:r>
              <a:rPr lang="en-US" altLang="ja-JP" dirty="0" err="1">
                <a:latin typeface="Calibri" panose="020F0502020204030204" pitchFamily="34" charset="0"/>
                <a:cs typeface="Arial" pitchFamily="34" charset="0"/>
              </a:rPr>
              <a:t>Tanegashima</a:t>
            </a: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, Japan on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 Feb. 2014.</a:t>
            </a: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 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>
                <a:latin typeface="Calibri" panose="020F0502020204030204" pitchFamily="34" charset="0"/>
              </a:rPr>
              <a:t>All GPM standard products were released on September 2014.</a:t>
            </a: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endParaRPr lang="en-US" altLang="ja-JP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0D74EA-3C33-43DB-BB13-90FE3BA71BB7}"/>
              </a:ext>
            </a:extLst>
          </p:cNvPr>
          <p:cNvSpPr txBox="1"/>
          <p:nvPr/>
        </p:nvSpPr>
        <p:spPr>
          <a:xfrm>
            <a:off x="3512840" y="3429000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DPR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9F441C22-67AB-4110-9B04-ED8897020261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3820777" y="321297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6F41B7C-0AD3-4873-89FB-F9CF64090C4E}"/>
              </a:ext>
            </a:extLst>
          </p:cNvPr>
          <p:cNvCxnSpPr>
            <a:cxnSpLocks/>
          </p:cNvCxnSpPr>
          <p:nvPr/>
        </p:nvCxnSpPr>
        <p:spPr>
          <a:xfrm flipH="1" flipV="1">
            <a:off x="2792761" y="3501008"/>
            <a:ext cx="748369" cy="80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 descr="電子機器, ディスプレイ が含まれている画像&#10;&#10;高い精度で生成された説明">
            <a:extLst>
              <a:ext uri="{FF2B5EF4-FFF2-40B4-BE49-F238E27FC236}">
                <a16:creationId xmlns:a16="http://schemas.microsoft.com/office/drawing/2014/main" id="{5D780E61-FCB6-419F-866A-64F01456A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5734648"/>
            <a:ext cx="1876357" cy="10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9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3" y="1124744"/>
            <a:ext cx="6438415" cy="4633197"/>
          </a:xfrm>
          <a:prstGeom prst="rect">
            <a:avLst/>
          </a:prstGeom>
        </p:spPr>
      </p:pic>
      <p:pic>
        <p:nvPicPr>
          <p:cNvPr id="7" name="Picture 4" descr="\\Dpr000.s.tksc.in-jaxa\dpr_work\Photo\2011_05_25_組み合わせ試験（NASA提供用）\組合せ試験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/>
          <a:stretch/>
        </p:blipFill>
        <p:spPr bwMode="auto">
          <a:xfrm>
            <a:off x="5385048" y="5229200"/>
            <a:ext cx="1974427" cy="139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00" y="4221089"/>
            <a:ext cx="1602076" cy="2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949F516-495A-4877-915B-11BB66669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2060848"/>
            <a:ext cx="3563888" cy="178194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A2DA7C-25F8-432E-A47A-27C2D1912B02}"/>
              </a:ext>
            </a:extLst>
          </p:cNvPr>
          <p:cNvSpPr txBox="1"/>
          <p:nvPr/>
        </p:nvSpPr>
        <p:spPr>
          <a:xfrm>
            <a:off x="6321152" y="105273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/>
              <a:t>3-dimensional precipitation observation by the GPM/DPR</a:t>
            </a:r>
            <a:endParaRPr kumimoji="1" lang="ja-JP" altLang="en-US" i="1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B59C844-0554-4806-99BC-6AD6A3AC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-200819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ja-JP" sz="4000" b="1" dirty="0"/>
              <a:t>Dual-frequency Precipitation Radar (DPR)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5500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44624"/>
            <a:ext cx="8229600" cy="784859"/>
          </a:xfrm>
        </p:spPr>
        <p:txBody>
          <a:bodyPr vert="horz" lIns="80147" tIns="40074" rIns="80147" bIns="40074" rtlCol="0" anchor="ctr">
            <a:normAutofit/>
          </a:bodyPr>
          <a:lstStyle/>
          <a:p>
            <a:r>
              <a:rPr lang="en-US" altLang="ja-JP" sz="3200" dirty="0"/>
              <a:t>JAXA GPM Products</a:t>
            </a:r>
            <a:endParaRPr lang="ja-JP" altLang="en-US" sz="3200" dirty="0"/>
          </a:p>
        </p:txBody>
      </p:sp>
      <p:graphicFrame>
        <p:nvGraphicFramePr>
          <p:cNvPr id="5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828899"/>
              </p:ext>
            </p:extLst>
          </p:nvPr>
        </p:nvGraphicFramePr>
        <p:xfrm>
          <a:off x="412335" y="907810"/>
          <a:ext cx="8970963" cy="563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80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1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9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Level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Product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Physical value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unit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coverage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resolution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KuPR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L1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RX Power Profile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125m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KaPR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L1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RX Power Profile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5km(horizontal), 125/250m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KuPR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L2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Radar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reflectivities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Sigma-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zero,Rain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Type, BBH, Precipitation rate,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125m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KaPR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L2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Radar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reflectivities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Sigma-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zero,Rain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Type, BBH, Precipitation rate,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125m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 </a:t>
                      </a:r>
                      <a:r>
                        <a:rPr kumimoji="1" lang="en-US" altLang="ja-JP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L2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Precipitation intensity profile, DSD,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250m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DPR/GMI Combined L2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s-I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Precipitation intensity profile, Surface precipitaion, etc.</a:t>
                      </a:r>
                      <a:endParaRPr kumimoji="1" lang="is-I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125km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250m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 Latent Heating L2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s-I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Latent heating profile, Rain type, etc.</a:t>
                      </a: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orbit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245km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5km (horizontal), 250m (vertical)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 L3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precipitation, Time info.,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daily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0.1-deg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precipitation (DPR only), BB, Radar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reflectivities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daily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0.25-deg</a:t>
                      </a:r>
                      <a:endParaRPr kumimoji="1" lang="ja-JP" altLang="en-US" sz="11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precipitation (Ku,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DPR), BB, Radar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reflectivities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histgram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Monthly</a:t>
                      </a:r>
                      <a:endParaRPr kumimoji="1" lang="ja-JP" altLang="en-US" sz="11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0.25-deg</a:t>
                      </a:r>
                      <a:endParaRPr kumimoji="1" lang="ja-JP" altLang="en-US" sz="110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DPR/GMI combined L3 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s-I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Precipitation distribution,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daily, monthly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0.5-deg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DPR Latent Heating L3 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Latent heating profile, etc.</a:t>
                      </a: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daily, monthly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pitchFamily="50" charset="-128"/>
                          <a:cs typeface="Verdana" panose="020B0604030504040204" pitchFamily="34" charset="0"/>
                        </a:rPr>
                        <a:t>0.5-deg, 19-layer (TBD)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72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 Precipitation Map</a:t>
                      </a:r>
                      <a:r>
                        <a:rPr kumimoji="1" lang="ja-JP" altLang="en-US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ＭＳ Ｐゴシック" pitchFamily="50" charset="-128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ＭＳ Ｐゴシック" pitchFamily="50" charset="-128"/>
                          <a:cs typeface="Verdana" panose="020B0604030504040204" pitchFamily="34" charset="0"/>
                        </a:rPr>
                        <a:t>(GSMaP)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Rainfall map, gauge-calibrated rainfall, etc.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hourly,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monthly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pitchFamily="50" charset="-128"/>
                          <a:cs typeface="Verdana" panose="020B0604030504040204" pitchFamily="34" charset="0"/>
                        </a:rPr>
                        <a:t>0.1-deg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pitchFamily="50" charset="-128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78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左右矢印 15"/>
          <p:cNvSpPr/>
          <p:nvPr/>
        </p:nvSpPr>
        <p:spPr>
          <a:xfrm>
            <a:off x="6302377" y="2872413"/>
            <a:ext cx="1857375" cy="620712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chemeClr val="tx1"/>
                </a:solidFill>
                <a:latin typeface="+mj-lt"/>
              </a:rPr>
              <a:t>2014-</a:t>
            </a:r>
            <a:endParaRPr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81063" y="836712"/>
            <a:ext cx="8001000" cy="42862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4584" name="テキスト ボックス 8"/>
          <p:cNvSpPr txBox="1">
            <a:spLocks noChangeArrowheads="1"/>
          </p:cNvSpPr>
          <p:nvPr/>
        </p:nvSpPr>
        <p:spPr bwMode="auto">
          <a:xfrm>
            <a:off x="881065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1995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4585" name="テキスト ボックス 9"/>
          <p:cNvSpPr txBox="1">
            <a:spLocks noChangeArrowheads="1"/>
          </p:cNvSpPr>
          <p:nvPr/>
        </p:nvSpPr>
        <p:spPr bwMode="auto">
          <a:xfrm>
            <a:off x="2238377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2000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4586" name="テキスト ボックス 10"/>
          <p:cNvSpPr txBox="1">
            <a:spLocks noChangeArrowheads="1"/>
          </p:cNvSpPr>
          <p:nvPr/>
        </p:nvSpPr>
        <p:spPr bwMode="auto">
          <a:xfrm>
            <a:off x="3738565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2005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4587" name="テキスト ボックス 11"/>
          <p:cNvSpPr txBox="1">
            <a:spLocks noChangeArrowheads="1"/>
          </p:cNvSpPr>
          <p:nvPr/>
        </p:nvSpPr>
        <p:spPr bwMode="auto">
          <a:xfrm>
            <a:off x="6596065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2015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24588" name="テキスト ボックス 12"/>
          <p:cNvSpPr txBox="1">
            <a:spLocks noChangeArrowheads="1"/>
          </p:cNvSpPr>
          <p:nvPr/>
        </p:nvSpPr>
        <p:spPr bwMode="auto">
          <a:xfrm>
            <a:off x="5167314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2010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4589" name="テキスト ボックス 13"/>
          <p:cNvSpPr txBox="1">
            <a:spLocks noChangeArrowheads="1"/>
          </p:cNvSpPr>
          <p:nvPr/>
        </p:nvSpPr>
        <p:spPr bwMode="auto">
          <a:xfrm>
            <a:off x="8024814" y="90814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2020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25145" y="1548081"/>
            <a:ext cx="12684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latin typeface="Calibri" panose="020F0502020204030204" pitchFamily="34" charset="0"/>
                <a:ea typeface="+mj-ea"/>
              </a:rPr>
              <a:t>TRMM/PR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Calibri" panose="020F0502020204030204" pitchFamily="34" charset="0"/>
                <a:ea typeface="+mj-ea"/>
                <a:cs typeface="Arial" pitchFamily="34" charset="0"/>
              </a:rPr>
              <a:t>(by JAXA/NICT</a:t>
            </a:r>
            <a:r>
              <a:rPr lang="en-US" altLang="ja-JP" sz="1100" dirty="0">
                <a:latin typeface="Calibri" panose="020F0502020204030204" pitchFamily="34" charset="0"/>
                <a:ea typeface="+mj-ea"/>
                <a:cs typeface="Arial" pitchFamily="34" charset="0"/>
              </a:rPr>
              <a:t>)</a:t>
            </a:r>
            <a:endParaRPr lang="ja-JP" altLang="en-US" sz="1100" dirty="0">
              <a:latin typeface="Calibri" panose="020F0502020204030204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04483" y="2975454"/>
            <a:ext cx="1779588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latin typeface="Calibri" panose="020F0502020204030204" pitchFamily="34" charset="0"/>
                <a:ea typeface="+mj-ea"/>
              </a:rPr>
              <a:t>GPM/DPR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Calibri" panose="020F0502020204030204" pitchFamily="34" charset="0"/>
                <a:cs typeface="Arial" pitchFamily="34" charset="0"/>
              </a:rPr>
              <a:t>(by JAXA/NICT</a:t>
            </a:r>
            <a:r>
              <a:rPr lang="en-US" altLang="ja-JP" sz="1100" dirty="0">
                <a:latin typeface="Calibri" panose="020F0502020204030204" pitchFamily="34" charset="0"/>
                <a:cs typeface="Arial" pitchFamily="34" charset="0"/>
              </a:rPr>
              <a:t>)</a:t>
            </a:r>
            <a:endParaRPr lang="ja-JP" altLang="en-US" sz="11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594" name="テキスト ボックス 34"/>
          <p:cNvSpPr txBox="1">
            <a:spLocks noChangeArrowheads="1"/>
          </p:cNvSpPr>
          <p:nvPr/>
        </p:nvSpPr>
        <p:spPr bwMode="auto">
          <a:xfrm>
            <a:off x="647703" y="2132856"/>
            <a:ext cx="15540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Ku-band</a:t>
            </a:r>
            <a:r>
              <a:rPr lang="ja-JP" altLang="en-US" sz="1400" dirty="0">
                <a:latin typeface="Calibri" pitchFamily="34" charset="0"/>
              </a:rPr>
              <a:t>（</a:t>
            </a:r>
            <a:r>
              <a:rPr lang="en-US" altLang="ja-JP" sz="1400" dirty="0">
                <a:latin typeface="Calibri" pitchFamily="34" charset="0"/>
              </a:rPr>
              <a:t>13.8GHz)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24595" name="テキスト ボックス 35"/>
          <p:cNvSpPr txBox="1">
            <a:spLocks noChangeArrowheads="1"/>
          </p:cNvSpPr>
          <p:nvPr/>
        </p:nvSpPr>
        <p:spPr bwMode="auto">
          <a:xfrm>
            <a:off x="595315" y="3297181"/>
            <a:ext cx="15892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ja-JP" sz="1400" i="1" dirty="0">
              <a:latin typeface="Calibri" pitchFamily="34" charset="0"/>
            </a:endParaRPr>
          </a:p>
          <a:p>
            <a:r>
              <a:rPr lang="en-US" altLang="ja-JP" sz="1400" dirty="0">
                <a:latin typeface="Calibri" pitchFamily="34" charset="0"/>
              </a:rPr>
              <a:t>Ku-band</a:t>
            </a:r>
            <a:r>
              <a:rPr lang="ja-JP" altLang="en-US" sz="1400" dirty="0">
                <a:latin typeface="Calibri" pitchFamily="34" charset="0"/>
              </a:rPr>
              <a:t>（</a:t>
            </a:r>
            <a:r>
              <a:rPr lang="en-US" altLang="ja-JP" sz="1400" dirty="0">
                <a:latin typeface="Calibri" pitchFamily="34" charset="0"/>
              </a:rPr>
              <a:t>13.6GHz</a:t>
            </a:r>
            <a:r>
              <a:rPr lang="ja-JP" altLang="en-US" sz="1400" dirty="0">
                <a:latin typeface="Calibri" pitchFamily="34" charset="0"/>
              </a:rPr>
              <a:t>）</a:t>
            </a:r>
            <a:endParaRPr lang="en-US" altLang="ja-JP" sz="1400" dirty="0">
              <a:latin typeface="Calibri" pitchFamily="34" charset="0"/>
            </a:endParaRPr>
          </a:p>
          <a:p>
            <a:r>
              <a:rPr lang="en-US" altLang="ja-JP" sz="1400" dirty="0">
                <a:latin typeface="Calibri" pitchFamily="34" charset="0"/>
              </a:rPr>
              <a:t>Ka-band</a:t>
            </a:r>
            <a:r>
              <a:rPr lang="ja-JP" altLang="en-US" sz="1400" dirty="0">
                <a:latin typeface="Calibri" pitchFamily="34" charset="0"/>
              </a:rPr>
              <a:t>（</a:t>
            </a:r>
            <a:r>
              <a:rPr lang="en-US" altLang="ja-JP" sz="1400" dirty="0">
                <a:latin typeface="Calibri" pitchFamily="34" charset="0"/>
              </a:rPr>
              <a:t>35.5GHz</a:t>
            </a:r>
            <a:r>
              <a:rPr lang="ja-JP" altLang="en-US" sz="1400" dirty="0">
                <a:latin typeface="Calibri" pitchFamily="34" charset="0"/>
              </a:rPr>
              <a:t>）</a:t>
            </a:r>
          </a:p>
        </p:txBody>
      </p:sp>
      <p:sp>
        <p:nvSpPr>
          <p:cNvPr id="24617" name="テキスト ボックス 49"/>
          <p:cNvSpPr txBox="1">
            <a:spLocks noChangeArrowheads="1"/>
          </p:cNvSpPr>
          <p:nvPr/>
        </p:nvSpPr>
        <p:spPr bwMode="auto">
          <a:xfrm rot="5400000">
            <a:off x="8197058" y="2457238"/>
            <a:ext cx="1928813" cy="584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Calibri" pitchFamily="34" charset="0"/>
              </a:rPr>
              <a:t>long term global precipitation record </a:t>
            </a:r>
            <a:endParaRPr lang="ja-JP" altLang="en-US" sz="1600">
              <a:latin typeface="Calibri" pitchFamily="34" charset="0"/>
            </a:endParaRPr>
          </a:p>
        </p:txBody>
      </p:sp>
      <p:sp>
        <p:nvSpPr>
          <p:cNvPr id="41" name="右中かっこ 40"/>
          <p:cNvSpPr/>
          <p:nvPr/>
        </p:nvSpPr>
        <p:spPr>
          <a:xfrm>
            <a:off x="8524875" y="1410328"/>
            <a:ext cx="285750" cy="307181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タイトル 49"/>
          <p:cNvSpPr>
            <a:spLocks noGrp="1"/>
          </p:cNvSpPr>
          <p:nvPr>
            <p:ph type="title"/>
          </p:nvPr>
        </p:nvSpPr>
        <p:spPr>
          <a:xfrm>
            <a:off x="488504" y="76746"/>
            <a:ext cx="7732469" cy="615950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Calibri" panose="020F0502020204030204" pitchFamily="34" charset="0"/>
                <a:cs typeface="Arial" pitchFamily="34" charset="0"/>
              </a:rPr>
              <a:t>Spaceborne Precipitation Radar data record</a:t>
            </a:r>
            <a:endParaRPr lang="ja-JP" altLang="en-US" sz="32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582" name="コンテンツ プレースホルダ 18" descr="TRMM_T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00302" y="1856681"/>
            <a:ext cx="789721" cy="1022417"/>
          </a:xfrm>
          <a:solidFill>
            <a:schemeClr val="bg1"/>
          </a:solidFill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987656" y="1996091"/>
            <a:ext cx="3002528" cy="811367"/>
          </a:xfrm>
          <a:prstGeom prst="rect">
            <a:avLst/>
          </a:prstGeom>
          <a:solidFill>
            <a:srgbClr val="93CDDD"/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World first </a:t>
            </a:r>
            <a:r>
              <a:rPr lang="en-US" altLang="ja-JP" sz="1200" dirty="0" err="1">
                <a:latin typeface="Calibri" pitchFamily="34" charset="0"/>
              </a:rPr>
              <a:t>spaceborne</a:t>
            </a:r>
            <a:r>
              <a:rPr lang="en-US" altLang="ja-JP" sz="1200" dirty="0">
                <a:latin typeface="Calibri" pitchFamily="34" charset="0"/>
              </a:rPr>
              <a:t> precipitation radar</a:t>
            </a:r>
          </a:p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Significant improvement of the global rain estimation</a:t>
            </a:r>
          </a:p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Deeper understanding on the tropical precipitation systems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5528835" y="3533863"/>
            <a:ext cx="2917258" cy="811367"/>
          </a:xfrm>
          <a:prstGeom prst="rect">
            <a:avLst/>
          </a:prstGeom>
          <a:solidFill>
            <a:srgbClr val="93CDDD"/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Upgrade the TRMM/PR: Improvement of accuracy by the dual frequency radar</a:t>
            </a:r>
          </a:p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Apply to higher latitude</a:t>
            </a:r>
          </a:p>
          <a:p>
            <a:pPr marL="87313" indent="-87313">
              <a:lnSpc>
                <a:spcPct val="80000"/>
              </a:lnSpc>
              <a:buFont typeface="Arial" charset="0"/>
              <a:buChar char="•"/>
            </a:pPr>
            <a:r>
              <a:rPr lang="en-US" altLang="ja-JP" sz="1200" dirty="0">
                <a:latin typeface="Calibri" pitchFamily="34" charset="0"/>
              </a:rPr>
              <a:t>Apply to flood warning systems using Combined product of radar, MWR and IR</a:t>
            </a:r>
          </a:p>
        </p:txBody>
      </p:sp>
      <p:sp>
        <p:nvSpPr>
          <p:cNvPr id="15" name="左右矢印 14"/>
          <p:cNvSpPr/>
          <p:nvPr/>
        </p:nvSpPr>
        <p:spPr>
          <a:xfrm>
            <a:off x="1981201" y="1412775"/>
            <a:ext cx="5213350" cy="571500"/>
          </a:xfrm>
          <a:prstGeom prst="leftRightArrow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  <a:latin typeface="+mj-lt"/>
              </a:rPr>
              <a:t>1997-2015</a:t>
            </a:r>
            <a:endParaRPr lang="ja-JP" alt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" name="Picture 46" descr="GPM_core1_RGB"/>
          <p:cNvPicPr>
            <a:picLocks noChangeAspect="1" noChangeArrowheads="1"/>
          </p:cNvPicPr>
          <p:nvPr/>
        </p:nvPicPr>
        <p:blipFill rotWithShape="1">
          <a:blip r:embed="rId4" cstate="print"/>
          <a:srcRect l="17653"/>
          <a:stretch/>
        </p:blipFill>
        <p:spPr bwMode="auto">
          <a:xfrm>
            <a:off x="2234748" y="2975454"/>
            <a:ext cx="1210638" cy="1039657"/>
          </a:xfrm>
          <a:prstGeom prst="rect">
            <a:avLst/>
          </a:prstGeom>
          <a:noFill/>
        </p:spPr>
      </p:pic>
      <p:sp>
        <p:nvSpPr>
          <p:cNvPr id="39" name="テキスト ボックス 38"/>
          <p:cNvSpPr txBox="1"/>
          <p:nvPr/>
        </p:nvSpPr>
        <p:spPr>
          <a:xfrm>
            <a:off x="5745088" y="4630930"/>
            <a:ext cx="3009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</a:rPr>
              <a:t>17 years observations using Precipitation radar (PR) on the TRMM</a:t>
            </a:r>
          </a:p>
          <a:p>
            <a:r>
              <a:rPr lang="en-US" altLang="ja-JP" b="1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C00000"/>
                </a:solidFill>
                <a:latin typeface="Calibri" panose="020F0502020204030204" pitchFamily="34" charset="0"/>
              </a:rPr>
              <a:t>To be extended by GPM to longer time period and mid/high latitudes</a:t>
            </a:r>
          </a:p>
          <a:p>
            <a:endParaRPr lang="en-US" altLang="ja-JP" b="1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6" name="Picture 10" descr="kidou350_400_1day">
            <a:extLst>
              <a:ext uri="{FF2B5EF4-FFF2-40B4-BE49-F238E27FC236}">
                <a16:creationId xmlns:a16="http://schemas.microsoft.com/office/drawing/2014/main" id="{734BFD4A-E033-40EA-BCF9-A4A92F84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852" y="4581127"/>
            <a:ext cx="46631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B1340AC3-B9C3-4F6D-9CF7-B4FCE7BD5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28" y="4238660"/>
            <a:ext cx="4752528" cy="36003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1600" dirty="0"/>
              <a:t>1-day orbits of </a:t>
            </a:r>
            <a:r>
              <a:rPr lang="en-US" altLang="ja-JP" sz="1600" dirty="0">
                <a:solidFill>
                  <a:srgbClr val="00CC00"/>
                </a:solidFill>
              </a:rPr>
              <a:t>TRMM(PR) </a:t>
            </a:r>
            <a:r>
              <a:rPr lang="en-US" altLang="ja-JP" sz="1600" dirty="0"/>
              <a:t>and</a:t>
            </a:r>
            <a:r>
              <a:rPr lang="ja-JP" altLang="en-US" sz="1600" dirty="0">
                <a:solidFill>
                  <a:srgbClr val="00CC00"/>
                </a:solidFill>
              </a:rPr>
              <a:t> </a:t>
            </a:r>
            <a:r>
              <a:rPr lang="en-US" altLang="ja-JP" sz="1600" dirty="0">
                <a:solidFill>
                  <a:schemeClr val="accent2"/>
                </a:solidFill>
              </a:rPr>
              <a:t>GPM-Core(DPR) 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0804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D7AD7AD-25B6-4EC6-895B-C3E2C351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44624"/>
            <a:ext cx="8429625" cy="581025"/>
          </a:xfrm>
        </p:spPr>
        <p:txBody>
          <a:bodyPr>
            <a:normAutofit fontScale="90000"/>
          </a:bodyPr>
          <a:lstStyle/>
          <a:p>
            <a:r>
              <a:rPr lang="en-US" altLang="ja-JP" sz="2800" b="1" dirty="0">
                <a:sym typeface="Wingdings" panose="05000000000000000000" pitchFamily="2" charset="2"/>
              </a:rPr>
              <a:t>Better continuity of the TRMM/PR (1997-2015) </a:t>
            </a:r>
            <a:br>
              <a:rPr lang="en-US" altLang="ja-JP" sz="2800" b="1" dirty="0">
                <a:sym typeface="Wingdings" panose="05000000000000000000" pitchFamily="2" charset="2"/>
              </a:rPr>
            </a:br>
            <a:r>
              <a:rPr lang="en-US" altLang="ja-JP" sz="2800" b="1" dirty="0">
                <a:sym typeface="Wingdings" panose="05000000000000000000" pitchFamily="2" charset="2"/>
              </a:rPr>
              <a:t>and the GPM/DPR (2014-)</a:t>
            </a:r>
            <a:endParaRPr lang="ja-JP" altLang="en-US" sz="2800" b="1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8DCB73F-7DCB-4C53-8E30-1A8CD8D8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23" y="655984"/>
            <a:ext cx="9012766" cy="522128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tabLst>
                <a:tab pos="268288" algn="l"/>
              </a:tabLst>
            </a:pPr>
            <a:r>
              <a:rPr lang="en-US" altLang="ja-JP" sz="2200" dirty="0">
                <a:cs typeface="Arial" panose="020B0604020202020204" pitchFamily="34" charset="0"/>
              </a:rPr>
              <a:t>GPM/DPR’s calibration factors was changed in V05 released on May 2017, and </a:t>
            </a:r>
            <a:r>
              <a:rPr lang="en-US" altLang="ja-JP" sz="2200" dirty="0">
                <a:solidFill>
                  <a:srgbClr val="FF0000"/>
                </a:solidFill>
                <a:cs typeface="Arial" panose="020B0604020202020204" pitchFamily="34" charset="0"/>
              </a:rPr>
              <a:t>TRMM/PR’s calibration factors was also changed </a:t>
            </a:r>
            <a:r>
              <a:rPr lang="en-US" altLang="ja-JP" sz="2200" dirty="0">
                <a:cs typeface="Arial" panose="020B0604020202020204" pitchFamily="34" charset="0"/>
              </a:rPr>
              <a:t>in TRMM/PR-L1 V8 (GPM TRMM V05) L1 released on Oct. 2017.</a:t>
            </a:r>
          </a:p>
          <a:p>
            <a:pPr>
              <a:lnSpc>
                <a:spcPct val="110000"/>
              </a:lnSpc>
              <a:spcBef>
                <a:spcPts val="600"/>
              </a:spcBef>
              <a:tabLst>
                <a:tab pos="2959100" algn="l"/>
              </a:tabLst>
            </a:pPr>
            <a:r>
              <a:rPr lang="en-US" altLang="ja-JP" sz="2200" dirty="0">
                <a:sym typeface="Wingdings" panose="05000000000000000000" pitchFamily="2" charset="2"/>
              </a:rPr>
              <a:t>Better continuity was realized in the TRMM/PR-L2 V8 (GPM TRMM V06) and GPM/DPR-L2 V06 released in Oct. 2018, by using </a:t>
            </a:r>
            <a:r>
              <a:rPr lang="en-US" altLang="ja-JP" sz="2200" dirty="0">
                <a:solidFill>
                  <a:srgbClr val="FF0000"/>
                </a:solidFill>
                <a:sym typeface="Wingdings" panose="05000000000000000000" pitchFamily="2" charset="2"/>
              </a:rPr>
              <a:t>common L2 algorithms </a:t>
            </a:r>
            <a:r>
              <a:rPr lang="en-US" altLang="ja-JP" sz="2200" dirty="0">
                <a:sym typeface="Wingdings" panose="05000000000000000000" pitchFamily="2" charset="2"/>
              </a:rPr>
              <a:t>between the TRMM/PR and the GPM/</a:t>
            </a:r>
            <a:r>
              <a:rPr lang="en-US" altLang="ja-JP" sz="2200" dirty="0" err="1">
                <a:sym typeface="Wingdings" panose="05000000000000000000" pitchFamily="2" charset="2"/>
              </a:rPr>
              <a:t>KuPR</a:t>
            </a:r>
            <a:r>
              <a:rPr lang="en-US" altLang="ja-JP" sz="2200" dirty="0">
                <a:sym typeface="Wingdings" panose="05000000000000000000" pitchFamily="2" charset="2"/>
              </a:rPr>
              <a:t>.</a:t>
            </a:r>
            <a:endParaRPr lang="en-US" altLang="ja-JP" sz="2200" u="sng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C1D0D8B-3135-472E-8E2D-DF35F6E689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9"/>
          <a:stretch/>
        </p:blipFill>
        <p:spPr>
          <a:xfrm>
            <a:off x="4987093" y="4124494"/>
            <a:ext cx="4452210" cy="21101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C188568-A334-4003-8417-DA5A7C6919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7"/>
          <a:stretch/>
        </p:blipFill>
        <p:spPr>
          <a:xfrm>
            <a:off x="477640" y="4124495"/>
            <a:ext cx="4456659" cy="21120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5AFDCA2-7545-45B4-B2E4-C28B353758F1}"/>
              </a:ext>
            </a:extLst>
          </p:cNvPr>
          <p:cNvSpPr txBox="1"/>
          <p:nvPr/>
        </p:nvSpPr>
        <p:spPr>
          <a:xfrm>
            <a:off x="3800873" y="5323854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err="1">
                <a:solidFill>
                  <a:srgbClr val="3FE33D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 dirty="0">
                <a:solidFill>
                  <a:srgbClr val="3FE33D"/>
                </a:solidFill>
                <a:latin typeface="Calibri"/>
                <a:ea typeface="メイリオ"/>
              </a:rPr>
              <a:t> V6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FEA9FB8-31A8-4742-B98D-54E6E6D8F5FA}"/>
              </a:ext>
            </a:extLst>
          </p:cNvPr>
          <p:cNvSpPr txBox="1"/>
          <p:nvPr/>
        </p:nvSpPr>
        <p:spPr>
          <a:xfrm>
            <a:off x="3800873" y="4377917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err="1">
                <a:solidFill>
                  <a:srgbClr val="FF0000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 dirty="0">
                <a:solidFill>
                  <a:srgbClr val="FF0000"/>
                </a:solidFill>
                <a:latin typeface="Calibri"/>
                <a:ea typeface="メイリオ"/>
              </a:rPr>
              <a:t> V5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E53C59-0CB2-4C13-93BB-38DC131E390F}"/>
              </a:ext>
            </a:extLst>
          </p:cNvPr>
          <p:cNvSpPr txBox="1"/>
          <p:nvPr/>
        </p:nvSpPr>
        <p:spPr>
          <a:xfrm>
            <a:off x="1712640" y="4377917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0000FF"/>
                </a:solidFill>
                <a:latin typeface="Calibri"/>
                <a:ea typeface="メイリオ"/>
              </a:rPr>
              <a:t>PR V7</a:t>
            </a:r>
            <a:endParaRPr lang="ja-JP" altLang="en-US" sz="1600" b="1" dirty="0">
              <a:solidFill>
                <a:srgbClr val="0000FF"/>
              </a:solidFill>
              <a:latin typeface="Calibri"/>
              <a:ea typeface="メイリオ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BBCCBE-E0E0-4C4B-9FE9-5E67E62F71A5}"/>
              </a:ext>
            </a:extLst>
          </p:cNvPr>
          <p:cNvSpPr txBox="1"/>
          <p:nvPr/>
        </p:nvSpPr>
        <p:spPr>
          <a:xfrm>
            <a:off x="1784649" y="5386029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latin typeface="Calibri"/>
                <a:ea typeface="メイリオ"/>
              </a:rPr>
              <a:t>PR V8</a:t>
            </a:r>
            <a:endParaRPr lang="ja-JP" altLang="en-US" sz="1600" b="1" dirty="0">
              <a:latin typeface="Calibri"/>
              <a:ea typeface="メイリオ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17FCAC0-B145-47D9-97FD-D62E29AA9F4A}"/>
              </a:ext>
            </a:extLst>
          </p:cNvPr>
          <p:cNvSpPr txBox="1"/>
          <p:nvPr/>
        </p:nvSpPr>
        <p:spPr>
          <a:xfrm>
            <a:off x="1024468" y="3205280"/>
            <a:ext cx="371250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Over-land</a:t>
            </a:r>
            <a:r>
              <a:rPr lang="en-US" altLang="ja-JP" sz="2000" dirty="0"/>
              <a:t> surface precipitation rates averaged in 35S-35N.</a:t>
            </a:r>
            <a:endParaRPr lang="ja-JP" altLang="en-US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E5424C-DF78-439F-BD64-B12D83F010C6}"/>
              </a:ext>
            </a:extLst>
          </p:cNvPr>
          <p:cNvSpPr txBox="1"/>
          <p:nvPr/>
        </p:nvSpPr>
        <p:spPr>
          <a:xfrm>
            <a:off x="8385632" y="5047816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err="1">
                <a:solidFill>
                  <a:srgbClr val="3FE33D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 dirty="0">
                <a:solidFill>
                  <a:srgbClr val="3FE33D"/>
                </a:solidFill>
                <a:latin typeface="Calibri"/>
                <a:ea typeface="メイリオ"/>
              </a:rPr>
              <a:t> V6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4224AA-B92E-49C1-BD8A-BC152E8D80A4}"/>
              </a:ext>
            </a:extLst>
          </p:cNvPr>
          <p:cNvSpPr txBox="1"/>
          <p:nvPr/>
        </p:nvSpPr>
        <p:spPr>
          <a:xfrm>
            <a:off x="8386940" y="4240888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err="1">
                <a:solidFill>
                  <a:srgbClr val="FF0000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 dirty="0">
                <a:solidFill>
                  <a:srgbClr val="FF0000"/>
                </a:solidFill>
                <a:latin typeface="Calibri"/>
                <a:ea typeface="メイリオ"/>
              </a:rPr>
              <a:t> V5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574124-B21E-45B9-AC7C-CB29CB8491B4}"/>
              </a:ext>
            </a:extLst>
          </p:cNvPr>
          <p:cNvSpPr txBox="1"/>
          <p:nvPr/>
        </p:nvSpPr>
        <p:spPr>
          <a:xfrm>
            <a:off x="6252441" y="5037094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0000FF"/>
                </a:solidFill>
                <a:latin typeface="Calibri"/>
                <a:ea typeface="メイリオ"/>
              </a:rPr>
              <a:t>PR V7</a:t>
            </a:r>
            <a:endParaRPr lang="ja-JP" altLang="en-US" sz="1600" b="1" dirty="0">
              <a:solidFill>
                <a:srgbClr val="0000FF"/>
              </a:solidFill>
              <a:latin typeface="Calibri"/>
              <a:ea typeface="メイリオ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9850A7A-86A2-4045-AA8C-B3BC9B67A5FF}"/>
              </a:ext>
            </a:extLst>
          </p:cNvPr>
          <p:cNvSpPr txBox="1"/>
          <p:nvPr/>
        </p:nvSpPr>
        <p:spPr>
          <a:xfrm>
            <a:off x="6252442" y="4411901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latin typeface="Calibri"/>
                <a:ea typeface="メイリオ"/>
              </a:rPr>
              <a:t>PR V8</a:t>
            </a:r>
            <a:endParaRPr lang="ja-JP" altLang="en-US" sz="1600" b="1" dirty="0">
              <a:latin typeface="Calibri"/>
              <a:ea typeface="メイリオ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9E9526C-DAE4-43DD-85F3-3D6B6531D317}"/>
              </a:ext>
            </a:extLst>
          </p:cNvPr>
          <p:cNvSpPr txBox="1"/>
          <p:nvPr/>
        </p:nvSpPr>
        <p:spPr>
          <a:xfrm>
            <a:off x="5280378" y="3203539"/>
            <a:ext cx="398497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Over-ocean </a:t>
            </a:r>
            <a:r>
              <a:rPr lang="en-US" altLang="ja-JP" sz="2000" dirty="0"/>
              <a:t>surface precipitation rates averaged in 35S-35N.</a:t>
            </a:r>
            <a:endParaRPr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F36550F-CE21-424C-97CA-FE035284CE74}"/>
              </a:ext>
            </a:extLst>
          </p:cNvPr>
          <p:cNvSpPr txBox="1"/>
          <p:nvPr/>
        </p:nvSpPr>
        <p:spPr>
          <a:xfrm>
            <a:off x="726982" y="60119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1998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110A427-FE8A-432E-918B-26AF15E55AE6}"/>
              </a:ext>
            </a:extLst>
          </p:cNvPr>
          <p:cNvSpPr txBox="1"/>
          <p:nvPr/>
        </p:nvSpPr>
        <p:spPr>
          <a:xfrm>
            <a:off x="4471398" y="60119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2018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FDBB6E0-0D6D-47D1-B916-FB21568D0DB4}"/>
              </a:ext>
            </a:extLst>
          </p:cNvPr>
          <p:cNvSpPr txBox="1"/>
          <p:nvPr/>
        </p:nvSpPr>
        <p:spPr>
          <a:xfrm>
            <a:off x="5263486" y="60119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1998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5DEC0E8-F750-4A79-A34B-49728FBCEE13}"/>
              </a:ext>
            </a:extLst>
          </p:cNvPr>
          <p:cNvSpPr txBox="1"/>
          <p:nvPr/>
        </p:nvSpPr>
        <p:spPr>
          <a:xfrm>
            <a:off x="8849078" y="60119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34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0472" y="0"/>
            <a:ext cx="9001000" cy="765631"/>
          </a:xfrm>
        </p:spPr>
        <p:txBody>
          <a:bodyPr>
            <a:noAutofit/>
          </a:bodyPr>
          <a:lstStyle/>
          <a:p>
            <a:r>
              <a:rPr kumimoji="1" lang="en-US" altLang="ja-JP" sz="3200" dirty="0">
                <a:latin typeface="Calibri" panose="020F0502020204030204" pitchFamily="34" charset="0"/>
              </a:rPr>
              <a:t>Global Satellite Mapping of Precipitation (</a:t>
            </a:r>
            <a:r>
              <a:rPr kumimoji="1" lang="en-US" altLang="ja-JP" sz="3200" dirty="0" err="1">
                <a:latin typeface="Calibri" panose="020F0502020204030204" pitchFamily="34" charset="0"/>
              </a:rPr>
              <a:t>GSMaP</a:t>
            </a:r>
            <a:r>
              <a:rPr kumimoji="1" lang="en-US" altLang="ja-JP" sz="3200" dirty="0">
                <a:latin typeface="Calibri" panose="020F0502020204030204" pitchFamily="34" charset="0"/>
              </a:rPr>
              <a:t>) </a:t>
            </a:r>
            <a:endParaRPr kumimoji="1" lang="ja-JP" altLang="en-US" sz="3200" dirty="0">
              <a:latin typeface="Calibri" panose="020F050202020403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0472" y="692696"/>
            <a:ext cx="417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http://sharaku.eorc.jaxa.jp/GSMaP/</a:t>
            </a:r>
            <a:endParaRPr lang="ja-JP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37473" y="4338253"/>
            <a:ext cx="9108504" cy="23786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ja-JP" sz="2400" dirty="0" err="1"/>
              <a:t>GSMaP</a:t>
            </a:r>
            <a:r>
              <a:rPr lang="en-US" altLang="ja-JP" sz="2400" dirty="0"/>
              <a:t> is a blended Microwave-IR product and has been developed in Japan for the GPM mission.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800" dirty="0"/>
              <a:t>U.S. counterpart is “IMERG”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ja-JP" sz="1800" dirty="0" err="1">
                <a:sym typeface="Wingdings" panose="05000000000000000000" pitchFamily="2" charset="2"/>
              </a:rPr>
              <a:t>GSMaP</a:t>
            </a:r>
            <a:r>
              <a:rPr lang="en-US" altLang="ja-JP" sz="1800" dirty="0">
                <a:sym typeface="Wingdings" panose="05000000000000000000" pitchFamily="2" charset="2"/>
              </a:rPr>
              <a:t> (v6) data was reprocessed as reanalysis version (</a:t>
            </a:r>
            <a:r>
              <a:rPr lang="en-US" altLang="ja-JP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GSMaP_RNL</a:t>
            </a:r>
            <a:r>
              <a:rPr lang="en-US" altLang="ja-JP" sz="1800" dirty="0">
                <a:sym typeface="Wingdings" panose="05000000000000000000" pitchFamily="2" charset="2"/>
              </a:rPr>
              <a:t>) since Mar. 2000 period , and was open to the public in Apr. 2016, and new version, </a:t>
            </a:r>
            <a:r>
              <a:rPr lang="en-US" altLang="ja-JP" sz="1800" dirty="0" err="1">
                <a:sym typeface="Wingdings" panose="05000000000000000000" pitchFamily="2" charset="2"/>
              </a:rPr>
              <a:t>GSMaP</a:t>
            </a:r>
            <a:r>
              <a:rPr lang="en-US" altLang="ja-JP" sz="1800" dirty="0">
                <a:sym typeface="Wingdings" panose="05000000000000000000" pitchFamily="2" charset="2"/>
              </a:rPr>
              <a:t> (v7) was released in 17 Jan. 2017.</a:t>
            </a:r>
          </a:p>
          <a:p>
            <a:pPr lvl="1">
              <a:lnSpc>
                <a:spcPct val="110000"/>
              </a:lnSpc>
              <a:spcBef>
                <a:spcPts val="100"/>
              </a:spcBef>
            </a:pPr>
            <a:r>
              <a:rPr lang="en-US" altLang="ja-JP" sz="1800" dirty="0">
                <a:solidFill>
                  <a:srgbClr val="FF0000"/>
                </a:solidFill>
              </a:rPr>
              <a:t>We submitted a book chapter (Kubota et al. 2018) to review the GPM-era </a:t>
            </a:r>
            <a:r>
              <a:rPr lang="en-US" altLang="ja-JP" sz="1800" dirty="0" err="1">
                <a:solidFill>
                  <a:srgbClr val="FF0000"/>
                </a:solidFill>
              </a:rPr>
              <a:t>GSMaP</a:t>
            </a:r>
            <a:r>
              <a:rPr lang="en-US" altLang="ja-JP" sz="1800" dirty="0">
                <a:solidFill>
                  <a:srgbClr val="FF0000"/>
                </a:solidFill>
              </a:rPr>
              <a:t> products (in the Springer Book on Satellite Precipitation).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altLang="ja-JP" sz="1800" dirty="0">
              <a:sym typeface="Wingdings" panose="05000000000000000000" pitchFamily="2" charset="2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28" y="908720"/>
            <a:ext cx="1599830" cy="504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1D8918B-6CE3-45F7-990C-E5313AA6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38" y="1071265"/>
            <a:ext cx="6628391" cy="317913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09562C-33CC-48DC-AF67-25001B92DB27}"/>
              </a:ext>
            </a:extLst>
          </p:cNvPr>
          <p:cNvSpPr txBox="1"/>
          <p:nvPr/>
        </p:nvSpPr>
        <p:spPr>
          <a:xfrm>
            <a:off x="7560733" y="1670756"/>
            <a:ext cx="1885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solidFill>
                  <a:srgbClr val="FF0000"/>
                </a:solidFill>
              </a:rPr>
              <a:t>We renewed our website!</a:t>
            </a:r>
          </a:p>
          <a:p>
            <a:endParaRPr lang="en-US" altLang="ja-JP" i="1" dirty="0">
              <a:solidFill>
                <a:srgbClr val="FF0000"/>
              </a:solidFill>
            </a:endParaRPr>
          </a:p>
          <a:p>
            <a:r>
              <a:rPr lang="en-US" altLang="ja-JP" i="1" dirty="0"/>
              <a:t>R</a:t>
            </a:r>
            <a:r>
              <a:rPr kumimoji="1" lang="en-US" altLang="ja-JP" i="1" dirty="0"/>
              <a:t>egistered users:</a:t>
            </a:r>
          </a:p>
          <a:p>
            <a:r>
              <a:rPr lang="en-US" altLang="ja-JP" i="1" dirty="0"/>
              <a:t>4261 users</a:t>
            </a:r>
          </a:p>
          <a:p>
            <a:r>
              <a:rPr kumimoji="1" lang="en-US" altLang="ja-JP" i="1" dirty="0"/>
              <a:t>114 counties</a:t>
            </a:r>
          </a:p>
          <a:p>
            <a:r>
              <a:rPr lang="en-US" altLang="ja-JP" i="1" dirty="0"/>
              <a:t>(Oct. 2018)</a:t>
            </a:r>
            <a:endParaRPr kumimoji="1" lang="en-US" altLang="ja-JP" i="1" dirty="0"/>
          </a:p>
          <a:p>
            <a:endParaRPr lang="ja-JP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26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A3194B92-5C1B-4D6C-9BE4-AA404094E40B}"/>
              </a:ext>
            </a:extLst>
          </p:cNvPr>
          <p:cNvSpPr/>
          <p:nvPr/>
        </p:nvSpPr>
        <p:spPr>
          <a:xfrm>
            <a:off x="626106" y="1908285"/>
            <a:ext cx="8726570" cy="4694467"/>
          </a:xfrm>
          <a:prstGeom prst="roundRect">
            <a:avLst>
              <a:gd name="adj" fmla="val 31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4" name="Picture 4">
            <a:extLst>
              <a:ext uri="{FF2B5EF4-FFF2-40B4-BE49-F238E27FC236}">
                <a16:creationId xmlns:a16="http://schemas.microsoft.com/office/drawing/2014/main" id="{317E07C2-F16E-40F9-8A6E-513B2B7F6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10392" r="14647" b="15323"/>
          <a:stretch/>
        </p:blipFill>
        <p:spPr bwMode="auto">
          <a:xfrm>
            <a:off x="776536" y="2268681"/>
            <a:ext cx="2328818" cy="131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1DFE166A-9997-40EF-96CE-BAE5032CF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16911" r="30928" b="21448"/>
          <a:stretch/>
        </p:blipFill>
        <p:spPr bwMode="auto">
          <a:xfrm>
            <a:off x="1788288" y="4722342"/>
            <a:ext cx="1644494" cy="1633876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吹き出し: 角を丸めた四角形 43">
            <a:extLst>
              <a:ext uri="{FF2B5EF4-FFF2-40B4-BE49-F238E27FC236}">
                <a16:creationId xmlns:a16="http://schemas.microsoft.com/office/drawing/2014/main" id="{E423B1E2-2968-4D30-915D-A3853C7CCFDF}"/>
              </a:ext>
            </a:extLst>
          </p:cNvPr>
          <p:cNvSpPr/>
          <p:nvPr/>
        </p:nvSpPr>
        <p:spPr>
          <a:xfrm>
            <a:off x="6497617" y="2066247"/>
            <a:ext cx="2819634" cy="2705274"/>
          </a:xfrm>
          <a:prstGeom prst="wedgeRoundRectCallout">
            <a:avLst>
              <a:gd name="adj1" fmla="val -7137"/>
              <a:gd name="adj2" fmla="val -7759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12">
            <a:extLst>
              <a:ext uri="{FF2B5EF4-FFF2-40B4-BE49-F238E27FC236}">
                <a16:creationId xmlns:a16="http://schemas.microsoft.com/office/drawing/2014/main" id="{5580454C-6049-4E7E-B8F6-88FA5D68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32" y="3806052"/>
            <a:ext cx="3080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1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 sz="19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kumimoji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dirty="0">
                <a:latin typeface="Arial" pitchFamily="34" charset="0"/>
                <a:ea typeface="ＭＳ Ｐゴシック" pitchFamily="50" charset="-128"/>
              </a:rPr>
              <a:t>About </a:t>
            </a:r>
            <a:r>
              <a:rPr lang="en-US" altLang="ja-JP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</a:rPr>
              <a:t>4261</a:t>
            </a:r>
            <a:r>
              <a:rPr lang="en-US" altLang="ja-JP" sz="1200" dirty="0">
                <a:latin typeface="Arial" pitchFamily="34" charset="0"/>
                <a:ea typeface="ＭＳ Ｐゴシック" pitchFamily="50" charset="-128"/>
              </a:rPr>
              <a:t> registered users from </a:t>
            </a:r>
            <a:br>
              <a:rPr lang="en-US" altLang="ja-JP" sz="1200" dirty="0">
                <a:latin typeface="Arial" pitchFamily="34" charset="0"/>
                <a:ea typeface="ＭＳ Ｐゴシック" pitchFamily="50" charset="-128"/>
              </a:rPr>
            </a:br>
            <a:r>
              <a:rPr lang="en-US" altLang="ja-JP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</a:rPr>
              <a:t>114</a:t>
            </a:r>
            <a:r>
              <a:rPr lang="en-US" altLang="ja-JP" sz="1200" dirty="0">
                <a:latin typeface="Arial" pitchFamily="34" charset="0"/>
                <a:ea typeface="ＭＳ Ｐゴシック" pitchFamily="50" charset="-128"/>
              </a:rPr>
              <a:t> countries</a:t>
            </a:r>
            <a:r>
              <a:rPr lang="ja-JP" altLang="en-US" sz="1200" dirty="0">
                <a:latin typeface="Arial" pitchFamily="34" charset="0"/>
                <a:ea typeface="ＭＳ Ｐゴシック" pitchFamily="50" charset="-128"/>
              </a:rPr>
              <a:t> </a:t>
            </a:r>
            <a:r>
              <a:rPr lang="en-US" altLang="ja-JP" sz="1200" dirty="0">
                <a:latin typeface="Arial" pitchFamily="34" charset="0"/>
                <a:ea typeface="ＭＳ Ｐゴシック" pitchFamily="50" charset="-128"/>
              </a:rPr>
              <a:t>at the end of Oct.2018</a:t>
            </a:r>
            <a:endParaRPr lang="ja-JP" altLang="en-US" sz="1200" dirty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9296FBF-3FCD-48D9-9F5B-AE0BAD693042}"/>
              </a:ext>
            </a:extLst>
          </p:cNvPr>
          <p:cNvSpPr txBox="1"/>
          <p:nvPr/>
        </p:nvSpPr>
        <p:spPr>
          <a:xfrm>
            <a:off x="632521" y="354132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/>
              <a:t>Sep. 2008</a:t>
            </a:r>
            <a:endParaRPr lang="ja-JP" altLang="en-US" sz="14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9C4532C-4908-47E0-845D-94CABEA741F4}"/>
              </a:ext>
            </a:extLst>
          </p:cNvPr>
          <p:cNvSpPr txBox="1"/>
          <p:nvPr/>
        </p:nvSpPr>
        <p:spPr>
          <a:xfrm>
            <a:off x="2418377" y="3533517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/>
              <a:t>Sep. 2018</a:t>
            </a:r>
            <a:endParaRPr lang="ja-JP" altLang="en-US" sz="1400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0E99EEE-892D-4946-8457-AB064E185841}"/>
              </a:ext>
            </a:extLst>
          </p:cNvPr>
          <p:cNvSpPr txBox="1"/>
          <p:nvPr/>
        </p:nvSpPr>
        <p:spPr>
          <a:xfrm rot="5400000">
            <a:off x="2827906" y="2791277"/>
            <a:ext cx="1472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/>
              <a:t>Registration number</a:t>
            </a:r>
            <a:endParaRPr lang="ja-JP" altLang="en-US" sz="1000" b="1" dirty="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F2191D6-F388-43B6-95B5-2D7C67EEC721}"/>
              </a:ext>
            </a:extLst>
          </p:cNvPr>
          <p:cNvGrpSpPr/>
          <p:nvPr/>
        </p:nvGrpSpPr>
        <p:grpSpPr>
          <a:xfrm>
            <a:off x="2598242" y="5011721"/>
            <a:ext cx="742512" cy="584775"/>
            <a:chOff x="1849509" y="4384058"/>
            <a:chExt cx="1160721" cy="76502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32B8A083-3E45-49A1-AEE0-83EA4A431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95" t="25491" r="40250" b="63605"/>
            <a:stretch/>
          </p:blipFill>
          <p:spPr bwMode="auto">
            <a:xfrm>
              <a:off x="2290548" y="4563716"/>
              <a:ext cx="697276" cy="36112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C9B58B3-6239-481D-90D4-5ADB245DD271}"/>
                </a:ext>
              </a:extLst>
            </p:cNvPr>
            <p:cNvSpPr txBox="1"/>
            <p:nvPr/>
          </p:nvSpPr>
          <p:spPr>
            <a:xfrm>
              <a:off x="1849509" y="4384058"/>
              <a:ext cx="1160721" cy="765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/>
                <a:t>Japan</a:t>
              </a:r>
            </a:p>
            <a:p>
              <a:pPr algn="ctr"/>
              <a:r>
                <a:rPr lang="en-US" altLang="ja-JP" sz="1600" dirty="0"/>
                <a:t>33%</a:t>
              </a:r>
              <a:endParaRPr lang="ja-JP" altLang="en-US" sz="1600" dirty="0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DFB7CE02-2F81-4ABB-AD45-A685E9B5BC36}"/>
              </a:ext>
            </a:extLst>
          </p:cNvPr>
          <p:cNvGrpSpPr/>
          <p:nvPr/>
        </p:nvGrpSpPr>
        <p:grpSpPr>
          <a:xfrm>
            <a:off x="1303308" y="5461530"/>
            <a:ext cx="1840568" cy="830997"/>
            <a:chOff x="-143648" y="4887482"/>
            <a:chExt cx="2877244" cy="1087136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1639F3CD-60A8-4F6F-A59B-1DCBC8D5CD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59" t="50496" r="55325" b="44615"/>
            <a:stretch/>
          </p:blipFill>
          <p:spPr bwMode="auto">
            <a:xfrm>
              <a:off x="915941" y="5153896"/>
              <a:ext cx="1528251" cy="443896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7AB7E62-9BC6-4D51-ACDB-4E7DA6AA0C56}"/>
                </a:ext>
              </a:extLst>
            </p:cNvPr>
            <p:cNvSpPr txBox="1"/>
            <p:nvPr/>
          </p:nvSpPr>
          <p:spPr>
            <a:xfrm>
              <a:off x="-143648" y="4887482"/>
              <a:ext cx="2877244" cy="1087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/>
                <a:t>Asia</a:t>
              </a:r>
            </a:p>
            <a:p>
              <a:pPr algn="ctr"/>
              <a:r>
                <a:rPr lang="en-US" altLang="ja-JP" sz="1600" dirty="0"/>
                <a:t>(except for Japan)</a:t>
              </a:r>
            </a:p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</a:rPr>
                <a:t>46</a:t>
              </a:r>
              <a:r>
                <a:rPr lang="en-US" altLang="ja-JP" sz="1600" dirty="0"/>
                <a:t>%</a:t>
              </a:r>
              <a:endParaRPr lang="ja-JP" altLang="en-US" sz="1600" dirty="0"/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FBB64C6-A0E4-4F7C-8D06-DC20D20AB8D3}"/>
              </a:ext>
            </a:extLst>
          </p:cNvPr>
          <p:cNvSpPr txBox="1"/>
          <p:nvPr/>
        </p:nvSpPr>
        <p:spPr>
          <a:xfrm>
            <a:off x="704334" y="4514520"/>
            <a:ext cx="1824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　　　　　</a:t>
            </a:r>
            <a:r>
              <a:rPr lang="en-US" altLang="ja-JP" sz="1400" dirty="0"/>
              <a:t>Oceania 2%</a:t>
            </a:r>
          </a:p>
          <a:p>
            <a:r>
              <a:rPr lang="ja-JP" altLang="en-US" sz="1400" dirty="0"/>
              <a:t>　　　　</a:t>
            </a:r>
            <a:r>
              <a:rPr lang="en-US" altLang="ja-JP" sz="1400" dirty="0"/>
              <a:t>Africa  4%</a:t>
            </a:r>
          </a:p>
          <a:p>
            <a:r>
              <a:rPr lang="ja-JP" altLang="en-US" sz="1400" dirty="0"/>
              <a:t>　　</a:t>
            </a:r>
            <a:r>
              <a:rPr lang="en-US" altLang="ja-JP" sz="1400" dirty="0"/>
              <a:t>Europe  6%</a:t>
            </a:r>
          </a:p>
          <a:p>
            <a:r>
              <a:rPr lang="en-US" altLang="ja-JP" sz="1400" dirty="0"/>
              <a:t>Americas  9%</a:t>
            </a:r>
            <a:endParaRPr lang="ja-JP" altLang="en-US" sz="14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71115CC-4612-444A-BDA7-0CF90D87E413}"/>
              </a:ext>
            </a:extLst>
          </p:cNvPr>
          <p:cNvSpPr txBox="1"/>
          <p:nvPr/>
        </p:nvSpPr>
        <p:spPr>
          <a:xfrm>
            <a:off x="3631149" y="5450624"/>
            <a:ext cx="567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2060"/>
                </a:solidFill>
              </a:rPr>
              <a:t>There are many users from overseas.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79%</a:t>
            </a:r>
            <a:r>
              <a:rPr lang="en-US" altLang="ja-JP" sz="2000" dirty="0">
                <a:solidFill>
                  <a:srgbClr val="002060"/>
                </a:solidFill>
              </a:rPr>
              <a:t> users are originated from Asian countries.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387EFAB3-6427-48F8-8B6B-9BF4B22381DE}"/>
              </a:ext>
            </a:extLst>
          </p:cNvPr>
          <p:cNvSpPr txBox="1"/>
          <p:nvPr/>
        </p:nvSpPr>
        <p:spPr>
          <a:xfrm>
            <a:off x="848545" y="1974495"/>
            <a:ext cx="2302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/>
              <a:t>GSMaP registered users </a:t>
            </a:r>
            <a:endParaRPr lang="ja-JP" altLang="en-US" sz="1400" b="1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1BB2266C-D3C6-4D4B-AEF5-00816C0A08D3}"/>
              </a:ext>
            </a:extLst>
          </p:cNvPr>
          <p:cNvSpPr txBox="1"/>
          <p:nvPr/>
        </p:nvSpPr>
        <p:spPr>
          <a:xfrm>
            <a:off x="3055021" y="2354279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50" b="1" dirty="0"/>
              <a:t>4000</a:t>
            </a:r>
            <a:endParaRPr lang="ja-JP" altLang="en-US" sz="105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35747A-934B-4E74-B42F-E2E994335CDA}"/>
              </a:ext>
            </a:extLst>
          </p:cNvPr>
          <p:cNvSpPr txBox="1"/>
          <p:nvPr/>
        </p:nvSpPr>
        <p:spPr>
          <a:xfrm>
            <a:off x="4053085" y="2147775"/>
            <a:ext cx="4733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/>
              <a:t>The number of GSMaP registration users </a:t>
            </a:r>
          </a:p>
          <a:p>
            <a:pPr algn="ctr"/>
            <a:r>
              <a:rPr kumimoji="1" lang="en-US" altLang="ja-JP" b="1" dirty="0"/>
              <a:t>(</a:t>
            </a:r>
            <a:r>
              <a:rPr lang="en-US" altLang="ja-JP" b="1" dirty="0"/>
              <a:t>data </a:t>
            </a:r>
            <a:r>
              <a:rPr kumimoji="1" lang="en-US" altLang="ja-JP" b="1" dirty="0"/>
              <a:t>analysis users)</a:t>
            </a:r>
            <a:endParaRPr kumimoji="1" lang="ja-JP" altLang="en-US" b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877C2B2-DE50-4280-912E-A9C3E95ACC15}"/>
              </a:ext>
            </a:extLst>
          </p:cNvPr>
          <p:cNvSpPr/>
          <p:nvPr/>
        </p:nvSpPr>
        <p:spPr>
          <a:xfrm>
            <a:off x="3739510" y="2470940"/>
            <a:ext cx="5458423" cy="2798572"/>
          </a:xfrm>
          <a:prstGeom prst="roundRect">
            <a:avLst>
              <a:gd name="adj" fmla="val 51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3" name="Picture 2" descr="Y:\RESTEC業務\GSMaP_世界の雨分布速報\国別map\20170414_v2\20181001.jpg">
            <a:extLst>
              <a:ext uri="{FF2B5EF4-FFF2-40B4-BE49-F238E27FC236}">
                <a16:creationId xmlns:a16="http://schemas.microsoft.com/office/drawing/2014/main" id="{E9CFFBBA-FDA8-4AB0-A273-33AF050B0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r="1890" b="27914"/>
          <a:stretch/>
        </p:blipFill>
        <p:spPr bwMode="auto">
          <a:xfrm>
            <a:off x="3758709" y="2496075"/>
            <a:ext cx="5458423" cy="2139365"/>
          </a:xfrm>
          <a:prstGeom prst="roundRect">
            <a:avLst>
              <a:gd name="adj" fmla="val 110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Y:\RESTEC業務\GSMaP_世界の雨分布速報\国別map\20170414_v2\20181001.jpg">
            <a:extLst>
              <a:ext uri="{FF2B5EF4-FFF2-40B4-BE49-F238E27FC236}">
                <a16:creationId xmlns:a16="http://schemas.microsoft.com/office/drawing/2014/main" id="{D9ADEDB3-F82F-46AC-9744-9E8AFE05C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76627" r="32210" b="18306"/>
          <a:stretch/>
        </p:blipFill>
        <p:spPr bwMode="auto">
          <a:xfrm>
            <a:off x="4098701" y="4876840"/>
            <a:ext cx="4797833" cy="3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B8C7C2-2463-49A5-98E6-555A23D71AEC}"/>
              </a:ext>
            </a:extLst>
          </p:cNvPr>
          <p:cNvSpPr txBox="1"/>
          <p:nvPr/>
        </p:nvSpPr>
        <p:spPr>
          <a:xfrm>
            <a:off x="3926298" y="4550185"/>
            <a:ext cx="441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number of GSMaP registration users for each country</a:t>
            </a:r>
            <a:endParaRPr lang="ja-JP" altLang="en-US" sz="1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56D3D65-5494-45D6-9F12-78C8BA15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40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Increasing GSMaP users</a:t>
            </a:r>
            <a:endParaRPr kumimoji="1" lang="ja-JP" altLang="en-US" sz="4000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8EA2370-2357-4E7F-B538-63BAE0682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28" y="980729"/>
            <a:ext cx="8453438" cy="723894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Now we have about 4300 users from 114 countries registered for the GSMaP data distribution.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1592859"/>
      </p:ext>
    </p:extLst>
  </p:cSld>
  <p:clrMapOvr>
    <a:masterClrMapping/>
  </p:clrMapOvr>
</p:sld>
</file>

<file path=ppt/theme/theme1.xml><?xml version="1.0" encoding="utf-8"?>
<a:theme xmlns:a="http://schemas.openxmlformats.org/drawingml/2006/main" name="2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mtfuji2">
  <a:themeElements>
    <a:clrScheme name="mtfuji2 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AEAEA"/>
      </a:accent1>
      <a:accent2>
        <a:srgbClr val="F8F8F8"/>
      </a:accent2>
      <a:accent3>
        <a:srgbClr val="FFFFFF"/>
      </a:accent3>
      <a:accent4>
        <a:srgbClr val="000000"/>
      </a:accent4>
      <a:accent5>
        <a:srgbClr val="F3F3F3"/>
      </a:accent5>
      <a:accent6>
        <a:srgbClr val="E1E1E1"/>
      </a:accent6>
      <a:hlink>
        <a:srgbClr val="808080"/>
      </a:hlink>
      <a:folHlink>
        <a:srgbClr val="F8F8F8"/>
      </a:folHlink>
    </a:clrScheme>
    <a:fontScheme name="mtfuji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mtfuji2 1">
        <a:dk1>
          <a:srgbClr val="1C357C"/>
        </a:dk1>
        <a:lt1>
          <a:srgbClr val="FFFFFF"/>
        </a:lt1>
        <a:dk2>
          <a:srgbClr val="224094"/>
        </a:dk2>
        <a:lt2>
          <a:srgbClr val="FFFFCC"/>
        </a:lt2>
        <a:accent1>
          <a:srgbClr val="86864C"/>
        </a:accent1>
        <a:accent2>
          <a:srgbClr val="809AE2"/>
        </a:accent2>
        <a:accent3>
          <a:srgbClr val="ABAFC8"/>
        </a:accent3>
        <a:accent4>
          <a:srgbClr val="DADADA"/>
        </a:accent4>
        <a:accent5>
          <a:srgbClr val="C3C3B2"/>
        </a:accent5>
        <a:accent6>
          <a:srgbClr val="738BCD"/>
        </a:accent6>
        <a:hlink>
          <a:srgbClr val="000000"/>
        </a:hlink>
        <a:folHlink>
          <a:srgbClr val="2E57C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2">
        <a:dk1>
          <a:srgbClr val="2E2E48"/>
        </a:dk1>
        <a:lt1>
          <a:srgbClr val="B9CCE9"/>
        </a:lt1>
        <a:dk2>
          <a:srgbClr val="1451AA"/>
        </a:dk2>
        <a:lt2>
          <a:srgbClr val="C0D7D8"/>
        </a:lt2>
        <a:accent1>
          <a:srgbClr val="D6D5B2"/>
        </a:accent1>
        <a:accent2>
          <a:srgbClr val="FFFFE9"/>
        </a:accent2>
        <a:accent3>
          <a:srgbClr val="D9E2F2"/>
        </a:accent3>
        <a:accent4>
          <a:srgbClr val="26263C"/>
        </a:accent4>
        <a:accent5>
          <a:srgbClr val="E8E7D5"/>
        </a:accent5>
        <a:accent6>
          <a:srgbClr val="E7E7D3"/>
        </a:accent6>
        <a:hlink>
          <a:srgbClr val="6B94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AEAEA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E1E1E1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4">
        <a:dk1>
          <a:srgbClr val="000000"/>
        </a:dk1>
        <a:lt1>
          <a:srgbClr val="9CB8E0"/>
        </a:lt1>
        <a:dk2>
          <a:srgbClr val="000000"/>
        </a:dk2>
        <a:lt2>
          <a:srgbClr val="AAC9CA"/>
        </a:lt2>
        <a:accent1>
          <a:srgbClr val="D6D5B2"/>
        </a:accent1>
        <a:accent2>
          <a:srgbClr val="E8E7CE"/>
        </a:accent2>
        <a:accent3>
          <a:srgbClr val="CBD8ED"/>
        </a:accent3>
        <a:accent4>
          <a:srgbClr val="000000"/>
        </a:accent4>
        <a:accent5>
          <a:srgbClr val="E8E7D5"/>
        </a:accent5>
        <a:accent6>
          <a:srgbClr val="D2D1BA"/>
        </a:accent6>
        <a:hlink>
          <a:srgbClr val="4579C5"/>
        </a:hlink>
        <a:folHlink>
          <a:srgbClr val="C4F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5">
        <a:dk1>
          <a:srgbClr val="000000"/>
        </a:dk1>
        <a:lt1>
          <a:srgbClr val="6892D0"/>
        </a:lt1>
        <a:dk2>
          <a:srgbClr val="000000"/>
        </a:dk2>
        <a:lt2>
          <a:srgbClr val="7590B3"/>
        </a:lt2>
        <a:accent1>
          <a:srgbClr val="BEBB94"/>
        </a:accent1>
        <a:accent2>
          <a:srgbClr val="DDDDDD"/>
        </a:accent2>
        <a:accent3>
          <a:srgbClr val="B9C7E4"/>
        </a:accent3>
        <a:accent4>
          <a:srgbClr val="000000"/>
        </a:accent4>
        <a:accent5>
          <a:srgbClr val="DBDAC8"/>
        </a:accent5>
        <a:accent6>
          <a:srgbClr val="C8C8C8"/>
        </a:accent6>
        <a:hlink>
          <a:srgbClr val="363199"/>
        </a:hlink>
        <a:folHlink>
          <a:srgbClr val="91D6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fuji2 6">
        <a:dk1>
          <a:srgbClr val="456697"/>
        </a:dk1>
        <a:lt1>
          <a:srgbClr val="FFFFFF"/>
        </a:lt1>
        <a:dk2>
          <a:srgbClr val="386AB4"/>
        </a:dk2>
        <a:lt2>
          <a:srgbClr val="FFFFCC"/>
        </a:lt2>
        <a:accent1>
          <a:srgbClr val="8A8F5D"/>
        </a:accent1>
        <a:accent2>
          <a:srgbClr val="97ACBF"/>
        </a:accent2>
        <a:accent3>
          <a:srgbClr val="AEB9D6"/>
        </a:accent3>
        <a:accent4>
          <a:srgbClr val="DADADA"/>
        </a:accent4>
        <a:accent5>
          <a:srgbClr val="C4C6B6"/>
        </a:accent5>
        <a:accent6>
          <a:srgbClr val="889BAD"/>
        </a:accent6>
        <a:hlink>
          <a:srgbClr val="1B265F"/>
        </a:hlink>
        <a:folHlink>
          <a:srgbClr val="24A9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fuji2 7">
        <a:dk1>
          <a:srgbClr val="2545A1"/>
        </a:dk1>
        <a:lt1>
          <a:srgbClr val="FFFFFF"/>
        </a:lt1>
        <a:dk2>
          <a:srgbClr val="2C53C0"/>
        </a:dk2>
        <a:lt2>
          <a:srgbClr val="FFCC00"/>
        </a:lt2>
        <a:accent1>
          <a:srgbClr val="D28E34"/>
        </a:accent1>
        <a:accent2>
          <a:srgbClr val="AF96C0"/>
        </a:accent2>
        <a:accent3>
          <a:srgbClr val="ACB3DC"/>
        </a:accent3>
        <a:accent4>
          <a:srgbClr val="DADADA"/>
        </a:accent4>
        <a:accent5>
          <a:srgbClr val="E5C6AE"/>
        </a:accent5>
        <a:accent6>
          <a:srgbClr val="9E87AE"/>
        </a:accent6>
        <a:hlink>
          <a:srgbClr val="14265A"/>
        </a:hlink>
        <a:folHlink>
          <a:srgbClr val="C141A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Times New Roman"/>
        <a:ea typeface="HGPｺﾞｼｯｸM"/>
        <a:cs typeface=""/>
      </a:majorFont>
      <a:minorFont>
        <a:latin typeface="Times New Roman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15751</TotalTime>
  <Words>3041</Words>
  <Application>Microsoft Office PowerPoint</Application>
  <PresentationFormat>A4 210 x 297 mm</PresentationFormat>
  <Paragraphs>706</Paragraphs>
  <Slides>22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22</vt:i4>
      </vt:variant>
    </vt:vector>
  </HeadingPairs>
  <TitlesOfParts>
    <vt:vector size="55" baseType="lpstr">
      <vt:lpstr>Arial Unicode MS</vt:lpstr>
      <vt:lpstr>HGPｺﾞｼｯｸM</vt:lpstr>
      <vt:lpstr>HGP教科書体</vt:lpstr>
      <vt:lpstr>HGS創英角ｺﾞｼｯｸUB</vt:lpstr>
      <vt:lpstr>Lucida Grande</vt:lpstr>
      <vt:lpstr>ＭＳ Ｐゴシック</vt:lpstr>
      <vt:lpstr>ＭＳ Ｐ明朝</vt:lpstr>
      <vt:lpstr>ＭＳ 明朝</vt:lpstr>
      <vt:lpstr>PMingLiU</vt:lpstr>
      <vt:lpstr>Proxima Nova Regular</vt:lpstr>
      <vt:lpstr>メイリオ</vt:lpstr>
      <vt:lpstr>游ゴシック</vt:lpstr>
      <vt:lpstr>游ゴシック Light</vt:lpstr>
      <vt:lpstr>游明朝</vt:lpstr>
      <vt:lpstr>Arial</vt:lpstr>
      <vt:lpstr>Arial Black</vt:lpstr>
      <vt:lpstr>Calibri</vt:lpstr>
      <vt:lpstr>Calibri Light</vt:lpstr>
      <vt:lpstr>Courier New</vt:lpstr>
      <vt:lpstr>Garamond</vt:lpstr>
      <vt:lpstr>Helvetica</vt:lpstr>
      <vt:lpstr>Times New Roman</vt:lpstr>
      <vt:lpstr>Verdana</vt:lpstr>
      <vt:lpstr>Wingdings</vt:lpstr>
      <vt:lpstr>2_mtfuji2</vt:lpstr>
      <vt:lpstr>3_mtfuji2</vt:lpstr>
      <vt:lpstr>4_mtfuji2</vt:lpstr>
      <vt:lpstr>5_mtfuji2</vt:lpstr>
      <vt:lpstr>6_mtfuji2</vt:lpstr>
      <vt:lpstr>7_mtfuji2</vt:lpstr>
      <vt:lpstr>デザインの設定</vt:lpstr>
      <vt:lpstr>Office Theme</vt:lpstr>
      <vt:lpstr>Office ​​テーマ</vt:lpstr>
      <vt:lpstr>Overview of JAXA water-related satellite missions</vt:lpstr>
      <vt:lpstr>JAXA Earth Observation Satellite missions</vt:lpstr>
      <vt:lpstr>Global Precipitation Measurement (GPM)</vt:lpstr>
      <vt:lpstr>Dual-frequency Precipitation Radar (DPR) </vt:lpstr>
      <vt:lpstr>JAXA GPM Products</vt:lpstr>
      <vt:lpstr>Spaceborne Precipitation Radar data record</vt:lpstr>
      <vt:lpstr>Better continuity of the TRMM/PR (1997-2015)  and the GPM/DPR (2014-)</vt:lpstr>
      <vt:lpstr>Global Satellite Mapping of Precipitation (GSMaP) </vt:lpstr>
      <vt:lpstr>Increasing GSMaP users</vt:lpstr>
      <vt:lpstr>GSMaP Product list</vt:lpstr>
      <vt:lpstr>Global Hydrological Simulation System; Today’s Earth</vt:lpstr>
      <vt:lpstr>PowerPoint プレゼンテーション</vt:lpstr>
      <vt:lpstr>GCOM-W/AMSR2 Geophysical Variables</vt:lpstr>
      <vt:lpstr>AMSR2 Standard Products</vt:lpstr>
      <vt:lpstr>AMSR2 Research Products and Accuracy</vt:lpstr>
      <vt:lpstr>PowerPoint プレゼンテーション</vt:lpstr>
      <vt:lpstr>PowerPoint プレゼンテーション</vt:lpstr>
      <vt:lpstr>PowerPoint プレゼンテーション</vt:lpstr>
      <vt:lpstr>Earth Cloud Aerosol and Radiation Explorer (EarthCARE) with ESA</vt:lpstr>
      <vt:lpstr>Status of AMSR2 follow-on sensor (AMSR3)</vt:lpstr>
      <vt:lpstr>PowerPoint プレゼンテーション</vt:lpstr>
      <vt:lpstr>Overview of GSMaP Algorithm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49636996</dc:creator>
  <cp:lastModifiedBy>久保田　拓志</cp:lastModifiedBy>
  <cp:revision>1218</cp:revision>
  <cp:lastPrinted>2018-05-29T04:32:43Z</cp:lastPrinted>
  <dcterms:created xsi:type="dcterms:W3CDTF">2013-04-01T01:44:38Z</dcterms:created>
  <dcterms:modified xsi:type="dcterms:W3CDTF">2018-11-07T08:08:08Z</dcterms:modified>
</cp:coreProperties>
</file>