
<file path=[Content_Types].xml><?xml version="1.0" encoding="utf-8"?>
<Types xmlns="http://schemas.openxmlformats.org/package/2006/content-types">
  <Default Extension="jpeg" ContentType="image/jpeg"/>
  <Default Extension="png" ContentType="image/png"/>
  <Default Extension="png&amp;ehk=W4SCICfOvSzfgNjJw7XY7Q&amp;r=0&amp;pid=OfficeInsert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6"/>
    <p:sldMasterId id="2147483761" r:id="rId7"/>
    <p:sldMasterId id="2147483799" r:id="rId8"/>
  </p:sldMasterIdLst>
  <p:notesMasterIdLst>
    <p:notesMasterId r:id="rId24"/>
  </p:notesMasterIdLst>
  <p:handoutMasterIdLst>
    <p:handoutMasterId r:id="rId25"/>
  </p:handoutMasterIdLst>
  <p:sldIdLst>
    <p:sldId id="285" r:id="rId9"/>
    <p:sldId id="311" r:id="rId10"/>
    <p:sldId id="295" r:id="rId11"/>
    <p:sldId id="315" r:id="rId12"/>
    <p:sldId id="318" r:id="rId13"/>
    <p:sldId id="312" r:id="rId14"/>
    <p:sldId id="357" r:id="rId15"/>
    <p:sldId id="358" r:id="rId16"/>
    <p:sldId id="365" r:id="rId17"/>
    <p:sldId id="359" r:id="rId18"/>
    <p:sldId id="362" r:id="rId19"/>
    <p:sldId id="360" r:id="rId20"/>
    <p:sldId id="363" r:id="rId21"/>
    <p:sldId id="367" r:id="rId22"/>
    <p:sldId id="366" r:id="rId23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B7692F-3601-4B98-B882-BE514BC5F0D5}">
          <p14:sldIdLst>
            <p14:sldId id="285"/>
            <p14:sldId id="311"/>
            <p14:sldId id="295"/>
            <p14:sldId id="315"/>
            <p14:sldId id="318"/>
            <p14:sldId id="312"/>
            <p14:sldId id="357"/>
            <p14:sldId id="358"/>
            <p14:sldId id="365"/>
            <p14:sldId id="359"/>
            <p14:sldId id="362"/>
            <p14:sldId id="360"/>
            <p14:sldId id="363"/>
            <p14:sldId id="367"/>
            <p14:sldId id="3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elyne" initials="R" lastIdx="26" clrIdx="0"/>
  <p:cmAuthor id="1" name="Dorandeu Joël" initials="DJ" lastIdx="8" clrIdx="1">
    <p:extLst>
      <p:ext uri="{19B8F6BF-5375-455C-9EA6-DF929625EA0E}">
        <p15:presenceInfo xmlns:p15="http://schemas.microsoft.com/office/powerpoint/2012/main" userId="S-1-5-21-2052111302-1708537768-475529459-228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97F"/>
    <a:srgbClr val="B0BD20"/>
    <a:srgbClr val="000000"/>
    <a:srgbClr val="FFFFFF"/>
    <a:srgbClr val="F4F7CD"/>
    <a:srgbClr val="F49EFF"/>
    <a:srgbClr val="382D87"/>
    <a:srgbClr val="302C88"/>
    <a:srgbClr val="2E2A82"/>
    <a:srgbClr val="342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0" autoAdjust="0"/>
    <p:restoredTop sz="95972" autoAdjust="0"/>
  </p:normalViewPr>
  <p:slideViewPr>
    <p:cSldViewPr snapToGrid="0">
      <p:cViewPr varScale="1">
        <p:scale>
          <a:sx n="79" d="100"/>
          <a:sy n="79" d="100"/>
        </p:scale>
        <p:origin x="86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0BBC13-B8AE-46E8-8D0E-BB1D03E28426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fr-FR"/>
        </a:p>
      </dgm:t>
    </dgm:pt>
    <dgm:pt modelId="{0FE0E17A-F6C9-41B2-B5AA-2743B6C55F0F}">
      <dgm:prSet phldrT="[Texte]" custT="1"/>
      <dgm:spPr/>
      <dgm:t>
        <a:bodyPr/>
        <a:lstStyle/>
        <a:p>
          <a:r>
            <a:rPr lang="fr-FR" sz="1600" dirty="0">
              <a:solidFill>
                <a:schemeClr val="tx1">
                  <a:lumMod val="50000"/>
                  <a:lumOff val="50000"/>
                </a:schemeClr>
              </a:solidFill>
            </a:rPr>
            <a:t>1st phase start </a:t>
          </a:r>
          <a:r>
            <a:rPr lang="fr-FR" sz="1600" dirty="0" err="1">
              <a:solidFill>
                <a:schemeClr val="tx1">
                  <a:lumMod val="50000"/>
                  <a:lumOff val="50000"/>
                </a:schemeClr>
              </a:solidFill>
            </a:rPr>
            <a:t>with</a:t>
          </a:r>
          <a:r>
            <a:rPr lang="fr-FR" sz="16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fr-FR" sz="1600" dirty="0" err="1">
              <a:solidFill>
                <a:schemeClr val="tx1">
                  <a:lumMod val="50000"/>
                  <a:lumOff val="50000"/>
                </a:schemeClr>
              </a:solidFill>
            </a:rPr>
            <a:t>vegetation</a:t>
          </a:r>
          <a:r>
            <a:rPr lang="fr-FR" sz="1600" dirty="0">
              <a:solidFill>
                <a:schemeClr val="tx1">
                  <a:lumMod val="50000"/>
                  <a:lumOff val="50000"/>
                </a:schemeClr>
              </a:solidFill>
            </a:rPr>
            <a:t> and </a:t>
          </a:r>
          <a:r>
            <a:rPr lang="fr-FR" sz="1600" dirty="0" err="1">
              <a:solidFill>
                <a:schemeClr val="tx1">
                  <a:lumMod val="50000"/>
                  <a:lumOff val="50000"/>
                </a:schemeClr>
              </a:solidFill>
            </a:rPr>
            <a:t>energy</a:t>
          </a:r>
          <a:r>
            <a:rPr lang="fr-FR" sz="16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fr-FR" sz="1600" dirty="0" err="1">
              <a:solidFill>
                <a:schemeClr val="tx1">
                  <a:lumMod val="50000"/>
                  <a:lumOff val="50000"/>
                </a:schemeClr>
              </a:solidFill>
            </a:rPr>
            <a:t>products</a:t>
          </a:r>
          <a:endParaRPr lang="fr-FR" sz="16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36D3FDFF-170D-41F2-AB2A-436F530D61D8}" type="parTrans" cxnId="{0C327BCE-84C4-450C-9695-743A330F4471}">
      <dgm:prSet/>
      <dgm:spPr/>
      <dgm:t>
        <a:bodyPr/>
        <a:lstStyle/>
        <a:p>
          <a:endParaRPr lang="fr-FR" sz="16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B5C62086-66CD-46D5-8107-4FA751EF7ED6}" type="sibTrans" cxnId="{0C327BCE-84C4-450C-9695-743A330F4471}">
      <dgm:prSet/>
      <dgm:spPr/>
      <dgm:t>
        <a:bodyPr/>
        <a:lstStyle/>
        <a:p>
          <a:endParaRPr lang="fr-FR" sz="16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883D01AB-FCE0-4D47-B670-ABF0D1666BFF}">
      <dgm:prSet phldrT="[Texte]" custT="1"/>
      <dgm:spPr/>
      <dgm:t>
        <a:bodyPr/>
        <a:lstStyle/>
        <a:p>
          <a:r>
            <a:rPr lang="fr-FR" sz="1600" dirty="0">
              <a:solidFill>
                <a:schemeClr val="tx1">
                  <a:lumMod val="50000"/>
                  <a:lumOff val="50000"/>
                </a:schemeClr>
              </a:solidFill>
            </a:rPr>
            <a:t>2014</a:t>
          </a:r>
        </a:p>
      </dgm:t>
    </dgm:pt>
    <dgm:pt modelId="{BFF839EF-0EF0-4F5F-A280-0DC7A7B06899}" type="parTrans" cxnId="{4ACBA6C6-139A-4749-9AC7-BB163AC91DEF}">
      <dgm:prSet/>
      <dgm:spPr/>
      <dgm:t>
        <a:bodyPr/>
        <a:lstStyle/>
        <a:p>
          <a:endParaRPr lang="fr-FR" sz="16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6C649F72-73FA-4369-958C-1601A2FAC792}" type="sibTrans" cxnId="{4ACBA6C6-139A-4749-9AC7-BB163AC91DEF}">
      <dgm:prSet/>
      <dgm:spPr/>
      <dgm:t>
        <a:bodyPr/>
        <a:lstStyle/>
        <a:p>
          <a:endParaRPr lang="fr-FR" sz="16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3C3A935-6B29-4D2F-A90A-21D9652C7019}">
      <dgm:prSet phldrT="[Texte]" custT="1"/>
      <dgm:spPr/>
      <dgm:t>
        <a:bodyPr/>
        <a:lstStyle/>
        <a:p>
          <a:r>
            <a:rPr lang="fr-FR" sz="1600" dirty="0">
              <a:solidFill>
                <a:schemeClr val="tx1">
                  <a:lumMod val="50000"/>
                  <a:lumOff val="50000"/>
                </a:schemeClr>
              </a:solidFill>
            </a:rPr>
            <a:t>2015</a:t>
          </a:r>
        </a:p>
      </dgm:t>
    </dgm:pt>
    <dgm:pt modelId="{13FB126D-5753-4332-A3DD-0EF63BAB988D}" type="parTrans" cxnId="{82D9F7B2-CDFD-4ADD-8A93-770082782155}">
      <dgm:prSet/>
      <dgm:spPr/>
      <dgm:t>
        <a:bodyPr/>
        <a:lstStyle/>
        <a:p>
          <a:endParaRPr lang="fr-FR" sz="16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EC54154B-EF2F-4A3E-B8CA-14A1B64C5742}" type="sibTrans" cxnId="{82D9F7B2-CDFD-4ADD-8A93-770082782155}">
      <dgm:prSet/>
      <dgm:spPr/>
      <dgm:t>
        <a:bodyPr/>
        <a:lstStyle/>
        <a:p>
          <a:endParaRPr lang="fr-FR" sz="16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69889105-C117-4B81-AC27-4E4477DBB491}">
      <dgm:prSet phldrT="[Texte]" custT="1"/>
      <dgm:spPr/>
      <dgm:t>
        <a:bodyPr/>
        <a:lstStyle/>
        <a:p>
          <a:r>
            <a:rPr lang="fr-FR" sz="1600" dirty="0">
              <a:solidFill>
                <a:schemeClr val="tx1">
                  <a:lumMod val="50000"/>
                  <a:lumOff val="50000"/>
                </a:schemeClr>
              </a:solidFill>
            </a:rPr>
            <a:t>2</a:t>
          </a:r>
          <a:r>
            <a:rPr lang="fr-FR" sz="1600" baseline="30000" dirty="0">
              <a:solidFill>
                <a:schemeClr val="tx1">
                  <a:lumMod val="50000"/>
                  <a:lumOff val="50000"/>
                </a:schemeClr>
              </a:solidFill>
            </a:rPr>
            <a:t>nd</a:t>
          </a:r>
          <a:r>
            <a:rPr lang="fr-FR" sz="1600" dirty="0">
              <a:solidFill>
                <a:schemeClr val="tx1">
                  <a:lumMod val="50000"/>
                  <a:lumOff val="50000"/>
                </a:schemeClr>
              </a:solidFill>
            </a:rPr>
            <a:t> phase start </a:t>
          </a:r>
          <a:r>
            <a:rPr lang="fr-FR" sz="1600" dirty="0" err="1">
              <a:solidFill>
                <a:schemeClr val="tx1">
                  <a:lumMod val="50000"/>
                  <a:lumOff val="50000"/>
                </a:schemeClr>
              </a:solidFill>
            </a:rPr>
            <a:t>with</a:t>
          </a:r>
          <a:r>
            <a:rPr lang="fr-FR" sz="1600" dirty="0">
              <a:solidFill>
                <a:schemeClr val="tx1">
                  <a:lumMod val="50000"/>
                  <a:lumOff val="50000"/>
                </a:schemeClr>
              </a:solidFill>
            </a:rPr>
            <a:t> water and </a:t>
          </a:r>
          <a:r>
            <a:rPr lang="fr-FR" sz="1600" dirty="0" err="1">
              <a:solidFill>
                <a:schemeClr val="tx1">
                  <a:lumMod val="50000"/>
                  <a:lumOff val="50000"/>
                </a:schemeClr>
              </a:solidFill>
            </a:rPr>
            <a:t>cryosphere</a:t>
          </a:r>
          <a:r>
            <a:rPr lang="fr-FR" sz="16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fr-FR" sz="1600" dirty="0" err="1">
              <a:solidFill>
                <a:schemeClr val="tx1">
                  <a:lumMod val="50000"/>
                  <a:lumOff val="50000"/>
                </a:schemeClr>
              </a:solidFill>
            </a:rPr>
            <a:t>products</a:t>
          </a:r>
          <a:endParaRPr lang="fr-FR" sz="16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8B937F60-5200-480C-BFB3-16336C5ECC47}" type="parTrans" cxnId="{8C7AEFDB-86C7-460F-9FF8-DA766D3F474D}">
      <dgm:prSet/>
      <dgm:spPr/>
      <dgm:t>
        <a:bodyPr/>
        <a:lstStyle/>
        <a:p>
          <a:endParaRPr lang="fr-FR" sz="16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746509B-A547-4BA9-9985-F1B928803561}" type="sibTrans" cxnId="{8C7AEFDB-86C7-460F-9FF8-DA766D3F474D}">
      <dgm:prSet/>
      <dgm:spPr/>
      <dgm:t>
        <a:bodyPr/>
        <a:lstStyle/>
        <a:p>
          <a:endParaRPr lang="fr-FR" sz="16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24E92087-125C-4466-A64A-47F202EC4E29}">
      <dgm:prSet phldrT="[Texte]" custT="1"/>
      <dgm:spPr/>
      <dgm:t>
        <a:bodyPr/>
        <a:lstStyle/>
        <a:p>
          <a:r>
            <a:rPr lang="fr-FR" sz="1600" dirty="0">
              <a:solidFill>
                <a:schemeClr val="tx1">
                  <a:lumMod val="50000"/>
                  <a:lumOff val="50000"/>
                </a:schemeClr>
              </a:solidFill>
            </a:rPr>
            <a:t>2017</a:t>
          </a:r>
        </a:p>
      </dgm:t>
    </dgm:pt>
    <dgm:pt modelId="{62FF32B7-A703-4E38-B7C4-BA3666EB81FA}" type="parTrans" cxnId="{13EF4D40-3B7F-4459-9FDE-CB2D6ADC04DC}">
      <dgm:prSet/>
      <dgm:spPr/>
      <dgm:t>
        <a:bodyPr/>
        <a:lstStyle/>
        <a:p>
          <a:endParaRPr lang="fr-FR" sz="16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07FB951-9FB6-40E8-AC32-21ED97433373}" type="sibTrans" cxnId="{13EF4D40-3B7F-4459-9FDE-CB2D6ADC04DC}">
      <dgm:prSet/>
      <dgm:spPr/>
      <dgm:t>
        <a:bodyPr/>
        <a:lstStyle/>
        <a:p>
          <a:endParaRPr lang="fr-FR" sz="16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86A8990-7301-4CA1-8530-17B7E4C714DC}">
      <dgm:prSet phldrT="[Texte]" custT="1"/>
      <dgm:spPr/>
      <dgm:t>
        <a:bodyPr/>
        <a:lstStyle/>
        <a:p>
          <a:r>
            <a:rPr lang="fr-FR" sz="1600" dirty="0">
              <a:solidFill>
                <a:schemeClr val="tx1">
                  <a:lumMod val="50000"/>
                  <a:lumOff val="50000"/>
                </a:schemeClr>
              </a:solidFill>
            </a:rPr>
            <a:t>Water &amp; </a:t>
          </a:r>
          <a:r>
            <a:rPr lang="fr-FR" sz="1600" dirty="0" err="1">
              <a:solidFill>
                <a:schemeClr val="tx1">
                  <a:lumMod val="50000"/>
                  <a:lumOff val="50000"/>
                </a:schemeClr>
              </a:solidFill>
            </a:rPr>
            <a:t>Cryosphere</a:t>
          </a:r>
          <a:r>
            <a:rPr lang="fr-FR" sz="16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fr-FR" sz="1600" dirty="0" err="1">
              <a:solidFill>
                <a:schemeClr val="tx1">
                  <a:lumMod val="50000"/>
                  <a:lumOff val="50000"/>
                </a:schemeClr>
              </a:solidFill>
            </a:rPr>
            <a:t>products</a:t>
          </a:r>
          <a:r>
            <a:rPr lang="fr-FR" sz="16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fr-FR" sz="1600" dirty="0" err="1">
              <a:solidFill>
                <a:schemeClr val="tx1">
                  <a:lumMod val="50000"/>
                  <a:lumOff val="50000"/>
                </a:schemeClr>
              </a:solidFill>
            </a:rPr>
            <a:t>available</a:t>
          </a:r>
          <a:r>
            <a:rPr lang="fr-FR" sz="1600" dirty="0">
              <a:solidFill>
                <a:schemeClr val="tx1">
                  <a:lumMod val="50000"/>
                  <a:lumOff val="50000"/>
                </a:schemeClr>
              </a:solidFill>
            </a:rPr>
            <a:t> in Near-Real time</a:t>
          </a:r>
        </a:p>
      </dgm:t>
    </dgm:pt>
    <dgm:pt modelId="{771CB7B1-6777-4DC0-94FB-362EA5227A83}" type="parTrans" cxnId="{A8648EA1-738A-45C0-9174-80CBC3239A7D}">
      <dgm:prSet/>
      <dgm:spPr/>
      <dgm:t>
        <a:bodyPr/>
        <a:lstStyle/>
        <a:p>
          <a:endParaRPr lang="fr-FR" sz="16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5FC4D135-A731-48CF-98F5-7C39B1BAC10A}" type="sibTrans" cxnId="{A8648EA1-738A-45C0-9174-80CBC3239A7D}">
      <dgm:prSet/>
      <dgm:spPr/>
      <dgm:t>
        <a:bodyPr/>
        <a:lstStyle/>
        <a:p>
          <a:endParaRPr lang="fr-FR" sz="16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9163C8A-7AFC-466C-B7CB-C60F77335E25}" type="pres">
      <dgm:prSet presAssocID="{F10BBC13-B8AE-46E8-8D0E-BB1D03E28426}" presName="Name0" presStyleCnt="0">
        <dgm:presLayoutVars>
          <dgm:dir/>
        </dgm:presLayoutVars>
      </dgm:prSet>
      <dgm:spPr/>
    </dgm:pt>
    <dgm:pt modelId="{C797BF3C-C5DD-462F-8B22-858F33BB3295}" type="pres">
      <dgm:prSet presAssocID="{0FE0E17A-F6C9-41B2-B5AA-2743B6C55F0F}" presName="parComposite" presStyleCnt="0"/>
      <dgm:spPr/>
    </dgm:pt>
    <dgm:pt modelId="{05FE30C8-BE59-49EF-B4A7-86DF2F5FF4A1}" type="pres">
      <dgm:prSet presAssocID="{0FE0E17A-F6C9-41B2-B5AA-2743B6C55F0F}" presName="parBigCircle" presStyleLbl="node0" presStyleIdx="0" presStyleCnt="3"/>
      <dgm:spPr>
        <a:solidFill>
          <a:srgbClr val="B0BD20"/>
        </a:solidFill>
      </dgm:spPr>
    </dgm:pt>
    <dgm:pt modelId="{001E0947-3174-481A-9CD6-71CB5D309C68}" type="pres">
      <dgm:prSet presAssocID="{0FE0E17A-F6C9-41B2-B5AA-2743B6C55F0F}" presName="parTx" presStyleLbl="revTx" presStyleIdx="0" presStyleCnt="9" custAng="3900000" custLinFactNeighborX="-34929" custLinFactNeighborY="13715"/>
      <dgm:spPr/>
    </dgm:pt>
    <dgm:pt modelId="{5BE22CC7-9BC5-467F-B808-94E91ED6B975}" type="pres">
      <dgm:prSet presAssocID="{0FE0E17A-F6C9-41B2-B5AA-2743B6C55F0F}" presName="bSpace" presStyleCnt="0"/>
      <dgm:spPr/>
    </dgm:pt>
    <dgm:pt modelId="{EED470B3-E822-4926-8EBC-4A2497ABBDFF}" type="pres">
      <dgm:prSet presAssocID="{0FE0E17A-F6C9-41B2-B5AA-2743B6C55F0F}" presName="parBackupNorm" presStyleCnt="0"/>
      <dgm:spPr/>
    </dgm:pt>
    <dgm:pt modelId="{3089EA40-51E9-4183-9D87-AB69E10D787E}" type="pres">
      <dgm:prSet presAssocID="{B5C62086-66CD-46D5-8107-4FA751EF7ED6}" presName="parSpace" presStyleCnt="0"/>
      <dgm:spPr/>
    </dgm:pt>
    <dgm:pt modelId="{A7E7F6A9-6C82-42DD-8C7F-05B696B9016E}" type="pres">
      <dgm:prSet presAssocID="{883D01AB-FCE0-4D47-B670-ABF0D1666BFF}" presName="desBackupLeftNorm" presStyleCnt="0"/>
      <dgm:spPr/>
    </dgm:pt>
    <dgm:pt modelId="{1363E052-E1E3-4202-8C52-ABCD0FDDA347}" type="pres">
      <dgm:prSet presAssocID="{883D01AB-FCE0-4D47-B670-ABF0D1666BFF}" presName="desComposite" presStyleCnt="0"/>
      <dgm:spPr/>
    </dgm:pt>
    <dgm:pt modelId="{2DBC52F8-7C9B-44DD-8FFA-E3E9F2CC1F62}" type="pres">
      <dgm:prSet presAssocID="{883D01AB-FCE0-4D47-B670-ABF0D1666BFF}" presName="desCircle" presStyleLbl="node1" presStyleIdx="0" presStyleCnt="3"/>
      <dgm:spPr>
        <a:solidFill>
          <a:srgbClr val="B0BD20"/>
        </a:solidFill>
      </dgm:spPr>
    </dgm:pt>
    <dgm:pt modelId="{E5AA70D7-4927-41B5-84F2-007D37DC8956}" type="pres">
      <dgm:prSet presAssocID="{883D01AB-FCE0-4D47-B670-ABF0D1666BFF}" presName="chTx" presStyleLbl="revTx" presStyleIdx="1" presStyleCnt="9"/>
      <dgm:spPr/>
    </dgm:pt>
    <dgm:pt modelId="{27F8330B-ECF8-4F24-B6C4-527AC7A87F3B}" type="pres">
      <dgm:prSet presAssocID="{883D01AB-FCE0-4D47-B670-ABF0D1666BFF}" presName="desTx" presStyleLbl="revTx" presStyleIdx="2" presStyleCnt="9">
        <dgm:presLayoutVars>
          <dgm:bulletEnabled val="1"/>
        </dgm:presLayoutVars>
      </dgm:prSet>
      <dgm:spPr/>
    </dgm:pt>
    <dgm:pt modelId="{55E7FE8F-2E38-4072-B21A-56C37ED4FDD9}" type="pres">
      <dgm:prSet presAssocID="{883D01AB-FCE0-4D47-B670-ABF0D1666BFF}" presName="desBackupRightNorm" presStyleCnt="0"/>
      <dgm:spPr/>
    </dgm:pt>
    <dgm:pt modelId="{B2372E47-9ED2-4827-B96C-6F5692D7A7F5}" type="pres">
      <dgm:prSet presAssocID="{6C649F72-73FA-4369-958C-1601A2FAC792}" presName="desSpace" presStyleCnt="0"/>
      <dgm:spPr/>
    </dgm:pt>
    <dgm:pt modelId="{9A8D9FFD-8795-4C20-A746-062BB43D3937}" type="pres">
      <dgm:prSet presAssocID="{D3C3A935-6B29-4D2F-A90A-21D9652C7019}" presName="desBackupLeftNorm" presStyleCnt="0"/>
      <dgm:spPr/>
    </dgm:pt>
    <dgm:pt modelId="{E13BA23E-B7CE-4B61-8920-AC567AB25904}" type="pres">
      <dgm:prSet presAssocID="{D3C3A935-6B29-4D2F-A90A-21D9652C7019}" presName="desComposite" presStyleCnt="0"/>
      <dgm:spPr/>
    </dgm:pt>
    <dgm:pt modelId="{3448DB34-08B5-4E10-AC43-9E63A9641B33}" type="pres">
      <dgm:prSet presAssocID="{D3C3A935-6B29-4D2F-A90A-21D9652C7019}" presName="desCircle" presStyleLbl="node1" presStyleIdx="1" presStyleCnt="3"/>
      <dgm:spPr>
        <a:solidFill>
          <a:srgbClr val="B0BD20"/>
        </a:solidFill>
      </dgm:spPr>
    </dgm:pt>
    <dgm:pt modelId="{4B080F85-299F-4C5C-906C-BDC39F33F2B5}" type="pres">
      <dgm:prSet presAssocID="{D3C3A935-6B29-4D2F-A90A-21D9652C7019}" presName="chTx" presStyleLbl="revTx" presStyleIdx="3" presStyleCnt="9"/>
      <dgm:spPr/>
    </dgm:pt>
    <dgm:pt modelId="{59E608D4-0239-4B7F-A5B4-BC6D74D5877B}" type="pres">
      <dgm:prSet presAssocID="{D3C3A935-6B29-4D2F-A90A-21D9652C7019}" presName="desTx" presStyleLbl="revTx" presStyleIdx="4" presStyleCnt="9">
        <dgm:presLayoutVars>
          <dgm:bulletEnabled val="1"/>
        </dgm:presLayoutVars>
      </dgm:prSet>
      <dgm:spPr/>
    </dgm:pt>
    <dgm:pt modelId="{74E466AA-01CA-4C09-B708-600147FE81AE}" type="pres">
      <dgm:prSet presAssocID="{D3C3A935-6B29-4D2F-A90A-21D9652C7019}" presName="desBackupRightNorm" presStyleCnt="0"/>
      <dgm:spPr/>
    </dgm:pt>
    <dgm:pt modelId="{AC8E9BFD-7988-4601-8E48-0705849BC4F7}" type="pres">
      <dgm:prSet presAssocID="{EC54154B-EF2F-4A3E-B8CA-14A1B64C5742}" presName="desSpace" presStyleCnt="0"/>
      <dgm:spPr/>
    </dgm:pt>
    <dgm:pt modelId="{BF87E08E-246B-46A4-BEA4-56F07E105AE1}" type="pres">
      <dgm:prSet presAssocID="{69889105-C117-4B81-AC27-4E4477DBB491}" presName="parComposite" presStyleCnt="0"/>
      <dgm:spPr/>
    </dgm:pt>
    <dgm:pt modelId="{747CC266-AC44-4A27-A4CA-C8FC58EE4ED5}" type="pres">
      <dgm:prSet presAssocID="{69889105-C117-4B81-AC27-4E4477DBB491}" presName="parBigCircle" presStyleLbl="node0" presStyleIdx="1" presStyleCnt="3"/>
      <dgm:spPr>
        <a:solidFill>
          <a:srgbClr val="B0BD20"/>
        </a:solidFill>
      </dgm:spPr>
    </dgm:pt>
    <dgm:pt modelId="{33F87D8D-04A0-434F-A17F-EB82D326C8FF}" type="pres">
      <dgm:prSet presAssocID="{69889105-C117-4B81-AC27-4E4477DBB491}" presName="parTx" presStyleLbl="revTx" presStyleIdx="5" presStyleCnt="9" custAng="3900000" custScaleX="92657" custLinFactNeighborX="-33090" custLinFactNeighborY="13135"/>
      <dgm:spPr/>
    </dgm:pt>
    <dgm:pt modelId="{36E17C0E-E5E9-458F-9D1C-C79E6CD3DD55}" type="pres">
      <dgm:prSet presAssocID="{69889105-C117-4B81-AC27-4E4477DBB491}" presName="bSpace" presStyleCnt="0"/>
      <dgm:spPr/>
    </dgm:pt>
    <dgm:pt modelId="{854C45E6-D94B-46B8-AA86-E184DA41A290}" type="pres">
      <dgm:prSet presAssocID="{69889105-C117-4B81-AC27-4E4477DBB491}" presName="parBackupNorm" presStyleCnt="0"/>
      <dgm:spPr/>
    </dgm:pt>
    <dgm:pt modelId="{21857327-4922-4171-AFCF-B6803A9BADCB}" type="pres">
      <dgm:prSet presAssocID="{C746509B-A547-4BA9-9985-F1B928803561}" presName="parSpace" presStyleCnt="0"/>
      <dgm:spPr/>
    </dgm:pt>
    <dgm:pt modelId="{73F278BC-4DDD-4865-A57F-933B89E24EA8}" type="pres">
      <dgm:prSet presAssocID="{24E92087-125C-4466-A64A-47F202EC4E29}" presName="desBackupLeftNorm" presStyleCnt="0"/>
      <dgm:spPr/>
    </dgm:pt>
    <dgm:pt modelId="{6C33A2FB-A26F-4250-9BA8-8BEAD3EE5171}" type="pres">
      <dgm:prSet presAssocID="{24E92087-125C-4466-A64A-47F202EC4E29}" presName="desComposite" presStyleCnt="0"/>
      <dgm:spPr/>
    </dgm:pt>
    <dgm:pt modelId="{420F8BE0-F891-42DF-A061-1EFAAA215D75}" type="pres">
      <dgm:prSet presAssocID="{24E92087-125C-4466-A64A-47F202EC4E29}" presName="desCircle" presStyleLbl="node1" presStyleIdx="2" presStyleCnt="3"/>
      <dgm:spPr>
        <a:solidFill>
          <a:srgbClr val="B0BD20"/>
        </a:solidFill>
      </dgm:spPr>
    </dgm:pt>
    <dgm:pt modelId="{36A22956-932E-4775-A300-7DC7AE2F01BF}" type="pres">
      <dgm:prSet presAssocID="{24E92087-125C-4466-A64A-47F202EC4E29}" presName="chTx" presStyleLbl="revTx" presStyleIdx="6" presStyleCnt="9"/>
      <dgm:spPr/>
    </dgm:pt>
    <dgm:pt modelId="{A79798EC-C38A-4D5B-94FB-CC024D9B2176}" type="pres">
      <dgm:prSet presAssocID="{24E92087-125C-4466-A64A-47F202EC4E29}" presName="desTx" presStyleLbl="revTx" presStyleIdx="7" presStyleCnt="9">
        <dgm:presLayoutVars>
          <dgm:bulletEnabled val="1"/>
        </dgm:presLayoutVars>
      </dgm:prSet>
      <dgm:spPr/>
    </dgm:pt>
    <dgm:pt modelId="{898173FD-6560-4251-BB8C-0884391B64EE}" type="pres">
      <dgm:prSet presAssocID="{24E92087-125C-4466-A64A-47F202EC4E29}" presName="desBackupRightNorm" presStyleCnt="0"/>
      <dgm:spPr/>
    </dgm:pt>
    <dgm:pt modelId="{124BFF4F-056C-4D53-8D5B-1D5F4EBC6AF2}" type="pres">
      <dgm:prSet presAssocID="{F07FB951-9FB6-40E8-AC32-21ED97433373}" presName="desSpace" presStyleCnt="0"/>
      <dgm:spPr/>
    </dgm:pt>
    <dgm:pt modelId="{17381857-C2CE-42DA-9004-E38521E392D4}" type="pres">
      <dgm:prSet presAssocID="{486A8990-7301-4CA1-8530-17B7E4C714DC}" presName="parComposite" presStyleCnt="0"/>
      <dgm:spPr/>
    </dgm:pt>
    <dgm:pt modelId="{3E820747-CAC1-4940-BAE4-E5407DBA1A96}" type="pres">
      <dgm:prSet presAssocID="{486A8990-7301-4CA1-8530-17B7E4C714DC}" presName="parBigCircle" presStyleLbl="node0" presStyleIdx="2" presStyleCnt="3"/>
      <dgm:spPr>
        <a:solidFill>
          <a:srgbClr val="B0BD20"/>
        </a:solidFill>
      </dgm:spPr>
    </dgm:pt>
    <dgm:pt modelId="{67C2BDC5-849B-40D4-BBF2-99B220C1A18A}" type="pres">
      <dgm:prSet presAssocID="{486A8990-7301-4CA1-8530-17B7E4C714DC}" presName="parTx" presStyleLbl="revTx" presStyleIdx="8" presStyleCnt="9" custAng="3900000" custScaleX="99209" custScaleY="103658" custLinFactNeighborX="-30321" custLinFactNeighborY="9151"/>
      <dgm:spPr/>
    </dgm:pt>
    <dgm:pt modelId="{AA452CC4-EC3A-4AF1-9FC5-E86D15ED6E17}" type="pres">
      <dgm:prSet presAssocID="{486A8990-7301-4CA1-8530-17B7E4C714DC}" presName="bSpace" presStyleCnt="0"/>
      <dgm:spPr/>
    </dgm:pt>
    <dgm:pt modelId="{71927D47-33CD-4503-BE4D-0CF541C62F8F}" type="pres">
      <dgm:prSet presAssocID="{486A8990-7301-4CA1-8530-17B7E4C714DC}" presName="parBackupNorm" presStyleCnt="0"/>
      <dgm:spPr/>
    </dgm:pt>
    <dgm:pt modelId="{FCA52EE2-9FA6-4B38-8BAB-258039561FE9}" type="pres">
      <dgm:prSet presAssocID="{5FC4D135-A731-48CF-98F5-7C39B1BAC10A}" presName="parSpace" presStyleCnt="0"/>
      <dgm:spPr/>
    </dgm:pt>
  </dgm:ptLst>
  <dgm:cxnLst>
    <dgm:cxn modelId="{5BBE1F0F-3514-4B2C-AE2A-5BFDECB51AB6}" type="presOf" srcId="{D3C3A935-6B29-4D2F-A90A-21D9652C7019}" destId="{4B080F85-299F-4C5C-906C-BDC39F33F2B5}" srcOrd="0" destOrd="0" presId="urn:microsoft.com/office/officeart/2008/layout/CircleAccentTimeline"/>
    <dgm:cxn modelId="{13EF4D40-3B7F-4459-9FDE-CB2D6ADC04DC}" srcId="{69889105-C117-4B81-AC27-4E4477DBB491}" destId="{24E92087-125C-4466-A64A-47F202EC4E29}" srcOrd="0" destOrd="0" parTransId="{62FF32B7-A703-4E38-B7C4-BA3666EB81FA}" sibTransId="{F07FB951-9FB6-40E8-AC32-21ED97433373}"/>
    <dgm:cxn modelId="{70D6C996-5955-466F-991F-86B6AE7C57ED}" type="presOf" srcId="{883D01AB-FCE0-4D47-B670-ABF0D1666BFF}" destId="{E5AA70D7-4927-41B5-84F2-007D37DC8956}" srcOrd="0" destOrd="0" presId="urn:microsoft.com/office/officeart/2008/layout/CircleAccentTimeline"/>
    <dgm:cxn modelId="{54C7269B-1262-4A28-8227-8382DD07AD1E}" type="presOf" srcId="{0FE0E17A-F6C9-41B2-B5AA-2743B6C55F0F}" destId="{001E0947-3174-481A-9CD6-71CB5D309C68}" srcOrd="0" destOrd="0" presId="urn:microsoft.com/office/officeart/2008/layout/CircleAccentTimeline"/>
    <dgm:cxn modelId="{A8648EA1-738A-45C0-9174-80CBC3239A7D}" srcId="{F10BBC13-B8AE-46E8-8D0E-BB1D03E28426}" destId="{486A8990-7301-4CA1-8530-17B7E4C714DC}" srcOrd="2" destOrd="0" parTransId="{771CB7B1-6777-4DC0-94FB-362EA5227A83}" sibTransId="{5FC4D135-A731-48CF-98F5-7C39B1BAC10A}"/>
    <dgm:cxn modelId="{F10CD0A5-981D-4C67-B775-64D8E1600401}" type="presOf" srcId="{69889105-C117-4B81-AC27-4E4477DBB491}" destId="{33F87D8D-04A0-434F-A17F-EB82D326C8FF}" srcOrd="0" destOrd="0" presId="urn:microsoft.com/office/officeart/2008/layout/CircleAccentTimeline"/>
    <dgm:cxn modelId="{8A0577AF-E7EF-4F95-AEBB-81FCF1263A8F}" type="presOf" srcId="{486A8990-7301-4CA1-8530-17B7E4C714DC}" destId="{67C2BDC5-849B-40D4-BBF2-99B220C1A18A}" srcOrd="0" destOrd="0" presId="urn:microsoft.com/office/officeart/2008/layout/CircleAccentTimeline"/>
    <dgm:cxn modelId="{82D9F7B2-CDFD-4ADD-8A93-770082782155}" srcId="{0FE0E17A-F6C9-41B2-B5AA-2743B6C55F0F}" destId="{D3C3A935-6B29-4D2F-A90A-21D9652C7019}" srcOrd="1" destOrd="0" parTransId="{13FB126D-5753-4332-A3DD-0EF63BAB988D}" sibTransId="{EC54154B-EF2F-4A3E-B8CA-14A1B64C5742}"/>
    <dgm:cxn modelId="{4ACBA6C6-139A-4749-9AC7-BB163AC91DEF}" srcId="{0FE0E17A-F6C9-41B2-B5AA-2743B6C55F0F}" destId="{883D01AB-FCE0-4D47-B670-ABF0D1666BFF}" srcOrd="0" destOrd="0" parTransId="{BFF839EF-0EF0-4F5F-A280-0DC7A7B06899}" sibTransId="{6C649F72-73FA-4369-958C-1601A2FAC792}"/>
    <dgm:cxn modelId="{C211B0C9-CEC6-48BD-8A04-24193C8CB04A}" type="presOf" srcId="{24E92087-125C-4466-A64A-47F202EC4E29}" destId="{36A22956-932E-4775-A300-7DC7AE2F01BF}" srcOrd="0" destOrd="0" presId="urn:microsoft.com/office/officeart/2008/layout/CircleAccentTimeline"/>
    <dgm:cxn modelId="{0C327BCE-84C4-450C-9695-743A330F4471}" srcId="{F10BBC13-B8AE-46E8-8D0E-BB1D03E28426}" destId="{0FE0E17A-F6C9-41B2-B5AA-2743B6C55F0F}" srcOrd="0" destOrd="0" parTransId="{36D3FDFF-170D-41F2-AB2A-436F530D61D8}" sibTransId="{B5C62086-66CD-46D5-8107-4FA751EF7ED6}"/>
    <dgm:cxn modelId="{8C7AEFDB-86C7-460F-9FF8-DA766D3F474D}" srcId="{F10BBC13-B8AE-46E8-8D0E-BB1D03E28426}" destId="{69889105-C117-4B81-AC27-4E4477DBB491}" srcOrd="1" destOrd="0" parTransId="{8B937F60-5200-480C-BFB3-16336C5ECC47}" sibTransId="{C746509B-A547-4BA9-9985-F1B928803561}"/>
    <dgm:cxn modelId="{D998B5EC-DFA9-4BD1-9A6B-37B1FD876F41}" type="presOf" srcId="{F10BBC13-B8AE-46E8-8D0E-BB1D03E28426}" destId="{79163C8A-7AFC-466C-B7CB-C60F77335E25}" srcOrd="0" destOrd="0" presId="urn:microsoft.com/office/officeart/2008/layout/CircleAccentTimeline"/>
    <dgm:cxn modelId="{B3F52BE6-D2B4-4082-A0F8-59519CFABFAC}" type="presParOf" srcId="{79163C8A-7AFC-466C-B7CB-C60F77335E25}" destId="{C797BF3C-C5DD-462F-8B22-858F33BB3295}" srcOrd="0" destOrd="0" presId="urn:microsoft.com/office/officeart/2008/layout/CircleAccentTimeline"/>
    <dgm:cxn modelId="{FF2FFA91-EB72-4360-A653-995A76E8EA0A}" type="presParOf" srcId="{C797BF3C-C5DD-462F-8B22-858F33BB3295}" destId="{05FE30C8-BE59-49EF-B4A7-86DF2F5FF4A1}" srcOrd="0" destOrd="0" presId="urn:microsoft.com/office/officeart/2008/layout/CircleAccentTimeline"/>
    <dgm:cxn modelId="{6EB7138D-8143-4DC4-A5D3-8954F4BAD85E}" type="presParOf" srcId="{C797BF3C-C5DD-462F-8B22-858F33BB3295}" destId="{001E0947-3174-481A-9CD6-71CB5D309C68}" srcOrd="1" destOrd="0" presId="urn:microsoft.com/office/officeart/2008/layout/CircleAccentTimeline"/>
    <dgm:cxn modelId="{A1AE3F18-0101-411F-8D4B-1EA2165F52E0}" type="presParOf" srcId="{C797BF3C-C5DD-462F-8B22-858F33BB3295}" destId="{5BE22CC7-9BC5-467F-B808-94E91ED6B975}" srcOrd="2" destOrd="0" presId="urn:microsoft.com/office/officeart/2008/layout/CircleAccentTimeline"/>
    <dgm:cxn modelId="{B4218342-58A3-4F02-BFAD-01C169A61770}" type="presParOf" srcId="{79163C8A-7AFC-466C-B7CB-C60F77335E25}" destId="{EED470B3-E822-4926-8EBC-4A2497ABBDFF}" srcOrd="1" destOrd="0" presId="urn:microsoft.com/office/officeart/2008/layout/CircleAccentTimeline"/>
    <dgm:cxn modelId="{136286C2-24F6-4BC4-9ADF-6A61BF3D11D7}" type="presParOf" srcId="{79163C8A-7AFC-466C-B7CB-C60F77335E25}" destId="{3089EA40-51E9-4183-9D87-AB69E10D787E}" srcOrd="2" destOrd="0" presId="urn:microsoft.com/office/officeart/2008/layout/CircleAccentTimeline"/>
    <dgm:cxn modelId="{C4275E04-4241-42C4-AC6D-06C7A726AA24}" type="presParOf" srcId="{79163C8A-7AFC-466C-B7CB-C60F77335E25}" destId="{A7E7F6A9-6C82-42DD-8C7F-05B696B9016E}" srcOrd="3" destOrd="0" presId="urn:microsoft.com/office/officeart/2008/layout/CircleAccentTimeline"/>
    <dgm:cxn modelId="{2D2DDF0C-F687-4012-B856-0E801A2A397A}" type="presParOf" srcId="{79163C8A-7AFC-466C-B7CB-C60F77335E25}" destId="{1363E052-E1E3-4202-8C52-ABCD0FDDA347}" srcOrd="4" destOrd="0" presId="urn:microsoft.com/office/officeart/2008/layout/CircleAccentTimeline"/>
    <dgm:cxn modelId="{33AFC1C9-4665-4857-A87E-1D0BDB6F8C56}" type="presParOf" srcId="{1363E052-E1E3-4202-8C52-ABCD0FDDA347}" destId="{2DBC52F8-7C9B-44DD-8FFA-E3E9F2CC1F62}" srcOrd="0" destOrd="0" presId="urn:microsoft.com/office/officeart/2008/layout/CircleAccentTimeline"/>
    <dgm:cxn modelId="{2AC1F617-F032-4120-8220-41F7B95C6C65}" type="presParOf" srcId="{1363E052-E1E3-4202-8C52-ABCD0FDDA347}" destId="{E5AA70D7-4927-41B5-84F2-007D37DC8956}" srcOrd="1" destOrd="0" presId="urn:microsoft.com/office/officeart/2008/layout/CircleAccentTimeline"/>
    <dgm:cxn modelId="{5BABAA03-D22A-4F67-86D6-BC42050B04F4}" type="presParOf" srcId="{1363E052-E1E3-4202-8C52-ABCD0FDDA347}" destId="{27F8330B-ECF8-4F24-B6C4-527AC7A87F3B}" srcOrd="2" destOrd="0" presId="urn:microsoft.com/office/officeart/2008/layout/CircleAccentTimeline"/>
    <dgm:cxn modelId="{2369585F-5CE1-4749-92D3-47B8C5094FC0}" type="presParOf" srcId="{79163C8A-7AFC-466C-B7CB-C60F77335E25}" destId="{55E7FE8F-2E38-4072-B21A-56C37ED4FDD9}" srcOrd="5" destOrd="0" presId="urn:microsoft.com/office/officeart/2008/layout/CircleAccentTimeline"/>
    <dgm:cxn modelId="{007DB5BA-4C50-47C4-9FC6-FFB94184105F}" type="presParOf" srcId="{79163C8A-7AFC-466C-B7CB-C60F77335E25}" destId="{B2372E47-9ED2-4827-B96C-6F5692D7A7F5}" srcOrd="6" destOrd="0" presId="urn:microsoft.com/office/officeart/2008/layout/CircleAccentTimeline"/>
    <dgm:cxn modelId="{42DA9018-0C2E-4A0F-9EBE-1C1561EF6455}" type="presParOf" srcId="{79163C8A-7AFC-466C-B7CB-C60F77335E25}" destId="{9A8D9FFD-8795-4C20-A746-062BB43D3937}" srcOrd="7" destOrd="0" presId="urn:microsoft.com/office/officeart/2008/layout/CircleAccentTimeline"/>
    <dgm:cxn modelId="{5E2CC4AF-ABE7-44EF-835A-C4766FFA7C17}" type="presParOf" srcId="{79163C8A-7AFC-466C-B7CB-C60F77335E25}" destId="{E13BA23E-B7CE-4B61-8920-AC567AB25904}" srcOrd="8" destOrd="0" presId="urn:microsoft.com/office/officeart/2008/layout/CircleAccentTimeline"/>
    <dgm:cxn modelId="{D11F5733-6A9F-4FB8-ACD1-99A1E321717F}" type="presParOf" srcId="{E13BA23E-B7CE-4B61-8920-AC567AB25904}" destId="{3448DB34-08B5-4E10-AC43-9E63A9641B33}" srcOrd="0" destOrd="0" presId="urn:microsoft.com/office/officeart/2008/layout/CircleAccentTimeline"/>
    <dgm:cxn modelId="{149B5839-715C-4637-8933-4FEEAA5E595E}" type="presParOf" srcId="{E13BA23E-B7CE-4B61-8920-AC567AB25904}" destId="{4B080F85-299F-4C5C-906C-BDC39F33F2B5}" srcOrd="1" destOrd="0" presId="urn:microsoft.com/office/officeart/2008/layout/CircleAccentTimeline"/>
    <dgm:cxn modelId="{B44D0D33-C3A1-4587-AD2F-6C34314045E2}" type="presParOf" srcId="{E13BA23E-B7CE-4B61-8920-AC567AB25904}" destId="{59E608D4-0239-4B7F-A5B4-BC6D74D5877B}" srcOrd="2" destOrd="0" presId="urn:microsoft.com/office/officeart/2008/layout/CircleAccentTimeline"/>
    <dgm:cxn modelId="{8E2FE315-F08D-4BC1-AB70-63789EAEBC13}" type="presParOf" srcId="{79163C8A-7AFC-466C-B7CB-C60F77335E25}" destId="{74E466AA-01CA-4C09-B708-600147FE81AE}" srcOrd="9" destOrd="0" presId="urn:microsoft.com/office/officeart/2008/layout/CircleAccentTimeline"/>
    <dgm:cxn modelId="{F4CEAD81-FCDD-4C13-81AE-E61EC7D83E21}" type="presParOf" srcId="{79163C8A-7AFC-466C-B7CB-C60F77335E25}" destId="{AC8E9BFD-7988-4601-8E48-0705849BC4F7}" srcOrd="10" destOrd="0" presId="urn:microsoft.com/office/officeart/2008/layout/CircleAccentTimeline"/>
    <dgm:cxn modelId="{8290CA71-9E98-4186-B688-B6F9B9A1CE57}" type="presParOf" srcId="{79163C8A-7AFC-466C-B7CB-C60F77335E25}" destId="{BF87E08E-246B-46A4-BEA4-56F07E105AE1}" srcOrd="11" destOrd="0" presId="urn:microsoft.com/office/officeart/2008/layout/CircleAccentTimeline"/>
    <dgm:cxn modelId="{C721634E-1BA6-4F4F-8515-14B98460788A}" type="presParOf" srcId="{BF87E08E-246B-46A4-BEA4-56F07E105AE1}" destId="{747CC266-AC44-4A27-A4CA-C8FC58EE4ED5}" srcOrd="0" destOrd="0" presId="urn:microsoft.com/office/officeart/2008/layout/CircleAccentTimeline"/>
    <dgm:cxn modelId="{27654A28-AE09-413C-A7E8-B3F7496D58D4}" type="presParOf" srcId="{BF87E08E-246B-46A4-BEA4-56F07E105AE1}" destId="{33F87D8D-04A0-434F-A17F-EB82D326C8FF}" srcOrd="1" destOrd="0" presId="urn:microsoft.com/office/officeart/2008/layout/CircleAccentTimeline"/>
    <dgm:cxn modelId="{742A7113-E86E-4FF2-8C19-D375683B39DE}" type="presParOf" srcId="{BF87E08E-246B-46A4-BEA4-56F07E105AE1}" destId="{36E17C0E-E5E9-458F-9D1C-C79E6CD3DD55}" srcOrd="2" destOrd="0" presId="urn:microsoft.com/office/officeart/2008/layout/CircleAccentTimeline"/>
    <dgm:cxn modelId="{B5E21435-3B2F-4E84-8045-3B7E716DC24D}" type="presParOf" srcId="{79163C8A-7AFC-466C-B7CB-C60F77335E25}" destId="{854C45E6-D94B-46B8-AA86-E184DA41A290}" srcOrd="12" destOrd="0" presId="urn:microsoft.com/office/officeart/2008/layout/CircleAccentTimeline"/>
    <dgm:cxn modelId="{B0A6DA7A-F7D3-4B7C-B9A2-5504E6CCA57C}" type="presParOf" srcId="{79163C8A-7AFC-466C-B7CB-C60F77335E25}" destId="{21857327-4922-4171-AFCF-B6803A9BADCB}" srcOrd="13" destOrd="0" presId="urn:microsoft.com/office/officeart/2008/layout/CircleAccentTimeline"/>
    <dgm:cxn modelId="{222B576C-0CE4-43AF-8CE5-67565FFC054B}" type="presParOf" srcId="{79163C8A-7AFC-466C-B7CB-C60F77335E25}" destId="{73F278BC-4DDD-4865-A57F-933B89E24EA8}" srcOrd="14" destOrd="0" presId="urn:microsoft.com/office/officeart/2008/layout/CircleAccentTimeline"/>
    <dgm:cxn modelId="{4BF58858-6337-4141-BC05-6935217F1799}" type="presParOf" srcId="{79163C8A-7AFC-466C-B7CB-C60F77335E25}" destId="{6C33A2FB-A26F-4250-9BA8-8BEAD3EE5171}" srcOrd="15" destOrd="0" presId="urn:microsoft.com/office/officeart/2008/layout/CircleAccentTimeline"/>
    <dgm:cxn modelId="{CEC0DFE5-2ADE-4D3E-8B8C-C1C38A30AA75}" type="presParOf" srcId="{6C33A2FB-A26F-4250-9BA8-8BEAD3EE5171}" destId="{420F8BE0-F891-42DF-A061-1EFAAA215D75}" srcOrd="0" destOrd="0" presId="urn:microsoft.com/office/officeart/2008/layout/CircleAccentTimeline"/>
    <dgm:cxn modelId="{FD56DC45-CCE9-4085-88A0-83C9798B97FD}" type="presParOf" srcId="{6C33A2FB-A26F-4250-9BA8-8BEAD3EE5171}" destId="{36A22956-932E-4775-A300-7DC7AE2F01BF}" srcOrd="1" destOrd="0" presId="urn:microsoft.com/office/officeart/2008/layout/CircleAccentTimeline"/>
    <dgm:cxn modelId="{16C9D796-4047-4F09-B3DC-01E481FA6BE0}" type="presParOf" srcId="{6C33A2FB-A26F-4250-9BA8-8BEAD3EE5171}" destId="{A79798EC-C38A-4D5B-94FB-CC024D9B2176}" srcOrd="2" destOrd="0" presId="urn:microsoft.com/office/officeart/2008/layout/CircleAccentTimeline"/>
    <dgm:cxn modelId="{1E40C45D-2521-4CDB-B51E-903655757A46}" type="presParOf" srcId="{79163C8A-7AFC-466C-B7CB-C60F77335E25}" destId="{898173FD-6560-4251-BB8C-0884391B64EE}" srcOrd="16" destOrd="0" presId="urn:microsoft.com/office/officeart/2008/layout/CircleAccentTimeline"/>
    <dgm:cxn modelId="{8F367C1D-637A-408F-BA7D-BFCC5C13D976}" type="presParOf" srcId="{79163C8A-7AFC-466C-B7CB-C60F77335E25}" destId="{124BFF4F-056C-4D53-8D5B-1D5F4EBC6AF2}" srcOrd="17" destOrd="0" presId="urn:microsoft.com/office/officeart/2008/layout/CircleAccentTimeline"/>
    <dgm:cxn modelId="{D1AF3ACB-37DD-4788-B406-38362FAAAC37}" type="presParOf" srcId="{79163C8A-7AFC-466C-B7CB-C60F77335E25}" destId="{17381857-C2CE-42DA-9004-E38521E392D4}" srcOrd="18" destOrd="0" presId="urn:microsoft.com/office/officeart/2008/layout/CircleAccentTimeline"/>
    <dgm:cxn modelId="{A8C98952-9130-408C-A044-6BDC5C85EC9B}" type="presParOf" srcId="{17381857-C2CE-42DA-9004-E38521E392D4}" destId="{3E820747-CAC1-4940-BAE4-E5407DBA1A96}" srcOrd="0" destOrd="0" presId="urn:microsoft.com/office/officeart/2008/layout/CircleAccentTimeline"/>
    <dgm:cxn modelId="{47476240-94E7-4623-94C7-D82A2127B809}" type="presParOf" srcId="{17381857-C2CE-42DA-9004-E38521E392D4}" destId="{67C2BDC5-849B-40D4-BBF2-99B220C1A18A}" srcOrd="1" destOrd="0" presId="urn:microsoft.com/office/officeart/2008/layout/CircleAccentTimeline"/>
    <dgm:cxn modelId="{914D8191-E961-46DA-9A87-DE52E08EE4A1}" type="presParOf" srcId="{17381857-C2CE-42DA-9004-E38521E392D4}" destId="{AA452CC4-EC3A-4AF1-9FC5-E86D15ED6E17}" srcOrd="2" destOrd="0" presId="urn:microsoft.com/office/officeart/2008/layout/CircleAccentTimeline"/>
    <dgm:cxn modelId="{D796FC53-6700-49D7-9466-FB4F679F5672}" type="presParOf" srcId="{79163C8A-7AFC-466C-B7CB-C60F77335E25}" destId="{71927D47-33CD-4503-BE4D-0CF541C62F8F}" srcOrd="19" destOrd="0" presId="urn:microsoft.com/office/officeart/2008/layout/CircleAccentTimeline"/>
    <dgm:cxn modelId="{FDAAAA66-E9BD-4385-BF6E-B4CEDE1955D4}" type="presParOf" srcId="{79163C8A-7AFC-466C-B7CB-C60F77335E25}" destId="{FCA52EE2-9FA6-4B38-8BAB-258039561FE9}" srcOrd="20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E30C8-BE59-49EF-B4A7-86DF2F5FF4A1}">
      <dsp:nvSpPr>
        <dsp:cNvPr id="0" name=""/>
        <dsp:cNvSpPr/>
      </dsp:nvSpPr>
      <dsp:spPr>
        <a:xfrm>
          <a:off x="179273" y="1590087"/>
          <a:ext cx="1291071" cy="1291071"/>
        </a:xfrm>
        <a:prstGeom prst="donut">
          <a:avLst>
            <a:gd name="adj" fmla="val 20000"/>
          </a:avLst>
        </a:prstGeom>
        <a:solidFill>
          <a:srgbClr val="B0BD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E0947-3174-481A-9CD6-71CB5D309C68}">
      <dsp:nvSpPr>
        <dsp:cNvPr id="0" name=""/>
        <dsp:cNvSpPr/>
      </dsp:nvSpPr>
      <dsp:spPr>
        <a:xfrm>
          <a:off x="152423" y="781927"/>
          <a:ext cx="1604945" cy="773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>
                  <a:lumMod val="50000"/>
                  <a:lumOff val="50000"/>
                </a:schemeClr>
              </a:solidFill>
            </a:rPr>
            <a:t>1st phase start </a:t>
          </a:r>
          <a:r>
            <a:rPr lang="fr-FR" sz="1600" kern="1200" dirty="0" err="1">
              <a:solidFill>
                <a:schemeClr val="tx1">
                  <a:lumMod val="50000"/>
                  <a:lumOff val="50000"/>
                </a:schemeClr>
              </a:solidFill>
            </a:rPr>
            <a:t>with</a:t>
          </a:r>
          <a:r>
            <a:rPr lang="fr-FR" sz="16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fr-FR" sz="1600" kern="1200" dirty="0" err="1">
              <a:solidFill>
                <a:schemeClr val="tx1">
                  <a:lumMod val="50000"/>
                  <a:lumOff val="50000"/>
                </a:schemeClr>
              </a:solidFill>
            </a:rPr>
            <a:t>vegetation</a:t>
          </a:r>
          <a:r>
            <a:rPr lang="fr-FR" sz="1600" kern="1200" dirty="0">
              <a:solidFill>
                <a:schemeClr val="tx1">
                  <a:lumMod val="50000"/>
                  <a:lumOff val="50000"/>
                </a:schemeClr>
              </a:solidFill>
            </a:rPr>
            <a:t> and </a:t>
          </a:r>
          <a:r>
            <a:rPr lang="fr-FR" sz="1600" kern="1200" dirty="0" err="1">
              <a:solidFill>
                <a:schemeClr val="tx1">
                  <a:lumMod val="50000"/>
                  <a:lumOff val="50000"/>
                </a:schemeClr>
              </a:solidFill>
            </a:rPr>
            <a:t>energy</a:t>
          </a:r>
          <a:r>
            <a:rPr lang="fr-FR" sz="16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fr-FR" sz="1600" kern="1200" dirty="0" err="1">
              <a:solidFill>
                <a:schemeClr val="tx1">
                  <a:lumMod val="50000"/>
                  <a:lumOff val="50000"/>
                </a:schemeClr>
              </a:solidFill>
            </a:rPr>
            <a:t>products</a:t>
          </a:r>
          <a:endParaRPr lang="fr-FR" sz="16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52423" y="781927"/>
        <a:ext cx="1604945" cy="773459"/>
      </dsp:txXfrm>
    </dsp:sp>
    <dsp:sp modelId="{2DBC52F8-7C9B-44DD-8FFA-E3E9F2CC1F62}">
      <dsp:nvSpPr>
        <dsp:cNvPr id="0" name=""/>
        <dsp:cNvSpPr/>
      </dsp:nvSpPr>
      <dsp:spPr>
        <a:xfrm>
          <a:off x="1567593" y="1900549"/>
          <a:ext cx="670148" cy="670148"/>
        </a:xfrm>
        <a:prstGeom prst="ellipse">
          <a:avLst/>
        </a:prstGeom>
        <a:solidFill>
          <a:srgbClr val="B0BD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AA70D7-4927-41B5-84F2-007D37DC8956}">
      <dsp:nvSpPr>
        <dsp:cNvPr id="0" name=""/>
        <dsp:cNvSpPr/>
      </dsp:nvSpPr>
      <dsp:spPr>
        <a:xfrm rot="17700000">
          <a:off x="773895" y="2833289"/>
          <a:ext cx="1388353" cy="669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>
                  <a:lumMod val="50000"/>
                  <a:lumOff val="50000"/>
                </a:schemeClr>
              </a:solidFill>
            </a:rPr>
            <a:t>2014</a:t>
          </a:r>
        </a:p>
      </dsp:txBody>
      <dsp:txXfrm>
        <a:off x="773895" y="2833289"/>
        <a:ext cx="1388353" cy="669412"/>
      </dsp:txXfrm>
    </dsp:sp>
    <dsp:sp modelId="{27F8330B-ECF8-4F24-B6C4-527AC7A87F3B}">
      <dsp:nvSpPr>
        <dsp:cNvPr id="0" name=""/>
        <dsp:cNvSpPr/>
      </dsp:nvSpPr>
      <dsp:spPr>
        <a:xfrm rot="17700000">
          <a:off x="1643086" y="968545"/>
          <a:ext cx="1388353" cy="669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48DB34-08B5-4E10-AC43-9E63A9641B33}">
      <dsp:nvSpPr>
        <dsp:cNvPr id="0" name=""/>
        <dsp:cNvSpPr/>
      </dsp:nvSpPr>
      <dsp:spPr>
        <a:xfrm>
          <a:off x="2334886" y="1900549"/>
          <a:ext cx="670148" cy="670148"/>
        </a:xfrm>
        <a:prstGeom prst="ellipse">
          <a:avLst/>
        </a:prstGeom>
        <a:solidFill>
          <a:srgbClr val="B0BD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80F85-299F-4C5C-906C-BDC39F33F2B5}">
      <dsp:nvSpPr>
        <dsp:cNvPr id="0" name=""/>
        <dsp:cNvSpPr/>
      </dsp:nvSpPr>
      <dsp:spPr>
        <a:xfrm rot="17700000">
          <a:off x="1541188" y="2833289"/>
          <a:ext cx="1388353" cy="669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>
                  <a:lumMod val="50000"/>
                  <a:lumOff val="50000"/>
                </a:schemeClr>
              </a:solidFill>
            </a:rPr>
            <a:t>2015</a:t>
          </a:r>
        </a:p>
      </dsp:txBody>
      <dsp:txXfrm>
        <a:off x="1541188" y="2833289"/>
        <a:ext cx="1388353" cy="669412"/>
      </dsp:txXfrm>
    </dsp:sp>
    <dsp:sp modelId="{59E608D4-0239-4B7F-A5B4-BC6D74D5877B}">
      <dsp:nvSpPr>
        <dsp:cNvPr id="0" name=""/>
        <dsp:cNvSpPr/>
      </dsp:nvSpPr>
      <dsp:spPr>
        <a:xfrm rot="17700000">
          <a:off x="2410379" y="968545"/>
          <a:ext cx="1388353" cy="669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CC266-AC44-4A27-A4CA-C8FC58EE4ED5}">
      <dsp:nvSpPr>
        <dsp:cNvPr id="0" name=""/>
        <dsp:cNvSpPr/>
      </dsp:nvSpPr>
      <dsp:spPr>
        <a:xfrm>
          <a:off x="3102282" y="1590087"/>
          <a:ext cx="1291071" cy="1291071"/>
        </a:xfrm>
        <a:prstGeom prst="donut">
          <a:avLst>
            <a:gd name="adj" fmla="val 20000"/>
          </a:avLst>
        </a:prstGeom>
        <a:solidFill>
          <a:srgbClr val="B0BD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F87D8D-04A0-434F-A17F-EB82D326C8FF}">
      <dsp:nvSpPr>
        <dsp:cNvPr id="0" name=""/>
        <dsp:cNvSpPr/>
      </dsp:nvSpPr>
      <dsp:spPr>
        <a:xfrm>
          <a:off x="3147273" y="805797"/>
          <a:ext cx="1511993" cy="705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>
                  <a:lumMod val="50000"/>
                  <a:lumOff val="50000"/>
                </a:schemeClr>
              </a:solidFill>
            </a:rPr>
            <a:t>2</a:t>
          </a:r>
          <a:r>
            <a:rPr lang="fr-FR" sz="1600" kern="1200" baseline="30000" dirty="0">
              <a:solidFill>
                <a:schemeClr val="tx1">
                  <a:lumMod val="50000"/>
                  <a:lumOff val="50000"/>
                </a:schemeClr>
              </a:solidFill>
            </a:rPr>
            <a:t>nd</a:t>
          </a:r>
          <a:r>
            <a:rPr lang="fr-FR" sz="1600" kern="1200" dirty="0">
              <a:solidFill>
                <a:schemeClr val="tx1">
                  <a:lumMod val="50000"/>
                  <a:lumOff val="50000"/>
                </a:schemeClr>
              </a:solidFill>
            </a:rPr>
            <a:t> phase start </a:t>
          </a:r>
          <a:r>
            <a:rPr lang="fr-FR" sz="1600" kern="1200" dirty="0" err="1">
              <a:solidFill>
                <a:schemeClr val="tx1">
                  <a:lumMod val="50000"/>
                  <a:lumOff val="50000"/>
                </a:schemeClr>
              </a:solidFill>
            </a:rPr>
            <a:t>with</a:t>
          </a:r>
          <a:r>
            <a:rPr lang="fr-FR" sz="1600" kern="1200" dirty="0">
              <a:solidFill>
                <a:schemeClr val="tx1">
                  <a:lumMod val="50000"/>
                  <a:lumOff val="50000"/>
                </a:schemeClr>
              </a:solidFill>
            </a:rPr>
            <a:t> water and </a:t>
          </a:r>
          <a:r>
            <a:rPr lang="fr-FR" sz="1600" kern="1200" dirty="0" err="1">
              <a:solidFill>
                <a:schemeClr val="tx1">
                  <a:lumMod val="50000"/>
                  <a:lumOff val="50000"/>
                </a:schemeClr>
              </a:solidFill>
            </a:rPr>
            <a:t>cryosphere</a:t>
          </a:r>
          <a:r>
            <a:rPr lang="fr-FR" sz="16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fr-FR" sz="1600" kern="1200" dirty="0" err="1">
              <a:solidFill>
                <a:schemeClr val="tx1">
                  <a:lumMod val="50000"/>
                  <a:lumOff val="50000"/>
                </a:schemeClr>
              </a:solidFill>
            </a:rPr>
            <a:t>products</a:t>
          </a:r>
          <a:endParaRPr lang="fr-FR" sz="16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147273" y="805797"/>
        <a:ext cx="1511993" cy="705054"/>
      </dsp:txXfrm>
    </dsp:sp>
    <dsp:sp modelId="{420F8BE0-F891-42DF-A061-1EFAAA215D75}">
      <dsp:nvSpPr>
        <dsp:cNvPr id="0" name=""/>
        <dsp:cNvSpPr/>
      </dsp:nvSpPr>
      <dsp:spPr>
        <a:xfrm>
          <a:off x="4439962" y="1900549"/>
          <a:ext cx="670148" cy="670148"/>
        </a:xfrm>
        <a:prstGeom prst="ellipse">
          <a:avLst/>
        </a:prstGeom>
        <a:solidFill>
          <a:srgbClr val="B0BD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22956-932E-4775-A300-7DC7AE2F01BF}">
      <dsp:nvSpPr>
        <dsp:cNvPr id="0" name=""/>
        <dsp:cNvSpPr/>
      </dsp:nvSpPr>
      <dsp:spPr>
        <a:xfrm rot="17700000">
          <a:off x="3646264" y="2833289"/>
          <a:ext cx="1388353" cy="669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>
                  <a:lumMod val="50000"/>
                  <a:lumOff val="50000"/>
                </a:schemeClr>
              </a:solidFill>
            </a:rPr>
            <a:t>2017</a:t>
          </a:r>
        </a:p>
      </dsp:txBody>
      <dsp:txXfrm>
        <a:off x="3646264" y="2833289"/>
        <a:ext cx="1388353" cy="669412"/>
      </dsp:txXfrm>
    </dsp:sp>
    <dsp:sp modelId="{A79798EC-C38A-4D5B-94FB-CC024D9B2176}">
      <dsp:nvSpPr>
        <dsp:cNvPr id="0" name=""/>
        <dsp:cNvSpPr/>
      </dsp:nvSpPr>
      <dsp:spPr>
        <a:xfrm rot="17700000">
          <a:off x="4515455" y="968545"/>
          <a:ext cx="1388353" cy="669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20747-CAC1-4940-BAE4-E5407DBA1A96}">
      <dsp:nvSpPr>
        <dsp:cNvPr id="0" name=""/>
        <dsp:cNvSpPr/>
      </dsp:nvSpPr>
      <dsp:spPr>
        <a:xfrm>
          <a:off x="5207358" y="1590087"/>
          <a:ext cx="1291071" cy="1291071"/>
        </a:xfrm>
        <a:prstGeom prst="donut">
          <a:avLst>
            <a:gd name="adj" fmla="val 20000"/>
          </a:avLst>
        </a:prstGeom>
        <a:solidFill>
          <a:srgbClr val="B0BD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2BDC5-849B-40D4-BBF2-99B220C1A18A}">
      <dsp:nvSpPr>
        <dsp:cNvPr id="0" name=""/>
        <dsp:cNvSpPr/>
      </dsp:nvSpPr>
      <dsp:spPr>
        <a:xfrm>
          <a:off x="5237083" y="709896"/>
          <a:ext cx="1618910" cy="754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>
                  <a:lumMod val="50000"/>
                  <a:lumOff val="50000"/>
                </a:schemeClr>
              </a:solidFill>
            </a:rPr>
            <a:t>Water &amp; </a:t>
          </a:r>
          <a:r>
            <a:rPr lang="fr-FR" sz="1600" kern="1200" dirty="0" err="1">
              <a:solidFill>
                <a:schemeClr val="tx1">
                  <a:lumMod val="50000"/>
                  <a:lumOff val="50000"/>
                </a:schemeClr>
              </a:solidFill>
            </a:rPr>
            <a:t>Cryosphere</a:t>
          </a:r>
          <a:r>
            <a:rPr lang="fr-FR" sz="16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fr-FR" sz="1600" kern="1200" dirty="0" err="1">
              <a:solidFill>
                <a:schemeClr val="tx1">
                  <a:lumMod val="50000"/>
                  <a:lumOff val="50000"/>
                </a:schemeClr>
              </a:solidFill>
            </a:rPr>
            <a:t>products</a:t>
          </a:r>
          <a:r>
            <a:rPr lang="fr-FR" sz="16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fr-FR" sz="1600" kern="1200" dirty="0" err="1">
              <a:solidFill>
                <a:schemeClr val="tx1">
                  <a:lumMod val="50000"/>
                  <a:lumOff val="50000"/>
                </a:schemeClr>
              </a:solidFill>
            </a:rPr>
            <a:t>available</a:t>
          </a:r>
          <a:r>
            <a:rPr lang="fr-FR" sz="1600" kern="1200" dirty="0">
              <a:solidFill>
                <a:schemeClr val="tx1">
                  <a:lumMod val="50000"/>
                  <a:lumOff val="50000"/>
                </a:schemeClr>
              </a:solidFill>
            </a:rPr>
            <a:t> in Near-Real time</a:t>
          </a:r>
        </a:p>
      </dsp:txBody>
      <dsp:txXfrm>
        <a:off x="5237083" y="709896"/>
        <a:ext cx="1618910" cy="754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F5773-9359-428B-8769-FE6DA4D96CE3}" type="datetimeFigureOut">
              <a:rPr lang="en-GB" smtClean="0"/>
              <a:pPr/>
              <a:t>13/11/2018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D8F3B-D85B-4E1B-B6F1-F53F806E1CA7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070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2CD7E-4193-46CB-8698-CB379708319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37BDE-1E16-4497-8123-4D9E05ECC39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1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37BDE-1E16-4497-8123-4D9E05ECC39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39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37BDE-1E16-4497-8123-4D9E05ECC39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20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37BDE-1E16-4497-8123-4D9E05ECC39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33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37BDE-1E16-4497-8123-4D9E05ECC39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20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5474" y="-4537"/>
            <a:ext cx="9144000" cy="5143500"/>
          </a:xfrm>
          <a:prstGeom prst="rect">
            <a:avLst/>
          </a:prstGeom>
          <a:solidFill>
            <a:srgbClr val="B0B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GB" noProof="0" smtClean="0"/>
              <a:pPr/>
              <a:t>13/11/2018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33174"/>
            <a:ext cx="4040088" cy="302872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636031" y="3147814"/>
            <a:ext cx="4680520" cy="11521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  <a:p>
            <a:r>
              <a:rPr lang="nl-BE" noProof="0" dirty="0" err="1"/>
              <a:t>Authors</a:t>
            </a:r>
            <a:endParaRPr lang="en-GB" noProof="0" dirty="0"/>
          </a:p>
        </p:txBody>
      </p:sp>
      <p:pic>
        <p:nvPicPr>
          <p:cNvPr id="7170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470422"/>
            <a:ext cx="2409911" cy="252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76"/>
          <a:stretch/>
        </p:blipFill>
        <p:spPr bwMode="auto">
          <a:xfrm>
            <a:off x="7260856" y="-4537"/>
            <a:ext cx="1883144" cy="51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42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8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582712" y="3363838"/>
            <a:ext cx="2189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0" noProof="0" dirty="0">
                <a:solidFill>
                  <a:schemeClr val="bg1"/>
                </a:solidFill>
              </a:rPr>
              <a:t>Land Monitoring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641830" y="2528466"/>
            <a:ext cx="4594466" cy="654971"/>
          </a:xfrm>
        </p:spPr>
        <p:txBody>
          <a:bodyPr>
            <a:normAutofit/>
          </a:bodyPr>
          <a:lstStyle>
            <a:lvl1pPr algn="l">
              <a:defRPr sz="2800" spc="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236296" y="0"/>
            <a:ext cx="1728192" cy="5143500"/>
          </a:xfrm>
          <a:prstGeom prst="rect">
            <a:avLst/>
          </a:prstGeom>
          <a:gradFill flip="none" rotWithShape="1">
            <a:gsLst>
              <a:gs pos="4000">
                <a:srgbClr val="B0BF27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12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767687"/>
          </a:xfrm>
          <a:prstGeom prst="rect">
            <a:avLst/>
          </a:prstGeom>
          <a:solidFill>
            <a:srgbClr val="B0B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 userDrawn="1">
            <p:extLst/>
          </p:nvPr>
        </p:nvGraphicFramePr>
        <p:xfrm>
          <a:off x="0" y="4865370"/>
          <a:ext cx="9144000" cy="278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564904387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Face2Face Meeting C-GLOPS2, Plymouth 2017</a:t>
                      </a:r>
                      <a:endParaRPr lang="fr-FR" sz="14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114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96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2"/>
          <p:cNvSpPr>
            <a:spLocks noGrp="1"/>
          </p:cNvSpPr>
          <p:nvPr>
            <p:ph type="title"/>
          </p:nvPr>
        </p:nvSpPr>
        <p:spPr>
          <a:xfrm>
            <a:off x="870694" y="206375"/>
            <a:ext cx="8021786" cy="477092"/>
          </a:xfrm>
          <a:prstGeom prst="rect">
            <a:avLst/>
          </a:prstGeom>
          <a:solidFill>
            <a:srgbClr val="B0BF2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720" y="4767263"/>
            <a:ext cx="4320480" cy="362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1378496" cy="362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78026-1C0C-4654-877A-14FCCE324E40}" type="datetimeFigureOut">
              <a:rPr lang="en-GB" noProof="0" smtClean="0"/>
              <a:pPr/>
              <a:t>13/11/2018</a:t>
            </a:fld>
            <a:endParaRPr lang="en-GB" noProof="0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362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797F1-4508-4F8A-9BC1-4FFDFBBFB5A8}" type="slidenum">
              <a:rPr lang="en-GB" noProof="0" smtClean="0"/>
              <a:pPr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3083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2"/>
          <p:cNvSpPr>
            <a:spLocks noGrp="1"/>
          </p:cNvSpPr>
          <p:nvPr>
            <p:ph type="title"/>
          </p:nvPr>
        </p:nvSpPr>
        <p:spPr>
          <a:xfrm>
            <a:off x="870694" y="206375"/>
            <a:ext cx="8021786" cy="477092"/>
          </a:xfrm>
          <a:prstGeom prst="rect">
            <a:avLst/>
          </a:prstGeom>
          <a:solidFill>
            <a:srgbClr val="B0BF2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051720" y="4767263"/>
            <a:ext cx="4320480" cy="362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4767263"/>
            <a:ext cx="1378496" cy="362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78026-1C0C-4654-877A-14FCCE324E40}" type="datetimeFigureOut">
              <a:rPr lang="en-GB" noProof="0" smtClean="0"/>
              <a:pPr/>
              <a:t>13/11/2018</a:t>
            </a:fld>
            <a:endParaRPr lang="en-GB" noProof="0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362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797F1-4508-4F8A-9BC1-4FFDFBBFB5A8}" type="slidenum">
              <a:rPr lang="en-GB" noProof="0" smtClean="0"/>
              <a:pPr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1115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2"/>
          <p:cNvSpPr>
            <a:spLocks noGrp="1"/>
          </p:cNvSpPr>
          <p:nvPr>
            <p:ph type="title"/>
          </p:nvPr>
        </p:nvSpPr>
        <p:spPr>
          <a:xfrm>
            <a:off x="870694" y="206375"/>
            <a:ext cx="8021786" cy="477092"/>
          </a:xfrm>
          <a:prstGeom prst="rect">
            <a:avLst/>
          </a:prstGeom>
          <a:solidFill>
            <a:srgbClr val="B0BF2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720" y="4767263"/>
            <a:ext cx="4320480" cy="362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1378496" cy="362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78026-1C0C-4654-877A-14FCCE324E40}" type="datetimeFigureOut">
              <a:rPr lang="en-GB" noProof="0" smtClean="0"/>
              <a:pPr/>
              <a:t>13/11/2018</a:t>
            </a:fld>
            <a:endParaRPr lang="en-GB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362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797F1-4508-4F8A-9BC1-4FFDFBBFB5A8}" type="slidenum">
              <a:rPr lang="en-GB" noProof="0" smtClean="0"/>
              <a:pPr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79766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2"/>
          <p:cNvSpPr>
            <a:spLocks noGrp="1"/>
          </p:cNvSpPr>
          <p:nvPr>
            <p:ph type="title"/>
          </p:nvPr>
        </p:nvSpPr>
        <p:spPr>
          <a:xfrm>
            <a:off x="870694" y="206375"/>
            <a:ext cx="8021786" cy="477092"/>
          </a:xfrm>
          <a:prstGeom prst="rect">
            <a:avLst/>
          </a:prstGeom>
          <a:solidFill>
            <a:srgbClr val="B0BF2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720" y="4767263"/>
            <a:ext cx="4320480" cy="362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1378496" cy="362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78026-1C0C-4654-877A-14FCCE324E40}" type="datetimeFigureOut">
              <a:rPr lang="en-GB" noProof="0" smtClean="0"/>
              <a:pPr/>
              <a:t>13/11/2018</a:t>
            </a:fld>
            <a:endParaRPr lang="en-GB" noProof="0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362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797F1-4508-4F8A-9BC1-4FFDFBBFB5A8}" type="slidenum">
              <a:rPr lang="en-GB" noProof="0" smtClean="0"/>
              <a:pPr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6202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2"/>
          <p:cNvSpPr>
            <a:spLocks noGrp="1"/>
          </p:cNvSpPr>
          <p:nvPr>
            <p:ph type="title"/>
          </p:nvPr>
        </p:nvSpPr>
        <p:spPr>
          <a:xfrm>
            <a:off x="870694" y="206375"/>
            <a:ext cx="8021786" cy="477092"/>
          </a:xfrm>
          <a:prstGeom prst="rect">
            <a:avLst/>
          </a:prstGeom>
          <a:solidFill>
            <a:srgbClr val="B0BF2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051720" y="4767263"/>
            <a:ext cx="4320480" cy="362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4767263"/>
            <a:ext cx="1378496" cy="362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78026-1C0C-4654-877A-14FCCE324E40}" type="datetimeFigureOut">
              <a:rPr lang="en-GB" noProof="0" smtClean="0"/>
              <a:pPr/>
              <a:t>13/11/2018</a:t>
            </a:fld>
            <a:endParaRPr lang="en-GB" noProof="0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362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797F1-4508-4F8A-9BC1-4FFDFBBFB5A8}" type="slidenum">
              <a:rPr lang="en-GB" noProof="0" smtClean="0"/>
              <a:pPr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15584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2"/>
          <p:cNvSpPr>
            <a:spLocks noGrp="1"/>
          </p:cNvSpPr>
          <p:nvPr>
            <p:ph type="title"/>
          </p:nvPr>
        </p:nvSpPr>
        <p:spPr>
          <a:xfrm>
            <a:off x="870694" y="206375"/>
            <a:ext cx="8021786" cy="477092"/>
          </a:xfrm>
          <a:prstGeom prst="rect">
            <a:avLst/>
          </a:prstGeom>
          <a:solidFill>
            <a:srgbClr val="B0BF2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720" y="4767263"/>
            <a:ext cx="4320480" cy="362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1378496" cy="362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78026-1C0C-4654-877A-14FCCE324E40}" type="datetimeFigureOut">
              <a:rPr lang="en-GB" noProof="0" smtClean="0"/>
              <a:pPr/>
              <a:t>13/11/2018</a:t>
            </a:fld>
            <a:endParaRPr lang="en-GB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362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797F1-4508-4F8A-9BC1-4FFDFBBFB5A8}" type="slidenum">
              <a:rPr lang="en-GB" noProof="0" smtClean="0"/>
              <a:pPr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5836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E368B-9223-4F8F-9BC6-BED455FD4A64}" type="datetimeFigureOut">
              <a:rPr lang="fr-FR" smtClean="0"/>
              <a:pPr/>
              <a:t>13/11/2018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7400-3607-4010-ADC2-7455EE1C51A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90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-25474" y="-4537"/>
            <a:ext cx="9144000" cy="5143500"/>
          </a:xfrm>
          <a:prstGeom prst="rect">
            <a:avLst/>
          </a:prstGeom>
          <a:solidFill>
            <a:srgbClr val="B0B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470422"/>
            <a:ext cx="2409911" cy="252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76"/>
          <a:stretch/>
        </p:blipFill>
        <p:spPr bwMode="auto">
          <a:xfrm>
            <a:off x="7260856" y="-4537"/>
            <a:ext cx="1883144" cy="51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42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8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582712" y="3363838"/>
            <a:ext cx="2189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0" noProof="0" dirty="0">
                <a:solidFill>
                  <a:schemeClr val="bg1"/>
                </a:solidFill>
              </a:rPr>
              <a:t>Land Monitoring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7236296" y="0"/>
            <a:ext cx="1728192" cy="5143500"/>
          </a:xfrm>
          <a:prstGeom prst="rect">
            <a:avLst/>
          </a:prstGeom>
          <a:gradFill flip="none" rotWithShape="1">
            <a:gsLst>
              <a:gs pos="4000">
                <a:srgbClr val="B0BF27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6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80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-36512" y="87"/>
            <a:ext cx="2463612" cy="5162453"/>
            <a:chOff x="-4559112" y="-220542"/>
            <a:chExt cx="2463612" cy="5162453"/>
          </a:xfrm>
        </p:grpSpPr>
        <p:pic>
          <p:nvPicPr>
            <p:cNvPr id="22" name="Picture 2" descr="S:\F15015_Copernicus\3_Work\330_Work-in-process\SC4_BackgroundMat\Visual_ID\Photos\Land_ThinkstockPhotos-544457560.jp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33"/>
            <a:stretch/>
          </p:blipFill>
          <p:spPr bwMode="auto">
            <a:xfrm>
              <a:off x="-4533687" y="-212875"/>
              <a:ext cx="2438187" cy="5154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 userDrawn="1"/>
          </p:nvSpPr>
          <p:spPr>
            <a:xfrm>
              <a:off x="-4559112" y="-220542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-4533687" y="-212875"/>
              <a:ext cx="2438187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cxnSp>
        <p:nvCxnSpPr>
          <p:cNvPr id="25" name="Straight Connector 24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3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0" noProof="0" dirty="0">
                <a:solidFill>
                  <a:srgbClr val="B0BF27"/>
                </a:solidFill>
              </a:rPr>
              <a:t>Global Land Operations</a:t>
            </a:r>
          </a:p>
        </p:txBody>
      </p:sp>
      <p:sp>
        <p:nvSpPr>
          <p:cNvPr id="16" name="Title Placeholder 2"/>
          <p:cNvSpPr>
            <a:spLocks noGrp="1"/>
          </p:cNvSpPr>
          <p:nvPr>
            <p:ph type="title"/>
          </p:nvPr>
        </p:nvSpPr>
        <p:spPr>
          <a:xfrm>
            <a:off x="870694" y="206375"/>
            <a:ext cx="8021786" cy="477092"/>
          </a:xfrm>
          <a:prstGeom prst="rect">
            <a:avLst/>
          </a:prstGeom>
          <a:solidFill>
            <a:srgbClr val="B0BF2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182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5" r:id="rId2"/>
    <p:sldLayoutId id="2147483766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 spc="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3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0" noProof="0" dirty="0">
                <a:solidFill>
                  <a:srgbClr val="B0BF27"/>
                </a:solidFill>
              </a:rPr>
              <a:t>Global Land Operations</a:t>
            </a:r>
          </a:p>
        </p:txBody>
      </p:sp>
      <p:sp>
        <p:nvSpPr>
          <p:cNvPr id="16" name="Title Placeholder 2"/>
          <p:cNvSpPr>
            <a:spLocks noGrp="1"/>
          </p:cNvSpPr>
          <p:nvPr>
            <p:ph type="title"/>
          </p:nvPr>
        </p:nvSpPr>
        <p:spPr>
          <a:xfrm>
            <a:off x="870694" y="206375"/>
            <a:ext cx="8021786" cy="477092"/>
          </a:xfrm>
          <a:prstGeom prst="rect">
            <a:avLst/>
          </a:prstGeom>
          <a:solidFill>
            <a:srgbClr val="B0BF2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720" y="4767263"/>
            <a:ext cx="4320480" cy="362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1378496" cy="362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78026-1C0C-4654-877A-14FCCE324E40}" type="datetimeFigureOut">
              <a:rPr lang="en-GB" noProof="0" smtClean="0"/>
              <a:pPr/>
              <a:t>13/11/2018</a:t>
            </a:fld>
            <a:endParaRPr lang="en-GB" noProof="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362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797F1-4508-4F8A-9BC1-4FFDFBBFB5A8}" type="slidenum">
              <a:rPr lang="en-GB" noProof="0" smtClean="0"/>
              <a:pPr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5066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7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 spc="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hyperlink" Target="http://pngimg.com/download/5418" TargetMode="External"/><Relationship Id="rId1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30.png&amp;ehk=W4SCICfOvSzfgNjJw7XY7Q&amp;r=0&amp;pid=OfficeInsert"/><Relationship Id="rId12" Type="http://schemas.openxmlformats.org/officeDocument/2006/relationships/image" Target="../media/image34.png"/><Relationship Id="rId17" Type="http://schemas.microsoft.com/office/2007/relationships/hdphoto" Target="../media/hdphoto3.wdp"/><Relationship Id="rId2" Type="http://schemas.openxmlformats.org/officeDocument/2006/relationships/image" Target="../media/image28.png"/><Relationship Id="rId16" Type="http://schemas.openxmlformats.org/officeDocument/2006/relationships/image" Target="../media/image36.png"/><Relationship Id="rId20" Type="http://schemas.openxmlformats.org/officeDocument/2006/relationships/hyperlink" Target="https://commons.wikimedia.org/wiki/File:River_scheme.svg" TargetMode="Externa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openxmlformats.org/officeDocument/2006/relationships/image" Target="../media/image33.jpeg"/><Relationship Id="rId5" Type="http://schemas.openxmlformats.org/officeDocument/2006/relationships/image" Target="../media/image29.png"/><Relationship Id="rId15" Type="http://schemas.openxmlformats.org/officeDocument/2006/relationships/hyperlink" Target="https://de.wikipedia.org/wiki/Datei:Pont-arc-m%C3%A9tallique-intermediaire.svg" TargetMode="External"/><Relationship Id="rId10" Type="http://schemas.openxmlformats.org/officeDocument/2006/relationships/image" Target="../media/image32.png"/><Relationship Id="rId19" Type="http://schemas.openxmlformats.org/officeDocument/2006/relationships/image" Target="../media/image37.png"/><Relationship Id="rId4" Type="http://schemas.openxmlformats.org/officeDocument/2006/relationships/hyperlink" Target="http://pngimg.com/download/22731" TargetMode="External"/><Relationship Id="rId9" Type="http://schemas.openxmlformats.org/officeDocument/2006/relationships/hyperlink" Target="https://commons.wikimedia.org/wiki/File:Oxygen480-status-battery-charging-060.svg" TargetMode="External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>
          <a:xfrm>
            <a:off x="2636031" y="3377380"/>
            <a:ext cx="4680520" cy="922561"/>
          </a:xfrm>
        </p:spPr>
        <p:txBody>
          <a:bodyPr>
            <a:normAutofit/>
          </a:bodyPr>
          <a:lstStyle/>
          <a:p>
            <a:r>
              <a:rPr lang="en-US" dirty="0"/>
              <a:t>CEOS Freshwater from Space Workshop</a:t>
            </a:r>
          </a:p>
          <a:p>
            <a:r>
              <a:rPr lang="en-GB" dirty="0"/>
              <a:t>14 November</a:t>
            </a:r>
            <a:r>
              <a:rPr lang="en-GB" baseline="30000" dirty="0"/>
              <a:t> </a:t>
            </a:r>
            <a:r>
              <a:rPr lang="en-GB" dirty="0"/>
              <a:t>2018, Delft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55183" y="2239064"/>
            <a:ext cx="5230431" cy="654971"/>
          </a:xfrm>
        </p:spPr>
        <p:txBody>
          <a:bodyPr>
            <a:normAutofit fontScale="90000"/>
          </a:bodyPr>
          <a:lstStyle/>
          <a:p>
            <a:r>
              <a:rPr lang="en-GB" dirty="0"/>
              <a:t>Copernicus Global Land Service for Water Observation from Space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6F0A834-1EF8-43B6-ABE9-FBF37AEAEDBA}"/>
              </a:ext>
            </a:extLst>
          </p:cNvPr>
          <p:cNvSpPr txBox="1"/>
          <p:nvPr/>
        </p:nvSpPr>
        <p:spPr>
          <a:xfrm>
            <a:off x="4021686" y="4567842"/>
            <a:ext cx="22974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>
                <a:solidFill>
                  <a:schemeClr val="bg1"/>
                </a:solidFill>
              </a:rPr>
              <a:t>Lionel Zawadzki, Joël Dorandeu – CLS</a:t>
            </a:r>
          </a:p>
          <a:p>
            <a:r>
              <a:rPr lang="fr-FR" sz="1100" i="1" dirty="0">
                <a:solidFill>
                  <a:schemeClr val="bg1"/>
                </a:solidFill>
              </a:rPr>
              <a:t>Michael Cherlet – DG JRC</a:t>
            </a:r>
          </a:p>
        </p:txBody>
      </p:sp>
    </p:spTree>
    <p:extLst>
      <p:ext uri="{BB962C8B-B14F-4D97-AF65-F5344CB8AC3E}">
        <p14:creationId xmlns:p14="http://schemas.microsoft.com/office/powerpoint/2010/main" val="3201812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5265B86-19C9-4BE4-8F21-4311A2E20FCC}"/>
              </a:ext>
            </a:extLst>
          </p:cNvPr>
          <p:cNvGrpSpPr/>
          <p:nvPr/>
        </p:nvGrpSpPr>
        <p:grpSpPr>
          <a:xfrm>
            <a:off x="475356" y="1104889"/>
            <a:ext cx="3457373" cy="952242"/>
            <a:chOff x="884234" y="2167972"/>
            <a:chExt cx="3457373" cy="952242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B94BE62A-7EF2-47A1-A4BF-8196624A5294}"/>
                </a:ext>
              </a:extLst>
            </p:cNvPr>
            <p:cNvSpPr txBox="1"/>
            <p:nvPr/>
          </p:nvSpPr>
          <p:spPr>
            <a:xfrm>
              <a:off x="1070516" y="2427483"/>
              <a:ext cx="32710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rgbClr val="B0BD20"/>
                  </a:solidFill>
                </a:rPr>
                <a:t>Water Surface </a:t>
              </a:r>
              <a:r>
                <a:rPr lang="fr-FR" sz="2000" dirty="0" err="1">
                  <a:solidFill>
                    <a:srgbClr val="B0BD20"/>
                  </a:solidFill>
                </a:rPr>
                <a:t>Temperature</a:t>
              </a:r>
              <a:endParaRPr lang="fr-FR" sz="2000" dirty="0">
                <a:solidFill>
                  <a:srgbClr val="B0BD20"/>
                </a:solidFill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8AEB51B5-C0B6-4D8E-9D3A-DBBC44388D6B}"/>
                </a:ext>
              </a:extLst>
            </p:cNvPr>
            <p:cNvSpPr txBox="1"/>
            <p:nvPr/>
          </p:nvSpPr>
          <p:spPr>
            <a:xfrm>
              <a:off x="1018478" y="2781660"/>
              <a:ext cx="26985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rgbClr val="E1E97F"/>
                  </a:solidFill>
                </a:rPr>
                <a:t>Water </a:t>
              </a:r>
              <a:r>
                <a:rPr lang="fr-FR" sz="1600" dirty="0" err="1">
                  <a:solidFill>
                    <a:srgbClr val="E1E97F"/>
                  </a:solidFill>
                </a:rPr>
                <a:t>Quality</a:t>
              </a:r>
              <a:endParaRPr lang="fr-FR" sz="1600" dirty="0">
                <a:solidFill>
                  <a:srgbClr val="E1E97F"/>
                </a:solidFill>
              </a:endParaRPr>
            </a:p>
          </p:txBody>
        </p:sp>
        <p:sp>
          <p:nvSpPr>
            <p:cNvPr id="3" name="Flèche : pentagone 2">
              <a:extLst>
                <a:ext uri="{FF2B5EF4-FFF2-40B4-BE49-F238E27FC236}">
                  <a16:creationId xmlns:a16="http://schemas.microsoft.com/office/drawing/2014/main" id="{02205DCD-3A75-4AC1-A66A-E873E2C2D689}"/>
                </a:ext>
              </a:extLst>
            </p:cNvPr>
            <p:cNvSpPr/>
            <p:nvPr/>
          </p:nvSpPr>
          <p:spPr>
            <a:xfrm>
              <a:off x="884234" y="2167972"/>
              <a:ext cx="144000" cy="144000"/>
            </a:xfrm>
            <a:prstGeom prst="homePlate">
              <a:avLst/>
            </a:prstGeom>
            <a:solidFill>
              <a:srgbClr val="B0BD2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Flèche : pentagone 7">
              <a:extLst>
                <a:ext uri="{FF2B5EF4-FFF2-40B4-BE49-F238E27FC236}">
                  <a16:creationId xmlns:a16="http://schemas.microsoft.com/office/drawing/2014/main" id="{D78D6FFC-CC92-48CC-B950-6D302A92116C}"/>
                </a:ext>
              </a:extLst>
            </p:cNvPr>
            <p:cNvSpPr/>
            <p:nvPr/>
          </p:nvSpPr>
          <p:spPr>
            <a:xfrm>
              <a:off x="927769" y="2529930"/>
              <a:ext cx="180000" cy="180000"/>
            </a:xfrm>
            <a:prstGeom prst="homePlate">
              <a:avLst/>
            </a:prstGeom>
            <a:solidFill>
              <a:srgbClr val="B0BD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Flèche : pentagone 8">
              <a:extLst>
                <a:ext uri="{FF2B5EF4-FFF2-40B4-BE49-F238E27FC236}">
                  <a16:creationId xmlns:a16="http://schemas.microsoft.com/office/drawing/2014/main" id="{70AE4F0B-D4D7-42A7-9890-6CDE47345858}"/>
                </a:ext>
              </a:extLst>
            </p:cNvPr>
            <p:cNvSpPr/>
            <p:nvPr/>
          </p:nvSpPr>
          <p:spPr>
            <a:xfrm>
              <a:off x="884234" y="2880812"/>
              <a:ext cx="144000" cy="144000"/>
            </a:xfrm>
            <a:prstGeom prst="homePlate">
              <a:avLst/>
            </a:prstGeom>
            <a:solidFill>
              <a:srgbClr val="B0BD2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20B00E4-589B-4939-9B5A-BC7530B8A487}"/>
              </a:ext>
            </a:extLst>
          </p:cNvPr>
          <p:cNvSpPr/>
          <p:nvPr/>
        </p:nvSpPr>
        <p:spPr>
          <a:xfrm>
            <a:off x="4181880" y="120224"/>
            <a:ext cx="48488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Currently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Sentinel-3 SLSTR (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noise,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-point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calibrated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dual-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radiometer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suitable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the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operationel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monitoring of medium/large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lakes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surface water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temperature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Users</a:t>
            </a: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operational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monitoring of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smaller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lakes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achieved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~1 km IR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sensors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250m of VIIRS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already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good (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though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not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used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service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yet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 extra channels,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higher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IR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resolution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Combining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(&lt;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weekly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well-calibrated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~100 m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enable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magnitude change in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lakes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accessible to thermal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remote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sensing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Opening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up new applications in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tourism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thermal plume monitoring,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Grafik 4">
            <a:extLst>
              <a:ext uri="{FF2B5EF4-FFF2-40B4-BE49-F238E27FC236}">
                <a16:creationId xmlns:a16="http://schemas.microsoft.com/office/drawing/2014/main" id="{726D1DCD-3D06-4E71-AF89-20B55975F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91" y="2369465"/>
            <a:ext cx="3634524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97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5265B86-19C9-4BE4-8F21-4311A2E20FCC}"/>
              </a:ext>
            </a:extLst>
          </p:cNvPr>
          <p:cNvGrpSpPr/>
          <p:nvPr/>
        </p:nvGrpSpPr>
        <p:grpSpPr>
          <a:xfrm>
            <a:off x="475356" y="1010222"/>
            <a:ext cx="3115337" cy="1046909"/>
            <a:chOff x="884234" y="2073305"/>
            <a:chExt cx="3115337" cy="1046909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D5D41CF2-4D10-486C-B6EF-637CF7C4BE8D}"/>
                </a:ext>
              </a:extLst>
            </p:cNvPr>
            <p:cNvSpPr txBox="1"/>
            <p:nvPr/>
          </p:nvSpPr>
          <p:spPr>
            <a:xfrm>
              <a:off x="1018478" y="2073305"/>
              <a:ext cx="29810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rgbClr val="E1E97F"/>
                  </a:solidFill>
                </a:rPr>
                <a:t>Water Surface </a:t>
              </a:r>
              <a:r>
                <a:rPr lang="fr-FR" sz="1600" dirty="0" err="1">
                  <a:solidFill>
                    <a:srgbClr val="E1E97F"/>
                  </a:solidFill>
                </a:rPr>
                <a:t>Temperature</a:t>
              </a:r>
              <a:endParaRPr lang="fr-FR" sz="1600" dirty="0">
                <a:solidFill>
                  <a:srgbClr val="E1E97F"/>
                </a:solidFill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B94BE62A-7EF2-47A1-A4BF-8196624A5294}"/>
                </a:ext>
              </a:extLst>
            </p:cNvPr>
            <p:cNvSpPr txBox="1"/>
            <p:nvPr/>
          </p:nvSpPr>
          <p:spPr>
            <a:xfrm>
              <a:off x="1070516" y="2427483"/>
              <a:ext cx="26985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rgbClr val="B0BD20"/>
                  </a:solidFill>
                </a:rPr>
                <a:t>Water </a:t>
              </a:r>
              <a:r>
                <a:rPr lang="fr-FR" sz="2000" dirty="0" err="1">
                  <a:solidFill>
                    <a:srgbClr val="B0BD20"/>
                  </a:solidFill>
                </a:rPr>
                <a:t>Quality</a:t>
              </a:r>
              <a:endParaRPr lang="fr-FR" sz="2000" dirty="0">
                <a:solidFill>
                  <a:srgbClr val="B0BD20"/>
                </a:solidFill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8AEB51B5-C0B6-4D8E-9D3A-DBBC44388D6B}"/>
                </a:ext>
              </a:extLst>
            </p:cNvPr>
            <p:cNvSpPr txBox="1"/>
            <p:nvPr/>
          </p:nvSpPr>
          <p:spPr>
            <a:xfrm>
              <a:off x="1018478" y="2781660"/>
              <a:ext cx="26985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rgbClr val="E1E97F"/>
                  </a:solidFill>
                </a:rPr>
                <a:t>Water </a:t>
              </a:r>
              <a:r>
                <a:rPr lang="fr-FR" sz="1600" dirty="0" err="1">
                  <a:solidFill>
                    <a:srgbClr val="E1E97F"/>
                  </a:solidFill>
                </a:rPr>
                <a:t>Level</a:t>
              </a:r>
              <a:endParaRPr lang="fr-FR" sz="1600" dirty="0">
                <a:solidFill>
                  <a:srgbClr val="E1E97F"/>
                </a:solidFill>
              </a:endParaRPr>
            </a:p>
          </p:txBody>
        </p:sp>
        <p:sp>
          <p:nvSpPr>
            <p:cNvPr id="3" name="Flèche : pentagone 2">
              <a:extLst>
                <a:ext uri="{FF2B5EF4-FFF2-40B4-BE49-F238E27FC236}">
                  <a16:creationId xmlns:a16="http://schemas.microsoft.com/office/drawing/2014/main" id="{02205DCD-3A75-4AC1-A66A-E873E2C2D689}"/>
                </a:ext>
              </a:extLst>
            </p:cNvPr>
            <p:cNvSpPr/>
            <p:nvPr/>
          </p:nvSpPr>
          <p:spPr>
            <a:xfrm>
              <a:off x="884234" y="2167972"/>
              <a:ext cx="144000" cy="144000"/>
            </a:xfrm>
            <a:prstGeom prst="homePlate">
              <a:avLst/>
            </a:prstGeom>
            <a:solidFill>
              <a:srgbClr val="B0BD2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Flèche : pentagone 7">
              <a:extLst>
                <a:ext uri="{FF2B5EF4-FFF2-40B4-BE49-F238E27FC236}">
                  <a16:creationId xmlns:a16="http://schemas.microsoft.com/office/drawing/2014/main" id="{D78D6FFC-CC92-48CC-B950-6D302A92116C}"/>
                </a:ext>
              </a:extLst>
            </p:cNvPr>
            <p:cNvSpPr/>
            <p:nvPr/>
          </p:nvSpPr>
          <p:spPr>
            <a:xfrm>
              <a:off x="927769" y="2529930"/>
              <a:ext cx="180000" cy="180000"/>
            </a:xfrm>
            <a:prstGeom prst="homePlate">
              <a:avLst/>
            </a:prstGeom>
            <a:solidFill>
              <a:srgbClr val="B0BD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Flèche : pentagone 8">
              <a:extLst>
                <a:ext uri="{FF2B5EF4-FFF2-40B4-BE49-F238E27FC236}">
                  <a16:creationId xmlns:a16="http://schemas.microsoft.com/office/drawing/2014/main" id="{70AE4F0B-D4D7-42A7-9890-6CDE47345858}"/>
                </a:ext>
              </a:extLst>
            </p:cNvPr>
            <p:cNvSpPr/>
            <p:nvPr/>
          </p:nvSpPr>
          <p:spPr>
            <a:xfrm>
              <a:off x="884234" y="2880812"/>
              <a:ext cx="144000" cy="144000"/>
            </a:xfrm>
            <a:prstGeom prst="homePlate">
              <a:avLst/>
            </a:prstGeom>
            <a:solidFill>
              <a:srgbClr val="B0BD2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4ED4852-CB65-411D-A437-E44D14896226}"/>
              </a:ext>
            </a:extLst>
          </p:cNvPr>
          <p:cNvSpPr/>
          <p:nvPr/>
        </p:nvSpPr>
        <p:spPr>
          <a:xfrm>
            <a:off x="4207858" y="261852"/>
            <a:ext cx="487140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Acknowledgement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of the utility of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shortwave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infrared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bands and the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fundamental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importance of bands in the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infrared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Having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intercalibrated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sensors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help to combine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instruments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rapidly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enlarge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temporal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resolution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Sensors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with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spatial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resolution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in the –at least- 100m range but spectral and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radiometric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properties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typical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of the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most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ocean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colour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sensors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calibrated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high SNR, thermal bands for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better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cloud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detection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(as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cloud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height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cloud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shadow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detection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Investment in long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term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radiometric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reference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stations in situ at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strategic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and diverse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inland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water sites, in the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order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of 50-100 global stations.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Immediate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requirement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to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capitalize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on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current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satellite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capability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2" name="Image 11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51D70C98-8333-4949-8766-4796428ECE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" t="8774" r="60261" b="6799"/>
          <a:stretch/>
        </p:blipFill>
        <p:spPr>
          <a:xfrm>
            <a:off x="475356" y="2107731"/>
            <a:ext cx="3535220" cy="29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17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5265B86-19C9-4BE4-8F21-4311A2E20FCC}"/>
              </a:ext>
            </a:extLst>
          </p:cNvPr>
          <p:cNvGrpSpPr/>
          <p:nvPr/>
        </p:nvGrpSpPr>
        <p:grpSpPr>
          <a:xfrm>
            <a:off x="475356" y="1010222"/>
            <a:ext cx="3115337" cy="1046909"/>
            <a:chOff x="884234" y="2073305"/>
            <a:chExt cx="3115337" cy="1046909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D5D41CF2-4D10-486C-B6EF-637CF7C4BE8D}"/>
                </a:ext>
              </a:extLst>
            </p:cNvPr>
            <p:cNvSpPr txBox="1"/>
            <p:nvPr/>
          </p:nvSpPr>
          <p:spPr>
            <a:xfrm>
              <a:off x="1018478" y="2073305"/>
              <a:ext cx="29810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rgbClr val="E1E97F"/>
                  </a:solidFill>
                </a:rPr>
                <a:t>Water </a:t>
              </a:r>
              <a:r>
                <a:rPr lang="fr-FR" sz="1600" dirty="0" err="1">
                  <a:solidFill>
                    <a:srgbClr val="E1E97F"/>
                  </a:solidFill>
                </a:rPr>
                <a:t>Quality</a:t>
              </a:r>
              <a:endParaRPr lang="fr-FR" sz="1600" dirty="0">
                <a:solidFill>
                  <a:srgbClr val="E1E97F"/>
                </a:solidFill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B94BE62A-7EF2-47A1-A4BF-8196624A5294}"/>
                </a:ext>
              </a:extLst>
            </p:cNvPr>
            <p:cNvSpPr txBox="1"/>
            <p:nvPr/>
          </p:nvSpPr>
          <p:spPr>
            <a:xfrm>
              <a:off x="1070516" y="2427483"/>
              <a:ext cx="26985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rgbClr val="B0BD20"/>
                  </a:solidFill>
                </a:rPr>
                <a:t>Water </a:t>
              </a:r>
              <a:r>
                <a:rPr lang="fr-FR" sz="2000" dirty="0" err="1">
                  <a:solidFill>
                    <a:srgbClr val="B0BD20"/>
                  </a:solidFill>
                </a:rPr>
                <a:t>Level</a:t>
              </a:r>
              <a:endParaRPr lang="fr-FR" sz="2000" dirty="0">
                <a:solidFill>
                  <a:srgbClr val="B0BD20"/>
                </a:solidFill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8AEB51B5-C0B6-4D8E-9D3A-DBBC44388D6B}"/>
                </a:ext>
              </a:extLst>
            </p:cNvPr>
            <p:cNvSpPr txBox="1"/>
            <p:nvPr/>
          </p:nvSpPr>
          <p:spPr>
            <a:xfrm>
              <a:off x="1018478" y="2781660"/>
              <a:ext cx="26985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rgbClr val="E1E97F"/>
                  </a:solidFill>
                </a:rPr>
                <a:t>Water Bodies</a:t>
              </a:r>
            </a:p>
          </p:txBody>
        </p:sp>
        <p:sp>
          <p:nvSpPr>
            <p:cNvPr id="3" name="Flèche : pentagone 2">
              <a:extLst>
                <a:ext uri="{FF2B5EF4-FFF2-40B4-BE49-F238E27FC236}">
                  <a16:creationId xmlns:a16="http://schemas.microsoft.com/office/drawing/2014/main" id="{02205DCD-3A75-4AC1-A66A-E873E2C2D689}"/>
                </a:ext>
              </a:extLst>
            </p:cNvPr>
            <p:cNvSpPr/>
            <p:nvPr/>
          </p:nvSpPr>
          <p:spPr>
            <a:xfrm>
              <a:off x="884234" y="2167972"/>
              <a:ext cx="144000" cy="144000"/>
            </a:xfrm>
            <a:prstGeom prst="homePlate">
              <a:avLst/>
            </a:prstGeom>
            <a:solidFill>
              <a:srgbClr val="B0BD2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Flèche : pentagone 7">
              <a:extLst>
                <a:ext uri="{FF2B5EF4-FFF2-40B4-BE49-F238E27FC236}">
                  <a16:creationId xmlns:a16="http://schemas.microsoft.com/office/drawing/2014/main" id="{D78D6FFC-CC92-48CC-B950-6D302A92116C}"/>
                </a:ext>
              </a:extLst>
            </p:cNvPr>
            <p:cNvSpPr/>
            <p:nvPr/>
          </p:nvSpPr>
          <p:spPr>
            <a:xfrm>
              <a:off x="927769" y="2529930"/>
              <a:ext cx="180000" cy="180000"/>
            </a:xfrm>
            <a:prstGeom prst="homePlate">
              <a:avLst/>
            </a:prstGeom>
            <a:solidFill>
              <a:srgbClr val="B0BD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Flèche : pentagone 8">
              <a:extLst>
                <a:ext uri="{FF2B5EF4-FFF2-40B4-BE49-F238E27FC236}">
                  <a16:creationId xmlns:a16="http://schemas.microsoft.com/office/drawing/2014/main" id="{70AE4F0B-D4D7-42A7-9890-6CDE47345858}"/>
                </a:ext>
              </a:extLst>
            </p:cNvPr>
            <p:cNvSpPr/>
            <p:nvPr/>
          </p:nvSpPr>
          <p:spPr>
            <a:xfrm>
              <a:off x="884234" y="2880812"/>
              <a:ext cx="144000" cy="144000"/>
            </a:xfrm>
            <a:prstGeom prst="homePlate">
              <a:avLst/>
            </a:prstGeom>
            <a:solidFill>
              <a:srgbClr val="B0BD2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10DEA284-219C-48F0-B29D-2D32BD9D3F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5" t="23233" r="18091" b="17282"/>
          <a:stretch/>
        </p:blipFill>
        <p:spPr>
          <a:xfrm>
            <a:off x="674444" y="2093128"/>
            <a:ext cx="2633751" cy="201598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CF48FA2-B1F2-4831-8C42-82F046DF76A6}"/>
              </a:ext>
            </a:extLst>
          </p:cNvPr>
          <p:cNvSpPr/>
          <p:nvPr/>
        </p:nvSpPr>
        <p:spPr>
          <a:xfrm>
            <a:off x="4175490" y="189574"/>
            <a:ext cx="4822853" cy="3046988"/>
          </a:xfrm>
          <a:prstGeom prst="rect">
            <a:avLst/>
          </a:prstGeom>
          <a:solidFill>
            <a:schemeClr val="bg1">
              <a:alpha val="26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Increasing the density of the water monitoring network is the main focus of service evolution and must be ensured by the future altimetry missions: </a:t>
            </a:r>
          </a:p>
          <a:p>
            <a:pPr marL="285750" indent="-285750" algn="just">
              <a:buFontTx/>
              <a:buChar char="-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Continuity of existing missions (w/ tandem phases) to ensure long-term accurate monitoring</a:t>
            </a:r>
          </a:p>
          <a:p>
            <a:pPr marL="285750" indent="-285750" algn="just">
              <a:buFontTx/>
              <a:buChar char="-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Improved accuracy with new sensors / technologies (e.g. Unfocused SAR, focused SAR)</a:t>
            </a:r>
          </a:p>
          <a:p>
            <a:pPr marL="285750" indent="-285750" algn="just">
              <a:buFontTx/>
              <a:buChar char="-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Improved coverage with new sensors (e.g. SWOT, WISA), constellations…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etc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Nb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Water level is a proxy to discharge and water storage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8" name="Image 17" descr="Une image contenant gâteau, intérieur, arbre&#10;&#10;Description générée automatiquement">
            <a:extLst>
              <a:ext uri="{FF2B5EF4-FFF2-40B4-BE49-F238E27FC236}">
                <a16:creationId xmlns:a16="http://schemas.microsoft.com/office/drawing/2014/main" id="{13D9A277-8148-41B1-A5DE-FF6E897749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2" t="3685" r="15509" b="12685"/>
          <a:stretch/>
        </p:blipFill>
        <p:spPr>
          <a:xfrm>
            <a:off x="2852146" y="3182159"/>
            <a:ext cx="2412939" cy="192590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8F42B1D-2379-4A75-BD5F-7C0AAEE6AC35}"/>
              </a:ext>
            </a:extLst>
          </p:cNvPr>
          <p:cNvSpPr/>
          <p:nvPr/>
        </p:nvSpPr>
        <p:spPr>
          <a:xfrm>
            <a:off x="661639" y="4239256"/>
            <a:ext cx="20977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Upcoming  (2019) monitored water level “virtual” stations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910227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31A525-FA14-4556-9A78-14F7AEF84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26499" y="957158"/>
            <a:ext cx="7355659" cy="3391024"/>
          </a:xfrm>
        </p:spPr>
        <p:txBody>
          <a:bodyPr/>
          <a:lstStyle/>
          <a:p>
            <a:pPr algn="just"/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Currently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the service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mostly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build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on Sentinel-3a but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also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Terra MODIS, VIIRS,  SSM/I, Jason-3. Short-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term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evolutions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include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the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integration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Sentinel-3b</a:t>
            </a:r>
          </a:p>
          <a:p>
            <a:pPr algn="just"/>
            <a:endParaRPr lang="fr-FR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Short-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term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evolution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(few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years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):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improve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resolution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products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the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resolution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Sentinel-2,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improve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temporal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resolution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when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relevant</a:t>
            </a:r>
          </a:p>
          <a:p>
            <a:pPr algn="just"/>
            <a:endParaRPr lang="fr-FR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Wished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Long-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term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evolutions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decade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): </a:t>
            </a:r>
          </a:p>
          <a:p>
            <a:pPr lvl="1" algn="just"/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Monitor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rivers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wetlands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floodplains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requires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higher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resolution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sensors</a:t>
            </a:r>
            <a:endParaRPr lang="fr-FR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just"/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Add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new variables: 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storage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discharge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floods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indicators</a:t>
            </a:r>
            <a:endParaRPr lang="fr-FR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just"/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Assimilation in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hydrological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models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forecasts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monitoring of water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source (glaciers,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lakes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…) to the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outlet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sea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lake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...)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AA36DCB-B217-4437-93B2-D07AF5470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2882611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31A525-FA14-4556-9A78-14F7AEF84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8407" y="1130770"/>
            <a:ext cx="7355659" cy="3391024"/>
          </a:xfrm>
        </p:spPr>
        <p:txBody>
          <a:bodyPr/>
          <a:lstStyle/>
          <a:p>
            <a:pPr algn="just"/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Operational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requirements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</a:p>
          <a:p>
            <a:pPr lvl="1" algn="just"/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maintain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the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current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orbits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7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without</a:t>
            </a:r>
            <a:r>
              <a:rPr lang="fr-FR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7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discontinuity</a:t>
            </a:r>
            <a:endParaRPr lang="fr-FR" sz="1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just"/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Intercalibration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fr-FR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Tandem phases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between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successive missions</a:t>
            </a:r>
          </a:p>
          <a:p>
            <a:pPr lvl="1" algn="just"/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Complementarity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the maintenance/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development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the </a:t>
            </a:r>
            <a:r>
              <a:rPr lang="fr-FR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situ 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observation network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essential. In situ data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also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concerns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space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dissemination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.</a:t>
            </a:r>
          </a:p>
          <a:p>
            <a:pPr lvl="1" algn="just"/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Accurate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reference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ancillary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data: land/water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mask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(GSWE),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DEMs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, propagation/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geophysical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correction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such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as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troposphere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ionosphere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earth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/pole/water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tides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clouds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…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etc</a:t>
            </a:r>
            <a:endParaRPr lang="fr-FR" sz="170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lvl="1" algn="just"/>
            <a:endParaRPr lang="fr-FR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AA36DCB-B217-4437-93B2-D07AF5470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3067724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31A525-FA14-4556-9A78-14F7AEF84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26499" y="1041756"/>
            <a:ext cx="7355659" cy="3391024"/>
          </a:xfrm>
        </p:spPr>
        <p:txBody>
          <a:bodyPr/>
          <a:lstStyle/>
          <a:p>
            <a:pPr algn="just"/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Complementarity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between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lower-accuracy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frequent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revisit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(e.g. nano-satellites constellation) and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higher-accuracy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less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frequent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revisit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historical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approach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algn="just"/>
            <a:endParaRPr lang="fr-FR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Improving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the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technology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accuracy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/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resolution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essential to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meet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user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requirements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should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done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ensuring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the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continuity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consistency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fr-FR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products</a:t>
            </a:r>
            <a:r>
              <a:rPr lang="fr-FR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/>
            <a:endParaRPr lang="fr-FR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just"/>
            <a:endParaRPr lang="fr-FR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AA36DCB-B217-4437-93B2-D07AF5470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2074444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JRC">
            <a:extLst>
              <a:ext uri="{FF2B5EF4-FFF2-40B4-BE49-F238E27FC236}">
                <a16:creationId xmlns:a16="http://schemas.microsoft.com/office/drawing/2014/main" id="{26642AEE-A5F0-4884-A5DE-E505D71B25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1"/>
          <a:stretch/>
        </p:blipFill>
        <p:spPr bwMode="auto">
          <a:xfrm>
            <a:off x="445175" y="812474"/>
            <a:ext cx="1325110" cy="137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980FEFF-D0DE-41D4-8F58-5A0ADCDFD701}"/>
              </a:ext>
            </a:extLst>
          </p:cNvPr>
          <p:cNvSpPr txBox="1"/>
          <p:nvPr/>
        </p:nvSpPr>
        <p:spPr>
          <a:xfrm>
            <a:off x="445175" y="2151305"/>
            <a:ext cx="1362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Copernicus</a:t>
            </a:r>
            <a:r>
              <a:rPr lang="fr-FR" sz="1400" dirty="0"/>
              <a:t> </a:t>
            </a:r>
          </a:p>
          <a:p>
            <a:r>
              <a:rPr lang="fr-FR" sz="1400" dirty="0" err="1"/>
              <a:t>Entrusted</a:t>
            </a:r>
            <a:r>
              <a:rPr lang="fr-FR" sz="1400" dirty="0"/>
              <a:t> </a:t>
            </a:r>
            <a:r>
              <a:rPr lang="fr-FR" sz="1400" dirty="0" err="1"/>
              <a:t>Entity</a:t>
            </a:r>
            <a:endParaRPr lang="fr-FR" sz="1400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7CDC990-046A-4786-9077-0AE9C73026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65" y="92023"/>
            <a:ext cx="544496" cy="48026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4A3C0926-47BE-4313-BAB7-326D9E2169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94"/>
          <a:stretch/>
        </p:blipFill>
        <p:spPr>
          <a:xfrm>
            <a:off x="3853018" y="121274"/>
            <a:ext cx="762766" cy="48709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4F7418A-B749-4BEF-97C4-53DED08A34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73" r="10826" b="-42070"/>
          <a:stretch/>
        </p:blipFill>
        <p:spPr>
          <a:xfrm>
            <a:off x="8514231" y="47873"/>
            <a:ext cx="585973" cy="93227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D2BFB04-DE6A-4C27-8FD8-159F3CB7FA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4" r="20477" b="-42070"/>
          <a:stretch/>
        </p:blipFill>
        <p:spPr>
          <a:xfrm>
            <a:off x="7633611" y="215543"/>
            <a:ext cx="706265" cy="59693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6A1C7F0D-836F-4EF3-BCAC-0834F15960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0" r="53288"/>
          <a:stretch/>
        </p:blipFill>
        <p:spPr>
          <a:xfrm>
            <a:off x="4790141" y="215543"/>
            <a:ext cx="706265" cy="39282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D7D50455-F0C8-4A25-B093-A48E7C4BA49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7" r="19573"/>
          <a:stretch/>
        </p:blipFill>
        <p:spPr>
          <a:xfrm>
            <a:off x="5670763" y="242136"/>
            <a:ext cx="907869" cy="367258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B47AA26F-610C-4389-8D3B-AF7A8B8F79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7" t="-14359"/>
          <a:stretch/>
        </p:blipFill>
        <p:spPr>
          <a:xfrm>
            <a:off x="6752989" y="17584"/>
            <a:ext cx="706265" cy="566719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C354DCB0-0030-408F-8080-15F133D506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7" r="73587" b="-42070"/>
          <a:stretch/>
        </p:blipFill>
        <p:spPr>
          <a:xfrm>
            <a:off x="8418291" y="2041868"/>
            <a:ext cx="706265" cy="797138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7DD61E91-662D-45B0-BF9F-B92E9F78EB5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3" r="38980" b="-42070"/>
          <a:stretch/>
        </p:blipFill>
        <p:spPr>
          <a:xfrm>
            <a:off x="8389708" y="1127705"/>
            <a:ext cx="706265" cy="598932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7B89318E-7AFA-4ACD-90FB-5399338074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32" r="-2298" b="-42070"/>
          <a:stretch/>
        </p:blipFill>
        <p:spPr>
          <a:xfrm>
            <a:off x="8482085" y="632009"/>
            <a:ext cx="706265" cy="842868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679E30B-8C7A-4696-ABD1-4FDE5FD176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3" r="56084" b="-42070"/>
          <a:stretch/>
        </p:blipFill>
        <p:spPr>
          <a:xfrm>
            <a:off x="8418291" y="1534429"/>
            <a:ext cx="762766" cy="67954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FB74EE40-6716-48D1-8468-A30410B290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3189" y="884357"/>
            <a:ext cx="5538425" cy="2962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19408865-FC3C-415F-B65B-359DBEDD82FD}"/>
              </a:ext>
            </a:extLst>
          </p:cNvPr>
          <p:cNvSpPr/>
          <p:nvPr/>
        </p:nvSpPr>
        <p:spPr>
          <a:xfrm>
            <a:off x="3685609" y="3846944"/>
            <a:ext cx="355358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https://land.copernicus.eu/global</a:t>
            </a:r>
          </a:p>
        </p:txBody>
      </p:sp>
    </p:spTree>
    <p:extLst>
      <p:ext uri="{BB962C8B-B14F-4D97-AF65-F5344CB8AC3E}">
        <p14:creationId xmlns:p14="http://schemas.microsoft.com/office/powerpoint/2010/main" val="4198215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e 32">
            <a:extLst>
              <a:ext uri="{FF2B5EF4-FFF2-40B4-BE49-F238E27FC236}">
                <a16:creationId xmlns:a16="http://schemas.microsoft.com/office/drawing/2014/main" id="{7FF278B3-71F6-4E64-A9B6-EBA9CB8EF9E3}"/>
              </a:ext>
            </a:extLst>
          </p:cNvPr>
          <p:cNvGrpSpPr/>
          <p:nvPr/>
        </p:nvGrpSpPr>
        <p:grpSpPr>
          <a:xfrm>
            <a:off x="1701809" y="728219"/>
            <a:ext cx="7442191" cy="4291506"/>
            <a:chOff x="1669091" y="1203892"/>
            <a:chExt cx="7442191" cy="4291506"/>
          </a:xfrm>
        </p:grpSpPr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3FE41351-FCB1-43A3-BDA4-65CC830EBE92}"/>
                </a:ext>
              </a:extLst>
            </p:cNvPr>
            <p:cNvGrpSpPr/>
            <p:nvPr/>
          </p:nvGrpSpPr>
          <p:grpSpPr>
            <a:xfrm>
              <a:off x="1669091" y="4094734"/>
              <a:ext cx="675347" cy="1400664"/>
              <a:chOff x="1082629" y="2461852"/>
              <a:chExt cx="675347" cy="1400664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25D877B-C59D-46CC-8F3B-4537461B0779}"/>
                  </a:ext>
                </a:extLst>
              </p:cNvPr>
              <p:cNvSpPr/>
              <p:nvPr/>
            </p:nvSpPr>
            <p:spPr>
              <a:xfrm rot="17700000">
                <a:off x="719971" y="2824510"/>
                <a:ext cx="1400664" cy="675347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842345C7-F977-4CAB-A38C-ED6407A7C1BE}"/>
                  </a:ext>
                </a:extLst>
              </p:cNvPr>
              <p:cNvSpPr txBox="1"/>
              <p:nvPr/>
            </p:nvSpPr>
            <p:spPr>
              <a:xfrm rot="17700000">
                <a:off x="719971" y="2824510"/>
                <a:ext cx="1400664" cy="67534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33020" bIns="0" numCol="1" spcCol="1270" anchor="ctr" anchorCtr="0">
                <a:noAutofit/>
              </a:bodyPr>
              <a:lstStyle/>
              <a:p>
                <a:pPr marL="0" lvl="0" indent="0" algn="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6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2013</a:t>
                </a:r>
              </a:p>
            </p:txBody>
          </p:sp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BB92A204-F687-4D6C-A62E-118C678A7203}"/>
                </a:ext>
              </a:extLst>
            </p:cNvPr>
            <p:cNvGrpSpPr/>
            <p:nvPr/>
          </p:nvGrpSpPr>
          <p:grpSpPr>
            <a:xfrm>
              <a:off x="4600187" y="4094733"/>
              <a:ext cx="675347" cy="1400664"/>
              <a:chOff x="1082629" y="2461852"/>
              <a:chExt cx="675347" cy="1400664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E222C9D-F978-42D0-B600-FEB4D478FE83}"/>
                  </a:ext>
                </a:extLst>
              </p:cNvPr>
              <p:cNvSpPr/>
              <p:nvPr/>
            </p:nvSpPr>
            <p:spPr>
              <a:xfrm rot="17700000">
                <a:off x="719971" y="2824510"/>
                <a:ext cx="1400664" cy="675347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387EFDCF-3211-4F8E-896C-D886EA1EDEFE}"/>
                  </a:ext>
                </a:extLst>
              </p:cNvPr>
              <p:cNvSpPr txBox="1"/>
              <p:nvPr/>
            </p:nvSpPr>
            <p:spPr>
              <a:xfrm rot="17700000">
                <a:off x="719971" y="2824510"/>
                <a:ext cx="1400664" cy="67534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33020" bIns="0" numCol="1" spcCol="1270" anchor="ctr" anchorCtr="0">
                <a:noAutofit/>
              </a:bodyPr>
              <a:lstStyle/>
              <a:p>
                <a:pPr marL="0" lvl="0" indent="0" algn="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6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2016</a:t>
                </a:r>
              </a:p>
            </p:txBody>
          </p:sp>
        </p:grp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65A517AF-F3BB-4176-9B08-5EA6780F025C}"/>
                </a:ext>
              </a:extLst>
            </p:cNvPr>
            <p:cNvGrpSpPr/>
            <p:nvPr/>
          </p:nvGrpSpPr>
          <p:grpSpPr>
            <a:xfrm>
              <a:off x="6795059" y="4094732"/>
              <a:ext cx="675347" cy="1400664"/>
              <a:chOff x="1082629" y="2461852"/>
              <a:chExt cx="675347" cy="1400664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E66B324-20B9-44D7-9DD8-84B8E7F4F0D8}"/>
                  </a:ext>
                </a:extLst>
              </p:cNvPr>
              <p:cNvSpPr/>
              <p:nvPr/>
            </p:nvSpPr>
            <p:spPr>
              <a:xfrm rot="17700000">
                <a:off x="719971" y="2824510"/>
                <a:ext cx="1400664" cy="675347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150D032A-D019-46C0-8B78-4C4DBE0C2F3C}"/>
                  </a:ext>
                </a:extLst>
              </p:cNvPr>
              <p:cNvSpPr txBox="1"/>
              <p:nvPr/>
            </p:nvSpPr>
            <p:spPr>
              <a:xfrm rot="17700000">
                <a:off x="719971" y="2824510"/>
                <a:ext cx="1400664" cy="67534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33020" bIns="0" numCol="1" spcCol="1270" anchor="ctr" anchorCtr="0">
                <a:noAutofit/>
              </a:bodyPr>
              <a:lstStyle/>
              <a:p>
                <a:pPr marL="0" lvl="0" indent="0" algn="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6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2018</a:t>
                </a:r>
              </a:p>
            </p:txBody>
          </p:sp>
        </p:grp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E42D07FF-D161-4418-99BE-CBC440FDE65D}"/>
                </a:ext>
              </a:extLst>
            </p:cNvPr>
            <p:cNvGrpSpPr/>
            <p:nvPr/>
          </p:nvGrpSpPr>
          <p:grpSpPr>
            <a:xfrm>
              <a:off x="1783080" y="1203892"/>
              <a:ext cx="7328202" cy="3939608"/>
              <a:chOff x="1783080" y="1203892"/>
              <a:chExt cx="7328202" cy="3939608"/>
            </a:xfrm>
          </p:grpSpPr>
          <p:graphicFrame>
            <p:nvGraphicFramePr>
              <p:cNvPr id="19" name="Diagramme 18">
                <a:extLst>
                  <a:ext uri="{FF2B5EF4-FFF2-40B4-BE49-F238E27FC236}">
                    <a16:creationId xmlns:a16="http://schemas.microsoft.com/office/drawing/2014/main" id="{FB8991CF-AE46-426A-95FF-96D58E7B8E4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888369143"/>
                  </p:ext>
                </p:extLst>
              </p:nvPr>
            </p:nvGraphicFramePr>
            <p:xfrm>
              <a:off x="1783080" y="1203892"/>
              <a:ext cx="7328202" cy="393960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grpSp>
            <p:nvGrpSpPr>
              <p:cNvPr id="30" name="Groupe 29">
                <a:extLst>
                  <a:ext uri="{FF2B5EF4-FFF2-40B4-BE49-F238E27FC236}">
                    <a16:creationId xmlns:a16="http://schemas.microsoft.com/office/drawing/2014/main" id="{6FB99FB4-0805-4570-BE77-3CE787E3C5A4}"/>
                  </a:ext>
                </a:extLst>
              </p:cNvPr>
              <p:cNvGrpSpPr/>
              <p:nvPr/>
            </p:nvGrpSpPr>
            <p:grpSpPr>
              <a:xfrm>
                <a:off x="6169480" y="2745116"/>
                <a:ext cx="813893" cy="366974"/>
                <a:chOff x="3346634" y="636169"/>
                <a:chExt cx="1860890" cy="886292"/>
              </a:xfrm>
            </p:grpSpPr>
            <p:sp>
              <p:nvSpPr>
                <p:cNvPr id="32" name="ZoneTexte 31">
                  <a:extLst>
                    <a:ext uri="{FF2B5EF4-FFF2-40B4-BE49-F238E27FC236}">
                      <a16:creationId xmlns:a16="http://schemas.microsoft.com/office/drawing/2014/main" id="{5BB015A3-ADB7-4684-9A58-24DD9551EBE2}"/>
                    </a:ext>
                  </a:extLst>
                </p:cNvPr>
                <p:cNvSpPr txBox="1"/>
                <p:nvPr/>
              </p:nvSpPr>
              <p:spPr>
                <a:xfrm>
                  <a:off x="3346634" y="636169"/>
                  <a:ext cx="1860890" cy="78031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3020" tIns="0" rIns="0" bIns="0" numCol="1" spcCol="1270" anchor="ctr" anchorCtr="0">
                  <a:noAutofit/>
                </a:bodyPr>
                <a:lstStyle/>
                <a:p>
                  <a:pPr marL="0" lvl="0" indent="0" algn="l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600" kern="1200" dirty="0" err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Ramp</a:t>
                  </a:r>
                  <a:r>
                    <a:rPr lang="fr-FR" sz="1600" kern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-Up</a:t>
                  </a: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E7D76566-0C15-42C8-BBBA-833D23AE7C51}"/>
                    </a:ext>
                  </a:extLst>
                </p:cNvPr>
                <p:cNvSpPr/>
                <p:nvPr/>
              </p:nvSpPr>
              <p:spPr>
                <a:xfrm>
                  <a:off x="3467493" y="742143"/>
                  <a:ext cx="1619176" cy="780318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</p:grpSp>
      </p:grpSp>
      <p:sp>
        <p:nvSpPr>
          <p:cNvPr id="35" name="ZoneTexte 34">
            <a:extLst>
              <a:ext uri="{FF2B5EF4-FFF2-40B4-BE49-F238E27FC236}">
                <a16:creationId xmlns:a16="http://schemas.microsoft.com/office/drawing/2014/main" id="{B0AF8741-3A8F-4E61-BE04-92671B5BB72E}"/>
              </a:ext>
            </a:extLst>
          </p:cNvPr>
          <p:cNvSpPr txBox="1"/>
          <p:nvPr/>
        </p:nvSpPr>
        <p:spPr>
          <a:xfrm>
            <a:off x="1815798" y="193535"/>
            <a:ext cx="7150177" cy="6701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20" tIns="0" rIns="0" bIns="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400" kern="1200" dirty="0">
                <a:solidFill>
                  <a:srgbClr val="B0BD20"/>
                </a:solidFill>
              </a:rPr>
              <a:t>The water component: an </a:t>
            </a:r>
            <a:r>
              <a:rPr lang="fr-FR" sz="2400" kern="1200" dirty="0" err="1">
                <a:solidFill>
                  <a:srgbClr val="B0BD20"/>
                </a:solidFill>
              </a:rPr>
              <a:t>emerging</a:t>
            </a:r>
            <a:r>
              <a:rPr lang="fr-FR" sz="2400" kern="1200" dirty="0">
                <a:solidFill>
                  <a:srgbClr val="B0BD20"/>
                </a:solidFill>
              </a:rPr>
              <a:t> </a:t>
            </a:r>
            <a:r>
              <a:rPr lang="fr-FR" sz="2400" kern="1200" dirty="0" err="1">
                <a:solidFill>
                  <a:srgbClr val="B0BD20"/>
                </a:solidFill>
              </a:rPr>
              <a:t>Copernicus</a:t>
            </a:r>
            <a:r>
              <a:rPr lang="fr-FR" sz="2400" kern="1200" dirty="0">
                <a:solidFill>
                  <a:srgbClr val="B0BD20"/>
                </a:solidFill>
              </a:rPr>
              <a:t> Global Land </a:t>
            </a:r>
            <a:r>
              <a:rPr lang="fr-FR" sz="2400" kern="1200" dirty="0" err="1">
                <a:solidFill>
                  <a:srgbClr val="B0BD20"/>
                </a:solidFill>
              </a:rPr>
              <a:t>Operational</a:t>
            </a:r>
            <a:r>
              <a:rPr lang="fr-FR" sz="2400" kern="1200" dirty="0">
                <a:solidFill>
                  <a:srgbClr val="B0BD20"/>
                </a:solidFill>
              </a:rPr>
              <a:t> Service to </a:t>
            </a:r>
            <a:r>
              <a:rPr lang="fr-FR" sz="2400" kern="1200" dirty="0" err="1">
                <a:solidFill>
                  <a:srgbClr val="B0BD20"/>
                </a:solidFill>
              </a:rPr>
              <a:t>answer</a:t>
            </a:r>
            <a:r>
              <a:rPr lang="fr-FR" sz="2400" kern="1200" dirty="0">
                <a:solidFill>
                  <a:srgbClr val="B0BD20"/>
                </a:solidFill>
              </a:rPr>
              <a:t> </a:t>
            </a:r>
            <a:r>
              <a:rPr lang="fr-FR" sz="2400" kern="1200" dirty="0" err="1">
                <a:solidFill>
                  <a:srgbClr val="B0BD20"/>
                </a:solidFill>
              </a:rPr>
              <a:t>societal</a:t>
            </a:r>
            <a:r>
              <a:rPr lang="fr-FR" sz="2400" kern="1200" dirty="0">
                <a:solidFill>
                  <a:srgbClr val="B0BD20"/>
                </a:solidFill>
              </a:rPr>
              <a:t> challenges </a:t>
            </a:r>
          </a:p>
        </p:txBody>
      </p:sp>
    </p:spTree>
    <p:extLst>
      <p:ext uri="{BB962C8B-B14F-4D97-AF65-F5344CB8AC3E}">
        <p14:creationId xmlns:p14="http://schemas.microsoft.com/office/powerpoint/2010/main" val="1735752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 : chevron 1">
            <a:extLst>
              <a:ext uri="{FF2B5EF4-FFF2-40B4-BE49-F238E27FC236}">
                <a16:creationId xmlns:a16="http://schemas.microsoft.com/office/drawing/2014/main" id="{029A7FE9-FA19-4A35-AAE6-7ACCD33E2C7E}"/>
              </a:ext>
            </a:extLst>
          </p:cNvPr>
          <p:cNvSpPr/>
          <p:nvPr/>
        </p:nvSpPr>
        <p:spPr>
          <a:xfrm>
            <a:off x="1420036" y="1676396"/>
            <a:ext cx="2595321" cy="1999129"/>
          </a:xfrm>
          <a:prstGeom prst="chevron">
            <a:avLst/>
          </a:prstGeom>
          <a:solidFill>
            <a:srgbClr val="B0B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B0BD20"/>
              </a:highlight>
            </a:endParaRPr>
          </a:p>
        </p:txBody>
      </p:sp>
      <p:sp>
        <p:nvSpPr>
          <p:cNvPr id="36" name="Flèche : chevron 35">
            <a:extLst>
              <a:ext uri="{FF2B5EF4-FFF2-40B4-BE49-F238E27FC236}">
                <a16:creationId xmlns:a16="http://schemas.microsoft.com/office/drawing/2014/main" id="{1EC83C8E-077D-4AF2-A480-99558513542F}"/>
              </a:ext>
            </a:extLst>
          </p:cNvPr>
          <p:cNvSpPr/>
          <p:nvPr/>
        </p:nvSpPr>
        <p:spPr>
          <a:xfrm rot="10800000">
            <a:off x="5510346" y="1676396"/>
            <a:ext cx="2453780" cy="1999129"/>
          </a:xfrm>
          <a:prstGeom prst="chevron">
            <a:avLst/>
          </a:prstGeom>
          <a:solidFill>
            <a:srgbClr val="B0B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schemeClr val="tx1"/>
              </a:solidFill>
              <a:highlight>
                <a:srgbClr val="B0BD20"/>
              </a:highlight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59C0CDB-6BAF-46CD-B907-0EC397065605}"/>
              </a:ext>
            </a:extLst>
          </p:cNvPr>
          <p:cNvSpPr txBox="1"/>
          <p:nvPr/>
        </p:nvSpPr>
        <p:spPr>
          <a:xfrm>
            <a:off x="5764916" y="2272007"/>
            <a:ext cx="1413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chemeClr val="bg1"/>
                </a:solidFill>
              </a:rPr>
              <a:t>Downstream</a:t>
            </a:r>
            <a:endParaRPr lang="fr-FR" b="1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chemeClr val="bg1"/>
                </a:solidFill>
              </a:rPr>
              <a:t>services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5313BB1-4FC1-4D69-8E99-E054AA4C98F9}"/>
              </a:ext>
            </a:extLst>
          </p:cNvPr>
          <p:cNvSpPr txBox="1"/>
          <p:nvPr/>
        </p:nvSpPr>
        <p:spPr>
          <a:xfrm>
            <a:off x="565684" y="4640305"/>
            <a:ext cx="8076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B0BD20"/>
                </a:solidFill>
              </a:rPr>
              <a:t>Open and free / NRT + long term / Operational / validated-documented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D1484444-9F0F-4E86-A9A2-9715B33765B9}"/>
              </a:ext>
            </a:extLst>
          </p:cNvPr>
          <p:cNvSpPr txBox="1"/>
          <p:nvPr/>
        </p:nvSpPr>
        <p:spPr>
          <a:xfrm>
            <a:off x="2370338" y="2088810"/>
            <a:ext cx="1485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chemeClr val="bg1"/>
                </a:solidFill>
              </a:rPr>
              <a:t>Copernicus</a:t>
            </a:r>
            <a:r>
              <a:rPr lang="fr-FR" b="1" dirty="0">
                <a:solidFill>
                  <a:schemeClr val="bg1"/>
                </a:solidFill>
              </a:rPr>
              <a:t> Global Land</a:t>
            </a:r>
          </a:p>
          <a:p>
            <a:r>
              <a:rPr lang="fr-FR" b="1" dirty="0" err="1">
                <a:solidFill>
                  <a:schemeClr val="bg1"/>
                </a:solidFill>
              </a:rPr>
              <a:t>Core</a:t>
            </a:r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Service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3DEBD81-42F6-4515-9F0A-89E069A8B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44" y="1420215"/>
            <a:ext cx="724979" cy="724979"/>
          </a:xfrm>
          <a:prstGeom prst="rect">
            <a:avLst/>
          </a:prstGeom>
          <a:solidFill>
            <a:srgbClr val="000000">
              <a:alpha val="0"/>
            </a:srgbClr>
          </a:solidFill>
          <a:effectLst>
            <a:glow>
              <a:schemeClr val="accent1">
                <a:alpha val="0"/>
              </a:schemeClr>
            </a:glo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EA1FEB6-53E3-4573-9CB3-78E7EF057D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05" y="2013999"/>
            <a:ext cx="592245" cy="42303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5E27555-801B-4BA4-8587-0E7A5A0F30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64063" y="1848302"/>
            <a:ext cx="421320" cy="331394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99E7848-88A9-433B-B996-F79E557A1CCC}"/>
              </a:ext>
            </a:extLst>
          </p:cNvPr>
          <p:cNvSpPr txBox="1"/>
          <p:nvPr/>
        </p:nvSpPr>
        <p:spPr>
          <a:xfrm>
            <a:off x="670505" y="2363205"/>
            <a:ext cx="1442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Space</a:t>
            </a:r>
            <a:r>
              <a:rPr lang="fr-FR" dirty="0"/>
              <a:t> Data</a:t>
            </a:r>
          </a:p>
          <a:p>
            <a:endParaRPr lang="fr-FR" dirty="0"/>
          </a:p>
          <a:p>
            <a:r>
              <a:rPr lang="fr-FR" dirty="0"/>
              <a:t>In Situ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DB446C16-2B23-4534-B426-667FAD9931A4}"/>
              </a:ext>
            </a:extLst>
          </p:cNvPr>
          <p:cNvGrpSpPr/>
          <p:nvPr/>
        </p:nvGrpSpPr>
        <p:grpSpPr>
          <a:xfrm>
            <a:off x="4548904" y="944250"/>
            <a:ext cx="1745425" cy="350371"/>
            <a:chOff x="3796849" y="1155259"/>
            <a:chExt cx="1745425" cy="350371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41D6BA70-2DD1-491F-8982-319816F3A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96849" y="1155259"/>
              <a:ext cx="789220" cy="350371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E43888E4-40BE-4FB6-BB3B-12111F96B651}"/>
                </a:ext>
              </a:extLst>
            </p:cNvPr>
            <p:cNvSpPr txBox="1"/>
            <p:nvPr/>
          </p:nvSpPr>
          <p:spPr>
            <a:xfrm>
              <a:off x="4500001" y="1185973"/>
              <a:ext cx="104227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Lake </a:t>
              </a:r>
              <a:r>
                <a:rPr lang="fr-FR" sz="1100" dirty="0" err="1"/>
                <a:t>Ice</a:t>
              </a:r>
              <a:r>
                <a:rPr lang="fr-FR" sz="1100" dirty="0"/>
                <a:t> </a:t>
              </a:r>
              <a:r>
                <a:rPr lang="fr-FR" sz="1100" dirty="0" err="1"/>
                <a:t>Extent</a:t>
              </a:r>
              <a:endParaRPr lang="fr-FR" sz="1100" dirty="0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795FE272-99D8-4029-9AC1-8ACDD9997953}"/>
              </a:ext>
            </a:extLst>
          </p:cNvPr>
          <p:cNvGrpSpPr/>
          <p:nvPr/>
        </p:nvGrpSpPr>
        <p:grpSpPr>
          <a:xfrm>
            <a:off x="3561225" y="1251454"/>
            <a:ext cx="2172273" cy="410060"/>
            <a:chOff x="3558370" y="1505630"/>
            <a:chExt cx="2172273" cy="410060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933A197E-E3B6-4B0E-8CCC-A12337581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58370" y="1505630"/>
              <a:ext cx="679836" cy="410060"/>
            </a:xfrm>
            <a:prstGeom prst="rect">
              <a:avLst/>
            </a:prstGeom>
          </p:spPr>
        </p:pic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157DFADA-8909-44E3-8C79-4317220C7B89}"/>
                </a:ext>
              </a:extLst>
            </p:cNvPr>
            <p:cNvSpPr txBox="1"/>
            <p:nvPr/>
          </p:nvSpPr>
          <p:spPr>
            <a:xfrm>
              <a:off x="4207469" y="1550686"/>
              <a:ext cx="15231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Snow Water Equivalent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5F796407-4989-4DDF-9A3E-A674877BCDF4}"/>
              </a:ext>
            </a:extLst>
          </p:cNvPr>
          <p:cNvGrpSpPr/>
          <p:nvPr/>
        </p:nvGrpSpPr>
        <p:grpSpPr>
          <a:xfrm>
            <a:off x="4313911" y="1579329"/>
            <a:ext cx="1794936" cy="409803"/>
            <a:chOff x="3836914" y="1923816"/>
            <a:chExt cx="1794936" cy="409803"/>
          </a:xfrm>
        </p:grpSpPr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13DF789D-C054-407F-9504-3F416E144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36914" y="1923816"/>
              <a:ext cx="607503" cy="409803"/>
            </a:xfrm>
            <a:prstGeom prst="rect">
              <a:avLst/>
            </a:prstGeom>
          </p:spPr>
        </p:pic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98E5010F-092E-4481-9812-AE3AC22D84B8}"/>
                </a:ext>
              </a:extLst>
            </p:cNvPr>
            <p:cNvSpPr txBox="1"/>
            <p:nvPr/>
          </p:nvSpPr>
          <p:spPr>
            <a:xfrm>
              <a:off x="4369966" y="1968757"/>
              <a:ext cx="12618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Snow Cover </a:t>
              </a:r>
              <a:r>
                <a:rPr lang="fr-FR" sz="1100" dirty="0" err="1"/>
                <a:t>Extent</a:t>
              </a:r>
              <a:endParaRPr lang="fr-FR" sz="1100" dirty="0"/>
            </a:p>
          </p:txBody>
        </p:sp>
      </p:grpSp>
      <p:pic>
        <p:nvPicPr>
          <p:cNvPr id="46" name="Image 45">
            <a:extLst>
              <a:ext uri="{FF2B5EF4-FFF2-40B4-BE49-F238E27FC236}">
                <a16:creationId xmlns:a16="http://schemas.microsoft.com/office/drawing/2014/main" id="{16609A04-AA94-45D8-9064-BE2C985744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693" y="3281505"/>
            <a:ext cx="984679" cy="866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F5B70C34-A6FA-4887-8D96-76507141BD06}"/>
              </a:ext>
            </a:extLst>
          </p:cNvPr>
          <p:cNvGrpSpPr/>
          <p:nvPr/>
        </p:nvGrpSpPr>
        <p:grpSpPr>
          <a:xfrm>
            <a:off x="3868028" y="2765681"/>
            <a:ext cx="2018994" cy="600164"/>
            <a:chOff x="4235246" y="2720014"/>
            <a:chExt cx="2018994" cy="600164"/>
          </a:xfrm>
        </p:grpSpPr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C754244E-3F56-497F-A350-EE2F4B876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235246" y="2786561"/>
              <a:ext cx="784611" cy="392306"/>
            </a:xfrm>
            <a:prstGeom prst="rect">
              <a:avLst/>
            </a:prstGeom>
          </p:spPr>
        </p:pic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3022CAE4-5CEA-44CE-A40D-2F695BE2EB25}"/>
                </a:ext>
              </a:extLst>
            </p:cNvPr>
            <p:cNvSpPr txBox="1"/>
            <p:nvPr/>
          </p:nvSpPr>
          <p:spPr>
            <a:xfrm>
              <a:off x="5026282" y="2720014"/>
              <a:ext cx="122795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err="1"/>
                <a:t>Lakes</a:t>
              </a:r>
              <a:r>
                <a:rPr lang="fr-FR" sz="1100" dirty="0"/>
                <a:t>, </a:t>
              </a:r>
              <a:r>
                <a:rPr lang="fr-FR" sz="1100" dirty="0" err="1"/>
                <a:t>reservoirs</a:t>
              </a:r>
              <a:r>
                <a:rPr lang="fr-FR" sz="1100" dirty="0"/>
                <a:t> and </a:t>
              </a:r>
              <a:r>
                <a:rPr lang="fr-FR" sz="1100" dirty="0" err="1"/>
                <a:t>rivers</a:t>
              </a:r>
              <a:r>
                <a:rPr lang="fr-FR" sz="1100" dirty="0"/>
                <a:t> Water </a:t>
              </a:r>
              <a:r>
                <a:rPr lang="fr-FR" sz="1100" dirty="0" err="1"/>
                <a:t>Level</a:t>
              </a:r>
              <a:endParaRPr lang="fr-FR" sz="1100" dirty="0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3E574C1C-2E78-4998-956B-5A31A8BE63F7}"/>
              </a:ext>
            </a:extLst>
          </p:cNvPr>
          <p:cNvGrpSpPr/>
          <p:nvPr/>
        </p:nvGrpSpPr>
        <p:grpSpPr>
          <a:xfrm>
            <a:off x="3944028" y="2049210"/>
            <a:ext cx="1530388" cy="476423"/>
            <a:chOff x="3632667" y="3279444"/>
            <a:chExt cx="1530388" cy="476423"/>
          </a:xfrm>
        </p:grpSpPr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262B9D19-6AB2-4573-88E4-B79147212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632667" y="3279444"/>
              <a:ext cx="545049" cy="476423"/>
            </a:xfrm>
            <a:prstGeom prst="rect">
              <a:avLst/>
            </a:prstGeom>
          </p:spPr>
        </p:pic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465F6484-F778-4217-9F79-9B09338CF885}"/>
                </a:ext>
              </a:extLst>
            </p:cNvPr>
            <p:cNvSpPr txBox="1"/>
            <p:nvPr/>
          </p:nvSpPr>
          <p:spPr>
            <a:xfrm>
              <a:off x="4133541" y="3290268"/>
              <a:ext cx="102951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Areas of Water Bodies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5DB62F74-653A-40CB-A3B2-11A907E752C9}"/>
              </a:ext>
            </a:extLst>
          </p:cNvPr>
          <p:cNvGrpSpPr/>
          <p:nvPr/>
        </p:nvGrpSpPr>
        <p:grpSpPr>
          <a:xfrm>
            <a:off x="4793484" y="3413453"/>
            <a:ext cx="1898629" cy="584986"/>
            <a:chOff x="3291728" y="3754657"/>
            <a:chExt cx="1898629" cy="584986"/>
          </a:xfrm>
        </p:grpSpPr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D3DCECD3-91C2-46B1-8D9B-9BB33F4F4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291728" y="3754657"/>
              <a:ext cx="587454" cy="584986"/>
            </a:xfrm>
            <a:prstGeom prst="rect">
              <a:avLst/>
            </a:prstGeom>
          </p:spPr>
        </p:pic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FABF7879-E88E-4BC6-92D6-ECDEA64BE11D}"/>
                </a:ext>
              </a:extLst>
            </p:cNvPr>
            <p:cNvSpPr txBox="1"/>
            <p:nvPr/>
          </p:nvSpPr>
          <p:spPr>
            <a:xfrm>
              <a:off x="3849408" y="3865949"/>
              <a:ext cx="134094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Lake Surface </a:t>
              </a:r>
              <a:br>
                <a:rPr lang="fr-FR" sz="1100" dirty="0"/>
              </a:br>
              <a:r>
                <a:rPr lang="fr-FR" sz="1100" dirty="0"/>
                <a:t>Water </a:t>
              </a:r>
              <a:r>
                <a:rPr lang="fr-FR" sz="1100" dirty="0" err="1"/>
                <a:t>Temperature</a:t>
              </a:r>
              <a:endParaRPr lang="fr-FR" sz="1100" dirty="0"/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A1140216-04E2-41BD-BC32-FE2A600542C2}"/>
              </a:ext>
            </a:extLst>
          </p:cNvPr>
          <p:cNvGrpSpPr/>
          <p:nvPr/>
        </p:nvGrpSpPr>
        <p:grpSpPr>
          <a:xfrm>
            <a:off x="3250862" y="3472767"/>
            <a:ext cx="1571617" cy="525672"/>
            <a:chOff x="3681854" y="4134824"/>
            <a:chExt cx="1571617" cy="525672"/>
          </a:xfrm>
        </p:grpSpPr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36FE863A-8944-4C96-B8EB-5AC06902F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81854" y="4134824"/>
              <a:ext cx="688250" cy="493462"/>
            </a:xfrm>
            <a:prstGeom prst="rect">
              <a:avLst/>
            </a:prstGeom>
          </p:spPr>
        </p:pic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A3283C5D-224A-4EB6-8FEF-D0E140F80DA7}"/>
                </a:ext>
              </a:extLst>
            </p:cNvPr>
            <p:cNvSpPr txBox="1"/>
            <p:nvPr/>
          </p:nvSpPr>
          <p:spPr>
            <a:xfrm>
              <a:off x="4318449" y="4229609"/>
              <a:ext cx="9350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Lake Water </a:t>
              </a:r>
              <a:r>
                <a:rPr lang="fr-FR" sz="1100" dirty="0" err="1"/>
                <a:t>Quality</a:t>
              </a:r>
              <a:endParaRPr lang="fr-FR" sz="1100" dirty="0"/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237D9C32-8E1E-485F-8A35-462F4CD867E7}"/>
              </a:ext>
            </a:extLst>
          </p:cNvPr>
          <p:cNvSpPr txBox="1"/>
          <p:nvPr/>
        </p:nvSpPr>
        <p:spPr>
          <a:xfrm>
            <a:off x="7399239" y="2345391"/>
            <a:ext cx="1741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End </a:t>
            </a:r>
            <a:r>
              <a:rPr lang="fr-FR" dirty="0" err="1"/>
              <a:t>Users</a:t>
            </a:r>
            <a:endParaRPr lang="fr-FR" dirty="0"/>
          </a:p>
          <a:p>
            <a:r>
              <a:rPr lang="fr-FR" dirty="0"/>
              <a:t>and Applications</a:t>
            </a:r>
          </a:p>
        </p:txBody>
      </p:sp>
      <p:sp>
        <p:nvSpPr>
          <p:cNvPr id="28" name="Titre 6">
            <a:extLst>
              <a:ext uri="{FF2B5EF4-FFF2-40B4-BE49-F238E27FC236}">
                <a16:creationId xmlns:a16="http://schemas.microsoft.com/office/drawing/2014/main" id="{ADF83E7F-AF37-441D-AE06-2B54CDACD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Copernicus Global Land Water &amp; Cryosphere Core Service</a:t>
            </a:r>
            <a:endParaRPr lang="fr-FR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80023484-3C99-4413-9A18-2E439C6B2389}"/>
              </a:ext>
            </a:extLst>
          </p:cNvPr>
          <p:cNvGrpSpPr/>
          <p:nvPr/>
        </p:nvGrpSpPr>
        <p:grpSpPr>
          <a:xfrm>
            <a:off x="3679846" y="4032664"/>
            <a:ext cx="2019298" cy="596788"/>
            <a:chOff x="3679846" y="4032664"/>
            <a:chExt cx="2019298" cy="596788"/>
          </a:xfrm>
        </p:grpSpPr>
        <p:pic>
          <p:nvPicPr>
            <p:cNvPr id="35" name="Picture 2" descr="https://land.copernicus.eu/global/sites/cgls.vito.be/files/gallery/SWI_t20_2015-08-15.png">
              <a:extLst>
                <a:ext uri="{FF2B5EF4-FFF2-40B4-BE49-F238E27FC236}">
                  <a16:creationId xmlns:a16="http://schemas.microsoft.com/office/drawing/2014/main" id="{199D216A-2622-413F-A45F-58C5DD27B5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846" y="4032664"/>
              <a:ext cx="1060956" cy="596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90CF4E4-1547-4BA0-930A-BC300569AD38}"/>
                </a:ext>
              </a:extLst>
            </p:cNvPr>
            <p:cNvSpPr/>
            <p:nvPr/>
          </p:nvSpPr>
          <p:spPr>
            <a:xfrm>
              <a:off x="4575118" y="4151341"/>
              <a:ext cx="112402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100" dirty="0" err="1"/>
                <a:t>Soil</a:t>
              </a:r>
              <a:r>
                <a:rPr lang="fr-FR" sz="1100" dirty="0"/>
                <a:t> Water Index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578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orde 46">
            <a:extLst>
              <a:ext uri="{FF2B5EF4-FFF2-40B4-BE49-F238E27FC236}">
                <a16:creationId xmlns:a16="http://schemas.microsoft.com/office/drawing/2014/main" id="{CE9DEA47-0055-4448-A3F1-AEDE13E1418F}"/>
              </a:ext>
            </a:extLst>
          </p:cNvPr>
          <p:cNvSpPr/>
          <p:nvPr/>
        </p:nvSpPr>
        <p:spPr>
          <a:xfrm rot="17592930">
            <a:off x="3828814" y="734644"/>
            <a:ext cx="3204000" cy="3204000"/>
          </a:xfrm>
          <a:custGeom>
            <a:avLst/>
            <a:gdLst>
              <a:gd name="connsiteX0" fmla="*/ 3174333 w 3240000"/>
              <a:gd name="connsiteY0" fmla="*/ 2076562 h 3240000"/>
              <a:gd name="connsiteX1" fmla="*/ 1719154 w 3240000"/>
              <a:gd name="connsiteY1" fmla="*/ 3236963 h 3240000"/>
              <a:gd name="connsiteX2" fmla="*/ 133096 w 3240000"/>
              <a:gd name="connsiteY2" fmla="*/ 2263055 h 3240000"/>
              <a:gd name="connsiteX3" fmla="*/ 509676 w 3240000"/>
              <a:gd name="connsiteY3" fmla="*/ 440347 h 3240000"/>
              <a:gd name="connsiteX4" fmla="*/ 2351826 w 3240000"/>
              <a:gd name="connsiteY4" fmla="*/ 174722 h 3240000"/>
              <a:gd name="connsiteX5" fmla="*/ 3174333 w 3240000"/>
              <a:gd name="connsiteY5" fmla="*/ 2076562 h 3240000"/>
              <a:gd name="connsiteX0" fmla="*/ 3174393 w 3174393"/>
              <a:gd name="connsiteY0" fmla="*/ 2056973 h 3220430"/>
              <a:gd name="connsiteX1" fmla="*/ 1719214 w 3174393"/>
              <a:gd name="connsiteY1" fmla="*/ 3217374 h 3220430"/>
              <a:gd name="connsiteX2" fmla="*/ 133156 w 3174393"/>
              <a:gd name="connsiteY2" fmla="*/ 2243466 h 3220430"/>
              <a:gd name="connsiteX3" fmla="*/ 509736 w 3174393"/>
              <a:gd name="connsiteY3" fmla="*/ 420758 h 3220430"/>
              <a:gd name="connsiteX4" fmla="*/ 2443326 w 3174393"/>
              <a:gd name="connsiteY4" fmla="*/ 246573 h 3220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4393" h="3220430">
                <a:moveTo>
                  <a:pt x="3174393" y="2056973"/>
                </a:moveTo>
                <a:cubicBezTo>
                  <a:pt x="2982100" y="2711621"/>
                  <a:pt x="2400241" y="3175612"/>
                  <a:pt x="1719214" y="3217374"/>
                </a:cubicBezTo>
                <a:cubicBezTo>
                  <a:pt x="1038188" y="3259136"/>
                  <a:pt x="403996" y="2869714"/>
                  <a:pt x="133156" y="2243466"/>
                </a:cubicBezTo>
                <a:cubicBezTo>
                  <a:pt x="-137683" y="1617218"/>
                  <a:pt x="12894" y="888400"/>
                  <a:pt x="509736" y="420758"/>
                </a:cubicBezTo>
                <a:cubicBezTo>
                  <a:pt x="1006578" y="-46884"/>
                  <a:pt x="1743170" y="-153095"/>
                  <a:pt x="2443326" y="2465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E9083F7F-06A1-42F1-AEC5-B0695C3A9024}"/>
              </a:ext>
            </a:extLst>
          </p:cNvPr>
          <p:cNvGrpSpPr/>
          <p:nvPr/>
        </p:nvGrpSpPr>
        <p:grpSpPr>
          <a:xfrm>
            <a:off x="4391402" y="976052"/>
            <a:ext cx="144000" cy="144000"/>
            <a:chOff x="3246120" y="1097280"/>
            <a:chExt cx="864000" cy="86400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54475605-88D6-41B6-A410-CC4380E69139}"/>
                </a:ext>
              </a:extLst>
            </p:cNvPr>
            <p:cNvSpPr/>
            <p:nvPr/>
          </p:nvSpPr>
          <p:spPr>
            <a:xfrm>
              <a:off x="3246120" y="1097280"/>
              <a:ext cx="864000" cy="864000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E9A3418E-3CE3-42A6-B665-7EC3E24D8DCA}"/>
                </a:ext>
              </a:extLst>
            </p:cNvPr>
            <p:cNvSpPr/>
            <p:nvPr/>
          </p:nvSpPr>
          <p:spPr>
            <a:xfrm>
              <a:off x="3318120" y="1169280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635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E32339E8-817B-4135-87B5-97EF3BF69110}"/>
              </a:ext>
            </a:extLst>
          </p:cNvPr>
          <p:cNvGrpSpPr/>
          <p:nvPr/>
        </p:nvGrpSpPr>
        <p:grpSpPr>
          <a:xfrm>
            <a:off x="3853244" y="1699952"/>
            <a:ext cx="144000" cy="144000"/>
            <a:chOff x="3246120" y="1097280"/>
            <a:chExt cx="864000" cy="864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72ED19C6-4CFA-417B-80F8-70BA2CBF6501}"/>
                </a:ext>
              </a:extLst>
            </p:cNvPr>
            <p:cNvSpPr/>
            <p:nvPr/>
          </p:nvSpPr>
          <p:spPr>
            <a:xfrm>
              <a:off x="3246120" y="1097280"/>
              <a:ext cx="864000" cy="864000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1AB8FA58-36AE-4D19-B797-2755DCAD2AE9}"/>
                </a:ext>
              </a:extLst>
            </p:cNvPr>
            <p:cNvSpPr/>
            <p:nvPr/>
          </p:nvSpPr>
          <p:spPr>
            <a:xfrm>
              <a:off x="3318120" y="1169280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635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4AAA1B15-28AF-4E67-B383-9D3A3158EE78}"/>
              </a:ext>
            </a:extLst>
          </p:cNvPr>
          <p:cNvGrpSpPr/>
          <p:nvPr/>
        </p:nvGrpSpPr>
        <p:grpSpPr>
          <a:xfrm>
            <a:off x="3778596" y="2569484"/>
            <a:ext cx="144000" cy="144000"/>
            <a:chOff x="3246120" y="1097280"/>
            <a:chExt cx="864000" cy="864000"/>
          </a:xfrm>
        </p:grpSpPr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6B294F49-A992-4E42-B9EE-F7FB143345E5}"/>
                </a:ext>
              </a:extLst>
            </p:cNvPr>
            <p:cNvSpPr/>
            <p:nvPr/>
          </p:nvSpPr>
          <p:spPr>
            <a:xfrm>
              <a:off x="3246120" y="1097280"/>
              <a:ext cx="864000" cy="864000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C70895B7-8273-4861-A66D-8831E71E53B7}"/>
                </a:ext>
              </a:extLst>
            </p:cNvPr>
            <p:cNvSpPr/>
            <p:nvPr/>
          </p:nvSpPr>
          <p:spPr>
            <a:xfrm>
              <a:off x="3318120" y="1169280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635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6D18FAAD-50FE-4BAF-BA18-97D428163500}"/>
              </a:ext>
            </a:extLst>
          </p:cNvPr>
          <p:cNvGrpSpPr/>
          <p:nvPr/>
        </p:nvGrpSpPr>
        <p:grpSpPr>
          <a:xfrm>
            <a:off x="4161832" y="3331200"/>
            <a:ext cx="144000" cy="144000"/>
            <a:chOff x="3246120" y="1097280"/>
            <a:chExt cx="864000" cy="864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6EA0595D-7D1C-4B01-BA26-B6E2A64CC0B1}"/>
                </a:ext>
              </a:extLst>
            </p:cNvPr>
            <p:cNvSpPr/>
            <p:nvPr/>
          </p:nvSpPr>
          <p:spPr>
            <a:xfrm>
              <a:off x="3246120" y="1097280"/>
              <a:ext cx="864000" cy="864000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569D9295-2C9B-4839-B619-D29F3FA39F14}"/>
                </a:ext>
              </a:extLst>
            </p:cNvPr>
            <p:cNvSpPr/>
            <p:nvPr/>
          </p:nvSpPr>
          <p:spPr>
            <a:xfrm>
              <a:off x="3318120" y="1169280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635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5336DC8F-5C30-48A1-8347-86919928A738}"/>
              </a:ext>
            </a:extLst>
          </p:cNvPr>
          <p:cNvGrpSpPr/>
          <p:nvPr/>
        </p:nvGrpSpPr>
        <p:grpSpPr>
          <a:xfrm>
            <a:off x="4827032" y="3763200"/>
            <a:ext cx="144000" cy="144000"/>
            <a:chOff x="3246120" y="1097280"/>
            <a:chExt cx="864000" cy="86400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236E85E8-9E45-453C-B4C4-D0FF4CB360CF}"/>
                </a:ext>
              </a:extLst>
            </p:cNvPr>
            <p:cNvSpPr/>
            <p:nvPr/>
          </p:nvSpPr>
          <p:spPr>
            <a:xfrm>
              <a:off x="3246120" y="1097280"/>
              <a:ext cx="864000" cy="864000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F2D34A04-31BC-4045-9C31-E35E02E74583}"/>
                </a:ext>
              </a:extLst>
            </p:cNvPr>
            <p:cNvSpPr/>
            <p:nvPr/>
          </p:nvSpPr>
          <p:spPr>
            <a:xfrm>
              <a:off x="3318120" y="1169280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635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49F77D1C-1145-479F-8B3A-2263096D804B}"/>
              </a:ext>
            </a:extLst>
          </p:cNvPr>
          <p:cNvGrpSpPr/>
          <p:nvPr/>
        </p:nvGrpSpPr>
        <p:grpSpPr>
          <a:xfrm>
            <a:off x="5763300" y="3791190"/>
            <a:ext cx="144000" cy="144000"/>
            <a:chOff x="3246120" y="1097280"/>
            <a:chExt cx="864000" cy="8640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3572D7EC-72A0-4BF7-8938-F1DE306BDD56}"/>
                </a:ext>
              </a:extLst>
            </p:cNvPr>
            <p:cNvSpPr/>
            <p:nvPr/>
          </p:nvSpPr>
          <p:spPr>
            <a:xfrm>
              <a:off x="3246120" y="1097280"/>
              <a:ext cx="864000" cy="864000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255BA2D9-D258-4605-BC56-2F0FB2037247}"/>
                </a:ext>
              </a:extLst>
            </p:cNvPr>
            <p:cNvSpPr/>
            <p:nvPr/>
          </p:nvSpPr>
          <p:spPr>
            <a:xfrm>
              <a:off x="3318120" y="1169280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635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ED1C8019-5460-47A7-82B9-6ED12BFD39D6}"/>
              </a:ext>
            </a:extLst>
          </p:cNvPr>
          <p:cNvGrpSpPr/>
          <p:nvPr/>
        </p:nvGrpSpPr>
        <p:grpSpPr>
          <a:xfrm>
            <a:off x="6533918" y="3331200"/>
            <a:ext cx="144000" cy="144000"/>
            <a:chOff x="3246120" y="1097280"/>
            <a:chExt cx="864000" cy="864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32B69D6E-6133-4840-BF90-1CAE4D885467}"/>
                </a:ext>
              </a:extLst>
            </p:cNvPr>
            <p:cNvSpPr/>
            <p:nvPr/>
          </p:nvSpPr>
          <p:spPr>
            <a:xfrm>
              <a:off x="3246120" y="1097280"/>
              <a:ext cx="864000" cy="864000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5FF15A06-A89E-4F19-AB5E-D587189A42F6}"/>
                </a:ext>
              </a:extLst>
            </p:cNvPr>
            <p:cNvSpPr/>
            <p:nvPr/>
          </p:nvSpPr>
          <p:spPr>
            <a:xfrm>
              <a:off x="3318120" y="1169280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635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D650F55F-9E63-46AF-86C6-321F705310B0}"/>
              </a:ext>
            </a:extLst>
          </p:cNvPr>
          <p:cNvGrpSpPr/>
          <p:nvPr/>
        </p:nvGrpSpPr>
        <p:grpSpPr>
          <a:xfrm>
            <a:off x="6927240" y="2581484"/>
            <a:ext cx="144000" cy="144000"/>
            <a:chOff x="3246120" y="1097280"/>
            <a:chExt cx="864000" cy="864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B2014A31-AA37-4C6D-B2E6-24836D98C652}"/>
                </a:ext>
              </a:extLst>
            </p:cNvPr>
            <p:cNvSpPr/>
            <p:nvPr/>
          </p:nvSpPr>
          <p:spPr>
            <a:xfrm>
              <a:off x="3246120" y="1097280"/>
              <a:ext cx="864000" cy="864000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692F491D-948D-4F88-B416-7FA1CFDE4E91}"/>
                </a:ext>
              </a:extLst>
            </p:cNvPr>
            <p:cNvSpPr/>
            <p:nvPr/>
          </p:nvSpPr>
          <p:spPr>
            <a:xfrm>
              <a:off x="3318120" y="1169280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635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14CEF31D-8203-4508-8F35-7A10B0726F67}"/>
              </a:ext>
            </a:extLst>
          </p:cNvPr>
          <p:cNvGrpSpPr/>
          <p:nvPr/>
        </p:nvGrpSpPr>
        <p:grpSpPr>
          <a:xfrm>
            <a:off x="6880932" y="1687952"/>
            <a:ext cx="144000" cy="144000"/>
            <a:chOff x="3246120" y="1097280"/>
            <a:chExt cx="864000" cy="864000"/>
          </a:xfrm>
        </p:grpSpPr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5778A468-B3AE-4BCE-B694-E26E414058BF}"/>
                </a:ext>
              </a:extLst>
            </p:cNvPr>
            <p:cNvSpPr/>
            <p:nvPr/>
          </p:nvSpPr>
          <p:spPr>
            <a:xfrm>
              <a:off x="3246120" y="1097280"/>
              <a:ext cx="864000" cy="864000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94D04015-96C2-41AB-8861-6207D653BBD4}"/>
                </a:ext>
              </a:extLst>
            </p:cNvPr>
            <p:cNvSpPr/>
            <p:nvPr/>
          </p:nvSpPr>
          <p:spPr>
            <a:xfrm>
              <a:off x="3318120" y="1169280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635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6" name="Groupe 125">
            <a:extLst>
              <a:ext uri="{FF2B5EF4-FFF2-40B4-BE49-F238E27FC236}">
                <a16:creationId xmlns:a16="http://schemas.microsoft.com/office/drawing/2014/main" id="{990C01B3-3E94-4A01-8031-4F20A1F84FF0}"/>
              </a:ext>
            </a:extLst>
          </p:cNvPr>
          <p:cNvGrpSpPr/>
          <p:nvPr/>
        </p:nvGrpSpPr>
        <p:grpSpPr>
          <a:xfrm>
            <a:off x="2290786" y="246120"/>
            <a:ext cx="2106014" cy="864000"/>
            <a:chOff x="2267926" y="482340"/>
            <a:chExt cx="2106014" cy="864000"/>
          </a:xfrm>
        </p:grpSpPr>
        <p:grpSp>
          <p:nvGrpSpPr>
            <p:cNvPr id="95" name="Groupe 94">
              <a:extLst>
                <a:ext uri="{FF2B5EF4-FFF2-40B4-BE49-F238E27FC236}">
                  <a16:creationId xmlns:a16="http://schemas.microsoft.com/office/drawing/2014/main" id="{3D2F296A-CA30-4F7A-8432-798A97E26733}"/>
                </a:ext>
              </a:extLst>
            </p:cNvPr>
            <p:cNvGrpSpPr/>
            <p:nvPr/>
          </p:nvGrpSpPr>
          <p:grpSpPr>
            <a:xfrm>
              <a:off x="3509940" y="482340"/>
              <a:ext cx="864000" cy="864000"/>
              <a:chOff x="3509940" y="482340"/>
              <a:chExt cx="864000" cy="864000"/>
            </a:xfrm>
          </p:grpSpPr>
          <p:grpSp>
            <p:nvGrpSpPr>
              <p:cNvPr id="17" name="Groupe 16">
                <a:extLst>
                  <a:ext uri="{FF2B5EF4-FFF2-40B4-BE49-F238E27FC236}">
                    <a16:creationId xmlns:a16="http://schemas.microsoft.com/office/drawing/2014/main" id="{D3E42AC2-57A9-429F-89F7-AB2F8968A5AD}"/>
                  </a:ext>
                </a:extLst>
              </p:cNvPr>
              <p:cNvGrpSpPr/>
              <p:nvPr/>
            </p:nvGrpSpPr>
            <p:grpSpPr>
              <a:xfrm>
                <a:off x="3509940" y="482340"/>
                <a:ext cx="864000" cy="864000"/>
                <a:chOff x="3246120" y="1097280"/>
                <a:chExt cx="864000" cy="864000"/>
              </a:xfrm>
            </p:grpSpPr>
            <p:sp>
              <p:nvSpPr>
                <p:cNvPr id="15" name="Ellipse 14">
                  <a:extLst>
                    <a:ext uri="{FF2B5EF4-FFF2-40B4-BE49-F238E27FC236}">
                      <a16:creationId xmlns:a16="http://schemas.microsoft.com/office/drawing/2014/main" id="{ABFC8C7E-F133-4EE7-BA78-32D105EAC471}"/>
                    </a:ext>
                  </a:extLst>
                </p:cNvPr>
                <p:cNvSpPr/>
                <p:nvPr/>
              </p:nvSpPr>
              <p:spPr>
                <a:xfrm>
                  <a:off x="3246120" y="1097280"/>
                  <a:ext cx="864000" cy="864000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chemeClr val="accent5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" name="Ellipse 15">
                  <a:extLst>
                    <a:ext uri="{FF2B5EF4-FFF2-40B4-BE49-F238E27FC236}">
                      <a16:creationId xmlns:a16="http://schemas.microsoft.com/office/drawing/2014/main" id="{170B35F9-5DC1-4840-B9D8-544303ED65D5}"/>
                    </a:ext>
                  </a:extLst>
                </p:cNvPr>
                <p:cNvSpPr/>
                <p:nvPr/>
              </p:nvSpPr>
              <p:spPr>
                <a:xfrm>
                  <a:off x="3318120" y="1169280"/>
                  <a:ext cx="720000" cy="72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5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63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pic>
            <p:nvPicPr>
              <p:cNvPr id="79" name="Image 78">
                <a:extLst>
                  <a:ext uri="{FF2B5EF4-FFF2-40B4-BE49-F238E27FC236}">
                    <a16:creationId xmlns:a16="http://schemas.microsoft.com/office/drawing/2014/main" id="{E75E51D3-BC7D-4FAB-8EE5-E45AB2B188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ement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3695880" y="675699"/>
                <a:ext cx="479814" cy="479814"/>
              </a:xfrm>
              <a:prstGeom prst="rect">
                <a:avLst/>
              </a:prstGeom>
            </p:spPr>
          </p:pic>
        </p:grp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451441D-A909-4AF0-A388-095AEC6F81C9}"/>
                </a:ext>
              </a:extLst>
            </p:cNvPr>
            <p:cNvSpPr/>
            <p:nvPr/>
          </p:nvSpPr>
          <p:spPr>
            <a:xfrm>
              <a:off x="2267926" y="619335"/>
              <a:ext cx="13831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Water </a:t>
              </a:r>
              <a:r>
                <a:rPr lang="fr-FR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Governance</a:t>
              </a:r>
              <a:endPara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25" name="Groupe 124">
            <a:extLst>
              <a:ext uri="{FF2B5EF4-FFF2-40B4-BE49-F238E27FC236}">
                <a16:creationId xmlns:a16="http://schemas.microsoft.com/office/drawing/2014/main" id="{82C3C29D-4AF1-4691-8A75-D7D488D3B827}"/>
              </a:ext>
            </a:extLst>
          </p:cNvPr>
          <p:cNvGrpSpPr/>
          <p:nvPr/>
        </p:nvGrpSpPr>
        <p:grpSpPr>
          <a:xfrm>
            <a:off x="1703082" y="1177860"/>
            <a:ext cx="2143278" cy="864000"/>
            <a:chOff x="1680222" y="1414080"/>
            <a:chExt cx="2143278" cy="864000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2EB0180-F3D7-43DE-9A3B-91C91D1AB21F}"/>
                </a:ext>
              </a:extLst>
            </p:cNvPr>
            <p:cNvSpPr/>
            <p:nvPr/>
          </p:nvSpPr>
          <p:spPr>
            <a:xfrm>
              <a:off x="1680222" y="1519808"/>
              <a:ext cx="13831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Risk Management</a:t>
              </a:r>
            </a:p>
          </p:txBody>
        </p:sp>
        <p:grpSp>
          <p:nvGrpSpPr>
            <p:cNvPr id="94" name="Groupe 93">
              <a:extLst>
                <a:ext uri="{FF2B5EF4-FFF2-40B4-BE49-F238E27FC236}">
                  <a16:creationId xmlns:a16="http://schemas.microsoft.com/office/drawing/2014/main" id="{F5C3128C-0A15-4051-A03A-50D08C5BFAB4}"/>
                </a:ext>
              </a:extLst>
            </p:cNvPr>
            <p:cNvGrpSpPr/>
            <p:nvPr/>
          </p:nvGrpSpPr>
          <p:grpSpPr>
            <a:xfrm>
              <a:off x="2959500" y="1414080"/>
              <a:ext cx="864000" cy="864000"/>
              <a:chOff x="2959500" y="1414080"/>
              <a:chExt cx="864000" cy="864000"/>
            </a:xfrm>
          </p:grpSpPr>
          <p:grpSp>
            <p:nvGrpSpPr>
              <p:cNvPr id="37" name="Groupe 36">
                <a:extLst>
                  <a:ext uri="{FF2B5EF4-FFF2-40B4-BE49-F238E27FC236}">
                    <a16:creationId xmlns:a16="http://schemas.microsoft.com/office/drawing/2014/main" id="{9972C014-13C2-48B2-9C83-B54916EAD6E3}"/>
                  </a:ext>
                </a:extLst>
              </p:cNvPr>
              <p:cNvGrpSpPr/>
              <p:nvPr/>
            </p:nvGrpSpPr>
            <p:grpSpPr>
              <a:xfrm>
                <a:off x="2959500" y="1414080"/>
                <a:ext cx="864000" cy="864000"/>
                <a:chOff x="3246120" y="1097280"/>
                <a:chExt cx="864000" cy="864000"/>
              </a:xfrm>
            </p:grpSpPr>
            <p:sp>
              <p:nvSpPr>
                <p:cNvPr id="38" name="Ellipse 37">
                  <a:extLst>
                    <a:ext uri="{FF2B5EF4-FFF2-40B4-BE49-F238E27FC236}">
                      <a16:creationId xmlns:a16="http://schemas.microsoft.com/office/drawing/2014/main" id="{497EE34E-C317-48D2-B7B8-FA2361F438C2}"/>
                    </a:ext>
                  </a:extLst>
                </p:cNvPr>
                <p:cNvSpPr/>
                <p:nvPr/>
              </p:nvSpPr>
              <p:spPr>
                <a:xfrm>
                  <a:off x="3246120" y="1097280"/>
                  <a:ext cx="864000" cy="864000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chemeClr val="accent5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" name="Ellipse 38">
                  <a:extLst>
                    <a:ext uri="{FF2B5EF4-FFF2-40B4-BE49-F238E27FC236}">
                      <a16:creationId xmlns:a16="http://schemas.microsoft.com/office/drawing/2014/main" id="{C7D66E17-F167-472A-988F-0E14E6920FA2}"/>
                    </a:ext>
                  </a:extLst>
                </p:cNvPr>
                <p:cNvSpPr/>
                <p:nvPr/>
              </p:nvSpPr>
              <p:spPr>
                <a:xfrm>
                  <a:off x="3318120" y="1169280"/>
                  <a:ext cx="720000" cy="72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5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63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pic>
            <p:nvPicPr>
              <p:cNvPr id="91" name="Image 90">
                <a:extLst>
                  <a:ext uri="{FF2B5EF4-FFF2-40B4-BE49-F238E27FC236}">
                    <a16:creationId xmlns:a16="http://schemas.microsoft.com/office/drawing/2014/main" id="{CB26A7C2-16CD-4E98-ABD4-8EDECC6437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85782">
                <a:off x="3061854" y="1631002"/>
                <a:ext cx="648000" cy="432000"/>
              </a:xfrm>
              <a:prstGeom prst="rect">
                <a:avLst/>
              </a:prstGeom>
            </p:spPr>
          </p:pic>
        </p:grpSp>
      </p:grpSp>
      <p:grpSp>
        <p:nvGrpSpPr>
          <p:cNvPr id="124" name="Groupe 123">
            <a:extLst>
              <a:ext uri="{FF2B5EF4-FFF2-40B4-BE49-F238E27FC236}">
                <a16:creationId xmlns:a16="http://schemas.microsoft.com/office/drawing/2014/main" id="{D1330D4C-7015-4E53-B461-F6D7D072B76D}"/>
              </a:ext>
            </a:extLst>
          </p:cNvPr>
          <p:cNvGrpSpPr/>
          <p:nvPr/>
        </p:nvGrpSpPr>
        <p:grpSpPr>
          <a:xfrm>
            <a:off x="1655128" y="2279640"/>
            <a:ext cx="2085932" cy="864000"/>
            <a:chOff x="1632268" y="2515860"/>
            <a:chExt cx="2085932" cy="864000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2E5FE45-84CA-43A4-B809-7F0196CDF8F5}"/>
                </a:ext>
              </a:extLst>
            </p:cNvPr>
            <p:cNvSpPr/>
            <p:nvPr/>
          </p:nvSpPr>
          <p:spPr>
            <a:xfrm>
              <a:off x="1632268" y="2817704"/>
              <a:ext cx="138314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Agriculture</a:t>
              </a:r>
            </a:p>
          </p:txBody>
        </p:sp>
        <p:grpSp>
          <p:nvGrpSpPr>
            <p:cNvPr id="96" name="Groupe 95">
              <a:extLst>
                <a:ext uri="{FF2B5EF4-FFF2-40B4-BE49-F238E27FC236}">
                  <a16:creationId xmlns:a16="http://schemas.microsoft.com/office/drawing/2014/main" id="{C31192A1-2B0B-4641-A4C7-47FB13154B17}"/>
                </a:ext>
              </a:extLst>
            </p:cNvPr>
            <p:cNvGrpSpPr/>
            <p:nvPr/>
          </p:nvGrpSpPr>
          <p:grpSpPr>
            <a:xfrm>
              <a:off x="2854200" y="2515860"/>
              <a:ext cx="864000" cy="864000"/>
              <a:chOff x="2854200" y="2515860"/>
              <a:chExt cx="864000" cy="864000"/>
            </a:xfrm>
          </p:grpSpPr>
          <p:grpSp>
            <p:nvGrpSpPr>
              <p:cNvPr id="40" name="Groupe 39">
                <a:extLst>
                  <a:ext uri="{FF2B5EF4-FFF2-40B4-BE49-F238E27FC236}">
                    <a16:creationId xmlns:a16="http://schemas.microsoft.com/office/drawing/2014/main" id="{F852E2DA-2A27-4650-BECB-9C75D019B5F2}"/>
                  </a:ext>
                </a:extLst>
              </p:cNvPr>
              <p:cNvGrpSpPr/>
              <p:nvPr/>
            </p:nvGrpSpPr>
            <p:grpSpPr>
              <a:xfrm>
                <a:off x="2854200" y="2515860"/>
                <a:ext cx="864000" cy="864000"/>
                <a:chOff x="3246120" y="1097280"/>
                <a:chExt cx="864000" cy="864000"/>
              </a:xfrm>
            </p:grpSpPr>
            <p:sp>
              <p:nvSpPr>
                <p:cNvPr id="41" name="Ellipse 40">
                  <a:extLst>
                    <a:ext uri="{FF2B5EF4-FFF2-40B4-BE49-F238E27FC236}">
                      <a16:creationId xmlns:a16="http://schemas.microsoft.com/office/drawing/2014/main" id="{C99BCB7F-81B6-44ED-83FD-C641F9A5608F}"/>
                    </a:ext>
                  </a:extLst>
                </p:cNvPr>
                <p:cNvSpPr/>
                <p:nvPr/>
              </p:nvSpPr>
              <p:spPr>
                <a:xfrm>
                  <a:off x="3246120" y="1097280"/>
                  <a:ext cx="864000" cy="864000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chemeClr val="accent5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" name="Ellipse 41">
                  <a:extLst>
                    <a:ext uri="{FF2B5EF4-FFF2-40B4-BE49-F238E27FC236}">
                      <a16:creationId xmlns:a16="http://schemas.microsoft.com/office/drawing/2014/main" id="{EF8240CE-C0C5-4E0C-8CCB-19BEDA083B8E}"/>
                    </a:ext>
                  </a:extLst>
                </p:cNvPr>
                <p:cNvSpPr/>
                <p:nvPr/>
              </p:nvSpPr>
              <p:spPr>
                <a:xfrm>
                  <a:off x="3318120" y="1169280"/>
                  <a:ext cx="720000" cy="72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5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63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pic>
            <p:nvPicPr>
              <p:cNvPr id="93" name="Image 92">
                <a:extLst>
                  <a:ext uri="{FF2B5EF4-FFF2-40B4-BE49-F238E27FC236}">
                    <a16:creationId xmlns:a16="http://schemas.microsoft.com/office/drawing/2014/main" id="{A4783EA1-1594-4D68-AE84-912E045DDC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404874">
                <a:off x="3127345" y="2715677"/>
                <a:ext cx="276660" cy="432000"/>
              </a:xfrm>
              <a:prstGeom prst="rect">
                <a:avLst/>
              </a:prstGeom>
            </p:spPr>
          </p:pic>
        </p:grpSp>
      </p:grpSp>
      <p:grpSp>
        <p:nvGrpSpPr>
          <p:cNvPr id="123" name="Groupe 122">
            <a:extLst>
              <a:ext uri="{FF2B5EF4-FFF2-40B4-BE49-F238E27FC236}">
                <a16:creationId xmlns:a16="http://schemas.microsoft.com/office/drawing/2014/main" id="{FEAA6EDE-4E7B-4AB2-A047-5EFF44EE29A6}"/>
              </a:ext>
            </a:extLst>
          </p:cNvPr>
          <p:cNvGrpSpPr/>
          <p:nvPr/>
        </p:nvGrpSpPr>
        <p:grpSpPr>
          <a:xfrm>
            <a:off x="2199395" y="3331200"/>
            <a:ext cx="2019295" cy="864000"/>
            <a:chOff x="2176535" y="3567420"/>
            <a:chExt cx="2019295" cy="864000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D8F5AA4F-6A06-4E51-BF54-75E6E38647A3}"/>
                </a:ext>
              </a:extLst>
            </p:cNvPr>
            <p:cNvSpPr/>
            <p:nvPr/>
          </p:nvSpPr>
          <p:spPr>
            <a:xfrm>
              <a:off x="2176535" y="3906536"/>
              <a:ext cx="138314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Energy</a:t>
              </a:r>
            </a:p>
          </p:txBody>
        </p:sp>
        <p:grpSp>
          <p:nvGrpSpPr>
            <p:cNvPr id="99" name="Groupe 98">
              <a:extLst>
                <a:ext uri="{FF2B5EF4-FFF2-40B4-BE49-F238E27FC236}">
                  <a16:creationId xmlns:a16="http://schemas.microsoft.com/office/drawing/2014/main" id="{4A189ED2-8315-4307-8412-685B99FBB801}"/>
                </a:ext>
              </a:extLst>
            </p:cNvPr>
            <p:cNvGrpSpPr/>
            <p:nvPr/>
          </p:nvGrpSpPr>
          <p:grpSpPr>
            <a:xfrm>
              <a:off x="3331830" y="3567420"/>
              <a:ext cx="864000" cy="864000"/>
              <a:chOff x="3331830" y="3567420"/>
              <a:chExt cx="864000" cy="864000"/>
            </a:xfrm>
          </p:grpSpPr>
          <p:grpSp>
            <p:nvGrpSpPr>
              <p:cNvPr id="43" name="Groupe 42">
                <a:extLst>
                  <a:ext uri="{FF2B5EF4-FFF2-40B4-BE49-F238E27FC236}">
                    <a16:creationId xmlns:a16="http://schemas.microsoft.com/office/drawing/2014/main" id="{6D1FE7D4-4AD8-435C-8A0F-BE585E9D81EE}"/>
                  </a:ext>
                </a:extLst>
              </p:cNvPr>
              <p:cNvGrpSpPr/>
              <p:nvPr/>
            </p:nvGrpSpPr>
            <p:grpSpPr>
              <a:xfrm>
                <a:off x="3331830" y="3567420"/>
                <a:ext cx="864000" cy="864000"/>
                <a:chOff x="3246120" y="1097280"/>
                <a:chExt cx="864000" cy="864000"/>
              </a:xfrm>
            </p:grpSpPr>
            <p:sp>
              <p:nvSpPr>
                <p:cNvPr id="44" name="Ellipse 43">
                  <a:extLst>
                    <a:ext uri="{FF2B5EF4-FFF2-40B4-BE49-F238E27FC236}">
                      <a16:creationId xmlns:a16="http://schemas.microsoft.com/office/drawing/2014/main" id="{E5DCCA2C-3F61-493D-9F5C-D0033FA6DE56}"/>
                    </a:ext>
                  </a:extLst>
                </p:cNvPr>
                <p:cNvSpPr/>
                <p:nvPr/>
              </p:nvSpPr>
              <p:spPr>
                <a:xfrm>
                  <a:off x="3246120" y="1097280"/>
                  <a:ext cx="864000" cy="864000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chemeClr val="accent5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5" name="Ellipse 44">
                  <a:extLst>
                    <a:ext uri="{FF2B5EF4-FFF2-40B4-BE49-F238E27FC236}">
                      <a16:creationId xmlns:a16="http://schemas.microsoft.com/office/drawing/2014/main" id="{4BB747CC-35AF-480E-A052-27E8FDD0AB5D}"/>
                    </a:ext>
                  </a:extLst>
                </p:cNvPr>
                <p:cNvSpPr/>
                <p:nvPr/>
              </p:nvSpPr>
              <p:spPr>
                <a:xfrm>
                  <a:off x="3318120" y="1169280"/>
                  <a:ext cx="720000" cy="72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5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63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pic>
            <p:nvPicPr>
              <p:cNvPr id="97" name="Image 96">
                <a:extLst>
                  <a:ext uri="{FF2B5EF4-FFF2-40B4-BE49-F238E27FC236}">
                    <a16:creationId xmlns:a16="http://schemas.microsoft.com/office/drawing/2014/main" id="{A6A208B8-3243-4DEC-801F-C25641B498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9"/>
                  </a:ext>
                </a:extLst>
              </a:blip>
              <a:stretch>
                <a:fillRect/>
              </a:stretch>
            </p:blipFill>
            <p:spPr>
              <a:xfrm>
                <a:off x="3553491" y="3781463"/>
                <a:ext cx="432226" cy="432226"/>
              </a:xfrm>
              <a:prstGeom prst="rect">
                <a:avLst/>
              </a:prstGeom>
            </p:spPr>
          </p:pic>
        </p:grpSp>
      </p:grpSp>
      <p:grpSp>
        <p:nvGrpSpPr>
          <p:cNvPr id="122" name="Groupe 121">
            <a:extLst>
              <a:ext uri="{FF2B5EF4-FFF2-40B4-BE49-F238E27FC236}">
                <a16:creationId xmlns:a16="http://schemas.microsoft.com/office/drawing/2014/main" id="{D0BA596A-BF0D-445E-88C2-C66D19A002B1}"/>
              </a:ext>
            </a:extLst>
          </p:cNvPr>
          <p:cNvGrpSpPr/>
          <p:nvPr/>
        </p:nvGrpSpPr>
        <p:grpSpPr>
          <a:xfrm>
            <a:off x="3177246" y="3936870"/>
            <a:ext cx="2016294" cy="1054110"/>
            <a:chOff x="3154386" y="4173090"/>
            <a:chExt cx="2016294" cy="1054110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CE7CBD4-48E7-4430-B6D2-5B7D6E25AE86}"/>
                </a:ext>
              </a:extLst>
            </p:cNvPr>
            <p:cNvSpPr/>
            <p:nvPr/>
          </p:nvSpPr>
          <p:spPr>
            <a:xfrm>
              <a:off x="3154386" y="4642425"/>
              <a:ext cx="13831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Aquatic</a:t>
              </a:r>
              <a: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fr-FR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Ecosystems</a:t>
              </a:r>
              <a:endPara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106" name="Groupe 105">
              <a:extLst>
                <a:ext uri="{FF2B5EF4-FFF2-40B4-BE49-F238E27FC236}">
                  <a16:creationId xmlns:a16="http://schemas.microsoft.com/office/drawing/2014/main" id="{D5F328E5-FAD9-40F2-8B16-5645FFA039D6}"/>
                </a:ext>
              </a:extLst>
            </p:cNvPr>
            <p:cNvGrpSpPr/>
            <p:nvPr/>
          </p:nvGrpSpPr>
          <p:grpSpPr>
            <a:xfrm>
              <a:off x="4306680" y="4173090"/>
              <a:ext cx="864000" cy="864000"/>
              <a:chOff x="4306680" y="4173090"/>
              <a:chExt cx="864000" cy="864000"/>
            </a:xfrm>
          </p:grpSpPr>
          <p:grpSp>
            <p:nvGrpSpPr>
              <p:cNvPr id="19" name="Groupe 18">
                <a:extLst>
                  <a:ext uri="{FF2B5EF4-FFF2-40B4-BE49-F238E27FC236}">
                    <a16:creationId xmlns:a16="http://schemas.microsoft.com/office/drawing/2014/main" id="{B2D38B06-8E03-4B8C-90CE-D9C93EB66D3E}"/>
                  </a:ext>
                </a:extLst>
              </p:cNvPr>
              <p:cNvGrpSpPr/>
              <p:nvPr/>
            </p:nvGrpSpPr>
            <p:grpSpPr>
              <a:xfrm>
                <a:off x="4306680" y="4173090"/>
                <a:ext cx="864000" cy="864000"/>
                <a:chOff x="3246120" y="1097280"/>
                <a:chExt cx="864000" cy="864000"/>
              </a:xfrm>
            </p:grpSpPr>
            <p:sp>
              <p:nvSpPr>
                <p:cNvPr id="20" name="Ellipse 19">
                  <a:extLst>
                    <a:ext uri="{FF2B5EF4-FFF2-40B4-BE49-F238E27FC236}">
                      <a16:creationId xmlns:a16="http://schemas.microsoft.com/office/drawing/2014/main" id="{D723E4BC-A86B-4140-AAB7-DDD8D2B6FF00}"/>
                    </a:ext>
                  </a:extLst>
                </p:cNvPr>
                <p:cNvSpPr/>
                <p:nvPr/>
              </p:nvSpPr>
              <p:spPr>
                <a:xfrm>
                  <a:off x="3246120" y="1097280"/>
                  <a:ext cx="864000" cy="864000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chemeClr val="accent5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" name="Ellipse 20">
                  <a:extLst>
                    <a:ext uri="{FF2B5EF4-FFF2-40B4-BE49-F238E27FC236}">
                      <a16:creationId xmlns:a16="http://schemas.microsoft.com/office/drawing/2014/main" id="{024C5B3A-2A86-41C0-94B6-A18A2B9A14C7}"/>
                    </a:ext>
                  </a:extLst>
                </p:cNvPr>
                <p:cNvSpPr/>
                <p:nvPr/>
              </p:nvSpPr>
              <p:spPr>
                <a:xfrm>
                  <a:off x="3318120" y="1169280"/>
                  <a:ext cx="720000" cy="72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5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63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pic>
            <p:nvPicPr>
              <p:cNvPr id="100" name="Image 99">
                <a:extLst>
                  <a:ext uri="{FF2B5EF4-FFF2-40B4-BE49-F238E27FC236}">
                    <a16:creationId xmlns:a16="http://schemas.microsoft.com/office/drawing/2014/main" id="{54902C4F-2783-4EDD-9D2B-3188C96CE5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1769" y="4448849"/>
                <a:ext cx="579390" cy="289695"/>
              </a:xfrm>
              <a:prstGeom prst="rect">
                <a:avLst/>
              </a:prstGeom>
            </p:spPr>
          </p:pic>
        </p:grpSp>
      </p:grpSp>
      <p:grpSp>
        <p:nvGrpSpPr>
          <p:cNvPr id="121" name="Groupe 120">
            <a:extLst>
              <a:ext uri="{FF2B5EF4-FFF2-40B4-BE49-F238E27FC236}">
                <a16:creationId xmlns:a16="http://schemas.microsoft.com/office/drawing/2014/main" id="{947A8EA4-3F19-477E-A0E6-0BDEF7B69F4F}"/>
              </a:ext>
            </a:extLst>
          </p:cNvPr>
          <p:cNvGrpSpPr/>
          <p:nvPr/>
        </p:nvGrpSpPr>
        <p:grpSpPr>
          <a:xfrm>
            <a:off x="5596740" y="3946200"/>
            <a:ext cx="1958773" cy="1026532"/>
            <a:chOff x="5573880" y="4182420"/>
            <a:chExt cx="1958773" cy="1026532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E87E06D-AD7C-4350-BC23-AC20A481816D}"/>
                </a:ext>
              </a:extLst>
            </p:cNvPr>
            <p:cNvSpPr/>
            <p:nvPr/>
          </p:nvSpPr>
          <p:spPr>
            <a:xfrm>
              <a:off x="6149506" y="4624177"/>
              <a:ext cx="13831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Drinking</a:t>
              </a:r>
              <a: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Water</a:t>
              </a:r>
            </a:p>
          </p:txBody>
        </p:sp>
        <p:grpSp>
          <p:nvGrpSpPr>
            <p:cNvPr id="105" name="Groupe 104">
              <a:extLst>
                <a:ext uri="{FF2B5EF4-FFF2-40B4-BE49-F238E27FC236}">
                  <a16:creationId xmlns:a16="http://schemas.microsoft.com/office/drawing/2014/main" id="{3C5B2286-923C-4640-84E6-80176B083536}"/>
                </a:ext>
              </a:extLst>
            </p:cNvPr>
            <p:cNvGrpSpPr/>
            <p:nvPr/>
          </p:nvGrpSpPr>
          <p:grpSpPr>
            <a:xfrm>
              <a:off x="5573880" y="4182420"/>
              <a:ext cx="864000" cy="864000"/>
              <a:chOff x="5573880" y="4182420"/>
              <a:chExt cx="864000" cy="864000"/>
            </a:xfrm>
          </p:grpSpPr>
          <p:grpSp>
            <p:nvGrpSpPr>
              <p:cNvPr id="22" name="Groupe 21">
                <a:extLst>
                  <a:ext uri="{FF2B5EF4-FFF2-40B4-BE49-F238E27FC236}">
                    <a16:creationId xmlns:a16="http://schemas.microsoft.com/office/drawing/2014/main" id="{1E67870B-A857-4C57-BF53-80C6237C64AB}"/>
                  </a:ext>
                </a:extLst>
              </p:cNvPr>
              <p:cNvGrpSpPr/>
              <p:nvPr/>
            </p:nvGrpSpPr>
            <p:grpSpPr>
              <a:xfrm>
                <a:off x="5573880" y="4182420"/>
                <a:ext cx="864000" cy="864000"/>
                <a:chOff x="3246120" y="1097280"/>
                <a:chExt cx="864000" cy="864000"/>
              </a:xfrm>
            </p:grpSpPr>
            <p:sp>
              <p:nvSpPr>
                <p:cNvPr id="23" name="Ellipse 22">
                  <a:extLst>
                    <a:ext uri="{FF2B5EF4-FFF2-40B4-BE49-F238E27FC236}">
                      <a16:creationId xmlns:a16="http://schemas.microsoft.com/office/drawing/2014/main" id="{69407BC8-2D66-4D12-8793-40A3A03F8C4F}"/>
                    </a:ext>
                  </a:extLst>
                </p:cNvPr>
                <p:cNvSpPr/>
                <p:nvPr/>
              </p:nvSpPr>
              <p:spPr>
                <a:xfrm>
                  <a:off x="3246120" y="1097280"/>
                  <a:ext cx="864000" cy="864000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chemeClr val="accent5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" name="Ellipse 23">
                  <a:extLst>
                    <a:ext uri="{FF2B5EF4-FFF2-40B4-BE49-F238E27FC236}">
                      <a16:creationId xmlns:a16="http://schemas.microsoft.com/office/drawing/2014/main" id="{39F3E762-56D6-429F-B938-001EDC700126}"/>
                    </a:ext>
                  </a:extLst>
                </p:cNvPr>
                <p:cNvSpPr/>
                <p:nvPr/>
              </p:nvSpPr>
              <p:spPr>
                <a:xfrm>
                  <a:off x="3318120" y="1169280"/>
                  <a:ext cx="720000" cy="72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5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63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pic>
            <p:nvPicPr>
              <p:cNvPr id="102" name="Image 101">
                <a:extLst>
                  <a:ext uri="{FF2B5EF4-FFF2-40B4-BE49-F238E27FC236}">
                    <a16:creationId xmlns:a16="http://schemas.microsoft.com/office/drawing/2014/main" id="{404E18BE-3C93-49F5-BDFC-B938870733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04212" y="4229606"/>
                <a:ext cx="433072" cy="649610"/>
              </a:xfrm>
              <a:prstGeom prst="rect">
                <a:avLst/>
              </a:prstGeom>
            </p:spPr>
          </p:pic>
        </p:grp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F960F966-7C04-44DE-AB40-65348FE2E9FF}"/>
              </a:ext>
            </a:extLst>
          </p:cNvPr>
          <p:cNvGrpSpPr/>
          <p:nvPr/>
        </p:nvGrpSpPr>
        <p:grpSpPr>
          <a:xfrm>
            <a:off x="6621060" y="3331200"/>
            <a:ext cx="2268770" cy="864000"/>
            <a:chOff x="6598200" y="3567420"/>
            <a:chExt cx="2268770" cy="864000"/>
          </a:xfrm>
        </p:grpSpPr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B7EDF833-D5C9-4366-B47D-07765EFD00FB}"/>
                </a:ext>
              </a:extLst>
            </p:cNvPr>
            <p:cNvGrpSpPr/>
            <p:nvPr/>
          </p:nvGrpSpPr>
          <p:grpSpPr>
            <a:xfrm>
              <a:off x="6598200" y="3567420"/>
              <a:ext cx="864000" cy="864000"/>
              <a:chOff x="3246120" y="1097280"/>
              <a:chExt cx="864000" cy="864000"/>
            </a:xfrm>
          </p:grpSpPr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id="{3F8A3CC9-824D-48BB-A7AE-BBF1FFDFA9C4}"/>
                  </a:ext>
                </a:extLst>
              </p:cNvPr>
              <p:cNvSpPr/>
              <p:nvPr/>
            </p:nvSpPr>
            <p:spPr>
              <a:xfrm>
                <a:off x="3246120" y="1097280"/>
                <a:ext cx="864000" cy="864000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D5830D62-357F-445A-A192-8C27E1AED9AC}"/>
                  </a:ext>
                </a:extLst>
              </p:cNvPr>
              <p:cNvSpPr/>
              <p:nvPr/>
            </p:nvSpPr>
            <p:spPr>
              <a:xfrm>
                <a:off x="3318120" y="1169280"/>
                <a:ext cx="720000" cy="720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6350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8DC86A1-0E75-4784-9BA9-66FCCDF4A3BA}"/>
                </a:ext>
              </a:extLst>
            </p:cNvPr>
            <p:cNvSpPr/>
            <p:nvPr/>
          </p:nvSpPr>
          <p:spPr>
            <a:xfrm>
              <a:off x="7379599" y="3990133"/>
              <a:ext cx="148737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Transportation</a:t>
              </a:r>
              <a:endPara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07" name="Image 106">
              <a:extLst>
                <a:ext uri="{FF2B5EF4-FFF2-40B4-BE49-F238E27FC236}">
                  <a16:creationId xmlns:a16="http://schemas.microsoft.com/office/drawing/2014/main" id="{36B741C2-D212-4720-8EEF-650A58A76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tretch>
              <a:fillRect/>
            </a:stretch>
          </p:blipFill>
          <p:spPr>
            <a:xfrm>
              <a:off x="6748683" y="3761942"/>
              <a:ext cx="616799" cy="425922"/>
            </a:xfrm>
            <a:prstGeom prst="rect">
              <a:avLst/>
            </a:prstGeom>
          </p:spPr>
        </p:pic>
      </p:grpSp>
      <p:grpSp>
        <p:nvGrpSpPr>
          <p:cNvPr id="119" name="Groupe 118">
            <a:extLst>
              <a:ext uri="{FF2B5EF4-FFF2-40B4-BE49-F238E27FC236}">
                <a16:creationId xmlns:a16="http://schemas.microsoft.com/office/drawing/2014/main" id="{3BD4E95C-D401-4AC9-82AF-33C8358CF407}"/>
              </a:ext>
            </a:extLst>
          </p:cNvPr>
          <p:cNvGrpSpPr/>
          <p:nvPr/>
        </p:nvGrpSpPr>
        <p:grpSpPr>
          <a:xfrm>
            <a:off x="7116360" y="2279640"/>
            <a:ext cx="2074055" cy="864000"/>
            <a:chOff x="7093500" y="2515860"/>
            <a:chExt cx="2074055" cy="864000"/>
          </a:xfrm>
        </p:grpSpPr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693E65BD-1711-4827-B89B-80900CE354CD}"/>
                </a:ext>
              </a:extLst>
            </p:cNvPr>
            <p:cNvGrpSpPr/>
            <p:nvPr/>
          </p:nvGrpSpPr>
          <p:grpSpPr>
            <a:xfrm>
              <a:off x="7093500" y="2515860"/>
              <a:ext cx="864000" cy="864000"/>
              <a:chOff x="3246120" y="1097280"/>
              <a:chExt cx="864000" cy="864000"/>
            </a:xfrm>
          </p:grpSpPr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D3BC86C0-A823-461D-93D5-A171808583EE}"/>
                  </a:ext>
                </a:extLst>
              </p:cNvPr>
              <p:cNvSpPr/>
              <p:nvPr/>
            </p:nvSpPr>
            <p:spPr>
              <a:xfrm>
                <a:off x="3246120" y="1097280"/>
                <a:ext cx="864000" cy="864000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E06AC6A9-6B1C-41AA-A399-DAE00D842614}"/>
                  </a:ext>
                </a:extLst>
              </p:cNvPr>
              <p:cNvSpPr/>
              <p:nvPr/>
            </p:nvSpPr>
            <p:spPr>
              <a:xfrm>
                <a:off x="3318120" y="1169280"/>
                <a:ext cx="720000" cy="720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6350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355BDE3-C9CB-4E98-8D48-CCDD1C8B3155}"/>
                </a:ext>
              </a:extLst>
            </p:cNvPr>
            <p:cNvSpPr/>
            <p:nvPr/>
          </p:nvSpPr>
          <p:spPr>
            <a:xfrm>
              <a:off x="7784408" y="2723085"/>
              <a:ext cx="13831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Civil Engineering</a:t>
              </a:r>
            </a:p>
          </p:txBody>
        </p:sp>
        <p:pic>
          <p:nvPicPr>
            <p:cNvPr id="109" name="Image 108">
              <a:extLst>
                <a:ext uri="{FF2B5EF4-FFF2-40B4-BE49-F238E27FC236}">
                  <a16:creationId xmlns:a16="http://schemas.microsoft.com/office/drawing/2014/main" id="{0BE52C9A-3008-4EE5-9C47-DCE7C0D94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/>
            </a:stretch>
          </p:blipFill>
          <p:spPr>
            <a:xfrm>
              <a:off x="7230232" y="2815342"/>
              <a:ext cx="616799" cy="212926"/>
            </a:xfrm>
            <a:prstGeom prst="rect">
              <a:avLst/>
            </a:prstGeom>
          </p:spPr>
        </p:pic>
      </p:grpSp>
      <p:grpSp>
        <p:nvGrpSpPr>
          <p:cNvPr id="118" name="Groupe 117">
            <a:extLst>
              <a:ext uri="{FF2B5EF4-FFF2-40B4-BE49-F238E27FC236}">
                <a16:creationId xmlns:a16="http://schemas.microsoft.com/office/drawing/2014/main" id="{ABDCDED0-C4E3-4770-A126-81D565DFA9E8}"/>
              </a:ext>
            </a:extLst>
          </p:cNvPr>
          <p:cNvGrpSpPr/>
          <p:nvPr/>
        </p:nvGrpSpPr>
        <p:grpSpPr>
          <a:xfrm>
            <a:off x="7044360" y="1175970"/>
            <a:ext cx="1804480" cy="864000"/>
            <a:chOff x="7021500" y="1412190"/>
            <a:chExt cx="1804480" cy="864000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3EE1574-847F-4DEC-9256-FFB963CB81AE}"/>
                </a:ext>
              </a:extLst>
            </p:cNvPr>
            <p:cNvSpPr/>
            <p:nvPr/>
          </p:nvSpPr>
          <p:spPr>
            <a:xfrm>
              <a:off x="7744601" y="1700664"/>
              <a:ext cx="108137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Health</a:t>
              </a:r>
              <a:endPara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117" name="Groupe 116">
              <a:extLst>
                <a:ext uri="{FF2B5EF4-FFF2-40B4-BE49-F238E27FC236}">
                  <a16:creationId xmlns:a16="http://schemas.microsoft.com/office/drawing/2014/main" id="{1B66FF0D-F0C0-4641-9077-047A66A11863}"/>
                </a:ext>
              </a:extLst>
            </p:cNvPr>
            <p:cNvGrpSpPr/>
            <p:nvPr/>
          </p:nvGrpSpPr>
          <p:grpSpPr>
            <a:xfrm>
              <a:off x="7021500" y="1412190"/>
              <a:ext cx="864000" cy="864000"/>
              <a:chOff x="7021500" y="1412190"/>
              <a:chExt cx="864000" cy="864000"/>
            </a:xfrm>
          </p:grpSpPr>
          <p:grpSp>
            <p:nvGrpSpPr>
              <p:cNvPr id="31" name="Groupe 30">
                <a:extLst>
                  <a:ext uri="{FF2B5EF4-FFF2-40B4-BE49-F238E27FC236}">
                    <a16:creationId xmlns:a16="http://schemas.microsoft.com/office/drawing/2014/main" id="{E112C522-E7A7-411C-8166-0E4EF4CB2EFB}"/>
                  </a:ext>
                </a:extLst>
              </p:cNvPr>
              <p:cNvGrpSpPr/>
              <p:nvPr/>
            </p:nvGrpSpPr>
            <p:grpSpPr>
              <a:xfrm>
                <a:off x="7021500" y="1412190"/>
                <a:ext cx="864000" cy="864000"/>
                <a:chOff x="3246120" y="1097280"/>
                <a:chExt cx="864000" cy="864000"/>
              </a:xfrm>
            </p:grpSpPr>
            <p:sp>
              <p:nvSpPr>
                <p:cNvPr id="32" name="Ellipse 31">
                  <a:extLst>
                    <a:ext uri="{FF2B5EF4-FFF2-40B4-BE49-F238E27FC236}">
                      <a16:creationId xmlns:a16="http://schemas.microsoft.com/office/drawing/2014/main" id="{709EC6BB-1936-4A30-866A-EE0FB7F23A63}"/>
                    </a:ext>
                  </a:extLst>
                </p:cNvPr>
                <p:cNvSpPr/>
                <p:nvPr/>
              </p:nvSpPr>
              <p:spPr>
                <a:xfrm>
                  <a:off x="3246120" y="1097280"/>
                  <a:ext cx="864000" cy="864000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chemeClr val="accent5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" name="Ellipse 32">
                  <a:extLst>
                    <a:ext uri="{FF2B5EF4-FFF2-40B4-BE49-F238E27FC236}">
                      <a16:creationId xmlns:a16="http://schemas.microsoft.com/office/drawing/2014/main" id="{3EB49AC2-B991-46C0-A4C0-63F14B8F6AF6}"/>
                    </a:ext>
                  </a:extLst>
                </p:cNvPr>
                <p:cNvSpPr/>
                <p:nvPr/>
              </p:nvSpPr>
              <p:spPr>
                <a:xfrm>
                  <a:off x="3318120" y="1169280"/>
                  <a:ext cx="720000" cy="72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5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63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pic>
            <p:nvPicPr>
              <p:cNvPr id="112" name="Image 111">
                <a:extLst>
                  <a:ext uri="{FF2B5EF4-FFF2-40B4-BE49-F238E27FC236}">
                    <a16:creationId xmlns:a16="http://schemas.microsoft.com/office/drawing/2014/main" id="{CD47197F-CBED-47D3-99EA-BA8B031615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41162" y="1577737"/>
                <a:ext cx="458508" cy="510241"/>
              </a:xfrm>
              <a:prstGeom prst="rect">
                <a:avLst/>
              </a:prstGeom>
            </p:spPr>
          </p:pic>
        </p:grpSp>
      </p:grpSp>
      <p:grpSp>
        <p:nvGrpSpPr>
          <p:cNvPr id="127" name="Groupe 126">
            <a:extLst>
              <a:ext uri="{FF2B5EF4-FFF2-40B4-BE49-F238E27FC236}">
                <a16:creationId xmlns:a16="http://schemas.microsoft.com/office/drawing/2014/main" id="{DC7784B8-1DD8-4FFD-994B-A2D1E9A7A3EB}"/>
              </a:ext>
            </a:extLst>
          </p:cNvPr>
          <p:cNvGrpSpPr/>
          <p:nvPr/>
        </p:nvGrpSpPr>
        <p:grpSpPr>
          <a:xfrm>
            <a:off x="4714753" y="1692982"/>
            <a:ext cx="1432121" cy="1476006"/>
            <a:chOff x="4692744" y="2104155"/>
            <a:chExt cx="1432121" cy="1476006"/>
          </a:xfrm>
        </p:grpSpPr>
        <p:pic>
          <p:nvPicPr>
            <p:cNvPr id="114" name="Picture 3">
              <a:extLst>
                <a:ext uri="{FF2B5EF4-FFF2-40B4-BE49-F238E27FC236}">
                  <a16:creationId xmlns:a16="http://schemas.microsoft.com/office/drawing/2014/main" id="{5FB50283-24A8-4B08-96C3-62795528F5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828260" y="2104155"/>
              <a:ext cx="1159389" cy="937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5" name="TextBox 27">
              <a:extLst>
                <a:ext uri="{FF2B5EF4-FFF2-40B4-BE49-F238E27FC236}">
                  <a16:creationId xmlns:a16="http://schemas.microsoft.com/office/drawing/2014/main" id="{CD493138-09B6-48D5-957C-CC6580A1BAF7}"/>
                </a:ext>
              </a:extLst>
            </p:cNvPr>
            <p:cNvSpPr txBox="1"/>
            <p:nvPr/>
          </p:nvSpPr>
          <p:spPr>
            <a:xfrm>
              <a:off x="4692744" y="2995386"/>
              <a:ext cx="14321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0" noProof="0" dirty="0">
                  <a:solidFill>
                    <a:srgbClr val="B0BF27"/>
                  </a:solidFill>
                </a:rPr>
                <a:t>Global Land Operations</a:t>
              </a:r>
            </a:p>
          </p:txBody>
        </p:sp>
      </p:grpSp>
      <p:grpSp>
        <p:nvGrpSpPr>
          <p:cNvPr id="98" name="Groupe 97">
            <a:extLst>
              <a:ext uri="{FF2B5EF4-FFF2-40B4-BE49-F238E27FC236}">
                <a16:creationId xmlns:a16="http://schemas.microsoft.com/office/drawing/2014/main" id="{EE6079CD-640E-4099-8FD5-507634BF81F5}"/>
              </a:ext>
            </a:extLst>
          </p:cNvPr>
          <p:cNvGrpSpPr/>
          <p:nvPr/>
        </p:nvGrpSpPr>
        <p:grpSpPr>
          <a:xfrm>
            <a:off x="6545918" y="250709"/>
            <a:ext cx="1910617" cy="864000"/>
            <a:chOff x="7021500" y="1412190"/>
            <a:chExt cx="1910617" cy="864000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2100A0D5-CB4F-4E0A-B805-3849B14F5ED0}"/>
                </a:ext>
              </a:extLst>
            </p:cNvPr>
            <p:cNvSpPr/>
            <p:nvPr/>
          </p:nvSpPr>
          <p:spPr>
            <a:xfrm>
              <a:off x="7850738" y="1619022"/>
              <a:ext cx="108137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Estuaries</a:t>
              </a:r>
              <a:endPara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103" name="Groupe 102">
              <a:extLst>
                <a:ext uri="{FF2B5EF4-FFF2-40B4-BE49-F238E27FC236}">
                  <a16:creationId xmlns:a16="http://schemas.microsoft.com/office/drawing/2014/main" id="{5E09AD41-CE40-45A8-B386-1BB36F59A07A}"/>
                </a:ext>
              </a:extLst>
            </p:cNvPr>
            <p:cNvGrpSpPr/>
            <p:nvPr/>
          </p:nvGrpSpPr>
          <p:grpSpPr>
            <a:xfrm>
              <a:off x="7021500" y="1412190"/>
              <a:ext cx="864000" cy="864000"/>
              <a:chOff x="7021500" y="1412190"/>
              <a:chExt cx="864000" cy="864000"/>
            </a:xfrm>
          </p:grpSpPr>
          <p:grpSp>
            <p:nvGrpSpPr>
              <p:cNvPr id="104" name="Groupe 103">
                <a:extLst>
                  <a:ext uri="{FF2B5EF4-FFF2-40B4-BE49-F238E27FC236}">
                    <a16:creationId xmlns:a16="http://schemas.microsoft.com/office/drawing/2014/main" id="{76740120-0BAD-4C3D-996F-3D3FC4A47195}"/>
                  </a:ext>
                </a:extLst>
              </p:cNvPr>
              <p:cNvGrpSpPr/>
              <p:nvPr/>
            </p:nvGrpSpPr>
            <p:grpSpPr>
              <a:xfrm>
                <a:off x="7021500" y="1412190"/>
                <a:ext cx="864000" cy="864000"/>
                <a:chOff x="3246120" y="1097280"/>
                <a:chExt cx="864000" cy="864000"/>
              </a:xfrm>
            </p:grpSpPr>
            <p:sp>
              <p:nvSpPr>
                <p:cNvPr id="110" name="Ellipse 109">
                  <a:extLst>
                    <a:ext uri="{FF2B5EF4-FFF2-40B4-BE49-F238E27FC236}">
                      <a16:creationId xmlns:a16="http://schemas.microsoft.com/office/drawing/2014/main" id="{ED345410-BF86-4924-8AF3-BE3723DDA9B2}"/>
                    </a:ext>
                  </a:extLst>
                </p:cNvPr>
                <p:cNvSpPr/>
                <p:nvPr/>
              </p:nvSpPr>
              <p:spPr>
                <a:xfrm>
                  <a:off x="3246120" y="1097280"/>
                  <a:ext cx="864000" cy="864000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solidFill>
                    <a:schemeClr val="accent5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1" name="Ellipse 110">
                  <a:extLst>
                    <a:ext uri="{FF2B5EF4-FFF2-40B4-BE49-F238E27FC236}">
                      <a16:creationId xmlns:a16="http://schemas.microsoft.com/office/drawing/2014/main" id="{F1C1283D-D1F4-4AFD-B5F1-BBE7DF41E797}"/>
                    </a:ext>
                  </a:extLst>
                </p:cNvPr>
                <p:cNvSpPr/>
                <p:nvPr/>
              </p:nvSpPr>
              <p:spPr>
                <a:xfrm>
                  <a:off x="3318120" y="1169280"/>
                  <a:ext cx="720000" cy="72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5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63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pic>
            <p:nvPicPr>
              <p:cNvPr id="108" name="Image 107">
                <a:extLst>
                  <a:ext uri="{FF2B5EF4-FFF2-40B4-BE49-F238E27FC236}">
                    <a16:creationId xmlns:a16="http://schemas.microsoft.com/office/drawing/2014/main" id="{D46E0BA1-5D89-471B-B8BF-1A11B99A7D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20"/>
                  </a:ext>
                </a:extLst>
              </a:blip>
              <a:srcRect l="37615" t="31952"/>
              <a:stretch/>
            </p:blipFill>
            <p:spPr>
              <a:xfrm>
                <a:off x="7213184" y="1663257"/>
                <a:ext cx="501216" cy="385472"/>
              </a:xfrm>
              <a:prstGeom prst="rect">
                <a:avLst/>
              </a:prstGeom>
            </p:spPr>
          </p:pic>
        </p:grp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E1398E13-9972-4379-AF14-3E4891063AFE}"/>
              </a:ext>
            </a:extLst>
          </p:cNvPr>
          <p:cNvGrpSpPr/>
          <p:nvPr/>
        </p:nvGrpSpPr>
        <p:grpSpPr>
          <a:xfrm>
            <a:off x="3815411" y="752392"/>
            <a:ext cx="3361707" cy="3189841"/>
            <a:chOff x="3815411" y="752392"/>
            <a:chExt cx="3361707" cy="3189841"/>
          </a:xfrm>
        </p:grpSpPr>
        <p:sp>
          <p:nvSpPr>
            <p:cNvPr id="116" name="TextBox 27">
              <a:extLst>
                <a:ext uri="{FF2B5EF4-FFF2-40B4-BE49-F238E27FC236}">
                  <a16:creationId xmlns:a16="http://schemas.microsoft.com/office/drawing/2014/main" id="{75ACD675-DF4F-4AE9-BD33-25F319E69A44}"/>
                </a:ext>
              </a:extLst>
            </p:cNvPr>
            <p:cNvSpPr txBox="1"/>
            <p:nvPr/>
          </p:nvSpPr>
          <p:spPr>
            <a:xfrm>
              <a:off x="3815411" y="752392"/>
              <a:ext cx="3361707" cy="318984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604817"/>
                </a:avLst>
              </a:prstTxWarp>
              <a:spAutoFit/>
            </a:bodyPr>
            <a:lstStyle/>
            <a:p>
              <a:pPr algn="ctr"/>
              <a:r>
                <a:rPr lang="en-GB" b="0" noProof="0" dirty="0">
                  <a:solidFill>
                    <a:schemeClr val="accent1">
                      <a:lumMod val="75000"/>
                    </a:schemeClr>
                  </a:solidFill>
                </a:rPr>
                <a:t>Downstream Services</a:t>
              </a:r>
            </a:p>
          </p:txBody>
        </p:sp>
        <p:grpSp>
          <p:nvGrpSpPr>
            <p:cNvPr id="113" name="Groupe 112">
              <a:extLst>
                <a:ext uri="{FF2B5EF4-FFF2-40B4-BE49-F238E27FC236}">
                  <a16:creationId xmlns:a16="http://schemas.microsoft.com/office/drawing/2014/main" id="{5106A34D-72A6-472E-B3D2-8A6422F14E7E}"/>
                </a:ext>
              </a:extLst>
            </p:cNvPr>
            <p:cNvGrpSpPr/>
            <p:nvPr/>
          </p:nvGrpSpPr>
          <p:grpSpPr>
            <a:xfrm>
              <a:off x="6437426" y="999303"/>
              <a:ext cx="144000" cy="144000"/>
              <a:chOff x="3246120" y="1097280"/>
              <a:chExt cx="864000" cy="864000"/>
            </a:xfrm>
          </p:grpSpPr>
          <p:sp>
            <p:nvSpPr>
              <p:cNvPr id="128" name="Ellipse 127">
                <a:extLst>
                  <a:ext uri="{FF2B5EF4-FFF2-40B4-BE49-F238E27FC236}">
                    <a16:creationId xmlns:a16="http://schemas.microsoft.com/office/drawing/2014/main" id="{3C92210B-184B-45DE-B2C8-3C69A8CCA325}"/>
                  </a:ext>
                </a:extLst>
              </p:cNvPr>
              <p:cNvSpPr/>
              <p:nvPr/>
            </p:nvSpPr>
            <p:spPr>
              <a:xfrm>
                <a:off x="3246120" y="1097280"/>
                <a:ext cx="864000" cy="864000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0" name="Ellipse 129">
                <a:extLst>
                  <a:ext uri="{FF2B5EF4-FFF2-40B4-BE49-F238E27FC236}">
                    <a16:creationId xmlns:a16="http://schemas.microsoft.com/office/drawing/2014/main" id="{71BDD11B-72D9-4DA8-87DE-49A5D91B2C4F}"/>
                  </a:ext>
                </a:extLst>
              </p:cNvPr>
              <p:cNvSpPr/>
              <p:nvPr/>
            </p:nvSpPr>
            <p:spPr>
              <a:xfrm>
                <a:off x="3318120" y="1169280"/>
                <a:ext cx="720000" cy="720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6350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239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07418CE4-0154-44C5-AF91-2F456A010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548" y="842665"/>
            <a:ext cx="6972301" cy="43008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/>
              <a:t>A high potential of downstream applications for the Water CGL Service:</a:t>
            </a:r>
          </a:p>
          <a:p>
            <a:r>
              <a:rPr lang="en-GB" sz="1600" dirty="0"/>
              <a:t>A large variety of thematic areas (downstream applications)</a:t>
            </a:r>
          </a:p>
          <a:p>
            <a:r>
              <a:rPr lang="en-GB" sz="1600" dirty="0"/>
              <a:t>Strong impact in the socio-economic sector (drinking water, energy, transport…)</a:t>
            </a:r>
          </a:p>
          <a:p>
            <a:r>
              <a:rPr lang="en-GB" sz="1600" dirty="0"/>
              <a:t>Objective: </a:t>
            </a:r>
          </a:p>
          <a:p>
            <a:pPr lvl="1"/>
            <a:r>
              <a:rPr lang="en-GB" sz="1600" dirty="0"/>
              <a:t>maximise the benefit of the Water services to applications and end users</a:t>
            </a:r>
          </a:p>
          <a:p>
            <a:pPr lvl="1"/>
            <a:r>
              <a:rPr lang="en-GB" sz="1600" dirty="0"/>
              <a:t>Ensure that products and services are fit for purpose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Developing the link with the user community:</a:t>
            </a:r>
          </a:p>
          <a:p>
            <a:r>
              <a:rPr lang="en-GB" sz="1600" dirty="0"/>
              <a:t>Awareness </a:t>
            </a:r>
          </a:p>
          <a:p>
            <a:r>
              <a:rPr lang="en-GB" sz="1600" dirty="0"/>
              <a:t>Reach the already existing user community:</a:t>
            </a:r>
          </a:p>
          <a:p>
            <a:r>
              <a:rPr lang="en-GB" sz="1600" dirty="0"/>
              <a:t>Engage users in the Service definition and validation process (User workshops, User Requirement Documents, Gap analysis, Surveys, External reviews)</a:t>
            </a:r>
          </a:p>
          <a:p>
            <a:r>
              <a:rPr lang="en-GB" sz="1600" dirty="0"/>
              <a:t>Consider needs at different levels: Member States, Decision Makers, Intermediate Users, End Users 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3CBF2B7-0600-43E0-AA42-E74E45E26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User </a:t>
            </a:r>
            <a:r>
              <a:rPr lang="fr-FR" dirty="0" err="1"/>
              <a:t>Uptake</a:t>
            </a:r>
            <a:r>
              <a:rPr lang="fr-FR" dirty="0"/>
              <a:t> in the </a:t>
            </a:r>
            <a:r>
              <a:rPr lang="fr-FR" dirty="0" err="1"/>
              <a:t>Copernicus</a:t>
            </a:r>
            <a:r>
              <a:rPr lang="fr-FR" dirty="0"/>
              <a:t> Global Land Service</a:t>
            </a:r>
          </a:p>
        </p:txBody>
      </p:sp>
    </p:spTree>
    <p:extLst>
      <p:ext uri="{BB962C8B-B14F-4D97-AF65-F5344CB8AC3E}">
        <p14:creationId xmlns:p14="http://schemas.microsoft.com/office/powerpoint/2010/main" val="401082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B8CA1CF-E2D3-4E81-94E0-123DF6218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Products</a:t>
            </a:r>
            <a:r>
              <a:rPr lang="fr-FR" dirty="0"/>
              <a:t> description: Collection </a:t>
            </a:r>
            <a:r>
              <a:rPr lang="fr-FR" dirty="0" err="1"/>
              <a:t>Cryosphere</a:t>
            </a:r>
            <a:r>
              <a:rPr lang="fr-FR" dirty="0"/>
              <a:t> 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9DA7E7D-3A95-426F-94F7-81F44BBC6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530181"/>
              </p:ext>
            </p:extLst>
          </p:nvPr>
        </p:nvGraphicFramePr>
        <p:xfrm>
          <a:off x="870694" y="737597"/>
          <a:ext cx="8258196" cy="446748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30160">
                  <a:extLst>
                    <a:ext uri="{9D8B030D-6E8A-4147-A177-3AD203B41FA5}">
                      <a16:colId xmlns:a16="http://schemas.microsoft.com/office/drawing/2014/main" val="336810235"/>
                    </a:ext>
                  </a:extLst>
                </a:gridCol>
                <a:gridCol w="867707">
                  <a:extLst>
                    <a:ext uri="{9D8B030D-6E8A-4147-A177-3AD203B41FA5}">
                      <a16:colId xmlns:a16="http://schemas.microsoft.com/office/drawing/2014/main" val="3507139340"/>
                    </a:ext>
                  </a:extLst>
                </a:gridCol>
                <a:gridCol w="825910">
                  <a:extLst>
                    <a:ext uri="{9D8B030D-6E8A-4147-A177-3AD203B41FA5}">
                      <a16:colId xmlns:a16="http://schemas.microsoft.com/office/drawing/2014/main" val="1809191047"/>
                    </a:ext>
                  </a:extLst>
                </a:gridCol>
                <a:gridCol w="1150374">
                  <a:extLst>
                    <a:ext uri="{9D8B030D-6E8A-4147-A177-3AD203B41FA5}">
                      <a16:colId xmlns:a16="http://schemas.microsoft.com/office/drawing/2014/main" val="320662856"/>
                    </a:ext>
                  </a:extLst>
                </a:gridCol>
                <a:gridCol w="1289920">
                  <a:extLst>
                    <a:ext uri="{9D8B030D-6E8A-4147-A177-3AD203B41FA5}">
                      <a16:colId xmlns:a16="http://schemas.microsoft.com/office/drawing/2014/main" val="3105214485"/>
                    </a:ext>
                  </a:extLst>
                </a:gridCol>
                <a:gridCol w="2994125">
                  <a:extLst>
                    <a:ext uri="{9D8B030D-6E8A-4147-A177-3AD203B41FA5}">
                      <a16:colId xmlns:a16="http://schemas.microsoft.com/office/drawing/2014/main" val="370163946"/>
                    </a:ext>
                  </a:extLst>
                </a:gridCol>
              </a:tblGrid>
              <a:tr h="536677">
                <a:tc>
                  <a:txBody>
                    <a:bodyPr/>
                    <a:lstStyle/>
                    <a:p>
                      <a:r>
                        <a:rPr lang="fr-FR" sz="1200" dirty="0"/>
                        <a:t>Product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40" marR="51440" marT="34288" marB="34288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err="1"/>
                        <a:t>Resolution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40" marR="51440" marT="34288" marB="34288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Domain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40" marR="51440" marT="34288" marB="34288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Remote Sensing Data</a:t>
                      </a:r>
                    </a:p>
                  </a:txBody>
                  <a:tcPr marL="51440" marR="51440" marT="34288" marB="34288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Foreseen evolutions</a:t>
                      </a:r>
                    </a:p>
                  </a:txBody>
                  <a:tcPr marL="51440" marR="51440" marT="34288" marB="34288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Illustration</a:t>
                      </a:r>
                    </a:p>
                  </a:txBody>
                  <a:tcPr marL="51440" marR="51440" marT="34288" marB="34288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306385"/>
                  </a:ext>
                </a:extLst>
              </a:tr>
              <a:tr h="698122">
                <a:tc>
                  <a:txBody>
                    <a:bodyPr/>
                    <a:lstStyle/>
                    <a:p>
                      <a:r>
                        <a:rPr lang="fr-FR" sz="1100" b="1" dirty="0"/>
                        <a:t>Snow Cover </a:t>
                      </a:r>
                      <a:r>
                        <a:rPr lang="fr-FR" sz="1100" b="1" dirty="0" err="1"/>
                        <a:t>Extent</a:t>
                      </a:r>
                      <a:r>
                        <a:rPr lang="fr-FR" sz="1100" b="1" dirty="0"/>
                        <a:t> V1</a:t>
                      </a:r>
                      <a:endParaRPr lang="en-GB" sz="1100" b="1" dirty="0"/>
                    </a:p>
                  </a:txBody>
                  <a:tcPr marL="51440" marR="51440" marT="34288" marB="34288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500m, </a:t>
                      </a:r>
                      <a:r>
                        <a:rPr lang="fr-FR" sz="1100" dirty="0" err="1"/>
                        <a:t>daily</a:t>
                      </a:r>
                      <a:endParaRPr lang="en-GB" sz="1100" dirty="0"/>
                    </a:p>
                  </a:txBody>
                  <a:tcPr marL="51440" marR="51440" marT="34288" marB="34288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err="1"/>
                        <a:t>Pan-European</a:t>
                      </a:r>
                      <a:endParaRPr lang="en-GB" sz="1100" dirty="0"/>
                    </a:p>
                  </a:txBody>
                  <a:tcPr marL="51440" marR="51440" marT="34288" marB="34288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Terra MODIS, Suomi-NPP VIIRS</a:t>
                      </a:r>
                    </a:p>
                  </a:txBody>
                  <a:tcPr marL="51440" marR="51440" marT="34288" marB="34288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100" dirty="0"/>
                        <a:t>Short-term: Transition to </a:t>
                      </a:r>
                      <a:r>
                        <a:rPr lang="en-GB" sz="1100" b="1" dirty="0"/>
                        <a:t>Sentinel-3 SLSTR (V2.1)</a:t>
                      </a:r>
                    </a:p>
                    <a:p>
                      <a:r>
                        <a:rPr lang="en-GB" sz="1100" b="1" dirty="0"/>
                        <a:t> </a:t>
                      </a:r>
                      <a:r>
                        <a:rPr lang="en-GB" sz="1100" dirty="0"/>
                        <a:t>Long-term: Higher resolution with new satellite missions</a:t>
                      </a:r>
                    </a:p>
                  </a:txBody>
                  <a:tcPr marL="51440" marR="51440" marT="34288" marB="34288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1440" marR="51440" marT="34288" marB="34288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853366"/>
                  </a:ext>
                </a:extLst>
              </a:tr>
              <a:tr h="7807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/>
                        <a:t>Snow Cover </a:t>
                      </a:r>
                      <a:r>
                        <a:rPr lang="fr-FR" sz="1100" b="1" dirty="0" err="1"/>
                        <a:t>Extent</a:t>
                      </a:r>
                      <a:r>
                        <a:rPr lang="fr-FR" sz="1100" b="1" dirty="0"/>
                        <a:t> V2</a:t>
                      </a:r>
                      <a:endParaRPr lang="en-GB" sz="1100" b="1" dirty="0"/>
                    </a:p>
                  </a:txBody>
                  <a:tcPr marL="51440" marR="51440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1km</a:t>
                      </a:r>
                      <a:r>
                        <a:rPr lang="fr-FR" sz="1100" dirty="0"/>
                        <a:t>, </a:t>
                      </a:r>
                      <a:r>
                        <a:rPr lang="fr-FR" sz="1100" dirty="0" err="1"/>
                        <a:t>daily</a:t>
                      </a:r>
                      <a:endParaRPr lang="en-GB" sz="1100" dirty="0"/>
                    </a:p>
                  </a:txBody>
                  <a:tcPr marL="51440" marR="51440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Northern Hemisphere</a:t>
                      </a:r>
                    </a:p>
                  </a:txBody>
                  <a:tcPr marL="51440" marR="51440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</a:rPr>
                        <a:t>Suomi-NPP VIIRS</a:t>
                      </a:r>
                      <a:endParaRPr lang="en-GB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GB" sz="1100" dirty="0"/>
                    </a:p>
                  </a:txBody>
                  <a:tcPr marL="51440" marR="51440" marT="34288" marB="34288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1440" marR="51440" marT="34288" marB="34288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622673"/>
                  </a:ext>
                </a:extLst>
              </a:tr>
              <a:tr h="706155">
                <a:tc>
                  <a:txBody>
                    <a:bodyPr/>
                    <a:lstStyle/>
                    <a:p>
                      <a:r>
                        <a:rPr lang="fr-FR" sz="1100" b="1" dirty="0"/>
                        <a:t>Snow Water Equivalent</a:t>
                      </a:r>
                      <a:endParaRPr lang="en-GB" sz="1100" b="1" dirty="0"/>
                    </a:p>
                  </a:txBody>
                  <a:tcPr marL="51440" marR="51440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5km, </a:t>
                      </a:r>
                      <a:r>
                        <a:rPr lang="fr-FR" sz="1100" dirty="0" err="1"/>
                        <a:t>daily</a:t>
                      </a:r>
                      <a:endParaRPr lang="en-GB" sz="1100" dirty="0"/>
                    </a:p>
                  </a:txBody>
                  <a:tcPr marL="51440" marR="51440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err="1"/>
                        <a:t>Northern</a:t>
                      </a:r>
                      <a:r>
                        <a:rPr lang="fr-FR" sz="1100" baseline="0" dirty="0"/>
                        <a:t> </a:t>
                      </a:r>
                      <a:r>
                        <a:rPr lang="fr-FR" sz="1100" baseline="0" dirty="0" err="1"/>
                        <a:t>Hemisphere</a:t>
                      </a:r>
                      <a:endParaRPr lang="en-GB" sz="1100" dirty="0"/>
                    </a:p>
                  </a:txBody>
                  <a:tcPr marL="51440" marR="51440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DMSP F17 SSMIS</a:t>
                      </a:r>
                    </a:p>
                    <a:p>
                      <a:endParaRPr lang="en-GB" sz="1100" dirty="0"/>
                    </a:p>
                  </a:txBody>
                  <a:tcPr marL="51440" marR="51440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Higher resolution (1km) with new satellite missions</a:t>
                      </a:r>
                    </a:p>
                  </a:txBody>
                  <a:tcPr marL="51440" marR="51440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/>
                    </a:p>
                  </a:txBody>
                  <a:tcPr marL="51440" marR="51440" marT="34288" marB="3428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4490"/>
                  </a:ext>
                </a:extLst>
              </a:tr>
              <a:tr h="832435">
                <a:tc>
                  <a:txBody>
                    <a:bodyPr/>
                    <a:lstStyle/>
                    <a:p>
                      <a:r>
                        <a:rPr lang="fr-FR" sz="1100" b="1" dirty="0"/>
                        <a:t>Lake </a:t>
                      </a:r>
                      <a:r>
                        <a:rPr lang="fr-FR" sz="1100" b="1" dirty="0" err="1"/>
                        <a:t>Ice</a:t>
                      </a:r>
                      <a:r>
                        <a:rPr lang="fr-FR" sz="1100" b="1" dirty="0"/>
                        <a:t> </a:t>
                      </a:r>
                      <a:r>
                        <a:rPr lang="fr-FR" sz="1100" b="1" dirty="0" err="1"/>
                        <a:t>Extent</a:t>
                      </a:r>
                      <a:r>
                        <a:rPr lang="fr-FR" sz="1100" b="1" dirty="0"/>
                        <a:t> V1</a:t>
                      </a:r>
                      <a:endParaRPr lang="en-GB" sz="1100" b="1" dirty="0"/>
                    </a:p>
                  </a:txBody>
                  <a:tcPr marL="51440" marR="51440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250m, </a:t>
                      </a:r>
                      <a:r>
                        <a:rPr lang="fr-FR" sz="1100" dirty="0" err="1"/>
                        <a:t>daily</a:t>
                      </a:r>
                      <a:endParaRPr lang="en-GB" sz="1100" dirty="0"/>
                    </a:p>
                  </a:txBody>
                  <a:tcPr marL="51440" marR="51440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err="1"/>
                        <a:t>Baltic</a:t>
                      </a:r>
                      <a:endParaRPr lang="en-GB" sz="1100" dirty="0"/>
                    </a:p>
                  </a:txBody>
                  <a:tcPr marL="51440" marR="51440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Terra MODIS</a:t>
                      </a:r>
                    </a:p>
                  </a:txBody>
                  <a:tcPr marL="51440" marR="51440" marT="34288" marB="34288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100" dirty="0"/>
                        <a:t>Higher resolution with new satellite missions</a:t>
                      </a:r>
                    </a:p>
                  </a:txBody>
                  <a:tcPr marL="51440" marR="51440" marT="34288" marB="34288" anchor="ctr"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1440" marR="51440" marT="34288" marB="3428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270333"/>
                  </a:ext>
                </a:extLst>
              </a:tr>
              <a:tr h="913296">
                <a:tc>
                  <a:txBody>
                    <a:bodyPr/>
                    <a:lstStyle/>
                    <a:p>
                      <a:r>
                        <a:rPr lang="en-GB" sz="1100" b="1" dirty="0"/>
                        <a:t>Lake Ice Extent V2 (in dev)</a:t>
                      </a:r>
                    </a:p>
                  </a:txBody>
                  <a:tcPr marL="51440" marR="51440" marT="34288" marB="34288"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500m, daily</a:t>
                      </a:r>
                    </a:p>
                  </a:txBody>
                  <a:tcPr marL="51440" marR="51440" marT="34288" marB="34288"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Northern Hemisphere</a:t>
                      </a:r>
                    </a:p>
                  </a:txBody>
                  <a:tcPr marL="51440" marR="51440" marT="34288" marB="34288"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/>
                        <a:t>Sentinel-3a (SLSTR)</a:t>
                      </a:r>
                    </a:p>
                  </a:txBody>
                  <a:tcPr marL="51440" marR="51440" marT="34288" marB="34288"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1440" marR="51440" marT="34288" marB="34288"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1440" marR="51440" marT="34288" marB="34288"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34111"/>
                  </a:ext>
                </a:extLst>
              </a:tr>
            </a:tbl>
          </a:graphicData>
        </a:graphic>
      </p:graphicFrame>
      <p:pic>
        <p:nvPicPr>
          <p:cNvPr id="17" name="Grafik 8">
            <a:extLst>
              <a:ext uri="{FF2B5EF4-FFF2-40B4-BE49-F238E27FC236}">
                <a16:creationId xmlns:a16="http://schemas.microsoft.com/office/drawing/2014/main" id="{A87ECFEA-C413-4AA3-9311-7443E42D37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711" y="1749094"/>
            <a:ext cx="3022840" cy="56592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BE303A6-F188-468F-BE34-022C6AF5B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930" y="1529218"/>
            <a:ext cx="856525" cy="19985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802D3DE3-9908-4B5F-8A77-2A165C8A2C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528"/>
          <a:stretch/>
        </p:blipFill>
        <p:spPr>
          <a:xfrm rot="5400000">
            <a:off x="8519517" y="2094402"/>
            <a:ext cx="279448" cy="1028510"/>
          </a:xfrm>
          <a:prstGeom prst="rect">
            <a:avLst/>
          </a:prstGeom>
        </p:spPr>
      </p:pic>
      <p:pic>
        <p:nvPicPr>
          <p:cNvPr id="27" name="Picture 1">
            <a:extLst>
              <a:ext uri="{FF2B5EF4-FFF2-40B4-BE49-F238E27FC236}">
                <a16:creationId xmlns:a16="http://schemas.microsoft.com/office/drawing/2014/main" id="{EBC3FC5A-C848-485B-9178-FD993E9818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818" b="8166"/>
          <a:stretch/>
        </p:blipFill>
        <p:spPr>
          <a:xfrm>
            <a:off x="5971721" y="2769040"/>
            <a:ext cx="3168000" cy="668873"/>
          </a:xfrm>
          <a:prstGeom prst="rect">
            <a:avLst/>
          </a:prstGeom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1B4AD1AD-FA13-46ED-9293-6F6F4221D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498" y="3535602"/>
            <a:ext cx="1342391" cy="68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2AB280F-EC28-404C-B36E-3312CB1834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7395" y="3513300"/>
            <a:ext cx="1263329" cy="72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60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F03F270D-19BA-4D25-95E4-FA0C6BC4F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Products</a:t>
            </a:r>
            <a:r>
              <a:rPr lang="fr-FR" dirty="0"/>
              <a:t> description: Collection Water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B0BB503F-5438-4A19-91C2-8FAE456C21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067445"/>
              </p:ext>
            </p:extLst>
          </p:nvPr>
        </p:nvGraphicFramePr>
        <p:xfrm>
          <a:off x="870694" y="745860"/>
          <a:ext cx="8273306" cy="426227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26225">
                  <a:extLst>
                    <a:ext uri="{9D8B030D-6E8A-4147-A177-3AD203B41FA5}">
                      <a16:colId xmlns:a16="http://schemas.microsoft.com/office/drawing/2014/main" val="336810235"/>
                    </a:ext>
                  </a:extLst>
                </a:gridCol>
                <a:gridCol w="967128">
                  <a:extLst>
                    <a:ext uri="{9D8B030D-6E8A-4147-A177-3AD203B41FA5}">
                      <a16:colId xmlns:a16="http://schemas.microsoft.com/office/drawing/2014/main" val="3507139340"/>
                    </a:ext>
                  </a:extLst>
                </a:gridCol>
                <a:gridCol w="814128">
                  <a:extLst>
                    <a:ext uri="{9D8B030D-6E8A-4147-A177-3AD203B41FA5}">
                      <a16:colId xmlns:a16="http://schemas.microsoft.com/office/drawing/2014/main" val="1809191047"/>
                    </a:ext>
                  </a:extLst>
                </a:gridCol>
                <a:gridCol w="1194307">
                  <a:extLst>
                    <a:ext uri="{9D8B030D-6E8A-4147-A177-3AD203B41FA5}">
                      <a16:colId xmlns:a16="http://schemas.microsoft.com/office/drawing/2014/main" val="320662856"/>
                    </a:ext>
                  </a:extLst>
                </a:gridCol>
                <a:gridCol w="1398821">
                  <a:extLst>
                    <a:ext uri="{9D8B030D-6E8A-4147-A177-3AD203B41FA5}">
                      <a16:colId xmlns:a16="http://schemas.microsoft.com/office/drawing/2014/main" val="3105214485"/>
                    </a:ext>
                  </a:extLst>
                </a:gridCol>
                <a:gridCol w="2772697">
                  <a:extLst>
                    <a:ext uri="{9D8B030D-6E8A-4147-A177-3AD203B41FA5}">
                      <a16:colId xmlns:a16="http://schemas.microsoft.com/office/drawing/2014/main" val="2015690747"/>
                    </a:ext>
                  </a:extLst>
                </a:gridCol>
              </a:tblGrid>
              <a:tr h="479167">
                <a:tc>
                  <a:txBody>
                    <a:bodyPr/>
                    <a:lstStyle/>
                    <a:p>
                      <a:r>
                        <a:rPr lang="fr-FR" sz="1200" dirty="0"/>
                        <a:t>Product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40" marR="51440" marT="34288" marB="34288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err="1"/>
                        <a:t>Resolution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40" marR="51440" marT="34288" marB="34288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Domain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40" marR="51440" marT="34288" marB="34288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Remote Sensing Data</a:t>
                      </a:r>
                    </a:p>
                  </a:txBody>
                  <a:tcPr marL="51440" marR="51440" marT="34288" marB="34288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Foreseen evolutions</a:t>
                      </a:r>
                    </a:p>
                  </a:txBody>
                  <a:tcPr marL="51440" marR="51440" marT="34288" marB="34288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Illustration</a:t>
                      </a:r>
                    </a:p>
                  </a:txBody>
                  <a:tcPr marL="51440" marR="51440" marT="34288" marB="34288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306385"/>
                  </a:ext>
                </a:extLst>
              </a:tr>
              <a:tr h="630485">
                <a:tc>
                  <a:txBody>
                    <a:bodyPr/>
                    <a:lstStyle/>
                    <a:p>
                      <a:r>
                        <a:rPr lang="fr-FR" sz="1100" b="1" dirty="0"/>
                        <a:t>Lake Surface Water </a:t>
                      </a:r>
                      <a:r>
                        <a:rPr lang="fr-FR" sz="1100" b="1" dirty="0" err="1"/>
                        <a:t>Temperature</a:t>
                      </a:r>
                      <a:endParaRPr lang="en-GB" sz="1100" b="1" dirty="0"/>
                    </a:p>
                  </a:txBody>
                  <a:tcPr marL="51440" marR="51440" marT="34288" marB="34288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1km, 10days</a:t>
                      </a:r>
                      <a:endParaRPr lang="en-GB" sz="1100" dirty="0"/>
                    </a:p>
                  </a:txBody>
                  <a:tcPr marL="51440" marR="51440" marT="34288" marB="34288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Global </a:t>
                      </a:r>
                      <a:r>
                        <a:rPr lang="en-GB" sz="1100" dirty="0"/>
                        <a:t>(~1000 lakes)</a:t>
                      </a:r>
                    </a:p>
                  </a:txBody>
                  <a:tcPr marL="51440" marR="51440" marT="34288" marB="34288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/>
                        <a:t>Sentinel-3 SLSTR</a:t>
                      </a:r>
                    </a:p>
                  </a:txBody>
                  <a:tcPr marL="51440" marR="51440" marT="34288" marB="34288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100" dirty="0"/>
                        <a:t>More water bodies and higher resolution with new satellite missions</a:t>
                      </a:r>
                    </a:p>
                  </a:txBody>
                  <a:tcPr marL="51440" marR="51440" marT="34288" marB="34288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1440" marR="51440" marT="34288" marB="34288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853366"/>
                  </a:ext>
                </a:extLst>
              </a:tr>
              <a:tr h="984872">
                <a:tc>
                  <a:txBody>
                    <a:bodyPr/>
                    <a:lstStyle/>
                    <a:p>
                      <a:r>
                        <a:rPr lang="fr-FR" sz="1100" b="1" dirty="0"/>
                        <a:t>Lake Water </a:t>
                      </a:r>
                      <a:r>
                        <a:rPr lang="fr-FR" sz="1100" b="1" dirty="0" err="1"/>
                        <a:t>Quality</a:t>
                      </a:r>
                      <a:r>
                        <a:rPr lang="fr-FR" sz="1100" b="1" dirty="0"/>
                        <a:t> (</a:t>
                      </a:r>
                      <a:r>
                        <a:rPr lang="fr-FR" sz="1100" b="1" dirty="0" err="1"/>
                        <a:t>reflectance</a:t>
                      </a:r>
                      <a:r>
                        <a:rPr lang="fr-FR" sz="1100" b="1" dirty="0"/>
                        <a:t>, </a:t>
                      </a:r>
                      <a:r>
                        <a:rPr lang="fr-FR" sz="1100" b="1" dirty="0" err="1"/>
                        <a:t>turbidity</a:t>
                      </a:r>
                      <a:r>
                        <a:rPr lang="fr-FR" sz="1100" b="1" dirty="0"/>
                        <a:t>, </a:t>
                      </a:r>
                      <a:r>
                        <a:rPr lang="fr-FR" sz="1100" b="1" dirty="0" err="1"/>
                        <a:t>Trophic</a:t>
                      </a:r>
                      <a:r>
                        <a:rPr lang="fr-FR" sz="1100" b="1" dirty="0"/>
                        <a:t> State)</a:t>
                      </a:r>
                      <a:endParaRPr lang="en-GB" sz="1100" b="1" dirty="0"/>
                    </a:p>
                  </a:txBody>
                  <a:tcPr marL="51440" marR="51440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1km</a:t>
                      </a:r>
                      <a:r>
                        <a:rPr lang="fr-FR" sz="1100" dirty="0"/>
                        <a:t>/300m/100m (in dev), </a:t>
                      </a:r>
                      <a:br>
                        <a:rPr lang="fr-FR" sz="1100" dirty="0"/>
                      </a:br>
                      <a:r>
                        <a:rPr lang="fr-FR" sz="1100" dirty="0"/>
                        <a:t>10days</a:t>
                      </a:r>
                      <a:endParaRPr lang="en-GB" sz="1100" dirty="0"/>
                    </a:p>
                  </a:txBody>
                  <a:tcPr marL="51440" marR="51440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Global (~1000 lakes)</a:t>
                      </a:r>
                    </a:p>
                  </a:txBody>
                  <a:tcPr marL="51440" marR="51440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/>
                        <a:t>Sentinel-3 OLCI</a:t>
                      </a:r>
                    </a:p>
                    <a:p>
                      <a:endParaRPr lang="en-GB" sz="1100" dirty="0"/>
                    </a:p>
                  </a:txBody>
                  <a:tcPr marL="51440" marR="51440" marT="34288" marB="34288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1440" marR="51440" marT="34288" marB="34288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622673"/>
                  </a:ext>
                </a:extLst>
              </a:tr>
              <a:tr h="630485">
                <a:tc>
                  <a:txBody>
                    <a:bodyPr/>
                    <a:lstStyle/>
                    <a:p>
                      <a:r>
                        <a:rPr lang="fr-FR" sz="1100" b="1" dirty="0"/>
                        <a:t>Area Of Water Bodies</a:t>
                      </a:r>
                    </a:p>
                    <a:p>
                      <a:endParaRPr lang="fr-FR" sz="1100" b="1" dirty="0"/>
                    </a:p>
                  </a:txBody>
                  <a:tcPr marL="51440" marR="51440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1km/300m, </a:t>
                      </a:r>
                      <a:r>
                        <a:rPr lang="fr-FR" sz="1100" dirty="0" err="1"/>
                        <a:t>daily</a:t>
                      </a:r>
                      <a:endParaRPr lang="en-GB" sz="1100" dirty="0"/>
                    </a:p>
                    <a:p>
                      <a:endParaRPr lang="en-GB" sz="1100" dirty="0"/>
                    </a:p>
                  </a:txBody>
                  <a:tcPr marL="51440" marR="51440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Global</a:t>
                      </a:r>
                      <a:endParaRPr lang="en-GB" sz="1100" dirty="0"/>
                    </a:p>
                  </a:txBody>
                  <a:tcPr marL="51440" marR="51440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Proba-V</a:t>
                      </a:r>
                    </a:p>
                  </a:txBody>
                  <a:tcPr marL="51440" marR="51440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higher resolution with new satellite missions (</a:t>
                      </a:r>
                      <a:r>
                        <a:rPr lang="en-GB" sz="1100" b="1" dirty="0"/>
                        <a:t>Sentinel-2</a:t>
                      </a:r>
                      <a:r>
                        <a:rPr lang="en-GB" sz="1100" dirty="0"/>
                        <a:t>)</a:t>
                      </a:r>
                    </a:p>
                  </a:txBody>
                  <a:tcPr marL="51440" marR="51440" marT="34288" marB="34288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1440" marR="51440" marT="34288" marB="34288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311392"/>
                  </a:ext>
                </a:extLst>
              </a:tr>
              <a:tr h="630485">
                <a:tc>
                  <a:txBody>
                    <a:bodyPr/>
                    <a:lstStyle/>
                    <a:p>
                      <a:r>
                        <a:rPr lang="fr-FR" sz="1100" b="1" dirty="0"/>
                        <a:t>Lake and </a:t>
                      </a:r>
                      <a:r>
                        <a:rPr lang="fr-FR" sz="1100" b="1" dirty="0" err="1"/>
                        <a:t>Reservoir</a:t>
                      </a:r>
                      <a:r>
                        <a:rPr lang="fr-FR" sz="1100" b="1" dirty="0"/>
                        <a:t> Water </a:t>
                      </a:r>
                      <a:r>
                        <a:rPr lang="fr-FR" sz="1100" b="1" dirty="0" err="1"/>
                        <a:t>Level</a:t>
                      </a:r>
                      <a:endParaRPr lang="fr-FR" sz="1100" b="1" dirty="0"/>
                    </a:p>
                  </a:txBody>
                  <a:tcPr marL="51440" marR="51440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1-to-10day</a:t>
                      </a:r>
                    </a:p>
                  </a:txBody>
                  <a:tcPr marL="51440" marR="51440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Global (~100 lakes)</a:t>
                      </a:r>
                    </a:p>
                  </a:txBody>
                  <a:tcPr marL="51440" marR="51440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Jason-3, </a:t>
                      </a: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Sentinel-3 SRAL</a:t>
                      </a:r>
                    </a:p>
                  </a:txBody>
                  <a:tcPr marL="51440" marR="51440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More lakes and reservoirs, improved time resolution with new satellite missions and algorithms</a:t>
                      </a:r>
                    </a:p>
                  </a:txBody>
                  <a:tcPr marL="51440" marR="51440" marT="34288" marB="34288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1440" marR="51440" marT="34288" marB="34288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823457"/>
                  </a:ext>
                </a:extLst>
              </a:tr>
              <a:tr h="630485">
                <a:tc>
                  <a:txBody>
                    <a:bodyPr/>
                    <a:lstStyle/>
                    <a:p>
                      <a:r>
                        <a:rPr lang="fr-FR" sz="1100" b="1" dirty="0"/>
                        <a:t>River Water </a:t>
                      </a:r>
                      <a:r>
                        <a:rPr lang="fr-FR" sz="1100" b="1" dirty="0" err="1"/>
                        <a:t>Level</a:t>
                      </a:r>
                      <a:endParaRPr lang="fr-FR" sz="1100" b="1" dirty="0"/>
                    </a:p>
                  </a:txBody>
                  <a:tcPr marL="51440" marR="51440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10-to-27day</a:t>
                      </a:r>
                    </a:p>
                  </a:txBody>
                  <a:tcPr marL="51440" marR="51440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Global (~250 stations)</a:t>
                      </a:r>
                    </a:p>
                  </a:txBody>
                  <a:tcPr marL="51440" marR="51440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Jason-3, </a:t>
                      </a:r>
                      <a:r>
                        <a:rPr lang="fr-FR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Sentinel-3 SRAL</a:t>
                      </a:r>
                    </a:p>
                    <a:p>
                      <a:endParaRPr lang="fr-F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40" marR="51440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More rivers, improved time resolution with new satellite missions</a:t>
                      </a:r>
                    </a:p>
                  </a:txBody>
                  <a:tcPr marL="51440" marR="51440" marT="34288" marB="34288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1440" marR="51440" marT="34288" marB="34288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045209"/>
                  </a:ext>
                </a:extLst>
              </a:tr>
            </a:tbl>
          </a:graphicData>
        </a:graphic>
      </p:graphicFrame>
      <p:pic>
        <p:nvPicPr>
          <p:cNvPr id="9" name="Grafik 16" descr="C:\Users\kerstin\AppData\Local\Microsoft\Windows\INetCache\Content.Word\GLBL00000013_turbidity_mean_2005_map_bg.png">
            <a:extLst>
              <a:ext uri="{FF2B5EF4-FFF2-40B4-BE49-F238E27FC236}">
                <a16:creationId xmlns:a16="http://schemas.microsoft.com/office/drawing/2014/main" id="{1F01026F-F63C-4327-9EDD-819138BA423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5" b="12031"/>
          <a:stretch/>
        </p:blipFill>
        <p:spPr bwMode="auto">
          <a:xfrm>
            <a:off x="6687868" y="2012336"/>
            <a:ext cx="1977839" cy="6621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Grafik 4">
            <a:extLst>
              <a:ext uri="{FF2B5EF4-FFF2-40B4-BE49-F238E27FC236}">
                <a16:creationId xmlns:a16="http://schemas.microsoft.com/office/drawing/2014/main" id="{A926B301-2BB7-429B-97A6-BF970E416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467" y="1345981"/>
            <a:ext cx="1081304" cy="556937"/>
          </a:xfrm>
          <a:prstGeom prst="rect">
            <a:avLst/>
          </a:prstGeom>
        </p:spPr>
      </p:pic>
      <p:pic>
        <p:nvPicPr>
          <p:cNvPr id="11" name="Grafik 6">
            <a:extLst>
              <a:ext uri="{FF2B5EF4-FFF2-40B4-BE49-F238E27FC236}">
                <a16:creationId xmlns:a16="http://schemas.microsoft.com/office/drawing/2014/main" id="{58E2CF83-008F-4504-BE8D-4BE3925F9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242" y="1345981"/>
            <a:ext cx="763465" cy="558000"/>
          </a:xfrm>
          <a:prstGeom prst="rect">
            <a:avLst/>
          </a:prstGeom>
        </p:spPr>
      </p:pic>
      <p:sp>
        <p:nvSpPr>
          <p:cNvPr id="12" name="Rectangle à coins arrondis 5">
            <a:extLst>
              <a:ext uri="{FF2B5EF4-FFF2-40B4-BE49-F238E27FC236}">
                <a16:creationId xmlns:a16="http://schemas.microsoft.com/office/drawing/2014/main" id="{2C863B44-E31F-43D6-B544-32E2DDE0BC4B}"/>
              </a:ext>
            </a:extLst>
          </p:cNvPr>
          <p:cNvSpPr/>
          <p:nvPr/>
        </p:nvSpPr>
        <p:spPr>
          <a:xfrm>
            <a:off x="6687868" y="2879909"/>
            <a:ext cx="1268872" cy="662199"/>
          </a:xfrm>
          <a:prstGeom prst="roundRect">
            <a:avLst>
              <a:gd name="adj" fmla="val 10000"/>
            </a:avLst>
          </a:prstGeom>
          <a:blipFill rotWithShape="0"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Image 13" descr="Une image contenant herbe, oiseau&#10;&#10;Description générée avec un niveau de confiance très élevé">
            <a:extLst>
              <a:ext uri="{FF2B5EF4-FFF2-40B4-BE49-F238E27FC236}">
                <a16:creationId xmlns:a16="http://schemas.microsoft.com/office/drawing/2014/main" id="{43F3CB5A-F97A-46E8-9165-63BB869A5F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67" y="4093012"/>
            <a:ext cx="923597" cy="60772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ABA2E97-5B31-4B8D-8F80-B1BAA11812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1086" y="4093012"/>
            <a:ext cx="1214374" cy="607727"/>
          </a:xfrm>
          <a:prstGeom prst="rect">
            <a:avLst/>
          </a:prstGeom>
        </p:spPr>
      </p:pic>
      <p:pic>
        <p:nvPicPr>
          <p:cNvPr id="17" name="Image 16" descr="Une image contenant texte, carte&#10;&#10;Description générée avec un niveau de confiance très élevé">
            <a:extLst>
              <a:ext uri="{FF2B5EF4-FFF2-40B4-BE49-F238E27FC236}">
                <a16:creationId xmlns:a16="http://schemas.microsoft.com/office/drawing/2014/main" id="{CFE2D956-5DE7-4817-9DD7-E36D91CAD9A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5" b="26079"/>
          <a:stretch/>
        </p:blipFill>
        <p:spPr>
          <a:xfrm>
            <a:off x="6552603" y="3651526"/>
            <a:ext cx="1359878" cy="44148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81E1D27-3EA5-4AFE-9159-0C8B7C9A7A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0329" y="3525275"/>
            <a:ext cx="1231364" cy="59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76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F03F270D-19BA-4D25-95E4-FA0C6BC4F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Products</a:t>
            </a:r>
            <a:r>
              <a:rPr lang="fr-FR" dirty="0"/>
              <a:t> description: Collection </a:t>
            </a:r>
            <a:r>
              <a:rPr lang="fr-FR" dirty="0" err="1"/>
              <a:t>Vegetation</a:t>
            </a:r>
            <a:endParaRPr lang="fr-FR" dirty="0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B0BB503F-5438-4A19-91C2-8FAE456C21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068210"/>
              </p:ext>
            </p:extLst>
          </p:nvPr>
        </p:nvGraphicFramePr>
        <p:xfrm>
          <a:off x="870694" y="748774"/>
          <a:ext cx="8273306" cy="110965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26225">
                  <a:extLst>
                    <a:ext uri="{9D8B030D-6E8A-4147-A177-3AD203B41FA5}">
                      <a16:colId xmlns:a16="http://schemas.microsoft.com/office/drawing/2014/main" val="336810235"/>
                    </a:ext>
                  </a:extLst>
                </a:gridCol>
                <a:gridCol w="967128">
                  <a:extLst>
                    <a:ext uri="{9D8B030D-6E8A-4147-A177-3AD203B41FA5}">
                      <a16:colId xmlns:a16="http://schemas.microsoft.com/office/drawing/2014/main" val="3507139340"/>
                    </a:ext>
                  </a:extLst>
                </a:gridCol>
                <a:gridCol w="814128">
                  <a:extLst>
                    <a:ext uri="{9D8B030D-6E8A-4147-A177-3AD203B41FA5}">
                      <a16:colId xmlns:a16="http://schemas.microsoft.com/office/drawing/2014/main" val="1809191047"/>
                    </a:ext>
                  </a:extLst>
                </a:gridCol>
                <a:gridCol w="1194307">
                  <a:extLst>
                    <a:ext uri="{9D8B030D-6E8A-4147-A177-3AD203B41FA5}">
                      <a16:colId xmlns:a16="http://schemas.microsoft.com/office/drawing/2014/main" val="320662856"/>
                    </a:ext>
                  </a:extLst>
                </a:gridCol>
                <a:gridCol w="1398821">
                  <a:extLst>
                    <a:ext uri="{9D8B030D-6E8A-4147-A177-3AD203B41FA5}">
                      <a16:colId xmlns:a16="http://schemas.microsoft.com/office/drawing/2014/main" val="3105214485"/>
                    </a:ext>
                  </a:extLst>
                </a:gridCol>
                <a:gridCol w="2772697">
                  <a:extLst>
                    <a:ext uri="{9D8B030D-6E8A-4147-A177-3AD203B41FA5}">
                      <a16:colId xmlns:a16="http://schemas.microsoft.com/office/drawing/2014/main" val="2015690747"/>
                    </a:ext>
                  </a:extLst>
                </a:gridCol>
              </a:tblGrid>
              <a:tr h="479167">
                <a:tc>
                  <a:txBody>
                    <a:bodyPr/>
                    <a:lstStyle/>
                    <a:p>
                      <a:r>
                        <a:rPr lang="fr-FR" sz="1200" dirty="0"/>
                        <a:t>Product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40" marR="51440" marT="34288" marB="34288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err="1"/>
                        <a:t>Resolution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40" marR="51440" marT="34288" marB="34288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Domain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51440" marR="51440" marT="34288" marB="34288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Remote Sensing Data</a:t>
                      </a:r>
                    </a:p>
                  </a:txBody>
                  <a:tcPr marL="51440" marR="51440" marT="34288" marB="34288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Foreseen evolutions</a:t>
                      </a:r>
                    </a:p>
                  </a:txBody>
                  <a:tcPr marL="51440" marR="51440" marT="34288" marB="34288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Illustration</a:t>
                      </a:r>
                    </a:p>
                  </a:txBody>
                  <a:tcPr marL="51440" marR="51440" marT="34288" marB="34288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306385"/>
                  </a:ext>
                </a:extLst>
              </a:tr>
              <a:tr h="630485">
                <a:tc>
                  <a:txBody>
                    <a:bodyPr/>
                    <a:lstStyle/>
                    <a:p>
                      <a:r>
                        <a:rPr lang="fr-FR" sz="1100" b="1" dirty="0" err="1"/>
                        <a:t>Soil</a:t>
                      </a:r>
                      <a:r>
                        <a:rPr lang="fr-FR" sz="1100" b="1" dirty="0"/>
                        <a:t> Water Index</a:t>
                      </a:r>
                      <a:endParaRPr lang="en-GB" sz="1100" b="1" dirty="0"/>
                    </a:p>
                  </a:txBody>
                  <a:tcPr marL="51440" marR="51440" marT="34288" marB="34288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0.1°, </a:t>
                      </a:r>
                      <a:r>
                        <a:rPr lang="fr-FR" sz="1100" dirty="0" err="1"/>
                        <a:t>daily</a:t>
                      </a:r>
                      <a:endParaRPr lang="en-GB" sz="1100" dirty="0"/>
                    </a:p>
                  </a:txBody>
                  <a:tcPr marL="51440" marR="51440" marT="34288" marB="34288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Global</a:t>
                      </a:r>
                      <a:endParaRPr lang="en-GB" sz="1100" dirty="0"/>
                    </a:p>
                  </a:txBody>
                  <a:tcPr marL="51440" marR="51440" marT="34288" marB="34288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/>
                        <a:t>METOP/ASCAT</a:t>
                      </a:r>
                    </a:p>
                  </a:txBody>
                  <a:tcPr marL="51440" marR="51440" marT="34288" marB="34288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higher resolution with new satellite missions</a:t>
                      </a:r>
                    </a:p>
                  </a:txBody>
                  <a:tcPr marL="51440" marR="51440" marT="34288" marB="34288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51440" marR="51440" marT="34288" marB="34288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853366"/>
                  </a:ext>
                </a:extLst>
              </a:tr>
            </a:tbl>
          </a:graphicData>
        </a:graphic>
      </p:graphicFrame>
      <p:pic>
        <p:nvPicPr>
          <p:cNvPr id="1026" name="Picture 2" descr="https://land.copernicus.eu/global/sites/cgls.vito.be/files/gallery/SWI_t20_2015-08-15.png">
            <a:extLst>
              <a:ext uri="{FF2B5EF4-FFF2-40B4-BE49-F238E27FC236}">
                <a16:creationId xmlns:a16="http://schemas.microsoft.com/office/drawing/2014/main" id="{DBEC3D26-AC0C-4690-8811-1B38CFF00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766" y="1303600"/>
            <a:ext cx="2404234" cy="135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693761"/>
      </p:ext>
    </p:extLst>
  </p:cSld>
  <p:clrMapOvr>
    <a:masterClrMapping/>
  </p:clrMapOvr>
</p:sld>
</file>

<file path=ppt/theme/theme1.xml><?xml version="1.0" encoding="utf-8"?>
<a:theme xmlns:a="http://schemas.openxmlformats.org/drawingml/2006/main" name="Land Ope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nd with background im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nd without background im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LS Template Technical Note" ma:contentTypeID="0x010100853BD43EC96A9741BFCB5D4135F0671401030105006874531B0C96B745BBC2C0F4205DBA55" ma:contentTypeVersion="7" ma:contentTypeDescription="" ma:contentTypeScope="" ma:versionID="0ac93042e980ad16283623b2675164da">
  <xsd:schema xmlns:xsd="http://www.w3.org/2001/XMLSchema" xmlns:xs="http://www.w3.org/2001/XMLSchema" xmlns:p="http://schemas.microsoft.com/office/2006/metadata/properties" xmlns:ns1="http://schemas.microsoft.com/sharepoint/v3" xmlns:ns2="24584a92-cfe5-42c0-880b-1dbd08f20e00" xmlns:ns3="http://schemas.microsoft.com/sharepoint/v3/fields" targetNamespace="http://schemas.microsoft.com/office/2006/metadata/properties" ma:root="true" ma:fieldsID="8ae0b6ee02edb7711f585250da27512c" ns1:_="" ns2:_="" ns3:_="">
    <xsd:import namespace="http://schemas.microsoft.com/sharepoint/v3"/>
    <xsd:import namespace="24584a92-cfe5-42c0-880b-1dbd08f20e00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Language" minOccurs="0"/>
                <xsd:element ref="ns2:Date_x0020_version" minOccurs="0"/>
                <xsd:element ref="ns2:Co-auteur" minOccurs="0"/>
                <xsd:element ref="ns2:Référence" minOccurs="0"/>
                <xsd:element ref="ns2:Indice_x0020_édition" minOccurs="0"/>
                <xsd:element ref="ns2:Indice_x0020_révision" minOccurs="0"/>
                <xsd:element ref="ns2:Destinataires" minOccurs="0"/>
                <xsd:element ref="ns3:_Publisher" minOccurs="0"/>
                <xsd:element ref="ns3:_Source" minOccurs="0"/>
                <xsd:element ref="ns2:Référence_x0020_du_x0020_contrat" minOccurs="0"/>
                <xsd:element ref="ns2:Référence_x0020_externe" minOccurs="0"/>
                <xsd:element ref="ns2:Nomenclature" minOccurs="0"/>
                <xsd:element ref="ns2:a1c7a85153334bb0955c2f9598d080be" minOccurs="0"/>
                <xsd:element ref="ns2:vérificateurs" minOccurs="0"/>
                <xsd:element ref="ns2:Approbateurs" minOccurs="0"/>
                <xsd:element ref="ns3:_Status" minOccurs="0"/>
                <xsd:element ref="ns3:_ResourceType" minOccurs="0"/>
                <xsd:element ref="ns2:Commentaires_relectur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0" nillable="true" ma:displayName="Language" ma:format="Dropdown" ma:internalName="Language" ma:readOnly="false">
      <xsd:simpleType>
        <xsd:union memberTypes="dms:Text">
          <xsd:simpleType>
            <xsd:restriction base="dms:Choice">
              <xsd:enumeration value="Arabe (Arabie saoudite)"/>
              <xsd:enumeration value="Bulgare (Bulgarie)"/>
              <xsd:enumeration value="Chinois (R.A.S. de Hong Kong)"/>
              <xsd:enumeration value="Chinois (République populaire de Chine)"/>
              <xsd:enumeration value="Chinois (Taïwan)"/>
              <xsd:enumeration value="Croate (Croatie)"/>
              <xsd:enumeration value="Tchèque (République tchèque)"/>
              <xsd:enumeration value="Danois (Danemark)"/>
              <xsd:enumeration value="Néerlandais (Pays-Bas)"/>
              <xsd:enumeration value="Anglais"/>
              <xsd:enumeration value="Estonien (Estonie)"/>
              <xsd:enumeration value="Finnois (Finlande)"/>
              <xsd:enumeration value="Français (France)"/>
              <xsd:enumeration value="Allemand (Allemagne)"/>
              <xsd:enumeration value="Grec (Grèce)"/>
              <xsd:enumeration value="Hébreu (Israël)"/>
              <xsd:enumeration value="Hindi (Inde)"/>
              <xsd:enumeration value="Hongrois (Hongrie)"/>
              <xsd:enumeration value="Indonésien (Indonésie)"/>
              <xsd:enumeration value="Italien (Italie)"/>
              <xsd:enumeration value="Japonais (Japon)"/>
              <xsd:enumeration value="Coréen (Corée)"/>
              <xsd:enumeration value="Letton (Lettonie)"/>
              <xsd:enumeration value="Lituanien (Lituanie)"/>
              <xsd:enumeration value="Malais (Malaisie)"/>
              <xsd:enumeration value="Norvégien (Bokmal) (Norvège)"/>
              <xsd:enumeration value="Polonais (Pologne)"/>
              <xsd:enumeration value="Portugais (Brésil)"/>
              <xsd:enumeration value="Portugais (Portugal)"/>
              <xsd:enumeration value="Roumain (Roumanie)"/>
              <xsd:enumeration value="Russe (Russie)"/>
              <xsd:enumeration value="Serbe (Latin, Serbie)"/>
              <xsd:enumeration value="Slovaque (Slovaquie)"/>
              <xsd:enumeration value="Slovène (Slovénie)"/>
              <xsd:enumeration value="Espagnol (Espagne)"/>
              <xsd:enumeration value="Suédois (Suède)"/>
              <xsd:enumeration value="Thaï (Thaïlande)"/>
              <xsd:enumeration value="Turc (Turquie)"/>
              <xsd:enumeration value="Ukrainien (Ukraine)"/>
              <xsd:enumeration value="Ourdou (République islamique du Pakistan)"/>
              <xsd:enumeration value="Vietnamien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584a92-cfe5-42c0-880b-1dbd08f20e00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Colonne Attraper tout de Taxonomie" ma:hidden="true" ma:list="{a134cd7b-98e9-4cd3-96ec-1b3fd3b93ec3}" ma:internalName="TaxCatchAll" ma:showField="CatchAllData" ma:web="dd2b85e0-a704-4af7-822f-c7d2aa060d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Colonne Attraper tout de Taxonomie1" ma:hidden="true" ma:list="{a134cd7b-98e9-4cd3-96ec-1b3fd3b93ec3}" ma:internalName="TaxCatchAllLabel" ma:readOnly="true" ma:showField="CatchAllDataLabel" ma:web="dd2b85e0-a704-4af7-822f-c7d2aa060d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ate_x0020_version" ma:index="14" nillable="true" ma:displayName="Issue Date" ma:format="DateOnly" ma:internalName="Date_x0020_version">
      <xsd:simpleType>
        <xsd:restriction base="dms:DateTime"/>
      </xsd:simpleType>
    </xsd:element>
    <xsd:element name="Co-auteur" ma:index="15" nillable="true" ma:displayName="Co-Author" ma:internalName="Co_x002d_auteur">
      <xsd:simpleType>
        <xsd:restriction base="dms:Text">
          <xsd:maxLength value="255"/>
        </xsd:restriction>
      </xsd:simpleType>
    </xsd:element>
    <xsd:element name="Référence" ma:index="16" nillable="true" ma:displayName="Reference" ma:internalName="R_x00e9_f_x00e9_rence">
      <xsd:simpleType>
        <xsd:restriction base="dms:Text">
          <xsd:maxLength value="255"/>
        </xsd:restriction>
      </xsd:simpleType>
    </xsd:element>
    <xsd:element name="Indice_x0020_édition" ma:index="17" nillable="true" ma:displayName="Edition Number" ma:internalName="Indice_x0020__x00e9_dition">
      <xsd:simpleType>
        <xsd:restriction base="dms:Text">
          <xsd:maxLength value="255"/>
        </xsd:restriction>
      </xsd:simpleType>
    </xsd:element>
    <xsd:element name="Indice_x0020_révision" ma:index="18" nillable="true" ma:displayName="Revision Number" ma:internalName="Indice_x0020_r_x00e9_vision">
      <xsd:simpleType>
        <xsd:restriction base="dms:Text">
          <xsd:maxLength value="255"/>
        </xsd:restriction>
      </xsd:simpleType>
    </xsd:element>
    <xsd:element name="Destinataires" ma:index="19" nillable="true" ma:displayName="Recipients" ma:internalName="Destinataires">
      <xsd:simpleType>
        <xsd:restriction base="dms:Text">
          <xsd:maxLength value="255"/>
        </xsd:restriction>
      </xsd:simpleType>
    </xsd:element>
    <xsd:element name="Référence_x0020_du_x0020_contrat" ma:index="22" nillable="true" ma:displayName="Reference of the contract" ma:internalName="R_x00e9_f_x00e9_rence_x0020_du_x0020_contrat">
      <xsd:simpleType>
        <xsd:restriction base="dms:Text">
          <xsd:maxLength value="255"/>
        </xsd:restriction>
      </xsd:simpleType>
    </xsd:element>
    <xsd:element name="Référence_x0020_externe" ma:index="23" nillable="true" ma:displayName="External reference" ma:internalName="R_x00e9_f_x00e9_rence_x0020_externe">
      <xsd:simpleType>
        <xsd:restriction base="dms:Text">
          <xsd:maxLength value="255"/>
        </xsd:restriction>
      </xsd:simpleType>
    </xsd:element>
    <xsd:element name="Nomenclature" ma:index="24" nillable="true" ma:displayName="Nomenclature" ma:internalName="Nomenclature">
      <xsd:simpleType>
        <xsd:restriction base="dms:Text">
          <xsd:maxLength value="255"/>
        </xsd:restriction>
      </xsd:simpleType>
    </xsd:element>
    <xsd:element name="a1c7a85153334bb0955c2f9598d080be" ma:index="25" nillable="true" ma:taxonomy="true" ma:internalName="a1c7a85153334bb0955c2f9598d080be" ma:taxonomyFieldName="Composants" ma:displayName="Components" ma:default="" ma:fieldId="{a1c7a851-5333-4bb0-955c-2f9598d080be}" ma:taxonomyMulti="true" ma:sspId="e67887bc-73e1-46c3-a151-501b31e7815b" ma:termSetId="271a31bc-27ff-4c6f-b48c-4f87cf342ef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vérificateurs" ma:index="27" nillable="true" ma:displayName="Checker" ma:internalName="v_x00e9_rificateurs">
      <xsd:simpleType>
        <xsd:restriction base="dms:Text">
          <xsd:maxLength value="255"/>
        </xsd:restriction>
      </xsd:simpleType>
    </xsd:element>
    <xsd:element name="Approbateurs" ma:index="28" nillable="true" ma:displayName="Approver" ma:internalName="Approbateurs">
      <xsd:simpleType>
        <xsd:restriction base="dms:Text">
          <xsd:maxLength value="255"/>
        </xsd:restriction>
      </xsd:simpleType>
    </xsd:element>
    <xsd:element name="Commentaires_relecture" ma:index="31" nillable="true" ma:displayName="Feedback_comments" ma:internalName="Commentaires_relectur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Publisher" ma:index="20" nillable="true" ma:displayName="Publisher" ma:default="CLS" ma:description="Person, organization or service that published the resource" ma:internalName="_Publishe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LS"/>
                    <xsd:enumeration value="Brockmann Consult"/>
                    <xsd:enumeration value="ENVEO"/>
                    <xsd:enumeration value="Finnish Meteorological Institute (FMI)"/>
                    <xsd:enumeration value="HYGEOS"/>
                    <xsd:enumeration value="International Marine and Dredging Consultants (IMDC)"/>
                    <xsd:enumeration value="LEGOS"/>
                    <xsd:enumeration value="PML"/>
                    <xsd:enumeration value="Finnish Environment Institute (SYKE)"/>
                    <xsd:enumeration value="VITO"/>
                    <xsd:enumeration value="University of Reading (URead)"/>
                    <xsd:enumeration value="University of Wien"/>
                  </xsd:restriction>
                </xsd:simpleType>
              </xsd:element>
            </xsd:sequence>
          </xsd:extension>
        </xsd:complexContent>
      </xsd:complexType>
    </xsd:element>
    <xsd:element name="_Source" ma:index="21" nillable="true" ma:displayName="Source" ma:description="References to resources from which this resource was derived" ma:internalName="_Source">
      <xsd:simpleType>
        <xsd:restriction base="dms:Note">
          <xsd:maxLength value="255"/>
        </xsd:restriction>
      </xsd:simpleType>
    </xsd:element>
    <xsd:element name="_Status" ma:index="29" nillable="true" ma:displayName="Status" ma:default="Non commencé" ma:format="Dropdown" ma:internalName="_Status" ma:readOnly="false">
      <xsd:simpleType>
        <xsd:restriction base="dms:Choice">
          <xsd:enumeration value="Non commencé"/>
          <xsd:enumeration value="Brouillon"/>
          <xsd:enumeration value="En travail"/>
          <xsd:enumeration value="A revoir"/>
          <xsd:enumeration value="Révisé"/>
          <xsd:enumeration value="Planifié"/>
          <xsd:enumeration value="Publié"/>
          <xsd:enumeration value="Final"/>
          <xsd:enumeration value="Date d'expiration"/>
          <xsd:enumeration value="Not Started"/>
          <xsd:enumeration value="Draft"/>
          <xsd:enumeration value="Reviewed"/>
          <xsd:enumeration value="Scheduled"/>
          <xsd:enumeration value="Published"/>
          <xsd:enumeration value="Expired"/>
        </xsd:restriction>
      </xsd:simpleType>
    </xsd:element>
    <xsd:element name="_ResourceType" ma:index="30" nillable="true" ma:displayName="ResourceType" ma:default="Technical Note" ma:description="Jeu de catégories, fonctions, genres ou niveau d'agrégation" ma:format="Dropdown" ma:indexed="true" ma:internalName="_ResourceType" ma:readOnly="false">
      <xsd:simpleType>
        <xsd:restriction base="dms:Choice">
          <xsd:enumeration value="Technical Note"/>
          <xsd:enumeration value="Acceptance document"/>
          <xsd:enumeration value="Dashboard"/>
          <xsd:enumeration value="Delivery note"/>
          <xsd:enumeration value="Design document"/>
          <xsd:enumeration value="Manual"/>
          <xsd:enumeration value="Memorandum"/>
          <xsd:enumeration value="Minute of Meeting"/>
          <xsd:enumeration value="Minute of Mission"/>
          <xsd:enumeration value="Monthly Report"/>
          <xsd:enumeration value="Organizational Note"/>
          <xsd:enumeration value="Plan"/>
          <xsd:enumeration value="Planning"/>
          <xsd:enumeration value="Powerpoint"/>
          <xsd:enumeration value="Report"/>
          <xsd:enumeration value="Reporting"/>
          <xsd:enumeration value="Requirement"/>
          <xsd:enumeration value="Specification"/>
          <xsd:enumeration value="Tests Documen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2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1" ma:displayName="Comments"/>
        <xsd:element name="keywords" minOccurs="0" maxOccurs="1" type="xsd:string"/>
        <xsd:element ref="dc:language" minOccurs="0" maxOccurs="1"/>
        <xsd:element name="category" minOccurs="0" maxOccurs="1" type="xsd:string" ma:index="13" ma:displayName="Category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e67887bc-73e1-46c3-a151-501b31e7815b" ContentTypeId="0x010100853BD43EC96A9741BFCB5D4135F0671401030105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éférence_x0020_du_x0020_contrat xmlns="24584a92-cfe5-42c0-880b-1dbd08f20e00">JRC-199496</Référence_x0020_du_x0020_contrat>
    <Language xmlns="http://schemas.microsoft.com/sharepoint/v3">Estonien (Estonie)</Language>
    <Co-auteur xmlns="24584a92-cfe5-42c0-880b-1dbd08f20e00" xsi:nil="true"/>
    <_Source xmlns="http://schemas.microsoft.com/sharepoint/v3/fields" xsi:nil="true"/>
    <Commentaires_relecture xmlns="24584a92-cfe5-42c0-880b-1dbd08f20e00" xsi:nil="true"/>
    <Nomenclature xmlns="24584a92-cfe5-42c0-880b-1dbd08f20e00" xsi:nil="true"/>
    <_Publisher xmlns="http://schemas.microsoft.com/sharepoint/v3/fields">
      <Value>CLS</Value>
    </_Publisher>
    <_Status xmlns="http://schemas.microsoft.com/sharepoint/v3/fields">Non commencé</_Status>
    <TaxCatchAll xmlns="24584a92-cfe5-42c0-880b-1dbd08f20e00"/>
    <Référence xmlns="24584a92-cfe5-42c0-880b-1dbd08f20e00" xsi:nil="true"/>
    <a1c7a85153334bb0955c2f9598d080be xmlns="24584a92-cfe5-42c0-880b-1dbd08f20e00">
      <Terms xmlns="http://schemas.microsoft.com/office/infopath/2007/PartnerControls"/>
    </a1c7a85153334bb0955c2f9598d080be>
    <Date_x0020_version xmlns="24584a92-cfe5-42c0-880b-1dbd08f20e00" xsi:nil="true"/>
    <Destinataires xmlns="24584a92-cfe5-42c0-880b-1dbd08f20e00" xsi:nil="true"/>
    <Référence_x0020_externe xmlns="24584a92-cfe5-42c0-880b-1dbd08f20e00" xsi:nil="true"/>
    <vérificateurs xmlns="24584a92-cfe5-42c0-880b-1dbd08f20e00" xsi:nil="true"/>
    <Approbateurs xmlns="24584a92-cfe5-42c0-880b-1dbd08f20e00" xsi:nil="true"/>
    <_ResourceType xmlns="http://schemas.microsoft.com/sharepoint/v3/fields">Powerpoint</_ResourceType>
    <Indice_x0020_édition xmlns="24584a92-cfe5-42c0-880b-1dbd08f20e00" xsi:nil="true"/>
    <Indice_x0020_révision xmlns="24584a92-cfe5-42c0-880b-1dbd08f20e00" xsi:nil="true"/>
  </documentManagement>
</p:properties>
</file>

<file path=customXml/item5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5AC54774-B142-47B6-8A1B-2A85BD78D1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4584a92-cfe5-42c0-880b-1dbd08f20e00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D64F48-4B89-4552-881F-68FE8E17ED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27695A-310B-441D-B168-F24DA718CA14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47F47498-B2D0-4598-8B74-EFFA3E1DB3D0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24584a92-cfe5-42c0-880b-1dbd08f20e00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sharepoint/v3/field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9E388444-EEA5-4B46-93C3-30506A01E65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12769</TotalTime>
  <Words>1133</Words>
  <Application>Microsoft Office PowerPoint</Application>
  <PresentationFormat>Affichage à l'écran (16:9)</PresentationFormat>
  <Paragraphs>189</Paragraphs>
  <Slides>15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Arial Narrow</vt:lpstr>
      <vt:lpstr>Calibri</vt:lpstr>
      <vt:lpstr>Times New Roman</vt:lpstr>
      <vt:lpstr>Wingdings</vt:lpstr>
      <vt:lpstr>Land Opening</vt:lpstr>
      <vt:lpstr>Land with background image</vt:lpstr>
      <vt:lpstr>Land without background image</vt:lpstr>
      <vt:lpstr>Copernicus Global Land Service for Water Observation from Space</vt:lpstr>
      <vt:lpstr>Présentation PowerPoint</vt:lpstr>
      <vt:lpstr>Présentation PowerPoint</vt:lpstr>
      <vt:lpstr>The Copernicus Global Land Water &amp; Cryosphere Core Service</vt:lpstr>
      <vt:lpstr>Présentation PowerPoint</vt:lpstr>
      <vt:lpstr>User Uptake in the Copernicus Global Land Service</vt:lpstr>
      <vt:lpstr>Products description: Collection Cryosphere </vt:lpstr>
      <vt:lpstr>Products description: Collection Water</vt:lpstr>
      <vt:lpstr>Products description: Collection Vegetation</vt:lpstr>
      <vt:lpstr>Présentation PowerPoint</vt:lpstr>
      <vt:lpstr>Présentation PowerPoint</vt:lpstr>
      <vt:lpstr>Présentation PowerPoint</vt:lpstr>
      <vt:lpstr>Outlook</vt:lpstr>
      <vt:lpstr>Outlook</vt:lpstr>
      <vt:lpstr>Outlook</vt:lpstr>
    </vt:vector>
  </TitlesOfParts>
  <Company>GCG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Borras, Telm</dc:creator>
  <dc:description/>
  <cp:lastModifiedBy>Zawadzki Lionel</cp:lastModifiedBy>
  <cp:revision>499</cp:revision>
  <cp:lastPrinted>2018-04-27T17:14:47Z</cp:lastPrinted>
  <dcterms:created xsi:type="dcterms:W3CDTF">2016-08-05T07:21:09Z</dcterms:created>
  <dcterms:modified xsi:type="dcterms:W3CDTF">2018-11-13T15:33:26Z</dcterms:modified>
  <cp:category>C-GLOPS</cp:category>
  <cp:contentStatus>Non commencé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0x010100853BD43EC96A9741BFCB5D4135F0671401030105006874531B0C96B745BBC2C0F4205DBA55</vt:lpwstr>
  </property>
  <property fmtid="{D5CDD505-2E9C-101B-9397-08002B2CF9AE}" pid="3" name="Composants">
    <vt:lpwstr/>
  </property>
</Properties>
</file>