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312" r:id="rId6"/>
    <p:sldId id="311" r:id="rId7"/>
    <p:sldId id="274" r:id="rId8"/>
    <p:sldId id="290" r:id="rId9"/>
    <p:sldId id="297" r:id="rId10"/>
    <p:sldId id="313" r:id="rId11"/>
    <p:sldId id="284" r:id="rId12"/>
    <p:sldId id="316" r:id="rId13"/>
    <p:sldId id="319" r:id="rId14"/>
    <p:sldId id="270" r:id="rId15"/>
    <p:sldId id="324" r:id="rId16"/>
    <p:sldId id="330" r:id="rId17"/>
    <p:sldId id="328" r:id="rId18"/>
    <p:sldId id="329" r:id="rId19"/>
    <p:sldId id="325" r:id="rId20"/>
    <p:sldId id="327" r:id="rId21"/>
    <p:sldId id="258"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science Australia"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0231" autoAdjust="0"/>
  </p:normalViewPr>
  <p:slideViewPr>
    <p:cSldViewPr snapToGrid="0" snapToObjects="1">
      <p:cViewPr varScale="1">
        <p:scale>
          <a:sx n="60" d="100"/>
          <a:sy n="60" d="100"/>
        </p:scale>
        <p:origin x="16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EE0585-8A01-44F3-852C-00714F1F2F19}" type="datetimeFigureOut">
              <a:rPr lang="en-US" smtClean="0"/>
              <a:t>11/14/2018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mtClean="0"/>
              <a:t>D. Berod, WMO</a:t>
            </a: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C09CA3-A9E5-4B36-A38C-921A1518DCC4}" type="slidenum">
              <a:rPr lang="en-US" smtClean="0"/>
              <a:t>‹#›</a:t>
            </a:fld>
            <a:endParaRPr lang="en-US"/>
          </a:p>
        </p:txBody>
      </p:sp>
    </p:spTree>
    <p:extLst>
      <p:ext uri="{BB962C8B-B14F-4D97-AF65-F5344CB8AC3E}">
        <p14:creationId xmlns:p14="http://schemas.microsoft.com/office/powerpoint/2010/main" val="74290706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87FDAF-F9D7-4B23-A591-C01991A560A2}" type="datetimeFigureOut">
              <a:rPr lang="en-US" smtClean="0"/>
              <a:t>11/14/2018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US" smtClean="0"/>
              <a:t>D. Berod, WMO</a:t>
            </a: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BC7FE5-3E39-48C5-B563-198D87015814}" type="slidenum">
              <a:rPr lang="en-US" smtClean="0"/>
              <a:t>‹#›</a:t>
            </a:fld>
            <a:endParaRPr lang="en-US"/>
          </a:p>
        </p:txBody>
      </p:sp>
    </p:spTree>
    <p:extLst>
      <p:ext uri="{BB962C8B-B14F-4D97-AF65-F5344CB8AC3E}">
        <p14:creationId xmlns:p14="http://schemas.microsoft.com/office/powerpoint/2010/main" val="426011619"/>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smtClean="0"/>
              <a:t>As a specialized agency of the United Nations, WMO is dedicated to international cooperation and coordination on the state and behaviour of the Earth’s atmosphere, its interaction with the land and oceans, the weather and climate it produces, and the resulting distribution of water resources.</a:t>
            </a:r>
          </a:p>
          <a:p>
            <a:r>
              <a:rPr lang="en-US" altLang="en-US" smtClean="0"/>
              <a:t>Founded in 1873 as the International Meteorological Organization (IMO), it became in 1950 a UN specialized agency.</a:t>
            </a:r>
          </a:p>
          <a:p>
            <a:r>
              <a:rPr lang="en-US" altLang="en-US" smtClean="0"/>
              <a:t>It provides its services and includes as Members </a:t>
            </a:r>
            <a:r>
              <a:rPr lang="en-GB" altLang="it-CH" b="1" smtClean="0">
                <a:solidFill>
                  <a:srgbClr val="000000"/>
                </a:solidFill>
                <a:latin typeface="Times" pitchFamily="18" charset="0"/>
                <a:ea typeface="MS PGothic" pitchFamily="34" charset="-128"/>
                <a:cs typeface="Times New Roman" pitchFamily="18" charset="0"/>
              </a:rPr>
              <a:t>191 countries and territories</a:t>
            </a:r>
            <a:endParaRPr lang="en-US" altLang="it-CH" smtClean="0">
              <a:latin typeface="Times" pitchFamily="18" charset="0"/>
              <a:ea typeface="MS PGothic" pitchFamily="34" charset="-128"/>
              <a:cs typeface="Times New Roman" pitchFamily="18" charset="0"/>
            </a:endParaRPr>
          </a:p>
          <a:p>
            <a:endParaRPr lang="en-US" altLang="en-US" smtClean="0"/>
          </a:p>
        </p:txBody>
      </p:sp>
      <p:sp>
        <p:nvSpPr>
          <p:cNvPr id="26628" name="Slide Number Placeholder 3"/>
          <p:cNvSpPr>
            <a:spLocks noGrp="1"/>
          </p:cNvSpPr>
          <p:nvPr>
            <p:ph type="sldNum" sz="quarter" idx="5"/>
          </p:nvPr>
        </p:nvSpPr>
        <p:spPr/>
        <p:txBody>
          <a:bodyPr/>
          <a:lstStyle>
            <a:lvl1pPr defTabSz="930275" eaLnBrk="0" hangingPunct="0">
              <a:defRPr sz="2800">
                <a:solidFill>
                  <a:schemeClr val="tx1"/>
                </a:solidFill>
                <a:latin typeface="Times" pitchFamily="18" charset="0"/>
              </a:defRPr>
            </a:lvl1pPr>
            <a:lvl2pPr marL="742950" indent="-285750" defTabSz="930275" eaLnBrk="0" hangingPunct="0">
              <a:defRPr sz="2800">
                <a:solidFill>
                  <a:schemeClr val="tx1"/>
                </a:solidFill>
                <a:latin typeface="Times" pitchFamily="18" charset="0"/>
              </a:defRPr>
            </a:lvl2pPr>
            <a:lvl3pPr marL="1143000" indent="-228600" defTabSz="930275" eaLnBrk="0" hangingPunct="0">
              <a:defRPr sz="2800">
                <a:solidFill>
                  <a:schemeClr val="tx1"/>
                </a:solidFill>
                <a:latin typeface="Times" pitchFamily="18" charset="0"/>
              </a:defRPr>
            </a:lvl3pPr>
            <a:lvl4pPr marL="1600200" indent="-228600" defTabSz="930275" eaLnBrk="0" hangingPunct="0">
              <a:defRPr sz="2800">
                <a:solidFill>
                  <a:schemeClr val="tx1"/>
                </a:solidFill>
                <a:latin typeface="Times" pitchFamily="18" charset="0"/>
              </a:defRPr>
            </a:lvl4pPr>
            <a:lvl5pPr marL="2057400" indent="-228600" defTabSz="930275" eaLnBrk="0" hangingPunct="0">
              <a:defRPr sz="2800">
                <a:solidFill>
                  <a:schemeClr val="tx1"/>
                </a:solidFill>
                <a:latin typeface="Times" pitchFamily="18" charset="0"/>
              </a:defRPr>
            </a:lvl5pPr>
            <a:lvl6pPr marL="2514600" indent="-228600" defTabSz="930275" eaLnBrk="0" fontAlgn="base" hangingPunct="0">
              <a:spcBef>
                <a:spcPct val="0"/>
              </a:spcBef>
              <a:spcAft>
                <a:spcPct val="0"/>
              </a:spcAft>
              <a:defRPr sz="2800">
                <a:solidFill>
                  <a:schemeClr val="tx1"/>
                </a:solidFill>
                <a:latin typeface="Times" pitchFamily="18" charset="0"/>
              </a:defRPr>
            </a:lvl6pPr>
            <a:lvl7pPr marL="2971800" indent="-228600" defTabSz="930275" eaLnBrk="0" fontAlgn="base" hangingPunct="0">
              <a:spcBef>
                <a:spcPct val="0"/>
              </a:spcBef>
              <a:spcAft>
                <a:spcPct val="0"/>
              </a:spcAft>
              <a:defRPr sz="2800">
                <a:solidFill>
                  <a:schemeClr val="tx1"/>
                </a:solidFill>
                <a:latin typeface="Times" pitchFamily="18" charset="0"/>
              </a:defRPr>
            </a:lvl7pPr>
            <a:lvl8pPr marL="3429000" indent="-228600" defTabSz="930275" eaLnBrk="0" fontAlgn="base" hangingPunct="0">
              <a:spcBef>
                <a:spcPct val="0"/>
              </a:spcBef>
              <a:spcAft>
                <a:spcPct val="0"/>
              </a:spcAft>
              <a:defRPr sz="2800">
                <a:solidFill>
                  <a:schemeClr val="tx1"/>
                </a:solidFill>
                <a:latin typeface="Times" pitchFamily="18" charset="0"/>
              </a:defRPr>
            </a:lvl8pPr>
            <a:lvl9pPr marL="3886200" indent="-228600" defTabSz="930275" eaLnBrk="0" fontAlgn="base" hangingPunct="0">
              <a:spcBef>
                <a:spcPct val="0"/>
              </a:spcBef>
              <a:spcAft>
                <a:spcPct val="0"/>
              </a:spcAft>
              <a:defRPr sz="2800">
                <a:solidFill>
                  <a:schemeClr val="tx1"/>
                </a:solidFill>
                <a:latin typeface="Times" pitchFamily="18" charset="0"/>
              </a:defRPr>
            </a:lvl9pPr>
          </a:lstStyle>
          <a:p>
            <a:pPr>
              <a:defRPr/>
            </a:pPr>
            <a:fld id="{11E5FEF4-4689-4A59-B45A-EC5F37693E34}" type="slidenum">
              <a:rPr lang="en-GB" altLang="en-US" sz="1200" smtClean="0">
                <a:latin typeface="Times New Roman" pitchFamily="18" charset="0"/>
              </a:rPr>
              <a:pPr>
                <a:defRPr/>
              </a:pPr>
              <a:t>2</a:t>
            </a:fld>
            <a:endParaRPr lang="en-GB" altLang="en-US" sz="1200" smtClean="0">
              <a:latin typeface="Times New Roman" pitchFamily="18" charset="0"/>
            </a:endParaRPr>
          </a:p>
        </p:txBody>
      </p:sp>
    </p:spTree>
    <p:extLst>
      <p:ext uri="{BB962C8B-B14F-4D97-AF65-F5344CB8AC3E}">
        <p14:creationId xmlns:p14="http://schemas.microsoft.com/office/powerpoint/2010/main" val="203662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EBEDCA4-1903-4937-B20D-DF656769529F}" type="datetime1">
              <a:rPr lang="en-US" smtClean="0">
                <a:solidFill>
                  <a:prstClr val="black"/>
                </a:solidFill>
              </a:rPr>
              <a:pPr/>
              <a:t>11/14/2018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D. Berod, WMO</a:t>
            </a:r>
            <a:endParaRPr lang="en-US">
              <a:solidFill>
                <a:prstClr val="black"/>
              </a:solidFill>
            </a:endParaRPr>
          </a:p>
        </p:txBody>
      </p:sp>
    </p:spTree>
    <p:extLst>
      <p:ext uri="{BB962C8B-B14F-4D97-AF65-F5344CB8AC3E}">
        <p14:creationId xmlns:p14="http://schemas.microsoft.com/office/powerpoint/2010/main" val="194031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82D58-9E76-4AD4-A3F7-C793247AE041}" type="slidenum">
              <a:rPr lang="en-US" smtClean="0"/>
              <a:t>7</a:t>
            </a:fld>
            <a:endParaRPr lang="en-US"/>
          </a:p>
        </p:txBody>
      </p:sp>
    </p:spTree>
    <p:extLst>
      <p:ext uri="{BB962C8B-B14F-4D97-AF65-F5344CB8AC3E}">
        <p14:creationId xmlns:p14="http://schemas.microsoft.com/office/powerpoint/2010/main" val="357395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Med- </a:t>
            </a:r>
            <a:r>
              <a:rPr lang="fr-CH" b="1" dirty="0" err="1" smtClean="0"/>
              <a:t>Hycos</a:t>
            </a:r>
            <a:r>
              <a:rPr lang="fr-CH" b="1" dirty="0" smtClean="0"/>
              <a:t>: </a:t>
            </a:r>
            <a:r>
              <a:rPr lang="fr-CH" b="0" dirty="0" smtClean="0">
                <a:solidFill>
                  <a:srgbClr val="FF0000"/>
                </a:solidFill>
              </a:rPr>
              <a:t>1997</a:t>
            </a:r>
            <a:r>
              <a:rPr lang="fr-CH" b="0" dirty="0" smtClean="0"/>
              <a:t> – 2001 </a:t>
            </a:r>
            <a:r>
              <a:rPr lang="en-US" dirty="0" smtClean="0"/>
              <a:t>Eighteen countries from the Mediterranean rim participated in the project implementation (1997-2001) (Albania, Algeria, Bosnia and Herzegovina, Bulgaria, Croatia, Cyprus, France, Greece, Italy, Malta, Macedonia (FYR), Morocco, Romania, Serbia and Montenegro, Slovenia, Spain, Tunisia, Turkey)</a:t>
            </a:r>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SADC-HYCOS Phase I </a:t>
            </a:r>
            <a:r>
              <a:rPr lang="en-US" dirty="0" smtClean="0"/>
              <a:t>June 1998 to August 2001. Eleven countries from the Southern African Development Community (Angola, Botswana, Lesotho, Malawi, Mozambique, Namibia, South Africa, Swaziland, Tanzania, Zambia, and Zimbabwe) participated in the project.</a:t>
            </a:r>
            <a:endParaRPr lang="en-US" b="1" dirty="0" smtClean="0"/>
          </a:p>
          <a:p>
            <a:endParaRPr lang="fr-CH" dirty="0" smtClean="0"/>
          </a:p>
          <a:p>
            <a:r>
              <a:rPr lang="en-US" b="1" dirty="0" smtClean="0"/>
              <a:t>AOC-HYCOS </a:t>
            </a:r>
            <a:r>
              <a:rPr lang="en-US" b="0" dirty="0" smtClean="0"/>
              <a:t>2000</a:t>
            </a:r>
            <a:r>
              <a:rPr lang="en-US" b="1" dirty="0" smtClean="0"/>
              <a:t> – </a:t>
            </a:r>
            <a:r>
              <a:rPr lang="en-US" b="0" dirty="0" smtClean="0"/>
              <a:t>2002 </a:t>
            </a:r>
            <a:r>
              <a:rPr lang="en-US" dirty="0" smtClean="0"/>
              <a:t>covering twenty-two countries of Western and Central Africa, Between 2000 and 2002 WMO implemented a Pilot Phase in cooperation with eleven countries from the region (Burkina Faso, Cape Verde, Chad, Gambia, Ghana, Guinea, Mali, Mauritania, Niger, Nigeria, and Senegal)</a:t>
            </a:r>
          </a:p>
          <a:p>
            <a:endParaRPr lang="fr-CH" dirty="0" smtClean="0"/>
          </a:p>
          <a:p>
            <a:r>
              <a:rPr lang="fr-CH" b="1" dirty="0" smtClean="0"/>
              <a:t>Niger-</a:t>
            </a:r>
            <a:r>
              <a:rPr lang="fr-CH" b="1" dirty="0" err="1" smtClean="0"/>
              <a:t>Hycos</a:t>
            </a:r>
            <a:r>
              <a:rPr lang="fr-CH" b="1" dirty="0" smtClean="0"/>
              <a:t> (</a:t>
            </a:r>
            <a:r>
              <a:rPr lang="fr-CH" b="0" dirty="0" smtClean="0"/>
              <a:t>2005-on </a:t>
            </a:r>
            <a:r>
              <a:rPr lang="fr-CH" b="0" dirty="0" err="1" smtClean="0"/>
              <a:t>going</a:t>
            </a:r>
            <a:r>
              <a:rPr lang="fr-CH" b="0" dirty="0" smtClean="0"/>
              <a:t>)The active </a:t>
            </a:r>
            <a:r>
              <a:rPr lang="fr-CH" b="0" dirty="0" err="1" smtClean="0"/>
              <a:t>watershed</a:t>
            </a:r>
            <a:r>
              <a:rPr lang="fr-CH" b="0" dirty="0" smtClean="0"/>
              <a:t> of the Niger River </a:t>
            </a:r>
            <a:r>
              <a:rPr lang="fr-CH" b="0" dirty="0" err="1" smtClean="0"/>
              <a:t>is</a:t>
            </a:r>
            <a:r>
              <a:rPr lang="fr-CH" b="0" dirty="0" smtClean="0"/>
              <a:t> </a:t>
            </a:r>
            <a:r>
              <a:rPr lang="fr-CH" b="0" dirty="0" err="1" smtClean="0"/>
              <a:t>shared</a:t>
            </a:r>
            <a:r>
              <a:rPr lang="fr-CH" b="0" dirty="0" smtClean="0"/>
              <a:t> </a:t>
            </a:r>
            <a:r>
              <a:rPr lang="fr-CH" b="0" dirty="0" err="1" smtClean="0"/>
              <a:t>between</a:t>
            </a:r>
            <a:r>
              <a:rPr lang="fr-CH" b="0" dirty="0" smtClean="0"/>
              <a:t> </a:t>
            </a:r>
            <a:r>
              <a:rPr lang="fr-CH" b="0" dirty="0" err="1" smtClean="0"/>
              <a:t>nine</a:t>
            </a:r>
            <a:r>
              <a:rPr lang="fr-CH" b="0" dirty="0" smtClean="0"/>
              <a:t> West and Central </a:t>
            </a:r>
            <a:r>
              <a:rPr lang="fr-CH" b="0" dirty="0" err="1" smtClean="0"/>
              <a:t>African</a:t>
            </a:r>
            <a:r>
              <a:rPr lang="fr-CH" b="0" dirty="0" smtClean="0"/>
              <a:t> countries, </a:t>
            </a:r>
            <a:r>
              <a:rPr lang="fr-CH" b="0" dirty="0" err="1" smtClean="0"/>
              <a:t>namely</a:t>
            </a:r>
            <a:r>
              <a:rPr lang="fr-CH" b="0" dirty="0" smtClean="0"/>
              <a:t> Benin, Burkina Faso, </a:t>
            </a:r>
            <a:r>
              <a:rPr lang="fr-CH" b="0" dirty="0" err="1" smtClean="0"/>
              <a:t>Cameroon</a:t>
            </a:r>
            <a:r>
              <a:rPr lang="fr-CH" b="0" dirty="0" smtClean="0"/>
              <a:t>, </a:t>
            </a:r>
            <a:r>
              <a:rPr lang="fr-CH" b="0" dirty="0" err="1" smtClean="0"/>
              <a:t>Chad</a:t>
            </a:r>
            <a:r>
              <a:rPr lang="fr-CH" b="0" dirty="0" smtClean="0"/>
              <a:t>, Côte d’Ivoire, </a:t>
            </a:r>
            <a:r>
              <a:rPr lang="fr-CH" b="0" dirty="0" err="1" smtClean="0"/>
              <a:t>Guinea</a:t>
            </a:r>
            <a:r>
              <a:rPr lang="fr-CH" b="0" dirty="0" smtClean="0"/>
              <a:t>, Mali, Niger and Nigeria. The inactive basin </a:t>
            </a:r>
            <a:r>
              <a:rPr lang="fr-CH" b="0" dirty="0" err="1" smtClean="0"/>
              <a:t>essentially</a:t>
            </a:r>
            <a:r>
              <a:rPr lang="fr-CH" b="0" dirty="0" smtClean="0"/>
              <a:t> </a:t>
            </a:r>
            <a:r>
              <a:rPr lang="fr-CH" b="0" dirty="0" err="1" smtClean="0"/>
              <a:t>concerns</a:t>
            </a:r>
            <a:r>
              <a:rPr lang="fr-CH" b="0" dirty="0" smtClean="0"/>
              <a:t> </a:t>
            </a:r>
            <a:r>
              <a:rPr lang="fr-CH" b="0" dirty="0" err="1" smtClean="0"/>
              <a:t>Algeria</a:t>
            </a:r>
            <a:r>
              <a:rPr lang="fr-CH" b="0" dirty="0" smtClean="0"/>
              <a:t>, Mali and Niger.</a:t>
            </a:r>
          </a:p>
          <a:p>
            <a:endParaRPr lang="fr-CH" b="0" dirty="0" smtClean="0"/>
          </a:p>
          <a:p>
            <a:r>
              <a:rPr lang="fr-CH" b="1" dirty="0" smtClean="0"/>
              <a:t>Volta-</a:t>
            </a:r>
            <a:r>
              <a:rPr lang="fr-CH" b="1" dirty="0" err="1" smtClean="0"/>
              <a:t>Hycos</a:t>
            </a:r>
            <a:r>
              <a:rPr lang="fr-CH" b="1" dirty="0" smtClean="0"/>
              <a:t> </a:t>
            </a:r>
            <a:r>
              <a:rPr lang="fr-CH" b="0" dirty="0" smtClean="0"/>
              <a:t>(2006 – on </a:t>
            </a:r>
            <a:r>
              <a:rPr lang="fr-CH" b="0" dirty="0" err="1" smtClean="0"/>
              <a:t>going</a:t>
            </a:r>
            <a:r>
              <a:rPr lang="fr-CH" b="0" dirty="0" smtClean="0"/>
              <a:t>) </a:t>
            </a:r>
            <a:r>
              <a:rPr lang="it-IT" dirty="0" smtClean="0"/>
              <a:t>Benin, Burkina Faso, Côte d'Ivoire, Ghana, Mali, Togo</a:t>
            </a:r>
            <a:endParaRPr lang="en-US" b="0" dirty="0" smtClean="0"/>
          </a:p>
          <a:p>
            <a:endParaRPr lang="fr-CH"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b="1" dirty="0" err="1" smtClean="0"/>
              <a:t>Mekong-Hycos</a:t>
            </a:r>
            <a:r>
              <a:rPr lang="fr-CH" b="1" baseline="0" dirty="0" smtClean="0"/>
              <a:t> </a:t>
            </a:r>
            <a:r>
              <a:rPr lang="fr-CH" baseline="0" dirty="0" smtClean="0"/>
              <a:t>2006-2012, </a:t>
            </a:r>
            <a:r>
              <a:rPr lang="en-US" dirty="0" smtClean="0"/>
              <a:t>he objective of Mekong-HYCOS is to establish and operate a real-time flood information system in the Mekong basin with Cambodia, Lao, Thailand and Vietnam as participating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Pacific-HYCOS </a:t>
            </a:r>
            <a:r>
              <a:rPr lang="fr-CH" dirty="0" smtClean="0"/>
              <a:t>2006  </a:t>
            </a:r>
            <a:r>
              <a:rPr lang="en-US" dirty="0" smtClean="0"/>
              <a:t>participating countries were Cook Islands, Federated States of Micronesia, Fiji Islands, Kiribati, Marshall Islands, Nauru, Niue, Palau, Papua New Guinea, Samoa, Solomon Islands, Tonga, Tuvalu and Vanuatu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b="1" dirty="0" smtClean="0"/>
              <a:t>Aral – </a:t>
            </a:r>
            <a:r>
              <a:rPr lang="fr-CH" b="1" dirty="0" err="1" smtClean="0"/>
              <a:t>Hycos</a:t>
            </a:r>
            <a:r>
              <a:rPr lang="fr-CH" b="1" dirty="0" smtClean="0"/>
              <a:t> </a:t>
            </a:r>
            <a:r>
              <a:rPr lang="fr-CH" b="0" dirty="0" smtClean="0"/>
              <a:t>2006</a:t>
            </a:r>
            <a:r>
              <a:rPr lang="fr-CH" b="1" dirty="0" smtClean="0"/>
              <a:t>  -</a:t>
            </a:r>
            <a:r>
              <a:rPr lang="fr-CH" b="0" dirty="0" err="1" smtClean="0"/>
              <a:t>now</a:t>
            </a:r>
            <a:r>
              <a:rPr lang="fr-CH" b="0" dirty="0" smtClean="0"/>
              <a:t> :</a:t>
            </a:r>
            <a:r>
              <a:rPr lang="en-US" dirty="0" smtClean="0"/>
              <a:t>Kazakhstan, Kyrgyz Republic, Tajikistan, Turkmenistan, Uzbekistan</a:t>
            </a:r>
          </a:p>
          <a:p>
            <a:endParaRPr lang="fr-CH" b="0" dirty="0" smtClean="0"/>
          </a:p>
          <a:p>
            <a:r>
              <a:rPr lang="en-US" b="1" dirty="0" smtClean="0"/>
              <a:t>SADC-HYCOS Phase II </a:t>
            </a:r>
            <a:r>
              <a:rPr lang="en-US" b="0" dirty="0" smtClean="0"/>
              <a:t>2005-2009</a:t>
            </a:r>
          </a:p>
          <a:p>
            <a:endParaRPr lang="fr-CH" dirty="0" smtClean="0"/>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Carib</a:t>
            </a:r>
            <a:r>
              <a:rPr lang="en-US" b="1" dirty="0" smtClean="0"/>
              <a:t>-HYCOS </a:t>
            </a:r>
            <a:r>
              <a:rPr lang="en-US" b="0" dirty="0" smtClean="0"/>
              <a:t>2007</a:t>
            </a:r>
            <a:r>
              <a:rPr lang="en-US" b="1" dirty="0" smtClean="0"/>
              <a:t>- </a:t>
            </a:r>
            <a:r>
              <a:rPr lang="en-US" dirty="0" smtClean="0"/>
              <a:t>eight countries concerned (Barbados, Cuba, Dominican Republic, Guadeloupe, </a:t>
            </a:r>
            <a:r>
              <a:rPr lang="en-US" dirty="0" err="1" smtClean="0"/>
              <a:t>Hait</a:t>
            </a:r>
            <a:r>
              <a:rPr lang="en-US" dirty="0" smtClean="0"/>
              <a:t>, Jamaica, Martinique, Trinidad and Tobago)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Senegal-HYCOS</a:t>
            </a:r>
            <a:r>
              <a:rPr lang="en-US" dirty="0" smtClean="0"/>
              <a:t>  2007 – on going: </a:t>
            </a:r>
            <a:r>
              <a:rPr lang="fr-FR" dirty="0" smtClean="0"/>
              <a:t>la Guinée, le Mali, la Mauritanie et le Sénégal</a:t>
            </a:r>
            <a:endParaRPr lang="fr-CH"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Hindu Kush Himalaya-HYCOS (HKH) </a:t>
            </a:r>
            <a:r>
              <a:rPr lang="en-US" b="0" dirty="0" smtClean="0"/>
              <a:t>2009 – on</a:t>
            </a:r>
            <a:r>
              <a:rPr lang="en-US" b="0" baseline="0" dirty="0" smtClean="0"/>
              <a:t> going </a:t>
            </a:r>
            <a:r>
              <a:rPr lang="en-US" dirty="0" smtClean="0"/>
              <a:t>Bangladesh, Bhutan, Nepal and Pakistan</a:t>
            </a:r>
          </a:p>
          <a:p>
            <a:pPr marL="0" marR="0" indent="0" algn="l" defTabSz="914400" rtl="0" eaLnBrk="1" fontAlgn="auto" latinLnBrk="0" hangingPunct="1">
              <a:lnSpc>
                <a:spcPct val="100000"/>
              </a:lnSpc>
              <a:spcBef>
                <a:spcPts val="0"/>
              </a:spcBef>
              <a:spcAft>
                <a:spcPts val="0"/>
              </a:spcAft>
              <a:buClrTx/>
              <a:buSzTx/>
              <a:buFontTx/>
              <a:buNone/>
              <a:tabLst/>
              <a:defRPr/>
            </a:pPr>
            <a:r>
              <a:rPr lang="fr-CH" b="1" dirty="0" smtClean="0"/>
              <a:t>Congo-</a:t>
            </a:r>
            <a:r>
              <a:rPr lang="fr-CH" b="1" dirty="0" err="1" smtClean="0"/>
              <a:t>Hycos</a:t>
            </a:r>
            <a:r>
              <a:rPr lang="fr-CH" b="0" dirty="0" smtClean="0"/>
              <a:t> 2010 – on </a:t>
            </a:r>
            <a:r>
              <a:rPr lang="fr-CH" b="0" dirty="0" err="1" smtClean="0"/>
              <a:t>going</a:t>
            </a:r>
            <a:r>
              <a:rPr lang="fr-CH" b="0" dirty="0" smtClean="0"/>
              <a:t>: </a:t>
            </a:r>
            <a:r>
              <a:rPr lang="en-US" dirty="0" smtClean="0"/>
              <a:t>Cameroon, Central African Republic, Congo and the Democratic Republic of Congo,</a:t>
            </a:r>
          </a:p>
          <a:p>
            <a:pPr marL="0" marR="0" indent="0" algn="l" defTabSz="914400" rtl="0" eaLnBrk="1" fontAlgn="auto" latinLnBrk="0" hangingPunct="1">
              <a:lnSpc>
                <a:spcPct val="100000"/>
              </a:lnSpc>
              <a:spcBef>
                <a:spcPts val="0"/>
              </a:spcBef>
              <a:spcAft>
                <a:spcPts val="0"/>
              </a:spcAft>
              <a:buClrTx/>
              <a:buSzTx/>
              <a:buFontTx/>
              <a:buNone/>
              <a:tabLst/>
              <a:defRPr/>
            </a:pPr>
            <a:r>
              <a:rPr lang="fr-CH" b="1" dirty="0" smtClean="0"/>
              <a:t>IGAD-</a:t>
            </a:r>
            <a:r>
              <a:rPr lang="fr-CH" b="1" dirty="0" err="1" smtClean="0"/>
              <a:t>Hycos</a:t>
            </a:r>
            <a:r>
              <a:rPr lang="fr-CH" b="1" baseline="0" dirty="0" smtClean="0"/>
              <a:t> : </a:t>
            </a:r>
            <a:r>
              <a:rPr lang="fr-CH" b="0" baseline="0" dirty="0" smtClean="0"/>
              <a:t>2011 – on </a:t>
            </a:r>
            <a:r>
              <a:rPr lang="fr-CH" b="0" baseline="0" dirty="0" err="1" smtClean="0"/>
              <a:t>going</a:t>
            </a:r>
            <a:r>
              <a:rPr lang="fr-CH" b="0" baseline="0" dirty="0" smtClean="0"/>
              <a:t> : </a:t>
            </a:r>
            <a:r>
              <a:rPr lang="en-US" dirty="0" smtClean="0"/>
              <a:t>Burundi, Djibouti, Ethiopia, Kenya, Rwanda, Somalia, South Sudan, Sudan and Uganda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b="1" dirty="0" err="1" smtClean="0"/>
              <a:t>Artic-Hycos</a:t>
            </a:r>
            <a:r>
              <a:rPr lang="fr-CH" b="1" dirty="0" smtClean="0"/>
              <a:t>: 2014 – on </a:t>
            </a:r>
            <a:r>
              <a:rPr lang="fr-CH" b="1" dirty="0" err="1" smtClean="0"/>
              <a:t>going</a:t>
            </a:r>
            <a:r>
              <a:rPr lang="fr-CH" b="1" baseline="0" dirty="0" smtClean="0"/>
              <a:t> </a:t>
            </a:r>
            <a:r>
              <a:rPr lang="en-US" dirty="0" smtClean="0"/>
              <a:t>Canada, Denmark, Finland, Iceland, Norway, Russian Federation, Sweden and United States of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fr-CH" b="1" dirty="0" smtClean="0"/>
          </a:p>
        </p:txBody>
      </p:sp>
      <p:sp>
        <p:nvSpPr>
          <p:cNvPr id="4" name="Slide Number Placeholder 3"/>
          <p:cNvSpPr>
            <a:spLocks noGrp="1"/>
          </p:cNvSpPr>
          <p:nvPr>
            <p:ph type="sldNum" sz="quarter" idx="10"/>
          </p:nvPr>
        </p:nvSpPr>
        <p:spPr/>
        <p:txBody>
          <a:bodyPr/>
          <a:lstStyle/>
          <a:p>
            <a:fld id="{A2B511CF-CAB4-4F17-8618-27FF72CB0B0F}" type="slidenum">
              <a:rPr lang="en-US" smtClean="0"/>
              <a:t>8</a:t>
            </a:fld>
            <a:endParaRPr lang="en-US"/>
          </a:p>
        </p:txBody>
      </p:sp>
    </p:spTree>
    <p:extLst>
      <p:ext uri="{BB962C8B-B14F-4D97-AF65-F5344CB8AC3E}">
        <p14:creationId xmlns:p14="http://schemas.microsoft.com/office/powerpoint/2010/main" val="151806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5D77514-2EB7-4974-B67C-F946CBBB20FB}" type="slidenum">
              <a:rPr lang="en-GB" smtClean="0"/>
              <a:t>11</a:t>
            </a:fld>
            <a:endParaRPr lang="en-GB"/>
          </a:p>
        </p:txBody>
      </p:sp>
    </p:spTree>
    <p:extLst>
      <p:ext uri="{BB962C8B-B14F-4D97-AF65-F5344CB8AC3E}">
        <p14:creationId xmlns:p14="http://schemas.microsoft.com/office/powerpoint/2010/main" val="61754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buClr>
                <a:srgbClr val="0070C0"/>
              </a:buClr>
              <a:buFont typeface="Wingdings" panose="05000000000000000000" pitchFamily="2" charset="2"/>
              <a:buChar char="§"/>
            </a:pPr>
            <a:r>
              <a:rPr lang="en-US" altLang="en-US" sz="1200" dirty="0" smtClean="0">
                <a:latin typeface="Arial      "/>
              </a:rPr>
              <a:t>The intent of the System is to provide estimates of current status of water resources relative to some ‘expected‘ or ‘normal’ condition for the location and time of year and an outlook indicating how the resource status may change over a period to 3 months in the future. </a:t>
            </a:r>
          </a:p>
          <a:p>
            <a:pPr>
              <a:buClr>
                <a:srgbClr val="0070C0"/>
              </a:buClr>
              <a:buFont typeface="Wingdings" panose="05000000000000000000" pitchFamily="2" charset="2"/>
              <a:buChar char="§"/>
            </a:pPr>
            <a:r>
              <a:rPr lang="en-US" altLang="en-US" sz="1200" dirty="0" smtClean="0">
                <a:latin typeface="Arial      "/>
              </a:rPr>
              <a:t>The information will be provided at a range of spatial scales including global, regional, national and local (river basin) scales. This should be provided in a system capable of ‘drill down/up’ across the spatial scales. </a:t>
            </a:r>
          </a:p>
          <a:p>
            <a:pPr>
              <a:buClr>
                <a:srgbClr val="0070C0"/>
              </a:buClr>
              <a:buFont typeface="Wingdings" panose="05000000000000000000" pitchFamily="2" charset="2"/>
              <a:buChar char="§"/>
            </a:pPr>
            <a:r>
              <a:rPr lang="en-US" altLang="en-US" sz="1200" dirty="0" smtClean="0">
                <a:latin typeface="Arial      "/>
              </a:rPr>
              <a:t>The status and outlook will be determined using observed data or from model outputs using meteorological models to drive hydrological models, particularly in areas where observations are scarce. </a:t>
            </a:r>
          </a:p>
          <a:p>
            <a:pPr>
              <a:buClr>
                <a:srgbClr val="0070C0"/>
              </a:buClr>
              <a:buFont typeface="Wingdings" panose="05000000000000000000" pitchFamily="2" charset="2"/>
              <a:buChar char="§"/>
            </a:pPr>
            <a:r>
              <a:rPr lang="en-US" altLang="en-US" sz="1200" dirty="0" smtClean="0">
                <a:latin typeface="Arial      "/>
              </a:rPr>
              <a:t>All metrics, data and information will be presented within an appropriate framework of uncertainty assessment. The system will provide the capability of blending or “turning on and off” the observed and modelled data in calculating the status metrics. </a:t>
            </a:r>
          </a:p>
          <a:p>
            <a:pPr>
              <a:buClr>
                <a:srgbClr val="0070C0"/>
              </a:buClr>
              <a:buFont typeface="Wingdings" panose="05000000000000000000" pitchFamily="2" charset="2"/>
              <a:buChar char="§"/>
            </a:pPr>
            <a:r>
              <a:rPr lang="en-US" altLang="en-US" sz="1200" dirty="0" smtClean="0">
                <a:latin typeface="Arial      "/>
              </a:rPr>
              <a:t>Pilot sites will serve as case studies to demonstrate the applicability of the methods used for the status and outlook components</a:t>
            </a:r>
          </a:p>
          <a:p>
            <a:pPr>
              <a:buClr>
                <a:srgbClr val="0070C0"/>
              </a:buClr>
              <a:buFont typeface="Wingdings" panose="05000000000000000000" pitchFamily="2" charset="2"/>
              <a:buChar char="§"/>
            </a:pPr>
            <a:r>
              <a:rPr lang="fr-CH" sz="1200" dirty="0" err="1" smtClean="0">
                <a:latin typeface="Arial      "/>
              </a:rPr>
              <a:t>Processed</a:t>
            </a:r>
            <a:r>
              <a:rPr lang="fr-CH" sz="1200" baseline="0" dirty="0" smtClean="0">
                <a:latin typeface="Arial      "/>
              </a:rPr>
              <a:t> data </a:t>
            </a:r>
            <a:r>
              <a:rPr lang="fr-CH" sz="1200" baseline="0" dirty="0" err="1" smtClean="0">
                <a:latin typeface="Arial      "/>
              </a:rPr>
              <a:t>from</a:t>
            </a:r>
            <a:r>
              <a:rPr lang="fr-CH" sz="1200" baseline="0" dirty="0" smtClean="0">
                <a:latin typeface="Arial      "/>
              </a:rPr>
              <a:t> </a:t>
            </a:r>
            <a:r>
              <a:rPr lang="fr-CH" sz="1200" baseline="0" dirty="0" err="1" smtClean="0">
                <a:latin typeface="Arial      "/>
              </a:rPr>
              <a:t>NMHSs</a:t>
            </a:r>
            <a:r>
              <a:rPr lang="fr-CH" sz="1200" baseline="0" dirty="0" smtClean="0">
                <a:latin typeface="Arial      "/>
              </a:rPr>
              <a:t> and </a:t>
            </a:r>
            <a:r>
              <a:rPr lang="fr-CH" sz="1200" baseline="0" dirty="0" err="1" smtClean="0">
                <a:latin typeface="Arial      "/>
              </a:rPr>
              <a:t>downscaled</a:t>
            </a:r>
            <a:r>
              <a:rPr lang="fr-CH" sz="1200" baseline="0" dirty="0" smtClean="0">
                <a:latin typeface="Arial      "/>
              </a:rPr>
              <a:t> data </a:t>
            </a:r>
            <a:r>
              <a:rPr lang="fr-CH" sz="1200" baseline="0" dirty="0" err="1" smtClean="0">
                <a:latin typeface="Arial      "/>
              </a:rPr>
              <a:t>from</a:t>
            </a:r>
            <a:r>
              <a:rPr lang="fr-CH" sz="1200" baseline="0" dirty="0" smtClean="0">
                <a:latin typeface="Arial      "/>
              </a:rPr>
              <a:t> global </a:t>
            </a:r>
            <a:r>
              <a:rPr lang="fr-CH" sz="1200" baseline="0" dirty="0" err="1" smtClean="0">
                <a:latin typeface="Arial      "/>
              </a:rPr>
              <a:t>models</a:t>
            </a:r>
            <a:r>
              <a:rPr lang="fr-CH" sz="1200" baseline="0" dirty="0" smtClean="0">
                <a:latin typeface="Arial      "/>
              </a:rPr>
              <a:t> </a:t>
            </a:r>
            <a:r>
              <a:rPr lang="fr-CH" sz="1200" baseline="0" dirty="0" err="1" smtClean="0">
                <a:latin typeface="Arial      "/>
              </a:rPr>
              <a:t>will</a:t>
            </a:r>
            <a:r>
              <a:rPr lang="fr-CH" sz="1200" baseline="0" dirty="0" smtClean="0">
                <a:latin typeface="Arial      "/>
              </a:rPr>
              <a:t> </a:t>
            </a:r>
            <a:r>
              <a:rPr lang="fr-CH" sz="1200" baseline="0" dirty="0" err="1" smtClean="0">
                <a:latin typeface="Arial      "/>
              </a:rPr>
              <a:t>be</a:t>
            </a:r>
            <a:r>
              <a:rPr lang="fr-CH" sz="1200" baseline="0" dirty="0" smtClean="0">
                <a:latin typeface="Arial      "/>
              </a:rPr>
              <a:t> </a:t>
            </a:r>
            <a:r>
              <a:rPr lang="fr-CH" sz="1200" baseline="0" dirty="0" err="1" smtClean="0">
                <a:latin typeface="Arial      "/>
              </a:rPr>
              <a:t>used</a:t>
            </a:r>
            <a:r>
              <a:rPr lang="fr-CH" sz="1200" baseline="0" dirty="0" smtClean="0">
                <a:latin typeface="Arial      "/>
              </a:rPr>
              <a:t> for the </a:t>
            </a:r>
            <a:r>
              <a:rPr lang="fr-CH" sz="1200" baseline="0" dirty="0" err="1" smtClean="0">
                <a:latin typeface="Arial      "/>
              </a:rPr>
              <a:t>models</a:t>
            </a:r>
            <a:endParaRPr lang="en-US" dirty="0"/>
          </a:p>
        </p:txBody>
      </p:sp>
      <p:sp>
        <p:nvSpPr>
          <p:cNvPr id="4" name="Rezervirano mjesto broja slajda 3"/>
          <p:cNvSpPr>
            <a:spLocks noGrp="1"/>
          </p:cNvSpPr>
          <p:nvPr>
            <p:ph type="sldNum" sz="quarter" idx="10"/>
          </p:nvPr>
        </p:nvSpPr>
        <p:spPr/>
        <p:txBody>
          <a:bodyPr/>
          <a:lstStyle/>
          <a:p>
            <a:fld id="{8214F261-6972-4F28-B77D-A563A64B72B5}" type="slidenum">
              <a:rPr lang="en-US" smtClean="0"/>
              <a:pPr/>
              <a:t>13</a:t>
            </a:fld>
            <a:endParaRPr lang="en-US"/>
          </a:p>
        </p:txBody>
      </p:sp>
    </p:spTree>
    <p:extLst>
      <p:ext uri="{BB962C8B-B14F-4D97-AF65-F5344CB8AC3E}">
        <p14:creationId xmlns:p14="http://schemas.microsoft.com/office/powerpoint/2010/main" val="380286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ln>
            <a:miter lim="800000"/>
            <a:headEnd/>
            <a:tailEnd/>
          </a:ln>
        </p:spPr>
        <p:txBody>
          <a:bodyPr/>
          <a:lstStyle/>
          <a:p>
            <a:pPr>
              <a:defRPr/>
            </a:pPr>
            <a:fld id="{30181E78-6A99-476B-85E4-93CFCC6AEDD7}" type="slidenum">
              <a:rPr lang="en-US" smtClean="0">
                <a:solidFill>
                  <a:srgbClr val="1F497D"/>
                </a:solidFill>
              </a:rPr>
              <a:pPr>
                <a:defRPr/>
              </a:pPr>
              <a:t>17</a:t>
            </a:fld>
            <a:endParaRPr lang="en-US" smtClean="0">
              <a:solidFill>
                <a:srgbClr val="1F497D"/>
              </a:solidFill>
            </a:endParaRPr>
          </a:p>
        </p:txBody>
      </p:sp>
      <p:sp>
        <p:nvSpPr>
          <p:cNvPr id="86018" name="Rectangle 2"/>
          <p:cNvSpPr>
            <a:spLocks noGrp="1" noRot="1" noChangeAspect="1" noChangeArrowheads="1" noTextEdit="1"/>
          </p:cNvSpPr>
          <p:nvPr>
            <p:ph type="sldImg"/>
          </p:nvPr>
        </p:nvSpPr>
        <p:spPr>
          <a:xfrm>
            <a:off x="1433513" y="550863"/>
            <a:ext cx="3938587" cy="2955925"/>
          </a:xfrm>
          <a:ln/>
        </p:spPr>
      </p:sp>
      <p:sp>
        <p:nvSpPr>
          <p:cNvPr id="86019" name="Rectangle 3"/>
          <p:cNvSpPr>
            <a:spLocks noGrp="1" noChangeArrowheads="1"/>
          </p:cNvSpPr>
          <p:nvPr>
            <p:ph type="body" idx="1"/>
          </p:nvPr>
        </p:nvSpPr>
        <p:spPr>
          <a:xfrm>
            <a:off x="604838" y="3636963"/>
            <a:ext cx="5588000" cy="5794375"/>
          </a:xfrm>
          <a:noFill/>
        </p:spPr>
        <p:txBody>
          <a:bodyPr/>
          <a:lstStyle/>
          <a:p>
            <a:pPr marL="228600" indent="-228600">
              <a:buClr>
                <a:schemeClr val="tx1"/>
              </a:buClr>
              <a:buFont typeface="Wingdings" pitchFamily="2" charset="2"/>
              <a:buNone/>
            </a:pPr>
            <a:endParaRPr lang="en-US" sz="1400" smtClean="0">
              <a:ea typeface="ＭＳ Ｐゴシック" pitchFamily="34" charset="-128"/>
            </a:endParaRPr>
          </a:p>
        </p:txBody>
      </p:sp>
    </p:spTree>
    <p:extLst>
      <p:ext uri="{BB962C8B-B14F-4D97-AF65-F5344CB8AC3E}">
        <p14:creationId xmlns:p14="http://schemas.microsoft.com/office/powerpoint/2010/main" val="83621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ontentfolie">
    <p:spTree>
      <p:nvGrpSpPr>
        <p:cNvPr id="1" name=""/>
        <p:cNvGrpSpPr/>
        <p:nvPr/>
      </p:nvGrpSpPr>
      <p:grpSpPr>
        <a:xfrm>
          <a:off x="0" y="0"/>
          <a:ext cx="0" cy="0"/>
          <a:chOff x="0" y="0"/>
          <a:chExt cx="0" cy="0"/>
        </a:xfrm>
      </p:grpSpPr>
      <p:sp>
        <p:nvSpPr>
          <p:cNvPr id="5" name="Textplatzhalter 7"/>
          <p:cNvSpPr>
            <a:spLocks noGrp="1"/>
          </p:cNvSpPr>
          <p:nvPr>
            <p:ph type="body" sz="quarter" idx="14" hasCustomPrompt="1"/>
          </p:nvPr>
        </p:nvSpPr>
        <p:spPr>
          <a:xfrm>
            <a:off x="348763" y="1639833"/>
            <a:ext cx="8445285" cy="4227567"/>
          </a:xfrm>
          <a:prstGeom prst="rect">
            <a:avLst/>
          </a:prstGeom>
        </p:spPr>
        <p:txBody>
          <a:bodyPr lIns="0" tIns="0" rIns="0" bIns="0"/>
          <a:lstStyle>
            <a:lvl1pPr marL="285750" indent="-285750" algn="just">
              <a:lnSpc>
                <a:spcPct val="100000"/>
              </a:lnSpc>
              <a:spcBef>
                <a:spcPts val="0"/>
              </a:spcBef>
              <a:spcAft>
                <a:spcPts val="750"/>
              </a:spcAft>
              <a:buFont typeface="Wingdings" panose="05000000000000000000" pitchFamily="2" charset="2"/>
              <a:buChar char="§"/>
              <a:defRPr lang="de-DE" sz="1500" smtClean="0"/>
            </a:lvl1pPr>
            <a:lvl2pPr marL="149979" indent="-149979" algn="just">
              <a:lnSpc>
                <a:spcPct val="100000"/>
              </a:lnSpc>
              <a:spcBef>
                <a:spcPts val="0"/>
              </a:spcBef>
              <a:spcAft>
                <a:spcPts val="750"/>
              </a:spcAft>
              <a:buFont typeface="Wingdings" panose="05000000000000000000" pitchFamily="2" charset="2"/>
              <a:buChar char="§"/>
              <a:defRPr sz="1500">
                <a:latin typeface="+mn-lt"/>
                <a:ea typeface="BMW Type Global Pro Regular" pitchFamily="2" charset="0"/>
                <a:cs typeface="BMW Type Global Pro Regular" pitchFamily="2" charset="0"/>
              </a:defRPr>
            </a:lvl2pPr>
            <a:lvl3pPr marL="339238" indent="-139266" algn="just">
              <a:lnSpc>
                <a:spcPct val="100000"/>
              </a:lnSpc>
              <a:spcBef>
                <a:spcPts val="0"/>
              </a:spcBef>
              <a:spcAft>
                <a:spcPts val="750"/>
              </a:spcAft>
              <a:buFont typeface="Wingdings" panose="05000000000000000000" pitchFamily="2" charset="2"/>
              <a:buChar char="§"/>
              <a:defRPr sz="1500">
                <a:latin typeface="+mn-lt"/>
                <a:ea typeface="BMW Type Global Pro Regular" pitchFamily="2" charset="0"/>
                <a:cs typeface="BMW Type Global Pro Regular" pitchFamily="2" charset="0"/>
              </a:defRPr>
            </a:lvl3pPr>
            <a:lvl4pPr marL="539210" indent="-138076" algn="just">
              <a:lnSpc>
                <a:spcPct val="100000"/>
              </a:lnSpc>
              <a:spcBef>
                <a:spcPts val="0"/>
              </a:spcBef>
              <a:spcAft>
                <a:spcPts val="750"/>
              </a:spcAft>
              <a:buFont typeface="Wingdings" panose="05000000000000000000" pitchFamily="2" charset="2"/>
              <a:buChar char="§"/>
              <a:defRPr sz="1500">
                <a:latin typeface="+mn-lt"/>
                <a:ea typeface="BMW Type Global Pro Regular" pitchFamily="2" charset="0"/>
                <a:cs typeface="BMW Type Global Pro Regular" pitchFamily="2" charset="0"/>
              </a:defRPr>
            </a:lvl4pPr>
            <a:lvl5pPr marL="739181" indent="-138076" algn="just">
              <a:lnSpc>
                <a:spcPct val="100000"/>
              </a:lnSpc>
              <a:spcBef>
                <a:spcPts val="0"/>
              </a:spcBef>
              <a:spcAft>
                <a:spcPts val="750"/>
              </a:spcAft>
              <a:buFont typeface="Wingdings" panose="05000000000000000000" pitchFamily="2" charset="2"/>
              <a:buChar char="§"/>
              <a:defRPr sz="1500">
                <a:latin typeface="+mn-lt"/>
                <a:ea typeface="BMW Type Global Pro Regular" pitchFamily="2" charset="0"/>
                <a:cs typeface="BMW Type Global Pro Regular" pitchFamily="2" charset="0"/>
              </a:defRPr>
            </a:lvl5pPr>
          </a:lstStyle>
          <a:p>
            <a:pPr lvl="0"/>
            <a:r>
              <a:rPr lang="en-GB" noProof="0" dirty="0" smtClean="0"/>
              <a:t>Edit small body copy by clicking</a:t>
            </a:r>
          </a:p>
          <a:p>
            <a:pPr lvl="1"/>
            <a:r>
              <a:rPr lang="en-GB" noProof="0" dirty="0" smtClean="0"/>
              <a:t>Second layer</a:t>
            </a:r>
          </a:p>
          <a:p>
            <a:pPr lvl="2"/>
            <a:r>
              <a:rPr lang="en-GB" noProof="0" dirty="0" smtClean="0"/>
              <a:t>Third layer</a:t>
            </a:r>
          </a:p>
          <a:p>
            <a:pPr lvl="3"/>
            <a:r>
              <a:rPr lang="en-GB" noProof="0" dirty="0" smtClean="0"/>
              <a:t>Fourth layer</a:t>
            </a:r>
          </a:p>
          <a:p>
            <a:pPr lvl="4"/>
            <a:r>
              <a:rPr lang="en-GB" noProof="0" dirty="0" smtClean="0"/>
              <a:t>Fifth layer</a:t>
            </a:r>
            <a:endParaRPr lang="en-GB" noProof="0" dirty="0"/>
          </a:p>
        </p:txBody>
      </p:sp>
      <p:sp>
        <p:nvSpPr>
          <p:cNvPr id="7" name="Textplatzhalter 8"/>
          <p:cNvSpPr>
            <a:spLocks noGrp="1"/>
          </p:cNvSpPr>
          <p:nvPr>
            <p:ph type="body" sz="quarter" idx="13" hasCustomPrompt="1"/>
          </p:nvPr>
        </p:nvSpPr>
        <p:spPr>
          <a:xfrm>
            <a:off x="316489" y="322051"/>
            <a:ext cx="8445285" cy="544645"/>
          </a:xfrm>
          <a:prstGeom prst="rect">
            <a:avLst/>
          </a:prstGeom>
        </p:spPr>
        <p:txBody>
          <a:bodyPr lIns="0" tIns="0" rIns="0" bIns="0">
            <a:noAutofit/>
          </a:bodyPr>
          <a:lstStyle>
            <a:lvl1pPr marL="0" indent="0" algn="r">
              <a:lnSpc>
                <a:spcPts val="2999"/>
              </a:lnSpc>
              <a:spcBef>
                <a:spcPts val="0"/>
              </a:spcBef>
              <a:buNone/>
              <a:defRPr lang="de-DE" sz="2800" b="1" cap="all" baseline="0">
                <a:solidFill>
                  <a:schemeClr val="tx2"/>
                </a:solidFill>
              </a:defRPr>
            </a:lvl1pPr>
          </a:lstStyle>
          <a:p>
            <a:pPr lvl="0"/>
            <a:r>
              <a:rPr lang="en-GB" noProof="0" dirty="0" smtClean="0"/>
              <a:t>Edit title by clicking</a:t>
            </a:r>
          </a:p>
        </p:txBody>
      </p:sp>
      <p:sp>
        <p:nvSpPr>
          <p:cNvPr id="8" name="Textplatzhalter 8"/>
          <p:cNvSpPr>
            <a:spLocks noGrp="1"/>
          </p:cNvSpPr>
          <p:nvPr>
            <p:ph type="body" sz="quarter" idx="15" hasCustomPrompt="1"/>
          </p:nvPr>
        </p:nvSpPr>
        <p:spPr>
          <a:xfrm>
            <a:off x="316489" y="942240"/>
            <a:ext cx="8445285" cy="534059"/>
          </a:xfrm>
          <a:prstGeom prst="rect">
            <a:avLst/>
          </a:prstGeom>
        </p:spPr>
        <p:txBody>
          <a:bodyPr lIns="0" tIns="0" rIns="0" bIns="0"/>
          <a:lstStyle>
            <a:lvl1pPr marL="0" indent="0" algn="r">
              <a:lnSpc>
                <a:spcPts val="1575"/>
              </a:lnSpc>
              <a:spcBef>
                <a:spcPts val="0"/>
              </a:spcBef>
              <a:buNone/>
              <a:defRPr lang="de-DE" sz="2000" b="1" cap="all" baseline="0">
                <a:solidFill>
                  <a:schemeClr val="accent2"/>
                </a:solidFill>
              </a:defRPr>
            </a:lvl1pPr>
          </a:lstStyle>
          <a:p>
            <a:pPr lvl="0"/>
            <a:r>
              <a:rPr lang="de-DE" dirty="0" smtClean="0"/>
              <a:t>Edit </a:t>
            </a:r>
            <a:r>
              <a:rPr lang="de-DE" dirty="0" err="1" smtClean="0"/>
              <a:t>subheadline</a:t>
            </a:r>
            <a:r>
              <a:rPr lang="de-DE" dirty="0" smtClean="0"/>
              <a:t> </a:t>
            </a:r>
            <a:r>
              <a:rPr lang="de-DE" dirty="0" err="1" smtClean="0"/>
              <a:t>by</a:t>
            </a:r>
            <a:r>
              <a:rPr lang="de-DE" dirty="0" smtClean="0"/>
              <a:t> </a:t>
            </a:r>
            <a:r>
              <a:rPr lang="de-DE" dirty="0" err="1" smtClean="0"/>
              <a:t>clicking</a:t>
            </a:r>
            <a:endParaRPr lang="de-DE" dirty="0" smtClean="0"/>
          </a:p>
        </p:txBody>
      </p:sp>
    </p:spTree>
    <p:extLst>
      <p:ext uri="{BB962C8B-B14F-4D97-AF65-F5344CB8AC3E}">
        <p14:creationId xmlns:p14="http://schemas.microsoft.com/office/powerpoint/2010/main" val="6378634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296988" y="323850"/>
            <a:ext cx="7461250" cy="989013"/>
          </a:xfrm>
        </p:spPr>
        <p:txBody>
          <a:bodyPr/>
          <a:lstStyle/>
          <a:p>
            <a:r>
              <a:rPr lang="fr-FR" smtClean="0"/>
              <a:t>Cliquez pour modifier le style du titre</a:t>
            </a:r>
            <a:endParaRPr lang="en-US"/>
          </a:p>
        </p:txBody>
      </p:sp>
      <p:sp>
        <p:nvSpPr>
          <p:cNvPr id="3" name="Espace réservé du contenu 2"/>
          <p:cNvSpPr>
            <a:spLocks noGrp="1"/>
          </p:cNvSpPr>
          <p:nvPr>
            <p:ph sz="quarter" idx="1"/>
          </p:nvPr>
        </p:nvSpPr>
        <p:spPr>
          <a:xfrm>
            <a:off x="1285875" y="1449388"/>
            <a:ext cx="3659188" cy="2308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5097463" y="1449388"/>
            <a:ext cx="3660775" cy="2308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1285875" y="3910013"/>
            <a:ext cx="3659188" cy="23098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5097463" y="3910013"/>
            <a:ext cx="3660775" cy="23098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85168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6.wmf"/><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7.wm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5" Type="http://schemas.openxmlformats.org/officeDocument/2006/relationships/image" Target="../media/image21.JP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g"/><Relationship Id="rId7"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000" cy="6887123"/>
          </a:xfrm>
          <a:prstGeom prst="rect">
            <a:avLst/>
          </a:prstGeom>
        </p:spPr>
      </p:pic>
      <p:sp>
        <p:nvSpPr>
          <p:cNvPr id="6" name="Title 1"/>
          <p:cNvSpPr txBox="1">
            <a:spLocks/>
          </p:cNvSpPr>
          <p:nvPr/>
        </p:nvSpPr>
        <p:spPr>
          <a:xfrm>
            <a:off x="457200" y="282610"/>
            <a:ext cx="8722800" cy="1840813"/>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300" dirty="0" smtClean="0">
                <a:solidFill>
                  <a:schemeClr val="bg1"/>
                </a:solidFill>
              </a:rPr>
              <a:t>CEOS expert for </a:t>
            </a:r>
            <a:r>
              <a:rPr lang="en-US" sz="4300" dirty="0">
                <a:solidFill>
                  <a:schemeClr val="bg1"/>
                </a:solidFill>
              </a:rPr>
              <a:t>Freshwater observations from Space</a:t>
            </a:r>
            <a:endParaRPr lang="en-US" sz="4300" dirty="0" smtClean="0">
              <a:solidFill>
                <a:schemeClr val="bg1"/>
              </a:solidFill>
            </a:endParaRPr>
          </a:p>
          <a:p>
            <a:endParaRPr lang="en-US" sz="4300" dirty="0">
              <a:solidFill>
                <a:schemeClr val="bg1"/>
              </a:solidFill>
            </a:endParaRPr>
          </a:p>
          <a:p>
            <a:r>
              <a:rPr lang="en-US" sz="9300" dirty="0" smtClean="0">
                <a:solidFill>
                  <a:schemeClr val="bg1"/>
                </a:solidFill>
              </a:rPr>
              <a:t>WMO activities in Water monitoring</a:t>
            </a:r>
            <a:endParaRPr lang="en-US" sz="9300" dirty="0">
              <a:solidFill>
                <a:schemeClr val="bg1"/>
              </a:solidFill>
            </a:endParaRPr>
          </a:p>
          <a:p>
            <a:r>
              <a:rPr lang="en-US" sz="4300" dirty="0" smtClean="0">
                <a:solidFill>
                  <a:schemeClr val="bg1"/>
                </a:solidFill>
              </a:rPr>
              <a:t>Remote presentation, November 2018</a:t>
            </a:r>
          </a:p>
          <a:p>
            <a:endParaRPr lang="en-US" sz="4300" dirty="0" smtClean="0">
              <a:solidFill>
                <a:schemeClr val="bg1"/>
              </a:solidFill>
            </a:endParaRPr>
          </a:p>
          <a:p>
            <a:endParaRPr lang="en-US" sz="4300" dirty="0">
              <a:solidFill>
                <a:schemeClr val="bg1"/>
              </a:solidFill>
            </a:endParaRPr>
          </a:p>
          <a:p>
            <a:r>
              <a:rPr lang="en-US" sz="4300" dirty="0" smtClean="0">
                <a:solidFill>
                  <a:schemeClr val="bg1"/>
                </a:solidFill>
              </a:rPr>
              <a:t>Dominique Berod, Chief of division of Basic Systems in Hydrology</a:t>
            </a: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254442" y="1153346"/>
            <a:ext cx="7432358" cy="5186363"/>
            <a:chOff x="457200" y="1095375"/>
            <a:chExt cx="8258175" cy="576262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5375"/>
              <a:ext cx="8258175"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57200" y="1095375"/>
              <a:ext cx="1894114" cy="6502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33" y="99712"/>
            <a:ext cx="3152918" cy="151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r"/>
            <a:r>
              <a:rPr lang="en-US" sz="2400" dirty="0" smtClean="0"/>
              <a:t>A new paradigm</a:t>
            </a:r>
            <a:br>
              <a:rPr lang="en-US" sz="2400" dirty="0" smtClean="0"/>
            </a:br>
            <a:r>
              <a:rPr lang="en-US" sz="2400" dirty="0" smtClean="0"/>
              <a:t>for Hydrometry</a:t>
            </a:r>
            <a:endParaRPr lang="en-US" sz="2400" dirty="0"/>
          </a:p>
        </p:txBody>
      </p:sp>
    </p:spTree>
    <p:extLst>
      <p:ext uri="{BB962C8B-B14F-4D97-AF65-F5344CB8AC3E}">
        <p14:creationId xmlns:p14="http://schemas.microsoft.com/office/powerpoint/2010/main" val="3935615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316489" y="206428"/>
            <a:ext cx="8445285" cy="544645"/>
          </a:xfrm>
        </p:spPr>
        <p:txBody>
          <a:bodyPr/>
          <a:lstStyle/>
          <a:p>
            <a:r>
              <a:rPr lang="en-US" noProof="0" dirty="0" smtClean="0"/>
              <a:t>Innovative measurement</a:t>
            </a:r>
            <a:endParaRPr lang="en-US" noProof="0" dirty="0"/>
          </a:p>
        </p:txBody>
      </p:sp>
      <p:sp>
        <p:nvSpPr>
          <p:cNvPr id="4" name="Textplatzhalter 3"/>
          <p:cNvSpPr>
            <a:spLocks noGrp="1"/>
          </p:cNvSpPr>
          <p:nvPr>
            <p:ph type="body" sz="quarter" idx="15"/>
          </p:nvPr>
        </p:nvSpPr>
        <p:spPr/>
        <p:txBody>
          <a:bodyPr/>
          <a:lstStyle/>
          <a:p>
            <a:r>
              <a:rPr lang="en-US" noProof="0" dirty="0" err="1" smtClean="0"/>
              <a:t>Imomo</a:t>
            </a:r>
            <a:endParaRPr lang="en-US" noProof="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466476" y="2520484"/>
            <a:ext cx="4572000" cy="257251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83255" y="1321795"/>
            <a:ext cx="4572000" cy="257251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3389" y="3998126"/>
            <a:ext cx="4572000" cy="2572512"/>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r="32284"/>
          <a:stretch/>
        </p:blipFill>
        <p:spPr>
          <a:xfrm rot="5400000">
            <a:off x="3451154" y="835070"/>
            <a:ext cx="3095957" cy="2572512"/>
          </a:xfrm>
          <a:prstGeom prst="rect">
            <a:avLst/>
          </a:prstGeom>
        </p:spPr>
      </p:pic>
    </p:spTree>
    <p:extLst>
      <p:ext uri="{BB962C8B-B14F-4D97-AF65-F5344CB8AC3E}">
        <p14:creationId xmlns:p14="http://schemas.microsoft.com/office/powerpoint/2010/main" val="1414789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0" y="160338"/>
            <a:ext cx="8891752" cy="781652"/>
          </a:xfrm>
        </p:spPr>
        <p:txBody>
          <a:bodyPr>
            <a:normAutofit/>
          </a:bodyPr>
          <a:lstStyle/>
          <a:p>
            <a:r>
              <a:rPr lang="en-US" sz="4000" b="1" dirty="0" smtClean="0">
                <a:latin typeface="+mn-lt"/>
              </a:rPr>
              <a:t>A flagship under construction: </a:t>
            </a:r>
            <a:r>
              <a:rPr lang="en-US" sz="4000" b="1" dirty="0" err="1" smtClean="0">
                <a:latin typeface="+mn-lt"/>
              </a:rPr>
              <a:t>HydroSOS</a:t>
            </a:r>
            <a:endParaRPr lang="en-US" sz="2800" dirty="0"/>
          </a:p>
        </p:txBody>
      </p:sp>
      <p:sp>
        <p:nvSpPr>
          <p:cNvPr id="29" name="TextBox 28"/>
          <p:cNvSpPr txBox="1"/>
          <p:nvPr/>
        </p:nvSpPr>
        <p:spPr>
          <a:xfrm>
            <a:off x="3967837" y="941990"/>
            <a:ext cx="816249" cy="369332"/>
          </a:xfrm>
          <a:prstGeom prst="rect">
            <a:avLst/>
          </a:prstGeom>
          <a:noFill/>
        </p:spPr>
        <p:txBody>
          <a:bodyPr wrap="none" rtlCol="0">
            <a:spAutoFit/>
          </a:bodyPr>
          <a:lstStyle/>
          <a:p>
            <a:r>
              <a:rPr lang="fr-CH" b="1" dirty="0" smtClean="0">
                <a:solidFill>
                  <a:schemeClr val="bg1"/>
                </a:solidFill>
              </a:rPr>
              <a:t>NEEDS</a:t>
            </a:r>
            <a:endParaRPr lang="en-US" b="1" dirty="0">
              <a:solidFill>
                <a:schemeClr val="bg1"/>
              </a:solidFill>
            </a:endParaRPr>
          </a:p>
        </p:txBody>
      </p:sp>
      <p:sp>
        <p:nvSpPr>
          <p:cNvPr id="4" name="AutoShape 5" descr="Résultat de recherche d'images pour &quot;graduate ha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745865" y="878767"/>
            <a:ext cx="1008068" cy="369332"/>
          </a:xfrm>
          <a:prstGeom prst="rect">
            <a:avLst/>
          </a:prstGeom>
          <a:noFill/>
        </p:spPr>
        <p:txBody>
          <a:bodyPr wrap="square" rtlCol="0">
            <a:spAutoFit/>
          </a:bodyPr>
          <a:lstStyle/>
          <a:p>
            <a:r>
              <a:rPr lang="fr-CH" b="1" dirty="0" smtClean="0">
                <a:solidFill>
                  <a:schemeClr val="bg1"/>
                </a:solidFill>
              </a:rPr>
              <a:t>NEEDS</a:t>
            </a:r>
            <a:endParaRPr lang="en-US" b="1" dirty="0">
              <a:solidFill>
                <a:schemeClr val="bg1"/>
              </a:solidFill>
            </a:endParaRPr>
          </a:p>
        </p:txBody>
      </p:sp>
      <p:pic>
        <p:nvPicPr>
          <p:cNvPr id="3" name="Image 2" descr="HydroSOS-Info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941989"/>
            <a:ext cx="8614962" cy="5253715"/>
          </a:xfrm>
          <a:prstGeom prst="rect">
            <a:avLst/>
          </a:prstGeom>
        </p:spPr>
      </p:pic>
    </p:spTree>
    <p:extLst>
      <p:ext uri="{BB962C8B-B14F-4D97-AF65-F5344CB8AC3E}">
        <p14:creationId xmlns:p14="http://schemas.microsoft.com/office/powerpoint/2010/main" val="286666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592" y="0"/>
            <a:ext cx="9015408" cy="1143000"/>
          </a:xfrm>
        </p:spPr>
        <p:txBody>
          <a:bodyPr>
            <a:normAutofit/>
          </a:bodyPr>
          <a:lstStyle/>
          <a:p>
            <a:r>
              <a:rPr lang="fr-CH" sz="3200" b="1" dirty="0" err="1" smtClean="0">
                <a:solidFill>
                  <a:srgbClr val="0070C0"/>
                </a:solidFill>
                <a:latin typeface="Arial" panose="020B0604020202020204" pitchFamily="34" charset="0"/>
                <a:cs typeface="Arial" panose="020B0604020202020204" pitchFamily="34" charset="0"/>
              </a:rPr>
              <a:t>What</a:t>
            </a:r>
            <a:r>
              <a:rPr lang="fr-CH" sz="3200" b="1" dirty="0" smtClean="0">
                <a:solidFill>
                  <a:srgbClr val="0070C0"/>
                </a:solidFill>
                <a:latin typeface="Arial" panose="020B0604020202020204" pitchFamily="34" charset="0"/>
                <a:cs typeface="Arial" panose="020B0604020202020204" pitchFamily="34" charset="0"/>
              </a:rPr>
              <a:t> </a:t>
            </a:r>
            <a:r>
              <a:rPr lang="fr-CH" sz="3200" b="1" dirty="0" err="1" smtClean="0">
                <a:solidFill>
                  <a:srgbClr val="0070C0"/>
                </a:solidFill>
                <a:latin typeface="Arial" panose="020B0604020202020204" pitchFamily="34" charset="0"/>
                <a:cs typeface="Arial" panose="020B0604020202020204" pitchFamily="34" charset="0"/>
              </a:rPr>
              <a:t>does</a:t>
            </a:r>
            <a:r>
              <a:rPr lang="fr-CH" sz="3200" b="1" dirty="0" smtClean="0">
                <a:solidFill>
                  <a:srgbClr val="0070C0"/>
                </a:solidFill>
                <a:latin typeface="Arial" panose="020B0604020202020204" pitchFamily="34" charset="0"/>
                <a:cs typeface="Arial" panose="020B0604020202020204" pitchFamily="34" charset="0"/>
              </a:rPr>
              <a:t> </a:t>
            </a:r>
            <a:r>
              <a:rPr lang="fr-CH" sz="3200" b="1" dirty="0" err="1" smtClean="0">
                <a:solidFill>
                  <a:srgbClr val="0070C0"/>
                </a:solidFill>
                <a:latin typeface="Arial" panose="020B0604020202020204" pitchFamily="34" charset="0"/>
                <a:cs typeface="Arial" panose="020B0604020202020204" pitchFamily="34" charset="0"/>
              </a:rPr>
              <a:t>HydroSOS</a:t>
            </a:r>
            <a:r>
              <a:rPr lang="fr-CH" sz="3200" b="1" dirty="0" smtClean="0">
                <a:solidFill>
                  <a:srgbClr val="0070C0"/>
                </a:solidFill>
                <a:latin typeface="Arial" panose="020B0604020202020204" pitchFamily="34" charset="0"/>
                <a:cs typeface="Arial" panose="020B0604020202020204" pitchFamily="34" charset="0"/>
              </a:rPr>
              <a:t> </a:t>
            </a:r>
            <a:r>
              <a:rPr lang="fr-CH" sz="3200" b="1" dirty="0" err="1" smtClean="0">
                <a:solidFill>
                  <a:srgbClr val="0070C0"/>
                </a:solidFill>
                <a:latin typeface="Arial" panose="020B0604020202020204" pitchFamily="34" charset="0"/>
                <a:cs typeface="Arial" panose="020B0604020202020204" pitchFamily="34" charset="0"/>
              </a:rPr>
              <a:t>provide</a:t>
            </a:r>
            <a:r>
              <a:rPr lang="fr-CH" sz="3200" b="1" dirty="0" smtClean="0">
                <a:solidFill>
                  <a:srgbClr val="0070C0"/>
                </a:solidFill>
                <a:latin typeface="Arial" panose="020B0604020202020204" pitchFamily="34"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solidFill>
                  <a:prstClr val="black">
                    <a:tint val="75000"/>
                  </a:prstClr>
                </a:solidFill>
              </a:rPr>
              <a:pPr/>
              <a:t>13</a:t>
            </a:fld>
            <a:endParaRPr lang="en-US" dirty="0">
              <a:solidFill>
                <a:prstClr val="black">
                  <a:tint val="75000"/>
                </a:prstClr>
              </a:solidFill>
            </a:endParaRPr>
          </a:p>
        </p:txBody>
      </p:sp>
      <p:sp>
        <p:nvSpPr>
          <p:cNvPr id="6" name="Content Placeholder 2"/>
          <p:cNvSpPr txBox="1">
            <a:spLocks/>
          </p:cNvSpPr>
          <p:nvPr/>
        </p:nvSpPr>
        <p:spPr>
          <a:xfrm>
            <a:off x="879760" y="1415960"/>
            <a:ext cx="7280567" cy="4084088"/>
          </a:xfrm>
          <a:prstGeom prst="rect">
            <a:avLst/>
          </a:prstGeom>
        </p:spPr>
        <p:txBody>
          <a:bodyPr/>
          <a:lstStyle/>
          <a:p>
            <a:pPr marL="342900" indent="-342900">
              <a:spcBef>
                <a:spcPct val="20000"/>
              </a:spcBef>
              <a:buFont typeface="Arial"/>
              <a:buNone/>
              <a:defRPr/>
            </a:pPr>
            <a:endParaRPr lang="en-US" altLang="en-US" sz="2400" dirty="0">
              <a:solidFill>
                <a:prstClr val="black"/>
              </a:solidFill>
              <a:latin typeface="Arial  "/>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92" y="1228799"/>
            <a:ext cx="9000000" cy="219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2"/>
          <a:stretch/>
        </p:blipFill>
        <p:spPr bwMode="auto">
          <a:xfrm>
            <a:off x="142880" y="4719669"/>
            <a:ext cx="9000000" cy="198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4"/>
          <p:cNvSpPr txBox="1">
            <a:spLocks/>
          </p:cNvSpPr>
          <p:nvPr/>
        </p:nvSpPr>
        <p:spPr>
          <a:xfrm>
            <a:off x="142879" y="3497601"/>
            <a:ext cx="894916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sz="3200" b="1" dirty="0" err="1" smtClean="0">
                <a:solidFill>
                  <a:srgbClr val="0070C0"/>
                </a:solidFill>
                <a:latin typeface="Arial" panose="020B0604020202020204" pitchFamily="34" charset="0"/>
                <a:cs typeface="Arial" panose="020B0604020202020204" pitchFamily="34" charset="0"/>
              </a:rPr>
              <a:t>What</a:t>
            </a:r>
            <a:r>
              <a:rPr lang="fr-CH" sz="3200" b="1" dirty="0" smtClean="0">
                <a:solidFill>
                  <a:srgbClr val="0070C0"/>
                </a:solidFill>
                <a:latin typeface="Arial" panose="020B0604020202020204" pitchFamily="34" charset="0"/>
                <a:cs typeface="Arial" panose="020B0604020202020204" pitchFamily="34" charset="0"/>
              </a:rPr>
              <a:t> data/</a:t>
            </a:r>
            <a:r>
              <a:rPr lang="fr-CH" sz="3200" b="1" dirty="0" err="1" smtClean="0">
                <a:solidFill>
                  <a:srgbClr val="0070C0"/>
                </a:solidFill>
                <a:latin typeface="Arial" panose="020B0604020202020204" pitchFamily="34" charset="0"/>
                <a:cs typeface="Arial" panose="020B0604020202020204" pitchFamily="34" charset="0"/>
              </a:rPr>
              <a:t>models</a:t>
            </a:r>
            <a:r>
              <a:rPr lang="fr-CH" sz="3200" b="1" dirty="0" smtClean="0">
                <a:solidFill>
                  <a:srgbClr val="0070C0"/>
                </a:solidFill>
                <a:latin typeface="Arial" panose="020B0604020202020204" pitchFamily="34" charset="0"/>
                <a:cs typeface="Arial" panose="020B0604020202020204" pitchFamily="34" charset="0"/>
              </a:rPr>
              <a:t> </a:t>
            </a:r>
            <a:r>
              <a:rPr lang="fr-CH" sz="3200" b="1" dirty="0" err="1" smtClean="0">
                <a:solidFill>
                  <a:srgbClr val="0070C0"/>
                </a:solidFill>
                <a:latin typeface="Arial" panose="020B0604020202020204" pitchFamily="34" charset="0"/>
                <a:cs typeface="Arial" panose="020B0604020202020204" pitchFamily="34" charset="0"/>
              </a:rPr>
              <a:t>does</a:t>
            </a:r>
            <a:r>
              <a:rPr lang="fr-CH" sz="3200" b="1" dirty="0" smtClean="0">
                <a:solidFill>
                  <a:srgbClr val="0070C0"/>
                </a:solidFill>
                <a:latin typeface="Arial" panose="020B0604020202020204" pitchFamily="34" charset="0"/>
                <a:cs typeface="Arial" panose="020B0604020202020204" pitchFamily="34" charset="0"/>
              </a:rPr>
              <a:t> </a:t>
            </a:r>
            <a:r>
              <a:rPr lang="fr-CH" sz="3200" b="1" dirty="0" err="1" smtClean="0">
                <a:solidFill>
                  <a:srgbClr val="0070C0"/>
                </a:solidFill>
                <a:latin typeface="Arial" panose="020B0604020202020204" pitchFamily="34" charset="0"/>
                <a:cs typeface="Arial" panose="020B0604020202020204" pitchFamily="34" charset="0"/>
              </a:rPr>
              <a:t>HydroSOS</a:t>
            </a:r>
            <a:r>
              <a:rPr lang="fr-CH" sz="3200" b="1" dirty="0" smtClean="0">
                <a:solidFill>
                  <a:srgbClr val="0070C0"/>
                </a:solidFill>
                <a:latin typeface="Arial" panose="020B0604020202020204" pitchFamily="34" charset="0"/>
                <a:cs typeface="Arial" panose="020B0604020202020204" pitchFamily="34" charset="0"/>
              </a:rPr>
              <a:t> use?</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625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8586" y="323850"/>
            <a:ext cx="7714364" cy="989013"/>
          </a:xfrm>
        </p:spPr>
        <p:txBody>
          <a:bodyPr>
            <a:noAutofit/>
          </a:bodyPr>
          <a:lstStyle/>
          <a:p>
            <a:r>
              <a:rPr lang="fr-CH" sz="2800" b="1" dirty="0" smtClean="0"/>
              <a:t>WMO user </a:t>
            </a:r>
            <a:r>
              <a:rPr lang="fr-CH" sz="2800" b="1" dirty="0" err="1" smtClean="0"/>
              <a:t>survey</a:t>
            </a:r>
            <a:r>
              <a:rPr lang="fr-CH" sz="2800" b="1" dirty="0" smtClean="0"/>
              <a:t> 2017</a:t>
            </a:r>
            <a:br>
              <a:rPr lang="fr-CH" sz="2800" b="1" dirty="0" smtClean="0"/>
            </a:br>
            <a:r>
              <a:rPr lang="en-US" sz="2800" b="1" dirty="0"/>
              <a:t>Satellite data for inland water-related </a:t>
            </a:r>
            <a:r>
              <a:rPr lang="en-US" sz="2800" b="1" dirty="0" smtClean="0"/>
              <a:t>applications</a:t>
            </a:r>
            <a:r>
              <a:rPr lang="fr-CH" sz="2800" b="1" dirty="0" smtClean="0"/>
              <a:t> </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621465"/>
            <a:ext cx="758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177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US"/>
          </a:p>
        </p:txBody>
      </p:sp>
      <p:grpSp>
        <p:nvGrpSpPr>
          <p:cNvPr id="8" name="Group 7"/>
          <p:cNvGrpSpPr/>
          <p:nvPr/>
        </p:nvGrpSpPr>
        <p:grpSpPr>
          <a:xfrm>
            <a:off x="1167366" y="135676"/>
            <a:ext cx="7519436" cy="5169971"/>
            <a:chOff x="1167366" y="135676"/>
            <a:chExt cx="7519436" cy="5169971"/>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67366" y="135676"/>
              <a:ext cx="72771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410355" y="135676"/>
              <a:ext cx="276447" cy="51699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3889986" y="5224539"/>
            <a:ext cx="5022144" cy="369332"/>
          </a:xfrm>
          <a:prstGeom prst="rect">
            <a:avLst/>
          </a:prstGeom>
        </p:spPr>
        <p:txBody>
          <a:bodyPr wrap="none">
            <a:spAutoFit/>
          </a:bodyPr>
          <a:lstStyle/>
          <a:p>
            <a:r>
              <a:rPr lang="en-US" dirty="0"/>
              <a:t>© ECMWF February 27, </a:t>
            </a:r>
            <a:r>
              <a:rPr lang="en-US" dirty="0" smtClean="0"/>
              <a:t>2018, Christel </a:t>
            </a:r>
            <a:r>
              <a:rPr lang="en-US" dirty="0" err="1" smtClean="0"/>
              <a:t>Prudhomme</a:t>
            </a:r>
            <a:r>
              <a:rPr lang="en-US" dirty="0" smtClean="0"/>
              <a:t> </a:t>
            </a:r>
            <a:endParaRPr lang="en-US" dirty="0"/>
          </a:p>
        </p:txBody>
      </p:sp>
    </p:spTree>
    <p:extLst>
      <p:ext uri="{BB962C8B-B14F-4D97-AF65-F5344CB8AC3E}">
        <p14:creationId xmlns:p14="http://schemas.microsoft.com/office/powerpoint/2010/main" val="2987988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4578380"/>
            <a:ext cx="9144000" cy="2247930"/>
          </a:xfrm>
          <a:prstGeom prst="rect">
            <a:avLst/>
          </a:prstGeom>
        </p:spPr>
      </p:pic>
      <p:pic>
        <p:nvPicPr>
          <p:cNvPr id="2" name="Espace réservé du contenu 1"/>
          <p:cNvPicPr>
            <a:picLocks noGrp="1" noChangeAspect="1"/>
          </p:cNvPicPr>
          <p:nvPr>
            <p:ph idx="1"/>
          </p:nvPr>
        </p:nvPicPr>
        <p:blipFill>
          <a:blip r:embed="rId3"/>
          <a:srcRect l="3555" r="3555"/>
          <a:stretch>
            <a:fillRect/>
          </a:stretch>
        </p:blipFill>
        <p:spPr>
          <a:xfrm>
            <a:off x="714375" y="552451"/>
            <a:ext cx="7517864" cy="4134536"/>
          </a:xfrm>
        </p:spPr>
      </p:pic>
      <p:sp>
        <p:nvSpPr>
          <p:cNvPr id="3" name="ZoneTexte 2"/>
          <p:cNvSpPr txBox="1"/>
          <p:nvPr/>
        </p:nvSpPr>
        <p:spPr>
          <a:xfrm>
            <a:off x="1857375" y="123826"/>
            <a:ext cx="5556249" cy="523220"/>
          </a:xfrm>
          <a:prstGeom prst="rect">
            <a:avLst/>
          </a:prstGeom>
          <a:noFill/>
        </p:spPr>
        <p:txBody>
          <a:bodyPr wrap="square" rtlCol="0">
            <a:spAutoFit/>
          </a:bodyPr>
          <a:lstStyle/>
          <a:p>
            <a:r>
              <a:rPr lang="fr-FR" sz="2800" dirty="0" err="1" smtClean="0"/>
              <a:t>Hydroconference.wmo.int</a:t>
            </a:r>
            <a:endParaRPr lang="fr-FR" sz="2800" dirty="0"/>
          </a:p>
        </p:txBody>
      </p:sp>
    </p:spTree>
    <p:extLst>
      <p:ext uri="{BB962C8B-B14F-4D97-AF65-F5344CB8AC3E}">
        <p14:creationId xmlns:p14="http://schemas.microsoft.com/office/powerpoint/2010/main" val="16465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04800" y="1329076"/>
            <a:ext cx="8839200" cy="4827181"/>
          </a:xfrm>
        </p:spPr>
        <p:txBody>
          <a:bodyPr>
            <a:noAutofit/>
          </a:bodyPr>
          <a:lstStyle/>
          <a:p>
            <a:pPr>
              <a:lnSpc>
                <a:spcPct val="80000"/>
              </a:lnSpc>
              <a:buClr>
                <a:srgbClr val="005FAA"/>
              </a:buClr>
              <a:defRPr/>
            </a:pPr>
            <a:r>
              <a:rPr lang="en-US" sz="2400" b="1" dirty="0" smtClean="0">
                <a:solidFill>
                  <a:srgbClr val="005FAA"/>
                </a:solidFill>
                <a:latin typeface="Arial Narrow"/>
                <a:cs typeface="Arial Narrow"/>
              </a:rPr>
              <a:t>Water is a complex system: no good decision without good information: data are central</a:t>
            </a:r>
          </a:p>
          <a:p>
            <a:pPr>
              <a:lnSpc>
                <a:spcPct val="80000"/>
              </a:lnSpc>
              <a:buClr>
                <a:srgbClr val="005FAA"/>
              </a:buClr>
              <a:defRPr/>
            </a:pPr>
            <a:endParaRPr lang="en-US" sz="2400" b="1" dirty="0" smtClean="0">
              <a:solidFill>
                <a:srgbClr val="005FAA"/>
              </a:solidFill>
              <a:latin typeface="Arial Narrow"/>
              <a:cs typeface="Arial Narrow"/>
            </a:endParaRPr>
          </a:p>
          <a:p>
            <a:pPr>
              <a:lnSpc>
                <a:spcPct val="80000"/>
              </a:lnSpc>
              <a:buClr>
                <a:srgbClr val="005FAA"/>
              </a:buClr>
            </a:pPr>
            <a:r>
              <a:rPr lang="fr-CH" sz="2400" b="1" dirty="0">
                <a:solidFill>
                  <a:srgbClr val="005FAA"/>
                </a:solidFill>
                <a:latin typeface="Arial Narrow"/>
                <a:cs typeface="Arial Narrow"/>
              </a:rPr>
              <a:t>All data sources must </a:t>
            </a:r>
            <a:r>
              <a:rPr lang="fr-CH" sz="2400" b="1" dirty="0" err="1">
                <a:solidFill>
                  <a:srgbClr val="005FAA"/>
                </a:solidFill>
                <a:latin typeface="Arial Narrow"/>
                <a:cs typeface="Arial Narrow"/>
              </a:rPr>
              <a:t>be</a:t>
            </a:r>
            <a:r>
              <a:rPr lang="fr-CH" sz="2400" b="1" dirty="0">
                <a:solidFill>
                  <a:srgbClr val="005FAA"/>
                </a:solidFill>
                <a:latin typeface="Arial Narrow"/>
                <a:cs typeface="Arial Narrow"/>
              </a:rPr>
              <a:t> </a:t>
            </a:r>
            <a:r>
              <a:rPr lang="fr-CH" sz="2400" b="1" dirty="0" err="1">
                <a:solidFill>
                  <a:srgbClr val="005FAA"/>
                </a:solidFill>
                <a:latin typeface="Arial Narrow"/>
                <a:cs typeface="Arial Narrow"/>
              </a:rPr>
              <a:t>combined</a:t>
            </a:r>
            <a:endParaRPr lang="fr-CH" sz="2400" b="1" dirty="0">
              <a:solidFill>
                <a:srgbClr val="005FAA"/>
              </a:solidFill>
              <a:latin typeface="Arial Narrow"/>
              <a:cs typeface="Arial Narrow"/>
            </a:endParaRPr>
          </a:p>
          <a:p>
            <a:pPr lvl="1">
              <a:lnSpc>
                <a:spcPct val="80000"/>
              </a:lnSpc>
              <a:buClr>
                <a:srgbClr val="005FAA"/>
              </a:buClr>
            </a:pPr>
            <a:r>
              <a:rPr lang="fr-CH" sz="2400" b="1" dirty="0">
                <a:solidFill>
                  <a:srgbClr val="005FAA"/>
                </a:solidFill>
                <a:latin typeface="Arial Narrow"/>
                <a:cs typeface="Arial Narrow"/>
              </a:rPr>
              <a:t>In situ</a:t>
            </a:r>
            <a:r>
              <a:rPr lang="fr-CH" sz="2400" b="1" dirty="0" smtClean="0">
                <a:solidFill>
                  <a:srgbClr val="005FAA"/>
                </a:solidFill>
                <a:latin typeface="Arial Narrow"/>
                <a:cs typeface="Arial Narrow"/>
              </a:rPr>
              <a:t>, </a:t>
            </a:r>
            <a:r>
              <a:rPr lang="fr-CH" sz="2400" b="1" dirty="0" err="1" smtClean="0">
                <a:solidFill>
                  <a:srgbClr val="005FAA"/>
                </a:solidFill>
                <a:latin typeface="Arial Narrow"/>
                <a:cs typeface="Arial Narrow"/>
              </a:rPr>
              <a:t>citizen</a:t>
            </a:r>
            <a:r>
              <a:rPr lang="fr-CH" sz="2400" b="1" dirty="0" smtClean="0">
                <a:solidFill>
                  <a:srgbClr val="005FAA"/>
                </a:solidFill>
                <a:latin typeface="Arial Narrow"/>
                <a:cs typeface="Arial Narrow"/>
              </a:rPr>
              <a:t> science, </a:t>
            </a:r>
            <a:r>
              <a:rPr lang="fr-CH" sz="2400" b="1" dirty="0" err="1" smtClean="0">
                <a:solidFill>
                  <a:srgbClr val="005FAA"/>
                </a:solidFill>
                <a:latin typeface="Arial Narrow"/>
                <a:cs typeface="Arial Narrow"/>
              </a:rPr>
              <a:t>remote</a:t>
            </a:r>
            <a:r>
              <a:rPr lang="fr-CH" sz="2400" b="1" dirty="0" smtClean="0">
                <a:solidFill>
                  <a:srgbClr val="005FAA"/>
                </a:solidFill>
                <a:latin typeface="Arial Narrow"/>
                <a:cs typeface="Arial Narrow"/>
              </a:rPr>
              <a:t> </a:t>
            </a:r>
            <a:r>
              <a:rPr lang="fr-CH" sz="2400" b="1" dirty="0" err="1" smtClean="0">
                <a:solidFill>
                  <a:srgbClr val="005FAA"/>
                </a:solidFill>
                <a:latin typeface="Arial Narrow"/>
                <a:cs typeface="Arial Narrow"/>
              </a:rPr>
              <a:t>sensing</a:t>
            </a:r>
            <a:endParaRPr lang="fr-CH" sz="2400" b="1" dirty="0" smtClean="0">
              <a:solidFill>
                <a:srgbClr val="005FAA"/>
              </a:solidFill>
              <a:latin typeface="Arial Narrow"/>
              <a:cs typeface="Arial Narrow"/>
            </a:endParaRPr>
          </a:p>
          <a:p>
            <a:pPr lvl="1">
              <a:lnSpc>
                <a:spcPct val="80000"/>
              </a:lnSpc>
              <a:buClr>
                <a:srgbClr val="005FAA"/>
              </a:buClr>
            </a:pPr>
            <a:r>
              <a:rPr lang="fr-CH" sz="2400" b="1" dirty="0" smtClean="0">
                <a:solidFill>
                  <a:srgbClr val="005FAA"/>
                </a:solidFill>
                <a:latin typeface="Arial Narrow"/>
                <a:cs typeface="Arial Narrow"/>
              </a:rPr>
              <a:t>Data </a:t>
            </a:r>
            <a:r>
              <a:rPr lang="fr-CH" sz="2400" b="1" dirty="0" err="1" smtClean="0">
                <a:solidFill>
                  <a:srgbClr val="005FAA"/>
                </a:solidFill>
                <a:latin typeface="Arial Narrow"/>
                <a:cs typeface="Arial Narrow"/>
              </a:rPr>
              <a:t>quality</a:t>
            </a:r>
            <a:r>
              <a:rPr lang="fr-CH" sz="2400" b="1" dirty="0" smtClean="0">
                <a:solidFill>
                  <a:srgbClr val="005FAA"/>
                </a:solidFill>
                <a:latin typeface="Arial Narrow"/>
                <a:cs typeface="Arial Narrow"/>
              </a:rPr>
              <a:t> and inter-</a:t>
            </a:r>
            <a:r>
              <a:rPr lang="fr-CH" sz="2400" b="1" dirty="0" err="1" smtClean="0">
                <a:solidFill>
                  <a:srgbClr val="005FAA"/>
                </a:solidFill>
                <a:latin typeface="Arial Narrow"/>
                <a:cs typeface="Arial Narrow"/>
              </a:rPr>
              <a:t>comparizon</a:t>
            </a:r>
            <a:r>
              <a:rPr lang="fr-CH" sz="2400" b="1" dirty="0" smtClean="0">
                <a:solidFill>
                  <a:srgbClr val="005FAA"/>
                </a:solidFill>
                <a:latin typeface="Arial Narrow"/>
                <a:cs typeface="Arial Narrow"/>
              </a:rPr>
              <a:t>!</a:t>
            </a:r>
            <a:endParaRPr lang="fr-CH" sz="2400" b="1" dirty="0">
              <a:solidFill>
                <a:srgbClr val="005FAA"/>
              </a:solidFill>
              <a:latin typeface="Arial Narrow"/>
              <a:cs typeface="Arial Narrow"/>
            </a:endParaRPr>
          </a:p>
          <a:p>
            <a:pPr>
              <a:lnSpc>
                <a:spcPct val="80000"/>
              </a:lnSpc>
              <a:buClr>
                <a:srgbClr val="005FAA"/>
              </a:buClr>
              <a:defRPr/>
            </a:pPr>
            <a:endParaRPr lang="en-US" sz="2400" b="1" dirty="0" smtClean="0">
              <a:solidFill>
                <a:srgbClr val="005FAA"/>
              </a:solidFill>
              <a:latin typeface="Arial Narrow"/>
              <a:cs typeface="Arial Narrow"/>
            </a:endParaRPr>
          </a:p>
          <a:p>
            <a:pPr>
              <a:lnSpc>
                <a:spcPct val="80000"/>
              </a:lnSpc>
              <a:buClr>
                <a:srgbClr val="005FAA"/>
              </a:buClr>
            </a:pPr>
            <a:r>
              <a:rPr lang="en-US" sz="2400" b="1" dirty="0" smtClean="0">
                <a:solidFill>
                  <a:srgbClr val="005FAA"/>
                </a:solidFill>
                <a:latin typeface="Arial Narrow"/>
                <a:cs typeface="Arial Narrow"/>
              </a:rPr>
              <a:t>WMO </a:t>
            </a:r>
            <a:r>
              <a:rPr lang="en-US" sz="2400" b="1" dirty="0">
                <a:solidFill>
                  <a:srgbClr val="005FAA"/>
                </a:solidFill>
                <a:latin typeface="Arial Narrow"/>
                <a:cs typeface="Arial Narrow"/>
              </a:rPr>
              <a:t>paves the way to innovative water monitoring (HydroHub) and to information on possible water related problems (HydroSOS</a:t>
            </a:r>
            <a:r>
              <a:rPr lang="en-US" sz="2400" b="1" dirty="0" smtClean="0">
                <a:solidFill>
                  <a:srgbClr val="005FAA"/>
                </a:solidFill>
                <a:latin typeface="Arial Narrow"/>
                <a:cs typeface="Arial Narrow"/>
              </a:rPr>
              <a:t>)</a:t>
            </a:r>
          </a:p>
          <a:p>
            <a:pPr>
              <a:lnSpc>
                <a:spcPct val="80000"/>
              </a:lnSpc>
              <a:buClr>
                <a:srgbClr val="005FAA"/>
              </a:buClr>
            </a:pPr>
            <a:endParaRPr lang="fr-CH" sz="2400" b="1" dirty="0">
              <a:solidFill>
                <a:srgbClr val="005FAA"/>
              </a:solidFill>
              <a:latin typeface="Arial Narrow"/>
              <a:cs typeface="Arial Narrow"/>
            </a:endParaRPr>
          </a:p>
          <a:p>
            <a:pPr>
              <a:lnSpc>
                <a:spcPct val="80000"/>
              </a:lnSpc>
              <a:buClr>
                <a:srgbClr val="005FAA"/>
              </a:buClr>
            </a:pPr>
            <a:r>
              <a:rPr lang="fr-CH" sz="2400" b="1" dirty="0" err="1" smtClean="0">
                <a:solidFill>
                  <a:srgbClr val="005FAA"/>
                </a:solidFill>
                <a:latin typeface="Arial Narrow"/>
                <a:cs typeface="Arial Narrow"/>
              </a:rPr>
              <a:t>Cooperation</a:t>
            </a:r>
            <a:r>
              <a:rPr lang="fr-CH" sz="2400" b="1" dirty="0" smtClean="0">
                <a:solidFill>
                  <a:srgbClr val="005FAA"/>
                </a:solidFill>
                <a:latin typeface="Arial Narrow"/>
                <a:cs typeface="Arial Narrow"/>
              </a:rPr>
              <a:t> a key!</a:t>
            </a:r>
            <a:endParaRPr lang="en-US" sz="2400" b="1" dirty="0">
              <a:solidFill>
                <a:srgbClr val="005FAA"/>
              </a:solidFill>
              <a:latin typeface="Arial Narrow"/>
              <a:cs typeface="Arial Narrow"/>
            </a:endParaRPr>
          </a:p>
          <a:p>
            <a:pPr>
              <a:lnSpc>
                <a:spcPct val="80000"/>
              </a:lnSpc>
              <a:buClr>
                <a:srgbClr val="005FAA"/>
              </a:buClr>
            </a:pPr>
            <a:endParaRPr lang="fr-CH" sz="2400" b="1" dirty="0">
              <a:solidFill>
                <a:srgbClr val="005FAA"/>
              </a:solidFill>
              <a:latin typeface="Arial Narrow"/>
              <a:cs typeface="Arial Narrow"/>
            </a:endParaRPr>
          </a:p>
          <a:p>
            <a:pPr>
              <a:lnSpc>
                <a:spcPct val="80000"/>
              </a:lnSpc>
              <a:buClr>
                <a:srgbClr val="005FAA"/>
              </a:buClr>
            </a:pPr>
            <a:r>
              <a:rPr lang="en-US" sz="2400" b="1" dirty="0">
                <a:solidFill>
                  <a:srgbClr val="005FAA"/>
                </a:solidFill>
                <a:latin typeface="Arial Narrow"/>
                <a:cs typeface="Arial Narrow"/>
              </a:rPr>
              <a:t>Key words we like: impact, efficiency and </a:t>
            </a:r>
            <a:r>
              <a:rPr lang="en-US" sz="2400" b="1" dirty="0" smtClean="0">
                <a:solidFill>
                  <a:srgbClr val="005FAA"/>
                </a:solidFill>
                <a:latin typeface="Arial Narrow"/>
                <a:cs typeface="Arial Narrow"/>
              </a:rPr>
              <a:t>sustainability</a:t>
            </a:r>
            <a:endParaRPr lang="en-US" sz="2800" b="1" dirty="0" smtClean="0">
              <a:solidFill>
                <a:srgbClr val="005FAA"/>
              </a:solidFill>
              <a:latin typeface="Arial Narrow"/>
              <a:cs typeface="Arial Narrow"/>
            </a:endParaRPr>
          </a:p>
          <a:p>
            <a:pPr>
              <a:lnSpc>
                <a:spcPct val="80000"/>
              </a:lnSpc>
              <a:buClr>
                <a:srgbClr val="005FAA"/>
              </a:buClr>
              <a:defRPr/>
            </a:pPr>
            <a:endParaRPr lang="en-US" sz="2800" b="1" dirty="0" smtClean="0">
              <a:solidFill>
                <a:srgbClr val="005FAA"/>
              </a:solidFill>
              <a:latin typeface="Arial Narrow"/>
              <a:cs typeface="Arial Narrow"/>
            </a:endParaRPr>
          </a:p>
          <a:p>
            <a:pPr marL="0">
              <a:lnSpc>
                <a:spcPct val="80000"/>
              </a:lnSpc>
              <a:buClr>
                <a:srgbClr val="005FAA"/>
              </a:buClr>
              <a:defRPr/>
            </a:pPr>
            <a:endParaRPr lang="en-US" sz="2800" b="1" dirty="0" smtClean="0">
              <a:solidFill>
                <a:srgbClr val="005FAA"/>
              </a:solidFill>
              <a:latin typeface="Arial Narrow"/>
              <a:cs typeface="Arial Narrow"/>
            </a:endParaRPr>
          </a:p>
          <a:p>
            <a:pPr marL="0">
              <a:lnSpc>
                <a:spcPct val="80000"/>
              </a:lnSpc>
              <a:buClr>
                <a:srgbClr val="005FAA"/>
              </a:buClr>
              <a:defRPr/>
            </a:pPr>
            <a:endParaRPr lang="en-US" sz="2800" b="1" dirty="0" smtClean="0">
              <a:solidFill>
                <a:srgbClr val="005FAA"/>
              </a:solidFill>
              <a:latin typeface="Arial Narrow"/>
              <a:cs typeface="Arial Narrow"/>
            </a:endParaRPr>
          </a:p>
          <a:p>
            <a:pPr marL="0">
              <a:lnSpc>
                <a:spcPct val="80000"/>
              </a:lnSpc>
              <a:buClr>
                <a:srgbClr val="005FAA"/>
              </a:buClr>
              <a:defRPr/>
            </a:pPr>
            <a:endParaRPr lang="en-US" sz="2800" dirty="0" smtClean="0">
              <a:solidFill>
                <a:srgbClr val="005FAA"/>
              </a:solidFill>
              <a:latin typeface="Arial" charset="0"/>
              <a:cs typeface="Arial" charset="0"/>
            </a:endParaRPr>
          </a:p>
        </p:txBody>
      </p:sp>
      <p:sp>
        <p:nvSpPr>
          <p:cNvPr id="84994" name="Rectangle 4"/>
          <p:cNvSpPr>
            <a:spLocks noGrp="1" noChangeArrowheads="1"/>
          </p:cNvSpPr>
          <p:nvPr>
            <p:ph type="title"/>
          </p:nvPr>
        </p:nvSpPr>
        <p:spPr>
          <a:xfrm>
            <a:off x="762000" y="533400"/>
            <a:ext cx="7772400" cy="838200"/>
          </a:xfrm>
        </p:spPr>
        <p:txBody>
          <a:bodyPr>
            <a:normAutofit/>
          </a:bodyPr>
          <a:lstStyle/>
          <a:p>
            <a:r>
              <a:rPr lang="en-US" dirty="0" smtClean="0"/>
              <a:t>Conclusions</a:t>
            </a:r>
            <a:endParaRPr lang="en-US" sz="4400" b="1" dirty="0" smtClean="0">
              <a:solidFill>
                <a:schemeClr val="accent2"/>
              </a:solidFill>
              <a:latin typeface="Arial Narrow"/>
              <a:cs typeface="Arial Narrow"/>
            </a:endParaRPr>
          </a:p>
        </p:txBody>
      </p:sp>
    </p:spTree>
    <p:extLst>
      <p:ext uri="{BB962C8B-B14F-4D97-AF65-F5344CB8AC3E}">
        <p14:creationId xmlns:p14="http://schemas.microsoft.com/office/powerpoint/2010/main" val="21519514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endParaRPr lang="en-US" sz="4800" dirty="0">
              <a:solidFill>
                <a:schemeClr val="bg1"/>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202224" y="0"/>
            <a:ext cx="8784981" cy="1143000"/>
          </a:xfrm>
        </p:spPr>
        <p:txBody>
          <a:bodyPr>
            <a:normAutofit/>
          </a:bodyPr>
          <a:lstStyle/>
          <a:p>
            <a:r>
              <a:rPr lang="fr-CH" altLang="en-US" sz="3200" dirty="0" smtClean="0"/>
              <a:t>The </a:t>
            </a:r>
            <a:r>
              <a:rPr lang="fr-CH" sz="3200" dirty="0" smtClean="0"/>
              <a:t>World </a:t>
            </a:r>
            <a:r>
              <a:rPr lang="fr-CH" sz="3200" dirty="0" err="1"/>
              <a:t>Meteorological</a:t>
            </a:r>
            <a:r>
              <a:rPr lang="fr-CH" sz="3200" dirty="0"/>
              <a:t> </a:t>
            </a:r>
            <a:r>
              <a:rPr lang="fr-CH" sz="3200" dirty="0" err="1"/>
              <a:t>Organization</a:t>
            </a:r>
            <a:endParaRPr lang="en-US" altLang="en-US" sz="3200" dirty="0" smtClean="0"/>
          </a:p>
        </p:txBody>
      </p:sp>
      <p:sp>
        <p:nvSpPr>
          <p:cNvPr id="7" name="TextBox 6"/>
          <p:cNvSpPr txBox="1">
            <a:spLocks noChangeArrowheads="1"/>
          </p:cNvSpPr>
          <p:nvPr/>
        </p:nvSpPr>
        <p:spPr>
          <a:xfrm>
            <a:off x="682869" y="1019175"/>
            <a:ext cx="6049108" cy="489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defRPr/>
            </a:pPr>
            <a:r>
              <a:rPr lang="en-US" altLang="zh-CN" sz="1600" b="1" dirty="0" smtClean="0">
                <a:ea typeface="MS PGothic" panose="020B0600070205080204" pitchFamily="34" charset="-128"/>
              </a:rPr>
              <a:t>WMO is the authoritative voice of the United Nations on weather, climate and water. WMO mandate includes:</a:t>
            </a:r>
          </a:p>
          <a:p>
            <a:pPr>
              <a:lnSpc>
                <a:spcPct val="110000"/>
              </a:lnSpc>
              <a:defRPr/>
            </a:pPr>
            <a:endParaRPr lang="en-US" altLang="zh-CN" sz="1600" b="1" dirty="0">
              <a:ea typeface="MS PGothic" panose="020B0600070205080204" pitchFamily="34" charset="-128"/>
            </a:endParaRPr>
          </a:p>
          <a:p>
            <a:pPr marL="285750" indent="-285750">
              <a:lnSpc>
                <a:spcPct val="110000"/>
              </a:lnSpc>
              <a:buFont typeface="Arial" panose="020B0604020202020204" pitchFamily="34" charset="0"/>
              <a:buChar char="•"/>
              <a:defRPr/>
            </a:pPr>
            <a:r>
              <a:rPr lang="en-US" altLang="zh-CN" sz="1600" b="1" dirty="0" smtClean="0">
                <a:ea typeface="MS PGothic" panose="020B0600070205080204" pitchFamily="34" charset="-128"/>
              </a:rPr>
              <a:t>Facilitate worldwide cooperation</a:t>
            </a:r>
            <a:r>
              <a:rPr lang="en-US" altLang="zh-CN" sz="1600" dirty="0" smtClean="0">
                <a:ea typeface="MS PGothic" panose="020B0600070205080204" pitchFamily="34" charset="-128"/>
              </a:rPr>
              <a:t> in the field of meteorology and hydrology and their application to the benefit of all; </a:t>
            </a:r>
          </a:p>
          <a:p>
            <a:pPr marL="285750" indent="-285750">
              <a:lnSpc>
                <a:spcPct val="110000"/>
              </a:lnSpc>
              <a:buFont typeface="Arial" panose="020B0604020202020204" pitchFamily="34" charset="0"/>
              <a:buChar char="•"/>
              <a:defRPr/>
            </a:pPr>
            <a:endParaRPr lang="en-US" altLang="zh-CN" sz="1600" dirty="0" smtClean="0">
              <a:ea typeface="MS PGothic" panose="020B0600070205080204" pitchFamily="34" charset="-128"/>
            </a:endParaRPr>
          </a:p>
          <a:p>
            <a:pPr marL="285750" indent="-285750">
              <a:lnSpc>
                <a:spcPct val="110000"/>
              </a:lnSpc>
              <a:buFont typeface="Arial" panose="020B0604020202020204" pitchFamily="34" charset="0"/>
              <a:buChar char="•"/>
              <a:defRPr/>
            </a:pPr>
            <a:r>
              <a:rPr lang="en-US" altLang="zh-CN" sz="1600" dirty="0" smtClean="0">
                <a:ea typeface="MS PGothic" panose="020B0600070205080204" pitchFamily="34" charset="-128"/>
              </a:rPr>
              <a:t>Promote the </a:t>
            </a:r>
            <a:r>
              <a:rPr lang="en-US" altLang="zh-CN" sz="1600" b="1" dirty="0" smtClean="0">
                <a:ea typeface="MS PGothic" panose="020B0600070205080204" pitchFamily="34" charset="-128"/>
              </a:rPr>
              <a:t>establishment and maintenance of systems for the rapid exchange of data information</a:t>
            </a:r>
            <a:r>
              <a:rPr lang="en-US" altLang="zh-CN" sz="1600" dirty="0" smtClean="0">
                <a:ea typeface="MS PGothic" panose="020B0600070205080204" pitchFamily="34" charset="-128"/>
              </a:rPr>
              <a:t> in meteorology, climatology and hydrology; </a:t>
            </a:r>
          </a:p>
          <a:p>
            <a:pPr marL="285750" indent="-285750">
              <a:lnSpc>
                <a:spcPct val="110000"/>
              </a:lnSpc>
              <a:buFont typeface="Arial" panose="020B0604020202020204" pitchFamily="34" charset="0"/>
              <a:buChar char="•"/>
              <a:defRPr/>
            </a:pPr>
            <a:endParaRPr lang="en-US" altLang="zh-CN" sz="1600" dirty="0" smtClean="0">
              <a:ea typeface="MS PGothic" panose="020B0600070205080204" pitchFamily="34" charset="-128"/>
            </a:endParaRPr>
          </a:p>
          <a:p>
            <a:pPr marL="285750" indent="-285750">
              <a:lnSpc>
                <a:spcPct val="110000"/>
              </a:lnSpc>
              <a:buFont typeface="Arial" panose="020B0604020202020204" pitchFamily="34" charset="0"/>
              <a:buChar char="•"/>
              <a:defRPr/>
            </a:pPr>
            <a:r>
              <a:rPr lang="en-US" altLang="zh-CN" sz="1600" dirty="0" smtClean="0">
                <a:ea typeface="MS PGothic" panose="020B0600070205080204" pitchFamily="34" charset="-128"/>
              </a:rPr>
              <a:t>Promote </a:t>
            </a:r>
            <a:r>
              <a:rPr lang="en-US" altLang="zh-CN" sz="1600" b="1" dirty="0" smtClean="0">
                <a:ea typeface="MS PGothic" panose="020B0600070205080204" pitchFamily="34" charset="-128"/>
              </a:rPr>
              <a:t>standardization</a:t>
            </a:r>
            <a:r>
              <a:rPr lang="en-US" altLang="zh-CN" sz="1600" dirty="0" smtClean="0">
                <a:ea typeface="MS PGothic" panose="020B0600070205080204" pitchFamily="34" charset="-128"/>
              </a:rPr>
              <a:t> of observations and ensure the uniform publication of observations and statistics; </a:t>
            </a:r>
          </a:p>
          <a:p>
            <a:pPr marL="285750" indent="-285750">
              <a:lnSpc>
                <a:spcPct val="110000"/>
              </a:lnSpc>
              <a:buFont typeface="Arial" panose="020B0604020202020204" pitchFamily="34" charset="0"/>
              <a:buChar char="•"/>
              <a:defRPr/>
            </a:pPr>
            <a:endParaRPr lang="en-US" altLang="zh-CN" sz="1600" dirty="0" smtClean="0">
              <a:ea typeface="MS PGothic" panose="020B0600070205080204" pitchFamily="34" charset="-128"/>
            </a:endParaRPr>
          </a:p>
          <a:p>
            <a:pPr marL="285750" indent="-285750">
              <a:lnSpc>
                <a:spcPct val="110000"/>
              </a:lnSpc>
              <a:buFont typeface="Arial" panose="020B0604020202020204" pitchFamily="34" charset="0"/>
              <a:buChar char="•"/>
              <a:defRPr/>
            </a:pPr>
            <a:r>
              <a:rPr lang="en-US" altLang="zh-CN" sz="1600" dirty="0" smtClean="0">
                <a:ea typeface="MS PGothic" panose="020B0600070205080204" pitchFamily="34" charset="-128"/>
              </a:rPr>
              <a:t>Further the application of meteorology, climatology and hydrology to </a:t>
            </a:r>
            <a:r>
              <a:rPr lang="en-US" altLang="zh-CN" sz="1600" b="1" dirty="0" smtClean="0">
                <a:ea typeface="MS PGothic" panose="020B0600070205080204" pitchFamily="34" charset="-128"/>
              </a:rPr>
              <a:t>development issues</a:t>
            </a:r>
            <a:r>
              <a:rPr lang="en-US" altLang="zh-CN" sz="1600" dirty="0" smtClean="0">
                <a:ea typeface="MS PGothic" panose="020B0600070205080204" pitchFamily="34" charset="-128"/>
              </a:rPr>
              <a:t> (transportation, water management, agriculture, etc.); </a:t>
            </a:r>
          </a:p>
          <a:p>
            <a:pPr marL="285750" indent="-285750">
              <a:lnSpc>
                <a:spcPct val="110000"/>
              </a:lnSpc>
              <a:buFont typeface="Arial" panose="020B0604020202020204" pitchFamily="34" charset="0"/>
              <a:buChar char="•"/>
              <a:defRPr/>
            </a:pPr>
            <a:endParaRPr lang="en-US" altLang="ja-JP" sz="1600" dirty="0" smtClean="0"/>
          </a:p>
          <a:p>
            <a:pPr marL="285750" indent="-285750">
              <a:lnSpc>
                <a:spcPct val="110000"/>
              </a:lnSpc>
              <a:buFont typeface="Arial" panose="020B0604020202020204" pitchFamily="34" charset="0"/>
              <a:buChar char="•"/>
              <a:defRPr/>
            </a:pPr>
            <a:r>
              <a:rPr lang="en-US" altLang="ja-JP" sz="1600" dirty="0" smtClean="0"/>
              <a:t>Encourage </a:t>
            </a:r>
            <a:r>
              <a:rPr lang="en-US" altLang="ja-JP" sz="1600" b="1" dirty="0" smtClean="0"/>
              <a:t>research and training</a:t>
            </a:r>
            <a:r>
              <a:rPr lang="en-US" altLang="ja-JP" sz="1600" dirty="0" smtClean="0"/>
              <a:t>, and assist in coordinating their international aspects.</a:t>
            </a:r>
            <a:r>
              <a:rPr lang="en-US" altLang="ja-JP" sz="1600" dirty="0" smtClean="0">
                <a:solidFill>
                  <a:srgbClr val="2B3C85"/>
                </a:solidFill>
                <a:ea typeface="SimSun" panose="02010600030101010101" pitchFamily="2" charset="-122"/>
              </a:rPr>
              <a:t> </a:t>
            </a:r>
            <a:endParaRPr lang="en-US" altLang="it-CH" sz="1600" dirty="0" smtClean="0"/>
          </a:p>
        </p:txBody>
      </p:sp>
      <p:pic>
        <p:nvPicPr>
          <p:cNvPr id="27652" name="Picture 7" descr="wmo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485" y="1101726"/>
            <a:ext cx="1088781"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174" y="3467100"/>
            <a:ext cx="1441938"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41173" y="5581651"/>
            <a:ext cx="1352550" cy="739775"/>
          </a:xfrm>
          <a:prstGeom prst="rect">
            <a:avLst/>
          </a:prstGeom>
          <a:noFill/>
        </p:spPr>
        <p:txBody>
          <a:bodyPr>
            <a:spAutoFit/>
          </a:bodyPr>
          <a:lstStyle/>
          <a:p>
            <a:pPr algn="ctr" eaLnBrk="0" hangingPunct="0">
              <a:defRPr/>
            </a:pPr>
            <a:r>
              <a:rPr lang="en-US" sz="1400" i="1" dirty="0">
                <a:latin typeface="+mn-lt"/>
                <a:cs typeface="+mn-cs"/>
              </a:rPr>
              <a:t>WMO HQ  in Geneva, Switzerland</a:t>
            </a:r>
          </a:p>
        </p:txBody>
      </p:sp>
    </p:spTree>
    <p:extLst>
      <p:ext uri="{BB962C8B-B14F-4D97-AF65-F5344CB8AC3E}">
        <p14:creationId xmlns:p14="http://schemas.microsoft.com/office/powerpoint/2010/main" val="1682678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046158"/>
            <a:ext cx="8515350" cy="2961795"/>
          </a:xfrm>
        </p:spPr>
        <p:txBody>
          <a:bodyPr>
            <a:normAutofit/>
          </a:bodyPr>
          <a:lstStyle/>
          <a:p>
            <a:pPr>
              <a:lnSpc>
                <a:spcPct val="115000"/>
              </a:lnSpc>
              <a:spcAft>
                <a:spcPts val="1000"/>
              </a:spcAft>
              <a:tabLst>
                <a:tab pos="457200" algn="l"/>
              </a:tabLst>
            </a:pPr>
            <a:r>
              <a:rPr lang="en-US" sz="2400" dirty="0">
                <a:ea typeface="SimSun"/>
                <a:cs typeface="Times New Roman"/>
              </a:rPr>
              <a:t>Insufficient Capacity of current monitoring networks </a:t>
            </a:r>
            <a:endParaRPr lang="en-US" sz="2400" dirty="0" smtClean="0">
              <a:ea typeface="SimSun"/>
              <a:cs typeface="Times New Roman"/>
            </a:endParaRPr>
          </a:p>
          <a:p>
            <a:pPr>
              <a:lnSpc>
                <a:spcPct val="115000"/>
              </a:lnSpc>
              <a:spcAft>
                <a:spcPts val="1000"/>
              </a:spcAft>
              <a:tabLst>
                <a:tab pos="457200" algn="l"/>
              </a:tabLst>
            </a:pPr>
            <a:r>
              <a:rPr lang="fr-CH" sz="2400" dirty="0" err="1" smtClean="0">
                <a:ea typeface="SimSun"/>
                <a:cs typeface="Times New Roman"/>
              </a:rPr>
              <a:t>Quality</a:t>
            </a:r>
            <a:r>
              <a:rPr lang="fr-CH" sz="2400" dirty="0" smtClean="0">
                <a:ea typeface="SimSun"/>
                <a:cs typeface="Times New Roman"/>
              </a:rPr>
              <a:t> of data not </a:t>
            </a:r>
            <a:r>
              <a:rPr lang="fr-CH" sz="2400" dirty="0" err="1" smtClean="0">
                <a:ea typeface="SimSun"/>
                <a:cs typeface="Times New Roman"/>
              </a:rPr>
              <a:t>always</a:t>
            </a:r>
            <a:r>
              <a:rPr lang="fr-CH" sz="2400" dirty="0" smtClean="0">
                <a:ea typeface="SimSun"/>
                <a:cs typeface="Times New Roman"/>
              </a:rPr>
              <a:t> </a:t>
            </a:r>
            <a:r>
              <a:rPr lang="fr-CH" sz="2400" dirty="0" err="1" smtClean="0">
                <a:ea typeface="SimSun"/>
                <a:cs typeface="Times New Roman"/>
              </a:rPr>
              <a:t>known</a:t>
            </a:r>
            <a:endParaRPr lang="fr-CH" sz="2400" dirty="0" smtClean="0">
              <a:ea typeface="SimSun"/>
              <a:cs typeface="Times New Roman"/>
            </a:endParaRPr>
          </a:p>
          <a:p>
            <a:pPr>
              <a:lnSpc>
                <a:spcPct val="115000"/>
              </a:lnSpc>
              <a:spcAft>
                <a:spcPts val="1000"/>
              </a:spcAft>
              <a:tabLst>
                <a:tab pos="457200" algn="l"/>
              </a:tabLst>
            </a:pPr>
            <a:r>
              <a:rPr lang="fr-CH" sz="2400" dirty="0" err="1" smtClean="0">
                <a:ea typeface="SimSun"/>
                <a:cs typeface="Times New Roman"/>
              </a:rPr>
              <a:t>Many</a:t>
            </a:r>
            <a:r>
              <a:rPr lang="fr-CH" sz="2400" dirty="0" smtClean="0">
                <a:ea typeface="SimSun"/>
                <a:cs typeface="Times New Roman"/>
              </a:rPr>
              <a:t> data not </a:t>
            </a:r>
            <a:r>
              <a:rPr lang="fr-CH" sz="2400" dirty="0" err="1" smtClean="0">
                <a:ea typeface="SimSun"/>
                <a:cs typeface="Times New Roman"/>
              </a:rPr>
              <a:t>shared</a:t>
            </a:r>
            <a:endParaRPr lang="fr-CH" sz="2400" dirty="0" smtClean="0">
              <a:ea typeface="SimSun"/>
              <a:cs typeface="Times New Roman"/>
            </a:endParaRPr>
          </a:p>
          <a:p>
            <a:pPr lvl="0">
              <a:lnSpc>
                <a:spcPct val="115000"/>
              </a:lnSpc>
              <a:spcAft>
                <a:spcPts val="1000"/>
              </a:spcAft>
              <a:tabLst>
                <a:tab pos="457200" algn="l"/>
              </a:tabLst>
            </a:pPr>
            <a:r>
              <a:rPr lang="en-US" sz="2400" dirty="0" smtClean="0">
                <a:ea typeface="SimSun"/>
                <a:cs typeface="Times New Roman"/>
              </a:rPr>
              <a:t>Low </a:t>
            </a:r>
            <a:r>
              <a:rPr lang="en-US" sz="2400" dirty="0">
                <a:ea typeface="SimSun"/>
                <a:cs typeface="Times New Roman"/>
              </a:rPr>
              <a:t>visibility and recognition of Hydrological Services </a:t>
            </a:r>
          </a:p>
          <a:p>
            <a:endParaRPr lang="en-US" dirty="0"/>
          </a:p>
        </p:txBody>
      </p:sp>
      <p:sp>
        <p:nvSpPr>
          <p:cNvPr id="4" name="Title 1"/>
          <p:cNvSpPr txBox="1">
            <a:spLocks/>
          </p:cNvSpPr>
          <p:nvPr/>
        </p:nvSpPr>
        <p:spPr>
          <a:xfrm>
            <a:off x="0" y="141288"/>
            <a:ext cx="92583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black"/>
                </a:solidFill>
              </a:rPr>
              <a:t>Water challenges require solutions based on sound facts, information and data, but:</a:t>
            </a:r>
            <a:endParaRPr lang="en-US" sz="3600" b="1" dirty="0">
              <a:solidFill>
                <a:prstClr val="black"/>
              </a:solidFill>
            </a:endParaRPr>
          </a:p>
        </p:txBody>
      </p:sp>
    </p:spTree>
    <p:extLst>
      <p:ext uri="{BB962C8B-B14F-4D97-AF65-F5344CB8AC3E}">
        <p14:creationId xmlns:p14="http://schemas.microsoft.com/office/powerpoint/2010/main" val="3155178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800" b="1" dirty="0">
                <a:solidFill>
                  <a:srgbClr val="005FAA"/>
                </a:solidFill>
              </a:rPr>
              <a:t>N</a:t>
            </a:r>
            <a:r>
              <a:rPr lang="en-US" sz="2800" b="1" dirty="0" smtClean="0">
                <a:solidFill>
                  <a:srgbClr val="005FAA"/>
                </a:solidFill>
              </a:rPr>
              <a:t>ational hydrometry networks</a:t>
            </a:r>
            <a:endParaRPr lang="en-US" dirty="0"/>
          </a:p>
        </p:txBody>
      </p:sp>
      <p:sp>
        <p:nvSpPr>
          <p:cNvPr id="5" name="ZoneTexte 4"/>
          <p:cNvSpPr txBox="1"/>
          <p:nvPr/>
        </p:nvSpPr>
        <p:spPr>
          <a:xfrm>
            <a:off x="1676400" y="5791200"/>
            <a:ext cx="5953899" cy="369332"/>
          </a:xfrm>
          <a:prstGeom prst="rect">
            <a:avLst/>
          </a:prstGeom>
          <a:noFill/>
        </p:spPr>
        <p:txBody>
          <a:bodyPr wrap="none" rtlCol="0">
            <a:spAutoFit/>
          </a:bodyPr>
          <a:lstStyle/>
          <a:p>
            <a:r>
              <a:rPr lang="en-US" smtClean="0">
                <a:solidFill>
                  <a:srgbClr val="3366FF"/>
                </a:solidFill>
              </a:rPr>
              <a:t>Hydrometry networks are: 1. Essential and 2. Insufficient</a:t>
            </a:r>
            <a:endParaRPr lang="en-US">
              <a:solidFill>
                <a:srgbClr val="3366FF"/>
              </a:solidFill>
            </a:endParaRPr>
          </a:p>
        </p:txBody>
      </p:sp>
      <p:pic>
        <p:nvPicPr>
          <p:cNvPr id="7" name="Image 6" descr="grdc.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1447800"/>
            <a:ext cx="8229600" cy="4114800"/>
          </a:xfrm>
          <a:prstGeom prst="rect">
            <a:avLst/>
          </a:prstGeom>
        </p:spPr>
      </p:pic>
    </p:spTree>
    <p:extLst>
      <p:ext uri="{BB962C8B-B14F-4D97-AF65-F5344CB8AC3E}">
        <p14:creationId xmlns:p14="http://schemas.microsoft.com/office/powerpoint/2010/main" val="254669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84193"/>
            <a:ext cx="8229600" cy="1143000"/>
          </a:xfrm>
        </p:spPr>
        <p:txBody>
          <a:bodyPr/>
          <a:lstStyle/>
          <a:p>
            <a:r>
              <a:rPr lang="fr-CH" sz="2800" b="1" cap="all" dirty="0" err="1">
                <a:solidFill>
                  <a:schemeClr val="tx2"/>
                </a:solidFill>
                <a:latin typeface="+mn-lt"/>
                <a:ea typeface="+mn-ea"/>
                <a:cs typeface="+mn-cs"/>
              </a:rPr>
              <a:t>Example</a:t>
            </a:r>
            <a:r>
              <a:rPr lang="fr-CH" dirty="0" smtClean="0"/>
              <a:t> </a:t>
            </a:r>
            <a:r>
              <a:rPr lang="fr-CH" sz="2800" b="1" cap="all" dirty="0">
                <a:solidFill>
                  <a:schemeClr val="tx2"/>
                </a:solidFill>
                <a:latin typeface="+mn-lt"/>
                <a:ea typeface="+mn-ea"/>
                <a:cs typeface="+mn-cs"/>
              </a:rPr>
              <a:t>of flow </a:t>
            </a:r>
            <a:r>
              <a:rPr lang="fr-CH" sz="2800" b="1" cap="all" dirty="0" err="1">
                <a:solidFill>
                  <a:schemeClr val="tx2"/>
                </a:solidFill>
                <a:latin typeface="+mn-lt"/>
                <a:ea typeface="+mn-ea"/>
                <a:cs typeface="+mn-cs"/>
              </a:rPr>
              <a:t>measurement</a:t>
            </a:r>
            <a:endParaRPr lang="fr-CH" sz="2800" b="1" cap="all" dirty="0">
              <a:solidFill>
                <a:schemeClr val="tx2"/>
              </a:solidFill>
              <a:latin typeface="+mn-lt"/>
              <a:ea typeface="+mn-ea"/>
              <a:cs typeface="+mn-cs"/>
            </a:endParaRPr>
          </a:p>
        </p:txBody>
      </p:sp>
      <p:sp>
        <p:nvSpPr>
          <p:cNvPr id="267267" name="Freeform 3"/>
          <p:cNvSpPr>
            <a:spLocks/>
          </p:cNvSpPr>
          <p:nvPr/>
        </p:nvSpPr>
        <p:spPr bwMode="auto">
          <a:xfrm>
            <a:off x="4714875" y="1362075"/>
            <a:ext cx="1327150" cy="622300"/>
          </a:xfrm>
          <a:custGeom>
            <a:avLst/>
            <a:gdLst/>
            <a:ahLst/>
            <a:cxnLst>
              <a:cxn ang="0">
                <a:pos x="0" y="0"/>
              </a:cxn>
              <a:cxn ang="0">
                <a:pos x="189" y="279"/>
              </a:cxn>
              <a:cxn ang="0">
                <a:pos x="324" y="432"/>
              </a:cxn>
              <a:cxn ang="0">
                <a:pos x="480" y="582"/>
              </a:cxn>
              <a:cxn ang="0">
                <a:pos x="660" y="741"/>
              </a:cxn>
              <a:cxn ang="0">
                <a:pos x="855" y="876"/>
              </a:cxn>
              <a:cxn ang="0">
                <a:pos x="1188" y="1053"/>
              </a:cxn>
              <a:cxn ang="0">
                <a:pos x="1467" y="1158"/>
              </a:cxn>
              <a:cxn ang="0">
                <a:pos x="1722" y="1215"/>
              </a:cxn>
              <a:cxn ang="0">
                <a:pos x="1959" y="1236"/>
              </a:cxn>
              <a:cxn ang="0">
                <a:pos x="2142" y="1239"/>
              </a:cxn>
              <a:cxn ang="0">
                <a:pos x="2271" y="1230"/>
              </a:cxn>
              <a:cxn ang="0">
                <a:pos x="2508" y="1191"/>
              </a:cxn>
            </a:cxnLst>
            <a:rect l="0" t="0" r="r" b="b"/>
            <a:pathLst>
              <a:path w="2508" h="1240">
                <a:moveTo>
                  <a:pt x="0" y="0"/>
                </a:moveTo>
                <a:cubicBezTo>
                  <a:pt x="67" y="103"/>
                  <a:pt x="135" y="207"/>
                  <a:pt x="189" y="279"/>
                </a:cubicBezTo>
                <a:cubicBezTo>
                  <a:pt x="243" y="351"/>
                  <a:pt x="276" y="381"/>
                  <a:pt x="324" y="432"/>
                </a:cubicBezTo>
                <a:cubicBezTo>
                  <a:pt x="372" y="483"/>
                  <a:pt x="424" y="531"/>
                  <a:pt x="480" y="582"/>
                </a:cubicBezTo>
                <a:cubicBezTo>
                  <a:pt x="536" y="633"/>
                  <a:pt x="598" y="692"/>
                  <a:pt x="660" y="741"/>
                </a:cubicBezTo>
                <a:cubicBezTo>
                  <a:pt x="722" y="790"/>
                  <a:pt x="767" y="824"/>
                  <a:pt x="855" y="876"/>
                </a:cubicBezTo>
                <a:cubicBezTo>
                  <a:pt x="943" y="928"/>
                  <a:pt x="1086" y="1006"/>
                  <a:pt x="1188" y="1053"/>
                </a:cubicBezTo>
                <a:cubicBezTo>
                  <a:pt x="1290" y="1100"/>
                  <a:pt x="1378" y="1131"/>
                  <a:pt x="1467" y="1158"/>
                </a:cubicBezTo>
                <a:cubicBezTo>
                  <a:pt x="1556" y="1185"/>
                  <a:pt x="1640" y="1202"/>
                  <a:pt x="1722" y="1215"/>
                </a:cubicBezTo>
                <a:cubicBezTo>
                  <a:pt x="1804" y="1228"/>
                  <a:pt x="1889" y="1232"/>
                  <a:pt x="1959" y="1236"/>
                </a:cubicBezTo>
                <a:cubicBezTo>
                  <a:pt x="2029" y="1240"/>
                  <a:pt x="2090" y="1240"/>
                  <a:pt x="2142" y="1239"/>
                </a:cubicBezTo>
                <a:cubicBezTo>
                  <a:pt x="2194" y="1238"/>
                  <a:pt x="2210" y="1238"/>
                  <a:pt x="2271" y="1230"/>
                </a:cubicBezTo>
                <a:cubicBezTo>
                  <a:pt x="2332" y="1222"/>
                  <a:pt x="2469" y="1197"/>
                  <a:pt x="2508" y="1191"/>
                </a:cubicBezTo>
              </a:path>
            </a:pathLst>
          </a:custGeom>
          <a:noFill/>
          <a:ln w="19050" cap="flat" cmpd="sng">
            <a:solidFill>
              <a:schemeClr val="tx1"/>
            </a:solidFill>
            <a:prstDash val="sysDot"/>
            <a:round/>
            <a:headEnd/>
            <a:tailEnd/>
          </a:ln>
          <a:effectLst/>
        </p:spPr>
        <p:txBody>
          <a:bodyPr wrap="none" anchor="ctr"/>
          <a:lstStyle/>
          <a:p>
            <a:endParaRPr lang="en-US"/>
          </a:p>
        </p:txBody>
      </p:sp>
      <p:sp>
        <p:nvSpPr>
          <p:cNvPr id="267268" name="Rectangle 4"/>
          <p:cNvSpPr>
            <a:spLocks noChangeArrowheads="1"/>
          </p:cNvSpPr>
          <p:nvPr/>
        </p:nvSpPr>
        <p:spPr bwMode="auto">
          <a:xfrm>
            <a:off x="3001963" y="4649788"/>
            <a:ext cx="2122487" cy="106362"/>
          </a:xfrm>
          <a:prstGeom prst="rect">
            <a:avLst/>
          </a:prstGeom>
          <a:noFill/>
          <a:ln w="9525">
            <a:noFill/>
            <a:miter lim="800000"/>
            <a:headEnd/>
            <a:tailEnd/>
          </a:ln>
          <a:effectLst/>
        </p:spPr>
        <p:txBody>
          <a:bodyPr lIns="29764" tIns="14882" rIns="29764" bIns="14882">
            <a:spAutoFit/>
          </a:bodyPr>
          <a:lstStyle/>
          <a:p>
            <a:pPr defTabSz="296863"/>
            <a:r>
              <a:rPr lang="en-GB" sz="500">
                <a:latin typeface="Times New Roman" pitchFamily="18" charset="0"/>
              </a:rPr>
              <a:t>Current meter 12 cm diameter mounted on a sinker from a bridge.</a:t>
            </a:r>
          </a:p>
        </p:txBody>
      </p:sp>
      <p:sp>
        <p:nvSpPr>
          <p:cNvPr id="267269" name="Rectangle 5"/>
          <p:cNvSpPr>
            <a:spLocks noChangeArrowheads="1"/>
          </p:cNvSpPr>
          <p:nvPr/>
        </p:nvSpPr>
        <p:spPr bwMode="auto">
          <a:xfrm>
            <a:off x="582613" y="4627563"/>
            <a:ext cx="2120900" cy="106362"/>
          </a:xfrm>
          <a:prstGeom prst="rect">
            <a:avLst/>
          </a:prstGeom>
          <a:noFill/>
          <a:ln w="9525">
            <a:noFill/>
            <a:miter lim="800000"/>
            <a:headEnd/>
            <a:tailEnd/>
          </a:ln>
          <a:effectLst/>
        </p:spPr>
        <p:txBody>
          <a:bodyPr lIns="29764" tIns="14882" rIns="29764" bIns="14882">
            <a:spAutoFit/>
          </a:bodyPr>
          <a:lstStyle/>
          <a:p>
            <a:pPr defTabSz="296863"/>
            <a:r>
              <a:rPr lang="en-GB" sz="500">
                <a:latin typeface="Times New Roman" pitchFamily="18" charset="0"/>
              </a:rPr>
              <a:t>Current meter 8 cm diameter mounted on a bar transported by a cable way.</a:t>
            </a:r>
          </a:p>
        </p:txBody>
      </p:sp>
      <p:sp>
        <p:nvSpPr>
          <p:cNvPr id="267270" name="Rectangle 6"/>
          <p:cNvSpPr>
            <a:spLocks noChangeArrowheads="1"/>
          </p:cNvSpPr>
          <p:nvPr/>
        </p:nvSpPr>
        <p:spPr bwMode="auto">
          <a:xfrm>
            <a:off x="582613" y="2897188"/>
            <a:ext cx="2006600" cy="106362"/>
          </a:xfrm>
          <a:prstGeom prst="rect">
            <a:avLst/>
          </a:prstGeom>
          <a:noFill/>
          <a:ln w="9525">
            <a:noFill/>
            <a:miter lim="800000"/>
            <a:headEnd/>
            <a:tailEnd/>
          </a:ln>
          <a:effectLst/>
        </p:spPr>
        <p:txBody>
          <a:bodyPr lIns="29764" tIns="14882" rIns="29764" bIns="14882">
            <a:spAutoFit/>
          </a:bodyPr>
          <a:lstStyle/>
          <a:p>
            <a:pPr defTabSz="296863"/>
            <a:r>
              <a:rPr lang="en-GB" sz="500">
                <a:latin typeface="Times New Roman" pitchFamily="18" charset="0"/>
              </a:rPr>
              <a:t>Current meter 4 cm diameter mounted on a rode from a tripod.</a:t>
            </a:r>
          </a:p>
        </p:txBody>
      </p:sp>
      <p:sp>
        <p:nvSpPr>
          <p:cNvPr id="267271" name="Rectangle 7"/>
          <p:cNvSpPr>
            <a:spLocks noChangeArrowheads="1"/>
          </p:cNvSpPr>
          <p:nvPr/>
        </p:nvSpPr>
        <p:spPr bwMode="auto">
          <a:xfrm>
            <a:off x="2492375" y="2906713"/>
            <a:ext cx="1801813" cy="106362"/>
          </a:xfrm>
          <a:prstGeom prst="rect">
            <a:avLst/>
          </a:prstGeom>
          <a:noFill/>
          <a:ln w="9525">
            <a:noFill/>
            <a:miter lim="800000"/>
            <a:headEnd/>
            <a:tailEnd/>
          </a:ln>
          <a:effectLst/>
        </p:spPr>
        <p:txBody>
          <a:bodyPr lIns="29764" tIns="14882" rIns="29764" bIns="14882">
            <a:spAutoFit/>
          </a:bodyPr>
          <a:lstStyle/>
          <a:p>
            <a:pPr defTabSz="296863"/>
            <a:r>
              <a:rPr lang="en-GB" sz="500">
                <a:latin typeface="Times New Roman" pitchFamily="18" charset="0"/>
              </a:rPr>
              <a:t>12 cm diameter rotor mounted on the sinker  (55 kg)</a:t>
            </a:r>
          </a:p>
        </p:txBody>
      </p:sp>
      <p:sp>
        <p:nvSpPr>
          <p:cNvPr id="267272" name="Rectangle 8"/>
          <p:cNvSpPr>
            <a:spLocks noChangeArrowheads="1"/>
          </p:cNvSpPr>
          <p:nvPr/>
        </p:nvSpPr>
        <p:spPr bwMode="auto">
          <a:xfrm>
            <a:off x="6607175" y="974725"/>
            <a:ext cx="2128838" cy="409575"/>
          </a:xfrm>
          <a:prstGeom prst="rect">
            <a:avLst/>
          </a:prstGeom>
          <a:noFill/>
          <a:ln w="9525">
            <a:noFill/>
            <a:miter lim="800000"/>
            <a:headEnd/>
            <a:tailEnd/>
          </a:ln>
          <a:effectLst/>
        </p:spPr>
        <p:txBody>
          <a:bodyPr lIns="29764" tIns="14882" rIns="29764" bIns="14882">
            <a:spAutoFit/>
          </a:bodyPr>
          <a:lstStyle/>
          <a:p>
            <a:pPr marL="433388" indent="-433388" defTabSz="296863"/>
            <a:r>
              <a:rPr lang="en-GB" sz="500">
                <a:latin typeface="Times New Roman" pitchFamily="18" charset="0"/>
              </a:rPr>
              <a:t>Diameter:	 12cm</a:t>
            </a:r>
          </a:p>
          <a:p>
            <a:pPr marL="433388" indent="-433388" defTabSz="296863"/>
            <a:r>
              <a:rPr lang="en-GB" sz="500">
                <a:latin typeface="Times New Roman" pitchFamily="18" charset="0"/>
              </a:rPr>
              <a:t>Slope:	0.25 ( 1 rotation equals 0.25 m)</a:t>
            </a:r>
          </a:p>
          <a:p>
            <a:pPr marL="433388" indent="-433388" defTabSz="296863"/>
            <a:r>
              <a:rPr lang="en-GB" sz="500">
                <a:latin typeface="Times New Roman" pitchFamily="18" charset="0"/>
              </a:rPr>
              <a:t>Velocity max:	Normally calibrated to 5 m / s but higher veloceties up to 10 m/s would be feasable.</a:t>
            </a:r>
          </a:p>
          <a:p>
            <a:pPr marL="433388" indent="-433388" defTabSz="296863"/>
            <a:r>
              <a:rPr lang="en-GB" sz="500">
                <a:latin typeface="Times New Roman" pitchFamily="18" charset="0"/>
              </a:rPr>
              <a:t>Velocity min:	about 3 cm / s</a:t>
            </a:r>
          </a:p>
        </p:txBody>
      </p:sp>
      <p:sp>
        <p:nvSpPr>
          <p:cNvPr id="267273" name="Rectangle 9"/>
          <p:cNvSpPr>
            <a:spLocks noChangeArrowheads="1"/>
          </p:cNvSpPr>
          <p:nvPr/>
        </p:nvSpPr>
        <p:spPr bwMode="auto">
          <a:xfrm>
            <a:off x="6607175" y="2708275"/>
            <a:ext cx="2128838" cy="333375"/>
          </a:xfrm>
          <a:prstGeom prst="rect">
            <a:avLst/>
          </a:prstGeom>
          <a:noFill/>
          <a:ln w="9525">
            <a:noFill/>
            <a:miter lim="800000"/>
            <a:headEnd/>
            <a:tailEnd/>
          </a:ln>
          <a:effectLst/>
        </p:spPr>
        <p:txBody>
          <a:bodyPr lIns="29764" tIns="14882" rIns="29764" bIns="14882">
            <a:spAutoFit/>
          </a:bodyPr>
          <a:lstStyle/>
          <a:p>
            <a:pPr marL="433388" indent="-433388" defTabSz="296863"/>
            <a:r>
              <a:rPr lang="en-GB" sz="500">
                <a:latin typeface="Times New Roman" pitchFamily="18" charset="0"/>
              </a:rPr>
              <a:t>Diameter:	 8 cm</a:t>
            </a:r>
          </a:p>
          <a:p>
            <a:pPr marL="433388" indent="-433388" defTabSz="296863"/>
            <a:r>
              <a:rPr lang="en-GB" sz="500">
                <a:latin typeface="Times New Roman" pitchFamily="18" charset="0"/>
              </a:rPr>
              <a:t>Slope:	0.25 ( 1 rotation equals 0.25 m)</a:t>
            </a:r>
          </a:p>
          <a:p>
            <a:pPr marL="433388" indent="-433388" defTabSz="296863"/>
            <a:r>
              <a:rPr lang="en-GB" sz="500">
                <a:latin typeface="Times New Roman" pitchFamily="18" charset="0"/>
              </a:rPr>
              <a:t>Velocity max:	Calibrated to 4 m / s higher veloceties are not feasable.</a:t>
            </a:r>
          </a:p>
          <a:p>
            <a:pPr marL="433388" indent="-433388" defTabSz="296863"/>
            <a:r>
              <a:rPr lang="en-GB" sz="500">
                <a:latin typeface="Times New Roman" pitchFamily="18" charset="0"/>
              </a:rPr>
              <a:t>Velocity min:	About 4 to 5 cm / s</a:t>
            </a:r>
          </a:p>
        </p:txBody>
      </p:sp>
      <p:sp>
        <p:nvSpPr>
          <p:cNvPr id="267274" name="Rectangle 10"/>
          <p:cNvSpPr>
            <a:spLocks noChangeArrowheads="1"/>
          </p:cNvSpPr>
          <p:nvPr/>
        </p:nvSpPr>
        <p:spPr bwMode="auto">
          <a:xfrm>
            <a:off x="6642100" y="4441825"/>
            <a:ext cx="2128838" cy="333375"/>
          </a:xfrm>
          <a:prstGeom prst="rect">
            <a:avLst/>
          </a:prstGeom>
          <a:noFill/>
          <a:ln w="9525">
            <a:noFill/>
            <a:miter lim="800000"/>
            <a:headEnd/>
            <a:tailEnd/>
          </a:ln>
          <a:effectLst/>
        </p:spPr>
        <p:txBody>
          <a:bodyPr lIns="29764" tIns="14882" rIns="29764" bIns="14882">
            <a:spAutoFit/>
          </a:bodyPr>
          <a:lstStyle/>
          <a:p>
            <a:pPr marL="433388" indent="-433388" defTabSz="296863"/>
            <a:r>
              <a:rPr lang="en-GB" sz="500">
                <a:latin typeface="Times New Roman" pitchFamily="18" charset="0"/>
              </a:rPr>
              <a:t>Diameter:	 Three 4 cm rotors</a:t>
            </a:r>
          </a:p>
          <a:p>
            <a:pPr marL="433388" indent="-433388" defTabSz="296863"/>
            <a:r>
              <a:rPr lang="en-GB" sz="500">
                <a:latin typeface="Times New Roman" pitchFamily="18" charset="0"/>
              </a:rPr>
              <a:t>Slope:	0.010 , 0.025 and 0.050 for the three different rotors</a:t>
            </a:r>
          </a:p>
          <a:p>
            <a:pPr marL="433388" indent="-433388" defTabSz="296863"/>
            <a:r>
              <a:rPr lang="en-GB" sz="500">
                <a:latin typeface="Times New Roman" pitchFamily="18" charset="0"/>
              </a:rPr>
              <a:t>Velocity max:	Calibrated to 3.5 m / s higher veloceties are not recomended.</a:t>
            </a:r>
          </a:p>
          <a:p>
            <a:pPr marL="433388" indent="-433388" defTabSz="296863"/>
            <a:r>
              <a:rPr lang="en-GB" sz="500">
                <a:latin typeface="Times New Roman" pitchFamily="18" charset="0"/>
              </a:rPr>
              <a:t>Velocity min:	About 5 cm / s</a:t>
            </a:r>
          </a:p>
        </p:txBody>
      </p:sp>
      <p:pic>
        <p:nvPicPr>
          <p:cNvPr id="267275" name="Picture 11" descr="Bild3"/>
          <p:cNvPicPr>
            <a:picLocks noChangeAspect="1" noChangeArrowheads="1"/>
          </p:cNvPicPr>
          <p:nvPr/>
        </p:nvPicPr>
        <p:blipFill>
          <a:blip r:embed="rId3" cstate="print"/>
          <a:srcRect/>
          <a:stretch>
            <a:fillRect/>
          </a:stretch>
        </p:blipFill>
        <p:spPr bwMode="auto">
          <a:xfrm>
            <a:off x="614363" y="2995613"/>
            <a:ext cx="1525587" cy="1531937"/>
          </a:xfrm>
          <a:prstGeom prst="rect">
            <a:avLst/>
          </a:prstGeom>
          <a:noFill/>
        </p:spPr>
      </p:pic>
      <p:pic>
        <p:nvPicPr>
          <p:cNvPr id="267276" name="Picture 12" descr="Bild1k"/>
          <p:cNvPicPr>
            <a:picLocks noChangeAspect="1" noChangeArrowheads="1"/>
          </p:cNvPicPr>
          <p:nvPr/>
        </p:nvPicPr>
        <p:blipFill>
          <a:blip r:embed="rId4" cstate="print"/>
          <a:srcRect/>
          <a:stretch>
            <a:fillRect/>
          </a:stretch>
        </p:blipFill>
        <p:spPr bwMode="auto">
          <a:xfrm>
            <a:off x="2525713" y="3025775"/>
            <a:ext cx="1657350" cy="1516063"/>
          </a:xfrm>
          <a:prstGeom prst="rect">
            <a:avLst/>
          </a:prstGeom>
          <a:noFill/>
        </p:spPr>
      </p:pic>
      <p:pic>
        <p:nvPicPr>
          <p:cNvPr id="267277" name="Picture 13" descr="Bild4"/>
          <p:cNvPicPr>
            <a:picLocks noChangeAspect="1" noChangeArrowheads="1"/>
          </p:cNvPicPr>
          <p:nvPr/>
        </p:nvPicPr>
        <p:blipFill>
          <a:blip r:embed="rId5" cstate="print"/>
          <a:srcRect/>
          <a:stretch>
            <a:fillRect/>
          </a:stretch>
        </p:blipFill>
        <p:spPr bwMode="auto">
          <a:xfrm>
            <a:off x="633413" y="4800600"/>
            <a:ext cx="795337" cy="1660525"/>
          </a:xfrm>
          <a:prstGeom prst="rect">
            <a:avLst/>
          </a:prstGeom>
          <a:noFill/>
        </p:spPr>
      </p:pic>
      <p:pic>
        <p:nvPicPr>
          <p:cNvPr id="267278" name="Picture 14" descr="Bild6"/>
          <p:cNvPicPr>
            <a:picLocks noChangeAspect="1" noChangeArrowheads="1"/>
          </p:cNvPicPr>
          <p:nvPr/>
        </p:nvPicPr>
        <p:blipFill>
          <a:blip r:embed="rId6" cstate="print"/>
          <a:srcRect/>
          <a:stretch>
            <a:fillRect/>
          </a:stretch>
        </p:blipFill>
        <p:spPr bwMode="auto">
          <a:xfrm>
            <a:off x="1428750" y="4800600"/>
            <a:ext cx="1246188" cy="1660525"/>
          </a:xfrm>
          <a:prstGeom prst="rect">
            <a:avLst/>
          </a:prstGeom>
          <a:noFill/>
        </p:spPr>
      </p:pic>
      <p:pic>
        <p:nvPicPr>
          <p:cNvPr id="267279" name="Picture 15" descr="Bild1"/>
          <p:cNvPicPr>
            <a:picLocks noChangeAspect="1" noChangeArrowheads="1"/>
          </p:cNvPicPr>
          <p:nvPr/>
        </p:nvPicPr>
        <p:blipFill>
          <a:blip r:embed="rId7" cstate="print"/>
          <a:srcRect/>
          <a:stretch>
            <a:fillRect/>
          </a:stretch>
        </p:blipFill>
        <p:spPr bwMode="auto">
          <a:xfrm>
            <a:off x="3055938" y="4810125"/>
            <a:ext cx="1187450" cy="1663700"/>
          </a:xfrm>
          <a:prstGeom prst="rect">
            <a:avLst/>
          </a:prstGeom>
          <a:noFill/>
        </p:spPr>
      </p:pic>
      <p:pic>
        <p:nvPicPr>
          <p:cNvPr id="267280" name="Picture 16" descr="Bild5"/>
          <p:cNvPicPr>
            <a:picLocks noChangeAspect="1" noChangeArrowheads="1"/>
          </p:cNvPicPr>
          <p:nvPr/>
        </p:nvPicPr>
        <p:blipFill>
          <a:blip r:embed="rId8" cstate="print"/>
          <a:srcRect/>
          <a:stretch>
            <a:fillRect/>
          </a:stretch>
        </p:blipFill>
        <p:spPr bwMode="auto">
          <a:xfrm>
            <a:off x="3948113" y="4806950"/>
            <a:ext cx="2187575" cy="1665288"/>
          </a:xfrm>
          <a:prstGeom prst="rect">
            <a:avLst/>
          </a:prstGeom>
          <a:noFill/>
        </p:spPr>
      </p:pic>
      <p:pic>
        <p:nvPicPr>
          <p:cNvPr id="267281" name="Picture 17" descr="Bild7"/>
          <p:cNvPicPr>
            <a:picLocks noChangeAspect="1" noChangeArrowheads="1"/>
          </p:cNvPicPr>
          <p:nvPr/>
        </p:nvPicPr>
        <p:blipFill>
          <a:blip r:embed="rId9" cstate="print"/>
          <a:srcRect/>
          <a:stretch>
            <a:fillRect/>
          </a:stretch>
        </p:blipFill>
        <p:spPr bwMode="auto">
          <a:xfrm>
            <a:off x="6626225" y="4932363"/>
            <a:ext cx="1919288" cy="1371600"/>
          </a:xfrm>
          <a:prstGeom prst="rect">
            <a:avLst/>
          </a:prstGeom>
          <a:noFill/>
          <a:ln w="9525">
            <a:noFill/>
            <a:miter lim="800000"/>
            <a:headEnd/>
            <a:tailEnd/>
          </a:ln>
        </p:spPr>
      </p:pic>
      <p:pic>
        <p:nvPicPr>
          <p:cNvPr id="267282" name="Picture 18" descr="Flugel8cm"/>
          <p:cNvPicPr>
            <a:picLocks noChangeAspect="1" noChangeArrowheads="1"/>
          </p:cNvPicPr>
          <p:nvPr/>
        </p:nvPicPr>
        <p:blipFill>
          <a:blip r:embed="rId10" cstate="print"/>
          <a:srcRect/>
          <a:stretch>
            <a:fillRect/>
          </a:stretch>
        </p:blipFill>
        <p:spPr bwMode="auto">
          <a:xfrm>
            <a:off x="6626225" y="1431925"/>
            <a:ext cx="1919288" cy="1079500"/>
          </a:xfrm>
          <a:prstGeom prst="rect">
            <a:avLst/>
          </a:prstGeom>
          <a:noFill/>
          <a:ln w="9525">
            <a:noFill/>
            <a:miter lim="800000"/>
            <a:headEnd/>
            <a:tailEnd/>
          </a:ln>
        </p:spPr>
      </p:pic>
      <p:pic>
        <p:nvPicPr>
          <p:cNvPr id="267283" name="Picture 19" descr="Flugel12cm"/>
          <p:cNvPicPr>
            <a:picLocks noChangeAspect="1" noChangeArrowheads="1"/>
          </p:cNvPicPr>
          <p:nvPr/>
        </p:nvPicPr>
        <p:blipFill>
          <a:blip r:embed="rId11" cstate="print"/>
          <a:srcRect/>
          <a:stretch>
            <a:fillRect/>
          </a:stretch>
        </p:blipFill>
        <p:spPr bwMode="auto">
          <a:xfrm>
            <a:off x="6626225" y="3098800"/>
            <a:ext cx="1919288" cy="1155700"/>
          </a:xfrm>
          <a:prstGeom prst="rect">
            <a:avLst/>
          </a:prstGeom>
          <a:noFill/>
          <a:ln w="9525">
            <a:noFill/>
            <a:miter lim="800000"/>
            <a:headEnd/>
            <a:tailEnd/>
          </a:ln>
        </p:spPr>
      </p:pic>
      <p:sp>
        <p:nvSpPr>
          <p:cNvPr id="267284" name="Freeform 20"/>
          <p:cNvSpPr>
            <a:spLocks/>
          </p:cNvSpPr>
          <p:nvPr/>
        </p:nvSpPr>
        <p:spPr bwMode="auto">
          <a:xfrm>
            <a:off x="5859463" y="1905000"/>
            <a:ext cx="60325" cy="104775"/>
          </a:xfrm>
          <a:custGeom>
            <a:avLst/>
            <a:gdLst/>
            <a:ahLst/>
            <a:cxnLst>
              <a:cxn ang="0">
                <a:pos x="0" y="99"/>
              </a:cxn>
              <a:cxn ang="0">
                <a:pos x="114" y="0"/>
              </a:cxn>
              <a:cxn ang="0">
                <a:pos x="108" y="153"/>
              </a:cxn>
              <a:cxn ang="0">
                <a:pos x="45" y="210"/>
              </a:cxn>
              <a:cxn ang="0">
                <a:pos x="15" y="198"/>
              </a:cxn>
              <a:cxn ang="0">
                <a:pos x="6" y="180"/>
              </a:cxn>
              <a:cxn ang="0">
                <a:pos x="6" y="147"/>
              </a:cxn>
              <a:cxn ang="0">
                <a:pos x="0" y="99"/>
              </a:cxn>
            </a:cxnLst>
            <a:rect l="0" t="0" r="r" b="b"/>
            <a:pathLst>
              <a:path w="114" h="210">
                <a:moveTo>
                  <a:pt x="0" y="99"/>
                </a:moveTo>
                <a:lnTo>
                  <a:pt x="114" y="0"/>
                </a:lnTo>
                <a:lnTo>
                  <a:pt x="108" y="153"/>
                </a:lnTo>
                <a:lnTo>
                  <a:pt x="45" y="210"/>
                </a:lnTo>
                <a:lnTo>
                  <a:pt x="15" y="198"/>
                </a:lnTo>
                <a:lnTo>
                  <a:pt x="6" y="180"/>
                </a:lnTo>
                <a:lnTo>
                  <a:pt x="6" y="147"/>
                </a:lnTo>
                <a:lnTo>
                  <a:pt x="0" y="99"/>
                </a:lnTo>
                <a:close/>
              </a:path>
            </a:pathLst>
          </a:custGeom>
          <a:noFill/>
          <a:ln w="12700" cmpd="sng">
            <a:solidFill>
              <a:schemeClr val="tx1"/>
            </a:solidFill>
            <a:round/>
            <a:headEnd/>
            <a:tailEnd/>
          </a:ln>
          <a:effectLst/>
        </p:spPr>
        <p:txBody>
          <a:bodyPr wrap="none" anchor="ctr"/>
          <a:lstStyle/>
          <a:p>
            <a:endParaRPr lang="en-US"/>
          </a:p>
        </p:txBody>
      </p:sp>
      <p:sp>
        <p:nvSpPr>
          <p:cNvPr id="267285" name="Freeform 21"/>
          <p:cNvSpPr>
            <a:spLocks/>
          </p:cNvSpPr>
          <p:nvPr/>
        </p:nvSpPr>
        <p:spPr bwMode="auto">
          <a:xfrm>
            <a:off x="5767388" y="1873250"/>
            <a:ext cx="80962" cy="150813"/>
          </a:xfrm>
          <a:custGeom>
            <a:avLst/>
            <a:gdLst/>
            <a:ahLst/>
            <a:cxnLst>
              <a:cxn ang="0">
                <a:pos x="0" y="135"/>
              </a:cxn>
              <a:cxn ang="0">
                <a:pos x="153" y="0"/>
              </a:cxn>
              <a:cxn ang="0">
                <a:pos x="150" y="210"/>
              </a:cxn>
              <a:cxn ang="0">
                <a:pos x="120" y="255"/>
              </a:cxn>
              <a:cxn ang="0">
                <a:pos x="72" y="300"/>
              </a:cxn>
              <a:cxn ang="0">
                <a:pos x="54" y="300"/>
              </a:cxn>
              <a:cxn ang="0">
                <a:pos x="24" y="285"/>
              </a:cxn>
              <a:cxn ang="0">
                <a:pos x="6" y="255"/>
              </a:cxn>
              <a:cxn ang="0">
                <a:pos x="3" y="216"/>
              </a:cxn>
              <a:cxn ang="0">
                <a:pos x="0" y="135"/>
              </a:cxn>
            </a:cxnLst>
            <a:rect l="0" t="0" r="r" b="b"/>
            <a:pathLst>
              <a:path w="153" h="300">
                <a:moveTo>
                  <a:pt x="0" y="135"/>
                </a:moveTo>
                <a:lnTo>
                  <a:pt x="153" y="0"/>
                </a:lnTo>
                <a:lnTo>
                  <a:pt x="150" y="210"/>
                </a:lnTo>
                <a:lnTo>
                  <a:pt x="120" y="255"/>
                </a:lnTo>
                <a:lnTo>
                  <a:pt x="72" y="300"/>
                </a:lnTo>
                <a:lnTo>
                  <a:pt x="54" y="300"/>
                </a:lnTo>
                <a:lnTo>
                  <a:pt x="24" y="285"/>
                </a:lnTo>
                <a:lnTo>
                  <a:pt x="6" y="255"/>
                </a:lnTo>
                <a:lnTo>
                  <a:pt x="3" y="216"/>
                </a:lnTo>
                <a:lnTo>
                  <a:pt x="0" y="135"/>
                </a:lnTo>
                <a:close/>
              </a:path>
            </a:pathLst>
          </a:custGeom>
          <a:noFill/>
          <a:ln w="12700" cmpd="sng">
            <a:solidFill>
              <a:schemeClr val="tx1"/>
            </a:solidFill>
            <a:round/>
            <a:headEnd/>
            <a:tailEnd/>
          </a:ln>
          <a:effectLst/>
        </p:spPr>
        <p:txBody>
          <a:bodyPr wrap="none" anchor="ctr"/>
          <a:lstStyle/>
          <a:p>
            <a:endParaRPr lang="en-US"/>
          </a:p>
        </p:txBody>
      </p:sp>
      <p:sp>
        <p:nvSpPr>
          <p:cNvPr id="267286" name="Freeform 22"/>
          <p:cNvSpPr>
            <a:spLocks/>
          </p:cNvSpPr>
          <p:nvPr/>
        </p:nvSpPr>
        <p:spPr bwMode="auto">
          <a:xfrm>
            <a:off x="5629275" y="1828800"/>
            <a:ext cx="122238" cy="204788"/>
          </a:xfrm>
          <a:custGeom>
            <a:avLst/>
            <a:gdLst/>
            <a:ahLst/>
            <a:cxnLst>
              <a:cxn ang="0">
                <a:pos x="18" y="171"/>
              </a:cxn>
              <a:cxn ang="0">
                <a:pos x="231" y="0"/>
              </a:cxn>
              <a:cxn ang="0">
                <a:pos x="225" y="309"/>
              </a:cxn>
              <a:cxn ang="0">
                <a:pos x="165" y="363"/>
              </a:cxn>
              <a:cxn ang="0">
                <a:pos x="111" y="408"/>
              </a:cxn>
              <a:cxn ang="0">
                <a:pos x="69" y="408"/>
              </a:cxn>
              <a:cxn ang="0">
                <a:pos x="51" y="387"/>
              </a:cxn>
              <a:cxn ang="0">
                <a:pos x="30" y="351"/>
              </a:cxn>
              <a:cxn ang="0">
                <a:pos x="18" y="312"/>
              </a:cxn>
              <a:cxn ang="0">
                <a:pos x="6" y="255"/>
              </a:cxn>
              <a:cxn ang="0">
                <a:pos x="0" y="201"/>
              </a:cxn>
              <a:cxn ang="0">
                <a:pos x="18" y="171"/>
              </a:cxn>
            </a:cxnLst>
            <a:rect l="0" t="0" r="r" b="b"/>
            <a:pathLst>
              <a:path w="231" h="408">
                <a:moveTo>
                  <a:pt x="18" y="171"/>
                </a:moveTo>
                <a:lnTo>
                  <a:pt x="231" y="0"/>
                </a:lnTo>
                <a:lnTo>
                  <a:pt x="225" y="309"/>
                </a:lnTo>
                <a:lnTo>
                  <a:pt x="165" y="363"/>
                </a:lnTo>
                <a:lnTo>
                  <a:pt x="111" y="408"/>
                </a:lnTo>
                <a:lnTo>
                  <a:pt x="69" y="408"/>
                </a:lnTo>
                <a:lnTo>
                  <a:pt x="51" y="387"/>
                </a:lnTo>
                <a:lnTo>
                  <a:pt x="30" y="351"/>
                </a:lnTo>
                <a:lnTo>
                  <a:pt x="18" y="312"/>
                </a:lnTo>
                <a:lnTo>
                  <a:pt x="6" y="255"/>
                </a:lnTo>
                <a:lnTo>
                  <a:pt x="0" y="201"/>
                </a:lnTo>
                <a:lnTo>
                  <a:pt x="18" y="171"/>
                </a:lnTo>
                <a:close/>
              </a:path>
            </a:pathLst>
          </a:custGeom>
          <a:noFill/>
          <a:ln w="12700" cmpd="sng">
            <a:solidFill>
              <a:schemeClr val="tx1"/>
            </a:solidFill>
            <a:round/>
            <a:headEnd/>
            <a:tailEnd/>
          </a:ln>
          <a:effectLst/>
        </p:spPr>
        <p:txBody>
          <a:bodyPr wrap="none" anchor="ctr"/>
          <a:lstStyle/>
          <a:p>
            <a:endParaRPr lang="en-US"/>
          </a:p>
        </p:txBody>
      </p:sp>
      <p:sp>
        <p:nvSpPr>
          <p:cNvPr id="267287" name="Freeform 23"/>
          <p:cNvSpPr>
            <a:spLocks/>
          </p:cNvSpPr>
          <p:nvPr/>
        </p:nvSpPr>
        <p:spPr bwMode="auto">
          <a:xfrm>
            <a:off x="5486400" y="1776413"/>
            <a:ext cx="144463" cy="249237"/>
          </a:xfrm>
          <a:custGeom>
            <a:avLst/>
            <a:gdLst/>
            <a:ahLst/>
            <a:cxnLst>
              <a:cxn ang="0">
                <a:pos x="6" y="198"/>
              </a:cxn>
              <a:cxn ang="0">
                <a:pos x="273" y="0"/>
              </a:cxn>
              <a:cxn ang="0">
                <a:pos x="267" y="369"/>
              </a:cxn>
              <a:cxn ang="0">
                <a:pos x="222" y="411"/>
              </a:cxn>
              <a:cxn ang="0">
                <a:pos x="126" y="495"/>
              </a:cxn>
              <a:cxn ang="0">
                <a:pos x="96" y="477"/>
              </a:cxn>
              <a:cxn ang="0">
                <a:pos x="66" y="450"/>
              </a:cxn>
              <a:cxn ang="0">
                <a:pos x="39" y="417"/>
              </a:cxn>
              <a:cxn ang="0">
                <a:pos x="15" y="378"/>
              </a:cxn>
              <a:cxn ang="0">
                <a:pos x="3" y="312"/>
              </a:cxn>
              <a:cxn ang="0">
                <a:pos x="0" y="249"/>
              </a:cxn>
              <a:cxn ang="0">
                <a:pos x="6" y="198"/>
              </a:cxn>
            </a:cxnLst>
            <a:rect l="0" t="0" r="r" b="b"/>
            <a:pathLst>
              <a:path w="273" h="495">
                <a:moveTo>
                  <a:pt x="6" y="198"/>
                </a:moveTo>
                <a:lnTo>
                  <a:pt x="273" y="0"/>
                </a:lnTo>
                <a:lnTo>
                  <a:pt x="267" y="369"/>
                </a:lnTo>
                <a:lnTo>
                  <a:pt x="222" y="411"/>
                </a:lnTo>
                <a:lnTo>
                  <a:pt x="126" y="495"/>
                </a:lnTo>
                <a:lnTo>
                  <a:pt x="96" y="477"/>
                </a:lnTo>
                <a:lnTo>
                  <a:pt x="66" y="450"/>
                </a:lnTo>
                <a:lnTo>
                  <a:pt x="39" y="417"/>
                </a:lnTo>
                <a:lnTo>
                  <a:pt x="15" y="378"/>
                </a:lnTo>
                <a:lnTo>
                  <a:pt x="3" y="312"/>
                </a:lnTo>
                <a:lnTo>
                  <a:pt x="0" y="249"/>
                </a:lnTo>
                <a:lnTo>
                  <a:pt x="6" y="198"/>
                </a:lnTo>
                <a:close/>
              </a:path>
            </a:pathLst>
          </a:custGeom>
          <a:noFill/>
          <a:ln w="12700" cmpd="sng">
            <a:solidFill>
              <a:schemeClr val="tx1"/>
            </a:solidFill>
            <a:round/>
            <a:headEnd/>
            <a:tailEnd/>
          </a:ln>
          <a:effectLst/>
        </p:spPr>
        <p:txBody>
          <a:bodyPr wrap="none" anchor="ctr"/>
          <a:lstStyle/>
          <a:p>
            <a:endParaRPr lang="en-US"/>
          </a:p>
        </p:txBody>
      </p:sp>
      <p:sp>
        <p:nvSpPr>
          <p:cNvPr id="267288" name="Freeform 24"/>
          <p:cNvSpPr>
            <a:spLocks/>
          </p:cNvSpPr>
          <p:nvPr/>
        </p:nvSpPr>
        <p:spPr bwMode="auto">
          <a:xfrm>
            <a:off x="5335588" y="1716088"/>
            <a:ext cx="158750" cy="277812"/>
          </a:xfrm>
          <a:custGeom>
            <a:avLst/>
            <a:gdLst/>
            <a:ahLst/>
            <a:cxnLst>
              <a:cxn ang="0">
                <a:pos x="6" y="195"/>
              </a:cxn>
              <a:cxn ang="0">
                <a:pos x="300" y="0"/>
              </a:cxn>
              <a:cxn ang="0">
                <a:pos x="288" y="447"/>
              </a:cxn>
              <a:cxn ang="0">
                <a:pos x="219" y="507"/>
              </a:cxn>
              <a:cxn ang="0">
                <a:pos x="150" y="555"/>
              </a:cxn>
              <a:cxn ang="0">
                <a:pos x="132" y="552"/>
              </a:cxn>
              <a:cxn ang="0">
                <a:pos x="72" y="510"/>
              </a:cxn>
              <a:cxn ang="0">
                <a:pos x="24" y="426"/>
              </a:cxn>
              <a:cxn ang="0">
                <a:pos x="6" y="324"/>
              </a:cxn>
              <a:cxn ang="0">
                <a:pos x="0" y="243"/>
              </a:cxn>
              <a:cxn ang="0">
                <a:pos x="6" y="195"/>
              </a:cxn>
            </a:cxnLst>
            <a:rect l="0" t="0" r="r" b="b"/>
            <a:pathLst>
              <a:path w="300" h="555">
                <a:moveTo>
                  <a:pt x="6" y="195"/>
                </a:moveTo>
                <a:lnTo>
                  <a:pt x="300" y="0"/>
                </a:lnTo>
                <a:lnTo>
                  <a:pt x="288" y="447"/>
                </a:lnTo>
                <a:lnTo>
                  <a:pt x="219" y="507"/>
                </a:lnTo>
                <a:lnTo>
                  <a:pt x="150" y="555"/>
                </a:lnTo>
                <a:lnTo>
                  <a:pt x="132" y="552"/>
                </a:lnTo>
                <a:lnTo>
                  <a:pt x="72" y="510"/>
                </a:lnTo>
                <a:lnTo>
                  <a:pt x="24" y="426"/>
                </a:lnTo>
                <a:lnTo>
                  <a:pt x="6" y="324"/>
                </a:lnTo>
                <a:lnTo>
                  <a:pt x="0" y="243"/>
                </a:lnTo>
                <a:lnTo>
                  <a:pt x="6" y="195"/>
                </a:lnTo>
                <a:close/>
              </a:path>
            </a:pathLst>
          </a:custGeom>
          <a:noFill/>
          <a:ln w="12700" cmpd="sng">
            <a:solidFill>
              <a:schemeClr val="tx1"/>
            </a:solidFill>
            <a:round/>
            <a:headEnd/>
            <a:tailEnd/>
          </a:ln>
          <a:effectLst/>
        </p:spPr>
        <p:txBody>
          <a:bodyPr wrap="none" anchor="ctr"/>
          <a:lstStyle/>
          <a:p>
            <a:endParaRPr lang="en-US"/>
          </a:p>
        </p:txBody>
      </p:sp>
      <p:sp>
        <p:nvSpPr>
          <p:cNvPr id="267289" name="Freeform 25" descr="25%"/>
          <p:cNvSpPr>
            <a:spLocks/>
          </p:cNvSpPr>
          <p:nvPr/>
        </p:nvSpPr>
        <p:spPr bwMode="auto">
          <a:xfrm>
            <a:off x="5178425" y="1643063"/>
            <a:ext cx="158750" cy="292100"/>
          </a:xfrm>
          <a:custGeom>
            <a:avLst/>
            <a:gdLst/>
            <a:ahLst/>
            <a:cxnLst>
              <a:cxn ang="0">
                <a:pos x="0" y="186"/>
              </a:cxn>
              <a:cxn ang="0">
                <a:pos x="300" y="0"/>
              </a:cxn>
              <a:cxn ang="0">
                <a:pos x="297" y="486"/>
              </a:cxn>
              <a:cxn ang="0">
                <a:pos x="213" y="552"/>
              </a:cxn>
              <a:cxn ang="0">
                <a:pos x="171" y="582"/>
              </a:cxn>
              <a:cxn ang="0">
                <a:pos x="114" y="549"/>
              </a:cxn>
              <a:cxn ang="0">
                <a:pos x="27" y="411"/>
              </a:cxn>
              <a:cxn ang="0">
                <a:pos x="9" y="321"/>
              </a:cxn>
              <a:cxn ang="0">
                <a:pos x="3" y="237"/>
              </a:cxn>
              <a:cxn ang="0">
                <a:pos x="0" y="186"/>
              </a:cxn>
            </a:cxnLst>
            <a:rect l="0" t="0" r="r" b="b"/>
            <a:pathLst>
              <a:path w="300" h="582">
                <a:moveTo>
                  <a:pt x="0" y="186"/>
                </a:moveTo>
                <a:lnTo>
                  <a:pt x="300" y="0"/>
                </a:lnTo>
                <a:lnTo>
                  <a:pt x="297" y="486"/>
                </a:lnTo>
                <a:lnTo>
                  <a:pt x="213" y="552"/>
                </a:lnTo>
                <a:lnTo>
                  <a:pt x="171" y="582"/>
                </a:lnTo>
                <a:lnTo>
                  <a:pt x="114" y="549"/>
                </a:lnTo>
                <a:lnTo>
                  <a:pt x="27" y="411"/>
                </a:lnTo>
                <a:lnTo>
                  <a:pt x="9" y="321"/>
                </a:lnTo>
                <a:lnTo>
                  <a:pt x="3" y="237"/>
                </a:lnTo>
                <a:lnTo>
                  <a:pt x="0" y="186"/>
                </a:lnTo>
                <a:close/>
              </a:path>
            </a:pathLst>
          </a:custGeom>
          <a:pattFill prst="pct25">
            <a:fgClr>
              <a:schemeClr val="bg2"/>
            </a:fgClr>
            <a:bgClr>
              <a:schemeClr val="bg1"/>
            </a:bgClr>
          </a:pattFill>
          <a:ln w="19050" cmpd="sng">
            <a:solidFill>
              <a:schemeClr val="tx1"/>
            </a:solidFill>
            <a:round/>
            <a:headEnd/>
            <a:tailEnd/>
          </a:ln>
          <a:effectLst/>
        </p:spPr>
        <p:txBody>
          <a:bodyPr wrap="none" anchor="ctr"/>
          <a:lstStyle/>
          <a:p>
            <a:endParaRPr lang="en-US"/>
          </a:p>
        </p:txBody>
      </p:sp>
      <p:sp>
        <p:nvSpPr>
          <p:cNvPr id="267290" name="Freeform 26"/>
          <p:cNvSpPr>
            <a:spLocks/>
          </p:cNvSpPr>
          <p:nvPr/>
        </p:nvSpPr>
        <p:spPr bwMode="auto">
          <a:xfrm>
            <a:off x="5029200" y="1568450"/>
            <a:ext cx="141288" cy="268288"/>
          </a:xfrm>
          <a:custGeom>
            <a:avLst/>
            <a:gdLst/>
            <a:ahLst/>
            <a:cxnLst>
              <a:cxn ang="0">
                <a:pos x="0" y="150"/>
              </a:cxn>
              <a:cxn ang="0">
                <a:pos x="267" y="0"/>
              </a:cxn>
              <a:cxn ang="0">
                <a:pos x="255" y="462"/>
              </a:cxn>
              <a:cxn ang="0">
                <a:pos x="198" y="507"/>
              </a:cxn>
              <a:cxn ang="0">
                <a:pos x="141" y="537"/>
              </a:cxn>
              <a:cxn ang="0">
                <a:pos x="111" y="525"/>
              </a:cxn>
              <a:cxn ang="0">
                <a:pos x="60" y="453"/>
              </a:cxn>
              <a:cxn ang="0">
                <a:pos x="21" y="336"/>
              </a:cxn>
              <a:cxn ang="0">
                <a:pos x="6" y="237"/>
              </a:cxn>
              <a:cxn ang="0">
                <a:pos x="0" y="150"/>
              </a:cxn>
            </a:cxnLst>
            <a:rect l="0" t="0" r="r" b="b"/>
            <a:pathLst>
              <a:path w="267" h="537">
                <a:moveTo>
                  <a:pt x="0" y="150"/>
                </a:moveTo>
                <a:lnTo>
                  <a:pt x="267" y="0"/>
                </a:lnTo>
                <a:lnTo>
                  <a:pt x="255" y="462"/>
                </a:lnTo>
                <a:lnTo>
                  <a:pt x="198" y="507"/>
                </a:lnTo>
                <a:lnTo>
                  <a:pt x="141" y="537"/>
                </a:lnTo>
                <a:lnTo>
                  <a:pt x="111" y="525"/>
                </a:lnTo>
                <a:lnTo>
                  <a:pt x="60" y="453"/>
                </a:lnTo>
                <a:lnTo>
                  <a:pt x="21" y="336"/>
                </a:lnTo>
                <a:lnTo>
                  <a:pt x="6" y="237"/>
                </a:lnTo>
                <a:lnTo>
                  <a:pt x="0" y="150"/>
                </a:lnTo>
                <a:close/>
              </a:path>
            </a:pathLst>
          </a:custGeom>
          <a:noFill/>
          <a:ln w="12700" cmpd="sng">
            <a:solidFill>
              <a:schemeClr val="tx1"/>
            </a:solidFill>
            <a:round/>
            <a:headEnd/>
            <a:tailEnd/>
          </a:ln>
          <a:effectLst/>
        </p:spPr>
        <p:txBody>
          <a:bodyPr wrap="none" anchor="ctr"/>
          <a:lstStyle/>
          <a:p>
            <a:endParaRPr lang="en-US"/>
          </a:p>
        </p:txBody>
      </p:sp>
      <p:sp>
        <p:nvSpPr>
          <p:cNvPr id="267291" name="Freeform 27"/>
          <p:cNvSpPr>
            <a:spLocks/>
          </p:cNvSpPr>
          <p:nvPr/>
        </p:nvSpPr>
        <p:spPr bwMode="auto">
          <a:xfrm>
            <a:off x="4943475" y="1519238"/>
            <a:ext cx="120650" cy="247650"/>
          </a:xfrm>
          <a:custGeom>
            <a:avLst/>
            <a:gdLst/>
            <a:ahLst/>
            <a:cxnLst>
              <a:cxn ang="0">
                <a:pos x="9" y="123"/>
              </a:cxn>
              <a:cxn ang="0">
                <a:pos x="228" y="0"/>
              </a:cxn>
              <a:cxn ang="0">
                <a:pos x="228" y="423"/>
              </a:cxn>
              <a:cxn ang="0">
                <a:pos x="180" y="456"/>
              </a:cxn>
              <a:cxn ang="0">
                <a:pos x="120" y="492"/>
              </a:cxn>
              <a:cxn ang="0">
                <a:pos x="81" y="459"/>
              </a:cxn>
              <a:cxn ang="0">
                <a:pos x="30" y="363"/>
              </a:cxn>
              <a:cxn ang="0">
                <a:pos x="15" y="273"/>
              </a:cxn>
              <a:cxn ang="0">
                <a:pos x="0" y="189"/>
              </a:cxn>
              <a:cxn ang="0">
                <a:pos x="9" y="123"/>
              </a:cxn>
            </a:cxnLst>
            <a:rect l="0" t="0" r="r" b="b"/>
            <a:pathLst>
              <a:path w="228" h="492">
                <a:moveTo>
                  <a:pt x="9" y="123"/>
                </a:moveTo>
                <a:lnTo>
                  <a:pt x="228" y="0"/>
                </a:lnTo>
                <a:lnTo>
                  <a:pt x="228" y="423"/>
                </a:lnTo>
                <a:lnTo>
                  <a:pt x="180" y="456"/>
                </a:lnTo>
                <a:lnTo>
                  <a:pt x="120" y="492"/>
                </a:lnTo>
                <a:lnTo>
                  <a:pt x="81" y="459"/>
                </a:lnTo>
                <a:lnTo>
                  <a:pt x="30" y="363"/>
                </a:lnTo>
                <a:lnTo>
                  <a:pt x="15" y="273"/>
                </a:lnTo>
                <a:lnTo>
                  <a:pt x="0" y="189"/>
                </a:lnTo>
                <a:lnTo>
                  <a:pt x="9" y="123"/>
                </a:lnTo>
                <a:close/>
              </a:path>
            </a:pathLst>
          </a:custGeom>
          <a:noFill/>
          <a:ln w="12700" cmpd="sng">
            <a:solidFill>
              <a:schemeClr val="tx1"/>
            </a:solidFill>
            <a:round/>
            <a:headEnd/>
            <a:tailEnd/>
          </a:ln>
          <a:effectLst/>
        </p:spPr>
        <p:txBody>
          <a:bodyPr wrap="none" anchor="ctr"/>
          <a:lstStyle/>
          <a:p>
            <a:endParaRPr lang="en-US"/>
          </a:p>
        </p:txBody>
      </p:sp>
      <p:sp>
        <p:nvSpPr>
          <p:cNvPr id="267292" name="Freeform 28"/>
          <p:cNvSpPr>
            <a:spLocks/>
          </p:cNvSpPr>
          <p:nvPr/>
        </p:nvSpPr>
        <p:spPr bwMode="auto">
          <a:xfrm>
            <a:off x="4875213" y="1476375"/>
            <a:ext cx="92075" cy="203200"/>
          </a:xfrm>
          <a:custGeom>
            <a:avLst/>
            <a:gdLst/>
            <a:ahLst/>
            <a:cxnLst>
              <a:cxn ang="0">
                <a:pos x="3" y="93"/>
              </a:cxn>
              <a:cxn ang="0">
                <a:pos x="174" y="0"/>
              </a:cxn>
              <a:cxn ang="0">
                <a:pos x="174" y="348"/>
              </a:cxn>
              <a:cxn ang="0">
                <a:pos x="120" y="390"/>
              </a:cxn>
              <a:cxn ang="0">
                <a:pos x="90" y="405"/>
              </a:cxn>
              <a:cxn ang="0">
                <a:pos x="72" y="405"/>
              </a:cxn>
              <a:cxn ang="0">
                <a:pos x="51" y="366"/>
              </a:cxn>
              <a:cxn ang="0">
                <a:pos x="18" y="300"/>
              </a:cxn>
              <a:cxn ang="0">
                <a:pos x="0" y="222"/>
              </a:cxn>
              <a:cxn ang="0">
                <a:pos x="0" y="171"/>
              </a:cxn>
              <a:cxn ang="0">
                <a:pos x="3" y="93"/>
              </a:cxn>
            </a:cxnLst>
            <a:rect l="0" t="0" r="r" b="b"/>
            <a:pathLst>
              <a:path w="174" h="405">
                <a:moveTo>
                  <a:pt x="3" y="93"/>
                </a:moveTo>
                <a:lnTo>
                  <a:pt x="174" y="0"/>
                </a:lnTo>
                <a:lnTo>
                  <a:pt x="174" y="348"/>
                </a:lnTo>
                <a:lnTo>
                  <a:pt x="120" y="390"/>
                </a:lnTo>
                <a:lnTo>
                  <a:pt x="90" y="405"/>
                </a:lnTo>
                <a:lnTo>
                  <a:pt x="72" y="405"/>
                </a:lnTo>
                <a:lnTo>
                  <a:pt x="51" y="366"/>
                </a:lnTo>
                <a:lnTo>
                  <a:pt x="18" y="300"/>
                </a:lnTo>
                <a:lnTo>
                  <a:pt x="0" y="222"/>
                </a:lnTo>
                <a:lnTo>
                  <a:pt x="0" y="171"/>
                </a:lnTo>
                <a:lnTo>
                  <a:pt x="3" y="93"/>
                </a:lnTo>
                <a:close/>
              </a:path>
            </a:pathLst>
          </a:custGeom>
          <a:noFill/>
          <a:ln w="12700" cmpd="sng">
            <a:solidFill>
              <a:schemeClr val="tx1"/>
            </a:solidFill>
            <a:round/>
            <a:headEnd/>
            <a:tailEnd/>
          </a:ln>
          <a:effectLst/>
        </p:spPr>
        <p:txBody>
          <a:bodyPr wrap="none" anchor="ctr"/>
          <a:lstStyle/>
          <a:p>
            <a:endParaRPr lang="en-US"/>
          </a:p>
        </p:txBody>
      </p:sp>
      <p:sp>
        <p:nvSpPr>
          <p:cNvPr id="267293" name="Freeform 29"/>
          <p:cNvSpPr>
            <a:spLocks/>
          </p:cNvSpPr>
          <p:nvPr/>
        </p:nvSpPr>
        <p:spPr bwMode="auto">
          <a:xfrm>
            <a:off x="4818063" y="1441450"/>
            <a:ext cx="66675" cy="150813"/>
          </a:xfrm>
          <a:custGeom>
            <a:avLst/>
            <a:gdLst/>
            <a:ahLst/>
            <a:cxnLst>
              <a:cxn ang="0">
                <a:pos x="3" y="63"/>
              </a:cxn>
              <a:cxn ang="0">
                <a:pos x="126" y="0"/>
              </a:cxn>
              <a:cxn ang="0">
                <a:pos x="126" y="267"/>
              </a:cxn>
              <a:cxn ang="0">
                <a:pos x="90" y="291"/>
              </a:cxn>
              <a:cxn ang="0">
                <a:pos x="66" y="300"/>
              </a:cxn>
              <a:cxn ang="0">
                <a:pos x="39" y="282"/>
              </a:cxn>
              <a:cxn ang="0">
                <a:pos x="9" y="207"/>
              </a:cxn>
              <a:cxn ang="0">
                <a:pos x="0" y="135"/>
              </a:cxn>
              <a:cxn ang="0">
                <a:pos x="3" y="63"/>
              </a:cxn>
            </a:cxnLst>
            <a:rect l="0" t="0" r="r" b="b"/>
            <a:pathLst>
              <a:path w="126" h="300">
                <a:moveTo>
                  <a:pt x="3" y="63"/>
                </a:moveTo>
                <a:lnTo>
                  <a:pt x="126" y="0"/>
                </a:lnTo>
                <a:lnTo>
                  <a:pt x="126" y="267"/>
                </a:lnTo>
                <a:lnTo>
                  <a:pt x="90" y="291"/>
                </a:lnTo>
                <a:lnTo>
                  <a:pt x="66" y="300"/>
                </a:lnTo>
                <a:lnTo>
                  <a:pt x="39" y="282"/>
                </a:lnTo>
                <a:lnTo>
                  <a:pt x="9" y="207"/>
                </a:lnTo>
                <a:lnTo>
                  <a:pt x="0" y="135"/>
                </a:lnTo>
                <a:lnTo>
                  <a:pt x="3" y="63"/>
                </a:lnTo>
                <a:close/>
              </a:path>
            </a:pathLst>
          </a:custGeom>
          <a:noFill/>
          <a:ln w="28575" cmpd="sng">
            <a:solidFill>
              <a:schemeClr val="bg2"/>
            </a:solidFill>
            <a:round/>
            <a:headEnd/>
            <a:tailEnd/>
          </a:ln>
          <a:effectLst/>
        </p:spPr>
        <p:txBody>
          <a:bodyPr wrap="none" anchor="ctr"/>
          <a:lstStyle/>
          <a:p>
            <a:endParaRPr lang="en-US"/>
          </a:p>
        </p:txBody>
      </p:sp>
      <p:sp>
        <p:nvSpPr>
          <p:cNvPr id="267294" name="Text Box 30"/>
          <p:cNvSpPr txBox="1">
            <a:spLocks noChangeArrowheads="1"/>
          </p:cNvSpPr>
          <p:nvPr/>
        </p:nvSpPr>
        <p:spPr bwMode="auto">
          <a:xfrm rot="1522651">
            <a:off x="4945063" y="1538288"/>
            <a:ext cx="863600" cy="106362"/>
          </a:xfrm>
          <a:prstGeom prst="rect">
            <a:avLst/>
          </a:prstGeom>
          <a:solidFill>
            <a:schemeClr val="bg1"/>
          </a:solidFill>
          <a:ln w="9525">
            <a:noFill/>
            <a:miter lim="800000"/>
            <a:headEnd/>
            <a:tailEnd/>
          </a:ln>
          <a:effectLst/>
        </p:spPr>
        <p:txBody>
          <a:bodyPr lIns="29764" tIns="14882" rIns="29764" bIns="14882">
            <a:spAutoFit/>
          </a:bodyPr>
          <a:lstStyle/>
          <a:p>
            <a:pPr algn="ctr" defTabSz="296863"/>
            <a:r>
              <a:rPr lang="en-GB" sz="500">
                <a:latin typeface="Times New Roman" pitchFamily="18" charset="0"/>
              </a:rPr>
              <a:t>Measured cross section</a:t>
            </a:r>
          </a:p>
        </p:txBody>
      </p:sp>
      <p:sp>
        <p:nvSpPr>
          <p:cNvPr id="267295" name="Text Box 31"/>
          <p:cNvSpPr txBox="1">
            <a:spLocks noChangeArrowheads="1"/>
          </p:cNvSpPr>
          <p:nvPr/>
        </p:nvSpPr>
        <p:spPr bwMode="auto">
          <a:xfrm rot="623693">
            <a:off x="5313363" y="1889125"/>
            <a:ext cx="411162" cy="87313"/>
          </a:xfrm>
          <a:prstGeom prst="rect">
            <a:avLst/>
          </a:prstGeom>
          <a:solidFill>
            <a:schemeClr val="bg1"/>
          </a:solidFill>
          <a:ln w="9525">
            <a:noFill/>
            <a:miter lim="800000"/>
            <a:headEnd/>
            <a:tailEnd/>
          </a:ln>
          <a:effectLst/>
        </p:spPr>
        <p:txBody>
          <a:bodyPr lIns="29764" tIns="14882" rIns="29764" bIns="14882">
            <a:spAutoFit/>
          </a:bodyPr>
          <a:lstStyle/>
          <a:p>
            <a:pPr defTabSz="296863"/>
            <a:r>
              <a:rPr lang="en-GB" sz="400">
                <a:latin typeface="Times New Roman" pitchFamily="18" charset="0"/>
              </a:rPr>
              <a:t>Volume of water</a:t>
            </a:r>
          </a:p>
        </p:txBody>
      </p:sp>
      <p:sp>
        <p:nvSpPr>
          <p:cNvPr id="267296" name="Text Box 32"/>
          <p:cNvSpPr txBox="1">
            <a:spLocks noChangeArrowheads="1"/>
          </p:cNvSpPr>
          <p:nvPr/>
        </p:nvSpPr>
        <p:spPr bwMode="auto">
          <a:xfrm>
            <a:off x="5335588" y="2320925"/>
            <a:ext cx="415925"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Water surface</a:t>
            </a:r>
          </a:p>
        </p:txBody>
      </p:sp>
      <p:sp>
        <p:nvSpPr>
          <p:cNvPr id="267297" name="Text Box 33"/>
          <p:cNvSpPr txBox="1">
            <a:spLocks noChangeArrowheads="1"/>
          </p:cNvSpPr>
          <p:nvPr/>
        </p:nvSpPr>
        <p:spPr bwMode="auto">
          <a:xfrm>
            <a:off x="5189538" y="2878138"/>
            <a:ext cx="309562"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River bed</a:t>
            </a:r>
          </a:p>
        </p:txBody>
      </p:sp>
      <p:sp>
        <p:nvSpPr>
          <p:cNvPr id="267298" name="Text Box 34"/>
          <p:cNvSpPr txBox="1">
            <a:spLocks noChangeArrowheads="1"/>
          </p:cNvSpPr>
          <p:nvPr/>
        </p:nvSpPr>
        <p:spPr bwMode="auto">
          <a:xfrm>
            <a:off x="4781550" y="2276475"/>
            <a:ext cx="455613"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Flow velocity </a:t>
            </a:r>
            <a:r>
              <a:rPr lang="en-GB" sz="500" b="1" i="1">
                <a:latin typeface="Times New Roman" pitchFamily="18" charset="0"/>
              </a:rPr>
              <a:t>v</a:t>
            </a:r>
            <a:endParaRPr lang="en-GB" sz="500">
              <a:latin typeface="Times New Roman" pitchFamily="18" charset="0"/>
            </a:endParaRPr>
          </a:p>
        </p:txBody>
      </p:sp>
      <p:sp>
        <p:nvSpPr>
          <p:cNvPr id="267299" name="Text Box 35"/>
          <p:cNvSpPr txBox="1">
            <a:spLocks noChangeArrowheads="1"/>
          </p:cNvSpPr>
          <p:nvPr/>
        </p:nvSpPr>
        <p:spPr bwMode="auto">
          <a:xfrm>
            <a:off x="5448300" y="2582863"/>
            <a:ext cx="736600"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Specific flow of a vertical:</a:t>
            </a:r>
          </a:p>
        </p:txBody>
      </p:sp>
      <p:graphicFrame>
        <p:nvGraphicFramePr>
          <p:cNvPr id="267300" name="Object 36"/>
          <p:cNvGraphicFramePr>
            <a:graphicFrameLocks noChangeAspect="1"/>
          </p:cNvGraphicFramePr>
          <p:nvPr/>
        </p:nvGraphicFramePr>
        <p:xfrm>
          <a:off x="5751513" y="2686050"/>
          <a:ext cx="312737" cy="249238"/>
        </p:xfrm>
        <a:graphic>
          <a:graphicData uri="http://schemas.openxmlformats.org/presentationml/2006/ole">
            <mc:AlternateContent xmlns:mc="http://schemas.openxmlformats.org/markup-compatibility/2006">
              <mc:Choice xmlns:v="urn:schemas-microsoft-com:vml" Requires="v">
                <p:oleObj spid="_x0000_s1136" name="Formel" r:id="rId12" imgW="647640" imgH="482400" progId="Equation.3">
                  <p:embed/>
                </p:oleObj>
              </mc:Choice>
              <mc:Fallback>
                <p:oleObj name="Formel" r:id="rId12" imgW="647640" imgH="482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51513" y="2686050"/>
                        <a:ext cx="312737"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301" name="Line 37"/>
          <p:cNvSpPr>
            <a:spLocks noChangeShapeType="1"/>
          </p:cNvSpPr>
          <p:nvPr/>
        </p:nvSpPr>
        <p:spPr bwMode="auto">
          <a:xfrm>
            <a:off x="4745038" y="2432050"/>
            <a:ext cx="0" cy="542925"/>
          </a:xfrm>
          <a:prstGeom prst="line">
            <a:avLst/>
          </a:prstGeom>
          <a:noFill/>
          <a:ln w="9525">
            <a:solidFill>
              <a:schemeClr val="tx1"/>
            </a:solidFill>
            <a:round/>
            <a:headEnd type="arrow" w="med" len="med"/>
            <a:tailEnd type="arrow" w="med" len="med"/>
          </a:ln>
          <a:effectLst/>
        </p:spPr>
        <p:txBody>
          <a:bodyPr wrap="none" anchor="ctr"/>
          <a:lstStyle/>
          <a:p>
            <a:endParaRPr lang="en-US"/>
          </a:p>
        </p:txBody>
      </p:sp>
      <p:sp>
        <p:nvSpPr>
          <p:cNvPr id="267302" name="Text Box 38"/>
          <p:cNvSpPr txBox="1">
            <a:spLocks noChangeArrowheads="1"/>
          </p:cNvSpPr>
          <p:nvPr/>
        </p:nvSpPr>
        <p:spPr bwMode="auto">
          <a:xfrm>
            <a:off x="4389438" y="2620963"/>
            <a:ext cx="311150"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Depth : </a:t>
            </a:r>
            <a:r>
              <a:rPr lang="en-GB" sz="500" b="1" i="1">
                <a:latin typeface="Times New Roman" pitchFamily="18" charset="0"/>
              </a:rPr>
              <a:t>D</a:t>
            </a:r>
            <a:endParaRPr lang="en-GB" sz="800">
              <a:latin typeface="Times New Roman" pitchFamily="18" charset="0"/>
            </a:endParaRPr>
          </a:p>
        </p:txBody>
      </p:sp>
      <p:sp>
        <p:nvSpPr>
          <p:cNvPr id="267303" name="Line 39"/>
          <p:cNvSpPr>
            <a:spLocks noChangeShapeType="1"/>
          </p:cNvSpPr>
          <p:nvPr/>
        </p:nvSpPr>
        <p:spPr bwMode="auto">
          <a:xfrm>
            <a:off x="4792663" y="2424113"/>
            <a:ext cx="0" cy="146050"/>
          </a:xfrm>
          <a:prstGeom prst="line">
            <a:avLst/>
          </a:prstGeom>
          <a:noFill/>
          <a:ln w="9525">
            <a:solidFill>
              <a:schemeClr val="tx1"/>
            </a:solidFill>
            <a:round/>
            <a:headEnd/>
            <a:tailEnd type="arrow" w="med" len="med"/>
          </a:ln>
          <a:effectLst/>
        </p:spPr>
        <p:txBody>
          <a:bodyPr wrap="none" anchor="ctr"/>
          <a:lstStyle/>
          <a:p>
            <a:endParaRPr lang="en-US"/>
          </a:p>
        </p:txBody>
      </p:sp>
      <p:sp>
        <p:nvSpPr>
          <p:cNvPr id="267304" name="Text Box 40"/>
          <p:cNvSpPr txBox="1">
            <a:spLocks noChangeArrowheads="1"/>
          </p:cNvSpPr>
          <p:nvPr/>
        </p:nvSpPr>
        <p:spPr bwMode="auto">
          <a:xfrm>
            <a:off x="4738688" y="2549525"/>
            <a:ext cx="92075" cy="104775"/>
          </a:xfrm>
          <a:prstGeom prst="rect">
            <a:avLst/>
          </a:prstGeom>
          <a:noFill/>
          <a:ln w="9525">
            <a:noFill/>
            <a:miter lim="800000"/>
            <a:headEnd/>
            <a:tailEnd/>
          </a:ln>
          <a:effectLst/>
        </p:spPr>
        <p:txBody>
          <a:bodyPr wrap="none" lIns="29764" tIns="14882" rIns="29764" bIns="14882">
            <a:spAutoFit/>
          </a:bodyPr>
          <a:lstStyle/>
          <a:p>
            <a:pPr defTabSz="296863"/>
            <a:r>
              <a:rPr lang="en-GB" sz="500" b="1" i="1">
                <a:latin typeface="Times New Roman" pitchFamily="18" charset="0"/>
              </a:rPr>
              <a:t>x</a:t>
            </a:r>
            <a:endParaRPr lang="en-GB" sz="800">
              <a:latin typeface="Times New Roman" pitchFamily="18" charset="0"/>
            </a:endParaRPr>
          </a:p>
        </p:txBody>
      </p:sp>
      <p:graphicFrame>
        <p:nvGraphicFramePr>
          <p:cNvPr id="267305" name="Object 41"/>
          <p:cNvGraphicFramePr>
            <a:graphicFrameLocks noChangeAspect="1"/>
          </p:cNvGraphicFramePr>
          <p:nvPr/>
        </p:nvGraphicFramePr>
        <p:xfrm>
          <a:off x="6026150" y="3281363"/>
          <a:ext cx="344488" cy="228600"/>
        </p:xfrm>
        <a:graphic>
          <a:graphicData uri="http://schemas.openxmlformats.org/presentationml/2006/ole">
            <mc:AlternateContent xmlns:mc="http://schemas.openxmlformats.org/markup-compatibility/2006">
              <mc:Choice xmlns:v="urn:schemas-microsoft-com:vml" Requires="v">
                <p:oleObj spid="_x0000_s1137" name="…quation" r:id="rId14" imgW="660240" imgH="495000" progId="Equation.3">
                  <p:embed/>
                </p:oleObj>
              </mc:Choice>
              <mc:Fallback>
                <p:oleObj name="…quation" r:id="rId14" imgW="660240" imgH="495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26150" y="3281363"/>
                        <a:ext cx="3444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306" name="Text Box 42"/>
          <p:cNvSpPr txBox="1">
            <a:spLocks noChangeArrowheads="1"/>
          </p:cNvSpPr>
          <p:nvPr/>
        </p:nvSpPr>
        <p:spPr bwMode="auto">
          <a:xfrm>
            <a:off x="5672138" y="3332163"/>
            <a:ext cx="336550"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Discharge:</a:t>
            </a:r>
          </a:p>
        </p:txBody>
      </p:sp>
      <p:sp>
        <p:nvSpPr>
          <p:cNvPr id="267307" name="Text Box 43"/>
          <p:cNvSpPr txBox="1">
            <a:spLocks noChangeArrowheads="1"/>
          </p:cNvSpPr>
          <p:nvPr/>
        </p:nvSpPr>
        <p:spPr bwMode="auto">
          <a:xfrm>
            <a:off x="4373563" y="3300413"/>
            <a:ext cx="736600"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Specific flow </a:t>
            </a:r>
            <a:r>
              <a:rPr lang="en-GB" sz="500" b="1" i="1">
                <a:latin typeface="Times New Roman" pitchFamily="18" charset="0"/>
              </a:rPr>
              <a:t>f</a:t>
            </a:r>
            <a:r>
              <a:rPr lang="en-GB" sz="500">
                <a:latin typeface="Times New Roman" pitchFamily="18" charset="0"/>
              </a:rPr>
              <a:t> of verticals</a:t>
            </a:r>
          </a:p>
        </p:txBody>
      </p:sp>
      <p:sp>
        <p:nvSpPr>
          <p:cNvPr id="267308" name="Text Box 44"/>
          <p:cNvSpPr txBox="1">
            <a:spLocks noChangeArrowheads="1"/>
          </p:cNvSpPr>
          <p:nvPr/>
        </p:nvSpPr>
        <p:spPr bwMode="auto">
          <a:xfrm>
            <a:off x="4518025" y="4002088"/>
            <a:ext cx="293688"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Riverbed</a:t>
            </a:r>
          </a:p>
        </p:txBody>
      </p:sp>
      <p:sp>
        <p:nvSpPr>
          <p:cNvPr id="267309" name="Text Box 45"/>
          <p:cNvSpPr txBox="1">
            <a:spLocks noChangeArrowheads="1"/>
          </p:cNvSpPr>
          <p:nvPr/>
        </p:nvSpPr>
        <p:spPr bwMode="auto">
          <a:xfrm>
            <a:off x="5065713" y="4067175"/>
            <a:ext cx="573087" cy="104775"/>
          </a:xfrm>
          <a:prstGeom prst="rect">
            <a:avLst/>
          </a:prstGeom>
          <a:noFill/>
          <a:ln w="9525">
            <a:noFill/>
            <a:miter lim="800000"/>
            <a:headEnd/>
            <a:tailEnd/>
          </a:ln>
          <a:effectLst/>
        </p:spPr>
        <p:txBody>
          <a:bodyPr wrap="none" lIns="29764" tIns="14882" rIns="29764" bIns="14882">
            <a:spAutoFit/>
          </a:bodyPr>
          <a:lstStyle/>
          <a:p>
            <a:pPr defTabSz="296863"/>
            <a:r>
              <a:rPr lang="en-GB" sz="500">
                <a:latin typeface="Times New Roman" pitchFamily="18" charset="0"/>
              </a:rPr>
              <a:t>Measured velocities</a:t>
            </a:r>
          </a:p>
        </p:txBody>
      </p:sp>
      <p:sp>
        <p:nvSpPr>
          <p:cNvPr id="267310" name="Line 46"/>
          <p:cNvSpPr>
            <a:spLocks noChangeShapeType="1"/>
          </p:cNvSpPr>
          <p:nvPr/>
        </p:nvSpPr>
        <p:spPr bwMode="auto">
          <a:xfrm flipH="1" flipV="1">
            <a:off x="5129213" y="3987800"/>
            <a:ext cx="142875" cy="120650"/>
          </a:xfrm>
          <a:prstGeom prst="line">
            <a:avLst/>
          </a:prstGeom>
          <a:noFill/>
          <a:ln w="9525">
            <a:solidFill>
              <a:schemeClr val="tx1"/>
            </a:solidFill>
            <a:round/>
            <a:headEnd/>
            <a:tailEnd type="arrow" w="med" len="med"/>
          </a:ln>
          <a:effectLst/>
        </p:spPr>
        <p:txBody>
          <a:bodyPr wrap="none" anchor="ctr"/>
          <a:lstStyle/>
          <a:p>
            <a:endParaRPr lang="en-US"/>
          </a:p>
        </p:txBody>
      </p:sp>
      <p:sp>
        <p:nvSpPr>
          <p:cNvPr id="267311" name="Line 47"/>
          <p:cNvSpPr>
            <a:spLocks noChangeShapeType="1"/>
          </p:cNvSpPr>
          <p:nvPr/>
        </p:nvSpPr>
        <p:spPr bwMode="auto">
          <a:xfrm flipV="1">
            <a:off x="5307013" y="4000500"/>
            <a:ext cx="152400" cy="107950"/>
          </a:xfrm>
          <a:prstGeom prst="line">
            <a:avLst/>
          </a:prstGeom>
          <a:noFill/>
          <a:ln w="9525">
            <a:solidFill>
              <a:schemeClr val="tx1"/>
            </a:solidFill>
            <a:round/>
            <a:headEnd/>
            <a:tailEnd type="arrow" w="med" len="med"/>
          </a:ln>
          <a:effectLst/>
        </p:spPr>
        <p:txBody>
          <a:bodyPr wrap="none" anchor="ctr"/>
          <a:lstStyle/>
          <a:p>
            <a:endParaRPr lang="en-US"/>
          </a:p>
        </p:txBody>
      </p:sp>
      <p:sp>
        <p:nvSpPr>
          <p:cNvPr id="267312" name="Line 48"/>
          <p:cNvSpPr>
            <a:spLocks noChangeShapeType="1"/>
          </p:cNvSpPr>
          <p:nvPr/>
        </p:nvSpPr>
        <p:spPr bwMode="auto">
          <a:xfrm flipV="1">
            <a:off x="4630738" y="3960813"/>
            <a:ext cx="57150" cy="55562"/>
          </a:xfrm>
          <a:prstGeom prst="line">
            <a:avLst/>
          </a:prstGeom>
          <a:noFill/>
          <a:ln w="9525">
            <a:solidFill>
              <a:schemeClr val="tx1"/>
            </a:solidFill>
            <a:round/>
            <a:headEnd/>
            <a:tailEnd type="arrow" w="med" len="med"/>
          </a:ln>
          <a:effectLst/>
        </p:spPr>
        <p:txBody>
          <a:bodyPr wrap="none" anchor="ctr"/>
          <a:lstStyle/>
          <a:p>
            <a:endParaRPr lang="en-US"/>
          </a:p>
        </p:txBody>
      </p:sp>
      <p:sp>
        <p:nvSpPr>
          <p:cNvPr id="267313" name="Line 49"/>
          <p:cNvSpPr>
            <a:spLocks noChangeShapeType="1"/>
          </p:cNvSpPr>
          <p:nvPr/>
        </p:nvSpPr>
        <p:spPr bwMode="auto">
          <a:xfrm>
            <a:off x="4487863" y="4194175"/>
            <a:ext cx="504825" cy="0"/>
          </a:xfrm>
          <a:prstGeom prst="line">
            <a:avLst/>
          </a:prstGeom>
          <a:noFill/>
          <a:ln w="9525">
            <a:solidFill>
              <a:schemeClr val="tx1"/>
            </a:solidFill>
            <a:round/>
            <a:headEnd/>
            <a:tailEnd type="arrow" w="med" len="med"/>
          </a:ln>
          <a:effectLst/>
        </p:spPr>
        <p:txBody>
          <a:bodyPr wrap="none" anchor="ctr"/>
          <a:lstStyle/>
          <a:p>
            <a:endParaRPr lang="en-US"/>
          </a:p>
        </p:txBody>
      </p:sp>
      <p:sp>
        <p:nvSpPr>
          <p:cNvPr id="267314" name="Line 50"/>
          <p:cNvSpPr>
            <a:spLocks noChangeShapeType="1"/>
          </p:cNvSpPr>
          <p:nvPr/>
        </p:nvSpPr>
        <p:spPr bwMode="auto">
          <a:xfrm>
            <a:off x="4484688" y="3854450"/>
            <a:ext cx="0" cy="388938"/>
          </a:xfrm>
          <a:prstGeom prst="line">
            <a:avLst/>
          </a:prstGeom>
          <a:noFill/>
          <a:ln w="9525">
            <a:solidFill>
              <a:schemeClr val="tx1"/>
            </a:solidFill>
            <a:round/>
            <a:headEnd/>
            <a:tailEnd/>
          </a:ln>
          <a:effectLst/>
        </p:spPr>
        <p:txBody>
          <a:bodyPr wrap="none" anchor="ctr"/>
          <a:lstStyle/>
          <a:p>
            <a:endParaRPr lang="en-US"/>
          </a:p>
        </p:txBody>
      </p:sp>
      <p:sp>
        <p:nvSpPr>
          <p:cNvPr id="267315" name="Line 51"/>
          <p:cNvSpPr>
            <a:spLocks noChangeShapeType="1"/>
          </p:cNvSpPr>
          <p:nvPr/>
        </p:nvSpPr>
        <p:spPr bwMode="auto">
          <a:xfrm>
            <a:off x="6162675" y="3870325"/>
            <a:ext cx="0" cy="388938"/>
          </a:xfrm>
          <a:prstGeom prst="line">
            <a:avLst/>
          </a:prstGeom>
          <a:noFill/>
          <a:ln w="9525">
            <a:solidFill>
              <a:schemeClr val="tx1"/>
            </a:solidFill>
            <a:round/>
            <a:headEnd/>
            <a:tailEnd/>
          </a:ln>
          <a:effectLst/>
        </p:spPr>
        <p:txBody>
          <a:bodyPr wrap="none" anchor="ctr"/>
          <a:lstStyle/>
          <a:p>
            <a:endParaRPr lang="en-US"/>
          </a:p>
        </p:txBody>
      </p:sp>
      <p:sp>
        <p:nvSpPr>
          <p:cNvPr id="267316" name="Line 52"/>
          <p:cNvSpPr>
            <a:spLocks noChangeShapeType="1"/>
          </p:cNvSpPr>
          <p:nvPr/>
        </p:nvSpPr>
        <p:spPr bwMode="auto">
          <a:xfrm>
            <a:off x="4484688" y="4225925"/>
            <a:ext cx="1677987" cy="0"/>
          </a:xfrm>
          <a:prstGeom prst="line">
            <a:avLst/>
          </a:prstGeom>
          <a:noFill/>
          <a:ln w="9525">
            <a:solidFill>
              <a:schemeClr val="tx1"/>
            </a:solidFill>
            <a:round/>
            <a:headEnd type="arrow" w="med" len="med"/>
            <a:tailEnd type="arrow" w="med" len="med"/>
          </a:ln>
          <a:effectLst/>
        </p:spPr>
        <p:txBody>
          <a:bodyPr wrap="none" anchor="ctr"/>
          <a:lstStyle/>
          <a:p>
            <a:endParaRPr lang="en-US"/>
          </a:p>
        </p:txBody>
      </p:sp>
      <p:sp>
        <p:nvSpPr>
          <p:cNvPr id="267317" name="Text Box 53"/>
          <p:cNvSpPr txBox="1">
            <a:spLocks noChangeArrowheads="1"/>
          </p:cNvSpPr>
          <p:nvPr/>
        </p:nvSpPr>
        <p:spPr bwMode="auto">
          <a:xfrm>
            <a:off x="5262563" y="4233863"/>
            <a:ext cx="106362" cy="87312"/>
          </a:xfrm>
          <a:prstGeom prst="rect">
            <a:avLst/>
          </a:prstGeom>
          <a:noFill/>
          <a:ln w="9525">
            <a:noFill/>
            <a:miter lim="800000"/>
            <a:headEnd/>
            <a:tailEnd/>
          </a:ln>
          <a:effectLst/>
        </p:spPr>
        <p:txBody>
          <a:bodyPr wrap="none" lIns="29764" tIns="14882" rIns="29764" bIns="14882">
            <a:spAutoFit/>
          </a:bodyPr>
          <a:lstStyle/>
          <a:p>
            <a:pPr defTabSz="296863"/>
            <a:r>
              <a:rPr lang="en-GB" sz="400" b="1" i="1">
                <a:latin typeface="Times New Roman" pitchFamily="18" charset="0"/>
              </a:rPr>
              <a:t>W</a:t>
            </a:r>
            <a:endParaRPr lang="en-GB" sz="800">
              <a:latin typeface="Times New Roman" pitchFamily="18" charset="0"/>
            </a:endParaRPr>
          </a:p>
        </p:txBody>
      </p:sp>
      <p:sp>
        <p:nvSpPr>
          <p:cNvPr id="267318" name="Text Box 54"/>
          <p:cNvSpPr txBox="1">
            <a:spLocks noChangeArrowheads="1"/>
          </p:cNvSpPr>
          <p:nvPr/>
        </p:nvSpPr>
        <p:spPr bwMode="auto">
          <a:xfrm>
            <a:off x="4991100" y="4144963"/>
            <a:ext cx="84138" cy="87312"/>
          </a:xfrm>
          <a:prstGeom prst="rect">
            <a:avLst/>
          </a:prstGeom>
          <a:noFill/>
          <a:ln w="9525">
            <a:noFill/>
            <a:miter lim="800000"/>
            <a:headEnd/>
            <a:tailEnd/>
          </a:ln>
          <a:effectLst/>
        </p:spPr>
        <p:txBody>
          <a:bodyPr wrap="none" lIns="29764" tIns="14882" rIns="29764" bIns="14882">
            <a:spAutoFit/>
          </a:bodyPr>
          <a:lstStyle/>
          <a:p>
            <a:pPr defTabSz="296863"/>
            <a:r>
              <a:rPr lang="en-GB" sz="400" b="1" i="1">
                <a:latin typeface="Times New Roman" pitchFamily="18" charset="0"/>
              </a:rPr>
              <a:t>y</a:t>
            </a:r>
            <a:endParaRPr lang="en-GB" sz="800">
              <a:latin typeface="Times New Roman" pitchFamily="18" charset="0"/>
            </a:endParaRPr>
          </a:p>
        </p:txBody>
      </p:sp>
      <p:sp>
        <p:nvSpPr>
          <p:cNvPr id="267319" name="Freeform 55"/>
          <p:cNvSpPr>
            <a:spLocks/>
          </p:cNvSpPr>
          <p:nvPr/>
        </p:nvSpPr>
        <p:spPr bwMode="auto">
          <a:xfrm>
            <a:off x="4518025" y="1420813"/>
            <a:ext cx="66675" cy="74612"/>
          </a:xfrm>
          <a:custGeom>
            <a:avLst/>
            <a:gdLst/>
            <a:ahLst/>
            <a:cxnLst>
              <a:cxn ang="0">
                <a:pos x="0" y="41"/>
              </a:cxn>
              <a:cxn ang="0">
                <a:pos x="54" y="11"/>
              </a:cxn>
              <a:cxn ang="0">
                <a:pos x="102" y="5"/>
              </a:cxn>
              <a:cxn ang="0">
                <a:pos x="120" y="41"/>
              </a:cxn>
              <a:cxn ang="0">
                <a:pos x="114" y="113"/>
              </a:cxn>
              <a:cxn ang="0">
                <a:pos x="54" y="149"/>
              </a:cxn>
            </a:cxnLst>
            <a:rect l="0" t="0" r="r" b="b"/>
            <a:pathLst>
              <a:path w="125" h="149">
                <a:moveTo>
                  <a:pt x="0" y="41"/>
                </a:moveTo>
                <a:cubicBezTo>
                  <a:pt x="18" y="29"/>
                  <a:pt x="37" y="17"/>
                  <a:pt x="54" y="11"/>
                </a:cubicBezTo>
                <a:cubicBezTo>
                  <a:pt x="71" y="5"/>
                  <a:pt x="91" y="0"/>
                  <a:pt x="102" y="5"/>
                </a:cubicBezTo>
                <a:cubicBezTo>
                  <a:pt x="113" y="10"/>
                  <a:pt x="118" y="23"/>
                  <a:pt x="120" y="41"/>
                </a:cubicBezTo>
                <a:cubicBezTo>
                  <a:pt x="122" y="59"/>
                  <a:pt x="125" y="95"/>
                  <a:pt x="114" y="113"/>
                </a:cubicBezTo>
                <a:cubicBezTo>
                  <a:pt x="103" y="131"/>
                  <a:pt x="69" y="145"/>
                  <a:pt x="54" y="149"/>
                </a:cubicBezTo>
              </a:path>
            </a:pathLst>
          </a:custGeom>
          <a:noFill/>
          <a:ln w="28575" cmpd="sng">
            <a:solidFill>
              <a:schemeClr val="bg2"/>
            </a:solidFill>
            <a:round/>
            <a:headEnd/>
            <a:tailEnd/>
          </a:ln>
          <a:effectLst/>
        </p:spPr>
        <p:txBody>
          <a:bodyPr wrap="none" anchor="ctr"/>
          <a:lstStyle/>
          <a:p>
            <a:endParaRPr lang="en-US"/>
          </a:p>
        </p:txBody>
      </p:sp>
      <p:sp>
        <p:nvSpPr>
          <p:cNvPr id="267320" name="Freeform 56"/>
          <p:cNvSpPr>
            <a:spLocks/>
          </p:cNvSpPr>
          <p:nvPr/>
        </p:nvSpPr>
        <p:spPr bwMode="auto">
          <a:xfrm>
            <a:off x="4522788" y="1489075"/>
            <a:ext cx="57150" cy="65088"/>
          </a:xfrm>
          <a:custGeom>
            <a:avLst/>
            <a:gdLst/>
            <a:ahLst/>
            <a:cxnLst>
              <a:cxn ang="0">
                <a:pos x="46" y="7"/>
              </a:cxn>
              <a:cxn ang="0">
                <a:pos x="4" y="37"/>
              </a:cxn>
              <a:cxn ang="0">
                <a:pos x="22" y="109"/>
              </a:cxn>
              <a:cxn ang="0">
                <a:pos x="58" y="127"/>
              </a:cxn>
              <a:cxn ang="0">
                <a:pos x="106" y="115"/>
              </a:cxn>
              <a:cxn ang="0">
                <a:pos x="76" y="79"/>
              </a:cxn>
              <a:cxn ang="0">
                <a:pos x="46" y="7"/>
              </a:cxn>
            </a:cxnLst>
            <a:rect l="0" t="0" r="r" b="b"/>
            <a:pathLst>
              <a:path w="109" h="128">
                <a:moveTo>
                  <a:pt x="46" y="7"/>
                </a:moveTo>
                <a:cubicBezTo>
                  <a:pt x="34" y="0"/>
                  <a:pt x="8" y="20"/>
                  <a:pt x="4" y="37"/>
                </a:cubicBezTo>
                <a:cubicBezTo>
                  <a:pt x="0" y="54"/>
                  <a:pt x="13" y="94"/>
                  <a:pt x="22" y="109"/>
                </a:cubicBezTo>
                <a:cubicBezTo>
                  <a:pt x="31" y="124"/>
                  <a:pt x="44" y="126"/>
                  <a:pt x="58" y="127"/>
                </a:cubicBezTo>
                <a:cubicBezTo>
                  <a:pt x="72" y="128"/>
                  <a:pt x="103" y="123"/>
                  <a:pt x="106" y="115"/>
                </a:cubicBezTo>
                <a:cubicBezTo>
                  <a:pt x="109" y="107"/>
                  <a:pt x="83" y="95"/>
                  <a:pt x="76" y="79"/>
                </a:cubicBezTo>
                <a:cubicBezTo>
                  <a:pt x="69" y="63"/>
                  <a:pt x="58" y="14"/>
                  <a:pt x="46" y="7"/>
                </a:cubicBezTo>
                <a:close/>
              </a:path>
            </a:pathLst>
          </a:custGeom>
          <a:noFill/>
          <a:ln w="28575" cmpd="sng">
            <a:solidFill>
              <a:schemeClr val="bg2"/>
            </a:solidFill>
            <a:round/>
            <a:headEnd/>
            <a:tailEnd/>
          </a:ln>
          <a:effectLst/>
        </p:spPr>
        <p:txBody>
          <a:bodyPr wrap="none" anchor="ctr"/>
          <a:lstStyle/>
          <a:p>
            <a:endParaRPr lang="en-US"/>
          </a:p>
        </p:txBody>
      </p:sp>
      <p:sp>
        <p:nvSpPr>
          <p:cNvPr id="267321" name="Freeform 57"/>
          <p:cNvSpPr>
            <a:spLocks/>
          </p:cNvSpPr>
          <p:nvPr/>
        </p:nvSpPr>
        <p:spPr bwMode="auto">
          <a:xfrm>
            <a:off x="4516438" y="1554163"/>
            <a:ext cx="49212" cy="58737"/>
          </a:xfrm>
          <a:custGeom>
            <a:avLst/>
            <a:gdLst/>
            <a:ahLst/>
            <a:cxnLst>
              <a:cxn ang="0">
                <a:pos x="0" y="9"/>
              </a:cxn>
              <a:cxn ang="0">
                <a:pos x="80" y="5"/>
              </a:cxn>
              <a:cxn ang="0">
                <a:pos x="88" y="29"/>
              </a:cxn>
              <a:cxn ang="0">
                <a:pos x="92" y="41"/>
              </a:cxn>
              <a:cxn ang="0">
                <a:pos x="76" y="89"/>
              </a:cxn>
              <a:cxn ang="0">
                <a:pos x="52" y="97"/>
              </a:cxn>
              <a:cxn ang="0">
                <a:pos x="40" y="101"/>
              </a:cxn>
              <a:cxn ang="0">
                <a:pos x="20" y="113"/>
              </a:cxn>
            </a:cxnLst>
            <a:rect l="0" t="0" r="r" b="b"/>
            <a:pathLst>
              <a:path w="92" h="116">
                <a:moveTo>
                  <a:pt x="0" y="9"/>
                </a:moveTo>
                <a:cubicBezTo>
                  <a:pt x="34" y="6"/>
                  <a:pt x="48" y="0"/>
                  <a:pt x="80" y="5"/>
                </a:cubicBezTo>
                <a:cubicBezTo>
                  <a:pt x="83" y="13"/>
                  <a:pt x="85" y="21"/>
                  <a:pt x="88" y="29"/>
                </a:cubicBezTo>
                <a:cubicBezTo>
                  <a:pt x="89" y="33"/>
                  <a:pt x="92" y="41"/>
                  <a:pt x="92" y="41"/>
                </a:cubicBezTo>
                <a:cubicBezTo>
                  <a:pt x="91" y="46"/>
                  <a:pt x="82" y="84"/>
                  <a:pt x="76" y="89"/>
                </a:cubicBezTo>
                <a:cubicBezTo>
                  <a:pt x="69" y="94"/>
                  <a:pt x="60" y="94"/>
                  <a:pt x="52" y="97"/>
                </a:cubicBezTo>
                <a:cubicBezTo>
                  <a:pt x="48" y="98"/>
                  <a:pt x="40" y="101"/>
                  <a:pt x="40" y="101"/>
                </a:cubicBezTo>
                <a:cubicBezTo>
                  <a:pt x="30" y="116"/>
                  <a:pt x="37" y="113"/>
                  <a:pt x="20" y="113"/>
                </a:cubicBezTo>
              </a:path>
            </a:pathLst>
          </a:custGeom>
          <a:noFill/>
          <a:ln w="28575" cmpd="sng">
            <a:solidFill>
              <a:schemeClr val="bg2"/>
            </a:solidFill>
            <a:round/>
            <a:headEnd/>
            <a:tailEnd/>
          </a:ln>
          <a:effectLst/>
        </p:spPr>
        <p:txBody>
          <a:bodyPr wrap="none" anchor="ctr"/>
          <a:lstStyle/>
          <a:p>
            <a:endParaRPr lang="en-US"/>
          </a:p>
        </p:txBody>
      </p:sp>
      <p:sp>
        <p:nvSpPr>
          <p:cNvPr id="267322" name="Freeform 58"/>
          <p:cNvSpPr>
            <a:spLocks/>
          </p:cNvSpPr>
          <p:nvPr/>
        </p:nvSpPr>
        <p:spPr bwMode="auto">
          <a:xfrm>
            <a:off x="4559300" y="1552575"/>
            <a:ext cx="38100" cy="31750"/>
          </a:xfrm>
          <a:custGeom>
            <a:avLst/>
            <a:gdLst/>
            <a:ahLst/>
            <a:cxnLst>
              <a:cxn ang="0">
                <a:pos x="48" y="57"/>
              </a:cxn>
              <a:cxn ang="0">
                <a:pos x="52" y="9"/>
              </a:cxn>
              <a:cxn ang="0">
                <a:pos x="28" y="1"/>
              </a:cxn>
              <a:cxn ang="0">
                <a:pos x="8" y="5"/>
              </a:cxn>
              <a:cxn ang="0">
                <a:pos x="0" y="29"/>
              </a:cxn>
              <a:cxn ang="0">
                <a:pos x="48" y="57"/>
              </a:cxn>
            </a:cxnLst>
            <a:rect l="0" t="0" r="r" b="b"/>
            <a:pathLst>
              <a:path w="72" h="62">
                <a:moveTo>
                  <a:pt x="48" y="57"/>
                </a:moveTo>
                <a:cubicBezTo>
                  <a:pt x="72" y="49"/>
                  <a:pt x="60" y="15"/>
                  <a:pt x="52" y="9"/>
                </a:cubicBezTo>
                <a:cubicBezTo>
                  <a:pt x="45" y="4"/>
                  <a:pt x="28" y="1"/>
                  <a:pt x="28" y="1"/>
                </a:cubicBezTo>
                <a:cubicBezTo>
                  <a:pt x="21" y="2"/>
                  <a:pt x="13" y="0"/>
                  <a:pt x="8" y="5"/>
                </a:cubicBezTo>
                <a:cubicBezTo>
                  <a:pt x="2" y="11"/>
                  <a:pt x="0" y="29"/>
                  <a:pt x="0" y="29"/>
                </a:cubicBezTo>
                <a:cubicBezTo>
                  <a:pt x="22" y="62"/>
                  <a:pt x="6" y="52"/>
                  <a:pt x="48" y="57"/>
                </a:cubicBezTo>
                <a:close/>
              </a:path>
            </a:pathLst>
          </a:custGeom>
          <a:noFill/>
          <a:ln w="28575" cmpd="sng">
            <a:solidFill>
              <a:schemeClr val="bg2"/>
            </a:solidFill>
            <a:round/>
            <a:headEnd/>
            <a:tailEnd/>
          </a:ln>
          <a:effectLst/>
        </p:spPr>
        <p:txBody>
          <a:bodyPr wrap="none" anchor="ctr"/>
          <a:lstStyle/>
          <a:p>
            <a:endParaRPr lang="en-US"/>
          </a:p>
        </p:txBody>
      </p:sp>
      <p:sp>
        <p:nvSpPr>
          <p:cNvPr id="267323" name="Freeform 59"/>
          <p:cNvSpPr>
            <a:spLocks/>
          </p:cNvSpPr>
          <p:nvPr/>
        </p:nvSpPr>
        <p:spPr bwMode="auto">
          <a:xfrm>
            <a:off x="4554538" y="1473200"/>
            <a:ext cx="84137" cy="74613"/>
          </a:xfrm>
          <a:custGeom>
            <a:avLst/>
            <a:gdLst/>
            <a:ahLst/>
            <a:cxnLst>
              <a:cxn ang="0">
                <a:pos x="56" y="8"/>
              </a:cxn>
              <a:cxn ang="0">
                <a:pos x="140" y="72"/>
              </a:cxn>
              <a:cxn ang="0">
                <a:pos x="104" y="92"/>
              </a:cxn>
              <a:cxn ang="0">
                <a:pos x="92" y="96"/>
              </a:cxn>
              <a:cxn ang="0">
                <a:pos x="56" y="148"/>
              </a:cxn>
              <a:cxn ang="0">
                <a:pos x="28" y="116"/>
              </a:cxn>
              <a:cxn ang="0">
                <a:pos x="8" y="68"/>
              </a:cxn>
              <a:cxn ang="0">
                <a:pos x="0" y="44"/>
              </a:cxn>
              <a:cxn ang="0">
                <a:pos x="56" y="8"/>
              </a:cxn>
            </a:cxnLst>
            <a:rect l="0" t="0" r="r" b="b"/>
            <a:pathLst>
              <a:path w="159" h="148">
                <a:moveTo>
                  <a:pt x="56" y="8"/>
                </a:moveTo>
                <a:cubicBezTo>
                  <a:pt x="159" y="14"/>
                  <a:pt x="116" y="0"/>
                  <a:pt x="140" y="72"/>
                </a:cubicBezTo>
                <a:cubicBezTo>
                  <a:pt x="122" y="90"/>
                  <a:pt x="133" y="82"/>
                  <a:pt x="104" y="92"/>
                </a:cubicBezTo>
                <a:cubicBezTo>
                  <a:pt x="100" y="93"/>
                  <a:pt x="92" y="96"/>
                  <a:pt x="92" y="96"/>
                </a:cubicBezTo>
                <a:cubicBezTo>
                  <a:pt x="80" y="114"/>
                  <a:pt x="75" y="142"/>
                  <a:pt x="56" y="148"/>
                </a:cubicBezTo>
                <a:cubicBezTo>
                  <a:pt x="39" y="142"/>
                  <a:pt x="39" y="131"/>
                  <a:pt x="28" y="116"/>
                </a:cubicBezTo>
                <a:cubicBezTo>
                  <a:pt x="22" y="99"/>
                  <a:pt x="14" y="86"/>
                  <a:pt x="8" y="68"/>
                </a:cubicBezTo>
                <a:cubicBezTo>
                  <a:pt x="5" y="60"/>
                  <a:pt x="0" y="44"/>
                  <a:pt x="0" y="44"/>
                </a:cubicBezTo>
                <a:cubicBezTo>
                  <a:pt x="15" y="21"/>
                  <a:pt x="41" y="30"/>
                  <a:pt x="56" y="8"/>
                </a:cubicBezTo>
                <a:close/>
              </a:path>
            </a:pathLst>
          </a:custGeom>
          <a:noFill/>
          <a:ln w="28575" cmpd="sng">
            <a:solidFill>
              <a:schemeClr val="bg2"/>
            </a:solidFill>
            <a:round/>
            <a:headEnd/>
            <a:tailEnd/>
          </a:ln>
          <a:effectLst/>
        </p:spPr>
        <p:txBody>
          <a:bodyPr wrap="none" anchor="ctr"/>
          <a:lstStyle/>
          <a:p>
            <a:endParaRPr lang="en-US"/>
          </a:p>
        </p:txBody>
      </p:sp>
      <p:sp>
        <p:nvSpPr>
          <p:cNvPr id="267324" name="Freeform 60"/>
          <p:cNvSpPr>
            <a:spLocks/>
          </p:cNvSpPr>
          <p:nvPr/>
        </p:nvSpPr>
        <p:spPr bwMode="auto">
          <a:xfrm>
            <a:off x="4581525" y="1385888"/>
            <a:ext cx="92075" cy="100012"/>
          </a:xfrm>
          <a:custGeom>
            <a:avLst/>
            <a:gdLst/>
            <a:ahLst/>
            <a:cxnLst>
              <a:cxn ang="0">
                <a:pos x="6" y="87"/>
              </a:cxn>
              <a:cxn ang="0">
                <a:pos x="46" y="47"/>
              </a:cxn>
              <a:cxn ang="0">
                <a:pos x="110" y="23"/>
              </a:cxn>
              <a:cxn ang="0">
                <a:pos x="158" y="15"/>
              </a:cxn>
              <a:cxn ang="0">
                <a:pos x="166" y="47"/>
              </a:cxn>
              <a:cxn ang="0">
                <a:pos x="174" y="71"/>
              </a:cxn>
              <a:cxn ang="0">
                <a:pos x="150" y="127"/>
              </a:cxn>
              <a:cxn ang="0">
                <a:pos x="134" y="151"/>
              </a:cxn>
              <a:cxn ang="0">
                <a:pos x="110" y="183"/>
              </a:cxn>
              <a:cxn ang="0">
                <a:pos x="78" y="191"/>
              </a:cxn>
              <a:cxn ang="0">
                <a:pos x="30" y="171"/>
              </a:cxn>
              <a:cxn ang="0">
                <a:pos x="6" y="87"/>
              </a:cxn>
            </a:cxnLst>
            <a:rect l="0" t="0" r="r" b="b"/>
            <a:pathLst>
              <a:path w="174" h="202">
                <a:moveTo>
                  <a:pt x="6" y="87"/>
                </a:moveTo>
                <a:cubicBezTo>
                  <a:pt x="27" y="80"/>
                  <a:pt x="29" y="58"/>
                  <a:pt x="46" y="47"/>
                </a:cubicBezTo>
                <a:cubicBezTo>
                  <a:pt x="63" y="36"/>
                  <a:pt x="91" y="29"/>
                  <a:pt x="110" y="23"/>
                </a:cubicBezTo>
                <a:cubicBezTo>
                  <a:pt x="118" y="0"/>
                  <a:pt x="113" y="0"/>
                  <a:pt x="158" y="15"/>
                </a:cubicBezTo>
                <a:cubicBezTo>
                  <a:pt x="168" y="18"/>
                  <a:pt x="163" y="36"/>
                  <a:pt x="166" y="47"/>
                </a:cubicBezTo>
                <a:cubicBezTo>
                  <a:pt x="168" y="55"/>
                  <a:pt x="174" y="71"/>
                  <a:pt x="174" y="71"/>
                </a:cubicBezTo>
                <a:cubicBezTo>
                  <a:pt x="170" y="106"/>
                  <a:pt x="167" y="102"/>
                  <a:pt x="150" y="127"/>
                </a:cubicBezTo>
                <a:cubicBezTo>
                  <a:pt x="141" y="164"/>
                  <a:pt x="154" y="126"/>
                  <a:pt x="134" y="151"/>
                </a:cubicBezTo>
                <a:cubicBezTo>
                  <a:pt x="124" y="164"/>
                  <a:pt x="126" y="173"/>
                  <a:pt x="110" y="183"/>
                </a:cubicBezTo>
                <a:cubicBezTo>
                  <a:pt x="99" y="199"/>
                  <a:pt x="95" y="202"/>
                  <a:pt x="78" y="191"/>
                </a:cubicBezTo>
                <a:cubicBezTo>
                  <a:pt x="65" y="171"/>
                  <a:pt x="54" y="174"/>
                  <a:pt x="30" y="171"/>
                </a:cubicBezTo>
                <a:cubicBezTo>
                  <a:pt x="0" y="151"/>
                  <a:pt x="6" y="124"/>
                  <a:pt x="6" y="87"/>
                </a:cubicBezTo>
                <a:close/>
              </a:path>
            </a:pathLst>
          </a:custGeom>
          <a:noFill/>
          <a:ln w="28575" cmpd="sng">
            <a:solidFill>
              <a:schemeClr val="bg2"/>
            </a:solidFill>
            <a:round/>
            <a:headEnd/>
            <a:tailEnd/>
          </a:ln>
          <a:effectLst/>
        </p:spPr>
        <p:txBody>
          <a:bodyPr wrap="none" anchor="ctr"/>
          <a:lstStyle/>
          <a:p>
            <a:endParaRPr lang="en-US"/>
          </a:p>
        </p:txBody>
      </p:sp>
      <p:sp>
        <p:nvSpPr>
          <p:cNvPr id="267325" name="Freeform 61"/>
          <p:cNvSpPr>
            <a:spLocks/>
          </p:cNvSpPr>
          <p:nvPr/>
        </p:nvSpPr>
        <p:spPr bwMode="auto">
          <a:xfrm>
            <a:off x="4668838" y="1362075"/>
            <a:ext cx="42862" cy="53975"/>
          </a:xfrm>
          <a:custGeom>
            <a:avLst/>
            <a:gdLst/>
            <a:ahLst/>
            <a:cxnLst>
              <a:cxn ang="0">
                <a:pos x="0" y="44"/>
              </a:cxn>
              <a:cxn ang="0">
                <a:pos x="72" y="0"/>
              </a:cxn>
              <a:cxn ang="0">
                <a:pos x="80" y="12"/>
              </a:cxn>
              <a:cxn ang="0">
                <a:pos x="72" y="36"/>
              </a:cxn>
              <a:cxn ang="0">
                <a:pos x="68" y="68"/>
              </a:cxn>
              <a:cxn ang="0">
                <a:pos x="56" y="76"/>
              </a:cxn>
              <a:cxn ang="0">
                <a:pos x="12" y="108"/>
              </a:cxn>
            </a:cxnLst>
            <a:rect l="0" t="0" r="r" b="b"/>
            <a:pathLst>
              <a:path w="80" h="108">
                <a:moveTo>
                  <a:pt x="0" y="44"/>
                </a:moveTo>
                <a:cubicBezTo>
                  <a:pt x="27" y="37"/>
                  <a:pt x="44" y="9"/>
                  <a:pt x="72" y="0"/>
                </a:cubicBezTo>
                <a:cubicBezTo>
                  <a:pt x="75" y="4"/>
                  <a:pt x="80" y="7"/>
                  <a:pt x="80" y="12"/>
                </a:cubicBezTo>
                <a:cubicBezTo>
                  <a:pt x="80" y="20"/>
                  <a:pt x="72" y="36"/>
                  <a:pt x="72" y="36"/>
                </a:cubicBezTo>
                <a:cubicBezTo>
                  <a:pt x="71" y="47"/>
                  <a:pt x="72" y="58"/>
                  <a:pt x="68" y="68"/>
                </a:cubicBezTo>
                <a:cubicBezTo>
                  <a:pt x="66" y="72"/>
                  <a:pt x="59" y="73"/>
                  <a:pt x="56" y="76"/>
                </a:cubicBezTo>
                <a:cubicBezTo>
                  <a:pt x="38" y="94"/>
                  <a:pt x="50" y="108"/>
                  <a:pt x="12" y="108"/>
                </a:cubicBezTo>
              </a:path>
            </a:pathLst>
          </a:custGeom>
          <a:noFill/>
          <a:ln w="28575" cmpd="sng">
            <a:solidFill>
              <a:schemeClr val="bg2"/>
            </a:solidFill>
            <a:round/>
            <a:headEnd/>
            <a:tailEnd/>
          </a:ln>
          <a:effectLst/>
        </p:spPr>
        <p:txBody>
          <a:bodyPr wrap="none" anchor="ctr"/>
          <a:lstStyle/>
          <a:p>
            <a:endParaRPr lang="en-US"/>
          </a:p>
        </p:txBody>
      </p:sp>
      <p:sp>
        <p:nvSpPr>
          <p:cNvPr id="267326" name="Freeform 62"/>
          <p:cNvSpPr>
            <a:spLocks/>
          </p:cNvSpPr>
          <p:nvPr/>
        </p:nvSpPr>
        <p:spPr bwMode="auto">
          <a:xfrm>
            <a:off x="4675188" y="1390650"/>
            <a:ext cx="84137" cy="103188"/>
          </a:xfrm>
          <a:custGeom>
            <a:avLst/>
            <a:gdLst/>
            <a:ahLst/>
            <a:cxnLst>
              <a:cxn ang="0">
                <a:pos x="8" y="55"/>
              </a:cxn>
              <a:cxn ang="0">
                <a:pos x="32" y="27"/>
              </a:cxn>
              <a:cxn ang="0">
                <a:pos x="56" y="11"/>
              </a:cxn>
              <a:cxn ang="0">
                <a:pos x="80" y="3"/>
              </a:cxn>
              <a:cxn ang="0">
                <a:pos x="124" y="7"/>
              </a:cxn>
              <a:cxn ang="0">
                <a:pos x="128" y="27"/>
              </a:cxn>
              <a:cxn ang="0">
                <a:pos x="152" y="59"/>
              </a:cxn>
              <a:cxn ang="0">
                <a:pos x="140" y="111"/>
              </a:cxn>
              <a:cxn ang="0">
                <a:pos x="92" y="147"/>
              </a:cxn>
              <a:cxn ang="0">
                <a:pos x="40" y="87"/>
              </a:cxn>
              <a:cxn ang="0">
                <a:pos x="0" y="91"/>
              </a:cxn>
            </a:cxnLst>
            <a:rect l="0" t="0" r="r" b="b"/>
            <a:pathLst>
              <a:path w="159" h="204">
                <a:moveTo>
                  <a:pt x="8" y="55"/>
                </a:moveTo>
                <a:cubicBezTo>
                  <a:pt x="28" y="48"/>
                  <a:pt x="20" y="39"/>
                  <a:pt x="32" y="27"/>
                </a:cubicBezTo>
                <a:cubicBezTo>
                  <a:pt x="39" y="20"/>
                  <a:pt x="48" y="16"/>
                  <a:pt x="56" y="11"/>
                </a:cubicBezTo>
                <a:cubicBezTo>
                  <a:pt x="63" y="6"/>
                  <a:pt x="80" y="3"/>
                  <a:pt x="80" y="3"/>
                </a:cubicBezTo>
                <a:cubicBezTo>
                  <a:pt x="95" y="4"/>
                  <a:pt x="111" y="0"/>
                  <a:pt x="124" y="7"/>
                </a:cubicBezTo>
                <a:cubicBezTo>
                  <a:pt x="130" y="10"/>
                  <a:pt x="126" y="21"/>
                  <a:pt x="128" y="27"/>
                </a:cubicBezTo>
                <a:cubicBezTo>
                  <a:pt x="133" y="40"/>
                  <a:pt x="140" y="51"/>
                  <a:pt x="152" y="59"/>
                </a:cubicBezTo>
                <a:cubicBezTo>
                  <a:pt x="159" y="80"/>
                  <a:pt x="159" y="98"/>
                  <a:pt x="140" y="111"/>
                </a:cubicBezTo>
                <a:cubicBezTo>
                  <a:pt x="118" y="143"/>
                  <a:pt x="137" y="140"/>
                  <a:pt x="92" y="147"/>
                </a:cubicBezTo>
                <a:cubicBezTo>
                  <a:pt x="35" y="204"/>
                  <a:pt x="57" y="112"/>
                  <a:pt x="40" y="87"/>
                </a:cubicBezTo>
                <a:cubicBezTo>
                  <a:pt x="11" y="92"/>
                  <a:pt x="24" y="91"/>
                  <a:pt x="0" y="91"/>
                </a:cubicBezTo>
              </a:path>
            </a:pathLst>
          </a:custGeom>
          <a:noFill/>
          <a:ln w="28575" cmpd="sng">
            <a:solidFill>
              <a:schemeClr val="bg2"/>
            </a:solidFill>
            <a:round/>
            <a:headEnd/>
            <a:tailEnd/>
          </a:ln>
          <a:effectLst/>
        </p:spPr>
        <p:txBody>
          <a:bodyPr wrap="none" anchor="ctr"/>
          <a:lstStyle/>
          <a:p>
            <a:endParaRPr lang="en-US"/>
          </a:p>
        </p:txBody>
      </p:sp>
      <p:sp>
        <p:nvSpPr>
          <p:cNvPr id="267327" name="Freeform 63"/>
          <p:cNvSpPr>
            <a:spLocks/>
          </p:cNvSpPr>
          <p:nvPr/>
        </p:nvSpPr>
        <p:spPr bwMode="auto">
          <a:xfrm>
            <a:off x="4660900" y="1438275"/>
            <a:ext cx="47625" cy="73025"/>
          </a:xfrm>
          <a:custGeom>
            <a:avLst/>
            <a:gdLst/>
            <a:ahLst/>
            <a:cxnLst>
              <a:cxn ang="0">
                <a:pos x="20" y="4"/>
              </a:cxn>
              <a:cxn ang="0">
                <a:pos x="84" y="8"/>
              </a:cxn>
              <a:cxn ang="0">
                <a:pos x="76" y="108"/>
              </a:cxn>
              <a:cxn ang="0">
                <a:pos x="52" y="120"/>
              </a:cxn>
              <a:cxn ang="0">
                <a:pos x="28" y="128"/>
              </a:cxn>
              <a:cxn ang="0">
                <a:pos x="0" y="144"/>
              </a:cxn>
            </a:cxnLst>
            <a:rect l="0" t="0" r="r" b="b"/>
            <a:pathLst>
              <a:path w="91" h="144">
                <a:moveTo>
                  <a:pt x="20" y="4"/>
                </a:moveTo>
                <a:cubicBezTo>
                  <a:pt x="45" y="0"/>
                  <a:pt x="60" y="0"/>
                  <a:pt x="84" y="8"/>
                </a:cubicBezTo>
                <a:cubicBezTo>
                  <a:pt x="91" y="30"/>
                  <a:pt x="87" y="97"/>
                  <a:pt x="76" y="108"/>
                </a:cubicBezTo>
                <a:cubicBezTo>
                  <a:pt x="70" y="114"/>
                  <a:pt x="60" y="116"/>
                  <a:pt x="52" y="120"/>
                </a:cubicBezTo>
                <a:cubicBezTo>
                  <a:pt x="44" y="123"/>
                  <a:pt x="28" y="128"/>
                  <a:pt x="28" y="128"/>
                </a:cubicBezTo>
                <a:cubicBezTo>
                  <a:pt x="19" y="141"/>
                  <a:pt x="16" y="144"/>
                  <a:pt x="0" y="144"/>
                </a:cubicBezTo>
              </a:path>
            </a:pathLst>
          </a:custGeom>
          <a:noFill/>
          <a:ln w="28575" cmpd="sng">
            <a:solidFill>
              <a:schemeClr val="bg2"/>
            </a:solidFill>
            <a:round/>
            <a:headEnd/>
            <a:tailEnd/>
          </a:ln>
          <a:effectLst/>
        </p:spPr>
        <p:txBody>
          <a:bodyPr wrap="none" anchor="ctr"/>
          <a:lstStyle/>
          <a:p>
            <a:endParaRPr lang="en-US"/>
          </a:p>
        </p:txBody>
      </p:sp>
      <p:sp>
        <p:nvSpPr>
          <p:cNvPr id="267328" name="Freeform 64"/>
          <p:cNvSpPr>
            <a:spLocks/>
          </p:cNvSpPr>
          <p:nvPr/>
        </p:nvSpPr>
        <p:spPr bwMode="auto">
          <a:xfrm>
            <a:off x="4652963" y="1466850"/>
            <a:ext cx="104775" cy="68263"/>
          </a:xfrm>
          <a:custGeom>
            <a:avLst/>
            <a:gdLst/>
            <a:ahLst/>
            <a:cxnLst>
              <a:cxn ang="0">
                <a:pos x="107" y="8"/>
              </a:cxn>
              <a:cxn ang="0">
                <a:pos x="155" y="0"/>
              </a:cxn>
              <a:cxn ang="0">
                <a:pos x="183" y="24"/>
              </a:cxn>
              <a:cxn ang="0">
                <a:pos x="199" y="60"/>
              </a:cxn>
              <a:cxn ang="0">
                <a:pos x="187" y="68"/>
              </a:cxn>
              <a:cxn ang="0">
                <a:pos x="179" y="56"/>
              </a:cxn>
              <a:cxn ang="0">
                <a:pos x="159" y="84"/>
              </a:cxn>
              <a:cxn ang="0">
                <a:pos x="139" y="88"/>
              </a:cxn>
              <a:cxn ang="0">
                <a:pos x="79" y="128"/>
              </a:cxn>
              <a:cxn ang="0">
                <a:pos x="35" y="92"/>
              </a:cxn>
            </a:cxnLst>
            <a:rect l="0" t="0" r="r" b="b"/>
            <a:pathLst>
              <a:path w="199" h="137">
                <a:moveTo>
                  <a:pt x="107" y="8"/>
                </a:moveTo>
                <a:cubicBezTo>
                  <a:pt x="126" y="14"/>
                  <a:pt x="139" y="11"/>
                  <a:pt x="155" y="0"/>
                </a:cubicBezTo>
                <a:cubicBezTo>
                  <a:pt x="172" y="6"/>
                  <a:pt x="168" y="14"/>
                  <a:pt x="183" y="24"/>
                </a:cubicBezTo>
                <a:cubicBezTo>
                  <a:pt x="190" y="35"/>
                  <a:pt x="199" y="60"/>
                  <a:pt x="199" y="60"/>
                </a:cubicBezTo>
                <a:cubicBezTo>
                  <a:pt x="195" y="63"/>
                  <a:pt x="192" y="69"/>
                  <a:pt x="187" y="68"/>
                </a:cubicBezTo>
                <a:cubicBezTo>
                  <a:pt x="182" y="67"/>
                  <a:pt x="183" y="53"/>
                  <a:pt x="179" y="56"/>
                </a:cubicBezTo>
                <a:cubicBezTo>
                  <a:pt x="134" y="90"/>
                  <a:pt x="197" y="75"/>
                  <a:pt x="159" y="84"/>
                </a:cubicBezTo>
                <a:cubicBezTo>
                  <a:pt x="152" y="86"/>
                  <a:pt x="146" y="87"/>
                  <a:pt x="139" y="88"/>
                </a:cubicBezTo>
                <a:cubicBezTo>
                  <a:pt x="118" y="102"/>
                  <a:pt x="97" y="110"/>
                  <a:pt x="79" y="128"/>
                </a:cubicBezTo>
                <a:cubicBezTo>
                  <a:pt x="0" y="119"/>
                  <a:pt x="80" y="137"/>
                  <a:pt x="35" y="92"/>
                </a:cubicBezTo>
              </a:path>
            </a:pathLst>
          </a:custGeom>
          <a:noFill/>
          <a:ln w="28575" cmpd="sng">
            <a:solidFill>
              <a:schemeClr val="bg2"/>
            </a:solidFill>
            <a:round/>
            <a:headEnd/>
            <a:tailEnd/>
          </a:ln>
          <a:effectLst/>
        </p:spPr>
        <p:txBody>
          <a:bodyPr wrap="none" anchor="ctr"/>
          <a:lstStyle/>
          <a:p>
            <a:endParaRPr lang="en-US"/>
          </a:p>
        </p:txBody>
      </p:sp>
      <p:sp>
        <p:nvSpPr>
          <p:cNvPr id="267329" name="Freeform 65"/>
          <p:cNvSpPr>
            <a:spLocks/>
          </p:cNvSpPr>
          <p:nvPr/>
        </p:nvSpPr>
        <p:spPr bwMode="auto">
          <a:xfrm>
            <a:off x="4716463" y="1330325"/>
            <a:ext cx="93662" cy="80963"/>
          </a:xfrm>
          <a:custGeom>
            <a:avLst/>
            <a:gdLst/>
            <a:ahLst/>
            <a:cxnLst>
              <a:cxn ang="0">
                <a:pos x="0" y="56"/>
              </a:cxn>
              <a:cxn ang="0">
                <a:pos x="100" y="16"/>
              </a:cxn>
              <a:cxn ang="0">
                <a:pos x="144" y="4"/>
              </a:cxn>
              <a:cxn ang="0">
                <a:pos x="156" y="0"/>
              </a:cxn>
              <a:cxn ang="0">
                <a:pos x="172" y="28"/>
              </a:cxn>
              <a:cxn ang="0">
                <a:pos x="168" y="76"/>
              </a:cxn>
              <a:cxn ang="0">
                <a:pos x="144" y="84"/>
              </a:cxn>
              <a:cxn ang="0">
                <a:pos x="124" y="132"/>
              </a:cxn>
              <a:cxn ang="0">
                <a:pos x="76" y="148"/>
              </a:cxn>
              <a:cxn ang="0">
                <a:pos x="52" y="156"/>
              </a:cxn>
              <a:cxn ang="0">
                <a:pos x="28" y="148"/>
              </a:cxn>
            </a:cxnLst>
            <a:rect l="0" t="0" r="r" b="b"/>
            <a:pathLst>
              <a:path w="178" h="160">
                <a:moveTo>
                  <a:pt x="0" y="56"/>
                </a:moveTo>
                <a:cubicBezTo>
                  <a:pt x="35" y="44"/>
                  <a:pt x="63" y="25"/>
                  <a:pt x="100" y="16"/>
                </a:cubicBezTo>
                <a:cubicBezTo>
                  <a:pt x="145" y="5"/>
                  <a:pt x="93" y="21"/>
                  <a:pt x="144" y="4"/>
                </a:cubicBezTo>
                <a:cubicBezTo>
                  <a:pt x="148" y="3"/>
                  <a:pt x="156" y="0"/>
                  <a:pt x="156" y="0"/>
                </a:cubicBezTo>
                <a:cubicBezTo>
                  <a:pt x="176" y="5"/>
                  <a:pt x="178" y="9"/>
                  <a:pt x="172" y="28"/>
                </a:cubicBezTo>
                <a:cubicBezTo>
                  <a:pt x="171" y="44"/>
                  <a:pt x="175" y="62"/>
                  <a:pt x="168" y="76"/>
                </a:cubicBezTo>
                <a:cubicBezTo>
                  <a:pt x="164" y="84"/>
                  <a:pt x="144" y="84"/>
                  <a:pt x="144" y="84"/>
                </a:cubicBezTo>
                <a:cubicBezTo>
                  <a:pt x="138" y="102"/>
                  <a:pt x="144" y="123"/>
                  <a:pt x="124" y="132"/>
                </a:cubicBezTo>
                <a:cubicBezTo>
                  <a:pt x="109" y="139"/>
                  <a:pt x="92" y="143"/>
                  <a:pt x="76" y="148"/>
                </a:cubicBezTo>
                <a:cubicBezTo>
                  <a:pt x="68" y="151"/>
                  <a:pt x="52" y="156"/>
                  <a:pt x="52" y="156"/>
                </a:cubicBezTo>
                <a:cubicBezTo>
                  <a:pt x="27" y="152"/>
                  <a:pt x="28" y="160"/>
                  <a:pt x="28" y="148"/>
                </a:cubicBezTo>
              </a:path>
            </a:pathLst>
          </a:custGeom>
          <a:noFill/>
          <a:ln w="28575" cmpd="sng">
            <a:solidFill>
              <a:schemeClr val="bg2"/>
            </a:solidFill>
            <a:round/>
            <a:headEnd/>
            <a:tailEnd/>
          </a:ln>
          <a:effectLst/>
        </p:spPr>
        <p:txBody>
          <a:bodyPr wrap="none" anchor="ctr"/>
          <a:lstStyle/>
          <a:p>
            <a:endParaRPr lang="en-US"/>
          </a:p>
        </p:txBody>
      </p:sp>
      <p:sp>
        <p:nvSpPr>
          <p:cNvPr id="267330" name="Freeform 66"/>
          <p:cNvSpPr>
            <a:spLocks/>
          </p:cNvSpPr>
          <p:nvPr/>
        </p:nvSpPr>
        <p:spPr bwMode="auto">
          <a:xfrm>
            <a:off x="4756150" y="1385888"/>
            <a:ext cx="74613" cy="42862"/>
          </a:xfrm>
          <a:custGeom>
            <a:avLst/>
            <a:gdLst/>
            <a:ahLst/>
            <a:cxnLst>
              <a:cxn ang="0">
                <a:pos x="0" y="34"/>
              </a:cxn>
              <a:cxn ang="0">
                <a:pos x="80" y="6"/>
              </a:cxn>
              <a:cxn ang="0">
                <a:pos x="116" y="10"/>
              </a:cxn>
              <a:cxn ang="0">
                <a:pos x="52" y="86"/>
              </a:cxn>
              <a:cxn ang="0">
                <a:pos x="12" y="82"/>
              </a:cxn>
              <a:cxn ang="0">
                <a:pos x="0" y="58"/>
              </a:cxn>
            </a:cxnLst>
            <a:rect l="0" t="0" r="r" b="b"/>
            <a:pathLst>
              <a:path w="140" h="86">
                <a:moveTo>
                  <a:pt x="0" y="34"/>
                </a:moveTo>
                <a:cubicBezTo>
                  <a:pt x="46" y="28"/>
                  <a:pt x="40" y="13"/>
                  <a:pt x="80" y="6"/>
                </a:cubicBezTo>
                <a:cubicBezTo>
                  <a:pt x="92" y="7"/>
                  <a:pt x="109" y="0"/>
                  <a:pt x="116" y="10"/>
                </a:cubicBezTo>
                <a:cubicBezTo>
                  <a:pt x="140" y="43"/>
                  <a:pt x="77" y="78"/>
                  <a:pt x="52" y="86"/>
                </a:cubicBezTo>
                <a:cubicBezTo>
                  <a:pt x="39" y="85"/>
                  <a:pt x="25" y="86"/>
                  <a:pt x="12" y="82"/>
                </a:cubicBezTo>
                <a:cubicBezTo>
                  <a:pt x="4" y="79"/>
                  <a:pt x="0" y="58"/>
                  <a:pt x="0" y="58"/>
                </a:cubicBezTo>
              </a:path>
            </a:pathLst>
          </a:custGeom>
          <a:noFill/>
          <a:ln w="28575" cmpd="sng">
            <a:solidFill>
              <a:schemeClr val="bg2"/>
            </a:solidFill>
            <a:round/>
            <a:headEnd/>
            <a:tailEnd/>
          </a:ln>
          <a:effectLst/>
        </p:spPr>
        <p:txBody>
          <a:bodyPr wrap="none" anchor="ctr"/>
          <a:lstStyle/>
          <a:p>
            <a:endParaRPr lang="en-US"/>
          </a:p>
        </p:txBody>
      </p:sp>
      <p:sp>
        <p:nvSpPr>
          <p:cNvPr id="267331" name="Freeform 67"/>
          <p:cNvSpPr>
            <a:spLocks/>
          </p:cNvSpPr>
          <p:nvPr/>
        </p:nvSpPr>
        <p:spPr bwMode="auto">
          <a:xfrm>
            <a:off x="4737100" y="1389063"/>
            <a:ext cx="155575" cy="125412"/>
          </a:xfrm>
          <a:custGeom>
            <a:avLst/>
            <a:gdLst/>
            <a:ahLst/>
            <a:cxnLst>
              <a:cxn ang="0">
                <a:pos x="92" y="68"/>
              </a:cxn>
              <a:cxn ang="0">
                <a:pos x="128" y="56"/>
              </a:cxn>
              <a:cxn ang="0">
                <a:pos x="152" y="4"/>
              </a:cxn>
              <a:cxn ang="0">
                <a:pos x="164" y="0"/>
              </a:cxn>
              <a:cxn ang="0">
                <a:pos x="204" y="20"/>
              </a:cxn>
              <a:cxn ang="0">
                <a:pos x="268" y="60"/>
              </a:cxn>
              <a:cxn ang="0">
                <a:pos x="280" y="104"/>
              </a:cxn>
              <a:cxn ang="0">
                <a:pos x="256" y="112"/>
              </a:cxn>
              <a:cxn ang="0">
                <a:pos x="196" y="152"/>
              </a:cxn>
              <a:cxn ang="0">
                <a:pos x="172" y="164"/>
              </a:cxn>
              <a:cxn ang="0">
                <a:pos x="148" y="172"/>
              </a:cxn>
              <a:cxn ang="0">
                <a:pos x="132" y="196"/>
              </a:cxn>
              <a:cxn ang="0">
                <a:pos x="140" y="220"/>
              </a:cxn>
              <a:cxn ang="0">
                <a:pos x="80" y="232"/>
              </a:cxn>
              <a:cxn ang="0">
                <a:pos x="56" y="216"/>
              </a:cxn>
              <a:cxn ang="0">
                <a:pos x="28" y="184"/>
              </a:cxn>
              <a:cxn ang="0">
                <a:pos x="0" y="152"/>
              </a:cxn>
            </a:cxnLst>
            <a:rect l="0" t="0" r="r" b="b"/>
            <a:pathLst>
              <a:path w="295" h="250">
                <a:moveTo>
                  <a:pt x="92" y="68"/>
                </a:moveTo>
                <a:cubicBezTo>
                  <a:pt x="105" y="66"/>
                  <a:pt x="118" y="67"/>
                  <a:pt x="128" y="56"/>
                </a:cubicBezTo>
                <a:cubicBezTo>
                  <a:pt x="148" y="33"/>
                  <a:pt x="140" y="18"/>
                  <a:pt x="152" y="4"/>
                </a:cubicBezTo>
                <a:cubicBezTo>
                  <a:pt x="155" y="1"/>
                  <a:pt x="160" y="1"/>
                  <a:pt x="164" y="0"/>
                </a:cubicBezTo>
                <a:cubicBezTo>
                  <a:pt x="178" y="4"/>
                  <a:pt x="204" y="20"/>
                  <a:pt x="204" y="20"/>
                </a:cubicBezTo>
                <a:cubicBezTo>
                  <a:pt x="216" y="56"/>
                  <a:pt x="230" y="56"/>
                  <a:pt x="268" y="60"/>
                </a:cubicBezTo>
                <a:cubicBezTo>
                  <a:pt x="284" y="65"/>
                  <a:pt x="295" y="85"/>
                  <a:pt x="280" y="104"/>
                </a:cubicBezTo>
                <a:cubicBezTo>
                  <a:pt x="275" y="111"/>
                  <a:pt x="263" y="107"/>
                  <a:pt x="256" y="112"/>
                </a:cubicBezTo>
                <a:cubicBezTo>
                  <a:pt x="236" y="125"/>
                  <a:pt x="216" y="139"/>
                  <a:pt x="196" y="152"/>
                </a:cubicBezTo>
                <a:cubicBezTo>
                  <a:pt x="189" y="157"/>
                  <a:pt x="180" y="160"/>
                  <a:pt x="172" y="164"/>
                </a:cubicBezTo>
                <a:cubicBezTo>
                  <a:pt x="164" y="167"/>
                  <a:pt x="148" y="172"/>
                  <a:pt x="148" y="172"/>
                </a:cubicBezTo>
                <a:cubicBezTo>
                  <a:pt x="142" y="178"/>
                  <a:pt x="131" y="186"/>
                  <a:pt x="132" y="196"/>
                </a:cubicBezTo>
                <a:cubicBezTo>
                  <a:pt x="133" y="204"/>
                  <a:pt x="140" y="220"/>
                  <a:pt x="140" y="220"/>
                </a:cubicBezTo>
                <a:cubicBezTo>
                  <a:pt x="130" y="250"/>
                  <a:pt x="105" y="238"/>
                  <a:pt x="80" y="232"/>
                </a:cubicBezTo>
                <a:cubicBezTo>
                  <a:pt x="72" y="227"/>
                  <a:pt x="61" y="224"/>
                  <a:pt x="56" y="216"/>
                </a:cubicBezTo>
                <a:cubicBezTo>
                  <a:pt x="37" y="188"/>
                  <a:pt x="48" y="197"/>
                  <a:pt x="28" y="184"/>
                </a:cubicBezTo>
                <a:cubicBezTo>
                  <a:pt x="20" y="172"/>
                  <a:pt x="10" y="162"/>
                  <a:pt x="0" y="152"/>
                </a:cubicBezTo>
              </a:path>
            </a:pathLst>
          </a:custGeom>
          <a:noFill/>
          <a:ln w="28575" cmpd="sng">
            <a:solidFill>
              <a:schemeClr val="bg2"/>
            </a:solidFill>
            <a:round/>
            <a:headEnd/>
            <a:tailEnd/>
          </a:ln>
          <a:effectLst/>
        </p:spPr>
        <p:txBody>
          <a:bodyPr wrap="none" anchor="ctr"/>
          <a:lstStyle/>
          <a:p>
            <a:endParaRPr lang="en-US"/>
          </a:p>
        </p:txBody>
      </p:sp>
      <p:sp>
        <p:nvSpPr>
          <p:cNvPr id="267332" name="Freeform 68"/>
          <p:cNvSpPr>
            <a:spLocks/>
          </p:cNvSpPr>
          <p:nvPr/>
        </p:nvSpPr>
        <p:spPr bwMode="auto">
          <a:xfrm>
            <a:off x="4799013" y="1285875"/>
            <a:ext cx="117475" cy="103188"/>
          </a:xfrm>
          <a:custGeom>
            <a:avLst/>
            <a:gdLst/>
            <a:ahLst/>
            <a:cxnLst>
              <a:cxn ang="0">
                <a:pos x="16" y="74"/>
              </a:cxn>
              <a:cxn ang="0">
                <a:pos x="56" y="54"/>
              </a:cxn>
              <a:cxn ang="0">
                <a:pos x="164" y="2"/>
              </a:cxn>
              <a:cxn ang="0">
                <a:pos x="192" y="6"/>
              </a:cxn>
              <a:cxn ang="0">
                <a:pos x="208" y="42"/>
              </a:cxn>
              <a:cxn ang="0">
                <a:pos x="224" y="118"/>
              </a:cxn>
              <a:cxn ang="0">
                <a:pos x="148" y="162"/>
              </a:cxn>
              <a:cxn ang="0">
                <a:pos x="124" y="174"/>
              </a:cxn>
              <a:cxn ang="0">
                <a:pos x="92" y="202"/>
              </a:cxn>
              <a:cxn ang="0">
                <a:pos x="20" y="170"/>
              </a:cxn>
            </a:cxnLst>
            <a:rect l="0" t="0" r="r" b="b"/>
            <a:pathLst>
              <a:path w="224" h="208">
                <a:moveTo>
                  <a:pt x="16" y="74"/>
                </a:moveTo>
                <a:cubicBezTo>
                  <a:pt x="30" y="70"/>
                  <a:pt x="56" y="54"/>
                  <a:pt x="56" y="54"/>
                </a:cubicBezTo>
                <a:cubicBezTo>
                  <a:pt x="69" y="16"/>
                  <a:pt x="131" y="13"/>
                  <a:pt x="164" y="2"/>
                </a:cubicBezTo>
                <a:cubicBezTo>
                  <a:pt x="173" y="3"/>
                  <a:pt x="185" y="0"/>
                  <a:pt x="192" y="6"/>
                </a:cubicBezTo>
                <a:cubicBezTo>
                  <a:pt x="202" y="14"/>
                  <a:pt x="201" y="31"/>
                  <a:pt x="208" y="42"/>
                </a:cubicBezTo>
                <a:cubicBezTo>
                  <a:pt x="214" y="67"/>
                  <a:pt x="219" y="93"/>
                  <a:pt x="224" y="118"/>
                </a:cubicBezTo>
                <a:cubicBezTo>
                  <a:pt x="214" y="158"/>
                  <a:pt x="183" y="156"/>
                  <a:pt x="148" y="162"/>
                </a:cubicBezTo>
                <a:cubicBezTo>
                  <a:pt x="141" y="167"/>
                  <a:pt x="131" y="168"/>
                  <a:pt x="124" y="174"/>
                </a:cubicBezTo>
                <a:cubicBezTo>
                  <a:pt x="111" y="184"/>
                  <a:pt x="110" y="196"/>
                  <a:pt x="92" y="202"/>
                </a:cubicBezTo>
                <a:cubicBezTo>
                  <a:pt x="0" y="195"/>
                  <a:pt x="58" y="208"/>
                  <a:pt x="20" y="170"/>
                </a:cubicBezTo>
              </a:path>
            </a:pathLst>
          </a:custGeom>
          <a:noFill/>
          <a:ln w="28575" cmpd="sng">
            <a:solidFill>
              <a:schemeClr val="bg2"/>
            </a:solidFill>
            <a:round/>
            <a:headEnd/>
            <a:tailEnd/>
          </a:ln>
          <a:effectLst/>
        </p:spPr>
        <p:txBody>
          <a:bodyPr wrap="none" anchor="ctr"/>
          <a:lstStyle/>
          <a:p>
            <a:endParaRPr lang="en-US"/>
          </a:p>
        </p:txBody>
      </p:sp>
      <p:sp>
        <p:nvSpPr>
          <p:cNvPr id="267333" name="Freeform 69"/>
          <p:cNvSpPr>
            <a:spLocks/>
          </p:cNvSpPr>
          <p:nvPr/>
        </p:nvSpPr>
        <p:spPr bwMode="auto">
          <a:xfrm>
            <a:off x="4878388" y="1370013"/>
            <a:ext cx="34925" cy="49212"/>
          </a:xfrm>
          <a:custGeom>
            <a:avLst/>
            <a:gdLst/>
            <a:ahLst/>
            <a:cxnLst>
              <a:cxn ang="0">
                <a:pos x="0" y="1"/>
              </a:cxn>
              <a:cxn ang="0">
                <a:pos x="44" y="5"/>
              </a:cxn>
              <a:cxn ang="0">
                <a:pos x="28" y="65"/>
              </a:cxn>
              <a:cxn ang="0">
                <a:pos x="32" y="77"/>
              </a:cxn>
              <a:cxn ang="0">
                <a:pos x="4" y="97"/>
              </a:cxn>
            </a:cxnLst>
            <a:rect l="0" t="0" r="r" b="b"/>
            <a:pathLst>
              <a:path w="64" h="97">
                <a:moveTo>
                  <a:pt x="0" y="1"/>
                </a:moveTo>
                <a:cubicBezTo>
                  <a:pt x="15" y="2"/>
                  <a:pt x="30" y="0"/>
                  <a:pt x="44" y="5"/>
                </a:cubicBezTo>
                <a:cubicBezTo>
                  <a:pt x="64" y="12"/>
                  <a:pt x="28" y="65"/>
                  <a:pt x="28" y="65"/>
                </a:cubicBezTo>
                <a:cubicBezTo>
                  <a:pt x="29" y="69"/>
                  <a:pt x="34" y="73"/>
                  <a:pt x="32" y="77"/>
                </a:cubicBezTo>
                <a:cubicBezTo>
                  <a:pt x="31" y="81"/>
                  <a:pt x="9" y="97"/>
                  <a:pt x="4" y="97"/>
                </a:cubicBezTo>
              </a:path>
            </a:pathLst>
          </a:custGeom>
          <a:noFill/>
          <a:ln w="28575" cmpd="sng">
            <a:solidFill>
              <a:schemeClr val="bg2"/>
            </a:solidFill>
            <a:round/>
            <a:headEnd/>
            <a:tailEnd/>
          </a:ln>
          <a:effectLst/>
        </p:spPr>
        <p:txBody>
          <a:bodyPr wrap="none" anchor="ctr"/>
          <a:lstStyle/>
          <a:p>
            <a:endParaRPr lang="en-US"/>
          </a:p>
        </p:txBody>
      </p:sp>
      <p:sp>
        <p:nvSpPr>
          <p:cNvPr id="267334" name="Freeform 70"/>
          <p:cNvSpPr>
            <a:spLocks/>
          </p:cNvSpPr>
          <p:nvPr/>
        </p:nvSpPr>
        <p:spPr bwMode="auto">
          <a:xfrm>
            <a:off x="4872038" y="1381125"/>
            <a:ext cx="79375" cy="55563"/>
          </a:xfrm>
          <a:custGeom>
            <a:avLst/>
            <a:gdLst/>
            <a:ahLst/>
            <a:cxnLst>
              <a:cxn ang="0">
                <a:pos x="56" y="32"/>
              </a:cxn>
              <a:cxn ang="0">
                <a:pos x="136" y="0"/>
              </a:cxn>
              <a:cxn ang="0">
                <a:pos x="148" y="4"/>
              </a:cxn>
              <a:cxn ang="0">
                <a:pos x="140" y="16"/>
              </a:cxn>
              <a:cxn ang="0">
                <a:pos x="148" y="48"/>
              </a:cxn>
              <a:cxn ang="0">
                <a:pos x="100" y="80"/>
              </a:cxn>
              <a:cxn ang="0">
                <a:pos x="76" y="88"/>
              </a:cxn>
              <a:cxn ang="0">
                <a:pos x="44" y="112"/>
              </a:cxn>
              <a:cxn ang="0">
                <a:pos x="0" y="76"/>
              </a:cxn>
            </a:cxnLst>
            <a:rect l="0" t="0" r="r" b="b"/>
            <a:pathLst>
              <a:path w="149" h="112">
                <a:moveTo>
                  <a:pt x="56" y="32"/>
                </a:moveTo>
                <a:cubicBezTo>
                  <a:pt x="85" y="25"/>
                  <a:pt x="109" y="9"/>
                  <a:pt x="136" y="0"/>
                </a:cubicBezTo>
                <a:cubicBezTo>
                  <a:pt x="140" y="1"/>
                  <a:pt x="147" y="0"/>
                  <a:pt x="148" y="4"/>
                </a:cubicBezTo>
                <a:cubicBezTo>
                  <a:pt x="149" y="9"/>
                  <a:pt x="141" y="11"/>
                  <a:pt x="140" y="16"/>
                </a:cubicBezTo>
                <a:cubicBezTo>
                  <a:pt x="139" y="23"/>
                  <a:pt x="145" y="40"/>
                  <a:pt x="148" y="48"/>
                </a:cubicBezTo>
                <a:cubicBezTo>
                  <a:pt x="141" y="83"/>
                  <a:pt x="127" y="73"/>
                  <a:pt x="100" y="80"/>
                </a:cubicBezTo>
                <a:cubicBezTo>
                  <a:pt x="92" y="82"/>
                  <a:pt x="76" y="88"/>
                  <a:pt x="76" y="88"/>
                </a:cubicBezTo>
                <a:cubicBezTo>
                  <a:pt x="67" y="102"/>
                  <a:pt x="60" y="107"/>
                  <a:pt x="44" y="112"/>
                </a:cubicBezTo>
                <a:cubicBezTo>
                  <a:pt x="23" y="107"/>
                  <a:pt x="15" y="91"/>
                  <a:pt x="0" y="76"/>
                </a:cubicBezTo>
              </a:path>
            </a:pathLst>
          </a:custGeom>
          <a:noFill/>
          <a:ln w="28575" cmpd="sng">
            <a:solidFill>
              <a:schemeClr val="bg2"/>
            </a:solidFill>
            <a:round/>
            <a:headEnd/>
            <a:tailEnd/>
          </a:ln>
          <a:effectLst/>
        </p:spPr>
        <p:txBody>
          <a:bodyPr wrap="none" anchor="ctr"/>
          <a:lstStyle/>
          <a:p>
            <a:endParaRPr lang="en-US"/>
          </a:p>
        </p:txBody>
      </p:sp>
      <p:sp>
        <p:nvSpPr>
          <p:cNvPr id="267335" name="Freeform 71"/>
          <p:cNvSpPr>
            <a:spLocks/>
          </p:cNvSpPr>
          <p:nvPr/>
        </p:nvSpPr>
        <p:spPr bwMode="auto">
          <a:xfrm>
            <a:off x="4897438" y="1246188"/>
            <a:ext cx="104775" cy="77787"/>
          </a:xfrm>
          <a:custGeom>
            <a:avLst/>
            <a:gdLst/>
            <a:ahLst/>
            <a:cxnLst>
              <a:cxn ang="0">
                <a:pos x="0" y="76"/>
              </a:cxn>
              <a:cxn ang="0">
                <a:pos x="52" y="60"/>
              </a:cxn>
              <a:cxn ang="0">
                <a:pos x="160" y="4"/>
              </a:cxn>
              <a:cxn ang="0">
                <a:pos x="184" y="32"/>
              </a:cxn>
              <a:cxn ang="0">
                <a:pos x="196" y="56"/>
              </a:cxn>
              <a:cxn ang="0">
                <a:pos x="148" y="92"/>
              </a:cxn>
              <a:cxn ang="0">
                <a:pos x="48" y="128"/>
              </a:cxn>
              <a:cxn ang="0">
                <a:pos x="36" y="152"/>
              </a:cxn>
              <a:cxn ang="0">
                <a:pos x="24" y="156"/>
              </a:cxn>
            </a:cxnLst>
            <a:rect l="0" t="0" r="r" b="b"/>
            <a:pathLst>
              <a:path w="196" h="156">
                <a:moveTo>
                  <a:pt x="0" y="76"/>
                </a:moveTo>
                <a:cubicBezTo>
                  <a:pt x="18" y="70"/>
                  <a:pt x="34" y="64"/>
                  <a:pt x="52" y="60"/>
                </a:cubicBezTo>
                <a:cubicBezTo>
                  <a:pt x="86" y="37"/>
                  <a:pt x="126" y="26"/>
                  <a:pt x="160" y="4"/>
                </a:cubicBezTo>
                <a:cubicBezTo>
                  <a:pt x="193" y="11"/>
                  <a:pt x="173" y="0"/>
                  <a:pt x="184" y="32"/>
                </a:cubicBezTo>
                <a:cubicBezTo>
                  <a:pt x="187" y="40"/>
                  <a:pt x="193" y="48"/>
                  <a:pt x="196" y="56"/>
                </a:cubicBezTo>
                <a:cubicBezTo>
                  <a:pt x="189" y="92"/>
                  <a:pt x="176" y="73"/>
                  <a:pt x="148" y="92"/>
                </a:cubicBezTo>
                <a:cubicBezTo>
                  <a:pt x="136" y="127"/>
                  <a:pt x="77" y="126"/>
                  <a:pt x="48" y="128"/>
                </a:cubicBezTo>
                <a:cubicBezTo>
                  <a:pt x="45" y="136"/>
                  <a:pt x="43" y="146"/>
                  <a:pt x="36" y="152"/>
                </a:cubicBezTo>
                <a:cubicBezTo>
                  <a:pt x="33" y="155"/>
                  <a:pt x="24" y="156"/>
                  <a:pt x="24" y="156"/>
                </a:cubicBezTo>
              </a:path>
            </a:pathLst>
          </a:custGeom>
          <a:noFill/>
          <a:ln w="28575" cmpd="sng">
            <a:solidFill>
              <a:schemeClr val="bg2"/>
            </a:solidFill>
            <a:round/>
            <a:headEnd/>
            <a:tailEnd/>
          </a:ln>
          <a:effectLst/>
        </p:spPr>
        <p:txBody>
          <a:bodyPr wrap="none" anchor="ctr"/>
          <a:lstStyle/>
          <a:p>
            <a:endParaRPr lang="en-US"/>
          </a:p>
        </p:txBody>
      </p:sp>
      <p:sp>
        <p:nvSpPr>
          <p:cNvPr id="267336" name="Freeform 72"/>
          <p:cNvSpPr>
            <a:spLocks/>
          </p:cNvSpPr>
          <p:nvPr/>
        </p:nvSpPr>
        <p:spPr bwMode="auto">
          <a:xfrm>
            <a:off x="4913313" y="1306513"/>
            <a:ext cx="63500" cy="33337"/>
          </a:xfrm>
          <a:custGeom>
            <a:avLst/>
            <a:gdLst/>
            <a:ahLst/>
            <a:cxnLst>
              <a:cxn ang="0">
                <a:pos x="0" y="32"/>
              </a:cxn>
              <a:cxn ang="0">
                <a:pos x="88" y="0"/>
              </a:cxn>
              <a:cxn ang="0">
                <a:pos x="104" y="32"/>
              </a:cxn>
              <a:cxn ang="0">
                <a:pos x="80" y="40"/>
              </a:cxn>
              <a:cxn ang="0">
                <a:pos x="48" y="60"/>
              </a:cxn>
              <a:cxn ang="0">
                <a:pos x="0" y="32"/>
              </a:cxn>
            </a:cxnLst>
            <a:rect l="0" t="0" r="r" b="b"/>
            <a:pathLst>
              <a:path w="121" h="66">
                <a:moveTo>
                  <a:pt x="0" y="32"/>
                </a:moveTo>
                <a:cubicBezTo>
                  <a:pt x="33" y="25"/>
                  <a:pt x="55" y="7"/>
                  <a:pt x="88" y="0"/>
                </a:cubicBezTo>
                <a:cubicBezTo>
                  <a:pt x="98" y="3"/>
                  <a:pt x="121" y="17"/>
                  <a:pt x="104" y="32"/>
                </a:cubicBezTo>
                <a:cubicBezTo>
                  <a:pt x="98" y="37"/>
                  <a:pt x="80" y="40"/>
                  <a:pt x="80" y="40"/>
                </a:cubicBezTo>
                <a:cubicBezTo>
                  <a:pt x="74" y="58"/>
                  <a:pt x="66" y="56"/>
                  <a:pt x="48" y="60"/>
                </a:cubicBezTo>
                <a:cubicBezTo>
                  <a:pt x="7" y="56"/>
                  <a:pt x="0" y="66"/>
                  <a:pt x="0" y="32"/>
                </a:cubicBezTo>
                <a:close/>
              </a:path>
            </a:pathLst>
          </a:custGeom>
          <a:noFill/>
          <a:ln w="28575" cmpd="sng">
            <a:solidFill>
              <a:schemeClr val="bg2"/>
            </a:solidFill>
            <a:round/>
            <a:headEnd/>
            <a:tailEnd/>
          </a:ln>
          <a:effectLst/>
        </p:spPr>
        <p:txBody>
          <a:bodyPr wrap="none" anchor="ctr"/>
          <a:lstStyle/>
          <a:p>
            <a:endParaRPr lang="en-US"/>
          </a:p>
        </p:txBody>
      </p:sp>
      <p:sp>
        <p:nvSpPr>
          <p:cNvPr id="267337" name="Freeform 73"/>
          <p:cNvSpPr>
            <a:spLocks/>
          </p:cNvSpPr>
          <p:nvPr/>
        </p:nvSpPr>
        <p:spPr bwMode="auto">
          <a:xfrm>
            <a:off x="4959350" y="1277938"/>
            <a:ext cx="69850" cy="63500"/>
          </a:xfrm>
          <a:custGeom>
            <a:avLst/>
            <a:gdLst/>
            <a:ahLst/>
            <a:cxnLst>
              <a:cxn ang="0">
                <a:pos x="12" y="52"/>
              </a:cxn>
              <a:cxn ang="0">
                <a:pos x="36" y="40"/>
              </a:cxn>
              <a:cxn ang="0">
                <a:pos x="56" y="16"/>
              </a:cxn>
              <a:cxn ang="0">
                <a:pos x="92" y="0"/>
              </a:cxn>
              <a:cxn ang="0">
                <a:pos x="132" y="56"/>
              </a:cxn>
              <a:cxn ang="0">
                <a:pos x="128" y="88"/>
              </a:cxn>
              <a:cxn ang="0">
                <a:pos x="116" y="92"/>
              </a:cxn>
              <a:cxn ang="0">
                <a:pos x="112" y="104"/>
              </a:cxn>
              <a:cxn ang="0">
                <a:pos x="48" y="124"/>
              </a:cxn>
              <a:cxn ang="0">
                <a:pos x="16" y="120"/>
              </a:cxn>
              <a:cxn ang="0">
                <a:pos x="0" y="76"/>
              </a:cxn>
            </a:cxnLst>
            <a:rect l="0" t="0" r="r" b="b"/>
            <a:pathLst>
              <a:path w="132" h="126">
                <a:moveTo>
                  <a:pt x="12" y="52"/>
                </a:moveTo>
                <a:cubicBezTo>
                  <a:pt x="19" y="47"/>
                  <a:pt x="29" y="46"/>
                  <a:pt x="36" y="40"/>
                </a:cubicBezTo>
                <a:cubicBezTo>
                  <a:pt x="44" y="33"/>
                  <a:pt x="48" y="23"/>
                  <a:pt x="56" y="16"/>
                </a:cubicBezTo>
                <a:cubicBezTo>
                  <a:pt x="66" y="8"/>
                  <a:pt x="92" y="0"/>
                  <a:pt x="92" y="0"/>
                </a:cubicBezTo>
                <a:cubicBezTo>
                  <a:pt x="127" y="9"/>
                  <a:pt x="122" y="25"/>
                  <a:pt x="132" y="56"/>
                </a:cubicBezTo>
                <a:cubicBezTo>
                  <a:pt x="131" y="67"/>
                  <a:pt x="132" y="78"/>
                  <a:pt x="128" y="88"/>
                </a:cubicBezTo>
                <a:cubicBezTo>
                  <a:pt x="126" y="92"/>
                  <a:pt x="119" y="89"/>
                  <a:pt x="116" y="92"/>
                </a:cubicBezTo>
                <a:cubicBezTo>
                  <a:pt x="113" y="95"/>
                  <a:pt x="115" y="101"/>
                  <a:pt x="112" y="104"/>
                </a:cubicBezTo>
                <a:cubicBezTo>
                  <a:pt x="99" y="121"/>
                  <a:pt x="66" y="118"/>
                  <a:pt x="48" y="124"/>
                </a:cubicBezTo>
                <a:cubicBezTo>
                  <a:pt x="37" y="123"/>
                  <a:pt x="25" y="126"/>
                  <a:pt x="16" y="120"/>
                </a:cubicBezTo>
                <a:cubicBezTo>
                  <a:pt x="11" y="116"/>
                  <a:pt x="5" y="86"/>
                  <a:pt x="0" y="76"/>
                </a:cubicBezTo>
              </a:path>
            </a:pathLst>
          </a:custGeom>
          <a:noFill/>
          <a:ln w="28575" cmpd="sng">
            <a:solidFill>
              <a:schemeClr val="bg2"/>
            </a:solidFill>
            <a:round/>
            <a:headEnd/>
            <a:tailEnd/>
          </a:ln>
          <a:effectLst/>
        </p:spPr>
        <p:txBody>
          <a:bodyPr wrap="none" anchor="ctr"/>
          <a:lstStyle/>
          <a:p>
            <a:endParaRPr lang="en-US"/>
          </a:p>
        </p:txBody>
      </p:sp>
      <p:sp>
        <p:nvSpPr>
          <p:cNvPr id="267338" name="Freeform 74"/>
          <p:cNvSpPr>
            <a:spLocks/>
          </p:cNvSpPr>
          <p:nvPr/>
        </p:nvSpPr>
        <p:spPr bwMode="auto">
          <a:xfrm>
            <a:off x="4962525" y="1327150"/>
            <a:ext cx="73025" cy="61913"/>
          </a:xfrm>
          <a:custGeom>
            <a:avLst/>
            <a:gdLst/>
            <a:ahLst/>
            <a:cxnLst>
              <a:cxn ang="0">
                <a:pos x="10" y="62"/>
              </a:cxn>
              <a:cxn ang="0">
                <a:pos x="22" y="46"/>
              </a:cxn>
              <a:cxn ang="0">
                <a:pos x="30" y="22"/>
              </a:cxn>
              <a:cxn ang="0">
                <a:pos x="86" y="10"/>
              </a:cxn>
              <a:cxn ang="0">
                <a:pos x="138" y="46"/>
              </a:cxn>
              <a:cxn ang="0">
                <a:pos x="98" y="82"/>
              </a:cxn>
              <a:cxn ang="0">
                <a:pos x="50" y="114"/>
              </a:cxn>
              <a:cxn ang="0">
                <a:pos x="26" y="122"/>
              </a:cxn>
              <a:cxn ang="0">
                <a:pos x="10" y="62"/>
              </a:cxn>
            </a:cxnLst>
            <a:rect l="0" t="0" r="r" b="b"/>
            <a:pathLst>
              <a:path w="138" h="122">
                <a:moveTo>
                  <a:pt x="10" y="62"/>
                </a:moveTo>
                <a:cubicBezTo>
                  <a:pt x="14" y="57"/>
                  <a:pt x="19" y="52"/>
                  <a:pt x="22" y="46"/>
                </a:cubicBezTo>
                <a:cubicBezTo>
                  <a:pt x="26" y="38"/>
                  <a:pt x="22" y="25"/>
                  <a:pt x="30" y="22"/>
                </a:cubicBezTo>
                <a:cubicBezTo>
                  <a:pt x="64" y="11"/>
                  <a:pt x="46" y="15"/>
                  <a:pt x="86" y="10"/>
                </a:cubicBezTo>
                <a:cubicBezTo>
                  <a:pt x="117" y="0"/>
                  <a:pt x="129" y="20"/>
                  <a:pt x="138" y="46"/>
                </a:cubicBezTo>
                <a:cubicBezTo>
                  <a:pt x="133" y="71"/>
                  <a:pt x="122" y="74"/>
                  <a:pt x="98" y="82"/>
                </a:cubicBezTo>
                <a:cubicBezTo>
                  <a:pt x="84" y="96"/>
                  <a:pt x="68" y="106"/>
                  <a:pt x="50" y="114"/>
                </a:cubicBezTo>
                <a:cubicBezTo>
                  <a:pt x="42" y="117"/>
                  <a:pt x="26" y="122"/>
                  <a:pt x="26" y="122"/>
                </a:cubicBezTo>
                <a:cubicBezTo>
                  <a:pt x="0" y="113"/>
                  <a:pt x="10" y="89"/>
                  <a:pt x="10" y="62"/>
                </a:cubicBezTo>
                <a:close/>
              </a:path>
            </a:pathLst>
          </a:custGeom>
          <a:noFill/>
          <a:ln w="28575" cmpd="sng">
            <a:solidFill>
              <a:schemeClr val="bg2"/>
            </a:solidFill>
            <a:round/>
            <a:headEnd/>
            <a:tailEnd/>
          </a:ln>
          <a:effectLst/>
        </p:spPr>
        <p:txBody>
          <a:bodyPr wrap="none" anchor="ctr"/>
          <a:lstStyle/>
          <a:p>
            <a:endParaRPr lang="en-US"/>
          </a:p>
        </p:txBody>
      </p:sp>
      <p:sp>
        <p:nvSpPr>
          <p:cNvPr id="267339" name="Freeform 75"/>
          <p:cNvSpPr>
            <a:spLocks/>
          </p:cNvSpPr>
          <p:nvPr/>
        </p:nvSpPr>
        <p:spPr bwMode="auto">
          <a:xfrm>
            <a:off x="4953000" y="1390650"/>
            <a:ext cx="23813" cy="14288"/>
          </a:xfrm>
          <a:custGeom>
            <a:avLst/>
            <a:gdLst/>
            <a:ahLst/>
            <a:cxnLst>
              <a:cxn ang="0">
                <a:pos x="0" y="28"/>
              </a:cxn>
              <a:cxn ang="0">
                <a:pos x="44" y="0"/>
              </a:cxn>
            </a:cxnLst>
            <a:rect l="0" t="0" r="r" b="b"/>
            <a:pathLst>
              <a:path w="44" h="28">
                <a:moveTo>
                  <a:pt x="0" y="28"/>
                </a:moveTo>
                <a:cubicBezTo>
                  <a:pt x="15" y="18"/>
                  <a:pt x="31" y="13"/>
                  <a:pt x="44" y="0"/>
                </a:cubicBezTo>
              </a:path>
            </a:pathLst>
          </a:custGeom>
          <a:noFill/>
          <a:ln w="28575" cmpd="sng">
            <a:solidFill>
              <a:schemeClr val="bg2"/>
            </a:solidFill>
            <a:round/>
            <a:headEnd/>
            <a:tailEnd/>
          </a:ln>
          <a:effectLst/>
        </p:spPr>
        <p:txBody>
          <a:bodyPr wrap="none" anchor="ctr"/>
          <a:lstStyle/>
          <a:p>
            <a:endParaRPr lang="en-US"/>
          </a:p>
        </p:txBody>
      </p:sp>
      <p:sp>
        <p:nvSpPr>
          <p:cNvPr id="267340" name="Freeform 76"/>
          <p:cNvSpPr>
            <a:spLocks/>
          </p:cNvSpPr>
          <p:nvPr/>
        </p:nvSpPr>
        <p:spPr bwMode="auto">
          <a:xfrm>
            <a:off x="4981575" y="1222375"/>
            <a:ext cx="87313" cy="53975"/>
          </a:xfrm>
          <a:custGeom>
            <a:avLst/>
            <a:gdLst/>
            <a:ahLst/>
            <a:cxnLst>
              <a:cxn ang="0">
                <a:pos x="17" y="52"/>
              </a:cxn>
              <a:cxn ang="0">
                <a:pos x="89" y="32"/>
              </a:cxn>
              <a:cxn ang="0">
                <a:pos x="129" y="8"/>
              </a:cxn>
              <a:cxn ang="0">
                <a:pos x="141" y="0"/>
              </a:cxn>
              <a:cxn ang="0">
                <a:pos x="165" y="64"/>
              </a:cxn>
              <a:cxn ang="0">
                <a:pos x="73" y="96"/>
              </a:cxn>
              <a:cxn ang="0">
                <a:pos x="33" y="108"/>
              </a:cxn>
              <a:cxn ang="0">
                <a:pos x="17" y="52"/>
              </a:cxn>
            </a:cxnLst>
            <a:rect l="0" t="0" r="r" b="b"/>
            <a:pathLst>
              <a:path w="165" h="108">
                <a:moveTo>
                  <a:pt x="17" y="52"/>
                </a:moveTo>
                <a:cubicBezTo>
                  <a:pt x="43" y="48"/>
                  <a:pt x="63" y="37"/>
                  <a:pt x="89" y="32"/>
                </a:cubicBezTo>
                <a:cubicBezTo>
                  <a:pt x="114" y="20"/>
                  <a:pt x="100" y="27"/>
                  <a:pt x="129" y="8"/>
                </a:cubicBezTo>
                <a:cubicBezTo>
                  <a:pt x="133" y="5"/>
                  <a:pt x="141" y="0"/>
                  <a:pt x="141" y="0"/>
                </a:cubicBezTo>
                <a:cubicBezTo>
                  <a:pt x="164" y="15"/>
                  <a:pt x="157" y="39"/>
                  <a:pt x="165" y="64"/>
                </a:cubicBezTo>
                <a:cubicBezTo>
                  <a:pt x="156" y="91"/>
                  <a:pt x="97" y="92"/>
                  <a:pt x="73" y="96"/>
                </a:cubicBezTo>
                <a:cubicBezTo>
                  <a:pt x="59" y="98"/>
                  <a:pt x="33" y="108"/>
                  <a:pt x="33" y="108"/>
                </a:cubicBezTo>
                <a:cubicBezTo>
                  <a:pt x="18" y="93"/>
                  <a:pt x="0" y="69"/>
                  <a:pt x="17" y="52"/>
                </a:cubicBezTo>
                <a:close/>
              </a:path>
            </a:pathLst>
          </a:custGeom>
          <a:noFill/>
          <a:ln w="28575" cmpd="sng">
            <a:solidFill>
              <a:schemeClr val="bg2"/>
            </a:solidFill>
            <a:round/>
            <a:headEnd/>
            <a:tailEnd/>
          </a:ln>
          <a:effectLst/>
        </p:spPr>
        <p:txBody>
          <a:bodyPr wrap="none" anchor="ctr"/>
          <a:lstStyle/>
          <a:p>
            <a:endParaRPr lang="en-US"/>
          </a:p>
        </p:txBody>
      </p:sp>
      <p:sp>
        <p:nvSpPr>
          <p:cNvPr id="267341" name="Freeform 77"/>
          <p:cNvSpPr>
            <a:spLocks/>
          </p:cNvSpPr>
          <p:nvPr/>
        </p:nvSpPr>
        <p:spPr bwMode="auto">
          <a:xfrm>
            <a:off x="5021263" y="1258888"/>
            <a:ext cx="88900" cy="63500"/>
          </a:xfrm>
          <a:custGeom>
            <a:avLst/>
            <a:gdLst/>
            <a:ahLst/>
            <a:cxnLst>
              <a:cxn ang="0">
                <a:pos x="0" y="35"/>
              </a:cxn>
              <a:cxn ang="0">
                <a:pos x="104" y="11"/>
              </a:cxn>
              <a:cxn ang="0">
                <a:pos x="152" y="7"/>
              </a:cxn>
              <a:cxn ang="0">
                <a:pos x="100" y="123"/>
              </a:cxn>
              <a:cxn ang="0">
                <a:pos x="64" y="127"/>
              </a:cxn>
              <a:cxn ang="0">
                <a:pos x="16" y="103"/>
              </a:cxn>
              <a:cxn ang="0">
                <a:pos x="0" y="35"/>
              </a:cxn>
            </a:cxnLst>
            <a:rect l="0" t="0" r="r" b="b"/>
            <a:pathLst>
              <a:path w="170" h="127">
                <a:moveTo>
                  <a:pt x="0" y="35"/>
                </a:moveTo>
                <a:cubicBezTo>
                  <a:pt x="49" y="23"/>
                  <a:pt x="45" y="16"/>
                  <a:pt x="104" y="11"/>
                </a:cubicBezTo>
                <a:cubicBezTo>
                  <a:pt x="136" y="0"/>
                  <a:pt x="120" y="2"/>
                  <a:pt x="152" y="7"/>
                </a:cubicBezTo>
                <a:cubicBezTo>
                  <a:pt x="148" y="89"/>
                  <a:pt x="170" y="111"/>
                  <a:pt x="100" y="123"/>
                </a:cubicBezTo>
                <a:cubicBezTo>
                  <a:pt x="88" y="125"/>
                  <a:pt x="76" y="126"/>
                  <a:pt x="64" y="127"/>
                </a:cubicBezTo>
                <a:cubicBezTo>
                  <a:pt x="29" y="122"/>
                  <a:pt x="40" y="119"/>
                  <a:pt x="16" y="103"/>
                </a:cubicBezTo>
                <a:cubicBezTo>
                  <a:pt x="8" y="80"/>
                  <a:pt x="4" y="59"/>
                  <a:pt x="0" y="35"/>
                </a:cubicBezTo>
                <a:close/>
              </a:path>
            </a:pathLst>
          </a:custGeom>
          <a:noFill/>
          <a:ln w="28575" cmpd="sng">
            <a:solidFill>
              <a:schemeClr val="bg2"/>
            </a:solidFill>
            <a:round/>
            <a:headEnd/>
            <a:tailEnd/>
          </a:ln>
          <a:effectLst/>
        </p:spPr>
        <p:txBody>
          <a:bodyPr wrap="none" anchor="ctr"/>
          <a:lstStyle/>
          <a:p>
            <a:endParaRPr lang="en-US"/>
          </a:p>
        </p:txBody>
      </p:sp>
      <p:sp>
        <p:nvSpPr>
          <p:cNvPr id="267342" name="Freeform 78"/>
          <p:cNvSpPr>
            <a:spLocks/>
          </p:cNvSpPr>
          <p:nvPr/>
        </p:nvSpPr>
        <p:spPr bwMode="auto">
          <a:xfrm>
            <a:off x="5030788" y="1319213"/>
            <a:ext cx="60325" cy="34925"/>
          </a:xfrm>
          <a:custGeom>
            <a:avLst/>
            <a:gdLst/>
            <a:ahLst/>
            <a:cxnLst>
              <a:cxn ang="0">
                <a:pos x="48" y="10"/>
              </a:cxn>
              <a:cxn ang="0">
                <a:pos x="112" y="6"/>
              </a:cxn>
              <a:cxn ang="0">
                <a:pos x="108" y="26"/>
              </a:cxn>
              <a:cxn ang="0">
                <a:pos x="84" y="42"/>
              </a:cxn>
              <a:cxn ang="0">
                <a:pos x="60" y="70"/>
              </a:cxn>
              <a:cxn ang="0">
                <a:pos x="20" y="66"/>
              </a:cxn>
              <a:cxn ang="0">
                <a:pos x="0" y="42"/>
              </a:cxn>
            </a:cxnLst>
            <a:rect l="0" t="0" r="r" b="b"/>
            <a:pathLst>
              <a:path w="112" h="70">
                <a:moveTo>
                  <a:pt x="48" y="10"/>
                </a:moveTo>
                <a:cubicBezTo>
                  <a:pt x="72" y="7"/>
                  <a:pt x="90" y="0"/>
                  <a:pt x="112" y="6"/>
                </a:cubicBezTo>
                <a:cubicBezTo>
                  <a:pt x="111" y="13"/>
                  <a:pt x="112" y="21"/>
                  <a:pt x="108" y="26"/>
                </a:cubicBezTo>
                <a:cubicBezTo>
                  <a:pt x="102" y="34"/>
                  <a:pt x="84" y="42"/>
                  <a:pt x="84" y="42"/>
                </a:cubicBezTo>
                <a:cubicBezTo>
                  <a:pt x="75" y="56"/>
                  <a:pt x="76" y="65"/>
                  <a:pt x="60" y="70"/>
                </a:cubicBezTo>
                <a:cubicBezTo>
                  <a:pt x="47" y="69"/>
                  <a:pt x="33" y="69"/>
                  <a:pt x="20" y="66"/>
                </a:cubicBezTo>
                <a:cubicBezTo>
                  <a:pt x="3" y="62"/>
                  <a:pt x="12" y="42"/>
                  <a:pt x="0" y="42"/>
                </a:cubicBezTo>
              </a:path>
            </a:pathLst>
          </a:custGeom>
          <a:noFill/>
          <a:ln w="28575" cmpd="sng">
            <a:solidFill>
              <a:schemeClr val="bg2"/>
            </a:solidFill>
            <a:round/>
            <a:headEnd/>
            <a:tailEnd/>
          </a:ln>
          <a:effectLst/>
        </p:spPr>
        <p:txBody>
          <a:bodyPr wrap="none" anchor="ctr"/>
          <a:lstStyle/>
          <a:p>
            <a:endParaRPr lang="en-US"/>
          </a:p>
        </p:txBody>
      </p:sp>
      <p:sp>
        <p:nvSpPr>
          <p:cNvPr id="267343" name="Freeform 79"/>
          <p:cNvSpPr>
            <a:spLocks/>
          </p:cNvSpPr>
          <p:nvPr/>
        </p:nvSpPr>
        <p:spPr bwMode="auto">
          <a:xfrm>
            <a:off x="5084763" y="1276350"/>
            <a:ext cx="100012" cy="73025"/>
          </a:xfrm>
          <a:custGeom>
            <a:avLst/>
            <a:gdLst/>
            <a:ahLst/>
            <a:cxnLst>
              <a:cxn ang="0">
                <a:pos x="35" y="39"/>
              </a:cxn>
              <a:cxn ang="0">
                <a:pos x="131" y="15"/>
              </a:cxn>
              <a:cxn ang="0">
                <a:pos x="155" y="3"/>
              </a:cxn>
              <a:cxn ang="0">
                <a:pos x="179" y="23"/>
              </a:cxn>
              <a:cxn ang="0">
                <a:pos x="155" y="71"/>
              </a:cxn>
              <a:cxn ang="0">
                <a:pos x="63" y="111"/>
              </a:cxn>
              <a:cxn ang="0">
                <a:pos x="7" y="123"/>
              </a:cxn>
              <a:cxn ang="0">
                <a:pos x="7" y="87"/>
              </a:cxn>
            </a:cxnLst>
            <a:rect l="0" t="0" r="r" b="b"/>
            <a:pathLst>
              <a:path w="188" h="144">
                <a:moveTo>
                  <a:pt x="35" y="39"/>
                </a:moveTo>
                <a:cubicBezTo>
                  <a:pt x="48" y="0"/>
                  <a:pt x="94" y="17"/>
                  <a:pt x="131" y="15"/>
                </a:cubicBezTo>
                <a:cubicBezTo>
                  <a:pt x="139" y="12"/>
                  <a:pt x="147" y="0"/>
                  <a:pt x="155" y="3"/>
                </a:cubicBezTo>
                <a:cubicBezTo>
                  <a:pt x="159" y="4"/>
                  <a:pt x="169" y="20"/>
                  <a:pt x="179" y="23"/>
                </a:cubicBezTo>
                <a:cubicBezTo>
                  <a:pt x="188" y="51"/>
                  <a:pt x="171" y="52"/>
                  <a:pt x="155" y="71"/>
                </a:cubicBezTo>
                <a:cubicBezTo>
                  <a:pt x="132" y="98"/>
                  <a:pt x="97" y="103"/>
                  <a:pt x="63" y="111"/>
                </a:cubicBezTo>
                <a:cubicBezTo>
                  <a:pt x="52" y="118"/>
                  <a:pt x="24" y="144"/>
                  <a:pt x="7" y="123"/>
                </a:cubicBezTo>
                <a:cubicBezTo>
                  <a:pt x="0" y="114"/>
                  <a:pt x="7" y="99"/>
                  <a:pt x="7" y="87"/>
                </a:cubicBezTo>
              </a:path>
            </a:pathLst>
          </a:custGeom>
          <a:noFill/>
          <a:ln w="28575" cmpd="sng">
            <a:solidFill>
              <a:schemeClr val="bg2"/>
            </a:solidFill>
            <a:round/>
            <a:headEnd/>
            <a:tailEnd/>
          </a:ln>
          <a:effectLst/>
        </p:spPr>
        <p:txBody>
          <a:bodyPr wrap="none" anchor="ctr"/>
          <a:lstStyle/>
          <a:p>
            <a:endParaRPr lang="en-US"/>
          </a:p>
        </p:txBody>
      </p:sp>
      <p:sp>
        <p:nvSpPr>
          <p:cNvPr id="267344" name="Freeform 80"/>
          <p:cNvSpPr>
            <a:spLocks/>
          </p:cNvSpPr>
          <p:nvPr/>
        </p:nvSpPr>
        <p:spPr bwMode="auto">
          <a:xfrm>
            <a:off x="5060950" y="1184275"/>
            <a:ext cx="107950" cy="84138"/>
          </a:xfrm>
          <a:custGeom>
            <a:avLst/>
            <a:gdLst/>
            <a:ahLst/>
            <a:cxnLst>
              <a:cxn ang="0">
                <a:pos x="3" y="68"/>
              </a:cxn>
              <a:cxn ang="0">
                <a:pos x="83" y="20"/>
              </a:cxn>
              <a:cxn ang="0">
                <a:pos x="107" y="8"/>
              </a:cxn>
              <a:cxn ang="0">
                <a:pos x="139" y="0"/>
              </a:cxn>
              <a:cxn ang="0">
                <a:pos x="183" y="4"/>
              </a:cxn>
              <a:cxn ang="0">
                <a:pos x="195" y="8"/>
              </a:cxn>
              <a:cxn ang="0">
                <a:pos x="87" y="168"/>
              </a:cxn>
              <a:cxn ang="0">
                <a:pos x="63" y="160"/>
              </a:cxn>
              <a:cxn ang="0">
                <a:pos x="39" y="128"/>
              </a:cxn>
              <a:cxn ang="0">
                <a:pos x="7" y="120"/>
              </a:cxn>
              <a:cxn ang="0">
                <a:pos x="3" y="68"/>
              </a:cxn>
            </a:cxnLst>
            <a:rect l="0" t="0" r="r" b="b"/>
            <a:pathLst>
              <a:path w="203" h="168">
                <a:moveTo>
                  <a:pt x="3" y="68"/>
                </a:moveTo>
                <a:cubicBezTo>
                  <a:pt x="35" y="20"/>
                  <a:pt x="25" y="33"/>
                  <a:pt x="83" y="20"/>
                </a:cubicBezTo>
                <a:cubicBezTo>
                  <a:pt x="116" y="13"/>
                  <a:pt x="73" y="20"/>
                  <a:pt x="107" y="8"/>
                </a:cubicBezTo>
                <a:cubicBezTo>
                  <a:pt x="117" y="4"/>
                  <a:pt x="139" y="0"/>
                  <a:pt x="139" y="0"/>
                </a:cubicBezTo>
                <a:cubicBezTo>
                  <a:pt x="154" y="1"/>
                  <a:pt x="168" y="2"/>
                  <a:pt x="183" y="4"/>
                </a:cubicBezTo>
                <a:cubicBezTo>
                  <a:pt x="187" y="5"/>
                  <a:pt x="195" y="4"/>
                  <a:pt x="195" y="8"/>
                </a:cubicBezTo>
                <a:cubicBezTo>
                  <a:pt x="203" y="92"/>
                  <a:pt x="166" y="148"/>
                  <a:pt x="87" y="168"/>
                </a:cubicBezTo>
                <a:cubicBezTo>
                  <a:pt x="79" y="165"/>
                  <a:pt x="71" y="163"/>
                  <a:pt x="63" y="160"/>
                </a:cubicBezTo>
                <a:cubicBezTo>
                  <a:pt x="52" y="156"/>
                  <a:pt x="52" y="135"/>
                  <a:pt x="39" y="128"/>
                </a:cubicBezTo>
                <a:cubicBezTo>
                  <a:pt x="29" y="123"/>
                  <a:pt x="11" y="130"/>
                  <a:pt x="7" y="120"/>
                </a:cubicBezTo>
                <a:cubicBezTo>
                  <a:pt x="0" y="104"/>
                  <a:pt x="4" y="85"/>
                  <a:pt x="3" y="68"/>
                </a:cubicBezTo>
                <a:close/>
              </a:path>
            </a:pathLst>
          </a:custGeom>
          <a:noFill/>
          <a:ln w="28575" cmpd="sng">
            <a:solidFill>
              <a:schemeClr val="bg2"/>
            </a:solidFill>
            <a:round/>
            <a:headEnd/>
            <a:tailEnd/>
          </a:ln>
          <a:effectLst/>
        </p:spPr>
        <p:txBody>
          <a:bodyPr wrap="none" anchor="ctr"/>
          <a:lstStyle/>
          <a:p>
            <a:endParaRPr lang="en-US"/>
          </a:p>
        </p:txBody>
      </p:sp>
      <p:sp>
        <p:nvSpPr>
          <p:cNvPr id="267345" name="Freeform 81"/>
          <p:cNvSpPr>
            <a:spLocks/>
          </p:cNvSpPr>
          <p:nvPr/>
        </p:nvSpPr>
        <p:spPr bwMode="auto">
          <a:xfrm>
            <a:off x="5102225" y="1220788"/>
            <a:ext cx="74613" cy="76200"/>
          </a:xfrm>
          <a:custGeom>
            <a:avLst/>
            <a:gdLst/>
            <a:ahLst/>
            <a:cxnLst>
              <a:cxn ang="0">
                <a:pos x="10" y="112"/>
              </a:cxn>
              <a:cxn ang="0">
                <a:pos x="50" y="148"/>
              </a:cxn>
              <a:cxn ang="0">
                <a:pos x="106" y="120"/>
              </a:cxn>
              <a:cxn ang="0">
                <a:pos x="130" y="104"/>
              </a:cxn>
              <a:cxn ang="0">
                <a:pos x="142" y="36"/>
              </a:cxn>
              <a:cxn ang="0">
                <a:pos x="126" y="0"/>
              </a:cxn>
            </a:cxnLst>
            <a:rect l="0" t="0" r="r" b="b"/>
            <a:pathLst>
              <a:path w="142" h="154">
                <a:moveTo>
                  <a:pt x="10" y="112"/>
                </a:moveTo>
                <a:cubicBezTo>
                  <a:pt x="0" y="142"/>
                  <a:pt x="27" y="142"/>
                  <a:pt x="50" y="148"/>
                </a:cubicBezTo>
                <a:cubicBezTo>
                  <a:pt x="112" y="140"/>
                  <a:pt x="55" y="154"/>
                  <a:pt x="106" y="120"/>
                </a:cubicBezTo>
                <a:cubicBezTo>
                  <a:pt x="114" y="115"/>
                  <a:pt x="130" y="104"/>
                  <a:pt x="130" y="104"/>
                </a:cubicBezTo>
                <a:cubicBezTo>
                  <a:pt x="133" y="80"/>
                  <a:pt x="134" y="59"/>
                  <a:pt x="142" y="36"/>
                </a:cubicBezTo>
                <a:cubicBezTo>
                  <a:pt x="141" y="29"/>
                  <a:pt x="141" y="0"/>
                  <a:pt x="126" y="0"/>
                </a:cubicBezTo>
              </a:path>
            </a:pathLst>
          </a:custGeom>
          <a:noFill/>
          <a:ln w="28575" cmpd="sng">
            <a:solidFill>
              <a:schemeClr val="bg2"/>
            </a:solidFill>
            <a:round/>
            <a:headEnd/>
            <a:tailEnd/>
          </a:ln>
          <a:effectLst/>
        </p:spPr>
        <p:txBody>
          <a:bodyPr wrap="none" anchor="ctr"/>
          <a:lstStyle/>
          <a:p>
            <a:endParaRPr lang="en-US"/>
          </a:p>
        </p:txBody>
      </p:sp>
      <p:sp>
        <p:nvSpPr>
          <p:cNvPr id="267346" name="Freeform 82"/>
          <p:cNvSpPr>
            <a:spLocks/>
          </p:cNvSpPr>
          <p:nvPr/>
        </p:nvSpPr>
        <p:spPr bwMode="auto">
          <a:xfrm>
            <a:off x="5156200" y="1149350"/>
            <a:ext cx="68263" cy="34925"/>
          </a:xfrm>
          <a:custGeom>
            <a:avLst/>
            <a:gdLst/>
            <a:ahLst/>
            <a:cxnLst>
              <a:cxn ang="0">
                <a:pos x="0" y="69"/>
              </a:cxn>
              <a:cxn ang="0">
                <a:pos x="112" y="17"/>
              </a:cxn>
              <a:cxn ang="0">
                <a:pos x="128" y="13"/>
              </a:cxn>
            </a:cxnLst>
            <a:rect l="0" t="0" r="r" b="b"/>
            <a:pathLst>
              <a:path w="128" h="69">
                <a:moveTo>
                  <a:pt x="0" y="69"/>
                </a:moveTo>
                <a:cubicBezTo>
                  <a:pt x="9" y="0"/>
                  <a:pt x="38" y="21"/>
                  <a:pt x="112" y="17"/>
                </a:cubicBezTo>
                <a:cubicBezTo>
                  <a:pt x="125" y="13"/>
                  <a:pt x="120" y="13"/>
                  <a:pt x="128" y="13"/>
                </a:cubicBezTo>
              </a:path>
            </a:pathLst>
          </a:custGeom>
          <a:noFill/>
          <a:ln w="28575" cmpd="sng">
            <a:solidFill>
              <a:schemeClr val="bg2"/>
            </a:solidFill>
            <a:round/>
            <a:headEnd/>
            <a:tailEnd/>
          </a:ln>
          <a:effectLst/>
        </p:spPr>
        <p:txBody>
          <a:bodyPr wrap="none" anchor="ctr"/>
          <a:lstStyle/>
          <a:p>
            <a:endParaRPr lang="en-US"/>
          </a:p>
        </p:txBody>
      </p:sp>
      <p:sp>
        <p:nvSpPr>
          <p:cNvPr id="267347" name="Freeform 83"/>
          <p:cNvSpPr>
            <a:spLocks/>
          </p:cNvSpPr>
          <p:nvPr/>
        </p:nvSpPr>
        <p:spPr bwMode="auto">
          <a:xfrm>
            <a:off x="5157788" y="1152525"/>
            <a:ext cx="80962" cy="61913"/>
          </a:xfrm>
          <a:custGeom>
            <a:avLst/>
            <a:gdLst/>
            <a:ahLst/>
            <a:cxnLst>
              <a:cxn ang="0">
                <a:pos x="132" y="0"/>
              </a:cxn>
              <a:cxn ang="0">
                <a:pos x="152" y="60"/>
              </a:cxn>
              <a:cxn ang="0">
                <a:pos x="128" y="76"/>
              </a:cxn>
              <a:cxn ang="0">
                <a:pos x="120" y="88"/>
              </a:cxn>
              <a:cxn ang="0">
                <a:pos x="36" y="104"/>
              </a:cxn>
              <a:cxn ang="0">
                <a:pos x="16" y="124"/>
              </a:cxn>
              <a:cxn ang="0">
                <a:pos x="0" y="120"/>
              </a:cxn>
            </a:cxnLst>
            <a:rect l="0" t="0" r="r" b="b"/>
            <a:pathLst>
              <a:path w="152" h="125">
                <a:moveTo>
                  <a:pt x="132" y="0"/>
                </a:moveTo>
                <a:cubicBezTo>
                  <a:pt x="145" y="19"/>
                  <a:pt x="148" y="38"/>
                  <a:pt x="152" y="60"/>
                </a:cubicBezTo>
                <a:cubicBezTo>
                  <a:pt x="144" y="65"/>
                  <a:pt x="136" y="71"/>
                  <a:pt x="128" y="76"/>
                </a:cubicBezTo>
                <a:cubicBezTo>
                  <a:pt x="124" y="79"/>
                  <a:pt x="124" y="85"/>
                  <a:pt x="120" y="88"/>
                </a:cubicBezTo>
                <a:cubicBezTo>
                  <a:pt x="97" y="102"/>
                  <a:pt x="61" y="100"/>
                  <a:pt x="36" y="104"/>
                </a:cubicBezTo>
                <a:cubicBezTo>
                  <a:pt x="32" y="111"/>
                  <a:pt x="26" y="123"/>
                  <a:pt x="16" y="124"/>
                </a:cubicBezTo>
                <a:cubicBezTo>
                  <a:pt x="11" y="125"/>
                  <a:pt x="0" y="120"/>
                  <a:pt x="0" y="120"/>
                </a:cubicBezTo>
              </a:path>
            </a:pathLst>
          </a:custGeom>
          <a:noFill/>
          <a:ln w="28575" cmpd="sng">
            <a:solidFill>
              <a:schemeClr val="bg2"/>
            </a:solidFill>
            <a:round/>
            <a:headEnd/>
            <a:tailEnd/>
          </a:ln>
          <a:effectLst/>
        </p:spPr>
        <p:txBody>
          <a:bodyPr wrap="none" anchor="ctr"/>
          <a:lstStyle/>
          <a:p>
            <a:endParaRPr lang="en-US"/>
          </a:p>
        </p:txBody>
      </p:sp>
      <p:sp>
        <p:nvSpPr>
          <p:cNvPr id="267348" name="Freeform 84"/>
          <p:cNvSpPr>
            <a:spLocks/>
          </p:cNvSpPr>
          <p:nvPr/>
        </p:nvSpPr>
        <p:spPr bwMode="auto">
          <a:xfrm>
            <a:off x="5226050" y="1177925"/>
            <a:ext cx="74613" cy="53975"/>
          </a:xfrm>
          <a:custGeom>
            <a:avLst/>
            <a:gdLst/>
            <a:ahLst/>
            <a:cxnLst>
              <a:cxn ang="0">
                <a:pos x="12" y="88"/>
              </a:cxn>
              <a:cxn ang="0">
                <a:pos x="0" y="44"/>
              </a:cxn>
              <a:cxn ang="0">
                <a:pos x="92" y="16"/>
              </a:cxn>
              <a:cxn ang="0">
                <a:pos x="132" y="20"/>
              </a:cxn>
              <a:cxn ang="0">
                <a:pos x="140" y="44"/>
              </a:cxn>
              <a:cxn ang="0">
                <a:pos x="72" y="92"/>
              </a:cxn>
              <a:cxn ang="0">
                <a:pos x="56" y="88"/>
              </a:cxn>
              <a:cxn ang="0">
                <a:pos x="48" y="76"/>
              </a:cxn>
              <a:cxn ang="0">
                <a:pos x="12" y="88"/>
              </a:cxn>
            </a:cxnLst>
            <a:rect l="0" t="0" r="r" b="b"/>
            <a:pathLst>
              <a:path w="140" h="106">
                <a:moveTo>
                  <a:pt x="12" y="88"/>
                </a:moveTo>
                <a:cubicBezTo>
                  <a:pt x="7" y="74"/>
                  <a:pt x="0" y="44"/>
                  <a:pt x="0" y="44"/>
                </a:cubicBezTo>
                <a:cubicBezTo>
                  <a:pt x="9" y="0"/>
                  <a:pt x="42" y="19"/>
                  <a:pt x="92" y="16"/>
                </a:cubicBezTo>
                <a:cubicBezTo>
                  <a:pt x="105" y="17"/>
                  <a:pt x="120" y="13"/>
                  <a:pt x="132" y="20"/>
                </a:cubicBezTo>
                <a:cubicBezTo>
                  <a:pt x="139" y="24"/>
                  <a:pt x="140" y="44"/>
                  <a:pt x="140" y="44"/>
                </a:cubicBezTo>
                <a:cubicBezTo>
                  <a:pt x="134" y="106"/>
                  <a:pt x="140" y="97"/>
                  <a:pt x="72" y="92"/>
                </a:cubicBezTo>
                <a:cubicBezTo>
                  <a:pt x="67" y="91"/>
                  <a:pt x="61" y="91"/>
                  <a:pt x="56" y="88"/>
                </a:cubicBezTo>
                <a:cubicBezTo>
                  <a:pt x="52" y="85"/>
                  <a:pt x="53" y="77"/>
                  <a:pt x="48" y="76"/>
                </a:cubicBezTo>
                <a:cubicBezTo>
                  <a:pt x="32" y="72"/>
                  <a:pt x="23" y="81"/>
                  <a:pt x="12" y="88"/>
                </a:cubicBezTo>
                <a:close/>
              </a:path>
            </a:pathLst>
          </a:custGeom>
          <a:noFill/>
          <a:ln w="28575" cmpd="sng">
            <a:solidFill>
              <a:schemeClr val="bg2"/>
            </a:solidFill>
            <a:round/>
            <a:headEnd/>
            <a:tailEnd/>
          </a:ln>
          <a:effectLst/>
        </p:spPr>
        <p:txBody>
          <a:bodyPr wrap="none" anchor="ctr"/>
          <a:lstStyle/>
          <a:p>
            <a:endParaRPr lang="en-US"/>
          </a:p>
        </p:txBody>
      </p:sp>
      <p:sp>
        <p:nvSpPr>
          <p:cNvPr id="267349" name="Freeform 85"/>
          <p:cNvSpPr>
            <a:spLocks/>
          </p:cNvSpPr>
          <p:nvPr/>
        </p:nvSpPr>
        <p:spPr bwMode="auto">
          <a:xfrm>
            <a:off x="5159375" y="1222375"/>
            <a:ext cx="142875" cy="76200"/>
          </a:xfrm>
          <a:custGeom>
            <a:avLst/>
            <a:gdLst/>
            <a:ahLst/>
            <a:cxnLst>
              <a:cxn ang="0">
                <a:pos x="133" y="16"/>
              </a:cxn>
              <a:cxn ang="0">
                <a:pos x="197" y="0"/>
              </a:cxn>
              <a:cxn ang="0">
                <a:pos x="257" y="24"/>
              </a:cxn>
              <a:cxn ang="0">
                <a:pos x="221" y="76"/>
              </a:cxn>
              <a:cxn ang="0">
                <a:pos x="177" y="88"/>
              </a:cxn>
              <a:cxn ang="0">
                <a:pos x="69" y="108"/>
              </a:cxn>
              <a:cxn ang="0">
                <a:pos x="25" y="152"/>
              </a:cxn>
              <a:cxn ang="0">
                <a:pos x="37" y="60"/>
              </a:cxn>
              <a:cxn ang="0">
                <a:pos x="45" y="48"/>
              </a:cxn>
              <a:cxn ang="0">
                <a:pos x="81" y="32"/>
              </a:cxn>
              <a:cxn ang="0">
                <a:pos x="93" y="20"/>
              </a:cxn>
              <a:cxn ang="0">
                <a:pos x="121" y="16"/>
              </a:cxn>
              <a:cxn ang="0">
                <a:pos x="133" y="16"/>
              </a:cxn>
            </a:cxnLst>
            <a:rect l="0" t="0" r="r" b="b"/>
            <a:pathLst>
              <a:path w="268" h="152">
                <a:moveTo>
                  <a:pt x="133" y="16"/>
                </a:moveTo>
                <a:cubicBezTo>
                  <a:pt x="161" y="7"/>
                  <a:pt x="160" y="4"/>
                  <a:pt x="197" y="0"/>
                </a:cubicBezTo>
                <a:cubicBezTo>
                  <a:pt x="220" y="4"/>
                  <a:pt x="238" y="11"/>
                  <a:pt x="257" y="24"/>
                </a:cubicBezTo>
                <a:cubicBezTo>
                  <a:pt x="268" y="56"/>
                  <a:pt x="252" y="70"/>
                  <a:pt x="221" y="76"/>
                </a:cubicBezTo>
                <a:cubicBezTo>
                  <a:pt x="206" y="79"/>
                  <a:pt x="177" y="88"/>
                  <a:pt x="177" y="88"/>
                </a:cubicBezTo>
                <a:cubicBezTo>
                  <a:pt x="154" y="122"/>
                  <a:pt x="108" y="106"/>
                  <a:pt x="69" y="108"/>
                </a:cubicBezTo>
                <a:cubicBezTo>
                  <a:pt x="33" y="120"/>
                  <a:pt x="51" y="134"/>
                  <a:pt x="25" y="152"/>
                </a:cubicBezTo>
                <a:cubicBezTo>
                  <a:pt x="0" y="135"/>
                  <a:pt x="13" y="76"/>
                  <a:pt x="37" y="60"/>
                </a:cubicBezTo>
                <a:cubicBezTo>
                  <a:pt x="40" y="56"/>
                  <a:pt x="41" y="51"/>
                  <a:pt x="45" y="48"/>
                </a:cubicBezTo>
                <a:cubicBezTo>
                  <a:pt x="87" y="22"/>
                  <a:pt x="54" y="54"/>
                  <a:pt x="81" y="32"/>
                </a:cubicBezTo>
                <a:cubicBezTo>
                  <a:pt x="85" y="28"/>
                  <a:pt x="88" y="22"/>
                  <a:pt x="93" y="20"/>
                </a:cubicBezTo>
                <a:cubicBezTo>
                  <a:pt x="102" y="16"/>
                  <a:pt x="112" y="18"/>
                  <a:pt x="121" y="16"/>
                </a:cubicBezTo>
                <a:cubicBezTo>
                  <a:pt x="137" y="13"/>
                  <a:pt x="141" y="8"/>
                  <a:pt x="133" y="16"/>
                </a:cubicBezTo>
                <a:close/>
              </a:path>
            </a:pathLst>
          </a:custGeom>
          <a:noFill/>
          <a:ln w="28575" cmpd="sng">
            <a:solidFill>
              <a:schemeClr val="bg2"/>
            </a:solidFill>
            <a:round/>
            <a:headEnd/>
            <a:tailEnd/>
          </a:ln>
          <a:effectLst/>
        </p:spPr>
        <p:txBody>
          <a:bodyPr wrap="none" anchor="ctr"/>
          <a:lstStyle/>
          <a:p>
            <a:endParaRPr lang="en-US"/>
          </a:p>
        </p:txBody>
      </p:sp>
      <p:sp>
        <p:nvSpPr>
          <p:cNvPr id="267350" name="Freeform 86"/>
          <p:cNvSpPr>
            <a:spLocks/>
          </p:cNvSpPr>
          <p:nvPr/>
        </p:nvSpPr>
        <p:spPr bwMode="auto">
          <a:xfrm>
            <a:off x="5219700" y="1101725"/>
            <a:ext cx="123825" cy="87313"/>
          </a:xfrm>
          <a:custGeom>
            <a:avLst/>
            <a:gdLst/>
            <a:ahLst/>
            <a:cxnLst>
              <a:cxn ang="0">
                <a:pos x="48" y="144"/>
              </a:cxn>
              <a:cxn ang="0">
                <a:pos x="20" y="140"/>
              </a:cxn>
              <a:cxn ang="0">
                <a:pos x="36" y="88"/>
              </a:cxn>
              <a:cxn ang="0">
                <a:pos x="104" y="56"/>
              </a:cxn>
              <a:cxn ang="0">
                <a:pos x="168" y="28"/>
              </a:cxn>
              <a:cxn ang="0">
                <a:pos x="200" y="0"/>
              </a:cxn>
              <a:cxn ang="0">
                <a:pos x="224" y="32"/>
              </a:cxn>
              <a:cxn ang="0">
                <a:pos x="224" y="120"/>
              </a:cxn>
              <a:cxn ang="0">
                <a:pos x="160" y="140"/>
              </a:cxn>
              <a:cxn ang="0">
                <a:pos x="136" y="156"/>
              </a:cxn>
              <a:cxn ang="0">
                <a:pos x="120" y="160"/>
              </a:cxn>
              <a:cxn ang="0">
                <a:pos x="84" y="172"/>
              </a:cxn>
              <a:cxn ang="0">
                <a:pos x="56" y="168"/>
              </a:cxn>
              <a:cxn ang="0">
                <a:pos x="40" y="144"/>
              </a:cxn>
              <a:cxn ang="0">
                <a:pos x="36" y="132"/>
              </a:cxn>
              <a:cxn ang="0">
                <a:pos x="48" y="144"/>
              </a:cxn>
            </a:cxnLst>
            <a:rect l="0" t="0" r="r" b="b"/>
            <a:pathLst>
              <a:path w="233" h="173">
                <a:moveTo>
                  <a:pt x="48" y="144"/>
                </a:moveTo>
                <a:cubicBezTo>
                  <a:pt x="39" y="143"/>
                  <a:pt x="24" y="149"/>
                  <a:pt x="20" y="140"/>
                </a:cubicBezTo>
                <a:cubicBezTo>
                  <a:pt x="0" y="96"/>
                  <a:pt x="15" y="95"/>
                  <a:pt x="36" y="88"/>
                </a:cubicBezTo>
                <a:cubicBezTo>
                  <a:pt x="50" y="67"/>
                  <a:pt x="82" y="71"/>
                  <a:pt x="104" y="56"/>
                </a:cubicBezTo>
                <a:cubicBezTo>
                  <a:pt x="117" y="36"/>
                  <a:pt x="146" y="35"/>
                  <a:pt x="168" y="28"/>
                </a:cubicBezTo>
                <a:cubicBezTo>
                  <a:pt x="177" y="14"/>
                  <a:pt x="184" y="5"/>
                  <a:pt x="200" y="0"/>
                </a:cubicBezTo>
                <a:cubicBezTo>
                  <a:pt x="214" y="10"/>
                  <a:pt x="215" y="18"/>
                  <a:pt x="224" y="32"/>
                </a:cubicBezTo>
                <a:cubicBezTo>
                  <a:pt x="225" y="45"/>
                  <a:pt x="233" y="105"/>
                  <a:pt x="224" y="120"/>
                </a:cubicBezTo>
                <a:cubicBezTo>
                  <a:pt x="221" y="126"/>
                  <a:pt x="164" y="139"/>
                  <a:pt x="160" y="140"/>
                </a:cubicBezTo>
                <a:cubicBezTo>
                  <a:pt x="151" y="143"/>
                  <a:pt x="145" y="154"/>
                  <a:pt x="136" y="156"/>
                </a:cubicBezTo>
                <a:cubicBezTo>
                  <a:pt x="131" y="157"/>
                  <a:pt x="125" y="158"/>
                  <a:pt x="120" y="160"/>
                </a:cubicBezTo>
                <a:cubicBezTo>
                  <a:pt x="108" y="164"/>
                  <a:pt x="84" y="172"/>
                  <a:pt x="84" y="172"/>
                </a:cubicBezTo>
                <a:cubicBezTo>
                  <a:pt x="75" y="171"/>
                  <a:pt x="64" y="173"/>
                  <a:pt x="56" y="168"/>
                </a:cubicBezTo>
                <a:cubicBezTo>
                  <a:pt x="48" y="163"/>
                  <a:pt x="45" y="152"/>
                  <a:pt x="40" y="144"/>
                </a:cubicBezTo>
                <a:cubicBezTo>
                  <a:pt x="38" y="140"/>
                  <a:pt x="32" y="132"/>
                  <a:pt x="36" y="132"/>
                </a:cubicBezTo>
                <a:cubicBezTo>
                  <a:pt x="42" y="132"/>
                  <a:pt x="44" y="140"/>
                  <a:pt x="48" y="144"/>
                </a:cubicBezTo>
                <a:close/>
              </a:path>
            </a:pathLst>
          </a:custGeom>
          <a:noFill/>
          <a:ln w="28575" cmpd="sng">
            <a:solidFill>
              <a:schemeClr val="bg2"/>
            </a:solidFill>
            <a:round/>
            <a:headEnd/>
            <a:tailEnd/>
          </a:ln>
          <a:effectLst/>
        </p:spPr>
        <p:txBody>
          <a:bodyPr wrap="none" anchor="ctr"/>
          <a:lstStyle/>
          <a:p>
            <a:endParaRPr lang="en-US"/>
          </a:p>
        </p:txBody>
      </p:sp>
      <p:sp>
        <p:nvSpPr>
          <p:cNvPr id="267351" name="Freeform 87"/>
          <p:cNvSpPr>
            <a:spLocks/>
          </p:cNvSpPr>
          <p:nvPr/>
        </p:nvSpPr>
        <p:spPr bwMode="auto">
          <a:xfrm>
            <a:off x="5292725" y="1136650"/>
            <a:ext cx="104775" cy="80963"/>
          </a:xfrm>
          <a:custGeom>
            <a:avLst/>
            <a:gdLst/>
            <a:ahLst/>
            <a:cxnLst>
              <a:cxn ang="0">
                <a:pos x="14" y="100"/>
              </a:cxn>
              <a:cxn ang="0">
                <a:pos x="82" y="60"/>
              </a:cxn>
              <a:cxn ang="0">
                <a:pos x="170" y="24"/>
              </a:cxn>
              <a:cxn ang="0">
                <a:pos x="190" y="36"/>
              </a:cxn>
              <a:cxn ang="0">
                <a:pos x="138" y="108"/>
              </a:cxn>
              <a:cxn ang="0">
                <a:pos x="98" y="144"/>
              </a:cxn>
              <a:cxn ang="0">
                <a:pos x="2" y="116"/>
              </a:cxn>
              <a:cxn ang="0">
                <a:pos x="14" y="100"/>
              </a:cxn>
            </a:cxnLst>
            <a:rect l="0" t="0" r="r" b="b"/>
            <a:pathLst>
              <a:path w="198" h="162">
                <a:moveTo>
                  <a:pt x="14" y="100"/>
                </a:moveTo>
                <a:cubicBezTo>
                  <a:pt x="28" y="79"/>
                  <a:pt x="58" y="68"/>
                  <a:pt x="82" y="60"/>
                </a:cubicBezTo>
                <a:cubicBezTo>
                  <a:pt x="111" y="31"/>
                  <a:pt x="130" y="31"/>
                  <a:pt x="170" y="24"/>
                </a:cubicBezTo>
                <a:cubicBezTo>
                  <a:pt x="186" y="0"/>
                  <a:pt x="184" y="19"/>
                  <a:pt x="190" y="36"/>
                </a:cubicBezTo>
                <a:cubicBezTo>
                  <a:pt x="181" y="109"/>
                  <a:pt x="198" y="100"/>
                  <a:pt x="138" y="108"/>
                </a:cubicBezTo>
                <a:cubicBezTo>
                  <a:pt x="123" y="130"/>
                  <a:pt x="122" y="136"/>
                  <a:pt x="98" y="144"/>
                </a:cubicBezTo>
                <a:cubicBezTo>
                  <a:pt x="31" y="141"/>
                  <a:pt x="17" y="162"/>
                  <a:pt x="2" y="116"/>
                </a:cubicBezTo>
                <a:cubicBezTo>
                  <a:pt x="7" y="93"/>
                  <a:pt x="0" y="93"/>
                  <a:pt x="14" y="100"/>
                </a:cubicBezTo>
                <a:close/>
              </a:path>
            </a:pathLst>
          </a:custGeom>
          <a:noFill/>
          <a:ln w="28575" cmpd="sng">
            <a:solidFill>
              <a:schemeClr val="bg2"/>
            </a:solidFill>
            <a:round/>
            <a:headEnd/>
            <a:tailEnd/>
          </a:ln>
          <a:effectLst/>
        </p:spPr>
        <p:txBody>
          <a:bodyPr wrap="none" anchor="ctr"/>
          <a:lstStyle/>
          <a:p>
            <a:endParaRPr lang="en-US"/>
          </a:p>
        </p:txBody>
      </p:sp>
      <p:sp>
        <p:nvSpPr>
          <p:cNvPr id="267352" name="Freeform 88"/>
          <p:cNvSpPr>
            <a:spLocks/>
          </p:cNvSpPr>
          <p:nvPr/>
        </p:nvSpPr>
        <p:spPr bwMode="auto">
          <a:xfrm>
            <a:off x="5287963" y="1198563"/>
            <a:ext cx="104775" cy="46037"/>
          </a:xfrm>
          <a:custGeom>
            <a:avLst/>
            <a:gdLst/>
            <a:ahLst/>
            <a:cxnLst>
              <a:cxn ang="0">
                <a:pos x="144" y="0"/>
              </a:cxn>
              <a:cxn ang="0">
                <a:pos x="52" y="60"/>
              </a:cxn>
              <a:cxn ang="0">
                <a:pos x="32" y="84"/>
              </a:cxn>
              <a:cxn ang="0">
                <a:pos x="8" y="92"/>
              </a:cxn>
              <a:cxn ang="0">
                <a:pos x="64" y="24"/>
              </a:cxn>
              <a:cxn ang="0">
                <a:pos x="144" y="0"/>
              </a:cxn>
            </a:cxnLst>
            <a:rect l="0" t="0" r="r" b="b"/>
            <a:pathLst>
              <a:path w="200" h="92">
                <a:moveTo>
                  <a:pt x="144" y="0"/>
                </a:moveTo>
                <a:cubicBezTo>
                  <a:pt x="200" y="83"/>
                  <a:pt x="92" y="58"/>
                  <a:pt x="52" y="60"/>
                </a:cubicBezTo>
                <a:cubicBezTo>
                  <a:pt x="45" y="67"/>
                  <a:pt x="41" y="78"/>
                  <a:pt x="32" y="84"/>
                </a:cubicBezTo>
                <a:cubicBezTo>
                  <a:pt x="25" y="88"/>
                  <a:pt x="8" y="92"/>
                  <a:pt x="8" y="92"/>
                </a:cubicBezTo>
                <a:cubicBezTo>
                  <a:pt x="0" y="24"/>
                  <a:pt x="6" y="39"/>
                  <a:pt x="64" y="24"/>
                </a:cubicBezTo>
                <a:cubicBezTo>
                  <a:pt x="87" y="9"/>
                  <a:pt x="117" y="0"/>
                  <a:pt x="144" y="0"/>
                </a:cubicBezTo>
                <a:close/>
              </a:path>
            </a:pathLst>
          </a:custGeom>
          <a:noFill/>
          <a:ln w="28575" cmpd="sng">
            <a:solidFill>
              <a:schemeClr val="bg2"/>
            </a:solidFill>
            <a:round/>
            <a:headEnd/>
            <a:tailEnd/>
          </a:ln>
          <a:effectLst/>
        </p:spPr>
        <p:txBody>
          <a:bodyPr wrap="none" anchor="ctr"/>
          <a:lstStyle/>
          <a:p>
            <a:endParaRPr lang="en-US"/>
          </a:p>
        </p:txBody>
      </p:sp>
      <p:sp>
        <p:nvSpPr>
          <p:cNvPr id="267353" name="Freeform 89"/>
          <p:cNvSpPr>
            <a:spLocks/>
          </p:cNvSpPr>
          <p:nvPr/>
        </p:nvSpPr>
        <p:spPr bwMode="auto">
          <a:xfrm>
            <a:off x="5324475" y="1087438"/>
            <a:ext cx="96838" cy="61912"/>
          </a:xfrm>
          <a:custGeom>
            <a:avLst/>
            <a:gdLst/>
            <a:ahLst/>
            <a:cxnLst>
              <a:cxn ang="0">
                <a:pos x="39" y="74"/>
              </a:cxn>
              <a:cxn ang="0">
                <a:pos x="143" y="2"/>
              </a:cxn>
              <a:cxn ang="0">
                <a:pos x="171" y="6"/>
              </a:cxn>
              <a:cxn ang="0">
                <a:pos x="167" y="74"/>
              </a:cxn>
              <a:cxn ang="0">
                <a:pos x="123" y="114"/>
              </a:cxn>
              <a:cxn ang="0">
                <a:pos x="87" y="126"/>
              </a:cxn>
              <a:cxn ang="0">
                <a:pos x="35" y="122"/>
              </a:cxn>
              <a:cxn ang="0">
                <a:pos x="39" y="74"/>
              </a:cxn>
            </a:cxnLst>
            <a:rect l="0" t="0" r="r" b="b"/>
            <a:pathLst>
              <a:path w="183" h="126">
                <a:moveTo>
                  <a:pt x="39" y="74"/>
                </a:moveTo>
                <a:cubicBezTo>
                  <a:pt x="0" y="15"/>
                  <a:pt x="109" y="6"/>
                  <a:pt x="143" y="2"/>
                </a:cubicBezTo>
                <a:cubicBezTo>
                  <a:pt x="152" y="3"/>
                  <a:pt x="164" y="0"/>
                  <a:pt x="171" y="6"/>
                </a:cubicBezTo>
                <a:cubicBezTo>
                  <a:pt x="183" y="16"/>
                  <a:pt x="175" y="63"/>
                  <a:pt x="167" y="74"/>
                </a:cubicBezTo>
                <a:cubicBezTo>
                  <a:pt x="154" y="94"/>
                  <a:pt x="145" y="107"/>
                  <a:pt x="123" y="114"/>
                </a:cubicBezTo>
                <a:cubicBezTo>
                  <a:pt x="111" y="118"/>
                  <a:pt x="87" y="126"/>
                  <a:pt x="87" y="126"/>
                </a:cubicBezTo>
                <a:cubicBezTo>
                  <a:pt x="68" y="123"/>
                  <a:pt x="52" y="116"/>
                  <a:pt x="35" y="122"/>
                </a:cubicBezTo>
                <a:cubicBezTo>
                  <a:pt x="20" y="99"/>
                  <a:pt x="25" y="115"/>
                  <a:pt x="39" y="74"/>
                </a:cubicBezTo>
                <a:close/>
              </a:path>
            </a:pathLst>
          </a:custGeom>
          <a:noFill/>
          <a:ln w="28575" cmpd="sng">
            <a:solidFill>
              <a:schemeClr val="bg2"/>
            </a:solidFill>
            <a:round/>
            <a:headEnd/>
            <a:tailEnd/>
          </a:ln>
          <a:effectLst/>
        </p:spPr>
        <p:txBody>
          <a:bodyPr wrap="none" anchor="ctr"/>
          <a:lstStyle/>
          <a:p>
            <a:endParaRPr lang="en-US"/>
          </a:p>
        </p:txBody>
      </p:sp>
      <p:sp>
        <p:nvSpPr>
          <p:cNvPr id="267354" name="Freeform 90"/>
          <p:cNvSpPr>
            <a:spLocks/>
          </p:cNvSpPr>
          <p:nvPr/>
        </p:nvSpPr>
        <p:spPr bwMode="auto">
          <a:xfrm>
            <a:off x="5399088" y="1060450"/>
            <a:ext cx="79375" cy="58738"/>
          </a:xfrm>
          <a:custGeom>
            <a:avLst/>
            <a:gdLst/>
            <a:ahLst/>
            <a:cxnLst>
              <a:cxn ang="0">
                <a:pos x="32" y="52"/>
              </a:cxn>
              <a:cxn ang="0">
                <a:pos x="28" y="20"/>
              </a:cxn>
              <a:cxn ang="0">
                <a:pos x="52" y="16"/>
              </a:cxn>
              <a:cxn ang="0">
                <a:pos x="76" y="8"/>
              </a:cxn>
              <a:cxn ang="0">
                <a:pos x="100" y="0"/>
              </a:cxn>
              <a:cxn ang="0">
                <a:pos x="132" y="32"/>
              </a:cxn>
              <a:cxn ang="0">
                <a:pos x="148" y="76"/>
              </a:cxn>
              <a:cxn ang="0">
                <a:pos x="60" y="112"/>
              </a:cxn>
              <a:cxn ang="0">
                <a:pos x="28" y="108"/>
              </a:cxn>
              <a:cxn ang="0">
                <a:pos x="32" y="52"/>
              </a:cxn>
            </a:cxnLst>
            <a:rect l="0" t="0" r="r" b="b"/>
            <a:pathLst>
              <a:path w="148" h="119">
                <a:moveTo>
                  <a:pt x="32" y="52"/>
                </a:moveTo>
                <a:cubicBezTo>
                  <a:pt x="26" y="44"/>
                  <a:pt x="14" y="32"/>
                  <a:pt x="28" y="20"/>
                </a:cubicBezTo>
                <a:cubicBezTo>
                  <a:pt x="34" y="15"/>
                  <a:pt x="44" y="18"/>
                  <a:pt x="52" y="16"/>
                </a:cubicBezTo>
                <a:cubicBezTo>
                  <a:pt x="60" y="14"/>
                  <a:pt x="68" y="11"/>
                  <a:pt x="76" y="8"/>
                </a:cubicBezTo>
                <a:cubicBezTo>
                  <a:pt x="84" y="5"/>
                  <a:pt x="100" y="0"/>
                  <a:pt x="100" y="0"/>
                </a:cubicBezTo>
                <a:cubicBezTo>
                  <a:pt x="129" y="4"/>
                  <a:pt x="139" y="3"/>
                  <a:pt x="132" y="32"/>
                </a:cubicBezTo>
                <a:cubicBezTo>
                  <a:pt x="136" y="50"/>
                  <a:pt x="138" y="61"/>
                  <a:pt x="148" y="76"/>
                </a:cubicBezTo>
                <a:cubicBezTo>
                  <a:pt x="137" y="119"/>
                  <a:pt x="97" y="110"/>
                  <a:pt x="60" y="112"/>
                </a:cubicBezTo>
                <a:cubicBezTo>
                  <a:pt x="49" y="111"/>
                  <a:pt x="34" y="117"/>
                  <a:pt x="28" y="108"/>
                </a:cubicBezTo>
                <a:cubicBezTo>
                  <a:pt x="0" y="65"/>
                  <a:pt x="12" y="62"/>
                  <a:pt x="32" y="52"/>
                </a:cubicBezTo>
                <a:close/>
              </a:path>
            </a:pathLst>
          </a:custGeom>
          <a:noFill/>
          <a:ln w="28575" cmpd="sng">
            <a:solidFill>
              <a:schemeClr val="bg2"/>
            </a:solidFill>
            <a:round/>
            <a:headEnd/>
            <a:tailEnd/>
          </a:ln>
          <a:effectLst/>
        </p:spPr>
        <p:txBody>
          <a:bodyPr wrap="none" anchor="ctr"/>
          <a:lstStyle/>
          <a:p>
            <a:endParaRPr lang="en-US"/>
          </a:p>
        </p:txBody>
      </p:sp>
      <p:sp>
        <p:nvSpPr>
          <p:cNvPr id="267355" name="Freeform 91"/>
          <p:cNvSpPr>
            <a:spLocks/>
          </p:cNvSpPr>
          <p:nvPr/>
        </p:nvSpPr>
        <p:spPr bwMode="auto">
          <a:xfrm>
            <a:off x="5391150" y="1127125"/>
            <a:ext cx="58738" cy="53975"/>
          </a:xfrm>
          <a:custGeom>
            <a:avLst/>
            <a:gdLst/>
            <a:ahLst/>
            <a:cxnLst>
              <a:cxn ang="0">
                <a:pos x="36" y="2"/>
              </a:cxn>
              <a:cxn ang="0">
                <a:pos x="112" y="42"/>
              </a:cxn>
              <a:cxn ang="0">
                <a:pos x="32" y="98"/>
              </a:cxn>
              <a:cxn ang="0">
                <a:pos x="8" y="106"/>
              </a:cxn>
              <a:cxn ang="0">
                <a:pos x="0" y="82"/>
              </a:cxn>
              <a:cxn ang="0">
                <a:pos x="4" y="30"/>
              </a:cxn>
              <a:cxn ang="0">
                <a:pos x="36" y="2"/>
              </a:cxn>
            </a:cxnLst>
            <a:rect l="0" t="0" r="r" b="b"/>
            <a:pathLst>
              <a:path w="112" h="109">
                <a:moveTo>
                  <a:pt x="36" y="2"/>
                </a:moveTo>
                <a:cubicBezTo>
                  <a:pt x="86" y="6"/>
                  <a:pt x="98" y="0"/>
                  <a:pt x="112" y="42"/>
                </a:cubicBezTo>
                <a:cubicBezTo>
                  <a:pt x="104" y="99"/>
                  <a:pt x="86" y="93"/>
                  <a:pt x="32" y="98"/>
                </a:cubicBezTo>
                <a:cubicBezTo>
                  <a:pt x="24" y="101"/>
                  <a:pt x="16" y="103"/>
                  <a:pt x="8" y="106"/>
                </a:cubicBezTo>
                <a:cubicBezTo>
                  <a:pt x="0" y="109"/>
                  <a:pt x="0" y="82"/>
                  <a:pt x="0" y="82"/>
                </a:cubicBezTo>
                <a:cubicBezTo>
                  <a:pt x="1" y="65"/>
                  <a:pt x="1" y="47"/>
                  <a:pt x="4" y="30"/>
                </a:cubicBezTo>
                <a:cubicBezTo>
                  <a:pt x="8" y="8"/>
                  <a:pt x="29" y="23"/>
                  <a:pt x="36" y="2"/>
                </a:cubicBezTo>
                <a:close/>
              </a:path>
            </a:pathLst>
          </a:custGeom>
          <a:noFill/>
          <a:ln w="28575" cmpd="sng">
            <a:solidFill>
              <a:schemeClr val="bg2"/>
            </a:solidFill>
            <a:round/>
            <a:headEnd/>
            <a:tailEnd/>
          </a:ln>
          <a:effectLst/>
        </p:spPr>
        <p:txBody>
          <a:bodyPr wrap="none" anchor="ctr"/>
          <a:lstStyle/>
          <a:p>
            <a:endParaRPr lang="en-US"/>
          </a:p>
        </p:txBody>
      </p:sp>
      <p:sp>
        <p:nvSpPr>
          <p:cNvPr id="267356" name="Freeform 92"/>
          <p:cNvSpPr>
            <a:spLocks/>
          </p:cNvSpPr>
          <p:nvPr/>
        </p:nvSpPr>
        <p:spPr bwMode="auto">
          <a:xfrm>
            <a:off x="5465763" y="1023938"/>
            <a:ext cx="77787" cy="76200"/>
          </a:xfrm>
          <a:custGeom>
            <a:avLst/>
            <a:gdLst/>
            <a:ahLst/>
            <a:cxnLst>
              <a:cxn ang="0">
                <a:pos x="16" y="75"/>
              </a:cxn>
              <a:cxn ang="0">
                <a:pos x="96" y="23"/>
              </a:cxn>
              <a:cxn ang="0">
                <a:pos x="124" y="7"/>
              </a:cxn>
              <a:cxn ang="0">
                <a:pos x="116" y="103"/>
              </a:cxn>
              <a:cxn ang="0">
                <a:pos x="72" y="111"/>
              </a:cxn>
              <a:cxn ang="0">
                <a:pos x="72" y="139"/>
              </a:cxn>
              <a:cxn ang="0">
                <a:pos x="48" y="147"/>
              </a:cxn>
              <a:cxn ang="0">
                <a:pos x="36" y="151"/>
              </a:cxn>
              <a:cxn ang="0">
                <a:pos x="24" y="147"/>
              </a:cxn>
              <a:cxn ang="0">
                <a:pos x="16" y="123"/>
              </a:cxn>
              <a:cxn ang="0">
                <a:pos x="16" y="75"/>
              </a:cxn>
            </a:cxnLst>
            <a:rect l="0" t="0" r="r" b="b"/>
            <a:pathLst>
              <a:path w="148" h="151">
                <a:moveTo>
                  <a:pt x="16" y="75"/>
                </a:moveTo>
                <a:cubicBezTo>
                  <a:pt x="22" y="12"/>
                  <a:pt x="25" y="27"/>
                  <a:pt x="96" y="23"/>
                </a:cubicBezTo>
                <a:cubicBezTo>
                  <a:pt x="115" y="10"/>
                  <a:pt x="103" y="0"/>
                  <a:pt x="124" y="7"/>
                </a:cubicBezTo>
                <a:cubicBezTo>
                  <a:pt x="134" y="37"/>
                  <a:pt x="148" y="82"/>
                  <a:pt x="116" y="103"/>
                </a:cubicBezTo>
                <a:cubicBezTo>
                  <a:pt x="107" y="109"/>
                  <a:pt x="73" y="111"/>
                  <a:pt x="72" y="111"/>
                </a:cubicBezTo>
                <a:cubicBezTo>
                  <a:pt x="73" y="117"/>
                  <a:pt x="81" y="133"/>
                  <a:pt x="72" y="139"/>
                </a:cubicBezTo>
                <a:cubicBezTo>
                  <a:pt x="65" y="144"/>
                  <a:pt x="56" y="144"/>
                  <a:pt x="48" y="147"/>
                </a:cubicBezTo>
                <a:cubicBezTo>
                  <a:pt x="44" y="148"/>
                  <a:pt x="36" y="151"/>
                  <a:pt x="36" y="151"/>
                </a:cubicBezTo>
                <a:cubicBezTo>
                  <a:pt x="32" y="150"/>
                  <a:pt x="26" y="150"/>
                  <a:pt x="24" y="147"/>
                </a:cubicBezTo>
                <a:cubicBezTo>
                  <a:pt x="19" y="140"/>
                  <a:pt x="16" y="123"/>
                  <a:pt x="16" y="123"/>
                </a:cubicBezTo>
                <a:cubicBezTo>
                  <a:pt x="12" y="69"/>
                  <a:pt x="0" y="59"/>
                  <a:pt x="16" y="75"/>
                </a:cubicBezTo>
                <a:close/>
              </a:path>
            </a:pathLst>
          </a:custGeom>
          <a:noFill/>
          <a:ln w="28575" cmpd="sng">
            <a:solidFill>
              <a:schemeClr val="bg2"/>
            </a:solidFill>
            <a:round/>
            <a:headEnd/>
            <a:tailEnd/>
          </a:ln>
          <a:effectLst/>
        </p:spPr>
        <p:txBody>
          <a:bodyPr wrap="none" anchor="ctr"/>
          <a:lstStyle/>
          <a:p>
            <a:endParaRPr lang="en-US"/>
          </a:p>
        </p:txBody>
      </p:sp>
      <p:sp>
        <p:nvSpPr>
          <p:cNvPr id="267357" name="Freeform 93"/>
          <p:cNvSpPr>
            <a:spLocks/>
          </p:cNvSpPr>
          <p:nvPr/>
        </p:nvSpPr>
        <p:spPr bwMode="auto">
          <a:xfrm>
            <a:off x="5446713" y="1100138"/>
            <a:ext cx="68262" cy="77787"/>
          </a:xfrm>
          <a:custGeom>
            <a:avLst/>
            <a:gdLst/>
            <a:ahLst/>
            <a:cxnLst>
              <a:cxn ang="0">
                <a:pos x="64" y="0"/>
              </a:cxn>
              <a:cxn ang="0">
                <a:pos x="100" y="16"/>
              </a:cxn>
              <a:cxn ang="0">
                <a:pos x="124" y="108"/>
              </a:cxn>
              <a:cxn ang="0">
                <a:pos x="104" y="132"/>
              </a:cxn>
              <a:cxn ang="0">
                <a:pos x="100" y="144"/>
              </a:cxn>
              <a:cxn ang="0">
                <a:pos x="76" y="152"/>
              </a:cxn>
              <a:cxn ang="0">
                <a:pos x="16" y="124"/>
              </a:cxn>
              <a:cxn ang="0">
                <a:pos x="4" y="84"/>
              </a:cxn>
              <a:cxn ang="0">
                <a:pos x="0" y="72"/>
              </a:cxn>
              <a:cxn ang="0">
                <a:pos x="8" y="40"/>
              </a:cxn>
              <a:cxn ang="0">
                <a:pos x="12" y="28"/>
              </a:cxn>
            </a:cxnLst>
            <a:rect l="0" t="0" r="r" b="b"/>
            <a:pathLst>
              <a:path w="130" h="157">
                <a:moveTo>
                  <a:pt x="64" y="0"/>
                </a:moveTo>
                <a:cubicBezTo>
                  <a:pt x="75" y="7"/>
                  <a:pt x="100" y="16"/>
                  <a:pt x="100" y="16"/>
                </a:cubicBezTo>
                <a:cubicBezTo>
                  <a:pt x="108" y="46"/>
                  <a:pt x="114" y="79"/>
                  <a:pt x="124" y="108"/>
                </a:cubicBezTo>
                <a:cubicBezTo>
                  <a:pt x="115" y="152"/>
                  <a:pt x="130" y="112"/>
                  <a:pt x="104" y="132"/>
                </a:cubicBezTo>
                <a:cubicBezTo>
                  <a:pt x="101" y="135"/>
                  <a:pt x="103" y="142"/>
                  <a:pt x="100" y="144"/>
                </a:cubicBezTo>
                <a:cubicBezTo>
                  <a:pt x="93" y="149"/>
                  <a:pt x="76" y="152"/>
                  <a:pt x="76" y="152"/>
                </a:cubicBezTo>
                <a:cubicBezTo>
                  <a:pt x="14" y="147"/>
                  <a:pt x="38" y="157"/>
                  <a:pt x="16" y="124"/>
                </a:cubicBezTo>
                <a:cubicBezTo>
                  <a:pt x="10" y="100"/>
                  <a:pt x="14" y="113"/>
                  <a:pt x="4" y="84"/>
                </a:cubicBezTo>
                <a:cubicBezTo>
                  <a:pt x="3" y="80"/>
                  <a:pt x="0" y="72"/>
                  <a:pt x="0" y="72"/>
                </a:cubicBezTo>
                <a:cubicBezTo>
                  <a:pt x="3" y="61"/>
                  <a:pt x="5" y="50"/>
                  <a:pt x="8" y="40"/>
                </a:cubicBezTo>
                <a:cubicBezTo>
                  <a:pt x="9" y="36"/>
                  <a:pt x="12" y="28"/>
                  <a:pt x="12" y="28"/>
                </a:cubicBezTo>
              </a:path>
            </a:pathLst>
          </a:custGeom>
          <a:noFill/>
          <a:ln w="28575" cmpd="sng">
            <a:solidFill>
              <a:schemeClr val="bg2"/>
            </a:solidFill>
            <a:round/>
            <a:headEnd/>
            <a:tailEnd/>
          </a:ln>
          <a:effectLst/>
        </p:spPr>
        <p:txBody>
          <a:bodyPr wrap="none" anchor="ctr"/>
          <a:lstStyle/>
          <a:p>
            <a:endParaRPr lang="en-US"/>
          </a:p>
        </p:txBody>
      </p:sp>
      <p:sp>
        <p:nvSpPr>
          <p:cNvPr id="267358" name="Freeform 94"/>
          <p:cNvSpPr>
            <a:spLocks/>
          </p:cNvSpPr>
          <p:nvPr/>
        </p:nvSpPr>
        <p:spPr bwMode="auto">
          <a:xfrm>
            <a:off x="4516438" y="912813"/>
            <a:ext cx="982662" cy="382587"/>
          </a:xfrm>
          <a:custGeom>
            <a:avLst/>
            <a:gdLst/>
            <a:ahLst/>
            <a:cxnLst>
              <a:cxn ang="0">
                <a:pos x="0" y="752"/>
              </a:cxn>
              <a:cxn ang="0">
                <a:pos x="64" y="752"/>
              </a:cxn>
              <a:cxn ang="0">
                <a:pos x="68" y="740"/>
              </a:cxn>
              <a:cxn ang="0">
                <a:pos x="80" y="732"/>
              </a:cxn>
              <a:cxn ang="0">
                <a:pos x="104" y="712"/>
              </a:cxn>
              <a:cxn ang="0">
                <a:pos x="128" y="680"/>
              </a:cxn>
              <a:cxn ang="0">
                <a:pos x="132" y="664"/>
              </a:cxn>
              <a:cxn ang="0">
                <a:pos x="144" y="660"/>
              </a:cxn>
              <a:cxn ang="0">
                <a:pos x="148" y="608"/>
              </a:cxn>
              <a:cxn ang="0">
                <a:pos x="172" y="680"/>
              </a:cxn>
              <a:cxn ang="0">
                <a:pos x="220" y="664"/>
              </a:cxn>
              <a:cxn ang="0">
                <a:pos x="244" y="648"/>
              </a:cxn>
              <a:cxn ang="0">
                <a:pos x="256" y="640"/>
              </a:cxn>
              <a:cxn ang="0">
                <a:pos x="288" y="640"/>
              </a:cxn>
              <a:cxn ang="0">
                <a:pos x="364" y="604"/>
              </a:cxn>
              <a:cxn ang="0">
                <a:pos x="464" y="576"/>
              </a:cxn>
              <a:cxn ang="0">
                <a:pos x="512" y="548"/>
              </a:cxn>
              <a:cxn ang="0">
                <a:pos x="564" y="520"/>
              </a:cxn>
              <a:cxn ang="0">
                <a:pos x="628" y="504"/>
              </a:cxn>
              <a:cxn ang="0">
                <a:pos x="664" y="484"/>
              </a:cxn>
              <a:cxn ang="0">
                <a:pos x="724" y="468"/>
              </a:cxn>
              <a:cxn ang="0">
                <a:pos x="744" y="444"/>
              </a:cxn>
              <a:cxn ang="0">
                <a:pos x="784" y="428"/>
              </a:cxn>
              <a:cxn ang="0">
                <a:pos x="816" y="420"/>
              </a:cxn>
              <a:cxn ang="0">
                <a:pos x="896" y="396"/>
              </a:cxn>
              <a:cxn ang="0">
                <a:pos x="972" y="364"/>
              </a:cxn>
              <a:cxn ang="0">
                <a:pos x="1064" y="328"/>
              </a:cxn>
              <a:cxn ang="0">
                <a:pos x="1176" y="308"/>
              </a:cxn>
              <a:cxn ang="0">
                <a:pos x="1204" y="272"/>
              </a:cxn>
              <a:cxn ang="0">
                <a:pos x="1304" y="252"/>
              </a:cxn>
              <a:cxn ang="0">
                <a:pos x="1320" y="216"/>
              </a:cxn>
              <a:cxn ang="0">
                <a:pos x="1344" y="144"/>
              </a:cxn>
              <a:cxn ang="0">
                <a:pos x="1372" y="148"/>
              </a:cxn>
              <a:cxn ang="0">
                <a:pos x="1380" y="180"/>
              </a:cxn>
              <a:cxn ang="0">
                <a:pos x="1400" y="196"/>
              </a:cxn>
              <a:cxn ang="0">
                <a:pos x="1460" y="164"/>
              </a:cxn>
              <a:cxn ang="0">
                <a:pos x="1512" y="136"/>
              </a:cxn>
              <a:cxn ang="0">
                <a:pos x="1596" y="112"/>
              </a:cxn>
              <a:cxn ang="0">
                <a:pos x="1660" y="92"/>
              </a:cxn>
              <a:cxn ang="0">
                <a:pos x="1740" y="52"/>
              </a:cxn>
              <a:cxn ang="0">
                <a:pos x="1796" y="28"/>
              </a:cxn>
              <a:cxn ang="0">
                <a:pos x="1820" y="20"/>
              </a:cxn>
              <a:cxn ang="0">
                <a:pos x="1828" y="8"/>
              </a:cxn>
              <a:cxn ang="0">
                <a:pos x="1852" y="0"/>
              </a:cxn>
              <a:cxn ang="0">
                <a:pos x="1852" y="12"/>
              </a:cxn>
            </a:cxnLst>
            <a:rect l="0" t="0" r="r" b="b"/>
            <a:pathLst>
              <a:path w="1856" h="761">
                <a:moveTo>
                  <a:pt x="0" y="752"/>
                </a:moveTo>
                <a:cubicBezTo>
                  <a:pt x="24" y="757"/>
                  <a:pt x="36" y="761"/>
                  <a:pt x="64" y="752"/>
                </a:cubicBezTo>
                <a:cubicBezTo>
                  <a:pt x="68" y="751"/>
                  <a:pt x="65" y="743"/>
                  <a:pt x="68" y="740"/>
                </a:cubicBezTo>
                <a:cubicBezTo>
                  <a:pt x="71" y="736"/>
                  <a:pt x="76" y="735"/>
                  <a:pt x="80" y="732"/>
                </a:cubicBezTo>
                <a:cubicBezTo>
                  <a:pt x="54" y="694"/>
                  <a:pt x="83" y="705"/>
                  <a:pt x="104" y="712"/>
                </a:cubicBezTo>
                <a:cubicBezTo>
                  <a:pt x="122" y="706"/>
                  <a:pt x="118" y="695"/>
                  <a:pt x="128" y="680"/>
                </a:cubicBezTo>
                <a:cubicBezTo>
                  <a:pt x="129" y="675"/>
                  <a:pt x="129" y="668"/>
                  <a:pt x="132" y="664"/>
                </a:cubicBezTo>
                <a:cubicBezTo>
                  <a:pt x="135" y="661"/>
                  <a:pt x="143" y="664"/>
                  <a:pt x="144" y="660"/>
                </a:cubicBezTo>
                <a:cubicBezTo>
                  <a:pt x="149" y="643"/>
                  <a:pt x="147" y="625"/>
                  <a:pt x="148" y="608"/>
                </a:cubicBezTo>
                <a:cubicBezTo>
                  <a:pt x="165" y="633"/>
                  <a:pt x="141" y="670"/>
                  <a:pt x="172" y="680"/>
                </a:cubicBezTo>
                <a:cubicBezTo>
                  <a:pt x="190" y="677"/>
                  <a:pt x="204" y="673"/>
                  <a:pt x="220" y="664"/>
                </a:cubicBezTo>
                <a:cubicBezTo>
                  <a:pt x="228" y="659"/>
                  <a:pt x="236" y="653"/>
                  <a:pt x="244" y="648"/>
                </a:cubicBezTo>
                <a:cubicBezTo>
                  <a:pt x="248" y="645"/>
                  <a:pt x="256" y="640"/>
                  <a:pt x="256" y="640"/>
                </a:cubicBezTo>
                <a:cubicBezTo>
                  <a:pt x="270" y="598"/>
                  <a:pt x="270" y="628"/>
                  <a:pt x="288" y="640"/>
                </a:cubicBezTo>
                <a:cubicBezTo>
                  <a:pt x="317" y="633"/>
                  <a:pt x="338" y="615"/>
                  <a:pt x="364" y="604"/>
                </a:cubicBezTo>
                <a:cubicBezTo>
                  <a:pt x="395" y="591"/>
                  <a:pt x="431" y="583"/>
                  <a:pt x="464" y="576"/>
                </a:cubicBezTo>
                <a:cubicBezTo>
                  <a:pt x="481" y="565"/>
                  <a:pt x="496" y="559"/>
                  <a:pt x="512" y="548"/>
                </a:cubicBezTo>
                <a:cubicBezTo>
                  <a:pt x="519" y="527"/>
                  <a:pt x="544" y="527"/>
                  <a:pt x="564" y="520"/>
                </a:cubicBezTo>
                <a:cubicBezTo>
                  <a:pt x="585" y="513"/>
                  <a:pt x="607" y="509"/>
                  <a:pt x="628" y="504"/>
                </a:cubicBezTo>
                <a:cubicBezTo>
                  <a:pt x="645" y="500"/>
                  <a:pt x="646" y="496"/>
                  <a:pt x="664" y="484"/>
                </a:cubicBezTo>
                <a:cubicBezTo>
                  <a:pt x="681" y="473"/>
                  <a:pt x="706" y="474"/>
                  <a:pt x="724" y="468"/>
                </a:cubicBezTo>
                <a:cubicBezTo>
                  <a:pt x="731" y="461"/>
                  <a:pt x="735" y="450"/>
                  <a:pt x="744" y="444"/>
                </a:cubicBezTo>
                <a:cubicBezTo>
                  <a:pt x="750" y="440"/>
                  <a:pt x="776" y="431"/>
                  <a:pt x="784" y="428"/>
                </a:cubicBezTo>
                <a:cubicBezTo>
                  <a:pt x="794" y="424"/>
                  <a:pt x="816" y="420"/>
                  <a:pt x="816" y="420"/>
                </a:cubicBezTo>
                <a:cubicBezTo>
                  <a:pt x="843" y="402"/>
                  <a:pt x="861" y="399"/>
                  <a:pt x="896" y="396"/>
                </a:cubicBezTo>
                <a:cubicBezTo>
                  <a:pt x="929" y="388"/>
                  <a:pt x="944" y="373"/>
                  <a:pt x="972" y="364"/>
                </a:cubicBezTo>
                <a:cubicBezTo>
                  <a:pt x="995" y="330"/>
                  <a:pt x="1022" y="331"/>
                  <a:pt x="1064" y="328"/>
                </a:cubicBezTo>
                <a:cubicBezTo>
                  <a:pt x="1100" y="316"/>
                  <a:pt x="1139" y="320"/>
                  <a:pt x="1176" y="308"/>
                </a:cubicBezTo>
                <a:cubicBezTo>
                  <a:pt x="1188" y="296"/>
                  <a:pt x="1190" y="281"/>
                  <a:pt x="1204" y="272"/>
                </a:cubicBezTo>
                <a:cubicBezTo>
                  <a:pt x="1230" y="255"/>
                  <a:pt x="1274" y="259"/>
                  <a:pt x="1304" y="252"/>
                </a:cubicBezTo>
                <a:cubicBezTo>
                  <a:pt x="1308" y="239"/>
                  <a:pt x="1316" y="229"/>
                  <a:pt x="1320" y="216"/>
                </a:cubicBezTo>
                <a:cubicBezTo>
                  <a:pt x="1323" y="186"/>
                  <a:pt x="1328" y="168"/>
                  <a:pt x="1344" y="144"/>
                </a:cubicBezTo>
                <a:cubicBezTo>
                  <a:pt x="1353" y="145"/>
                  <a:pt x="1364" y="144"/>
                  <a:pt x="1372" y="148"/>
                </a:cubicBezTo>
                <a:cubicBezTo>
                  <a:pt x="1382" y="153"/>
                  <a:pt x="1376" y="170"/>
                  <a:pt x="1380" y="180"/>
                </a:cubicBezTo>
                <a:cubicBezTo>
                  <a:pt x="1385" y="194"/>
                  <a:pt x="1388" y="192"/>
                  <a:pt x="1400" y="196"/>
                </a:cubicBezTo>
                <a:cubicBezTo>
                  <a:pt x="1427" y="187"/>
                  <a:pt x="1440" y="184"/>
                  <a:pt x="1460" y="164"/>
                </a:cubicBezTo>
                <a:cubicBezTo>
                  <a:pt x="1468" y="139"/>
                  <a:pt x="1490" y="143"/>
                  <a:pt x="1512" y="136"/>
                </a:cubicBezTo>
                <a:cubicBezTo>
                  <a:pt x="1529" y="131"/>
                  <a:pt x="1582" y="120"/>
                  <a:pt x="1596" y="112"/>
                </a:cubicBezTo>
                <a:cubicBezTo>
                  <a:pt x="1640" y="88"/>
                  <a:pt x="1598" y="98"/>
                  <a:pt x="1660" y="92"/>
                </a:cubicBezTo>
                <a:cubicBezTo>
                  <a:pt x="1686" y="79"/>
                  <a:pt x="1715" y="68"/>
                  <a:pt x="1740" y="52"/>
                </a:cubicBezTo>
                <a:cubicBezTo>
                  <a:pt x="1754" y="30"/>
                  <a:pt x="1773" y="34"/>
                  <a:pt x="1796" y="28"/>
                </a:cubicBezTo>
                <a:cubicBezTo>
                  <a:pt x="1804" y="26"/>
                  <a:pt x="1820" y="20"/>
                  <a:pt x="1820" y="20"/>
                </a:cubicBezTo>
                <a:cubicBezTo>
                  <a:pt x="1823" y="16"/>
                  <a:pt x="1824" y="11"/>
                  <a:pt x="1828" y="8"/>
                </a:cubicBezTo>
                <a:cubicBezTo>
                  <a:pt x="1835" y="4"/>
                  <a:pt x="1852" y="0"/>
                  <a:pt x="1852" y="0"/>
                </a:cubicBezTo>
                <a:cubicBezTo>
                  <a:pt x="1856" y="1"/>
                  <a:pt x="1852" y="10"/>
                  <a:pt x="1852" y="12"/>
                </a:cubicBezTo>
              </a:path>
            </a:pathLst>
          </a:custGeom>
          <a:noFill/>
          <a:ln w="25400" cap="flat">
            <a:solidFill>
              <a:schemeClr val="bg2"/>
            </a:solidFill>
            <a:prstDash val="solid"/>
            <a:round/>
            <a:headEnd/>
            <a:tailEnd/>
          </a:ln>
          <a:effectLst/>
        </p:spPr>
        <p:txBody>
          <a:bodyPr wrap="none" anchor="ctr"/>
          <a:lstStyle/>
          <a:p>
            <a:endParaRPr lang="en-US"/>
          </a:p>
        </p:txBody>
      </p:sp>
      <p:sp>
        <p:nvSpPr>
          <p:cNvPr id="267359" name="Freeform 95"/>
          <p:cNvSpPr>
            <a:spLocks/>
          </p:cNvSpPr>
          <p:nvPr/>
        </p:nvSpPr>
        <p:spPr bwMode="auto">
          <a:xfrm>
            <a:off x="4545013" y="1166813"/>
            <a:ext cx="6350" cy="130175"/>
          </a:xfrm>
          <a:custGeom>
            <a:avLst/>
            <a:gdLst/>
            <a:ahLst/>
            <a:cxnLst>
              <a:cxn ang="0">
                <a:pos x="4" y="0"/>
              </a:cxn>
              <a:cxn ang="0">
                <a:pos x="0" y="260"/>
              </a:cxn>
            </a:cxnLst>
            <a:rect l="0" t="0" r="r" b="b"/>
            <a:pathLst>
              <a:path w="12" h="260">
                <a:moveTo>
                  <a:pt x="4" y="0"/>
                </a:moveTo>
                <a:cubicBezTo>
                  <a:pt x="12" y="86"/>
                  <a:pt x="0" y="174"/>
                  <a:pt x="0" y="260"/>
                </a:cubicBezTo>
              </a:path>
            </a:pathLst>
          </a:custGeom>
          <a:noFill/>
          <a:ln w="28575" cmpd="sng">
            <a:solidFill>
              <a:schemeClr val="bg2"/>
            </a:solidFill>
            <a:round/>
            <a:headEnd/>
            <a:tailEnd/>
          </a:ln>
          <a:effectLst/>
        </p:spPr>
        <p:txBody>
          <a:bodyPr wrap="none" anchor="ctr"/>
          <a:lstStyle/>
          <a:p>
            <a:endParaRPr lang="en-US"/>
          </a:p>
        </p:txBody>
      </p:sp>
      <p:sp>
        <p:nvSpPr>
          <p:cNvPr id="267360" name="Freeform 96"/>
          <p:cNvSpPr>
            <a:spLocks/>
          </p:cNvSpPr>
          <p:nvPr/>
        </p:nvSpPr>
        <p:spPr bwMode="auto">
          <a:xfrm>
            <a:off x="4552950" y="1154113"/>
            <a:ext cx="7938" cy="114300"/>
          </a:xfrm>
          <a:custGeom>
            <a:avLst/>
            <a:gdLst/>
            <a:ahLst/>
            <a:cxnLst>
              <a:cxn ang="0">
                <a:pos x="0" y="0"/>
              </a:cxn>
              <a:cxn ang="0">
                <a:pos x="12" y="176"/>
              </a:cxn>
              <a:cxn ang="0">
                <a:pos x="4" y="228"/>
              </a:cxn>
            </a:cxnLst>
            <a:rect l="0" t="0" r="r" b="b"/>
            <a:pathLst>
              <a:path w="15" h="228">
                <a:moveTo>
                  <a:pt x="0" y="0"/>
                </a:moveTo>
                <a:cubicBezTo>
                  <a:pt x="3" y="61"/>
                  <a:pt x="9" y="115"/>
                  <a:pt x="12" y="176"/>
                </a:cubicBezTo>
                <a:cubicBezTo>
                  <a:pt x="8" y="223"/>
                  <a:pt x="15" y="207"/>
                  <a:pt x="4" y="228"/>
                </a:cubicBezTo>
              </a:path>
            </a:pathLst>
          </a:custGeom>
          <a:noFill/>
          <a:ln w="28575" cmpd="sng">
            <a:solidFill>
              <a:schemeClr val="bg2"/>
            </a:solidFill>
            <a:round/>
            <a:headEnd/>
            <a:tailEnd/>
          </a:ln>
          <a:effectLst/>
        </p:spPr>
        <p:txBody>
          <a:bodyPr wrap="none" anchor="ctr"/>
          <a:lstStyle/>
          <a:p>
            <a:endParaRPr lang="en-US"/>
          </a:p>
        </p:txBody>
      </p:sp>
      <p:sp>
        <p:nvSpPr>
          <p:cNvPr id="267361" name="Freeform 97"/>
          <p:cNvSpPr>
            <a:spLocks/>
          </p:cNvSpPr>
          <p:nvPr/>
        </p:nvSpPr>
        <p:spPr bwMode="auto">
          <a:xfrm>
            <a:off x="4510088" y="885825"/>
            <a:ext cx="103187" cy="306388"/>
          </a:xfrm>
          <a:custGeom>
            <a:avLst/>
            <a:gdLst/>
            <a:ahLst/>
            <a:cxnLst>
              <a:cxn ang="0">
                <a:pos x="57" y="600"/>
              </a:cxn>
              <a:cxn ang="0">
                <a:pos x="17" y="524"/>
              </a:cxn>
              <a:cxn ang="0">
                <a:pos x="53" y="432"/>
              </a:cxn>
              <a:cxn ang="0">
                <a:pos x="49" y="320"/>
              </a:cxn>
              <a:cxn ang="0">
                <a:pos x="49" y="136"/>
              </a:cxn>
              <a:cxn ang="0">
                <a:pos x="69" y="100"/>
              </a:cxn>
              <a:cxn ang="0">
                <a:pos x="97" y="0"/>
              </a:cxn>
              <a:cxn ang="0">
                <a:pos x="121" y="100"/>
              </a:cxn>
              <a:cxn ang="0">
                <a:pos x="133" y="192"/>
              </a:cxn>
              <a:cxn ang="0">
                <a:pos x="137" y="280"/>
              </a:cxn>
              <a:cxn ang="0">
                <a:pos x="149" y="284"/>
              </a:cxn>
              <a:cxn ang="0">
                <a:pos x="161" y="308"/>
              </a:cxn>
              <a:cxn ang="0">
                <a:pos x="169" y="396"/>
              </a:cxn>
              <a:cxn ang="0">
                <a:pos x="173" y="424"/>
              </a:cxn>
              <a:cxn ang="0">
                <a:pos x="181" y="448"/>
              </a:cxn>
              <a:cxn ang="0">
                <a:pos x="161" y="560"/>
              </a:cxn>
              <a:cxn ang="0">
                <a:pos x="137" y="596"/>
              </a:cxn>
              <a:cxn ang="0">
                <a:pos x="113" y="612"/>
              </a:cxn>
              <a:cxn ang="0">
                <a:pos x="97" y="592"/>
              </a:cxn>
            </a:cxnLst>
            <a:rect l="0" t="0" r="r" b="b"/>
            <a:pathLst>
              <a:path w="196" h="612">
                <a:moveTo>
                  <a:pt x="57" y="600"/>
                </a:moveTo>
                <a:cubicBezTo>
                  <a:pt x="49" y="569"/>
                  <a:pt x="40" y="547"/>
                  <a:pt x="17" y="524"/>
                </a:cubicBezTo>
                <a:cubicBezTo>
                  <a:pt x="0" y="474"/>
                  <a:pt x="9" y="443"/>
                  <a:pt x="53" y="432"/>
                </a:cubicBezTo>
                <a:cubicBezTo>
                  <a:pt x="50" y="389"/>
                  <a:pt x="44" y="361"/>
                  <a:pt x="49" y="320"/>
                </a:cubicBezTo>
                <a:cubicBezTo>
                  <a:pt x="47" y="274"/>
                  <a:pt x="41" y="183"/>
                  <a:pt x="49" y="136"/>
                </a:cubicBezTo>
                <a:cubicBezTo>
                  <a:pt x="51" y="122"/>
                  <a:pt x="65" y="113"/>
                  <a:pt x="69" y="100"/>
                </a:cubicBezTo>
                <a:cubicBezTo>
                  <a:pt x="71" y="50"/>
                  <a:pt x="52" y="15"/>
                  <a:pt x="97" y="0"/>
                </a:cubicBezTo>
                <a:cubicBezTo>
                  <a:pt x="117" y="31"/>
                  <a:pt x="101" y="69"/>
                  <a:pt x="121" y="100"/>
                </a:cubicBezTo>
                <a:cubicBezTo>
                  <a:pt x="123" y="139"/>
                  <a:pt x="122" y="159"/>
                  <a:pt x="133" y="192"/>
                </a:cubicBezTo>
                <a:cubicBezTo>
                  <a:pt x="134" y="221"/>
                  <a:pt x="132" y="251"/>
                  <a:pt x="137" y="280"/>
                </a:cubicBezTo>
                <a:cubicBezTo>
                  <a:pt x="138" y="284"/>
                  <a:pt x="146" y="281"/>
                  <a:pt x="149" y="284"/>
                </a:cubicBezTo>
                <a:cubicBezTo>
                  <a:pt x="156" y="290"/>
                  <a:pt x="158" y="300"/>
                  <a:pt x="161" y="308"/>
                </a:cubicBezTo>
                <a:cubicBezTo>
                  <a:pt x="164" y="337"/>
                  <a:pt x="166" y="367"/>
                  <a:pt x="169" y="396"/>
                </a:cubicBezTo>
                <a:cubicBezTo>
                  <a:pt x="170" y="405"/>
                  <a:pt x="171" y="415"/>
                  <a:pt x="173" y="424"/>
                </a:cubicBezTo>
                <a:cubicBezTo>
                  <a:pt x="175" y="432"/>
                  <a:pt x="181" y="448"/>
                  <a:pt x="181" y="448"/>
                </a:cubicBezTo>
                <a:cubicBezTo>
                  <a:pt x="179" y="487"/>
                  <a:pt x="196" y="537"/>
                  <a:pt x="161" y="560"/>
                </a:cubicBezTo>
                <a:cubicBezTo>
                  <a:pt x="153" y="572"/>
                  <a:pt x="145" y="584"/>
                  <a:pt x="137" y="596"/>
                </a:cubicBezTo>
                <a:cubicBezTo>
                  <a:pt x="132" y="604"/>
                  <a:pt x="113" y="612"/>
                  <a:pt x="113" y="612"/>
                </a:cubicBezTo>
                <a:cubicBezTo>
                  <a:pt x="100" y="608"/>
                  <a:pt x="97" y="606"/>
                  <a:pt x="97" y="592"/>
                </a:cubicBezTo>
              </a:path>
            </a:pathLst>
          </a:custGeom>
          <a:noFill/>
          <a:ln w="28575" cmpd="sng">
            <a:solidFill>
              <a:schemeClr val="bg2"/>
            </a:solidFill>
            <a:round/>
            <a:headEnd/>
            <a:tailEnd/>
          </a:ln>
          <a:effectLst/>
        </p:spPr>
        <p:txBody>
          <a:bodyPr wrap="none" anchor="ctr"/>
          <a:lstStyle/>
          <a:p>
            <a:endParaRPr lang="en-US"/>
          </a:p>
        </p:txBody>
      </p:sp>
      <p:sp>
        <p:nvSpPr>
          <p:cNvPr id="267362" name="Freeform 98"/>
          <p:cNvSpPr>
            <a:spLocks/>
          </p:cNvSpPr>
          <p:nvPr/>
        </p:nvSpPr>
        <p:spPr bwMode="auto">
          <a:xfrm>
            <a:off x="4554538" y="1081088"/>
            <a:ext cx="42862" cy="107950"/>
          </a:xfrm>
          <a:custGeom>
            <a:avLst/>
            <a:gdLst/>
            <a:ahLst/>
            <a:cxnLst>
              <a:cxn ang="0">
                <a:pos x="0" y="192"/>
              </a:cxn>
              <a:cxn ang="0">
                <a:pos x="8" y="120"/>
              </a:cxn>
              <a:cxn ang="0">
                <a:pos x="28" y="84"/>
              </a:cxn>
              <a:cxn ang="0">
                <a:pos x="56" y="24"/>
              </a:cxn>
              <a:cxn ang="0">
                <a:pos x="60" y="100"/>
              </a:cxn>
              <a:cxn ang="0">
                <a:pos x="36" y="208"/>
              </a:cxn>
              <a:cxn ang="0">
                <a:pos x="0" y="192"/>
              </a:cxn>
            </a:cxnLst>
            <a:rect l="0" t="0" r="r" b="b"/>
            <a:pathLst>
              <a:path w="81" h="214">
                <a:moveTo>
                  <a:pt x="0" y="192"/>
                </a:moveTo>
                <a:cubicBezTo>
                  <a:pt x="3" y="168"/>
                  <a:pt x="1" y="143"/>
                  <a:pt x="8" y="120"/>
                </a:cubicBezTo>
                <a:cubicBezTo>
                  <a:pt x="12" y="107"/>
                  <a:pt x="24" y="97"/>
                  <a:pt x="28" y="84"/>
                </a:cubicBezTo>
                <a:cubicBezTo>
                  <a:pt x="29" y="62"/>
                  <a:pt x="19" y="0"/>
                  <a:pt x="56" y="24"/>
                </a:cubicBezTo>
                <a:cubicBezTo>
                  <a:pt x="69" y="64"/>
                  <a:pt x="65" y="40"/>
                  <a:pt x="60" y="100"/>
                </a:cubicBezTo>
                <a:cubicBezTo>
                  <a:pt x="64" y="136"/>
                  <a:pt x="81" y="197"/>
                  <a:pt x="36" y="208"/>
                </a:cubicBezTo>
                <a:cubicBezTo>
                  <a:pt x="0" y="203"/>
                  <a:pt x="7" y="214"/>
                  <a:pt x="0" y="192"/>
                </a:cubicBezTo>
                <a:close/>
              </a:path>
            </a:pathLst>
          </a:custGeom>
          <a:noFill/>
          <a:ln w="28575" cmpd="sng">
            <a:solidFill>
              <a:schemeClr val="bg2"/>
            </a:solidFill>
            <a:round/>
            <a:headEnd/>
            <a:tailEnd/>
          </a:ln>
          <a:effectLst/>
        </p:spPr>
        <p:txBody>
          <a:bodyPr wrap="none" anchor="ctr"/>
          <a:lstStyle/>
          <a:p>
            <a:endParaRPr lang="en-US"/>
          </a:p>
        </p:txBody>
      </p:sp>
      <p:sp>
        <p:nvSpPr>
          <p:cNvPr id="267363" name="Freeform 99"/>
          <p:cNvSpPr>
            <a:spLocks/>
          </p:cNvSpPr>
          <p:nvPr/>
        </p:nvSpPr>
        <p:spPr bwMode="auto">
          <a:xfrm>
            <a:off x="4910138" y="1027113"/>
            <a:ext cx="15875" cy="101600"/>
          </a:xfrm>
          <a:custGeom>
            <a:avLst/>
            <a:gdLst/>
            <a:ahLst/>
            <a:cxnLst>
              <a:cxn ang="0">
                <a:pos x="12" y="200"/>
              </a:cxn>
              <a:cxn ang="0">
                <a:pos x="0" y="0"/>
              </a:cxn>
            </a:cxnLst>
            <a:rect l="0" t="0" r="r" b="b"/>
            <a:pathLst>
              <a:path w="28" h="200">
                <a:moveTo>
                  <a:pt x="12" y="200"/>
                </a:moveTo>
                <a:cubicBezTo>
                  <a:pt x="28" y="153"/>
                  <a:pt x="0" y="53"/>
                  <a:pt x="0" y="0"/>
                </a:cubicBezTo>
              </a:path>
            </a:pathLst>
          </a:custGeom>
          <a:noFill/>
          <a:ln w="28575" cmpd="sng">
            <a:solidFill>
              <a:schemeClr val="bg2"/>
            </a:solidFill>
            <a:round/>
            <a:headEnd/>
            <a:tailEnd/>
          </a:ln>
          <a:effectLst/>
        </p:spPr>
        <p:txBody>
          <a:bodyPr wrap="none" anchor="ctr"/>
          <a:lstStyle/>
          <a:p>
            <a:endParaRPr lang="en-US"/>
          </a:p>
        </p:txBody>
      </p:sp>
      <p:sp>
        <p:nvSpPr>
          <p:cNvPr id="267364" name="Freeform 100"/>
          <p:cNvSpPr>
            <a:spLocks/>
          </p:cNvSpPr>
          <p:nvPr/>
        </p:nvSpPr>
        <p:spPr bwMode="auto">
          <a:xfrm>
            <a:off x="4900613" y="1014413"/>
            <a:ext cx="22225" cy="114300"/>
          </a:xfrm>
          <a:custGeom>
            <a:avLst/>
            <a:gdLst/>
            <a:ahLst/>
            <a:cxnLst>
              <a:cxn ang="0">
                <a:pos x="43" y="228"/>
              </a:cxn>
              <a:cxn ang="0">
                <a:pos x="31" y="0"/>
              </a:cxn>
            </a:cxnLst>
            <a:rect l="0" t="0" r="r" b="b"/>
            <a:pathLst>
              <a:path w="43" h="228">
                <a:moveTo>
                  <a:pt x="43" y="228"/>
                </a:moveTo>
                <a:cubicBezTo>
                  <a:pt x="0" y="163"/>
                  <a:pt x="31" y="77"/>
                  <a:pt x="31" y="0"/>
                </a:cubicBezTo>
              </a:path>
            </a:pathLst>
          </a:custGeom>
          <a:noFill/>
          <a:ln w="28575" cmpd="sng">
            <a:solidFill>
              <a:schemeClr val="bg2"/>
            </a:solidFill>
            <a:round/>
            <a:headEnd/>
            <a:tailEnd/>
          </a:ln>
          <a:effectLst/>
        </p:spPr>
        <p:txBody>
          <a:bodyPr wrap="none" anchor="ctr"/>
          <a:lstStyle/>
          <a:p>
            <a:endParaRPr lang="en-US"/>
          </a:p>
        </p:txBody>
      </p:sp>
      <p:sp>
        <p:nvSpPr>
          <p:cNvPr id="267365" name="Freeform 101"/>
          <p:cNvSpPr>
            <a:spLocks/>
          </p:cNvSpPr>
          <p:nvPr/>
        </p:nvSpPr>
        <p:spPr bwMode="auto">
          <a:xfrm>
            <a:off x="4889500" y="801688"/>
            <a:ext cx="50800" cy="238125"/>
          </a:xfrm>
          <a:custGeom>
            <a:avLst/>
            <a:gdLst/>
            <a:ahLst/>
            <a:cxnLst>
              <a:cxn ang="0">
                <a:pos x="41" y="459"/>
              </a:cxn>
              <a:cxn ang="0">
                <a:pos x="21" y="415"/>
              </a:cxn>
              <a:cxn ang="0">
                <a:pos x="9" y="307"/>
              </a:cxn>
              <a:cxn ang="0">
                <a:pos x="13" y="179"/>
              </a:cxn>
              <a:cxn ang="0">
                <a:pos x="29" y="127"/>
              </a:cxn>
              <a:cxn ang="0">
                <a:pos x="61" y="15"/>
              </a:cxn>
              <a:cxn ang="0">
                <a:pos x="93" y="227"/>
              </a:cxn>
              <a:cxn ang="0">
                <a:pos x="85" y="303"/>
              </a:cxn>
              <a:cxn ang="0">
                <a:pos x="73" y="339"/>
              </a:cxn>
              <a:cxn ang="0">
                <a:pos x="89" y="387"/>
              </a:cxn>
              <a:cxn ang="0">
                <a:pos x="65" y="475"/>
              </a:cxn>
            </a:cxnLst>
            <a:rect l="0" t="0" r="r" b="b"/>
            <a:pathLst>
              <a:path w="98" h="475">
                <a:moveTo>
                  <a:pt x="41" y="459"/>
                </a:moveTo>
                <a:cubicBezTo>
                  <a:pt x="21" y="429"/>
                  <a:pt x="27" y="444"/>
                  <a:pt x="21" y="415"/>
                </a:cubicBezTo>
                <a:cubicBezTo>
                  <a:pt x="19" y="381"/>
                  <a:pt x="20" y="340"/>
                  <a:pt x="9" y="307"/>
                </a:cubicBezTo>
                <a:cubicBezTo>
                  <a:pt x="10" y="264"/>
                  <a:pt x="11" y="222"/>
                  <a:pt x="13" y="179"/>
                </a:cubicBezTo>
                <a:cubicBezTo>
                  <a:pt x="14" y="161"/>
                  <a:pt x="29" y="127"/>
                  <a:pt x="29" y="127"/>
                </a:cubicBezTo>
                <a:cubicBezTo>
                  <a:pt x="31" y="58"/>
                  <a:pt x="0" y="0"/>
                  <a:pt x="61" y="15"/>
                </a:cubicBezTo>
                <a:cubicBezTo>
                  <a:pt x="65" y="182"/>
                  <a:pt x="19" y="178"/>
                  <a:pt x="93" y="227"/>
                </a:cubicBezTo>
                <a:cubicBezTo>
                  <a:pt x="98" y="256"/>
                  <a:pt x="96" y="276"/>
                  <a:pt x="85" y="303"/>
                </a:cubicBezTo>
                <a:cubicBezTo>
                  <a:pt x="80" y="315"/>
                  <a:pt x="73" y="339"/>
                  <a:pt x="73" y="339"/>
                </a:cubicBezTo>
                <a:cubicBezTo>
                  <a:pt x="76" y="360"/>
                  <a:pt x="78" y="370"/>
                  <a:pt x="89" y="387"/>
                </a:cubicBezTo>
                <a:cubicBezTo>
                  <a:pt x="86" y="410"/>
                  <a:pt x="84" y="456"/>
                  <a:pt x="65" y="475"/>
                </a:cubicBezTo>
              </a:path>
            </a:pathLst>
          </a:custGeom>
          <a:noFill/>
          <a:ln w="28575" cmpd="sng">
            <a:solidFill>
              <a:schemeClr val="bg2"/>
            </a:solidFill>
            <a:round/>
            <a:headEnd/>
            <a:tailEnd/>
          </a:ln>
          <a:effectLst/>
        </p:spPr>
        <p:txBody>
          <a:bodyPr wrap="none" anchor="ctr"/>
          <a:lstStyle/>
          <a:p>
            <a:endParaRPr lang="en-US"/>
          </a:p>
        </p:txBody>
      </p:sp>
      <p:sp>
        <p:nvSpPr>
          <p:cNvPr id="267366" name="Freeform 102"/>
          <p:cNvSpPr>
            <a:spLocks/>
          </p:cNvSpPr>
          <p:nvPr/>
        </p:nvSpPr>
        <p:spPr bwMode="auto">
          <a:xfrm>
            <a:off x="5314950" y="681038"/>
            <a:ext cx="46038" cy="298450"/>
          </a:xfrm>
          <a:custGeom>
            <a:avLst/>
            <a:gdLst/>
            <a:ahLst/>
            <a:cxnLst>
              <a:cxn ang="0">
                <a:pos x="40" y="324"/>
              </a:cxn>
              <a:cxn ang="0">
                <a:pos x="8" y="280"/>
              </a:cxn>
              <a:cxn ang="0">
                <a:pos x="0" y="232"/>
              </a:cxn>
              <a:cxn ang="0">
                <a:pos x="8" y="164"/>
              </a:cxn>
              <a:cxn ang="0">
                <a:pos x="16" y="140"/>
              </a:cxn>
              <a:cxn ang="0">
                <a:pos x="44" y="0"/>
              </a:cxn>
              <a:cxn ang="0">
                <a:pos x="72" y="44"/>
              </a:cxn>
              <a:cxn ang="0">
                <a:pos x="88" y="240"/>
              </a:cxn>
              <a:cxn ang="0">
                <a:pos x="64" y="348"/>
              </a:cxn>
              <a:cxn ang="0">
                <a:pos x="60" y="536"/>
              </a:cxn>
              <a:cxn ang="0">
                <a:pos x="64" y="596"/>
              </a:cxn>
              <a:cxn ang="0">
                <a:pos x="48" y="488"/>
              </a:cxn>
              <a:cxn ang="0">
                <a:pos x="40" y="324"/>
              </a:cxn>
            </a:cxnLst>
            <a:rect l="0" t="0" r="r" b="b"/>
            <a:pathLst>
              <a:path w="88" h="596">
                <a:moveTo>
                  <a:pt x="40" y="324"/>
                </a:moveTo>
                <a:cubicBezTo>
                  <a:pt x="18" y="318"/>
                  <a:pt x="12" y="303"/>
                  <a:pt x="8" y="280"/>
                </a:cubicBezTo>
                <a:cubicBezTo>
                  <a:pt x="5" y="264"/>
                  <a:pt x="0" y="232"/>
                  <a:pt x="0" y="232"/>
                </a:cubicBezTo>
                <a:cubicBezTo>
                  <a:pt x="3" y="198"/>
                  <a:pt x="0" y="189"/>
                  <a:pt x="8" y="164"/>
                </a:cubicBezTo>
                <a:cubicBezTo>
                  <a:pt x="10" y="156"/>
                  <a:pt x="16" y="140"/>
                  <a:pt x="16" y="140"/>
                </a:cubicBezTo>
                <a:cubicBezTo>
                  <a:pt x="17" y="126"/>
                  <a:pt x="12" y="11"/>
                  <a:pt x="44" y="0"/>
                </a:cubicBezTo>
                <a:cubicBezTo>
                  <a:pt x="70" y="7"/>
                  <a:pt x="66" y="22"/>
                  <a:pt x="72" y="44"/>
                </a:cubicBezTo>
                <a:cubicBezTo>
                  <a:pt x="76" y="109"/>
                  <a:pt x="79" y="176"/>
                  <a:pt x="88" y="240"/>
                </a:cubicBezTo>
                <a:cubicBezTo>
                  <a:pt x="85" y="273"/>
                  <a:pt x="84" y="319"/>
                  <a:pt x="64" y="348"/>
                </a:cubicBezTo>
                <a:cubicBezTo>
                  <a:pt x="76" y="410"/>
                  <a:pt x="80" y="476"/>
                  <a:pt x="60" y="536"/>
                </a:cubicBezTo>
                <a:cubicBezTo>
                  <a:pt x="65" y="562"/>
                  <a:pt x="68" y="568"/>
                  <a:pt x="64" y="596"/>
                </a:cubicBezTo>
                <a:cubicBezTo>
                  <a:pt x="43" y="564"/>
                  <a:pt x="57" y="524"/>
                  <a:pt x="48" y="488"/>
                </a:cubicBezTo>
                <a:cubicBezTo>
                  <a:pt x="40" y="332"/>
                  <a:pt x="40" y="387"/>
                  <a:pt x="40" y="324"/>
                </a:cubicBezTo>
                <a:close/>
              </a:path>
            </a:pathLst>
          </a:custGeom>
          <a:noFill/>
          <a:ln w="28575" cmpd="sng">
            <a:solidFill>
              <a:schemeClr val="bg2"/>
            </a:solidFill>
            <a:round/>
            <a:headEnd/>
            <a:tailEnd/>
          </a:ln>
          <a:effectLst/>
        </p:spPr>
        <p:txBody>
          <a:bodyPr wrap="none" anchor="ctr"/>
          <a:lstStyle/>
          <a:p>
            <a:endParaRPr lang="en-US"/>
          </a:p>
        </p:txBody>
      </p:sp>
      <p:sp>
        <p:nvSpPr>
          <p:cNvPr id="267367" name="Freeform 103"/>
          <p:cNvSpPr>
            <a:spLocks/>
          </p:cNvSpPr>
          <p:nvPr/>
        </p:nvSpPr>
        <p:spPr bwMode="auto">
          <a:xfrm>
            <a:off x="6196013" y="1735138"/>
            <a:ext cx="46037" cy="68262"/>
          </a:xfrm>
          <a:custGeom>
            <a:avLst/>
            <a:gdLst/>
            <a:ahLst/>
            <a:cxnLst>
              <a:cxn ang="0">
                <a:pos x="31" y="0"/>
              </a:cxn>
              <a:cxn ang="0">
                <a:pos x="11" y="32"/>
              </a:cxn>
              <a:cxn ang="0">
                <a:pos x="23" y="88"/>
              </a:cxn>
              <a:cxn ang="0">
                <a:pos x="43" y="112"/>
              </a:cxn>
              <a:cxn ang="0">
                <a:pos x="59" y="136"/>
              </a:cxn>
              <a:cxn ang="0">
                <a:pos x="71" y="112"/>
              </a:cxn>
              <a:cxn ang="0">
                <a:pos x="83" y="100"/>
              </a:cxn>
            </a:cxnLst>
            <a:rect l="0" t="0" r="r" b="b"/>
            <a:pathLst>
              <a:path w="86" h="136">
                <a:moveTo>
                  <a:pt x="31" y="0"/>
                </a:moveTo>
                <a:cubicBezTo>
                  <a:pt x="26" y="15"/>
                  <a:pt x="16" y="17"/>
                  <a:pt x="11" y="32"/>
                </a:cubicBezTo>
                <a:cubicBezTo>
                  <a:pt x="8" y="62"/>
                  <a:pt x="0" y="72"/>
                  <a:pt x="23" y="88"/>
                </a:cubicBezTo>
                <a:cubicBezTo>
                  <a:pt x="52" y="131"/>
                  <a:pt x="7" y="66"/>
                  <a:pt x="43" y="112"/>
                </a:cubicBezTo>
                <a:cubicBezTo>
                  <a:pt x="49" y="120"/>
                  <a:pt x="59" y="136"/>
                  <a:pt x="59" y="136"/>
                </a:cubicBezTo>
                <a:cubicBezTo>
                  <a:pt x="62" y="128"/>
                  <a:pt x="64" y="118"/>
                  <a:pt x="71" y="112"/>
                </a:cubicBezTo>
                <a:cubicBezTo>
                  <a:pt x="86" y="100"/>
                  <a:pt x="83" y="117"/>
                  <a:pt x="83" y="100"/>
                </a:cubicBezTo>
              </a:path>
            </a:pathLst>
          </a:custGeom>
          <a:noFill/>
          <a:ln w="28575" cmpd="sng">
            <a:solidFill>
              <a:schemeClr val="bg2"/>
            </a:solidFill>
            <a:round/>
            <a:headEnd/>
            <a:tailEnd/>
          </a:ln>
          <a:effectLst/>
        </p:spPr>
        <p:txBody>
          <a:bodyPr wrap="none" anchor="ctr"/>
          <a:lstStyle/>
          <a:p>
            <a:endParaRPr lang="en-US"/>
          </a:p>
        </p:txBody>
      </p:sp>
      <p:sp>
        <p:nvSpPr>
          <p:cNvPr id="267368" name="Freeform 104"/>
          <p:cNvSpPr>
            <a:spLocks/>
          </p:cNvSpPr>
          <p:nvPr/>
        </p:nvSpPr>
        <p:spPr bwMode="auto">
          <a:xfrm>
            <a:off x="6142038" y="1763713"/>
            <a:ext cx="55562" cy="46037"/>
          </a:xfrm>
          <a:custGeom>
            <a:avLst/>
            <a:gdLst/>
            <a:ahLst/>
            <a:cxnLst>
              <a:cxn ang="0">
                <a:pos x="100" y="1"/>
              </a:cxn>
              <a:cxn ang="0">
                <a:pos x="76" y="5"/>
              </a:cxn>
              <a:cxn ang="0">
                <a:pos x="68" y="37"/>
              </a:cxn>
              <a:cxn ang="0">
                <a:pos x="20" y="45"/>
              </a:cxn>
              <a:cxn ang="0">
                <a:pos x="8" y="93"/>
              </a:cxn>
              <a:cxn ang="0">
                <a:pos x="72" y="89"/>
              </a:cxn>
              <a:cxn ang="0">
                <a:pos x="96" y="61"/>
              </a:cxn>
              <a:cxn ang="0">
                <a:pos x="100" y="1"/>
              </a:cxn>
            </a:cxnLst>
            <a:rect l="0" t="0" r="r" b="b"/>
            <a:pathLst>
              <a:path w="103" h="94">
                <a:moveTo>
                  <a:pt x="100" y="1"/>
                </a:moveTo>
                <a:cubicBezTo>
                  <a:pt x="92" y="2"/>
                  <a:pt x="82" y="0"/>
                  <a:pt x="76" y="5"/>
                </a:cubicBezTo>
                <a:cubicBezTo>
                  <a:pt x="72" y="8"/>
                  <a:pt x="73" y="32"/>
                  <a:pt x="68" y="37"/>
                </a:cubicBezTo>
                <a:cubicBezTo>
                  <a:pt x="57" y="48"/>
                  <a:pt x="36" y="43"/>
                  <a:pt x="20" y="45"/>
                </a:cubicBezTo>
                <a:cubicBezTo>
                  <a:pt x="0" y="76"/>
                  <a:pt x="2" y="60"/>
                  <a:pt x="8" y="93"/>
                </a:cubicBezTo>
                <a:cubicBezTo>
                  <a:pt x="29" y="92"/>
                  <a:pt x="51" y="94"/>
                  <a:pt x="72" y="89"/>
                </a:cubicBezTo>
                <a:cubicBezTo>
                  <a:pt x="82" y="87"/>
                  <a:pt x="77" y="67"/>
                  <a:pt x="96" y="61"/>
                </a:cubicBezTo>
                <a:cubicBezTo>
                  <a:pt x="103" y="41"/>
                  <a:pt x="96" y="22"/>
                  <a:pt x="100" y="1"/>
                </a:cubicBezTo>
                <a:close/>
              </a:path>
            </a:pathLst>
          </a:custGeom>
          <a:noFill/>
          <a:ln w="28575" cmpd="sng">
            <a:solidFill>
              <a:schemeClr val="bg2"/>
            </a:solidFill>
            <a:round/>
            <a:headEnd/>
            <a:tailEnd/>
          </a:ln>
          <a:effectLst/>
        </p:spPr>
        <p:txBody>
          <a:bodyPr wrap="none" anchor="ctr"/>
          <a:lstStyle/>
          <a:p>
            <a:endParaRPr lang="en-US"/>
          </a:p>
        </p:txBody>
      </p:sp>
      <p:sp>
        <p:nvSpPr>
          <p:cNvPr id="267369" name="Freeform 105"/>
          <p:cNvSpPr>
            <a:spLocks/>
          </p:cNvSpPr>
          <p:nvPr/>
        </p:nvSpPr>
        <p:spPr bwMode="auto">
          <a:xfrm>
            <a:off x="6172200" y="1787525"/>
            <a:ext cx="49213" cy="79375"/>
          </a:xfrm>
          <a:custGeom>
            <a:avLst/>
            <a:gdLst/>
            <a:ahLst/>
            <a:cxnLst>
              <a:cxn ang="0">
                <a:pos x="92" y="15"/>
              </a:cxn>
              <a:cxn ang="0">
                <a:pos x="44" y="11"/>
              </a:cxn>
              <a:cxn ang="0">
                <a:pos x="20" y="47"/>
              </a:cxn>
              <a:cxn ang="0">
                <a:pos x="4" y="83"/>
              </a:cxn>
              <a:cxn ang="0">
                <a:pos x="36" y="115"/>
              </a:cxn>
              <a:cxn ang="0">
                <a:pos x="40" y="83"/>
              </a:cxn>
              <a:cxn ang="0">
                <a:pos x="72" y="59"/>
              </a:cxn>
              <a:cxn ang="0">
                <a:pos x="92" y="15"/>
              </a:cxn>
            </a:cxnLst>
            <a:rect l="0" t="0" r="r" b="b"/>
            <a:pathLst>
              <a:path w="92" h="156">
                <a:moveTo>
                  <a:pt x="92" y="15"/>
                </a:moveTo>
                <a:cubicBezTo>
                  <a:pt x="70" y="11"/>
                  <a:pt x="61" y="0"/>
                  <a:pt x="44" y="11"/>
                </a:cubicBezTo>
                <a:cubicBezTo>
                  <a:pt x="34" y="26"/>
                  <a:pt x="35" y="37"/>
                  <a:pt x="20" y="47"/>
                </a:cubicBezTo>
                <a:cubicBezTo>
                  <a:pt x="13" y="58"/>
                  <a:pt x="4" y="83"/>
                  <a:pt x="4" y="83"/>
                </a:cubicBezTo>
                <a:cubicBezTo>
                  <a:pt x="4" y="84"/>
                  <a:pt x="0" y="156"/>
                  <a:pt x="36" y="115"/>
                </a:cubicBezTo>
                <a:cubicBezTo>
                  <a:pt x="43" y="107"/>
                  <a:pt x="37" y="93"/>
                  <a:pt x="40" y="83"/>
                </a:cubicBezTo>
                <a:cubicBezTo>
                  <a:pt x="44" y="68"/>
                  <a:pt x="60" y="63"/>
                  <a:pt x="72" y="59"/>
                </a:cubicBezTo>
                <a:cubicBezTo>
                  <a:pt x="81" y="45"/>
                  <a:pt x="86" y="31"/>
                  <a:pt x="92" y="15"/>
                </a:cubicBezTo>
                <a:close/>
              </a:path>
            </a:pathLst>
          </a:custGeom>
          <a:noFill/>
          <a:ln w="28575" cmpd="sng">
            <a:solidFill>
              <a:schemeClr val="bg2"/>
            </a:solidFill>
            <a:round/>
            <a:headEnd/>
            <a:tailEnd/>
          </a:ln>
          <a:effectLst/>
        </p:spPr>
        <p:txBody>
          <a:bodyPr wrap="none" anchor="ctr"/>
          <a:lstStyle/>
          <a:p>
            <a:endParaRPr lang="en-US"/>
          </a:p>
        </p:txBody>
      </p:sp>
      <p:sp>
        <p:nvSpPr>
          <p:cNvPr id="267370" name="Freeform 106"/>
          <p:cNvSpPr>
            <a:spLocks/>
          </p:cNvSpPr>
          <p:nvPr/>
        </p:nvSpPr>
        <p:spPr bwMode="auto">
          <a:xfrm>
            <a:off x="6078538" y="1800225"/>
            <a:ext cx="88900" cy="71438"/>
          </a:xfrm>
          <a:custGeom>
            <a:avLst/>
            <a:gdLst/>
            <a:ahLst/>
            <a:cxnLst>
              <a:cxn ang="0">
                <a:pos x="110" y="0"/>
              </a:cxn>
              <a:cxn ang="0">
                <a:pos x="70" y="40"/>
              </a:cxn>
              <a:cxn ang="0">
                <a:pos x="18" y="76"/>
              </a:cxn>
              <a:cxn ang="0">
                <a:pos x="2" y="112"/>
              </a:cxn>
              <a:cxn ang="0">
                <a:pos x="6" y="132"/>
              </a:cxn>
              <a:cxn ang="0">
                <a:pos x="102" y="72"/>
              </a:cxn>
              <a:cxn ang="0">
                <a:pos x="118" y="36"/>
              </a:cxn>
              <a:cxn ang="0">
                <a:pos x="142" y="28"/>
              </a:cxn>
            </a:cxnLst>
            <a:rect l="0" t="0" r="r" b="b"/>
            <a:pathLst>
              <a:path w="170" h="142">
                <a:moveTo>
                  <a:pt x="110" y="0"/>
                </a:moveTo>
                <a:cubicBezTo>
                  <a:pt x="100" y="15"/>
                  <a:pt x="85" y="30"/>
                  <a:pt x="70" y="40"/>
                </a:cubicBezTo>
                <a:cubicBezTo>
                  <a:pt x="63" y="60"/>
                  <a:pt x="36" y="64"/>
                  <a:pt x="18" y="76"/>
                </a:cubicBezTo>
                <a:cubicBezTo>
                  <a:pt x="11" y="87"/>
                  <a:pt x="2" y="112"/>
                  <a:pt x="2" y="112"/>
                </a:cubicBezTo>
                <a:cubicBezTo>
                  <a:pt x="3" y="119"/>
                  <a:pt x="0" y="130"/>
                  <a:pt x="6" y="132"/>
                </a:cubicBezTo>
                <a:cubicBezTo>
                  <a:pt x="40" y="142"/>
                  <a:pt x="91" y="105"/>
                  <a:pt x="102" y="72"/>
                </a:cubicBezTo>
                <a:cubicBezTo>
                  <a:pt x="104" y="65"/>
                  <a:pt x="113" y="39"/>
                  <a:pt x="118" y="36"/>
                </a:cubicBezTo>
                <a:cubicBezTo>
                  <a:pt x="170" y="1"/>
                  <a:pt x="125" y="45"/>
                  <a:pt x="142" y="28"/>
                </a:cubicBezTo>
              </a:path>
            </a:pathLst>
          </a:custGeom>
          <a:noFill/>
          <a:ln w="28575" cmpd="sng">
            <a:solidFill>
              <a:schemeClr val="bg2"/>
            </a:solidFill>
            <a:round/>
            <a:headEnd/>
            <a:tailEnd/>
          </a:ln>
          <a:effectLst/>
        </p:spPr>
        <p:txBody>
          <a:bodyPr wrap="none" anchor="ctr"/>
          <a:lstStyle/>
          <a:p>
            <a:endParaRPr lang="en-US"/>
          </a:p>
        </p:txBody>
      </p:sp>
      <p:sp>
        <p:nvSpPr>
          <p:cNvPr id="267371" name="Freeform 107"/>
          <p:cNvSpPr>
            <a:spLocks/>
          </p:cNvSpPr>
          <p:nvPr/>
        </p:nvSpPr>
        <p:spPr bwMode="auto">
          <a:xfrm>
            <a:off x="6097588" y="1809750"/>
            <a:ext cx="84137" cy="84138"/>
          </a:xfrm>
          <a:custGeom>
            <a:avLst/>
            <a:gdLst/>
            <a:ahLst/>
            <a:cxnLst>
              <a:cxn ang="0">
                <a:pos x="17" y="116"/>
              </a:cxn>
              <a:cxn ang="0">
                <a:pos x="25" y="168"/>
              </a:cxn>
              <a:cxn ang="0">
                <a:pos x="81" y="132"/>
              </a:cxn>
              <a:cxn ang="0">
                <a:pos x="121" y="104"/>
              </a:cxn>
              <a:cxn ang="0">
                <a:pos x="133" y="100"/>
              </a:cxn>
              <a:cxn ang="0">
                <a:pos x="137" y="8"/>
              </a:cxn>
              <a:cxn ang="0">
                <a:pos x="113" y="16"/>
              </a:cxn>
              <a:cxn ang="0">
                <a:pos x="85" y="20"/>
              </a:cxn>
              <a:cxn ang="0">
                <a:pos x="45" y="92"/>
              </a:cxn>
            </a:cxnLst>
            <a:rect l="0" t="0" r="r" b="b"/>
            <a:pathLst>
              <a:path w="159" h="168">
                <a:moveTo>
                  <a:pt x="17" y="116"/>
                </a:moveTo>
                <a:cubicBezTo>
                  <a:pt x="5" y="135"/>
                  <a:pt x="0" y="160"/>
                  <a:pt x="25" y="168"/>
                </a:cubicBezTo>
                <a:cubicBezTo>
                  <a:pt x="57" y="163"/>
                  <a:pt x="59" y="154"/>
                  <a:pt x="81" y="132"/>
                </a:cubicBezTo>
                <a:cubicBezTo>
                  <a:pt x="88" y="111"/>
                  <a:pt x="100" y="111"/>
                  <a:pt x="121" y="104"/>
                </a:cubicBezTo>
                <a:cubicBezTo>
                  <a:pt x="125" y="103"/>
                  <a:pt x="133" y="100"/>
                  <a:pt x="133" y="100"/>
                </a:cubicBezTo>
                <a:cubicBezTo>
                  <a:pt x="153" y="71"/>
                  <a:pt x="159" y="66"/>
                  <a:pt x="137" y="8"/>
                </a:cubicBezTo>
                <a:cubicBezTo>
                  <a:pt x="134" y="0"/>
                  <a:pt x="121" y="13"/>
                  <a:pt x="113" y="16"/>
                </a:cubicBezTo>
                <a:cubicBezTo>
                  <a:pt x="104" y="19"/>
                  <a:pt x="94" y="19"/>
                  <a:pt x="85" y="20"/>
                </a:cubicBezTo>
                <a:cubicBezTo>
                  <a:pt x="57" y="39"/>
                  <a:pt x="45" y="56"/>
                  <a:pt x="45" y="92"/>
                </a:cubicBezTo>
              </a:path>
            </a:pathLst>
          </a:custGeom>
          <a:noFill/>
          <a:ln w="28575" cmpd="sng">
            <a:solidFill>
              <a:schemeClr val="bg2"/>
            </a:solidFill>
            <a:round/>
            <a:headEnd/>
            <a:tailEnd/>
          </a:ln>
          <a:effectLst/>
        </p:spPr>
        <p:txBody>
          <a:bodyPr wrap="none" anchor="ctr"/>
          <a:lstStyle/>
          <a:p>
            <a:endParaRPr lang="en-US"/>
          </a:p>
        </p:txBody>
      </p:sp>
      <p:sp>
        <p:nvSpPr>
          <p:cNvPr id="267372" name="Freeform 108"/>
          <p:cNvSpPr>
            <a:spLocks/>
          </p:cNvSpPr>
          <p:nvPr/>
        </p:nvSpPr>
        <p:spPr bwMode="auto">
          <a:xfrm>
            <a:off x="6037263" y="1855788"/>
            <a:ext cx="53975" cy="53975"/>
          </a:xfrm>
          <a:custGeom>
            <a:avLst/>
            <a:gdLst/>
            <a:ahLst/>
            <a:cxnLst>
              <a:cxn ang="0">
                <a:pos x="72" y="0"/>
              </a:cxn>
              <a:cxn ang="0">
                <a:pos x="32" y="32"/>
              </a:cxn>
              <a:cxn ang="0">
                <a:pos x="0" y="64"/>
              </a:cxn>
              <a:cxn ang="0">
                <a:pos x="12" y="108"/>
              </a:cxn>
              <a:cxn ang="0">
                <a:pos x="72" y="72"/>
              </a:cxn>
              <a:cxn ang="0">
                <a:pos x="96" y="56"/>
              </a:cxn>
              <a:cxn ang="0">
                <a:pos x="88" y="8"/>
              </a:cxn>
              <a:cxn ang="0">
                <a:pos x="76" y="4"/>
              </a:cxn>
              <a:cxn ang="0">
                <a:pos x="72" y="0"/>
              </a:cxn>
            </a:cxnLst>
            <a:rect l="0" t="0" r="r" b="b"/>
            <a:pathLst>
              <a:path w="102" h="108">
                <a:moveTo>
                  <a:pt x="72" y="0"/>
                </a:moveTo>
                <a:cubicBezTo>
                  <a:pt x="55" y="12"/>
                  <a:pt x="54" y="25"/>
                  <a:pt x="32" y="32"/>
                </a:cubicBezTo>
                <a:cubicBezTo>
                  <a:pt x="20" y="44"/>
                  <a:pt x="9" y="50"/>
                  <a:pt x="0" y="64"/>
                </a:cubicBezTo>
                <a:cubicBezTo>
                  <a:pt x="5" y="79"/>
                  <a:pt x="7" y="93"/>
                  <a:pt x="12" y="108"/>
                </a:cubicBezTo>
                <a:cubicBezTo>
                  <a:pt x="57" y="102"/>
                  <a:pt x="43" y="97"/>
                  <a:pt x="72" y="72"/>
                </a:cubicBezTo>
                <a:cubicBezTo>
                  <a:pt x="79" y="66"/>
                  <a:pt x="96" y="56"/>
                  <a:pt x="96" y="56"/>
                </a:cubicBezTo>
                <a:cubicBezTo>
                  <a:pt x="101" y="41"/>
                  <a:pt x="102" y="20"/>
                  <a:pt x="88" y="8"/>
                </a:cubicBezTo>
                <a:cubicBezTo>
                  <a:pt x="85" y="5"/>
                  <a:pt x="80" y="6"/>
                  <a:pt x="76" y="4"/>
                </a:cubicBezTo>
                <a:cubicBezTo>
                  <a:pt x="74" y="3"/>
                  <a:pt x="73" y="1"/>
                  <a:pt x="72" y="0"/>
                </a:cubicBezTo>
                <a:close/>
              </a:path>
            </a:pathLst>
          </a:custGeom>
          <a:noFill/>
          <a:ln w="28575" cmpd="sng">
            <a:solidFill>
              <a:schemeClr val="bg2"/>
            </a:solidFill>
            <a:round/>
            <a:headEnd/>
            <a:tailEnd/>
          </a:ln>
          <a:effectLst/>
        </p:spPr>
        <p:txBody>
          <a:bodyPr wrap="none" anchor="ctr"/>
          <a:lstStyle/>
          <a:p>
            <a:endParaRPr lang="en-US"/>
          </a:p>
        </p:txBody>
      </p:sp>
      <p:sp>
        <p:nvSpPr>
          <p:cNvPr id="267373" name="Freeform 109"/>
          <p:cNvSpPr>
            <a:spLocks/>
          </p:cNvSpPr>
          <p:nvPr/>
        </p:nvSpPr>
        <p:spPr bwMode="auto">
          <a:xfrm>
            <a:off x="6083300" y="1871663"/>
            <a:ext cx="20638" cy="44450"/>
          </a:xfrm>
          <a:custGeom>
            <a:avLst/>
            <a:gdLst/>
            <a:ahLst/>
            <a:cxnLst>
              <a:cxn ang="0">
                <a:pos x="24" y="0"/>
              </a:cxn>
              <a:cxn ang="0">
                <a:pos x="0" y="16"/>
              </a:cxn>
              <a:cxn ang="0">
                <a:pos x="8" y="88"/>
              </a:cxn>
              <a:cxn ang="0">
                <a:pos x="28" y="84"/>
              </a:cxn>
              <a:cxn ang="0">
                <a:pos x="36" y="60"/>
              </a:cxn>
              <a:cxn ang="0">
                <a:pos x="40" y="48"/>
              </a:cxn>
              <a:cxn ang="0">
                <a:pos x="24" y="0"/>
              </a:cxn>
            </a:cxnLst>
            <a:rect l="0" t="0" r="r" b="b"/>
            <a:pathLst>
              <a:path w="40" h="89">
                <a:moveTo>
                  <a:pt x="24" y="0"/>
                </a:moveTo>
                <a:cubicBezTo>
                  <a:pt x="16" y="2"/>
                  <a:pt x="0" y="2"/>
                  <a:pt x="0" y="16"/>
                </a:cubicBezTo>
                <a:cubicBezTo>
                  <a:pt x="0" y="40"/>
                  <a:pt x="8" y="88"/>
                  <a:pt x="8" y="88"/>
                </a:cubicBezTo>
                <a:cubicBezTo>
                  <a:pt x="15" y="87"/>
                  <a:pt x="23" y="89"/>
                  <a:pt x="28" y="84"/>
                </a:cubicBezTo>
                <a:cubicBezTo>
                  <a:pt x="34" y="78"/>
                  <a:pt x="33" y="68"/>
                  <a:pt x="36" y="60"/>
                </a:cubicBezTo>
                <a:cubicBezTo>
                  <a:pt x="37" y="56"/>
                  <a:pt x="40" y="48"/>
                  <a:pt x="40" y="48"/>
                </a:cubicBezTo>
                <a:cubicBezTo>
                  <a:pt x="37" y="27"/>
                  <a:pt x="35" y="17"/>
                  <a:pt x="24" y="0"/>
                </a:cubicBezTo>
                <a:close/>
              </a:path>
            </a:pathLst>
          </a:custGeom>
          <a:noFill/>
          <a:ln w="28575" cmpd="sng">
            <a:solidFill>
              <a:schemeClr val="bg2"/>
            </a:solidFill>
            <a:round/>
            <a:headEnd/>
            <a:tailEnd/>
          </a:ln>
          <a:effectLst/>
        </p:spPr>
        <p:txBody>
          <a:bodyPr wrap="none" anchor="ctr"/>
          <a:lstStyle/>
          <a:p>
            <a:endParaRPr lang="en-US"/>
          </a:p>
        </p:txBody>
      </p:sp>
      <p:sp>
        <p:nvSpPr>
          <p:cNvPr id="267374" name="Freeform 110"/>
          <p:cNvSpPr>
            <a:spLocks/>
          </p:cNvSpPr>
          <p:nvPr/>
        </p:nvSpPr>
        <p:spPr bwMode="auto">
          <a:xfrm>
            <a:off x="6029325" y="1901825"/>
            <a:ext cx="53975" cy="50800"/>
          </a:xfrm>
          <a:custGeom>
            <a:avLst/>
            <a:gdLst/>
            <a:ahLst/>
            <a:cxnLst>
              <a:cxn ang="0">
                <a:pos x="90" y="0"/>
              </a:cxn>
              <a:cxn ang="0">
                <a:pos x="18" y="36"/>
              </a:cxn>
              <a:cxn ang="0">
                <a:pos x="38" y="100"/>
              </a:cxn>
              <a:cxn ang="0">
                <a:pos x="74" y="76"/>
              </a:cxn>
              <a:cxn ang="0">
                <a:pos x="102" y="52"/>
              </a:cxn>
              <a:cxn ang="0">
                <a:pos x="90" y="0"/>
              </a:cxn>
            </a:cxnLst>
            <a:rect l="0" t="0" r="r" b="b"/>
            <a:pathLst>
              <a:path w="102" h="100">
                <a:moveTo>
                  <a:pt x="90" y="0"/>
                </a:moveTo>
                <a:cubicBezTo>
                  <a:pt x="74" y="24"/>
                  <a:pt x="45" y="29"/>
                  <a:pt x="18" y="36"/>
                </a:cubicBezTo>
                <a:cubicBezTo>
                  <a:pt x="0" y="62"/>
                  <a:pt x="30" y="75"/>
                  <a:pt x="38" y="100"/>
                </a:cubicBezTo>
                <a:cubicBezTo>
                  <a:pt x="54" y="95"/>
                  <a:pt x="62" y="88"/>
                  <a:pt x="74" y="76"/>
                </a:cubicBezTo>
                <a:cubicBezTo>
                  <a:pt x="79" y="60"/>
                  <a:pt x="86" y="57"/>
                  <a:pt x="102" y="52"/>
                </a:cubicBezTo>
                <a:cubicBezTo>
                  <a:pt x="100" y="32"/>
                  <a:pt x="102" y="0"/>
                  <a:pt x="90" y="0"/>
                </a:cubicBezTo>
                <a:close/>
              </a:path>
            </a:pathLst>
          </a:custGeom>
          <a:noFill/>
          <a:ln w="28575" cmpd="sng">
            <a:solidFill>
              <a:schemeClr val="bg2"/>
            </a:solidFill>
            <a:round/>
            <a:headEnd/>
            <a:tailEnd/>
          </a:ln>
          <a:effectLst/>
        </p:spPr>
        <p:txBody>
          <a:bodyPr wrap="none" anchor="ctr"/>
          <a:lstStyle/>
          <a:p>
            <a:endParaRPr lang="en-US"/>
          </a:p>
        </p:txBody>
      </p:sp>
      <p:sp>
        <p:nvSpPr>
          <p:cNvPr id="267375" name="Freeform 111"/>
          <p:cNvSpPr>
            <a:spLocks/>
          </p:cNvSpPr>
          <p:nvPr/>
        </p:nvSpPr>
        <p:spPr bwMode="auto">
          <a:xfrm>
            <a:off x="5981700" y="1892300"/>
            <a:ext cx="50800" cy="52388"/>
          </a:xfrm>
          <a:custGeom>
            <a:avLst/>
            <a:gdLst/>
            <a:ahLst/>
            <a:cxnLst>
              <a:cxn ang="0">
                <a:pos x="92" y="0"/>
              </a:cxn>
              <a:cxn ang="0">
                <a:pos x="48" y="28"/>
              </a:cxn>
              <a:cxn ang="0">
                <a:pos x="24" y="44"/>
              </a:cxn>
              <a:cxn ang="0">
                <a:pos x="0" y="76"/>
              </a:cxn>
              <a:cxn ang="0">
                <a:pos x="28" y="104"/>
              </a:cxn>
              <a:cxn ang="0">
                <a:pos x="60" y="64"/>
              </a:cxn>
              <a:cxn ang="0">
                <a:pos x="84" y="56"/>
              </a:cxn>
              <a:cxn ang="0">
                <a:pos x="96" y="52"/>
              </a:cxn>
              <a:cxn ang="0">
                <a:pos x="88" y="24"/>
              </a:cxn>
              <a:cxn ang="0">
                <a:pos x="80" y="12"/>
              </a:cxn>
              <a:cxn ang="0">
                <a:pos x="92" y="0"/>
              </a:cxn>
            </a:cxnLst>
            <a:rect l="0" t="0" r="r" b="b"/>
            <a:pathLst>
              <a:path w="96" h="104">
                <a:moveTo>
                  <a:pt x="92" y="0"/>
                </a:moveTo>
                <a:cubicBezTo>
                  <a:pt x="68" y="6"/>
                  <a:pt x="66" y="18"/>
                  <a:pt x="48" y="28"/>
                </a:cubicBezTo>
                <a:cubicBezTo>
                  <a:pt x="40" y="33"/>
                  <a:pt x="24" y="44"/>
                  <a:pt x="24" y="44"/>
                </a:cubicBezTo>
                <a:cubicBezTo>
                  <a:pt x="19" y="59"/>
                  <a:pt x="9" y="63"/>
                  <a:pt x="0" y="76"/>
                </a:cubicBezTo>
                <a:cubicBezTo>
                  <a:pt x="5" y="96"/>
                  <a:pt x="9" y="98"/>
                  <a:pt x="28" y="104"/>
                </a:cubicBezTo>
                <a:cubicBezTo>
                  <a:pt x="59" y="94"/>
                  <a:pt x="51" y="71"/>
                  <a:pt x="60" y="64"/>
                </a:cubicBezTo>
                <a:cubicBezTo>
                  <a:pt x="67" y="59"/>
                  <a:pt x="76" y="59"/>
                  <a:pt x="84" y="56"/>
                </a:cubicBezTo>
                <a:cubicBezTo>
                  <a:pt x="88" y="55"/>
                  <a:pt x="96" y="52"/>
                  <a:pt x="96" y="52"/>
                </a:cubicBezTo>
                <a:cubicBezTo>
                  <a:pt x="95" y="47"/>
                  <a:pt x="91" y="30"/>
                  <a:pt x="88" y="24"/>
                </a:cubicBezTo>
                <a:cubicBezTo>
                  <a:pt x="86" y="20"/>
                  <a:pt x="79" y="17"/>
                  <a:pt x="80" y="12"/>
                </a:cubicBezTo>
                <a:cubicBezTo>
                  <a:pt x="81" y="6"/>
                  <a:pt x="88" y="4"/>
                  <a:pt x="92" y="0"/>
                </a:cubicBezTo>
                <a:close/>
              </a:path>
            </a:pathLst>
          </a:custGeom>
          <a:noFill/>
          <a:ln w="28575" cmpd="sng">
            <a:solidFill>
              <a:schemeClr val="bg2"/>
            </a:solidFill>
            <a:round/>
            <a:headEnd/>
            <a:tailEnd/>
          </a:ln>
          <a:effectLst/>
        </p:spPr>
        <p:txBody>
          <a:bodyPr wrap="none" anchor="ctr"/>
          <a:lstStyle/>
          <a:p>
            <a:endParaRPr lang="en-US"/>
          </a:p>
        </p:txBody>
      </p:sp>
      <p:sp>
        <p:nvSpPr>
          <p:cNvPr id="267376" name="Freeform 112"/>
          <p:cNvSpPr>
            <a:spLocks/>
          </p:cNvSpPr>
          <p:nvPr/>
        </p:nvSpPr>
        <p:spPr bwMode="auto">
          <a:xfrm>
            <a:off x="5992813" y="1924050"/>
            <a:ext cx="47625" cy="52388"/>
          </a:xfrm>
          <a:custGeom>
            <a:avLst/>
            <a:gdLst/>
            <a:ahLst/>
            <a:cxnLst>
              <a:cxn ang="0">
                <a:pos x="60" y="0"/>
              </a:cxn>
              <a:cxn ang="0">
                <a:pos x="48" y="24"/>
              </a:cxn>
              <a:cxn ang="0">
                <a:pos x="24" y="40"/>
              </a:cxn>
              <a:cxn ang="0">
                <a:pos x="0" y="68"/>
              </a:cxn>
              <a:cxn ang="0">
                <a:pos x="24" y="104"/>
              </a:cxn>
              <a:cxn ang="0">
                <a:pos x="64" y="100"/>
              </a:cxn>
              <a:cxn ang="0">
                <a:pos x="72" y="72"/>
              </a:cxn>
              <a:cxn ang="0">
                <a:pos x="92" y="56"/>
              </a:cxn>
              <a:cxn ang="0">
                <a:pos x="72" y="20"/>
              </a:cxn>
              <a:cxn ang="0">
                <a:pos x="60" y="0"/>
              </a:cxn>
            </a:cxnLst>
            <a:rect l="0" t="0" r="r" b="b"/>
            <a:pathLst>
              <a:path w="92" h="105">
                <a:moveTo>
                  <a:pt x="60" y="0"/>
                </a:moveTo>
                <a:cubicBezTo>
                  <a:pt x="57" y="9"/>
                  <a:pt x="55" y="18"/>
                  <a:pt x="48" y="24"/>
                </a:cubicBezTo>
                <a:cubicBezTo>
                  <a:pt x="41" y="30"/>
                  <a:pt x="24" y="40"/>
                  <a:pt x="24" y="40"/>
                </a:cubicBezTo>
                <a:cubicBezTo>
                  <a:pt x="14" y="55"/>
                  <a:pt x="6" y="51"/>
                  <a:pt x="0" y="68"/>
                </a:cubicBezTo>
                <a:cubicBezTo>
                  <a:pt x="5" y="84"/>
                  <a:pt x="12" y="92"/>
                  <a:pt x="24" y="104"/>
                </a:cubicBezTo>
                <a:cubicBezTo>
                  <a:pt x="37" y="103"/>
                  <a:pt x="51" y="105"/>
                  <a:pt x="64" y="100"/>
                </a:cubicBezTo>
                <a:cubicBezTo>
                  <a:pt x="73" y="97"/>
                  <a:pt x="68" y="81"/>
                  <a:pt x="72" y="72"/>
                </a:cubicBezTo>
                <a:cubicBezTo>
                  <a:pt x="78" y="58"/>
                  <a:pt x="79" y="60"/>
                  <a:pt x="92" y="56"/>
                </a:cubicBezTo>
                <a:cubicBezTo>
                  <a:pt x="87" y="38"/>
                  <a:pt x="88" y="31"/>
                  <a:pt x="72" y="20"/>
                </a:cubicBezTo>
                <a:cubicBezTo>
                  <a:pt x="67" y="4"/>
                  <a:pt x="71" y="11"/>
                  <a:pt x="60" y="0"/>
                </a:cubicBezTo>
                <a:close/>
              </a:path>
            </a:pathLst>
          </a:custGeom>
          <a:noFill/>
          <a:ln w="28575" cmpd="sng">
            <a:solidFill>
              <a:schemeClr val="bg2"/>
            </a:solidFill>
            <a:round/>
            <a:headEnd/>
            <a:tailEnd/>
          </a:ln>
          <a:effectLst/>
        </p:spPr>
        <p:txBody>
          <a:bodyPr wrap="none" anchor="ctr"/>
          <a:lstStyle/>
          <a:p>
            <a:endParaRPr lang="en-US"/>
          </a:p>
        </p:txBody>
      </p:sp>
      <p:sp>
        <p:nvSpPr>
          <p:cNvPr id="267377" name="Freeform 113"/>
          <p:cNvSpPr>
            <a:spLocks/>
          </p:cNvSpPr>
          <p:nvPr/>
        </p:nvSpPr>
        <p:spPr bwMode="auto">
          <a:xfrm>
            <a:off x="5926138" y="1928813"/>
            <a:ext cx="68262" cy="69850"/>
          </a:xfrm>
          <a:custGeom>
            <a:avLst/>
            <a:gdLst/>
            <a:ahLst/>
            <a:cxnLst>
              <a:cxn ang="0">
                <a:pos x="129" y="48"/>
              </a:cxn>
              <a:cxn ang="0">
                <a:pos x="105" y="0"/>
              </a:cxn>
              <a:cxn ang="0">
                <a:pos x="65" y="24"/>
              </a:cxn>
              <a:cxn ang="0">
                <a:pos x="45" y="40"/>
              </a:cxn>
              <a:cxn ang="0">
                <a:pos x="33" y="64"/>
              </a:cxn>
              <a:cxn ang="0">
                <a:pos x="9" y="84"/>
              </a:cxn>
              <a:cxn ang="0">
                <a:pos x="37" y="140"/>
              </a:cxn>
              <a:cxn ang="0">
                <a:pos x="65" y="136"/>
              </a:cxn>
              <a:cxn ang="0">
                <a:pos x="81" y="112"/>
              </a:cxn>
              <a:cxn ang="0">
                <a:pos x="113" y="72"/>
              </a:cxn>
            </a:cxnLst>
            <a:rect l="0" t="0" r="r" b="b"/>
            <a:pathLst>
              <a:path w="129" h="141">
                <a:moveTo>
                  <a:pt x="129" y="48"/>
                </a:moveTo>
                <a:cubicBezTo>
                  <a:pt x="124" y="27"/>
                  <a:pt x="125" y="7"/>
                  <a:pt x="105" y="0"/>
                </a:cubicBezTo>
                <a:cubicBezTo>
                  <a:pt x="81" y="5"/>
                  <a:pt x="84" y="12"/>
                  <a:pt x="65" y="24"/>
                </a:cubicBezTo>
                <a:cubicBezTo>
                  <a:pt x="42" y="58"/>
                  <a:pt x="73" y="18"/>
                  <a:pt x="45" y="40"/>
                </a:cubicBezTo>
                <a:cubicBezTo>
                  <a:pt x="32" y="51"/>
                  <a:pt x="41" y="52"/>
                  <a:pt x="33" y="64"/>
                </a:cubicBezTo>
                <a:cubicBezTo>
                  <a:pt x="27" y="73"/>
                  <a:pt x="18" y="78"/>
                  <a:pt x="9" y="84"/>
                </a:cubicBezTo>
                <a:cubicBezTo>
                  <a:pt x="0" y="112"/>
                  <a:pt x="11" y="131"/>
                  <a:pt x="37" y="140"/>
                </a:cubicBezTo>
                <a:cubicBezTo>
                  <a:pt x="46" y="139"/>
                  <a:pt x="57" y="141"/>
                  <a:pt x="65" y="136"/>
                </a:cubicBezTo>
                <a:cubicBezTo>
                  <a:pt x="73" y="131"/>
                  <a:pt x="76" y="120"/>
                  <a:pt x="81" y="112"/>
                </a:cubicBezTo>
                <a:cubicBezTo>
                  <a:pt x="90" y="98"/>
                  <a:pt x="106" y="85"/>
                  <a:pt x="113" y="72"/>
                </a:cubicBezTo>
              </a:path>
            </a:pathLst>
          </a:custGeom>
          <a:noFill/>
          <a:ln w="28575" cmpd="sng">
            <a:solidFill>
              <a:schemeClr val="bg2"/>
            </a:solidFill>
            <a:round/>
            <a:headEnd/>
            <a:tailEnd/>
          </a:ln>
          <a:effectLst/>
        </p:spPr>
        <p:txBody>
          <a:bodyPr wrap="none" anchor="ctr"/>
          <a:lstStyle/>
          <a:p>
            <a:endParaRPr lang="en-US"/>
          </a:p>
        </p:txBody>
      </p:sp>
      <p:sp>
        <p:nvSpPr>
          <p:cNvPr id="267378" name="Freeform 114"/>
          <p:cNvSpPr>
            <a:spLocks/>
          </p:cNvSpPr>
          <p:nvPr/>
        </p:nvSpPr>
        <p:spPr bwMode="auto">
          <a:xfrm>
            <a:off x="5930900" y="1984375"/>
            <a:ext cx="66675" cy="74613"/>
          </a:xfrm>
          <a:custGeom>
            <a:avLst/>
            <a:gdLst/>
            <a:ahLst/>
            <a:cxnLst>
              <a:cxn ang="0">
                <a:pos x="80" y="0"/>
              </a:cxn>
              <a:cxn ang="0">
                <a:pos x="52" y="16"/>
              </a:cxn>
              <a:cxn ang="0">
                <a:pos x="28" y="24"/>
              </a:cxn>
              <a:cxn ang="0">
                <a:pos x="12" y="60"/>
              </a:cxn>
              <a:cxn ang="0">
                <a:pos x="8" y="92"/>
              </a:cxn>
              <a:cxn ang="0">
                <a:pos x="0" y="116"/>
              </a:cxn>
              <a:cxn ang="0">
                <a:pos x="20" y="148"/>
              </a:cxn>
              <a:cxn ang="0">
                <a:pos x="100" y="88"/>
              </a:cxn>
              <a:cxn ang="0">
                <a:pos x="100" y="48"/>
              </a:cxn>
              <a:cxn ang="0">
                <a:pos x="80" y="0"/>
              </a:cxn>
            </a:cxnLst>
            <a:rect l="0" t="0" r="r" b="b"/>
            <a:pathLst>
              <a:path w="125" h="148">
                <a:moveTo>
                  <a:pt x="80" y="0"/>
                </a:moveTo>
                <a:cubicBezTo>
                  <a:pt x="69" y="7"/>
                  <a:pt x="65" y="11"/>
                  <a:pt x="52" y="16"/>
                </a:cubicBezTo>
                <a:cubicBezTo>
                  <a:pt x="44" y="19"/>
                  <a:pt x="28" y="24"/>
                  <a:pt x="28" y="24"/>
                </a:cubicBezTo>
                <a:cubicBezTo>
                  <a:pt x="24" y="37"/>
                  <a:pt x="16" y="47"/>
                  <a:pt x="12" y="60"/>
                </a:cubicBezTo>
                <a:cubicBezTo>
                  <a:pt x="11" y="71"/>
                  <a:pt x="10" y="81"/>
                  <a:pt x="8" y="92"/>
                </a:cubicBezTo>
                <a:cubicBezTo>
                  <a:pt x="6" y="100"/>
                  <a:pt x="0" y="116"/>
                  <a:pt x="0" y="116"/>
                </a:cubicBezTo>
                <a:cubicBezTo>
                  <a:pt x="4" y="134"/>
                  <a:pt x="2" y="142"/>
                  <a:pt x="20" y="148"/>
                </a:cubicBezTo>
                <a:cubicBezTo>
                  <a:pt x="53" y="140"/>
                  <a:pt x="60" y="101"/>
                  <a:pt x="100" y="88"/>
                </a:cubicBezTo>
                <a:cubicBezTo>
                  <a:pt x="115" y="73"/>
                  <a:pt x="125" y="56"/>
                  <a:pt x="100" y="48"/>
                </a:cubicBezTo>
                <a:cubicBezTo>
                  <a:pt x="90" y="32"/>
                  <a:pt x="86" y="18"/>
                  <a:pt x="80" y="0"/>
                </a:cubicBezTo>
                <a:close/>
              </a:path>
            </a:pathLst>
          </a:custGeom>
          <a:noFill/>
          <a:ln w="28575" cmpd="sng">
            <a:solidFill>
              <a:schemeClr val="bg2"/>
            </a:solidFill>
            <a:round/>
            <a:headEnd/>
            <a:tailEnd/>
          </a:ln>
          <a:effectLst/>
        </p:spPr>
        <p:txBody>
          <a:bodyPr wrap="none" anchor="ctr"/>
          <a:lstStyle/>
          <a:p>
            <a:endParaRPr lang="en-US"/>
          </a:p>
        </p:txBody>
      </p:sp>
      <p:sp>
        <p:nvSpPr>
          <p:cNvPr id="267379" name="Freeform 115"/>
          <p:cNvSpPr>
            <a:spLocks/>
          </p:cNvSpPr>
          <p:nvPr/>
        </p:nvSpPr>
        <p:spPr bwMode="auto">
          <a:xfrm>
            <a:off x="5878513" y="1978025"/>
            <a:ext cx="58737" cy="47625"/>
          </a:xfrm>
          <a:custGeom>
            <a:avLst/>
            <a:gdLst/>
            <a:ahLst/>
            <a:cxnLst>
              <a:cxn ang="0">
                <a:pos x="82" y="9"/>
              </a:cxn>
              <a:cxn ang="0">
                <a:pos x="10" y="53"/>
              </a:cxn>
              <a:cxn ang="0">
                <a:pos x="10" y="89"/>
              </a:cxn>
              <a:cxn ang="0">
                <a:pos x="34" y="97"/>
              </a:cxn>
              <a:cxn ang="0">
                <a:pos x="106" y="49"/>
              </a:cxn>
              <a:cxn ang="0">
                <a:pos x="110" y="37"/>
              </a:cxn>
              <a:cxn ang="0">
                <a:pos x="90" y="1"/>
              </a:cxn>
              <a:cxn ang="0">
                <a:pos x="82" y="9"/>
              </a:cxn>
            </a:cxnLst>
            <a:rect l="0" t="0" r="r" b="b"/>
            <a:pathLst>
              <a:path w="111" h="97">
                <a:moveTo>
                  <a:pt x="82" y="9"/>
                </a:moveTo>
                <a:cubicBezTo>
                  <a:pt x="52" y="19"/>
                  <a:pt x="35" y="36"/>
                  <a:pt x="10" y="53"/>
                </a:cubicBezTo>
                <a:cubicBezTo>
                  <a:pt x="6" y="64"/>
                  <a:pt x="0" y="77"/>
                  <a:pt x="10" y="89"/>
                </a:cubicBezTo>
                <a:cubicBezTo>
                  <a:pt x="16" y="95"/>
                  <a:pt x="34" y="97"/>
                  <a:pt x="34" y="97"/>
                </a:cubicBezTo>
                <a:cubicBezTo>
                  <a:pt x="62" y="88"/>
                  <a:pt x="77" y="59"/>
                  <a:pt x="106" y="49"/>
                </a:cubicBezTo>
                <a:cubicBezTo>
                  <a:pt x="107" y="45"/>
                  <a:pt x="111" y="41"/>
                  <a:pt x="110" y="37"/>
                </a:cubicBezTo>
                <a:cubicBezTo>
                  <a:pt x="110" y="34"/>
                  <a:pt x="93" y="2"/>
                  <a:pt x="90" y="1"/>
                </a:cubicBezTo>
                <a:cubicBezTo>
                  <a:pt x="86" y="0"/>
                  <a:pt x="85" y="6"/>
                  <a:pt x="82" y="9"/>
                </a:cubicBezTo>
                <a:close/>
              </a:path>
            </a:pathLst>
          </a:custGeom>
          <a:noFill/>
          <a:ln w="28575" cmpd="sng">
            <a:solidFill>
              <a:schemeClr val="bg2"/>
            </a:solidFill>
            <a:round/>
            <a:headEnd/>
            <a:tailEnd/>
          </a:ln>
          <a:effectLst/>
        </p:spPr>
        <p:txBody>
          <a:bodyPr wrap="none" anchor="ctr"/>
          <a:lstStyle/>
          <a:p>
            <a:endParaRPr lang="en-US"/>
          </a:p>
        </p:txBody>
      </p:sp>
      <p:sp>
        <p:nvSpPr>
          <p:cNvPr id="267380" name="Freeform 116"/>
          <p:cNvSpPr>
            <a:spLocks/>
          </p:cNvSpPr>
          <p:nvPr/>
        </p:nvSpPr>
        <p:spPr bwMode="auto">
          <a:xfrm>
            <a:off x="5880100" y="2006600"/>
            <a:ext cx="57150" cy="84138"/>
          </a:xfrm>
          <a:custGeom>
            <a:avLst/>
            <a:gdLst/>
            <a:ahLst/>
            <a:cxnLst>
              <a:cxn ang="0">
                <a:pos x="95" y="0"/>
              </a:cxn>
              <a:cxn ang="0">
                <a:pos x="51" y="36"/>
              </a:cxn>
              <a:cxn ang="0">
                <a:pos x="39" y="44"/>
              </a:cxn>
              <a:cxn ang="0">
                <a:pos x="7" y="80"/>
              </a:cxn>
              <a:cxn ang="0">
                <a:pos x="27" y="168"/>
              </a:cxn>
              <a:cxn ang="0">
                <a:pos x="63" y="164"/>
              </a:cxn>
              <a:cxn ang="0">
                <a:pos x="91" y="112"/>
              </a:cxn>
              <a:cxn ang="0">
                <a:pos x="95" y="0"/>
              </a:cxn>
            </a:cxnLst>
            <a:rect l="0" t="0" r="r" b="b"/>
            <a:pathLst>
              <a:path w="106" h="168">
                <a:moveTo>
                  <a:pt x="95" y="0"/>
                </a:moveTo>
                <a:cubicBezTo>
                  <a:pt x="89" y="19"/>
                  <a:pt x="68" y="25"/>
                  <a:pt x="51" y="36"/>
                </a:cubicBezTo>
                <a:cubicBezTo>
                  <a:pt x="47" y="39"/>
                  <a:pt x="39" y="44"/>
                  <a:pt x="39" y="44"/>
                </a:cubicBezTo>
                <a:cubicBezTo>
                  <a:pt x="29" y="58"/>
                  <a:pt x="17" y="66"/>
                  <a:pt x="7" y="80"/>
                </a:cubicBezTo>
                <a:cubicBezTo>
                  <a:pt x="0" y="107"/>
                  <a:pt x="2" y="151"/>
                  <a:pt x="27" y="168"/>
                </a:cubicBezTo>
                <a:cubicBezTo>
                  <a:pt x="39" y="167"/>
                  <a:pt x="52" y="168"/>
                  <a:pt x="63" y="164"/>
                </a:cubicBezTo>
                <a:cubicBezTo>
                  <a:pt x="84" y="156"/>
                  <a:pt x="65" y="121"/>
                  <a:pt x="91" y="112"/>
                </a:cubicBezTo>
                <a:cubicBezTo>
                  <a:pt x="106" y="68"/>
                  <a:pt x="95" y="104"/>
                  <a:pt x="95" y="0"/>
                </a:cubicBezTo>
                <a:close/>
              </a:path>
            </a:pathLst>
          </a:custGeom>
          <a:noFill/>
          <a:ln w="28575" cmpd="sng">
            <a:solidFill>
              <a:schemeClr val="bg2"/>
            </a:solidFill>
            <a:round/>
            <a:headEnd/>
            <a:tailEnd/>
          </a:ln>
          <a:effectLst/>
        </p:spPr>
        <p:txBody>
          <a:bodyPr wrap="none" anchor="ctr"/>
          <a:lstStyle/>
          <a:p>
            <a:endParaRPr lang="en-US"/>
          </a:p>
        </p:txBody>
      </p:sp>
      <p:sp>
        <p:nvSpPr>
          <p:cNvPr id="267381" name="Freeform 117"/>
          <p:cNvSpPr>
            <a:spLocks/>
          </p:cNvSpPr>
          <p:nvPr/>
        </p:nvSpPr>
        <p:spPr bwMode="auto">
          <a:xfrm>
            <a:off x="5834063" y="2016125"/>
            <a:ext cx="60325" cy="65088"/>
          </a:xfrm>
          <a:custGeom>
            <a:avLst/>
            <a:gdLst/>
            <a:ahLst/>
            <a:cxnLst>
              <a:cxn ang="0">
                <a:pos x="75" y="9"/>
              </a:cxn>
              <a:cxn ang="0">
                <a:pos x="19" y="49"/>
              </a:cxn>
              <a:cxn ang="0">
                <a:pos x="31" y="129"/>
              </a:cxn>
              <a:cxn ang="0">
                <a:pos x="63" y="121"/>
              </a:cxn>
              <a:cxn ang="0">
                <a:pos x="83" y="85"/>
              </a:cxn>
              <a:cxn ang="0">
                <a:pos x="115" y="61"/>
              </a:cxn>
              <a:cxn ang="0">
                <a:pos x="87" y="13"/>
              </a:cxn>
              <a:cxn ang="0">
                <a:pos x="83" y="1"/>
              </a:cxn>
              <a:cxn ang="0">
                <a:pos x="75" y="9"/>
              </a:cxn>
            </a:cxnLst>
            <a:rect l="0" t="0" r="r" b="b"/>
            <a:pathLst>
              <a:path w="115" h="130">
                <a:moveTo>
                  <a:pt x="75" y="9"/>
                </a:moveTo>
                <a:cubicBezTo>
                  <a:pt x="53" y="16"/>
                  <a:pt x="44" y="41"/>
                  <a:pt x="19" y="49"/>
                </a:cubicBezTo>
                <a:cubicBezTo>
                  <a:pt x="3" y="72"/>
                  <a:pt x="0" y="119"/>
                  <a:pt x="31" y="129"/>
                </a:cubicBezTo>
                <a:cubicBezTo>
                  <a:pt x="42" y="127"/>
                  <a:pt x="56" y="130"/>
                  <a:pt x="63" y="121"/>
                </a:cubicBezTo>
                <a:cubicBezTo>
                  <a:pt x="76" y="104"/>
                  <a:pt x="59" y="101"/>
                  <a:pt x="83" y="85"/>
                </a:cubicBezTo>
                <a:cubicBezTo>
                  <a:pt x="93" y="71"/>
                  <a:pt x="101" y="70"/>
                  <a:pt x="115" y="61"/>
                </a:cubicBezTo>
                <a:cubicBezTo>
                  <a:pt x="109" y="43"/>
                  <a:pt x="93" y="30"/>
                  <a:pt x="87" y="13"/>
                </a:cubicBezTo>
                <a:cubicBezTo>
                  <a:pt x="86" y="9"/>
                  <a:pt x="87" y="2"/>
                  <a:pt x="83" y="1"/>
                </a:cubicBezTo>
                <a:cubicBezTo>
                  <a:pt x="79" y="0"/>
                  <a:pt x="78" y="6"/>
                  <a:pt x="75" y="9"/>
                </a:cubicBezTo>
                <a:close/>
              </a:path>
            </a:pathLst>
          </a:custGeom>
          <a:noFill/>
          <a:ln w="28575" cmpd="sng">
            <a:solidFill>
              <a:schemeClr val="bg2"/>
            </a:solidFill>
            <a:round/>
            <a:headEnd/>
            <a:tailEnd/>
          </a:ln>
          <a:effectLst/>
        </p:spPr>
        <p:txBody>
          <a:bodyPr wrap="none" anchor="ctr"/>
          <a:lstStyle/>
          <a:p>
            <a:endParaRPr lang="en-US"/>
          </a:p>
        </p:txBody>
      </p:sp>
      <p:sp>
        <p:nvSpPr>
          <p:cNvPr id="267382" name="Freeform 118"/>
          <p:cNvSpPr>
            <a:spLocks/>
          </p:cNvSpPr>
          <p:nvPr/>
        </p:nvSpPr>
        <p:spPr bwMode="auto">
          <a:xfrm>
            <a:off x="5781675" y="2058988"/>
            <a:ext cx="65088" cy="61912"/>
          </a:xfrm>
          <a:custGeom>
            <a:avLst/>
            <a:gdLst/>
            <a:ahLst/>
            <a:cxnLst>
              <a:cxn ang="0">
                <a:pos x="95" y="0"/>
              </a:cxn>
              <a:cxn ang="0">
                <a:pos x="23" y="28"/>
              </a:cxn>
              <a:cxn ang="0">
                <a:pos x="3" y="52"/>
              </a:cxn>
              <a:cxn ang="0">
                <a:pos x="43" y="124"/>
              </a:cxn>
              <a:cxn ang="0">
                <a:pos x="71" y="120"/>
              </a:cxn>
              <a:cxn ang="0">
                <a:pos x="87" y="80"/>
              </a:cxn>
              <a:cxn ang="0">
                <a:pos x="115" y="64"/>
              </a:cxn>
              <a:cxn ang="0">
                <a:pos x="107" y="36"/>
              </a:cxn>
              <a:cxn ang="0">
                <a:pos x="95" y="0"/>
              </a:cxn>
            </a:cxnLst>
            <a:rect l="0" t="0" r="r" b="b"/>
            <a:pathLst>
              <a:path w="125" h="124">
                <a:moveTo>
                  <a:pt x="95" y="0"/>
                </a:moveTo>
                <a:cubicBezTo>
                  <a:pt x="70" y="8"/>
                  <a:pt x="47" y="20"/>
                  <a:pt x="23" y="28"/>
                </a:cubicBezTo>
                <a:cubicBezTo>
                  <a:pt x="20" y="31"/>
                  <a:pt x="4" y="46"/>
                  <a:pt x="3" y="52"/>
                </a:cubicBezTo>
                <a:cubicBezTo>
                  <a:pt x="0" y="82"/>
                  <a:pt x="14" y="114"/>
                  <a:pt x="43" y="124"/>
                </a:cubicBezTo>
                <a:cubicBezTo>
                  <a:pt x="52" y="123"/>
                  <a:pt x="62" y="124"/>
                  <a:pt x="71" y="120"/>
                </a:cubicBezTo>
                <a:cubicBezTo>
                  <a:pt x="85" y="114"/>
                  <a:pt x="79" y="90"/>
                  <a:pt x="87" y="80"/>
                </a:cubicBezTo>
                <a:cubicBezTo>
                  <a:pt x="91" y="75"/>
                  <a:pt x="111" y="66"/>
                  <a:pt x="115" y="64"/>
                </a:cubicBezTo>
                <a:cubicBezTo>
                  <a:pt x="125" y="48"/>
                  <a:pt x="125" y="42"/>
                  <a:pt x="107" y="36"/>
                </a:cubicBezTo>
                <a:cubicBezTo>
                  <a:pt x="93" y="22"/>
                  <a:pt x="89" y="18"/>
                  <a:pt x="95" y="0"/>
                </a:cubicBezTo>
                <a:close/>
              </a:path>
            </a:pathLst>
          </a:custGeom>
          <a:noFill/>
          <a:ln w="28575" cmpd="sng">
            <a:solidFill>
              <a:schemeClr val="bg2"/>
            </a:solidFill>
            <a:round/>
            <a:headEnd/>
            <a:tailEnd/>
          </a:ln>
          <a:effectLst/>
        </p:spPr>
        <p:txBody>
          <a:bodyPr wrap="none" anchor="ctr"/>
          <a:lstStyle/>
          <a:p>
            <a:endParaRPr lang="en-US"/>
          </a:p>
        </p:txBody>
      </p:sp>
      <p:sp>
        <p:nvSpPr>
          <p:cNvPr id="267383" name="Freeform 119"/>
          <p:cNvSpPr>
            <a:spLocks/>
          </p:cNvSpPr>
          <p:nvPr/>
        </p:nvSpPr>
        <p:spPr bwMode="auto">
          <a:xfrm>
            <a:off x="5810250" y="2122488"/>
            <a:ext cx="11113" cy="25400"/>
          </a:xfrm>
          <a:custGeom>
            <a:avLst/>
            <a:gdLst/>
            <a:ahLst/>
            <a:cxnLst>
              <a:cxn ang="0">
                <a:pos x="20" y="0"/>
              </a:cxn>
              <a:cxn ang="0">
                <a:pos x="16" y="36"/>
              </a:cxn>
              <a:cxn ang="0">
                <a:pos x="0" y="52"/>
              </a:cxn>
            </a:cxnLst>
            <a:rect l="0" t="0" r="r" b="b"/>
            <a:pathLst>
              <a:path w="20" h="52">
                <a:moveTo>
                  <a:pt x="20" y="0"/>
                </a:moveTo>
                <a:cubicBezTo>
                  <a:pt x="11" y="28"/>
                  <a:pt x="9" y="16"/>
                  <a:pt x="16" y="36"/>
                </a:cubicBezTo>
                <a:cubicBezTo>
                  <a:pt x="10" y="42"/>
                  <a:pt x="6" y="46"/>
                  <a:pt x="0" y="52"/>
                </a:cubicBezTo>
              </a:path>
            </a:pathLst>
          </a:custGeom>
          <a:noFill/>
          <a:ln w="28575" cmpd="sng">
            <a:solidFill>
              <a:schemeClr val="bg2"/>
            </a:solidFill>
            <a:round/>
            <a:headEnd/>
            <a:tailEnd/>
          </a:ln>
          <a:effectLst/>
        </p:spPr>
        <p:txBody>
          <a:bodyPr wrap="none" anchor="ctr"/>
          <a:lstStyle/>
          <a:p>
            <a:endParaRPr lang="en-US"/>
          </a:p>
        </p:txBody>
      </p:sp>
      <p:sp>
        <p:nvSpPr>
          <p:cNvPr id="267384" name="Freeform 120"/>
          <p:cNvSpPr>
            <a:spLocks/>
          </p:cNvSpPr>
          <p:nvPr/>
        </p:nvSpPr>
        <p:spPr bwMode="auto">
          <a:xfrm>
            <a:off x="5741988" y="2097088"/>
            <a:ext cx="58737" cy="42862"/>
          </a:xfrm>
          <a:custGeom>
            <a:avLst/>
            <a:gdLst/>
            <a:ahLst/>
            <a:cxnLst>
              <a:cxn ang="0">
                <a:pos x="108" y="88"/>
              </a:cxn>
              <a:cxn ang="0">
                <a:pos x="88" y="40"/>
              </a:cxn>
              <a:cxn ang="0">
                <a:pos x="56" y="0"/>
              </a:cxn>
              <a:cxn ang="0">
                <a:pos x="20" y="40"/>
              </a:cxn>
              <a:cxn ang="0">
                <a:pos x="0" y="68"/>
              </a:cxn>
            </a:cxnLst>
            <a:rect l="0" t="0" r="r" b="b"/>
            <a:pathLst>
              <a:path w="110" h="88">
                <a:moveTo>
                  <a:pt x="108" y="88"/>
                </a:moveTo>
                <a:cubicBezTo>
                  <a:pt x="105" y="65"/>
                  <a:pt x="110" y="47"/>
                  <a:pt x="88" y="40"/>
                </a:cubicBezTo>
                <a:cubicBezTo>
                  <a:pt x="72" y="24"/>
                  <a:pt x="77" y="7"/>
                  <a:pt x="56" y="0"/>
                </a:cubicBezTo>
                <a:cubicBezTo>
                  <a:pt x="50" y="23"/>
                  <a:pt x="43" y="32"/>
                  <a:pt x="20" y="40"/>
                </a:cubicBezTo>
                <a:cubicBezTo>
                  <a:pt x="3" y="66"/>
                  <a:pt x="11" y="57"/>
                  <a:pt x="0" y="68"/>
                </a:cubicBezTo>
              </a:path>
            </a:pathLst>
          </a:custGeom>
          <a:noFill/>
          <a:ln w="28575" cmpd="sng">
            <a:solidFill>
              <a:schemeClr val="bg2"/>
            </a:solidFill>
            <a:round/>
            <a:headEnd/>
            <a:tailEnd/>
          </a:ln>
          <a:effectLst/>
        </p:spPr>
        <p:txBody>
          <a:bodyPr wrap="none" anchor="ctr"/>
          <a:lstStyle/>
          <a:p>
            <a:endParaRPr lang="en-US"/>
          </a:p>
        </p:txBody>
      </p:sp>
      <p:sp>
        <p:nvSpPr>
          <p:cNvPr id="267385" name="Freeform 121"/>
          <p:cNvSpPr>
            <a:spLocks/>
          </p:cNvSpPr>
          <p:nvPr/>
        </p:nvSpPr>
        <p:spPr bwMode="auto">
          <a:xfrm>
            <a:off x="5810250" y="2054225"/>
            <a:ext cx="80963" cy="88900"/>
          </a:xfrm>
          <a:custGeom>
            <a:avLst/>
            <a:gdLst/>
            <a:ahLst/>
            <a:cxnLst>
              <a:cxn ang="0">
                <a:pos x="80" y="163"/>
              </a:cxn>
              <a:cxn ang="0">
                <a:pos x="104" y="127"/>
              </a:cxn>
              <a:cxn ang="0">
                <a:pos x="140" y="99"/>
              </a:cxn>
              <a:cxn ang="0">
                <a:pos x="128" y="27"/>
              </a:cxn>
              <a:cxn ang="0">
                <a:pos x="124" y="3"/>
              </a:cxn>
              <a:cxn ang="0">
                <a:pos x="116" y="15"/>
              </a:cxn>
              <a:cxn ang="0">
                <a:pos x="108" y="51"/>
              </a:cxn>
              <a:cxn ang="0">
                <a:pos x="84" y="63"/>
              </a:cxn>
              <a:cxn ang="0">
                <a:pos x="60" y="59"/>
              </a:cxn>
              <a:cxn ang="0">
                <a:pos x="52" y="59"/>
              </a:cxn>
              <a:cxn ang="0">
                <a:pos x="32" y="127"/>
              </a:cxn>
              <a:cxn ang="0">
                <a:pos x="24" y="155"/>
              </a:cxn>
              <a:cxn ang="0">
                <a:pos x="0" y="159"/>
              </a:cxn>
              <a:cxn ang="0">
                <a:pos x="12" y="163"/>
              </a:cxn>
              <a:cxn ang="0">
                <a:pos x="16" y="175"/>
              </a:cxn>
              <a:cxn ang="0">
                <a:pos x="28" y="171"/>
              </a:cxn>
              <a:cxn ang="0">
                <a:pos x="52" y="167"/>
              </a:cxn>
            </a:cxnLst>
            <a:rect l="0" t="0" r="r" b="b"/>
            <a:pathLst>
              <a:path w="154" h="177">
                <a:moveTo>
                  <a:pt x="80" y="163"/>
                </a:moveTo>
                <a:cubicBezTo>
                  <a:pt x="92" y="151"/>
                  <a:pt x="95" y="139"/>
                  <a:pt x="104" y="127"/>
                </a:cubicBezTo>
                <a:cubicBezTo>
                  <a:pt x="112" y="117"/>
                  <a:pt x="129" y="106"/>
                  <a:pt x="140" y="99"/>
                </a:cubicBezTo>
                <a:cubicBezTo>
                  <a:pt x="154" y="79"/>
                  <a:pt x="141" y="47"/>
                  <a:pt x="128" y="27"/>
                </a:cubicBezTo>
                <a:cubicBezTo>
                  <a:pt x="127" y="19"/>
                  <a:pt x="130" y="9"/>
                  <a:pt x="124" y="3"/>
                </a:cubicBezTo>
                <a:cubicBezTo>
                  <a:pt x="121" y="0"/>
                  <a:pt x="118" y="10"/>
                  <a:pt x="116" y="15"/>
                </a:cubicBezTo>
                <a:cubicBezTo>
                  <a:pt x="112" y="27"/>
                  <a:pt x="117" y="42"/>
                  <a:pt x="108" y="51"/>
                </a:cubicBezTo>
                <a:cubicBezTo>
                  <a:pt x="102" y="57"/>
                  <a:pt x="91" y="58"/>
                  <a:pt x="84" y="63"/>
                </a:cubicBezTo>
                <a:cubicBezTo>
                  <a:pt x="76" y="62"/>
                  <a:pt x="67" y="63"/>
                  <a:pt x="60" y="59"/>
                </a:cubicBezTo>
                <a:cubicBezTo>
                  <a:pt x="51" y="54"/>
                  <a:pt x="61" y="32"/>
                  <a:pt x="52" y="59"/>
                </a:cubicBezTo>
                <a:cubicBezTo>
                  <a:pt x="61" y="86"/>
                  <a:pt x="43" y="104"/>
                  <a:pt x="32" y="127"/>
                </a:cubicBezTo>
                <a:cubicBezTo>
                  <a:pt x="28" y="136"/>
                  <a:pt x="32" y="149"/>
                  <a:pt x="24" y="155"/>
                </a:cubicBezTo>
                <a:cubicBezTo>
                  <a:pt x="17" y="160"/>
                  <a:pt x="8" y="158"/>
                  <a:pt x="0" y="159"/>
                </a:cubicBezTo>
                <a:cubicBezTo>
                  <a:pt x="4" y="160"/>
                  <a:pt x="9" y="160"/>
                  <a:pt x="12" y="163"/>
                </a:cubicBezTo>
                <a:cubicBezTo>
                  <a:pt x="15" y="166"/>
                  <a:pt x="12" y="173"/>
                  <a:pt x="16" y="175"/>
                </a:cubicBezTo>
                <a:cubicBezTo>
                  <a:pt x="20" y="177"/>
                  <a:pt x="24" y="172"/>
                  <a:pt x="28" y="171"/>
                </a:cubicBezTo>
                <a:cubicBezTo>
                  <a:pt x="36" y="169"/>
                  <a:pt x="52" y="167"/>
                  <a:pt x="52" y="167"/>
                </a:cubicBezTo>
              </a:path>
            </a:pathLst>
          </a:custGeom>
          <a:noFill/>
          <a:ln w="28575" cmpd="sng">
            <a:solidFill>
              <a:schemeClr val="bg2"/>
            </a:solidFill>
            <a:round/>
            <a:headEnd/>
            <a:tailEnd/>
          </a:ln>
          <a:effectLst/>
        </p:spPr>
        <p:txBody>
          <a:bodyPr wrap="none" anchor="ctr"/>
          <a:lstStyle/>
          <a:p>
            <a:endParaRPr lang="en-US"/>
          </a:p>
        </p:txBody>
      </p:sp>
      <p:sp>
        <p:nvSpPr>
          <p:cNvPr id="267386" name="Line 122"/>
          <p:cNvSpPr>
            <a:spLocks noChangeShapeType="1"/>
          </p:cNvSpPr>
          <p:nvPr/>
        </p:nvSpPr>
        <p:spPr bwMode="auto">
          <a:xfrm>
            <a:off x="4754563" y="1042988"/>
            <a:ext cx="1316037" cy="58578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67387" name="Freeform 123"/>
          <p:cNvSpPr>
            <a:spLocks/>
          </p:cNvSpPr>
          <p:nvPr/>
        </p:nvSpPr>
        <p:spPr bwMode="auto">
          <a:xfrm>
            <a:off x="6045200" y="1611313"/>
            <a:ext cx="57150" cy="349250"/>
          </a:xfrm>
          <a:custGeom>
            <a:avLst/>
            <a:gdLst/>
            <a:ahLst/>
            <a:cxnLst>
              <a:cxn ang="0">
                <a:pos x="108" y="0"/>
              </a:cxn>
              <a:cxn ang="0">
                <a:pos x="0" y="84"/>
              </a:cxn>
              <a:cxn ang="0">
                <a:pos x="0" y="696"/>
              </a:cxn>
            </a:cxnLst>
            <a:rect l="0" t="0" r="r" b="b"/>
            <a:pathLst>
              <a:path w="108" h="696">
                <a:moveTo>
                  <a:pt x="108" y="0"/>
                </a:moveTo>
                <a:lnTo>
                  <a:pt x="0" y="84"/>
                </a:lnTo>
                <a:lnTo>
                  <a:pt x="0" y="696"/>
                </a:lnTo>
              </a:path>
            </a:pathLst>
          </a:custGeom>
          <a:noFill/>
          <a:ln w="19050" cmpd="sng">
            <a:solidFill>
              <a:schemeClr val="tx1"/>
            </a:solidFill>
            <a:round/>
            <a:headEnd/>
            <a:tailEnd/>
          </a:ln>
          <a:effectLst/>
        </p:spPr>
        <p:txBody>
          <a:bodyPr wrap="none" anchor="ctr"/>
          <a:lstStyle/>
          <a:p>
            <a:endParaRPr lang="en-US"/>
          </a:p>
        </p:txBody>
      </p:sp>
      <p:sp>
        <p:nvSpPr>
          <p:cNvPr id="267388" name="Freeform 124"/>
          <p:cNvSpPr>
            <a:spLocks/>
          </p:cNvSpPr>
          <p:nvPr/>
        </p:nvSpPr>
        <p:spPr bwMode="auto">
          <a:xfrm>
            <a:off x="4711700" y="1031875"/>
            <a:ext cx="69850" cy="325438"/>
          </a:xfrm>
          <a:custGeom>
            <a:avLst/>
            <a:gdLst/>
            <a:ahLst/>
            <a:cxnLst>
              <a:cxn ang="0">
                <a:pos x="132" y="0"/>
              </a:cxn>
              <a:cxn ang="0">
                <a:pos x="0" y="48"/>
              </a:cxn>
              <a:cxn ang="0">
                <a:pos x="0" y="648"/>
              </a:cxn>
            </a:cxnLst>
            <a:rect l="0" t="0" r="r" b="b"/>
            <a:pathLst>
              <a:path w="132" h="648">
                <a:moveTo>
                  <a:pt x="132" y="0"/>
                </a:moveTo>
                <a:lnTo>
                  <a:pt x="0" y="48"/>
                </a:lnTo>
                <a:lnTo>
                  <a:pt x="0" y="648"/>
                </a:lnTo>
              </a:path>
            </a:pathLst>
          </a:custGeom>
          <a:noFill/>
          <a:ln w="19050" cmpd="sng">
            <a:solidFill>
              <a:schemeClr val="tx1"/>
            </a:solidFill>
            <a:round/>
            <a:headEnd/>
            <a:tailEnd/>
          </a:ln>
          <a:effectLst/>
        </p:spPr>
        <p:txBody>
          <a:bodyPr wrap="none" anchor="ctr"/>
          <a:lstStyle/>
          <a:p>
            <a:endParaRPr lang="en-US"/>
          </a:p>
        </p:txBody>
      </p:sp>
      <p:sp>
        <p:nvSpPr>
          <p:cNvPr id="267389" name="Line 125"/>
          <p:cNvSpPr>
            <a:spLocks noChangeShapeType="1"/>
          </p:cNvSpPr>
          <p:nvPr/>
        </p:nvSpPr>
        <p:spPr bwMode="auto">
          <a:xfrm>
            <a:off x="4710113" y="1360488"/>
            <a:ext cx="1336675" cy="596900"/>
          </a:xfrm>
          <a:prstGeom prst="line">
            <a:avLst/>
          </a:prstGeom>
          <a:noFill/>
          <a:ln w="28575">
            <a:solidFill>
              <a:schemeClr val="tx1"/>
            </a:solidFill>
            <a:round/>
            <a:headEnd/>
            <a:tailEnd/>
          </a:ln>
          <a:effectLst/>
        </p:spPr>
        <p:txBody>
          <a:bodyPr wrap="none" anchor="ctr"/>
          <a:lstStyle/>
          <a:p>
            <a:endParaRPr lang="en-US"/>
          </a:p>
        </p:txBody>
      </p:sp>
      <p:sp>
        <p:nvSpPr>
          <p:cNvPr id="267390" name="Freeform 126"/>
          <p:cNvSpPr>
            <a:spLocks/>
          </p:cNvSpPr>
          <p:nvPr/>
        </p:nvSpPr>
        <p:spPr bwMode="auto">
          <a:xfrm>
            <a:off x="4776788" y="1406525"/>
            <a:ext cx="38100" cy="101600"/>
          </a:xfrm>
          <a:custGeom>
            <a:avLst/>
            <a:gdLst/>
            <a:ahLst/>
            <a:cxnLst>
              <a:cxn ang="0">
                <a:pos x="72" y="0"/>
              </a:cxn>
              <a:cxn ang="0">
                <a:pos x="72" y="180"/>
              </a:cxn>
              <a:cxn ang="0">
                <a:pos x="45" y="198"/>
              </a:cxn>
              <a:cxn ang="0">
                <a:pos x="21" y="201"/>
              </a:cxn>
              <a:cxn ang="0">
                <a:pos x="6" y="147"/>
              </a:cxn>
              <a:cxn ang="0">
                <a:pos x="3" y="96"/>
              </a:cxn>
              <a:cxn ang="0">
                <a:pos x="0" y="48"/>
              </a:cxn>
              <a:cxn ang="0">
                <a:pos x="72" y="0"/>
              </a:cxn>
            </a:cxnLst>
            <a:rect l="0" t="0" r="r" b="b"/>
            <a:pathLst>
              <a:path w="72" h="201">
                <a:moveTo>
                  <a:pt x="72" y="0"/>
                </a:moveTo>
                <a:lnTo>
                  <a:pt x="72" y="180"/>
                </a:lnTo>
                <a:lnTo>
                  <a:pt x="45" y="198"/>
                </a:lnTo>
                <a:lnTo>
                  <a:pt x="21" y="201"/>
                </a:lnTo>
                <a:lnTo>
                  <a:pt x="6" y="147"/>
                </a:lnTo>
                <a:lnTo>
                  <a:pt x="3" y="96"/>
                </a:lnTo>
                <a:lnTo>
                  <a:pt x="0" y="48"/>
                </a:lnTo>
                <a:lnTo>
                  <a:pt x="72" y="0"/>
                </a:lnTo>
                <a:close/>
              </a:path>
            </a:pathLst>
          </a:custGeom>
          <a:noFill/>
          <a:ln w="28575" cmpd="sng">
            <a:solidFill>
              <a:schemeClr val="bg2"/>
            </a:solidFill>
            <a:round/>
            <a:headEnd/>
            <a:tailEnd/>
          </a:ln>
          <a:effectLst/>
        </p:spPr>
        <p:txBody>
          <a:bodyPr wrap="none" anchor="ctr"/>
          <a:lstStyle/>
          <a:p>
            <a:endParaRPr lang="en-US"/>
          </a:p>
        </p:txBody>
      </p:sp>
      <p:sp>
        <p:nvSpPr>
          <p:cNvPr id="267391" name="Line 127"/>
          <p:cNvSpPr>
            <a:spLocks noChangeShapeType="1"/>
          </p:cNvSpPr>
          <p:nvPr/>
        </p:nvSpPr>
        <p:spPr bwMode="auto">
          <a:xfrm flipH="1">
            <a:off x="5184775" y="1666875"/>
            <a:ext cx="153988" cy="889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67392" name="Line 128"/>
          <p:cNvSpPr>
            <a:spLocks noChangeShapeType="1"/>
          </p:cNvSpPr>
          <p:nvPr/>
        </p:nvSpPr>
        <p:spPr bwMode="auto">
          <a:xfrm flipH="1">
            <a:off x="5187950" y="1716088"/>
            <a:ext cx="150813" cy="87312"/>
          </a:xfrm>
          <a:prstGeom prst="line">
            <a:avLst/>
          </a:prstGeom>
          <a:noFill/>
          <a:ln w="9525">
            <a:solidFill>
              <a:schemeClr val="tx1"/>
            </a:solidFill>
            <a:round/>
            <a:headEnd/>
            <a:tailEnd type="triangle" w="med" len="med"/>
          </a:ln>
          <a:effectLst/>
        </p:spPr>
        <p:txBody>
          <a:bodyPr wrap="none" anchor="ctr"/>
          <a:lstStyle/>
          <a:p>
            <a:endParaRPr lang="en-US"/>
          </a:p>
        </p:txBody>
      </p:sp>
      <p:sp>
        <p:nvSpPr>
          <p:cNvPr id="267393" name="Line 129"/>
          <p:cNvSpPr>
            <a:spLocks noChangeShapeType="1"/>
          </p:cNvSpPr>
          <p:nvPr/>
        </p:nvSpPr>
        <p:spPr bwMode="auto">
          <a:xfrm flipH="1">
            <a:off x="5194300" y="1762125"/>
            <a:ext cx="141288" cy="87313"/>
          </a:xfrm>
          <a:prstGeom prst="line">
            <a:avLst/>
          </a:prstGeom>
          <a:noFill/>
          <a:ln w="9525">
            <a:solidFill>
              <a:schemeClr val="tx1"/>
            </a:solidFill>
            <a:round/>
            <a:headEnd/>
            <a:tailEnd type="triangle" w="med" len="med"/>
          </a:ln>
          <a:effectLst/>
        </p:spPr>
        <p:txBody>
          <a:bodyPr wrap="none" anchor="ctr"/>
          <a:lstStyle/>
          <a:p>
            <a:endParaRPr lang="en-US"/>
          </a:p>
        </p:txBody>
      </p:sp>
      <p:sp>
        <p:nvSpPr>
          <p:cNvPr id="267394" name="Line 130"/>
          <p:cNvSpPr>
            <a:spLocks noChangeShapeType="1"/>
          </p:cNvSpPr>
          <p:nvPr/>
        </p:nvSpPr>
        <p:spPr bwMode="auto">
          <a:xfrm flipH="1">
            <a:off x="5213350" y="1809750"/>
            <a:ext cx="125413" cy="73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67395" name="Line 131"/>
          <p:cNvSpPr>
            <a:spLocks noChangeShapeType="1"/>
          </p:cNvSpPr>
          <p:nvPr/>
        </p:nvSpPr>
        <p:spPr bwMode="auto">
          <a:xfrm flipH="1">
            <a:off x="5240338" y="1860550"/>
            <a:ext cx="95250" cy="58738"/>
          </a:xfrm>
          <a:prstGeom prst="line">
            <a:avLst/>
          </a:prstGeom>
          <a:noFill/>
          <a:ln w="9525">
            <a:solidFill>
              <a:schemeClr val="tx1"/>
            </a:solidFill>
            <a:round/>
            <a:headEnd/>
            <a:tailEnd type="triangle" w="med" len="med"/>
          </a:ln>
          <a:effectLst/>
        </p:spPr>
        <p:txBody>
          <a:bodyPr wrap="none" anchor="ctr"/>
          <a:lstStyle/>
          <a:p>
            <a:endParaRPr lang="en-US"/>
          </a:p>
        </p:txBody>
      </p:sp>
      <p:sp>
        <p:nvSpPr>
          <p:cNvPr id="267396" name="Freeform 132"/>
          <p:cNvSpPr>
            <a:spLocks/>
          </p:cNvSpPr>
          <p:nvPr/>
        </p:nvSpPr>
        <p:spPr bwMode="auto">
          <a:xfrm>
            <a:off x="4713288" y="1357313"/>
            <a:ext cx="1330325" cy="603250"/>
          </a:xfrm>
          <a:custGeom>
            <a:avLst/>
            <a:gdLst/>
            <a:ahLst/>
            <a:cxnLst>
              <a:cxn ang="0">
                <a:pos x="0" y="0"/>
              </a:cxn>
              <a:cxn ang="0">
                <a:pos x="117" y="144"/>
              </a:cxn>
              <a:cxn ang="0">
                <a:pos x="198" y="234"/>
              </a:cxn>
              <a:cxn ang="0">
                <a:pos x="303" y="330"/>
              </a:cxn>
              <a:cxn ang="0">
                <a:pos x="438" y="447"/>
              </a:cxn>
              <a:cxn ang="0">
                <a:pos x="606" y="576"/>
              </a:cxn>
              <a:cxn ang="0">
                <a:pos x="888" y="759"/>
              </a:cxn>
              <a:cxn ang="0">
                <a:pos x="1185" y="915"/>
              </a:cxn>
              <a:cxn ang="0">
                <a:pos x="1467" y="1035"/>
              </a:cxn>
              <a:cxn ang="0">
                <a:pos x="1755" y="1119"/>
              </a:cxn>
              <a:cxn ang="0">
                <a:pos x="1995" y="1170"/>
              </a:cxn>
              <a:cxn ang="0">
                <a:pos x="2175" y="1194"/>
              </a:cxn>
              <a:cxn ang="0">
                <a:pos x="2292" y="1200"/>
              </a:cxn>
              <a:cxn ang="0">
                <a:pos x="2514" y="1203"/>
              </a:cxn>
            </a:cxnLst>
            <a:rect l="0" t="0" r="r" b="b"/>
            <a:pathLst>
              <a:path w="2514" h="1203">
                <a:moveTo>
                  <a:pt x="0" y="0"/>
                </a:moveTo>
                <a:cubicBezTo>
                  <a:pt x="42" y="52"/>
                  <a:pt x="84" y="105"/>
                  <a:pt x="117" y="144"/>
                </a:cubicBezTo>
                <a:cubicBezTo>
                  <a:pt x="150" y="183"/>
                  <a:pt x="167" y="203"/>
                  <a:pt x="198" y="234"/>
                </a:cubicBezTo>
                <a:cubicBezTo>
                  <a:pt x="229" y="265"/>
                  <a:pt x="263" y="294"/>
                  <a:pt x="303" y="330"/>
                </a:cubicBezTo>
                <a:cubicBezTo>
                  <a:pt x="343" y="366"/>
                  <a:pt x="387" y="406"/>
                  <a:pt x="438" y="447"/>
                </a:cubicBezTo>
                <a:cubicBezTo>
                  <a:pt x="489" y="488"/>
                  <a:pt x="531" y="524"/>
                  <a:pt x="606" y="576"/>
                </a:cubicBezTo>
                <a:cubicBezTo>
                  <a:pt x="681" y="628"/>
                  <a:pt x="792" y="703"/>
                  <a:pt x="888" y="759"/>
                </a:cubicBezTo>
                <a:cubicBezTo>
                  <a:pt x="984" y="815"/>
                  <a:pt x="1089" y="869"/>
                  <a:pt x="1185" y="915"/>
                </a:cubicBezTo>
                <a:cubicBezTo>
                  <a:pt x="1281" y="961"/>
                  <a:pt x="1372" y="1001"/>
                  <a:pt x="1467" y="1035"/>
                </a:cubicBezTo>
                <a:cubicBezTo>
                  <a:pt x="1562" y="1069"/>
                  <a:pt x="1667" y="1097"/>
                  <a:pt x="1755" y="1119"/>
                </a:cubicBezTo>
                <a:cubicBezTo>
                  <a:pt x="1843" y="1141"/>
                  <a:pt x="1925" y="1158"/>
                  <a:pt x="1995" y="1170"/>
                </a:cubicBezTo>
                <a:cubicBezTo>
                  <a:pt x="2065" y="1182"/>
                  <a:pt x="2126" y="1189"/>
                  <a:pt x="2175" y="1194"/>
                </a:cubicBezTo>
                <a:cubicBezTo>
                  <a:pt x="2224" y="1199"/>
                  <a:pt x="2236" y="1199"/>
                  <a:pt x="2292" y="1200"/>
                </a:cubicBezTo>
                <a:cubicBezTo>
                  <a:pt x="2348" y="1201"/>
                  <a:pt x="2431" y="1202"/>
                  <a:pt x="2514" y="1203"/>
                </a:cubicBezTo>
              </a:path>
            </a:pathLst>
          </a:custGeom>
          <a:noFill/>
          <a:ln w="28575" cmpd="sng">
            <a:solidFill>
              <a:schemeClr val="tx1"/>
            </a:solidFill>
            <a:round/>
            <a:headEnd/>
            <a:tailEnd/>
          </a:ln>
          <a:effectLst/>
        </p:spPr>
        <p:txBody>
          <a:bodyPr wrap="none" anchor="ctr"/>
          <a:lstStyle/>
          <a:p>
            <a:endParaRPr lang="en-US"/>
          </a:p>
        </p:txBody>
      </p:sp>
      <p:sp>
        <p:nvSpPr>
          <p:cNvPr id="267397" name="Freeform 133"/>
          <p:cNvSpPr>
            <a:spLocks/>
          </p:cNvSpPr>
          <p:nvPr/>
        </p:nvSpPr>
        <p:spPr bwMode="auto">
          <a:xfrm>
            <a:off x="4584700" y="1508125"/>
            <a:ext cx="92075" cy="69850"/>
          </a:xfrm>
          <a:custGeom>
            <a:avLst/>
            <a:gdLst/>
            <a:ahLst/>
            <a:cxnLst>
              <a:cxn ang="0">
                <a:pos x="96" y="5"/>
              </a:cxn>
              <a:cxn ang="0">
                <a:pos x="174" y="59"/>
              </a:cxn>
              <a:cxn ang="0">
                <a:pos x="102" y="95"/>
              </a:cxn>
              <a:cxn ang="0">
                <a:pos x="66" y="107"/>
              </a:cxn>
              <a:cxn ang="0">
                <a:pos x="12" y="131"/>
              </a:cxn>
              <a:cxn ang="0">
                <a:pos x="0" y="101"/>
              </a:cxn>
            </a:cxnLst>
            <a:rect l="0" t="0" r="r" b="b"/>
            <a:pathLst>
              <a:path w="174" h="140">
                <a:moveTo>
                  <a:pt x="96" y="5"/>
                </a:moveTo>
                <a:cubicBezTo>
                  <a:pt x="172" y="12"/>
                  <a:pt x="162" y="0"/>
                  <a:pt x="174" y="59"/>
                </a:cubicBezTo>
                <a:cubicBezTo>
                  <a:pt x="148" y="68"/>
                  <a:pt x="127" y="84"/>
                  <a:pt x="102" y="95"/>
                </a:cubicBezTo>
                <a:cubicBezTo>
                  <a:pt x="90" y="100"/>
                  <a:pt x="66" y="107"/>
                  <a:pt x="66" y="107"/>
                </a:cubicBezTo>
                <a:cubicBezTo>
                  <a:pt x="46" y="127"/>
                  <a:pt x="40" y="140"/>
                  <a:pt x="12" y="131"/>
                </a:cubicBezTo>
                <a:cubicBezTo>
                  <a:pt x="6" y="99"/>
                  <a:pt x="16" y="101"/>
                  <a:pt x="0" y="101"/>
                </a:cubicBezTo>
              </a:path>
            </a:pathLst>
          </a:custGeom>
          <a:noFill/>
          <a:ln w="28575" cmpd="sng">
            <a:solidFill>
              <a:schemeClr val="bg2"/>
            </a:solidFill>
            <a:round/>
            <a:headEnd/>
            <a:tailEnd/>
          </a:ln>
          <a:effectLst/>
        </p:spPr>
        <p:txBody>
          <a:bodyPr wrap="none" anchor="ctr"/>
          <a:lstStyle/>
          <a:p>
            <a:endParaRPr lang="en-US"/>
          </a:p>
        </p:txBody>
      </p:sp>
      <p:sp>
        <p:nvSpPr>
          <p:cNvPr id="267398" name="Text Box 134"/>
          <p:cNvSpPr txBox="1">
            <a:spLocks noChangeArrowheads="1"/>
          </p:cNvSpPr>
          <p:nvPr/>
        </p:nvSpPr>
        <p:spPr bwMode="auto">
          <a:xfrm rot="1510293">
            <a:off x="5051425" y="1249363"/>
            <a:ext cx="863600" cy="106362"/>
          </a:xfrm>
          <a:prstGeom prst="rect">
            <a:avLst/>
          </a:prstGeom>
          <a:noFill/>
          <a:ln w="9525">
            <a:noFill/>
            <a:miter lim="800000"/>
            <a:headEnd/>
            <a:tailEnd/>
          </a:ln>
          <a:effectLst/>
        </p:spPr>
        <p:txBody>
          <a:bodyPr lIns="29764" tIns="14882" rIns="29764" bIns="14882">
            <a:spAutoFit/>
          </a:bodyPr>
          <a:lstStyle/>
          <a:p>
            <a:pPr algn="ctr" defTabSz="296863"/>
            <a:r>
              <a:rPr lang="en-GB" sz="500">
                <a:latin typeface="Times New Roman" pitchFamily="18" charset="0"/>
              </a:rPr>
              <a:t>Width </a:t>
            </a:r>
            <a:r>
              <a:rPr lang="en-GB" sz="500" i="1">
                <a:latin typeface="Times New Roman" pitchFamily="18" charset="0"/>
              </a:rPr>
              <a:t>W</a:t>
            </a:r>
            <a:endParaRPr lang="en-GB" sz="500">
              <a:latin typeface="Times New Roman" pitchFamily="18" charset="0"/>
            </a:endParaRPr>
          </a:p>
        </p:txBody>
      </p:sp>
      <p:sp>
        <p:nvSpPr>
          <p:cNvPr id="267399" name="Freeform 135"/>
          <p:cNvSpPr>
            <a:spLocks/>
          </p:cNvSpPr>
          <p:nvPr/>
        </p:nvSpPr>
        <p:spPr bwMode="auto">
          <a:xfrm>
            <a:off x="4711700" y="1363663"/>
            <a:ext cx="1333500" cy="673100"/>
          </a:xfrm>
          <a:custGeom>
            <a:avLst/>
            <a:gdLst/>
            <a:ahLst/>
            <a:cxnLst>
              <a:cxn ang="0">
                <a:pos x="0" y="0"/>
              </a:cxn>
              <a:cxn ang="0">
                <a:pos x="138" y="288"/>
              </a:cxn>
              <a:cxn ang="0">
                <a:pos x="249" y="465"/>
              </a:cxn>
              <a:cxn ang="0">
                <a:pos x="390" y="633"/>
              </a:cxn>
              <a:cxn ang="0">
                <a:pos x="552" y="804"/>
              </a:cxn>
              <a:cxn ang="0">
                <a:pos x="732" y="963"/>
              </a:cxn>
              <a:cxn ang="0">
                <a:pos x="1041" y="1149"/>
              </a:cxn>
              <a:cxn ang="0">
                <a:pos x="1320" y="1266"/>
              </a:cxn>
              <a:cxn ang="0">
                <a:pos x="1590" y="1317"/>
              </a:cxn>
              <a:cxn ang="0">
                <a:pos x="1839" y="1341"/>
              </a:cxn>
              <a:cxn ang="0">
                <a:pos x="2058" y="1323"/>
              </a:cxn>
              <a:cxn ang="0">
                <a:pos x="2223" y="1293"/>
              </a:cxn>
              <a:cxn ang="0">
                <a:pos x="2520" y="1194"/>
              </a:cxn>
            </a:cxnLst>
            <a:rect l="0" t="0" r="r" b="b"/>
            <a:pathLst>
              <a:path w="2520" h="1342">
                <a:moveTo>
                  <a:pt x="0" y="0"/>
                </a:moveTo>
                <a:cubicBezTo>
                  <a:pt x="48" y="105"/>
                  <a:pt x="96" y="210"/>
                  <a:pt x="138" y="288"/>
                </a:cubicBezTo>
                <a:cubicBezTo>
                  <a:pt x="180" y="366"/>
                  <a:pt x="207" y="408"/>
                  <a:pt x="249" y="465"/>
                </a:cubicBezTo>
                <a:cubicBezTo>
                  <a:pt x="291" y="522"/>
                  <a:pt x="340" y="577"/>
                  <a:pt x="390" y="633"/>
                </a:cubicBezTo>
                <a:cubicBezTo>
                  <a:pt x="440" y="689"/>
                  <a:pt x="495" y="749"/>
                  <a:pt x="552" y="804"/>
                </a:cubicBezTo>
                <a:cubicBezTo>
                  <a:pt x="609" y="859"/>
                  <a:pt x="651" y="906"/>
                  <a:pt x="732" y="963"/>
                </a:cubicBezTo>
                <a:cubicBezTo>
                  <a:pt x="813" y="1020"/>
                  <a:pt x="943" y="1099"/>
                  <a:pt x="1041" y="1149"/>
                </a:cubicBezTo>
                <a:cubicBezTo>
                  <a:pt x="1139" y="1199"/>
                  <a:pt x="1229" y="1238"/>
                  <a:pt x="1320" y="1266"/>
                </a:cubicBezTo>
                <a:cubicBezTo>
                  <a:pt x="1411" y="1294"/>
                  <a:pt x="1504" y="1305"/>
                  <a:pt x="1590" y="1317"/>
                </a:cubicBezTo>
                <a:cubicBezTo>
                  <a:pt x="1676" y="1329"/>
                  <a:pt x="1761" y="1340"/>
                  <a:pt x="1839" y="1341"/>
                </a:cubicBezTo>
                <a:cubicBezTo>
                  <a:pt x="1917" y="1342"/>
                  <a:pt x="1994" y="1331"/>
                  <a:pt x="2058" y="1323"/>
                </a:cubicBezTo>
                <a:cubicBezTo>
                  <a:pt x="2122" y="1315"/>
                  <a:pt x="2146" y="1314"/>
                  <a:pt x="2223" y="1293"/>
                </a:cubicBezTo>
                <a:cubicBezTo>
                  <a:pt x="2300" y="1272"/>
                  <a:pt x="2410" y="1233"/>
                  <a:pt x="2520" y="1194"/>
                </a:cubicBezTo>
              </a:path>
            </a:pathLst>
          </a:custGeom>
          <a:noFill/>
          <a:ln w="28575" cmpd="sng">
            <a:solidFill>
              <a:schemeClr val="tx1"/>
            </a:solidFill>
            <a:round/>
            <a:headEnd/>
            <a:tailEnd/>
          </a:ln>
          <a:effectLst/>
        </p:spPr>
        <p:txBody>
          <a:bodyPr wrap="none" anchor="ctr"/>
          <a:lstStyle/>
          <a:p>
            <a:endParaRPr lang="en-US"/>
          </a:p>
        </p:txBody>
      </p:sp>
      <p:sp>
        <p:nvSpPr>
          <p:cNvPr id="267400" name="Freeform 136" descr="25%"/>
          <p:cNvSpPr>
            <a:spLocks/>
          </p:cNvSpPr>
          <p:nvPr/>
        </p:nvSpPr>
        <p:spPr bwMode="auto">
          <a:xfrm>
            <a:off x="4864100" y="2422525"/>
            <a:ext cx="390525" cy="547688"/>
          </a:xfrm>
          <a:custGeom>
            <a:avLst/>
            <a:gdLst/>
            <a:ahLst/>
            <a:cxnLst>
              <a:cxn ang="0">
                <a:pos x="0" y="3"/>
              </a:cxn>
              <a:cxn ang="0">
                <a:pos x="0" y="1092"/>
              </a:cxn>
              <a:cxn ang="0">
                <a:pos x="174" y="1092"/>
              </a:cxn>
              <a:cxn ang="0">
                <a:pos x="234" y="1056"/>
              </a:cxn>
              <a:cxn ang="0">
                <a:pos x="282" y="1008"/>
              </a:cxn>
              <a:cxn ang="0">
                <a:pos x="348" y="948"/>
              </a:cxn>
              <a:cxn ang="0">
                <a:pos x="456" y="834"/>
              </a:cxn>
              <a:cxn ang="0">
                <a:pos x="498" y="780"/>
              </a:cxn>
              <a:cxn ang="0">
                <a:pos x="600" y="642"/>
              </a:cxn>
              <a:cxn ang="0">
                <a:pos x="654" y="546"/>
              </a:cxn>
              <a:cxn ang="0">
                <a:pos x="708" y="402"/>
              </a:cxn>
              <a:cxn ang="0">
                <a:pos x="732" y="312"/>
              </a:cxn>
              <a:cxn ang="0">
                <a:pos x="738" y="210"/>
              </a:cxn>
              <a:cxn ang="0">
                <a:pos x="726" y="81"/>
              </a:cxn>
              <a:cxn ang="0">
                <a:pos x="720" y="51"/>
              </a:cxn>
              <a:cxn ang="0">
                <a:pos x="702" y="0"/>
              </a:cxn>
              <a:cxn ang="0">
                <a:pos x="0" y="3"/>
              </a:cxn>
            </a:cxnLst>
            <a:rect l="0" t="0" r="r" b="b"/>
            <a:pathLst>
              <a:path w="738" h="1092">
                <a:moveTo>
                  <a:pt x="0" y="3"/>
                </a:moveTo>
                <a:lnTo>
                  <a:pt x="0" y="1092"/>
                </a:lnTo>
                <a:lnTo>
                  <a:pt x="174" y="1092"/>
                </a:lnTo>
                <a:lnTo>
                  <a:pt x="234" y="1056"/>
                </a:lnTo>
                <a:lnTo>
                  <a:pt x="282" y="1008"/>
                </a:lnTo>
                <a:lnTo>
                  <a:pt x="348" y="948"/>
                </a:lnTo>
                <a:lnTo>
                  <a:pt x="456" y="834"/>
                </a:lnTo>
                <a:lnTo>
                  <a:pt x="498" y="780"/>
                </a:lnTo>
                <a:lnTo>
                  <a:pt x="600" y="642"/>
                </a:lnTo>
                <a:lnTo>
                  <a:pt x="654" y="546"/>
                </a:lnTo>
                <a:lnTo>
                  <a:pt x="708" y="402"/>
                </a:lnTo>
                <a:lnTo>
                  <a:pt x="732" y="312"/>
                </a:lnTo>
                <a:lnTo>
                  <a:pt x="738" y="210"/>
                </a:lnTo>
                <a:lnTo>
                  <a:pt x="726" y="81"/>
                </a:lnTo>
                <a:lnTo>
                  <a:pt x="720" y="51"/>
                </a:lnTo>
                <a:lnTo>
                  <a:pt x="702" y="0"/>
                </a:lnTo>
                <a:lnTo>
                  <a:pt x="0" y="3"/>
                </a:lnTo>
                <a:close/>
              </a:path>
            </a:pathLst>
          </a:custGeom>
          <a:pattFill prst="pct25">
            <a:fgClr>
              <a:schemeClr val="bg2"/>
            </a:fgClr>
            <a:bgClr>
              <a:schemeClr val="bg1"/>
            </a:bgClr>
          </a:pattFill>
          <a:ln w="28575" cmpd="sng">
            <a:solidFill>
              <a:schemeClr val="tx1"/>
            </a:solidFill>
            <a:round/>
            <a:headEnd/>
            <a:tailEnd/>
          </a:ln>
          <a:effectLst/>
        </p:spPr>
        <p:txBody>
          <a:bodyPr wrap="none" anchor="ctr"/>
          <a:lstStyle/>
          <a:p>
            <a:endParaRPr lang="en-US"/>
          </a:p>
        </p:txBody>
      </p:sp>
      <p:sp>
        <p:nvSpPr>
          <p:cNvPr id="267401" name="Line 137"/>
          <p:cNvSpPr>
            <a:spLocks noChangeShapeType="1"/>
          </p:cNvSpPr>
          <p:nvPr/>
        </p:nvSpPr>
        <p:spPr bwMode="auto">
          <a:xfrm>
            <a:off x="4867275" y="2462213"/>
            <a:ext cx="3810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7402" name="Line 138"/>
          <p:cNvSpPr>
            <a:spLocks noChangeShapeType="1"/>
          </p:cNvSpPr>
          <p:nvPr/>
        </p:nvSpPr>
        <p:spPr bwMode="auto">
          <a:xfrm>
            <a:off x="4860925" y="2573338"/>
            <a:ext cx="38417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7403" name="Line 139"/>
          <p:cNvSpPr>
            <a:spLocks noChangeShapeType="1"/>
          </p:cNvSpPr>
          <p:nvPr/>
        </p:nvSpPr>
        <p:spPr bwMode="auto">
          <a:xfrm>
            <a:off x="4860925" y="2692400"/>
            <a:ext cx="34925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7404" name="Line 140"/>
          <p:cNvSpPr>
            <a:spLocks noChangeShapeType="1"/>
          </p:cNvSpPr>
          <p:nvPr/>
        </p:nvSpPr>
        <p:spPr bwMode="auto">
          <a:xfrm>
            <a:off x="4864100" y="2806700"/>
            <a:ext cx="26352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7405" name="Line 141"/>
          <p:cNvSpPr>
            <a:spLocks noChangeShapeType="1"/>
          </p:cNvSpPr>
          <p:nvPr/>
        </p:nvSpPr>
        <p:spPr bwMode="auto">
          <a:xfrm>
            <a:off x="4864100" y="2924175"/>
            <a:ext cx="14922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7406" name="Line 142"/>
          <p:cNvSpPr>
            <a:spLocks noChangeShapeType="1"/>
          </p:cNvSpPr>
          <p:nvPr/>
        </p:nvSpPr>
        <p:spPr bwMode="auto">
          <a:xfrm>
            <a:off x="4714875" y="2422525"/>
            <a:ext cx="1031875" cy="0"/>
          </a:xfrm>
          <a:prstGeom prst="line">
            <a:avLst/>
          </a:prstGeom>
          <a:noFill/>
          <a:ln w="28575">
            <a:solidFill>
              <a:schemeClr val="tx1"/>
            </a:solidFill>
            <a:round/>
            <a:headEnd/>
            <a:tailEnd/>
          </a:ln>
          <a:effectLst/>
        </p:spPr>
        <p:txBody>
          <a:bodyPr wrap="none" anchor="ctr"/>
          <a:lstStyle/>
          <a:p>
            <a:endParaRPr lang="en-US"/>
          </a:p>
        </p:txBody>
      </p:sp>
      <p:sp>
        <p:nvSpPr>
          <p:cNvPr id="267407" name="Line 143"/>
          <p:cNvSpPr>
            <a:spLocks noChangeShapeType="1"/>
          </p:cNvSpPr>
          <p:nvPr/>
        </p:nvSpPr>
        <p:spPr bwMode="auto">
          <a:xfrm>
            <a:off x="5387975" y="2436813"/>
            <a:ext cx="222250" cy="0"/>
          </a:xfrm>
          <a:prstGeom prst="line">
            <a:avLst/>
          </a:prstGeom>
          <a:noFill/>
          <a:ln w="28575">
            <a:solidFill>
              <a:schemeClr val="tx1"/>
            </a:solidFill>
            <a:round/>
            <a:headEnd/>
            <a:tailEnd/>
          </a:ln>
          <a:effectLst/>
        </p:spPr>
        <p:txBody>
          <a:bodyPr wrap="none" anchor="ctr"/>
          <a:lstStyle/>
          <a:p>
            <a:endParaRPr lang="en-US"/>
          </a:p>
        </p:txBody>
      </p:sp>
      <p:sp>
        <p:nvSpPr>
          <p:cNvPr id="267408" name="Line 144"/>
          <p:cNvSpPr>
            <a:spLocks noChangeShapeType="1"/>
          </p:cNvSpPr>
          <p:nvPr/>
        </p:nvSpPr>
        <p:spPr bwMode="auto">
          <a:xfrm>
            <a:off x="5435600" y="2455863"/>
            <a:ext cx="127000" cy="0"/>
          </a:xfrm>
          <a:prstGeom prst="line">
            <a:avLst/>
          </a:prstGeom>
          <a:noFill/>
          <a:ln w="28575">
            <a:solidFill>
              <a:schemeClr val="tx1"/>
            </a:solidFill>
            <a:round/>
            <a:headEnd/>
            <a:tailEnd/>
          </a:ln>
          <a:effectLst/>
        </p:spPr>
        <p:txBody>
          <a:bodyPr wrap="none" anchor="ctr"/>
          <a:lstStyle/>
          <a:p>
            <a:endParaRPr lang="en-US"/>
          </a:p>
        </p:txBody>
      </p:sp>
      <p:sp>
        <p:nvSpPr>
          <p:cNvPr id="267409" name="Line 145"/>
          <p:cNvSpPr>
            <a:spLocks noChangeShapeType="1"/>
          </p:cNvSpPr>
          <p:nvPr/>
        </p:nvSpPr>
        <p:spPr bwMode="auto">
          <a:xfrm>
            <a:off x="5470525" y="2473325"/>
            <a:ext cx="57150" cy="0"/>
          </a:xfrm>
          <a:prstGeom prst="line">
            <a:avLst/>
          </a:prstGeom>
          <a:noFill/>
          <a:ln w="28575">
            <a:solidFill>
              <a:schemeClr val="tx1"/>
            </a:solidFill>
            <a:round/>
            <a:headEnd/>
            <a:tailEnd/>
          </a:ln>
          <a:effectLst/>
        </p:spPr>
        <p:txBody>
          <a:bodyPr wrap="none" anchor="ctr"/>
          <a:lstStyle/>
          <a:p>
            <a:endParaRPr lang="en-US"/>
          </a:p>
        </p:txBody>
      </p:sp>
      <p:sp>
        <p:nvSpPr>
          <p:cNvPr id="267410" name="Rectangle 146"/>
          <p:cNvSpPr>
            <a:spLocks noChangeArrowheads="1"/>
          </p:cNvSpPr>
          <p:nvPr/>
        </p:nvSpPr>
        <p:spPr bwMode="auto">
          <a:xfrm>
            <a:off x="4660900" y="2976563"/>
            <a:ext cx="1054100" cy="31750"/>
          </a:xfrm>
          <a:prstGeom prst="rect">
            <a:avLst/>
          </a:prstGeom>
          <a:gradFill rotWithShape="0">
            <a:gsLst>
              <a:gs pos="0">
                <a:srgbClr val="DDDDDD"/>
              </a:gs>
              <a:gs pos="100000">
                <a:srgbClr val="DDDDDD">
                  <a:gamma/>
                  <a:shade val="60000"/>
                  <a:invGamma/>
                </a:srgbClr>
              </a:gs>
            </a:gsLst>
            <a:lin ang="5400000" scaled="1"/>
          </a:gradFill>
          <a:ln w="9525">
            <a:noFill/>
            <a:miter lim="800000"/>
            <a:headEnd/>
            <a:tailEnd/>
          </a:ln>
          <a:effectLst/>
        </p:spPr>
        <p:txBody>
          <a:bodyPr wrap="none" anchor="ctr"/>
          <a:lstStyle/>
          <a:p>
            <a:endParaRPr lang="en-US"/>
          </a:p>
        </p:txBody>
      </p:sp>
      <p:sp>
        <p:nvSpPr>
          <p:cNvPr id="267411" name="Line 147"/>
          <p:cNvSpPr>
            <a:spLocks noChangeShapeType="1"/>
          </p:cNvSpPr>
          <p:nvPr/>
        </p:nvSpPr>
        <p:spPr bwMode="auto">
          <a:xfrm flipH="1" flipV="1">
            <a:off x="5148263" y="2644775"/>
            <a:ext cx="309562" cy="7938"/>
          </a:xfrm>
          <a:prstGeom prst="line">
            <a:avLst/>
          </a:prstGeom>
          <a:noFill/>
          <a:ln w="9525">
            <a:solidFill>
              <a:schemeClr val="tx1"/>
            </a:solidFill>
            <a:round/>
            <a:headEnd/>
            <a:tailEnd type="arrow" w="med" len="med"/>
          </a:ln>
          <a:effectLst/>
        </p:spPr>
        <p:txBody>
          <a:bodyPr wrap="none" anchor="ctr"/>
          <a:lstStyle/>
          <a:p>
            <a:endParaRPr lang="en-US"/>
          </a:p>
        </p:txBody>
      </p:sp>
      <p:sp>
        <p:nvSpPr>
          <p:cNvPr id="267412" name="Line 148"/>
          <p:cNvSpPr>
            <a:spLocks noChangeShapeType="1"/>
          </p:cNvSpPr>
          <p:nvPr/>
        </p:nvSpPr>
        <p:spPr bwMode="auto">
          <a:xfrm flipH="1">
            <a:off x="5032375" y="2370138"/>
            <a:ext cx="0" cy="187325"/>
          </a:xfrm>
          <a:prstGeom prst="line">
            <a:avLst/>
          </a:prstGeom>
          <a:noFill/>
          <a:ln w="9525">
            <a:solidFill>
              <a:schemeClr val="tx1"/>
            </a:solidFill>
            <a:round/>
            <a:headEnd/>
            <a:tailEnd type="arrow" w="med" len="med"/>
          </a:ln>
          <a:effectLst/>
        </p:spPr>
        <p:txBody>
          <a:bodyPr wrap="none" anchor="ctr"/>
          <a:lstStyle/>
          <a:p>
            <a:endParaRPr lang="en-US"/>
          </a:p>
        </p:txBody>
      </p:sp>
      <p:sp>
        <p:nvSpPr>
          <p:cNvPr id="267413" name="AutoShape 149"/>
          <p:cNvSpPr>
            <a:spLocks noChangeArrowheads="1"/>
          </p:cNvSpPr>
          <p:nvPr/>
        </p:nvSpPr>
        <p:spPr bwMode="auto">
          <a:xfrm>
            <a:off x="4848225" y="2906713"/>
            <a:ext cx="28575"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14" name="AutoShape 150"/>
          <p:cNvSpPr>
            <a:spLocks noChangeArrowheads="1"/>
          </p:cNvSpPr>
          <p:nvPr/>
        </p:nvSpPr>
        <p:spPr bwMode="auto">
          <a:xfrm>
            <a:off x="4848225" y="2792413"/>
            <a:ext cx="28575"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15" name="AutoShape 151"/>
          <p:cNvSpPr>
            <a:spLocks noChangeArrowheads="1"/>
          </p:cNvSpPr>
          <p:nvPr/>
        </p:nvSpPr>
        <p:spPr bwMode="auto">
          <a:xfrm>
            <a:off x="4846638" y="2678113"/>
            <a:ext cx="28575"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16" name="AutoShape 152"/>
          <p:cNvSpPr>
            <a:spLocks noChangeArrowheads="1"/>
          </p:cNvSpPr>
          <p:nvPr/>
        </p:nvSpPr>
        <p:spPr bwMode="auto">
          <a:xfrm>
            <a:off x="4848225" y="2559050"/>
            <a:ext cx="28575"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17" name="AutoShape 153"/>
          <p:cNvSpPr>
            <a:spLocks noChangeArrowheads="1"/>
          </p:cNvSpPr>
          <p:nvPr/>
        </p:nvSpPr>
        <p:spPr bwMode="auto">
          <a:xfrm>
            <a:off x="4849813" y="2447925"/>
            <a:ext cx="28575"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18" name="Freeform 154" descr="25%"/>
          <p:cNvSpPr>
            <a:spLocks/>
          </p:cNvSpPr>
          <p:nvPr/>
        </p:nvSpPr>
        <p:spPr bwMode="auto">
          <a:xfrm>
            <a:off x="4483100" y="3419475"/>
            <a:ext cx="1681163" cy="454025"/>
          </a:xfrm>
          <a:custGeom>
            <a:avLst/>
            <a:gdLst/>
            <a:ahLst/>
            <a:cxnLst>
              <a:cxn ang="0">
                <a:pos x="0" y="865"/>
              </a:cxn>
              <a:cxn ang="0">
                <a:pos x="108" y="809"/>
              </a:cxn>
              <a:cxn ang="0">
                <a:pos x="216" y="697"/>
              </a:cxn>
              <a:cxn ang="0">
                <a:pos x="284" y="625"/>
              </a:cxn>
              <a:cxn ang="0">
                <a:pos x="448" y="473"/>
              </a:cxn>
              <a:cxn ang="0">
                <a:pos x="560" y="389"/>
              </a:cxn>
              <a:cxn ang="0">
                <a:pos x="604" y="345"/>
              </a:cxn>
              <a:cxn ang="0">
                <a:pos x="752" y="241"/>
              </a:cxn>
              <a:cxn ang="0">
                <a:pos x="872" y="165"/>
              </a:cxn>
              <a:cxn ang="0">
                <a:pos x="984" y="113"/>
              </a:cxn>
              <a:cxn ang="0">
                <a:pos x="1116" y="69"/>
              </a:cxn>
              <a:cxn ang="0">
                <a:pos x="1216" y="33"/>
              </a:cxn>
              <a:cxn ang="0">
                <a:pos x="1320" y="13"/>
              </a:cxn>
              <a:cxn ang="0">
                <a:pos x="1492" y="5"/>
              </a:cxn>
              <a:cxn ang="0">
                <a:pos x="1544" y="1"/>
              </a:cxn>
              <a:cxn ang="0">
                <a:pos x="1656" y="13"/>
              </a:cxn>
              <a:cxn ang="0">
                <a:pos x="1792" y="29"/>
              </a:cxn>
              <a:cxn ang="0">
                <a:pos x="1884" y="45"/>
              </a:cxn>
              <a:cxn ang="0">
                <a:pos x="1976" y="81"/>
              </a:cxn>
              <a:cxn ang="0">
                <a:pos x="2084" y="157"/>
              </a:cxn>
              <a:cxn ang="0">
                <a:pos x="2184" y="233"/>
              </a:cxn>
              <a:cxn ang="0">
                <a:pos x="2232" y="265"/>
              </a:cxn>
              <a:cxn ang="0">
                <a:pos x="2336" y="321"/>
              </a:cxn>
              <a:cxn ang="0">
                <a:pos x="2452" y="365"/>
              </a:cxn>
              <a:cxn ang="0">
                <a:pos x="2548" y="421"/>
              </a:cxn>
              <a:cxn ang="0">
                <a:pos x="2596" y="449"/>
              </a:cxn>
              <a:cxn ang="0">
                <a:pos x="2708" y="545"/>
              </a:cxn>
              <a:cxn ang="0">
                <a:pos x="2812" y="625"/>
              </a:cxn>
              <a:cxn ang="0">
                <a:pos x="2852" y="669"/>
              </a:cxn>
              <a:cxn ang="0">
                <a:pos x="2876" y="681"/>
              </a:cxn>
              <a:cxn ang="0">
                <a:pos x="2972" y="753"/>
              </a:cxn>
              <a:cxn ang="0">
                <a:pos x="3040" y="805"/>
              </a:cxn>
              <a:cxn ang="0">
                <a:pos x="3124" y="861"/>
              </a:cxn>
              <a:cxn ang="0">
                <a:pos x="3176" y="905"/>
              </a:cxn>
              <a:cxn ang="0">
                <a:pos x="0" y="865"/>
              </a:cxn>
            </a:cxnLst>
            <a:rect l="0" t="0" r="r" b="b"/>
            <a:pathLst>
              <a:path w="3176" h="905">
                <a:moveTo>
                  <a:pt x="0" y="865"/>
                </a:moveTo>
                <a:cubicBezTo>
                  <a:pt x="36" y="851"/>
                  <a:pt x="72" y="837"/>
                  <a:pt x="108" y="809"/>
                </a:cubicBezTo>
                <a:cubicBezTo>
                  <a:pt x="144" y="781"/>
                  <a:pt x="187" y="728"/>
                  <a:pt x="216" y="697"/>
                </a:cubicBezTo>
                <a:cubicBezTo>
                  <a:pt x="245" y="666"/>
                  <a:pt x="245" y="662"/>
                  <a:pt x="284" y="625"/>
                </a:cubicBezTo>
                <a:cubicBezTo>
                  <a:pt x="323" y="588"/>
                  <a:pt x="402" y="512"/>
                  <a:pt x="448" y="473"/>
                </a:cubicBezTo>
                <a:cubicBezTo>
                  <a:pt x="494" y="434"/>
                  <a:pt x="534" y="410"/>
                  <a:pt x="560" y="389"/>
                </a:cubicBezTo>
                <a:cubicBezTo>
                  <a:pt x="586" y="368"/>
                  <a:pt x="572" y="370"/>
                  <a:pt x="604" y="345"/>
                </a:cubicBezTo>
                <a:cubicBezTo>
                  <a:pt x="636" y="320"/>
                  <a:pt x="707" y="271"/>
                  <a:pt x="752" y="241"/>
                </a:cubicBezTo>
                <a:cubicBezTo>
                  <a:pt x="797" y="211"/>
                  <a:pt x="833" y="186"/>
                  <a:pt x="872" y="165"/>
                </a:cubicBezTo>
                <a:cubicBezTo>
                  <a:pt x="911" y="144"/>
                  <a:pt x="943" y="129"/>
                  <a:pt x="984" y="113"/>
                </a:cubicBezTo>
                <a:cubicBezTo>
                  <a:pt x="1025" y="97"/>
                  <a:pt x="1077" y="82"/>
                  <a:pt x="1116" y="69"/>
                </a:cubicBezTo>
                <a:cubicBezTo>
                  <a:pt x="1155" y="56"/>
                  <a:pt x="1182" y="42"/>
                  <a:pt x="1216" y="33"/>
                </a:cubicBezTo>
                <a:cubicBezTo>
                  <a:pt x="1250" y="24"/>
                  <a:pt x="1274" y="18"/>
                  <a:pt x="1320" y="13"/>
                </a:cubicBezTo>
                <a:cubicBezTo>
                  <a:pt x="1366" y="8"/>
                  <a:pt x="1455" y="7"/>
                  <a:pt x="1492" y="5"/>
                </a:cubicBezTo>
                <a:cubicBezTo>
                  <a:pt x="1529" y="3"/>
                  <a:pt x="1517" y="0"/>
                  <a:pt x="1544" y="1"/>
                </a:cubicBezTo>
                <a:cubicBezTo>
                  <a:pt x="1571" y="2"/>
                  <a:pt x="1615" y="8"/>
                  <a:pt x="1656" y="13"/>
                </a:cubicBezTo>
                <a:cubicBezTo>
                  <a:pt x="1697" y="18"/>
                  <a:pt x="1754" y="24"/>
                  <a:pt x="1792" y="29"/>
                </a:cubicBezTo>
                <a:cubicBezTo>
                  <a:pt x="1830" y="34"/>
                  <a:pt x="1853" y="36"/>
                  <a:pt x="1884" y="45"/>
                </a:cubicBezTo>
                <a:cubicBezTo>
                  <a:pt x="1915" y="54"/>
                  <a:pt x="1943" y="62"/>
                  <a:pt x="1976" y="81"/>
                </a:cubicBezTo>
                <a:cubicBezTo>
                  <a:pt x="2009" y="100"/>
                  <a:pt x="2049" y="132"/>
                  <a:pt x="2084" y="157"/>
                </a:cubicBezTo>
                <a:cubicBezTo>
                  <a:pt x="2119" y="182"/>
                  <a:pt x="2159" y="215"/>
                  <a:pt x="2184" y="233"/>
                </a:cubicBezTo>
                <a:cubicBezTo>
                  <a:pt x="2209" y="251"/>
                  <a:pt x="2207" y="250"/>
                  <a:pt x="2232" y="265"/>
                </a:cubicBezTo>
                <a:cubicBezTo>
                  <a:pt x="2257" y="280"/>
                  <a:pt x="2299" y="304"/>
                  <a:pt x="2336" y="321"/>
                </a:cubicBezTo>
                <a:cubicBezTo>
                  <a:pt x="2373" y="338"/>
                  <a:pt x="2417" y="348"/>
                  <a:pt x="2452" y="365"/>
                </a:cubicBezTo>
                <a:cubicBezTo>
                  <a:pt x="2487" y="382"/>
                  <a:pt x="2524" y="407"/>
                  <a:pt x="2548" y="421"/>
                </a:cubicBezTo>
                <a:cubicBezTo>
                  <a:pt x="2572" y="435"/>
                  <a:pt x="2569" y="428"/>
                  <a:pt x="2596" y="449"/>
                </a:cubicBezTo>
                <a:cubicBezTo>
                  <a:pt x="2623" y="470"/>
                  <a:pt x="2672" y="516"/>
                  <a:pt x="2708" y="545"/>
                </a:cubicBezTo>
                <a:cubicBezTo>
                  <a:pt x="2744" y="574"/>
                  <a:pt x="2788" y="604"/>
                  <a:pt x="2812" y="625"/>
                </a:cubicBezTo>
                <a:cubicBezTo>
                  <a:pt x="2836" y="646"/>
                  <a:pt x="2841" y="660"/>
                  <a:pt x="2852" y="669"/>
                </a:cubicBezTo>
                <a:cubicBezTo>
                  <a:pt x="2863" y="678"/>
                  <a:pt x="2856" y="667"/>
                  <a:pt x="2876" y="681"/>
                </a:cubicBezTo>
                <a:cubicBezTo>
                  <a:pt x="2896" y="695"/>
                  <a:pt x="2945" y="732"/>
                  <a:pt x="2972" y="753"/>
                </a:cubicBezTo>
                <a:cubicBezTo>
                  <a:pt x="2999" y="774"/>
                  <a:pt x="3015" y="787"/>
                  <a:pt x="3040" y="805"/>
                </a:cubicBezTo>
                <a:cubicBezTo>
                  <a:pt x="3065" y="823"/>
                  <a:pt x="3101" y="844"/>
                  <a:pt x="3124" y="861"/>
                </a:cubicBezTo>
                <a:cubicBezTo>
                  <a:pt x="3147" y="878"/>
                  <a:pt x="3167" y="897"/>
                  <a:pt x="3176" y="905"/>
                </a:cubicBezTo>
                <a:lnTo>
                  <a:pt x="0" y="865"/>
                </a:lnTo>
                <a:close/>
              </a:path>
            </a:pathLst>
          </a:custGeom>
          <a:pattFill prst="pct25">
            <a:fgClr>
              <a:schemeClr val="bg2"/>
            </a:fgClr>
            <a:bgClr>
              <a:schemeClr val="bg1"/>
            </a:bgClr>
          </a:pattFill>
          <a:ln w="28575" cmpd="sng">
            <a:solidFill>
              <a:schemeClr val="tx1"/>
            </a:solidFill>
            <a:round/>
            <a:headEnd/>
            <a:tailEnd/>
          </a:ln>
          <a:effectLst/>
        </p:spPr>
        <p:txBody>
          <a:bodyPr wrap="none" anchor="ctr"/>
          <a:lstStyle/>
          <a:p>
            <a:endParaRPr lang="en-US"/>
          </a:p>
        </p:txBody>
      </p:sp>
      <p:sp>
        <p:nvSpPr>
          <p:cNvPr id="267419" name="Line 155"/>
          <p:cNvSpPr>
            <a:spLocks noChangeShapeType="1"/>
          </p:cNvSpPr>
          <p:nvPr/>
        </p:nvSpPr>
        <p:spPr bwMode="auto">
          <a:xfrm>
            <a:off x="4633913" y="3735388"/>
            <a:ext cx="0" cy="200025"/>
          </a:xfrm>
          <a:prstGeom prst="line">
            <a:avLst/>
          </a:prstGeom>
          <a:noFill/>
          <a:ln w="12700">
            <a:solidFill>
              <a:schemeClr val="tx1"/>
            </a:solidFill>
            <a:round/>
            <a:headEnd/>
            <a:tailEnd/>
          </a:ln>
          <a:effectLst/>
        </p:spPr>
        <p:txBody>
          <a:bodyPr wrap="none" anchor="ctr"/>
          <a:lstStyle/>
          <a:p>
            <a:endParaRPr lang="en-US"/>
          </a:p>
        </p:txBody>
      </p:sp>
      <p:sp>
        <p:nvSpPr>
          <p:cNvPr id="267420" name="Line 156"/>
          <p:cNvSpPr>
            <a:spLocks noChangeShapeType="1"/>
          </p:cNvSpPr>
          <p:nvPr/>
        </p:nvSpPr>
        <p:spPr bwMode="auto">
          <a:xfrm>
            <a:off x="4799013" y="3594100"/>
            <a:ext cx="0" cy="411163"/>
          </a:xfrm>
          <a:prstGeom prst="line">
            <a:avLst/>
          </a:prstGeom>
          <a:noFill/>
          <a:ln w="12700">
            <a:solidFill>
              <a:schemeClr val="tx1"/>
            </a:solidFill>
            <a:round/>
            <a:headEnd/>
            <a:tailEnd/>
          </a:ln>
          <a:effectLst/>
        </p:spPr>
        <p:txBody>
          <a:bodyPr wrap="none" anchor="ctr"/>
          <a:lstStyle/>
          <a:p>
            <a:endParaRPr lang="en-US"/>
          </a:p>
        </p:txBody>
      </p:sp>
      <p:sp>
        <p:nvSpPr>
          <p:cNvPr id="267421" name="Line 157"/>
          <p:cNvSpPr>
            <a:spLocks noChangeShapeType="1"/>
          </p:cNvSpPr>
          <p:nvPr/>
        </p:nvSpPr>
        <p:spPr bwMode="auto">
          <a:xfrm>
            <a:off x="5119688" y="3435350"/>
            <a:ext cx="0" cy="592138"/>
          </a:xfrm>
          <a:prstGeom prst="line">
            <a:avLst/>
          </a:prstGeom>
          <a:noFill/>
          <a:ln w="12700">
            <a:solidFill>
              <a:schemeClr val="tx1"/>
            </a:solidFill>
            <a:round/>
            <a:headEnd/>
            <a:tailEnd/>
          </a:ln>
          <a:effectLst/>
        </p:spPr>
        <p:txBody>
          <a:bodyPr wrap="none" anchor="ctr"/>
          <a:lstStyle/>
          <a:p>
            <a:endParaRPr lang="en-US"/>
          </a:p>
        </p:txBody>
      </p:sp>
      <p:sp>
        <p:nvSpPr>
          <p:cNvPr id="267422" name="Line 158"/>
          <p:cNvSpPr>
            <a:spLocks noChangeShapeType="1"/>
          </p:cNvSpPr>
          <p:nvPr/>
        </p:nvSpPr>
        <p:spPr bwMode="auto">
          <a:xfrm>
            <a:off x="5295900" y="3419475"/>
            <a:ext cx="0" cy="638175"/>
          </a:xfrm>
          <a:prstGeom prst="line">
            <a:avLst/>
          </a:prstGeom>
          <a:noFill/>
          <a:ln w="12700">
            <a:solidFill>
              <a:schemeClr val="tx1"/>
            </a:solidFill>
            <a:round/>
            <a:headEnd/>
            <a:tailEnd/>
          </a:ln>
          <a:effectLst/>
        </p:spPr>
        <p:txBody>
          <a:bodyPr wrap="none" anchor="ctr"/>
          <a:lstStyle/>
          <a:p>
            <a:endParaRPr lang="en-US"/>
          </a:p>
        </p:txBody>
      </p:sp>
      <p:sp>
        <p:nvSpPr>
          <p:cNvPr id="267423" name="Line 159"/>
          <p:cNvSpPr>
            <a:spLocks noChangeShapeType="1"/>
          </p:cNvSpPr>
          <p:nvPr/>
        </p:nvSpPr>
        <p:spPr bwMode="auto">
          <a:xfrm>
            <a:off x="5472113" y="3443288"/>
            <a:ext cx="0" cy="614362"/>
          </a:xfrm>
          <a:prstGeom prst="line">
            <a:avLst/>
          </a:prstGeom>
          <a:noFill/>
          <a:ln w="12700">
            <a:solidFill>
              <a:schemeClr val="tx1"/>
            </a:solidFill>
            <a:round/>
            <a:headEnd/>
            <a:tailEnd/>
          </a:ln>
          <a:effectLst/>
        </p:spPr>
        <p:txBody>
          <a:bodyPr wrap="none" anchor="ctr"/>
          <a:lstStyle/>
          <a:p>
            <a:endParaRPr lang="en-US"/>
          </a:p>
        </p:txBody>
      </p:sp>
      <p:sp>
        <p:nvSpPr>
          <p:cNvPr id="267424" name="Line 160"/>
          <p:cNvSpPr>
            <a:spLocks noChangeShapeType="1"/>
          </p:cNvSpPr>
          <p:nvPr/>
        </p:nvSpPr>
        <p:spPr bwMode="auto">
          <a:xfrm>
            <a:off x="5653088" y="3546475"/>
            <a:ext cx="0" cy="509588"/>
          </a:xfrm>
          <a:prstGeom prst="line">
            <a:avLst/>
          </a:prstGeom>
          <a:noFill/>
          <a:ln w="12700">
            <a:solidFill>
              <a:schemeClr val="tx1"/>
            </a:solidFill>
            <a:round/>
            <a:headEnd/>
            <a:tailEnd/>
          </a:ln>
          <a:effectLst/>
        </p:spPr>
        <p:txBody>
          <a:bodyPr wrap="none" anchor="ctr"/>
          <a:lstStyle/>
          <a:p>
            <a:endParaRPr lang="en-US"/>
          </a:p>
        </p:txBody>
      </p:sp>
      <p:sp>
        <p:nvSpPr>
          <p:cNvPr id="267425" name="Line 161"/>
          <p:cNvSpPr>
            <a:spLocks noChangeShapeType="1"/>
          </p:cNvSpPr>
          <p:nvPr/>
        </p:nvSpPr>
        <p:spPr bwMode="auto">
          <a:xfrm>
            <a:off x="5827713" y="3625850"/>
            <a:ext cx="0" cy="365125"/>
          </a:xfrm>
          <a:prstGeom prst="line">
            <a:avLst/>
          </a:prstGeom>
          <a:noFill/>
          <a:ln w="12700">
            <a:solidFill>
              <a:schemeClr val="tx1"/>
            </a:solidFill>
            <a:round/>
            <a:headEnd/>
            <a:tailEnd/>
          </a:ln>
          <a:effectLst/>
        </p:spPr>
        <p:txBody>
          <a:bodyPr wrap="none" anchor="ctr"/>
          <a:lstStyle/>
          <a:p>
            <a:endParaRPr lang="en-US"/>
          </a:p>
        </p:txBody>
      </p:sp>
      <p:sp>
        <p:nvSpPr>
          <p:cNvPr id="267426" name="Line 162"/>
          <p:cNvSpPr>
            <a:spLocks noChangeShapeType="1"/>
          </p:cNvSpPr>
          <p:nvPr/>
        </p:nvSpPr>
        <p:spPr bwMode="auto">
          <a:xfrm>
            <a:off x="5999163" y="3757613"/>
            <a:ext cx="0" cy="198437"/>
          </a:xfrm>
          <a:prstGeom prst="line">
            <a:avLst/>
          </a:prstGeom>
          <a:noFill/>
          <a:ln w="12700">
            <a:solidFill>
              <a:schemeClr val="tx1"/>
            </a:solidFill>
            <a:round/>
            <a:headEnd/>
            <a:tailEnd/>
          </a:ln>
          <a:effectLst/>
        </p:spPr>
        <p:txBody>
          <a:bodyPr wrap="none" anchor="ctr"/>
          <a:lstStyle/>
          <a:p>
            <a:endParaRPr lang="en-US"/>
          </a:p>
        </p:txBody>
      </p:sp>
      <p:sp>
        <p:nvSpPr>
          <p:cNvPr id="267427" name="Line 163"/>
          <p:cNvSpPr>
            <a:spLocks noChangeShapeType="1"/>
          </p:cNvSpPr>
          <p:nvPr/>
        </p:nvSpPr>
        <p:spPr bwMode="auto">
          <a:xfrm>
            <a:off x="6084888" y="3816350"/>
            <a:ext cx="0" cy="111125"/>
          </a:xfrm>
          <a:prstGeom prst="line">
            <a:avLst/>
          </a:prstGeom>
          <a:noFill/>
          <a:ln w="12700">
            <a:solidFill>
              <a:schemeClr val="tx1"/>
            </a:solidFill>
            <a:round/>
            <a:headEnd/>
            <a:tailEnd/>
          </a:ln>
          <a:effectLst/>
        </p:spPr>
        <p:txBody>
          <a:bodyPr wrap="none" anchor="ctr"/>
          <a:lstStyle/>
          <a:p>
            <a:endParaRPr lang="en-US"/>
          </a:p>
        </p:txBody>
      </p:sp>
      <p:sp>
        <p:nvSpPr>
          <p:cNvPr id="267428" name="Line 164"/>
          <p:cNvSpPr>
            <a:spLocks noChangeShapeType="1"/>
          </p:cNvSpPr>
          <p:nvPr/>
        </p:nvSpPr>
        <p:spPr bwMode="auto">
          <a:xfrm>
            <a:off x="4484688" y="3854450"/>
            <a:ext cx="1679575" cy="12700"/>
          </a:xfrm>
          <a:prstGeom prst="line">
            <a:avLst/>
          </a:prstGeom>
          <a:noFill/>
          <a:ln w="9525">
            <a:solidFill>
              <a:schemeClr val="tx1"/>
            </a:solidFill>
            <a:round/>
            <a:headEnd/>
            <a:tailEnd/>
          </a:ln>
          <a:effectLst/>
        </p:spPr>
        <p:txBody>
          <a:bodyPr wrap="none" anchor="ctr"/>
          <a:lstStyle/>
          <a:p>
            <a:endParaRPr lang="en-US"/>
          </a:p>
        </p:txBody>
      </p:sp>
      <p:sp>
        <p:nvSpPr>
          <p:cNvPr id="267429" name="AutoShape 165"/>
          <p:cNvSpPr>
            <a:spLocks noChangeArrowheads="1"/>
          </p:cNvSpPr>
          <p:nvPr/>
        </p:nvSpPr>
        <p:spPr bwMode="auto">
          <a:xfrm>
            <a:off x="5105400" y="386556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0" name="AutoShape 166"/>
          <p:cNvSpPr>
            <a:spLocks noChangeArrowheads="1"/>
          </p:cNvSpPr>
          <p:nvPr/>
        </p:nvSpPr>
        <p:spPr bwMode="auto">
          <a:xfrm>
            <a:off x="5105400" y="389890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1" name="AutoShape 167"/>
          <p:cNvSpPr>
            <a:spLocks noChangeArrowheads="1"/>
          </p:cNvSpPr>
          <p:nvPr/>
        </p:nvSpPr>
        <p:spPr bwMode="auto">
          <a:xfrm>
            <a:off x="5105400" y="3932238"/>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2" name="AutoShape 168"/>
          <p:cNvSpPr>
            <a:spLocks noChangeArrowheads="1"/>
          </p:cNvSpPr>
          <p:nvPr/>
        </p:nvSpPr>
        <p:spPr bwMode="auto">
          <a:xfrm>
            <a:off x="5105400" y="3965575"/>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3" name="AutoShape 169"/>
          <p:cNvSpPr>
            <a:spLocks noChangeArrowheads="1"/>
          </p:cNvSpPr>
          <p:nvPr/>
        </p:nvSpPr>
        <p:spPr bwMode="auto">
          <a:xfrm>
            <a:off x="5105400" y="3998913"/>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4" name="AutoShape 170"/>
          <p:cNvSpPr>
            <a:spLocks noChangeArrowheads="1"/>
          </p:cNvSpPr>
          <p:nvPr/>
        </p:nvSpPr>
        <p:spPr bwMode="auto">
          <a:xfrm>
            <a:off x="5280025" y="3867150"/>
            <a:ext cx="25400"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5" name="AutoShape 171"/>
          <p:cNvSpPr>
            <a:spLocks noChangeArrowheads="1"/>
          </p:cNvSpPr>
          <p:nvPr/>
        </p:nvSpPr>
        <p:spPr bwMode="auto">
          <a:xfrm>
            <a:off x="5280025" y="390525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6" name="AutoShape 172"/>
          <p:cNvSpPr>
            <a:spLocks noChangeArrowheads="1"/>
          </p:cNvSpPr>
          <p:nvPr/>
        </p:nvSpPr>
        <p:spPr bwMode="auto">
          <a:xfrm>
            <a:off x="5280025" y="3944938"/>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7" name="AutoShape 173"/>
          <p:cNvSpPr>
            <a:spLocks noChangeArrowheads="1"/>
          </p:cNvSpPr>
          <p:nvPr/>
        </p:nvSpPr>
        <p:spPr bwMode="auto">
          <a:xfrm>
            <a:off x="5280025" y="3984625"/>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8" name="AutoShape 174"/>
          <p:cNvSpPr>
            <a:spLocks noChangeArrowheads="1"/>
          </p:cNvSpPr>
          <p:nvPr/>
        </p:nvSpPr>
        <p:spPr bwMode="auto">
          <a:xfrm>
            <a:off x="5280025" y="402431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39" name="AutoShape 175"/>
          <p:cNvSpPr>
            <a:spLocks noChangeArrowheads="1"/>
          </p:cNvSpPr>
          <p:nvPr/>
        </p:nvSpPr>
        <p:spPr bwMode="auto">
          <a:xfrm>
            <a:off x="5459413" y="3868738"/>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0" name="AutoShape 176"/>
          <p:cNvSpPr>
            <a:spLocks noChangeArrowheads="1"/>
          </p:cNvSpPr>
          <p:nvPr/>
        </p:nvSpPr>
        <p:spPr bwMode="auto">
          <a:xfrm>
            <a:off x="5459413" y="3906838"/>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1" name="AutoShape 177"/>
          <p:cNvSpPr>
            <a:spLocks noChangeArrowheads="1"/>
          </p:cNvSpPr>
          <p:nvPr/>
        </p:nvSpPr>
        <p:spPr bwMode="auto">
          <a:xfrm>
            <a:off x="5459413" y="3946525"/>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2" name="AutoShape 178"/>
          <p:cNvSpPr>
            <a:spLocks noChangeArrowheads="1"/>
          </p:cNvSpPr>
          <p:nvPr/>
        </p:nvSpPr>
        <p:spPr bwMode="auto">
          <a:xfrm>
            <a:off x="5459413" y="3986213"/>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3" name="AutoShape 179"/>
          <p:cNvSpPr>
            <a:spLocks noChangeArrowheads="1"/>
          </p:cNvSpPr>
          <p:nvPr/>
        </p:nvSpPr>
        <p:spPr bwMode="auto">
          <a:xfrm>
            <a:off x="5459413" y="402431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4" name="AutoShape 180"/>
          <p:cNvSpPr>
            <a:spLocks noChangeArrowheads="1"/>
          </p:cNvSpPr>
          <p:nvPr/>
        </p:nvSpPr>
        <p:spPr bwMode="auto">
          <a:xfrm>
            <a:off x="5640388" y="3868738"/>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5" name="AutoShape 181"/>
          <p:cNvSpPr>
            <a:spLocks noChangeArrowheads="1"/>
          </p:cNvSpPr>
          <p:nvPr/>
        </p:nvSpPr>
        <p:spPr bwMode="auto">
          <a:xfrm>
            <a:off x="5640388" y="390525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6" name="AutoShape 182"/>
          <p:cNvSpPr>
            <a:spLocks noChangeArrowheads="1"/>
          </p:cNvSpPr>
          <p:nvPr/>
        </p:nvSpPr>
        <p:spPr bwMode="auto">
          <a:xfrm>
            <a:off x="5640388" y="394335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7" name="AutoShape 183"/>
          <p:cNvSpPr>
            <a:spLocks noChangeArrowheads="1"/>
          </p:cNvSpPr>
          <p:nvPr/>
        </p:nvSpPr>
        <p:spPr bwMode="auto">
          <a:xfrm>
            <a:off x="5640388" y="3981450"/>
            <a:ext cx="25400"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8" name="AutoShape 184"/>
          <p:cNvSpPr>
            <a:spLocks noChangeArrowheads="1"/>
          </p:cNvSpPr>
          <p:nvPr/>
        </p:nvSpPr>
        <p:spPr bwMode="auto">
          <a:xfrm>
            <a:off x="5640388" y="401796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49" name="AutoShape 185"/>
          <p:cNvSpPr>
            <a:spLocks noChangeArrowheads="1"/>
          </p:cNvSpPr>
          <p:nvPr/>
        </p:nvSpPr>
        <p:spPr bwMode="auto">
          <a:xfrm>
            <a:off x="5813425" y="387191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0" name="AutoShape 186"/>
          <p:cNvSpPr>
            <a:spLocks noChangeArrowheads="1"/>
          </p:cNvSpPr>
          <p:nvPr/>
        </p:nvSpPr>
        <p:spPr bwMode="auto">
          <a:xfrm>
            <a:off x="5813425" y="3898900"/>
            <a:ext cx="25400"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1" name="AutoShape 187"/>
          <p:cNvSpPr>
            <a:spLocks noChangeArrowheads="1"/>
          </p:cNvSpPr>
          <p:nvPr/>
        </p:nvSpPr>
        <p:spPr bwMode="auto">
          <a:xfrm>
            <a:off x="5813425" y="394970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2" name="AutoShape 188"/>
          <p:cNvSpPr>
            <a:spLocks noChangeArrowheads="1"/>
          </p:cNvSpPr>
          <p:nvPr/>
        </p:nvSpPr>
        <p:spPr bwMode="auto">
          <a:xfrm>
            <a:off x="5813425" y="392430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3" name="AutoShape 189"/>
          <p:cNvSpPr>
            <a:spLocks noChangeArrowheads="1"/>
          </p:cNvSpPr>
          <p:nvPr/>
        </p:nvSpPr>
        <p:spPr bwMode="auto">
          <a:xfrm>
            <a:off x="5989638" y="3876675"/>
            <a:ext cx="23812"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4" name="AutoShape 190"/>
          <p:cNvSpPr>
            <a:spLocks noChangeArrowheads="1"/>
          </p:cNvSpPr>
          <p:nvPr/>
        </p:nvSpPr>
        <p:spPr bwMode="auto">
          <a:xfrm>
            <a:off x="5989638" y="3902075"/>
            <a:ext cx="23812"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5" name="AutoShape 191"/>
          <p:cNvSpPr>
            <a:spLocks noChangeArrowheads="1"/>
          </p:cNvSpPr>
          <p:nvPr/>
        </p:nvSpPr>
        <p:spPr bwMode="auto">
          <a:xfrm>
            <a:off x="5989638" y="3929063"/>
            <a:ext cx="23812"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6" name="AutoShape 192"/>
          <p:cNvSpPr>
            <a:spLocks noChangeArrowheads="1"/>
          </p:cNvSpPr>
          <p:nvPr/>
        </p:nvSpPr>
        <p:spPr bwMode="auto">
          <a:xfrm>
            <a:off x="6075363" y="3873500"/>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7" name="AutoShape 193"/>
          <p:cNvSpPr>
            <a:spLocks noChangeArrowheads="1"/>
          </p:cNvSpPr>
          <p:nvPr/>
        </p:nvSpPr>
        <p:spPr bwMode="auto">
          <a:xfrm>
            <a:off x="6075363" y="3900488"/>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58" name="Line 194"/>
          <p:cNvSpPr>
            <a:spLocks noChangeShapeType="1"/>
          </p:cNvSpPr>
          <p:nvPr/>
        </p:nvSpPr>
        <p:spPr bwMode="auto">
          <a:xfrm>
            <a:off x="4633913" y="3463925"/>
            <a:ext cx="158750" cy="207963"/>
          </a:xfrm>
          <a:prstGeom prst="line">
            <a:avLst/>
          </a:prstGeom>
          <a:noFill/>
          <a:ln w="9525">
            <a:solidFill>
              <a:schemeClr val="tx1"/>
            </a:solidFill>
            <a:round/>
            <a:headEnd/>
            <a:tailEnd type="arrow" w="med" len="med"/>
          </a:ln>
          <a:effectLst/>
        </p:spPr>
        <p:txBody>
          <a:bodyPr wrap="none" anchor="ctr"/>
          <a:lstStyle/>
          <a:p>
            <a:endParaRPr lang="en-US"/>
          </a:p>
        </p:txBody>
      </p:sp>
      <p:sp>
        <p:nvSpPr>
          <p:cNvPr id="267459" name="Line 195"/>
          <p:cNvSpPr>
            <a:spLocks noChangeShapeType="1"/>
          </p:cNvSpPr>
          <p:nvPr/>
        </p:nvSpPr>
        <p:spPr bwMode="auto">
          <a:xfrm>
            <a:off x="4641850" y="3463925"/>
            <a:ext cx="293688" cy="127000"/>
          </a:xfrm>
          <a:prstGeom prst="line">
            <a:avLst/>
          </a:prstGeom>
          <a:noFill/>
          <a:ln w="9525">
            <a:solidFill>
              <a:schemeClr val="tx1"/>
            </a:solidFill>
            <a:round/>
            <a:headEnd/>
            <a:tailEnd type="arrow" w="med" len="med"/>
          </a:ln>
          <a:effectLst/>
        </p:spPr>
        <p:txBody>
          <a:bodyPr wrap="none" anchor="ctr"/>
          <a:lstStyle/>
          <a:p>
            <a:endParaRPr lang="en-US"/>
          </a:p>
        </p:txBody>
      </p:sp>
      <p:sp>
        <p:nvSpPr>
          <p:cNvPr id="267460" name="Line 196"/>
          <p:cNvSpPr>
            <a:spLocks noChangeShapeType="1"/>
          </p:cNvSpPr>
          <p:nvPr/>
        </p:nvSpPr>
        <p:spPr bwMode="auto">
          <a:xfrm flipH="1">
            <a:off x="4622800" y="3467100"/>
            <a:ext cx="6350" cy="254000"/>
          </a:xfrm>
          <a:prstGeom prst="line">
            <a:avLst/>
          </a:prstGeom>
          <a:noFill/>
          <a:ln w="9525">
            <a:solidFill>
              <a:schemeClr val="tx1"/>
            </a:solidFill>
            <a:round/>
            <a:headEnd/>
            <a:tailEnd type="arrow" w="med" len="med"/>
          </a:ln>
          <a:effectLst/>
        </p:spPr>
        <p:txBody>
          <a:bodyPr wrap="none" anchor="ctr"/>
          <a:lstStyle/>
          <a:p>
            <a:endParaRPr lang="en-US"/>
          </a:p>
        </p:txBody>
      </p:sp>
      <p:sp>
        <p:nvSpPr>
          <p:cNvPr id="267461" name="Line 197"/>
          <p:cNvSpPr>
            <a:spLocks noChangeShapeType="1"/>
          </p:cNvSpPr>
          <p:nvPr/>
        </p:nvSpPr>
        <p:spPr bwMode="auto">
          <a:xfrm>
            <a:off x="4938713" y="3508375"/>
            <a:ext cx="0" cy="528638"/>
          </a:xfrm>
          <a:prstGeom prst="line">
            <a:avLst/>
          </a:prstGeom>
          <a:noFill/>
          <a:ln w="12700">
            <a:solidFill>
              <a:schemeClr val="tx1"/>
            </a:solidFill>
            <a:round/>
            <a:headEnd/>
            <a:tailEnd/>
          </a:ln>
          <a:effectLst/>
        </p:spPr>
        <p:txBody>
          <a:bodyPr wrap="none" anchor="ctr"/>
          <a:lstStyle/>
          <a:p>
            <a:endParaRPr lang="en-US"/>
          </a:p>
        </p:txBody>
      </p:sp>
      <p:sp>
        <p:nvSpPr>
          <p:cNvPr id="267462" name="AutoShape 198"/>
          <p:cNvSpPr>
            <a:spLocks noChangeArrowheads="1"/>
          </p:cNvSpPr>
          <p:nvPr/>
        </p:nvSpPr>
        <p:spPr bwMode="auto">
          <a:xfrm>
            <a:off x="4618038" y="3868738"/>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3" name="AutoShape 199"/>
          <p:cNvSpPr>
            <a:spLocks noChangeArrowheads="1"/>
          </p:cNvSpPr>
          <p:nvPr/>
        </p:nvSpPr>
        <p:spPr bwMode="auto">
          <a:xfrm>
            <a:off x="4618038" y="3900488"/>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4" name="AutoShape 200"/>
          <p:cNvSpPr>
            <a:spLocks noChangeArrowheads="1"/>
          </p:cNvSpPr>
          <p:nvPr/>
        </p:nvSpPr>
        <p:spPr bwMode="auto">
          <a:xfrm>
            <a:off x="4781550" y="3860800"/>
            <a:ext cx="25400"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5" name="AutoShape 201"/>
          <p:cNvSpPr>
            <a:spLocks noChangeArrowheads="1"/>
          </p:cNvSpPr>
          <p:nvPr/>
        </p:nvSpPr>
        <p:spPr bwMode="auto">
          <a:xfrm>
            <a:off x="4781550" y="389731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6" name="AutoShape 202"/>
          <p:cNvSpPr>
            <a:spLocks noChangeArrowheads="1"/>
          </p:cNvSpPr>
          <p:nvPr/>
        </p:nvSpPr>
        <p:spPr bwMode="auto">
          <a:xfrm>
            <a:off x="4783138" y="3933825"/>
            <a:ext cx="23812"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7" name="AutoShape 203"/>
          <p:cNvSpPr>
            <a:spLocks noChangeArrowheads="1"/>
          </p:cNvSpPr>
          <p:nvPr/>
        </p:nvSpPr>
        <p:spPr bwMode="auto">
          <a:xfrm>
            <a:off x="4781550" y="3971925"/>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8" name="AutoShape 204"/>
          <p:cNvSpPr>
            <a:spLocks noChangeArrowheads="1"/>
          </p:cNvSpPr>
          <p:nvPr/>
        </p:nvSpPr>
        <p:spPr bwMode="auto">
          <a:xfrm>
            <a:off x="4926013" y="3865563"/>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69" name="AutoShape 205"/>
          <p:cNvSpPr>
            <a:spLocks noChangeArrowheads="1"/>
          </p:cNvSpPr>
          <p:nvPr/>
        </p:nvSpPr>
        <p:spPr bwMode="auto">
          <a:xfrm>
            <a:off x="4926013" y="3902075"/>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70" name="AutoShape 206"/>
          <p:cNvSpPr>
            <a:spLocks noChangeArrowheads="1"/>
          </p:cNvSpPr>
          <p:nvPr/>
        </p:nvSpPr>
        <p:spPr bwMode="auto">
          <a:xfrm>
            <a:off x="4926013" y="3938588"/>
            <a:ext cx="25400" cy="28575"/>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71" name="AutoShape 207"/>
          <p:cNvSpPr>
            <a:spLocks noChangeArrowheads="1"/>
          </p:cNvSpPr>
          <p:nvPr/>
        </p:nvSpPr>
        <p:spPr bwMode="auto">
          <a:xfrm>
            <a:off x="4926013" y="3976688"/>
            <a:ext cx="25400" cy="26987"/>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72" name="AutoShape 208"/>
          <p:cNvSpPr>
            <a:spLocks noChangeArrowheads="1"/>
          </p:cNvSpPr>
          <p:nvPr/>
        </p:nvSpPr>
        <p:spPr bwMode="auto">
          <a:xfrm>
            <a:off x="4926013" y="4013200"/>
            <a:ext cx="25400" cy="26988"/>
          </a:xfrm>
          <a:prstGeom prst="flowChartConnector">
            <a:avLst/>
          </a:prstGeom>
          <a:solidFill>
            <a:schemeClr val="bg1"/>
          </a:solidFill>
          <a:ln w="12700">
            <a:solidFill>
              <a:schemeClr val="tx1"/>
            </a:solidFill>
            <a:round/>
            <a:headEnd/>
            <a:tailEnd/>
          </a:ln>
          <a:effectLst/>
        </p:spPr>
        <p:txBody>
          <a:bodyPr wrap="none" anchor="ctr"/>
          <a:lstStyle/>
          <a:p>
            <a:endParaRPr lang="en-US"/>
          </a:p>
        </p:txBody>
      </p:sp>
      <p:sp>
        <p:nvSpPr>
          <p:cNvPr id="267473" name="Freeform 209"/>
          <p:cNvSpPr>
            <a:spLocks/>
          </p:cNvSpPr>
          <p:nvPr/>
        </p:nvSpPr>
        <p:spPr bwMode="auto">
          <a:xfrm>
            <a:off x="4387850" y="3835400"/>
            <a:ext cx="1982788" cy="227013"/>
          </a:xfrm>
          <a:custGeom>
            <a:avLst/>
            <a:gdLst/>
            <a:ahLst/>
            <a:cxnLst>
              <a:cxn ang="0">
                <a:pos x="0" y="0"/>
              </a:cxn>
              <a:cxn ang="0">
                <a:pos x="28" y="28"/>
              </a:cxn>
              <a:cxn ang="0">
                <a:pos x="88" y="32"/>
              </a:cxn>
              <a:cxn ang="0">
                <a:pos x="164" y="40"/>
              </a:cxn>
              <a:cxn ang="0">
                <a:pos x="196" y="40"/>
              </a:cxn>
              <a:cxn ang="0">
                <a:pos x="296" y="104"/>
              </a:cxn>
              <a:cxn ang="0">
                <a:pos x="372" y="152"/>
              </a:cxn>
              <a:cxn ang="0">
                <a:pos x="460" y="196"/>
              </a:cxn>
              <a:cxn ang="0">
                <a:pos x="660" y="296"/>
              </a:cxn>
              <a:cxn ang="0">
                <a:pos x="768" y="328"/>
              </a:cxn>
              <a:cxn ang="0">
                <a:pos x="880" y="384"/>
              </a:cxn>
              <a:cxn ang="0">
                <a:pos x="1008" y="404"/>
              </a:cxn>
              <a:cxn ang="0">
                <a:pos x="1048" y="412"/>
              </a:cxn>
              <a:cxn ang="0">
                <a:pos x="1168" y="412"/>
              </a:cxn>
              <a:cxn ang="0">
                <a:pos x="1260" y="404"/>
              </a:cxn>
              <a:cxn ang="0">
                <a:pos x="1324" y="384"/>
              </a:cxn>
              <a:cxn ang="0">
                <a:pos x="1384" y="372"/>
              </a:cxn>
              <a:cxn ang="0">
                <a:pos x="1456" y="412"/>
              </a:cxn>
              <a:cxn ang="0">
                <a:pos x="1548" y="436"/>
              </a:cxn>
              <a:cxn ang="0">
                <a:pos x="1660" y="452"/>
              </a:cxn>
              <a:cxn ang="0">
                <a:pos x="1720" y="448"/>
              </a:cxn>
              <a:cxn ang="0">
                <a:pos x="1872" y="440"/>
              </a:cxn>
              <a:cxn ang="0">
                <a:pos x="1952" y="444"/>
              </a:cxn>
              <a:cxn ang="0">
                <a:pos x="1992" y="448"/>
              </a:cxn>
              <a:cxn ang="0">
                <a:pos x="2088" y="440"/>
              </a:cxn>
              <a:cxn ang="0">
                <a:pos x="2300" y="440"/>
              </a:cxn>
              <a:cxn ang="0">
                <a:pos x="2408" y="432"/>
              </a:cxn>
              <a:cxn ang="0">
                <a:pos x="2484" y="408"/>
              </a:cxn>
              <a:cxn ang="0">
                <a:pos x="2596" y="368"/>
              </a:cxn>
              <a:cxn ang="0">
                <a:pos x="2656" y="332"/>
              </a:cxn>
              <a:cxn ang="0">
                <a:pos x="2740" y="304"/>
              </a:cxn>
              <a:cxn ang="0">
                <a:pos x="2836" y="288"/>
              </a:cxn>
              <a:cxn ang="0">
                <a:pos x="2936" y="272"/>
              </a:cxn>
              <a:cxn ang="0">
                <a:pos x="3000" y="260"/>
              </a:cxn>
              <a:cxn ang="0">
                <a:pos x="3040" y="240"/>
              </a:cxn>
              <a:cxn ang="0">
                <a:pos x="3108" y="196"/>
              </a:cxn>
              <a:cxn ang="0">
                <a:pos x="3180" y="176"/>
              </a:cxn>
              <a:cxn ang="0">
                <a:pos x="3212" y="180"/>
              </a:cxn>
              <a:cxn ang="0">
                <a:pos x="3236" y="180"/>
              </a:cxn>
              <a:cxn ang="0">
                <a:pos x="3284" y="128"/>
              </a:cxn>
              <a:cxn ang="0">
                <a:pos x="3312" y="108"/>
              </a:cxn>
              <a:cxn ang="0">
                <a:pos x="3356" y="68"/>
              </a:cxn>
              <a:cxn ang="0">
                <a:pos x="3416" y="60"/>
              </a:cxn>
              <a:cxn ang="0">
                <a:pos x="3580" y="40"/>
              </a:cxn>
              <a:cxn ang="0">
                <a:pos x="3748" y="32"/>
              </a:cxn>
            </a:cxnLst>
            <a:rect l="0" t="0" r="r" b="b"/>
            <a:pathLst>
              <a:path w="3748" h="454">
                <a:moveTo>
                  <a:pt x="0" y="0"/>
                </a:moveTo>
                <a:cubicBezTo>
                  <a:pt x="6" y="11"/>
                  <a:pt x="13" y="23"/>
                  <a:pt x="28" y="28"/>
                </a:cubicBezTo>
                <a:cubicBezTo>
                  <a:pt x="43" y="33"/>
                  <a:pt x="65" y="30"/>
                  <a:pt x="88" y="32"/>
                </a:cubicBezTo>
                <a:cubicBezTo>
                  <a:pt x="111" y="34"/>
                  <a:pt x="146" y="39"/>
                  <a:pt x="164" y="40"/>
                </a:cubicBezTo>
                <a:cubicBezTo>
                  <a:pt x="182" y="41"/>
                  <a:pt x="174" y="29"/>
                  <a:pt x="196" y="40"/>
                </a:cubicBezTo>
                <a:cubicBezTo>
                  <a:pt x="218" y="51"/>
                  <a:pt x="267" y="85"/>
                  <a:pt x="296" y="104"/>
                </a:cubicBezTo>
                <a:cubicBezTo>
                  <a:pt x="325" y="123"/>
                  <a:pt x="345" y="137"/>
                  <a:pt x="372" y="152"/>
                </a:cubicBezTo>
                <a:cubicBezTo>
                  <a:pt x="399" y="167"/>
                  <a:pt x="412" y="172"/>
                  <a:pt x="460" y="196"/>
                </a:cubicBezTo>
                <a:cubicBezTo>
                  <a:pt x="508" y="220"/>
                  <a:pt x="609" y="274"/>
                  <a:pt x="660" y="296"/>
                </a:cubicBezTo>
                <a:cubicBezTo>
                  <a:pt x="711" y="318"/>
                  <a:pt x="731" y="313"/>
                  <a:pt x="768" y="328"/>
                </a:cubicBezTo>
                <a:cubicBezTo>
                  <a:pt x="805" y="343"/>
                  <a:pt x="840" y="371"/>
                  <a:pt x="880" y="384"/>
                </a:cubicBezTo>
                <a:cubicBezTo>
                  <a:pt x="920" y="397"/>
                  <a:pt x="980" y="399"/>
                  <a:pt x="1008" y="404"/>
                </a:cubicBezTo>
                <a:cubicBezTo>
                  <a:pt x="1036" y="409"/>
                  <a:pt x="1021" y="411"/>
                  <a:pt x="1048" y="412"/>
                </a:cubicBezTo>
                <a:cubicBezTo>
                  <a:pt x="1075" y="413"/>
                  <a:pt x="1133" y="413"/>
                  <a:pt x="1168" y="412"/>
                </a:cubicBezTo>
                <a:cubicBezTo>
                  <a:pt x="1203" y="411"/>
                  <a:pt x="1234" y="409"/>
                  <a:pt x="1260" y="404"/>
                </a:cubicBezTo>
                <a:cubicBezTo>
                  <a:pt x="1286" y="399"/>
                  <a:pt x="1303" y="389"/>
                  <a:pt x="1324" y="384"/>
                </a:cubicBezTo>
                <a:cubicBezTo>
                  <a:pt x="1345" y="379"/>
                  <a:pt x="1362" y="367"/>
                  <a:pt x="1384" y="372"/>
                </a:cubicBezTo>
                <a:cubicBezTo>
                  <a:pt x="1406" y="377"/>
                  <a:pt x="1429" y="401"/>
                  <a:pt x="1456" y="412"/>
                </a:cubicBezTo>
                <a:cubicBezTo>
                  <a:pt x="1483" y="423"/>
                  <a:pt x="1514" y="429"/>
                  <a:pt x="1548" y="436"/>
                </a:cubicBezTo>
                <a:cubicBezTo>
                  <a:pt x="1582" y="443"/>
                  <a:pt x="1631" y="450"/>
                  <a:pt x="1660" y="452"/>
                </a:cubicBezTo>
                <a:cubicBezTo>
                  <a:pt x="1689" y="454"/>
                  <a:pt x="1685" y="450"/>
                  <a:pt x="1720" y="448"/>
                </a:cubicBezTo>
                <a:cubicBezTo>
                  <a:pt x="1755" y="446"/>
                  <a:pt x="1833" y="441"/>
                  <a:pt x="1872" y="440"/>
                </a:cubicBezTo>
                <a:cubicBezTo>
                  <a:pt x="1911" y="439"/>
                  <a:pt x="1932" y="443"/>
                  <a:pt x="1952" y="444"/>
                </a:cubicBezTo>
                <a:cubicBezTo>
                  <a:pt x="1972" y="445"/>
                  <a:pt x="1969" y="449"/>
                  <a:pt x="1992" y="448"/>
                </a:cubicBezTo>
                <a:cubicBezTo>
                  <a:pt x="2015" y="447"/>
                  <a:pt x="2037" y="441"/>
                  <a:pt x="2088" y="440"/>
                </a:cubicBezTo>
                <a:cubicBezTo>
                  <a:pt x="2139" y="439"/>
                  <a:pt x="2247" y="441"/>
                  <a:pt x="2300" y="440"/>
                </a:cubicBezTo>
                <a:cubicBezTo>
                  <a:pt x="2353" y="439"/>
                  <a:pt x="2377" y="437"/>
                  <a:pt x="2408" y="432"/>
                </a:cubicBezTo>
                <a:cubicBezTo>
                  <a:pt x="2439" y="427"/>
                  <a:pt x="2453" y="419"/>
                  <a:pt x="2484" y="408"/>
                </a:cubicBezTo>
                <a:cubicBezTo>
                  <a:pt x="2515" y="397"/>
                  <a:pt x="2567" y="381"/>
                  <a:pt x="2596" y="368"/>
                </a:cubicBezTo>
                <a:cubicBezTo>
                  <a:pt x="2625" y="355"/>
                  <a:pt x="2632" y="343"/>
                  <a:pt x="2656" y="332"/>
                </a:cubicBezTo>
                <a:cubicBezTo>
                  <a:pt x="2680" y="321"/>
                  <a:pt x="2710" y="311"/>
                  <a:pt x="2740" y="304"/>
                </a:cubicBezTo>
                <a:cubicBezTo>
                  <a:pt x="2770" y="297"/>
                  <a:pt x="2803" y="293"/>
                  <a:pt x="2836" y="288"/>
                </a:cubicBezTo>
                <a:cubicBezTo>
                  <a:pt x="2869" y="283"/>
                  <a:pt x="2909" y="277"/>
                  <a:pt x="2936" y="272"/>
                </a:cubicBezTo>
                <a:cubicBezTo>
                  <a:pt x="2963" y="267"/>
                  <a:pt x="2983" y="265"/>
                  <a:pt x="3000" y="260"/>
                </a:cubicBezTo>
                <a:cubicBezTo>
                  <a:pt x="3017" y="255"/>
                  <a:pt x="3022" y="251"/>
                  <a:pt x="3040" y="240"/>
                </a:cubicBezTo>
                <a:cubicBezTo>
                  <a:pt x="3058" y="229"/>
                  <a:pt x="3085" y="207"/>
                  <a:pt x="3108" y="196"/>
                </a:cubicBezTo>
                <a:cubicBezTo>
                  <a:pt x="3131" y="185"/>
                  <a:pt x="3163" y="179"/>
                  <a:pt x="3180" y="176"/>
                </a:cubicBezTo>
                <a:cubicBezTo>
                  <a:pt x="3197" y="173"/>
                  <a:pt x="3203" y="179"/>
                  <a:pt x="3212" y="180"/>
                </a:cubicBezTo>
                <a:cubicBezTo>
                  <a:pt x="3221" y="181"/>
                  <a:pt x="3224" y="189"/>
                  <a:pt x="3236" y="180"/>
                </a:cubicBezTo>
                <a:cubicBezTo>
                  <a:pt x="3248" y="171"/>
                  <a:pt x="3271" y="140"/>
                  <a:pt x="3284" y="128"/>
                </a:cubicBezTo>
                <a:cubicBezTo>
                  <a:pt x="3297" y="116"/>
                  <a:pt x="3300" y="118"/>
                  <a:pt x="3312" y="108"/>
                </a:cubicBezTo>
                <a:cubicBezTo>
                  <a:pt x="3324" y="98"/>
                  <a:pt x="3339" y="76"/>
                  <a:pt x="3356" y="68"/>
                </a:cubicBezTo>
                <a:cubicBezTo>
                  <a:pt x="3373" y="60"/>
                  <a:pt x="3379" y="65"/>
                  <a:pt x="3416" y="60"/>
                </a:cubicBezTo>
                <a:cubicBezTo>
                  <a:pt x="3453" y="55"/>
                  <a:pt x="3525" y="45"/>
                  <a:pt x="3580" y="40"/>
                </a:cubicBezTo>
                <a:cubicBezTo>
                  <a:pt x="3635" y="35"/>
                  <a:pt x="3691" y="33"/>
                  <a:pt x="3748" y="32"/>
                </a:cubicBezTo>
              </a:path>
            </a:pathLst>
          </a:custGeom>
          <a:noFill/>
          <a:ln w="28575" cmpd="sng">
            <a:solidFill>
              <a:schemeClr val="bg2"/>
            </a:solidFill>
            <a:round/>
            <a:headEnd/>
            <a:tailEnd/>
          </a:ln>
          <a:effectLst/>
        </p:spPr>
        <p:txBody>
          <a:bodyPr wrap="none" anchor="ctr"/>
          <a:lstStyle/>
          <a:p>
            <a:endParaRPr lang="en-US"/>
          </a:p>
        </p:txBody>
      </p:sp>
      <p:sp>
        <p:nvSpPr>
          <p:cNvPr id="267474" name="Line 210"/>
          <p:cNvSpPr>
            <a:spLocks noChangeShapeType="1"/>
          </p:cNvSpPr>
          <p:nvPr/>
        </p:nvSpPr>
        <p:spPr bwMode="auto">
          <a:xfrm flipH="1">
            <a:off x="5756275" y="3457575"/>
            <a:ext cx="203200" cy="201613"/>
          </a:xfrm>
          <a:prstGeom prst="line">
            <a:avLst/>
          </a:prstGeom>
          <a:noFill/>
          <a:ln w="9525">
            <a:solidFill>
              <a:schemeClr val="tx1"/>
            </a:solidFill>
            <a:round/>
            <a:headEnd/>
            <a:tailEnd type="arrow" w="med" len="med"/>
          </a:ln>
          <a:effectLst/>
        </p:spPr>
        <p:txBody>
          <a:bodyPr wrap="none" anchor="ctr"/>
          <a:lstStyle/>
          <a:p>
            <a:endParaRPr lang="en-US"/>
          </a:p>
        </p:txBody>
      </p:sp>
      <p:sp>
        <p:nvSpPr>
          <p:cNvPr id="267475" name="Freeform 211"/>
          <p:cNvSpPr>
            <a:spLocks/>
          </p:cNvSpPr>
          <p:nvPr/>
        </p:nvSpPr>
        <p:spPr bwMode="auto">
          <a:xfrm>
            <a:off x="5495925" y="1063625"/>
            <a:ext cx="60325" cy="96838"/>
          </a:xfrm>
          <a:custGeom>
            <a:avLst/>
            <a:gdLst/>
            <a:ahLst/>
            <a:cxnLst>
              <a:cxn ang="0">
                <a:pos x="17" y="93"/>
              </a:cxn>
              <a:cxn ang="0">
                <a:pos x="71" y="39"/>
              </a:cxn>
              <a:cxn ang="0">
                <a:pos x="89" y="69"/>
              </a:cxn>
              <a:cxn ang="0">
                <a:pos x="107" y="75"/>
              </a:cxn>
              <a:cxn ang="0">
                <a:pos x="47" y="189"/>
              </a:cxn>
              <a:cxn ang="0">
                <a:pos x="35" y="171"/>
              </a:cxn>
              <a:cxn ang="0">
                <a:pos x="29" y="117"/>
              </a:cxn>
              <a:cxn ang="0">
                <a:pos x="17" y="93"/>
              </a:cxn>
            </a:cxnLst>
            <a:rect l="0" t="0" r="r" b="b"/>
            <a:pathLst>
              <a:path w="114" h="193">
                <a:moveTo>
                  <a:pt x="17" y="93"/>
                </a:moveTo>
                <a:cubicBezTo>
                  <a:pt x="29" y="44"/>
                  <a:pt x="24" y="55"/>
                  <a:pt x="71" y="39"/>
                </a:cubicBezTo>
                <a:cubicBezTo>
                  <a:pt x="97" y="0"/>
                  <a:pt x="72" y="30"/>
                  <a:pt x="89" y="69"/>
                </a:cubicBezTo>
                <a:cubicBezTo>
                  <a:pt x="92" y="75"/>
                  <a:pt x="101" y="73"/>
                  <a:pt x="107" y="75"/>
                </a:cubicBezTo>
                <a:cubicBezTo>
                  <a:pt x="99" y="193"/>
                  <a:pt x="114" y="144"/>
                  <a:pt x="47" y="189"/>
                </a:cubicBezTo>
                <a:cubicBezTo>
                  <a:pt x="43" y="183"/>
                  <a:pt x="37" y="178"/>
                  <a:pt x="35" y="171"/>
                </a:cubicBezTo>
                <a:cubicBezTo>
                  <a:pt x="31" y="153"/>
                  <a:pt x="36" y="134"/>
                  <a:pt x="29" y="117"/>
                </a:cubicBezTo>
                <a:cubicBezTo>
                  <a:pt x="14" y="81"/>
                  <a:pt x="0" y="145"/>
                  <a:pt x="17" y="93"/>
                </a:cubicBezTo>
                <a:close/>
              </a:path>
            </a:pathLst>
          </a:custGeom>
          <a:noFill/>
          <a:ln w="28575" cmpd="sng">
            <a:solidFill>
              <a:schemeClr val="bg2"/>
            </a:solidFill>
            <a:round/>
            <a:headEnd/>
            <a:tailEnd/>
          </a:ln>
          <a:effectLst/>
        </p:spPr>
        <p:txBody>
          <a:bodyPr wrap="none" anchor="ctr"/>
          <a:lstStyle/>
          <a:p>
            <a:endParaRPr lang="en-US"/>
          </a:p>
        </p:txBody>
      </p:sp>
      <p:pic>
        <p:nvPicPr>
          <p:cNvPr id="267476" name="Picture 212"/>
          <p:cNvPicPr>
            <a:picLocks noGrp="1" noChangeAspect="1" noChangeArrowheads="1"/>
          </p:cNvPicPr>
          <p:nvPr>
            <p:ph idx="1"/>
          </p:nvPr>
        </p:nvPicPr>
        <p:blipFill>
          <a:blip r:embed="rId16" cstate="print"/>
          <a:srcRect/>
          <a:stretch>
            <a:fillRect/>
          </a:stretch>
        </p:blipFill>
        <p:spPr>
          <a:xfrm>
            <a:off x="1908175" y="1052513"/>
            <a:ext cx="2262188" cy="1697037"/>
          </a:xfrm>
          <a:noFill/>
          <a:ln/>
        </p:spPr>
      </p:pic>
      <p:sp>
        <p:nvSpPr>
          <p:cNvPr id="267478" name="AutoShape 214"/>
          <p:cNvSpPr>
            <a:spLocks noChangeArrowheads="1"/>
          </p:cNvSpPr>
          <p:nvPr/>
        </p:nvSpPr>
        <p:spPr bwMode="auto">
          <a:xfrm rot="10800000" flipH="1">
            <a:off x="611188" y="1844675"/>
            <a:ext cx="11509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D181E"/>
          </a:solidFill>
          <a:ln w="9525">
            <a:solidFill>
              <a:srgbClr val="ED181E"/>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1061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noChangeAspect="1"/>
          </p:cNvSpPr>
          <p:nvPr>
            <p:ph type="body" sz="quarter" idx="13"/>
          </p:nvPr>
        </p:nvSpPr>
        <p:spPr>
          <a:xfrm>
            <a:off x="1160930" y="257391"/>
            <a:ext cx="5728601" cy="452057"/>
          </a:xfrm>
        </p:spPr>
        <p:txBody>
          <a:bodyPr/>
          <a:lstStyle/>
          <a:p>
            <a:pPr algn="ctr"/>
            <a:r>
              <a:rPr lang="fr-CH" dirty="0" err="1" smtClean="0"/>
              <a:t>Example</a:t>
            </a:r>
            <a:r>
              <a:rPr lang="fr-CH" dirty="0" smtClean="0"/>
              <a:t> of </a:t>
            </a:r>
            <a:r>
              <a:rPr lang="fr-CH" dirty="0" err="1" smtClean="0"/>
              <a:t>measuring</a:t>
            </a:r>
            <a:r>
              <a:rPr lang="fr-CH" dirty="0" smtClean="0"/>
              <a:t> stations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7876" y="1031499"/>
            <a:ext cx="2507930" cy="21756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28840" y="4032445"/>
            <a:ext cx="2286001" cy="17074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2430315" y="2835666"/>
            <a:ext cx="4572000" cy="25717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81625" y="921141"/>
            <a:ext cx="3048000" cy="2286000"/>
          </a:xfrm>
          <a:prstGeom prst="rect">
            <a:avLst/>
          </a:prstGeom>
        </p:spPr>
      </p:pic>
    </p:spTree>
    <p:extLst>
      <p:ext uri="{BB962C8B-B14F-4D97-AF65-F5344CB8AC3E}">
        <p14:creationId xmlns:p14="http://schemas.microsoft.com/office/powerpoint/2010/main" val="376650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0075" y="211138"/>
            <a:ext cx="8229600" cy="1143000"/>
          </a:xfrm>
        </p:spPr>
        <p:txBody>
          <a:bodyPr>
            <a:normAutofit/>
          </a:bodyPr>
          <a:lstStyle/>
          <a:p>
            <a:r>
              <a:rPr lang="fr-CH" sz="3200" dirty="0" smtClean="0">
                <a:solidFill>
                  <a:schemeClr val="accent1">
                    <a:lumMod val="75000"/>
                  </a:schemeClr>
                </a:solidFill>
              </a:rPr>
              <a:t>                 </a:t>
            </a:r>
            <a:r>
              <a:rPr lang="fr-CH" sz="3200" dirty="0" err="1" smtClean="0">
                <a:solidFill>
                  <a:schemeClr val="accent1">
                    <a:lumMod val="75000"/>
                  </a:schemeClr>
                </a:solidFill>
              </a:rPr>
              <a:t>Activities</a:t>
            </a:r>
            <a:r>
              <a:rPr lang="fr-CH" sz="3200" dirty="0" smtClean="0">
                <a:solidFill>
                  <a:schemeClr val="accent1">
                    <a:lumMod val="75000"/>
                  </a:schemeClr>
                </a:solidFill>
              </a:rPr>
              <a:t> in </a:t>
            </a:r>
            <a:r>
              <a:rPr lang="fr-CH" sz="3200" dirty="0" err="1" smtClean="0">
                <a:solidFill>
                  <a:schemeClr val="accent1">
                    <a:lumMod val="75000"/>
                  </a:schemeClr>
                </a:solidFill>
              </a:rPr>
              <a:t>Hydrology</a:t>
            </a:r>
            <a:endParaRPr lang="en-US" sz="3200" dirty="0">
              <a:solidFill>
                <a:schemeClr val="accent1">
                  <a:lumMod val="75000"/>
                </a:schemeClr>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30" y="485974"/>
            <a:ext cx="1799844" cy="606552"/>
          </a:xfrm>
          <a:prstGeom prst="rect">
            <a:avLst/>
          </a:prstGeom>
        </p:spPr>
      </p:pic>
      <p:grpSp>
        <p:nvGrpSpPr>
          <p:cNvPr id="2" name="Group 1"/>
          <p:cNvGrpSpPr/>
          <p:nvPr/>
        </p:nvGrpSpPr>
        <p:grpSpPr>
          <a:xfrm>
            <a:off x="457200" y="886580"/>
            <a:ext cx="8115299" cy="1212850"/>
            <a:chOff x="457200" y="2370955"/>
            <a:chExt cx="8115299" cy="1212850"/>
          </a:xfrm>
        </p:grpSpPr>
        <p:sp>
          <p:nvSpPr>
            <p:cNvPr id="30" name="Left-Right Arrow 29"/>
            <p:cNvSpPr/>
            <p:nvPr/>
          </p:nvSpPr>
          <p:spPr>
            <a:xfrm>
              <a:off x="457200" y="2841952"/>
              <a:ext cx="8115299" cy="247650"/>
            </a:xfrm>
            <a:prstGeom prst="leftRightArrow">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1" name="Group 30"/>
            <p:cNvGrpSpPr/>
            <p:nvPr/>
          </p:nvGrpSpPr>
          <p:grpSpPr>
            <a:xfrm>
              <a:off x="3019425" y="2506506"/>
              <a:ext cx="988097" cy="891926"/>
              <a:chOff x="0" y="0"/>
              <a:chExt cx="818112" cy="738834"/>
            </a:xfrm>
          </p:grpSpPr>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11987" cy="570585"/>
              </a:xfrm>
              <a:prstGeom prst="rect">
                <a:avLst/>
              </a:prstGeom>
            </p:spPr>
          </p:pic>
          <p:grpSp>
            <p:nvGrpSpPr>
              <p:cNvPr id="43" name="Group 42"/>
              <p:cNvGrpSpPr/>
              <p:nvPr/>
            </p:nvGrpSpPr>
            <p:grpSpPr>
              <a:xfrm>
                <a:off x="526694" y="329184"/>
                <a:ext cx="291418" cy="409650"/>
                <a:chOff x="0" y="0"/>
                <a:chExt cx="333375" cy="468629"/>
              </a:xfrm>
            </p:grpSpPr>
            <p:sp>
              <p:nvSpPr>
                <p:cNvPr id="44" name="Flowchart: Magnetic Disk 43"/>
                <p:cNvSpPr/>
                <p:nvPr/>
              </p:nvSpPr>
              <p:spPr>
                <a:xfrm>
                  <a:off x="7315" y="0"/>
                  <a:ext cx="323850" cy="467995"/>
                </a:xfrm>
                <a:prstGeom prst="flowChartMagneticDis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5" name="Group 44"/>
                <p:cNvGrpSpPr/>
                <p:nvPr/>
              </p:nvGrpSpPr>
              <p:grpSpPr>
                <a:xfrm>
                  <a:off x="0" y="0"/>
                  <a:ext cx="333375" cy="468629"/>
                  <a:chOff x="0" y="0"/>
                  <a:chExt cx="495300" cy="695325"/>
                </a:xfrm>
              </p:grpSpPr>
              <p:sp>
                <p:nvSpPr>
                  <p:cNvPr id="46" name="Rectangle 45"/>
                  <p:cNvSpPr/>
                  <p:nvPr/>
                </p:nvSpPr>
                <p:spPr>
                  <a:xfrm>
                    <a:off x="0" y="219075"/>
                    <a:ext cx="48600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95300" cy="695325"/>
                  </a:xfrm>
                  <a:prstGeom prst="rect">
                    <a:avLst/>
                  </a:prstGeom>
                </p:spPr>
              </p:pic>
            </p:grpSp>
          </p:grpSp>
        </p:grpSp>
        <p:pic>
          <p:nvPicPr>
            <p:cNvPr id="32" name="Picture 31"/>
            <p:cNvPicPr/>
            <p:nvPr/>
          </p:nvPicPr>
          <p:blipFill>
            <a:blip r:embed="rId6" cstate="print">
              <a:extLst>
                <a:ext uri="{28A0092B-C50C-407E-A947-70E740481C1C}">
                  <a14:useLocalDpi xmlns:a14="http://schemas.microsoft.com/office/drawing/2010/main" val="0"/>
                </a:ext>
              </a:extLst>
            </a:blip>
            <a:stretch>
              <a:fillRect/>
            </a:stretch>
          </p:blipFill>
          <p:spPr>
            <a:xfrm>
              <a:off x="974090" y="2463973"/>
              <a:ext cx="1007110" cy="1013069"/>
            </a:xfrm>
            <a:prstGeom prst="rect">
              <a:avLst/>
            </a:prstGeom>
          </p:spPr>
        </p:pic>
        <p:grpSp>
          <p:nvGrpSpPr>
            <p:cNvPr id="33" name="Group 32"/>
            <p:cNvGrpSpPr/>
            <p:nvPr/>
          </p:nvGrpSpPr>
          <p:grpSpPr>
            <a:xfrm>
              <a:off x="4987925" y="2370955"/>
              <a:ext cx="1212850" cy="1212850"/>
              <a:chOff x="0" y="0"/>
              <a:chExt cx="781050" cy="781050"/>
            </a:xfrm>
          </p:grpSpPr>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781050" cy="781050"/>
              </a:xfrm>
              <a:prstGeom prst="rect">
                <a:avLst/>
              </a:prstGeom>
            </p:spPr>
          </p:pic>
          <p:grpSp>
            <p:nvGrpSpPr>
              <p:cNvPr id="39" name="Group 38"/>
              <p:cNvGrpSpPr/>
              <p:nvPr/>
            </p:nvGrpSpPr>
            <p:grpSpPr>
              <a:xfrm>
                <a:off x="0" y="352425"/>
                <a:ext cx="294611" cy="294611"/>
                <a:chOff x="0" y="0"/>
                <a:chExt cx="314554" cy="314554"/>
              </a:xfrm>
            </p:grpSpPr>
            <p:sp>
              <p:nvSpPr>
                <p:cNvPr id="40" name="Oval 39"/>
                <p:cNvSpPr/>
                <p:nvPr/>
              </p:nvSpPr>
              <p:spPr>
                <a:xfrm>
                  <a:off x="0" y="0"/>
                  <a:ext cx="314554" cy="314554"/>
                </a:xfrm>
                <a:prstGeom prst="ellipse">
                  <a:avLst/>
                </a:prstGeom>
                <a:solidFill>
                  <a:srgbClr val="005BA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13333"/>
                <a:stretch/>
              </p:blipFill>
              <p:spPr bwMode="auto">
                <a:xfrm>
                  <a:off x="36576" y="0"/>
                  <a:ext cx="270663" cy="314554"/>
                </a:xfrm>
                <a:prstGeom prst="rect">
                  <a:avLst/>
                </a:prstGeom>
                <a:ln>
                  <a:noFill/>
                </a:ln>
                <a:extLst>
                  <a:ext uri="{53640926-AAD7-44D8-BBD7-CCE9431645EC}">
                    <a14:shadowObscured xmlns:a14="http://schemas.microsoft.com/office/drawing/2010/main"/>
                  </a:ext>
                </a:extLst>
              </p:spPr>
            </p:pic>
          </p:grpSp>
        </p:grpSp>
        <p:grpSp>
          <p:nvGrpSpPr>
            <p:cNvPr id="2048" name="Group 2047"/>
            <p:cNvGrpSpPr/>
            <p:nvPr/>
          </p:nvGrpSpPr>
          <p:grpSpPr>
            <a:xfrm>
              <a:off x="7226299" y="2549790"/>
              <a:ext cx="687865" cy="747457"/>
              <a:chOff x="6464300" y="3151823"/>
              <a:chExt cx="513080" cy="557530"/>
            </a:xfrm>
          </p:grpSpPr>
          <p:grpSp>
            <p:nvGrpSpPr>
              <p:cNvPr id="34" name="Group 33"/>
              <p:cNvGrpSpPr/>
              <p:nvPr/>
            </p:nvGrpSpPr>
            <p:grpSpPr>
              <a:xfrm>
                <a:off x="6464300" y="3151823"/>
                <a:ext cx="356870" cy="499745"/>
                <a:chOff x="0" y="0"/>
                <a:chExt cx="357187" cy="500063"/>
              </a:xfrm>
            </p:grpSpPr>
            <p:sp>
              <p:nvSpPr>
                <p:cNvPr id="36" name="Flowchart: Magnetic Disk 35"/>
                <p:cNvSpPr/>
                <p:nvPr/>
              </p:nvSpPr>
              <p:spPr>
                <a:xfrm>
                  <a:off x="0" y="0"/>
                  <a:ext cx="352425" cy="452755"/>
                </a:xfrm>
                <a:prstGeom prst="flowChartMagneticDis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57187" cy="500063"/>
                </a:xfrm>
                <a:prstGeom prst="rect">
                  <a:avLst/>
                </a:prstGeom>
              </p:spPr>
            </p:pic>
          </p:grpSp>
          <p:pic>
            <p:nvPicPr>
              <p:cNvPr id="35" name="Picture 34"/>
              <p:cNvPicPr/>
              <p:nvPr/>
            </p:nvPicPr>
            <p:blipFill>
              <a:blip r:embed="rId9" cstate="print">
                <a:extLst>
                  <a:ext uri="{28A0092B-C50C-407E-A947-70E740481C1C}">
                    <a14:useLocalDpi xmlns:a14="http://schemas.microsoft.com/office/drawing/2010/main" val="0"/>
                  </a:ext>
                </a:extLst>
              </a:blip>
              <a:stretch>
                <a:fillRect/>
              </a:stretch>
            </p:blipFill>
            <p:spPr>
              <a:xfrm>
                <a:off x="6683375" y="3415348"/>
                <a:ext cx="294005" cy="294005"/>
              </a:xfrm>
              <a:prstGeom prst="rect">
                <a:avLst/>
              </a:prstGeom>
            </p:spPr>
          </p:pic>
        </p:grpSp>
      </p:grpSp>
      <p:graphicFrame>
        <p:nvGraphicFramePr>
          <p:cNvPr id="28" name="Table 27"/>
          <p:cNvGraphicFramePr>
            <a:graphicFrameLocks noGrp="1"/>
          </p:cNvGraphicFramePr>
          <p:nvPr>
            <p:extLst>
              <p:ext uri="{D42A27DB-BD31-4B8C-83A1-F6EECF244321}">
                <p14:modId xmlns:p14="http://schemas.microsoft.com/office/powerpoint/2010/main" val="3701009095"/>
              </p:ext>
            </p:extLst>
          </p:nvPr>
        </p:nvGraphicFramePr>
        <p:xfrm>
          <a:off x="457200" y="1977827"/>
          <a:ext cx="8115300" cy="2598631"/>
        </p:xfrm>
        <a:graphic>
          <a:graphicData uri="http://schemas.openxmlformats.org/drawingml/2006/table">
            <a:tbl>
              <a:tblPr bandRow="1">
                <a:tableStyleId>{5C22544A-7EE6-4342-B048-85BDC9FD1C3A}</a:tableStyleId>
              </a:tblPr>
              <a:tblGrid>
                <a:gridCol w="2028825"/>
                <a:gridCol w="2028825"/>
                <a:gridCol w="2028825"/>
                <a:gridCol w="2028825"/>
              </a:tblGrid>
              <a:tr h="501779">
                <a:tc>
                  <a:txBody>
                    <a:bodyPr/>
                    <a:lstStyle/>
                    <a:p>
                      <a:pPr algn="ctr"/>
                      <a:r>
                        <a:rPr lang="en-US" sz="1400" b="1" dirty="0" smtClean="0">
                          <a:solidFill>
                            <a:schemeClr val="bg1"/>
                          </a:solidFill>
                        </a:rPr>
                        <a:t>DATA PRODUCTION</a:t>
                      </a:r>
                    </a:p>
                    <a:p>
                      <a:pPr algn="ctr"/>
                      <a:r>
                        <a:rPr lang="en-US" sz="1400" b="1" dirty="0" smtClean="0">
                          <a:solidFill>
                            <a:schemeClr val="bg1"/>
                          </a:solidFill>
                        </a:rPr>
                        <a:t>&amp; COLLECTION</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AA"/>
                    </a:solidFill>
                  </a:tcPr>
                </a:tc>
                <a:tc>
                  <a:txBody>
                    <a:bodyPr/>
                    <a:lstStyle/>
                    <a:p>
                      <a:pPr algn="ctr"/>
                      <a:r>
                        <a:rPr lang="en-US" sz="1400" b="1" kern="1200" dirty="0" smtClean="0">
                          <a:solidFill>
                            <a:schemeClr val="lt1"/>
                          </a:solidFill>
                          <a:effectLst/>
                          <a:latin typeface="+mn-lt"/>
                          <a:ea typeface="+mn-ea"/>
                          <a:cs typeface="+mn-cs"/>
                        </a:rPr>
                        <a:t>DATA PROCESSING &amp; STORAGE</a:t>
                      </a:r>
                      <a:endParaRPr lang="en-US" sz="105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AA"/>
                    </a:solidFill>
                  </a:tcPr>
                </a:tc>
                <a:tc>
                  <a:txBody>
                    <a:bodyPr/>
                    <a:lstStyle/>
                    <a:p>
                      <a:pPr algn="ctr"/>
                      <a:r>
                        <a:rPr lang="en-US" sz="1400" b="1" dirty="0" smtClean="0">
                          <a:solidFill>
                            <a:schemeClr val="bg1"/>
                          </a:solidFill>
                        </a:rPr>
                        <a:t>DATA VISIBILITY &amp; AVAILABILITY</a:t>
                      </a:r>
                      <a:endParaRPr lang="en-US" sz="105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AA"/>
                    </a:solidFill>
                  </a:tcPr>
                </a:tc>
                <a:tc>
                  <a:txBody>
                    <a:bodyPr/>
                    <a:lstStyle/>
                    <a:p>
                      <a:pPr algn="ctr"/>
                      <a:r>
                        <a:rPr lang="en-US" sz="1400" b="1" dirty="0" smtClean="0">
                          <a:solidFill>
                            <a:schemeClr val="bg1"/>
                          </a:solidFill>
                        </a:rPr>
                        <a:t>DATA </a:t>
                      </a:r>
                      <a:br>
                        <a:rPr lang="en-US" sz="1400" b="1" dirty="0" smtClean="0">
                          <a:solidFill>
                            <a:schemeClr val="bg1"/>
                          </a:solidFill>
                        </a:rPr>
                      </a:br>
                      <a:r>
                        <a:rPr lang="en-US" sz="1400" b="1" dirty="0" smtClean="0">
                          <a:solidFill>
                            <a:schemeClr val="bg1"/>
                          </a:solidFill>
                        </a:rPr>
                        <a:t>RESCUE </a:t>
                      </a:r>
                      <a:r>
                        <a:rPr lang="en-US" sz="1400" b="1" baseline="0" dirty="0" smtClean="0">
                          <a:solidFill>
                            <a:schemeClr val="bg1"/>
                          </a:solidFill>
                        </a:rPr>
                        <a:t> &amp; SERVICES</a:t>
                      </a:r>
                      <a:endParaRPr lang="en-US" sz="1050" b="1" dirty="0">
                        <a:solidFill>
                          <a:schemeClr val="bg1"/>
                        </a:solidFill>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05BAA"/>
                    </a:solidFill>
                  </a:tcPr>
                </a:tc>
              </a:tr>
              <a:tr h="343111">
                <a:tc>
                  <a:txBody>
                    <a:bodyPr/>
                    <a:lstStyle/>
                    <a:p>
                      <a:pPr algn="ctr"/>
                      <a:r>
                        <a:rPr lang="en-US" sz="1200" dirty="0" smtClean="0"/>
                        <a:t>World Hydrological Cycle Observing System (WHYCOS)</a:t>
                      </a:r>
                    </a:p>
                    <a:p>
                      <a:pPr algn="ctr"/>
                      <a:endParaRPr lang="en-US" sz="1200" dirty="0" smtClean="0"/>
                    </a:p>
                    <a:p>
                      <a:pPr algn="ctr"/>
                      <a:r>
                        <a:rPr lang="en-US" sz="1200" dirty="0" err="1" smtClean="0"/>
                        <a:t>Standardisation</a:t>
                      </a:r>
                      <a:r>
                        <a:rPr lang="en-US" sz="1200" dirty="0" smtClean="0"/>
                        <a:t> and quality management QMF</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dirty="0" smtClean="0"/>
                        <a:t>Meteorological, Climatological and Hydrological (MCH) Database Management System</a:t>
                      </a:r>
                      <a:endParaRPr lang="en-US" sz="1200" dirty="0"/>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dirty="0" smtClean="0"/>
                        <a:t>WMO Hydrological Observing System (WHOS)</a:t>
                      </a:r>
                    </a:p>
                    <a:p>
                      <a:pPr algn="ctr"/>
                      <a:r>
                        <a:rPr lang="fr-CH" sz="1200" dirty="0" smtClean="0"/>
                        <a:t>Global Data </a:t>
                      </a:r>
                      <a:r>
                        <a:rPr lang="fr-CH" sz="1200" smtClean="0"/>
                        <a:t>Centers</a:t>
                      </a:r>
                      <a:endParaRPr lang="en-US" sz="1200" dirty="0" smtClean="0"/>
                    </a:p>
                    <a:p>
                      <a:pPr algn="ctr"/>
                      <a:endParaRPr lang="en-US" sz="1200" dirty="0" smtClean="0"/>
                    </a:p>
                    <a:p>
                      <a:pPr algn="ctr"/>
                      <a:r>
                        <a:rPr lang="en-US" sz="1200" dirty="0" err="1" smtClean="0"/>
                        <a:t>WaterML</a:t>
                      </a:r>
                      <a:r>
                        <a:rPr lang="en-US" sz="1200" dirty="0" smtClean="0"/>
                        <a:t> 2.0</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dirty="0" smtClean="0"/>
                        <a:t>Global Data Centers: </a:t>
                      </a:r>
                    </a:p>
                    <a:p>
                      <a:pPr algn="ctr"/>
                      <a:r>
                        <a:rPr lang="en-US" sz="1200" dirty="0" smtClean="0"/>
                        <a:t>Global Runoff Data Centre (GRDC), International Data Centre On Hydrology Of Lakes And Reservoirs (HYDROLARE)  </a:t>
                      </a:r>
                      <a:br>
                        <a:rPr lang="en-US" sz="1200" dirty="0" smtClean="0"/>
                      </a:br>
                      <a:r>
                        <a:rPr lang="en-US" sz="1200" dirty="0" smtClean="0"/>
                        <a:t>&amp; International Groundwater Resources Assessment </a:t>
                      </a:r>
                      <a:br>
                        <a:rPr lang="en-US" sz="1200" dirty="0" smtClean="0"/>
                      </a:br>
                      <a:r>
                        <a:rPr lang="en-US" sz="1200" dirty="0" smtClean="0"/>
                        <a:t>Centre (IGRAC)</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43111">
                <a:tc gridSpan="4">
                  <a:txBody>
                    <a:bodyPr/>
                    <a:lstStyle/>
                    <a:p>
                      <a:pPr algn="ctr"/>
                      <a:r>
                        <a:rPr lang="en-US" sz="1600" dirty="0" smtClean="0">
                          <a:solidFill>
                            <a:schemeClr val="bg1"/>
                          </a:solidFill>
                        </a:rPr>
                        <a:t>HYDROHUB, the WMO GLOBAL HYDROMETRY SUPPORT FACILITY</a:t>
                      </a:r>
                      <a:endParaRPr lang="en-US" sz="1600" dirty="0">
                        <a:solidFill>
                          <a:schemeClr val="bg1"/>
                        </a:solidFill>
                      </a:endParaRPr>
                    </a:p>
                  </a:txBody>
                  <a:tcPr>
                    <a:lnT w="28575" cap="flat" cmpd="sng" algn="ctr">
                      <a:solidFill>
                        <a:schemeClr val="bg1"/>
                      </a:solidFill>
                      <a:prstDash val="solid"/>
                      <a:round/>
                      <a:headEnd type="none" w="med" len="med"/>
                      <a:tailEnd type="none" w="med" len="med"/>
                    </a:lnT>
                    <a:solidFill>
                      <a:srgbClr val="00B5D5"/>
                    </a:solidFill>
                  </a:tcPr>
                </a:tc>
                <a:tc hMerge="1">
                  <a:txBody>
                    <a:bodyPr/>
                    <a:lstStyle/>
                    <a:p>
                      <a:endParaRPr lang="en-US" sz="1050" dirty="0"/>
                    </a:p>
                  </a:txBody>
                  <a:tcPr>
                    <a:solidFill>
                      <a:srgbClr val="00B5D5"/>
                    </a:solidFill>
                  </a:tcPr>
                </a:tc>
                <a:tc hMerge="1">
                  <a:txBody>
                    <a:bodyPr/>
                    <a:lstStyle/>
                    <a:p>
                      <a:endParaRPr lang="en-US" sz="1050" dirty="0"/>
                    </a:p>
                  </a:txBody>
                  <a:tcPr>
                    <a:solidFill>
                      <a:srgbClr val="00B5D5"/>
                    </a:solidFill>
                  </a:tcPr>
                </a:tc>
                <a:tc hMerge="1">
                  <a:txBody>
                    <a:bodyPr/>
                    <a:lstStyle/>
                    <a:p>
                      <a:endParaRPr lang="en-US" sz="1050" dirty="0"/>
                    </a:p>
                  </a:txBody>
                  <a:tcPr>
                    <a:solidFill>
                      <a:srgbClr val="00B5D5"/>
                    </a:solidFill>
                  </a:tcPr>
                </a:tc>
              </a:tr>
            </a:tbl>
          </a:graphicData>
        </a:graphic>
      </p:graphicFrame>
      <p:sp>
        <p:nvSpPr>
          <p:cNvPr id="27" name="Rectangle 26"/>
          <p:cNvSpPr/>
          <p:nvPr/>
        </p:nvSpPr>
        <p:spPr>
          <a:xfrm>
            <a:off x="1460363" y="5295325"/>
            <a:ext cx="1558925" cy="523875"/>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a:solidFill>
                  <a:schemeClr val="bg1"/>
                </a:solidFill>
                <a:latin typeface="Calibri"/>
                <a:cs typeface="+mn-cs"/>
              </a:rPr>
              <a:t>MODELLING &amp; FORECASTING</a:t>
            </a:r>
          </a:p>
        </p:txBody>
      </p:sp>
      <p:sp>
        <p:nvSpPr>
          <p:cNvPr id="29" name="Rectangle 28"/>
          <p:cNvSpPr/>
          <p:nvPr/>
        </p:nvSpPr>
        <p:spPr>
          <a:xfrm>
            <a:off x="3097075" y="5295325"/>
            <a:ext cx="1560513" cy="523875"/>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a:solidFill>
                  <a:schemeClr val="bg1"/>
                </a:solidFill>
                <a:latin typeface="Calibri"/>
                <a:cs typeface="+mn-cs"/>
              </a:rPr>
              <a:t>EARLY WARNING DISSEMINATION</a:t>
            </a:r>
          </a:p>
        </p:txBody>
      </p:sp>
      <p:sp>
        <p:nvSpPr>
          <p:cNvPr id="48" name="Rectangle 47"/>
          <p:cNvSpPr/>
          <p:nvPr/>
        </p:nvSpPr>
        <p:spPr>
          <a:xfrm>
            <a:off x="6422888" y="5295325"/>
            <a:ext cx="1520825" cy="523875"/>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a:solidFill>
                  <a:schemeClr val="bg1"/>
                </a:solidFill>
                <a:latin typeface="Calibri"/>
                <a:cs typeface="+mn-cs"/>
              </a:rPr>
              <a:t>RESPONSE TO WARNING</a:t>
            </a:r>
          </a:p>
        </p:txBody>
      </p:sp>
      <p:sp>
        <p:nvSpPr>
          <p:cNvPr id="49" name="Rectangle 48"/>
          <p:cNvSpPr/>
          <p:nvPr/>
        </p:nvSpPr>
        <p:spPr>
          <a:xfrm>
            <a:off x="4786175" y="5295325"/>
            <a:ext cx="1520825" cy="523875"/>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a:solidFill>
                  <a:schemeClr val="bg1"/>
                </a:solidFill>
                <a:latin typeface="Calibri"/>
                <a:cs typeface="+mn-cs"/>
              </a:rPr>
              <a:t>DECISION SUPPORT</a:t>
            </a:r>
          </a:p>
        </p:txBody>
      </p:sp>
      <p:sp>
        <p:nvSpPr>
          <p:cNvPr id="51" name="Rectangle 50"/>
          <p:cNvSpPr/>
          <p:nvPr/>
        </p:nvSpPr>
        <p:spPr>
          <a:xfrm>
            <a:off x="3877331" y="5971600"/>
            <a:ext cx="1520825" cy="523220"/>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smtClean="0">
                <a:solidFill>
                  <a:schemeClr val="bg1"/>
                </a:solidFill>
                <a:latin typeface="Calibri"/>
                <a:cs typeface="+mn-cs"/>
              </a:rPr>
              <a:t>CAPACITY BUILDING</a:t>
            </a:r>
            <a:endParaRPr lang="en-US" sz="1400" b="1" dirty="0">
              <a:solidFill>
                <a:schemeClr val="bg1"/>
              </a:solidFill>
              <a:latin typeface="Calibri"/>
              <a:cs typeface="+mn-cs"/>
            </a:endParaRPr>
          </a:p>
        </p:txBody>
      </p:sp>
      <p:sp>
        <p:nvSpPr>
          <p:cNvPr id="6" name="Up-Down Arrow 5"/>
          <p:cNvSpPr/>
          <p:nvPr/>
        </p:nvSpPr>
        <p:spPr>
          <a:xfrm>
            <a:off x="4514849" y="4576458"/>
            <a:ext cx="473076" cy="624934"/>
          </a:xfrm>
          <a:prstGeom prst="up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17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70610"/>
            <a:ext cx="9144000" cy="4716780"/>
          </a:xfrm>
          <a:prstGeom prst="rect">
            <a:avLst/>
          </a:prstGeom>
          <a:ln>
            <a:noFill/>
          </a:ln>
        </p:spPr>
      </p:pic>
      <p:sp>
        <p:nvSpPr>
          <p:cNvPr id="5" name="Oval 4"/>
          <p:cNvSpPr/>
          <p:nvPr/>
        </p:nvSpPr>
        <p:spPr>
          <a:xfrm>
            <a:off x="4139952" y="1988840"/>
            <a:ext cx="1224136" cy="576064"/>
          </a:xfrm>
          <a:prstGeom prst="ellipse">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131840" y="1630541"/>
            <a:ext cx="1242584" cy="646331"/>
          </a:xfrm>
          <a:prstGeom prst="rect">
            <a:avLst/>
          </a:prstGeom>
          <a:noFill/>
        </p:spPr>
        <p:txBody>
          <a:bodyPr wrap="none" rtlCol="0">
            <a:spAutoFit/>
          </a:bodyPr>
          <a:lstStyle/>
          <a:p>
            <a:r>
              <a:rPr lang="fr-CH" dirty="0" smtClean="0">
                <a:solidFill>
                  <a:srgbClr val="C00000"/>
                </a:solidFill>
              </a:rPr>
              <a:t>Med-</a:t>
            </a:r>
            <a:r>
              <a:rPr lang="fr-CH" dirty="0" err="1" smtClean="0">
                <a:solidFill>
                  <a:srgbClr val="C00000"/>
                </a:solidFill>
              </a:rPr>
              <a:t>Hycos</a:t>
            </a:r>
            <a:endParaRPr lang="fr-CH" dirty="0" smtClean="0">
              <a:solidFill>
                <a:srgbClr val="C00000"/>
              </a:solidFill>
            </a:endParaRPr>
          </a:p>
          <a:p>
            <a:r>
              <a:rPr lang="fr-CH" dirty="0" smtClean="0">
                <a:solidFill>
                  <a:srgbClr val="C00000"/>
                </a:solidFill>
              </a:rPr>
              <a:t>1997-2001</a:t>
            </a:r>
            <a:endParaRPr lang="en-US" dirty="0">
              <a:solidFill>
                <a:srgbClr val="C00000"/>
              </a:solidFill>
            </a:endParaRPr>
          </a:p>
        </p:txBody>
      </p:sp>
      <p:sp>
        <p:nvSpPr>
          <p:cNvPr id="7" name="Oval 6"/>
          <p:cNvSpPr/>
          <p:nvPr/>
        </p:nvSpPr>
        <p:spPr>
          <a:xfrm>
            <a:off x="3851921" y="2670346"/>
            <a:ext cx="1162492" cy="817714"/>
          </a:xfrm>
          <a:prstGeom prst="ellipse">
            <a:avLst/>
          </a:prstGeom>
          <a:noFill/>
          <a:ln w="381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2658608" y="2582508"/>
            <a:ext cx="1481344" cy="646331"/>
          </a:xfrm>
          <a:prstGeom prst="rect">
            <a:avLst/>
          </a:prstGeom>
          <a:noFill/>
        </p:spPr>
        <p:txBody>
          <a:bodyPr wrap="square" rtlCol="0">
            <a:spAutoFit/>
          </a:bodyPr>
          <a:lstStyle/>
          <a:p>
            <a:r>
              <a:rPr lang="en-US" dirty="0" smtClean="0">
                <a:solidFill>
                  <a:srgbClr val="00B050"/>
                </a:solidFill>
              </a:rPr>
              <a:t>AOC-HYCOS </a:t>
            </a:r>
            <a:r>
              <a:rPr lang="fr-CH" dirty="0" smtClean="0">
                <a:solidFill>
                  <a:srgbClr val="00B050"/>
                </a:solidFill>
              </a:rPr>
              <a:t>2000-2002</a:t>
            </a:r>
            <a:endParaRPr lang="en-US" dirty="0">
              <a:solidFill>
                <a:srgbClr val="00B050"/>
              </a:solidFill>
            </a:endParaRPr>
          </a:p>
        </p:txBody>
      </p:sp>
      <p:sp>
        <p:nvSpPr>
          <p:cNvPr id="9" name="Oval 8"/>
          <p:cNvSpPr/>
          <p:nvPr/>
        </p:nvSpPr>
        <p:spPr>
          <a:xfrm>
            <a:off x="4446432" y="3501008"/>
            <a:ext cx="989664" cy="1152128"/>
          </a:xfrm>
          <a:prstGeom prst="ellipse">
            <a:avLst/>
          </a:prstGeom>
          <a:noFill/>
          <a:ln w="38100">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3459920" y="4318222"/>
            <a:ext cx="1481344" cy="923330"/>
          </a:xfrm>
          <a:prstGeom prst="rect">
            <a:avLst/>
          </a:prstGeom>
          <a:noFill/>
        </p:spPr>
        <p:txBody>
          <a:bodyPr wrap="square" rtlCol="0">
            <a:spAutoFit/>
          </a:bodyPr>
          <a:lstStyle/>
          <a:p>
            <a:r>
              <a:rPr lang="en-US" b="1" dirty="0" smtClean="0">
                <a:solidFill>
                  <a:schemeClr val="accent6">
                    <a:lumMod val="75000"/>
                  </a:schemeClr>
                </a:solidFill>
              </a:rPr>
              <a:t>SADC-HYCOS Phase I </a:t>
            </a:r>
            <a:r>
              <a:rPr lang="fr-CH" dirty="0" smtClean="0">
                <a:solidFill>
                  <a:schemeClr val="accent6">
                    <a:lumMod val="75000"/>
                  </a:schemeClr>
                </a:solidFill>
              </a:rPr>
              <a:t>1998-2001</a:t>
            </a:r>
            <a:endParaRPr lang="en-US" dirty="0">
              <a:solidFill>
                <a:schemeClr val="accent6">
                  <a:lumMod val="75000"/>
                </a:schemeClr>
              </a:solidFill>
            </a:endParaRPr>
          </a:p>
        </p:txBody>
      </p:sp>
      <p:sp>
        <p:nvSpPr>
          <p:cNvPr id="11" name="Oval 10"/>
          <p:cNvSpPr/>
          <p:nvPr/>
        </p:nvSpPr>
        <p:spPr>
          <a:xfrm>
            <a:off x="6732240" y="2695972"/>
            <a:ext cx="422824" cy="628248"/>
          </a:xfrm>
          <a:prstGeom prst="ellipse">
            <a:avLst/>
          </a:prstGeom>
          <a:noFill/>
          <a:ln w="38100">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7155064" y="2234307"/>
            <a:ext cx="1481344" cy="923330"/>
          </a:xfrm>
          <a:prstGeom prst="rect">
            <a:avLst/>
          </a:prstGeom>
          <a:noFill/>
        </p:spPr>
        <p:txBody>
          <a:bodyPr wrap="square" rtlCol="0">
            <a:spAutoFit/>
          </a:bodyPr>
          <a:lstStyle/>
          <a:p>
            <a:r>
              <a:rPr lang="en-US" b="1" dirty="0" smtClean="0">
                <a:solidFill>
                  <a:schemeClr val="tx2">
                    <a:lumMod val="75000"/>
                  </a:schemeClr>
                </a:solidFill>
              </a:rPr>
              <a:t>Mekong-</a:t>
            </a:r>
            <a:r>
              <a:rPr lang="en-US" b="1" dirty="0" err="1" smtClean="0">
                <a:solidFill>
                  <a:schemeClr val="tx2">
                    <a:lumMod val="75000"/>
                  </a:schemeClr>
                </a:solidFill>
              </a:rPr>
              <a:t>Hycos</a:t>
            </a:r>
            <a:r>
              <a:rPr lang="en-US" b="1" dirty="0" smtClean="0">
                <a:solidFill>
                  <a:schemeClr val="tx2">
                    <a:lumMod val="75000"/>
                  </a:schemeClr>
                </a:solidFill>
              </a:rPr>
              <a:t> 2006-2012</a:t>
            </a:r>
            <a:endParaRPr lang="en-US" dirty="0">
              <a:solidFill>
                <a:schemeClr val="tx2">
                  <a:lumMod val="75000"/>
                </a:schemeClr>
              </a:solidFill>
            </a:endParaRPr>
          </a:p>
        </p:txBody>
      </p:sp>
      <p:sp>
        <p:nvSpPr>
          <p:cNvPr id="13" name="Oval 12"/>
          <p:cNvSpPr/>
          <p:nvPr/>
        </p:nvSpPr>
        <p:spPr>
          <a:xfrm>
            <a:off x="2123728" y="2618008"/>
            <a:ext cx="534880" cy="474008"/>
          </a:xfrm>
          <a:prstGeom prst="ellipse">
            <a:avLst/>
          </a:prstGeom>
          <a:noFill/>
          <a:ln w="38100">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809395" y="1946477"/>
            <a:ext cx="1748784" cy="646331"/>
          </a:xfrm>
          <a:prstGeom prst="rect">
            <a:avLst/>
          </a:prstGeom>
          <a:noFill/>
        </p:spPr>
        <p:txBody>
          <a:bodyPr wrap="square" rtlCol="0">
            <a:spAutoFit/>
          </a:bodyPr>
          <a:lstStyle/>
          <a:p>
            <a:r>
              <a:rPr lang="en-US" b="1" dirty="0" err="1" smtClean="0">
                <a:solidFill>
                  <a:schemeClr val="tx2">
                    <a:lumMod val="75000"/>
                  </a:schemeClr>
                </a:solidFill>
              </a:rPr>
              <a:t>Carib</a:t>
            </a:r>
            <a:r>
              <a:rPr lang="en-US" b="1" dirty="0" smtClean="0">
                <a:solidFill>
                  <a:schemeClr val="tx2">
                    <a:lumMod val="75000"/>
                  </a:schemeClr>
                </a:solidFill>
              </a:rPr>
              <a:t>-HYCOS</a:t>
            </a:r>
          </a:p>
          <a:p>
            <a:r>
              <a:rPr lang="fr-CH" b="1" dirty="0" smtClean="0">
                <a:solidFill>
                  <a:schemeClr val="tx2">
                    <a:lumMod val="75000"/>
                  </a:schemeClr>
                </a:solidFill>
              </a:rPr>
              <a:t>2007 – on </a:t>
            </a:r>
            <a:r>
              <a:rPr lang="fr-CH" b="1" dirty="0" err="1" smtClean="0">
                <a:solidFill>
                  <a:schemeClr val="tx2">
                    <a:lumMod val="75000"/>
                  </a:schemeClr>
                </a:solidFill>
              </a:rPr>
              <a:t>going</a:t>
            </a:r>
            <a:endParaRPr lang="en-US" dirty="0">
              <a:solidFill>
                <a:schemeClr val="tx2">
                  <a:lumMod val="75000"/>
                </a:schemeClr>
              </a:solidFill>
            </a:endParaRPr>
          </a:p>
        </p:txBody>
      </p:sp>
      <p:sp>
        <p:nvSpPr>
          <p:cNvPr id="15" name="Oval 14"/>
          <p:cNvSpPr/>
          <p:nvPr/>
        </p:nvSpPr>
        <p:spPr>
          <a:xfrm rot="1420351">
            <a:off x="3996621" y="2763218"/>
            <a:ext cx="756268" cy="574415"/>
          </a:xfrm>
          <a:prstGeom prst="ellipse">
            <a:avLst/>
          </a:prstGeom>
          <a:noFill/>
          <a:ln w="38100">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extBox 15"/>
          <p:cNvSpPr txBox="1"/>
          <p:nvPr/>
        </p:nvSpPr>
        <p:spPr>
          <a:xfrm>
            <a:off x="2658608" y="2154179"/>
            <a:ext cx="1678920" cy="646331"/>
          </a:xfrm>
          <a:prstGeom prst="rect">
            <a:avLst/>
          </a:prstGeom>
          <a:noFill/>
        </p:spPr>
        <p:txBody>
          <a:bodyPr wrap="square" rtlCol="0">
            <a:spAutoFit/>
          </a:bodyPr>
          <a:lstStyle/>
          <a:p>
            <a:r>
              <a:rPr lang="en-US" b="1" dirty="0" smtClean="0">
                <a:solidFill>
                  <a:schemeClr val="tx2">
                    <a:lumMod val="60000"/>
                    <a:lumOff val="40000"/>
                  </a:schemeClr>
                </a:solidFill>
              </a:rPr>
              <a:t>Niger-</a:t>
            </a:r>
            <a:r>
              <a:rPr lang="en-US" b="1" dirty="0" err="1" smtClean="0">
                <a:solidFill>
                  <a:schemeClr val="tx2">
                    <a:lumMod val="60000"/>
                    <a:lumOff val="40000"/>
                  </a:schemeClr>
                </a:solidFill>
              </a:rPr>
              <a:t>Hycos</a:t>
            </a:r>
            <a:r>
              <a:rPr lang="en-US" b="1" dirty="0" smtClean="0">
                <a:solidFill>
                  <a:schemeClr val="tx2">
                    <a:lumMod val="60000"/>
                    <a:lumOff val="40000"/>
                  </a:schemeClr>
                </a:solidFill>
              </a:rPr>
              <a:t> 2005 – on going</a:t>
            </a:r>
            <a:endParaRPr lang="en-US" b="1" dirty="0">
              <a:solidFill>
                <a:schemeClr val="tx2">
                  <a:lumMod val="60000"/>
                  <a:lumOff val="40000"/>
                </a:schemeClr>
              </a:solidFill>
            </a:endParaRPr>
          </a:p>
        </p:txBody>
      </p:sp>
      <p:sp>
        <p:nvSpPr>
          <p:cNvPr id="17" name="Oval 16"/>
          <p:cNvSpPr/>
          <p:nvPr/>
        </p:nvSpPr>
        <p:spPr>
          <a:xfrm rot="16488720">
            <a:off x="4130729" y="2966540"/>
            <a:ext cx="504699" cy="300960"/>
          </a:xfrm>
          <a:prstGeom prst="ellipse">
            <a:avLst/>
          </a:prstGeom>
          <a:noFill/>
          <a:ln w="38100">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extBox 18"/>
          <p:cNvSpPr txBox="1"/>
          <p:nvPr/>
        </p:nvSpPr>
        <p:spPr>
          <a:xfrm>
            <a:off x="3048160" y="3228839"/>
            <a:ext cx="1729924" cy="646331"/>
          </a:xfrm>
          <a:prstGeom prst="rect">
            <a:avLst/>
          </a:prstGeom>
          <a:noFill/>
        </p:spPr>
        <p:txBody>
          <a:bodyPr wrap="square" rtlCol="0">
            <a:spAutoFit/>
          </a:bodyPr>
          <a:lstStyle/>
          <a:p>
            <a:r>
              <a:rPr lang="en-US" b="1" dirty="0" smtClean="0">
                <a:solidFill>
                  <a:schemeClr val="accent2">
                    <a:lumMod val="60000"/>
                    <a:lumOff val="40000"/>
                  </a:schemeClr>
                </a:solidFill>
              </a:rPr>
              <a:t>Volta-</a:t>
            </a:r>
            <a:r>
              <a:rPr lang="en-US" b="1" dirty="0" err="1" smtClean="0">
                <a:solidFill>
                  <a:schemeClr val="accent2">
                    <a:lumMod val="60000"/>
                    <a:lumOff val="40000"/>
                  </a:schemeClr>
                </a:solidFill>
              </a:rPr>
              <a:t>Hycos</a:t>
            </a:r>
            <a:r>
              <a:rPr lang="en-US" b="1" dirty="0" smtClean="0">
                <a:solidFill>
                  <a:schemeClr val="accent2">
                    <a:lumMod val="60000"/>
                    <a:lumOff val="40000"/>
                  </a:schemeClr>
                </a:solidFill>
              </a:rPr>
              <a:t> </a:t>
            </a:r>
            <a:r>
              <a:rPr lang="fr-CH" b="1" dirty="0" smtClean="0">
                <a:solidFill>
                  <a:schemeClr val="accent2">
                    <a:lumMod val="60000"/>
                    <a:lumOff val="40000"/>
                  </a:schemeClr>
                </a:solidFill>
              </a:rPr>
              <a:t>2006 – on </a:t>
            </a:r>
            <a:r>
              <a:rPr lang="fr-CH" b="1" dirty="0" err="1" smtClean="0">
                <a:solidFill>
                  <a:schemeClr val="accent2">
                    <a:lumMod val="60000"/>
                    <a:lumOff val="40000"/>
                  </a:schemeClr>
                </a:solidFill>
              </a:rPr>
              <a:t>going</a:t>
            </a:r>
            <a:endParaRPr lang="en-US" b="1" dirty="0">
              <a:solidFill>
                <a:schemeClr val="accent2">
                  <a:lumMod val="60000"/>
                  <a:lumOff val="40000"/>
                </a:schemeClr>
              </a:solidFill>
            </a:endParaRPr>
          </a:p>
        </p:txBody>
      </p:sp>
      <p:sp>
        <p:nvSpPr>
          <p:cNvPr id="20" name="Oval 19"/>
          <p:cNvSpPr/>
          <p:nvPr/>
        </p:nvSpPr>
        <p:spPr>
          <a:xfrm>
            <a:off x="5678416" y="3801944"/>
            <a:ext cx="207790" cy="241901"/>
          </a:xfrm>
          <a:prstGeom prst="ellipse">
            <a:avLst/>
          </a:prstGeom>
          <a:no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TextBox 20"/>
          <p:cNvSpPr txBox="1"/>
          <p:nvPr/>
        </p:nvSpPr>
        <p:spPr>
          <a:xfrm>
            <a:off x="5673720" y="4077072"/>
            <a:ext cx="1481344" cy="923330"/>
          </a:xfrm>
          <a:prstGeom prst="rect">
            <a:avLst/>
          </a:prstGeom>
          <a:noFill/>
        </p:spPr>
        <p:txBody>
          <a:bodyPr wrap="square" rtlCol="0">
            <a:spAutoFit/>
          </a:bodyPr>
          <a:lstStyle/>
          <a:p>
            <a:r>
              <a:rPr lang="en-US" b="1" dirty="0" smtClean="0">
                <a:solidFill>
                  <a:schemeClr val="accent2"/>
                </a:solidFill>
              </a:rPr>
              <a:t>SADC-HYCOS Phase II </a:t>
            </a:r>
            <a:r>
              <a:rPr lang="fr-CH" dirty="0" smtClean="0">
                <a:solidFill>
                  <a:schemeClr val="accent2"/>
                </a:solidFill>
              </a:rPr>
              <a:t>2005-2009</a:t>
            </a:r>
            <a:endParaRPr lang="en-US" dirty="0">
              <a:solidFill>
                <a:schemeClr val="accent2"/>
              </a:solidFill>
            </a:endParaRPr>
          </a:p>
        </p:txBody>
      </p:sp>
      <p:sp>
        <p:nvSpPr>
          <p:cNvPr id="22" name="Oval 21"/>
          <p:cNvSpPr/>
          <p:nvPr/>
        </p:nvSpPr>
        <p:spPr>
          <a:xfrm>
            <a:off x="6146952" y="2378928"/>
            <a:ext cx="534880" cy="474008"/>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TextBox 22"/>
          <p:cNvSpPr txBox="1"/>
          <p:nvPr/>
        </p:nvSpPr>
        <p:spPr>
          <a:xfrm>
            <a:off x="5886206" y="1587976"/>
            <a:ext cx="1904168" cy="646331"/>
          </a:xfrm>
          <a:prstGeom prst="rect">
            <a:avLst/>
          </a:prstGeom>
          <a:noFill/>
        </p:spPr>
        <p:txBody>
          <a:bodyPr wrap="square" rtlCol="0">
            <a:spAutoFit/>
          </a:bodyPr>
          <a:lstStyle/>
          <a:p>
            <a:r>
              <a:rPr lang="en-US" b="1" dirty="0" smtClean="0">
                <a:solidFill>
                  <a:srgbClr val="FF0000"/>
                </a:solidFill>
              </a:rPr>
              <a:t>HKH-</a:t>
            </a:r>
            <a:r>
              <a:rPr lang="en-US" b="1" dirty="0" err="1" smtClean="0">
                <a:solidFill>
                  <a:srgbClr val="FF0000"/>
                </a:solidFill>
              </a:rPr>
              <a:t>Hycos</a:t>
            </a:r>
            <a:r>
              <a:rPr lang="en-US" b="1" dirty="0" smtClean="0">
                <a:solidFill>
                  <a:srgbClr val="FF0000"/>
                </a:solidFill>
              </a:rPr>
              <a:t> 2009-on going</a:t>
            </a:r>
            <a:endParaRPr lang="en-US" dirty="0">
              <a:solidFill>
                <a:srgbClr val="FF0000"/>
              </a:solidFill>
            </a:endParaRPr>
          </a:p>
        </p:txBody>
      </p:sp>
      <p:sp>
        <p:nvSpPr>
          <p:cNvPr id="24" name="Oval 23"/>
          <p:cNvSpPr/>
          <p:nvPr/>
        </p:nvSpPr>
        <p:spPr>
          <a:xfrm>
            <a:off x="1475656" y="1052736"/>
            <a:ext cx="5904656" cy="576064"/>
          </a:xfrm>
          <a:prstGeom prst="ellipse">
            <a:avLst/>
          </a:prstGeom>
          <a:no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TextBox 24"/>
          <p:cNvSpPr txBox="1"/>
          <p:nvPr/>
        </p:nvSpPr>
        <p:spPr>
          <a:xfrm>
            <a:off x="3693532" y="1088826"/>
            <a:ext cx="1532792" cy="646331"/>
          </a:xfrm>
          <a:prstGeom prst="rect">
            <a:avLst/>
          </a:prstGeom>
          <a:noFill/>
        </p:spPr>
        <p:txBody>
          <a:bodyPr wrap="none" rtlCol="0">
            <a:spAutoFit/>
          </a:bodyPr>
          <a:lstStyle/>
          <a:p>
            <a:r>
              <a:rPr lang="fr-CH" dirty="0" err="1" smtClean="0">
                <a:solidFill>
                  <a:srgbClr val="00B0F0"/>
                </a:solidFill>
              </a:rPr>
              <a:t>Artic-Hycos</a:t>
            </a:r>
            <a:endParaRPr lang="fr-CH" dirty="0" smtClean="0">
              <a:solidFill>
                <a:srgbClr val="00B0F0"/>
              </a:solidFill>
            </a:endParaRPr>
          </a:p>
          <a:p>
            <a:r>
              <a:rPr lang="fr-CH" dirty="0" smtClean="0">
                <a:solidFill>
                  <a:srgbClr val="00B0F0"/>
                </a:solidFill>
              </a:rPr>
              <a:t>2014- </a:t>
            </a:r>
            <a:r>
              <a:rPr lang="fr-CH" dirty="0" err="1" smtClean="0">
                <a:solidFill>
                  <a:srgbClr val="00B0F0"/>
                </a:solidFill>
              </a:rPr>
              <a:t>ongoing</a:t>
            </a:r>
            <a:endParaRPr lang="en-US" dirty="0">
              <a:solidFill>
                <a:srgbClr val="00B0F0"/>
              </a:solidFill>
            </a:endParaRPr>
          </a:p>
        </p:txBody>
      </p:sp>
      <p:sp>
        <p:nvSpPr>
          <p:cNvPr id="27" name="Freeform 26"/>
          <p:cNvSpPr/>
          <p:nvPr/>
        </p:nvSpPr>
        <p:spPr>
          <a:xfrm>
            <a:off x="0" y="2351314"/>
            <a:ext cx="1120710" cy="1450630"/>
          </a:xfrm>
          <a:custGeom>
            <a:avLst/>
            <a:gdLst>
              <a:gd name="connsiteX0" fmla="*/ 358585 w 1159982"/>
              <a:gd name="connsiteY0" fmla="*/ 0 h 1525374"/>
              <a:gd name="connsiteX1" fmla="*/ 1156871 w 1159982"/>
              <a:gd name="connsiteY1" fmla="*/ 899886 h 1525374"/>
              <a:gd name="connsiteX2" fmla="*/ 97328 w 1159982"/>
              <a:gd name="connsiteY2" fmla="*/ 1465943 h 1525374"/>
              <a:gd name="connsiteX3" fmla="*/ 111842 w 1159982"/>
              <a:gd name="connsiteY3" fmla="*/ 1480457 h 1525374"/>
            </a:gdLst>
            <a:ahLst/>
            <a:cxnLst>
              <a:cxn ang="0">
                <a:pos x="connsiteX0" y="connsiteY0"/>
              </a:cxn>
              <a:cxn ang="0">
                <a:pos x="connsiteX1" y="connsiteY1"/>
              </a:cxn>
              <a:cxn ang="0">
                <a:pos x="connsiteX2" y="connsiteY2"/>
              </a:cxn>
              <a:cxn ang="0">
                <a:pos x="connsiteX3" y="connsiteY3"/>
              </a:cxn>
            </a:cxnLst>
            <a:rect l="l" t="t" r="r" b="b"/>
            <a:pathLst>
              <a:path w="1159982" h="1525374">
                <a:moveTo>
                  <a:pt x="358585" y="0"/>
                </a:moveTo>
                <a:cubicBezTo>
                  <a:pt x="779499" y="327781"/>
                  <a:pt x="1200414" y="655562"/>
                  <a:pt x="1156871" y="899886"/>
                </a:cubicBezTo>
                <a:cubicBezTo>
                  <a:pt x="1113328" y="1144210"/>
                  <a:pt x="271499" y="1369181"/>
                  <a:pt x="97328" y="1465943"/>
                </a:cubicBezTo>
                <a:cubicBezTo>
                  <a:pt x="-76843" y="1562705"/>
                  <a:pt x="17499" y="1521581"/>
                  <a:pt x="111842" y="1480457"/>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895736" y="2804033"/>
            <a:ext cx="1045064" cy="1633079"/>
          </a:xfrm>
          <a:custGeom>
            <a:avLst/>
            <a:gdLst>
              <a:gd name="connsiteX0" fmla="*/ 1393374 w 1393374"/>
              <a:gd name="connsiteY0" fmla="*/ 0 h 1640114"/>
              <a:gd name="connsiteX1" fmla="*/ 3 w 1393374"/>
              <a:gd name="connsiteY1" fmla="*/ 769257 h 1640114"/>
              <a:gd name="connsiteX2" fmla="*/ 1378860 w 1393374"/>
              <a:gd name="connsiteY2" fmla="*/ 1640114 h 1640114"/>
              <a:gd name="connsiteX3" fmla="*/ 1378860 w 1393374"/>
              <a:gd name="connsiteY3" fmla="*/ 1640114 h 1640114"/>
            </a:gdLst>
            <a:ahLst/>
            <a:cxnLst>
              <a:cxn ang="0">
                <a:pos x="connsiteX0" y="connsiteY0"/>
              </a:cxn>
              <a:cxn ang="0">
                <a:pos x="connsiteX1" y="connsiteY1"/>
              </a:cxn>
              <a:cxn ang="0">
                <a:pos x="connsiteX2" y="connsiteY2"/>
              </a:cxn>
              <a:cxn ang="0">
                <a:pos x="connsiteX3" y="connsiteY3"/>
              </a:cxn>
            </a:cxnLst>
            <a:rect l="l" t="t" r="r" b="b"/>
            <a:pathLst>
              <a:path w="1393374" h="1640114">
                <a:moveTo>
                  <a:pt x="1393374" y="0"/>
                </a:moveTo>
                <a:cubicBezTo>
                  <a:pt x="697898" y="247952"/>
                  <a:pt x="2422" y="495905"/>
                  <a:pt x="3" y="769257"/>
                </a:cubicBezTo>
                <a:cubicBezTo>
                  <a:pt x="-2416" y="1042609"/>
                  <a:pt x="1378860" y="1640114"/>
                  <a:pt x="1378860" y="1640114"/>
                </a:cubicBezTo>
                <a:lnTo>
                  <a:pt x="1378860" y="1640114"/>
                </a:ln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7335" y="3615407"/>
            <a:ext cx="1481344" cy="923330"/>
          </a:xfrm>
          <a:prstGeom prst="rect">
            <a:avLst/>
          </a:prstGeom>
          <a:noFill/>
        </p:spPr>
        <p:txBody>
          <a:bodyPr wrap="square" rtlCol="0">
            <a:spAutoFit/>
          </a:bodyPr>
          <a:lstStyle/>
          <a:p>
            <a:r>
              <a:rPr lang="en-US" b="1" dirty="0" smtClean="0">
                <a:solidFill>
                  <a:schemeClr val="accent2">
                    <a:lumMod val="75000"/>
                  </a:schemeClr>
                </a:solidFill>
              </a:rPr>
              <a:t>Pacific-HYCOS </a:t>
            </a:r>
            <a:r>
              <a:rPr lang="fr-CH" b="1" dirty="0" smtClean="0">
                <a:solidFill>
                  <a:schemeClr val="accent2">
                    <a:lumMod val="75000"/>
                  </a:schemeClr>
                </a:solidFill>
              </a:rPr>
              <a:t>2006 – on </a:t>
            </a:r>
            <a:r>
              <a:rPr lang="fr-CH" b="1" dirty="0" err="1" smtClean="0">
                <a:solidFill>
                  <a:schemeClr val="accent2">
                    <a:lumMod val="75000"/>
                  </a:schemeClr>
                </a:solidFill>
              </a:rPr>
              <a:t>going</a:t>
            </a:r>
            <a:endParaRPr lang="en-US" dirty="0">
              <a:solidFill>
                <a:schemeClr val="accent2">
                  <a:lumMod val="75000"/>
                </a:schemeClr>
              </a:solidFill>
            </a:endParaRPr>
          </a:p>
        </p:txBody>
      </p:sp>
      <p:sp>
        <p:nvSpPr>
          <p:cNvPr id="30" name="Oval 29"/>
          <p:cNvSpPr/>
          <p:nvPr/>
        </p:nvSpPr>
        <p:spPr>
          <a:xfrm>
            <a:off x="5045232" y="3010096"/>
            <a:ext cx="534880" cy="610475"/>
          </a:xfrm>
          <a:prstGeom prst="ellipse">
            <a:avLst/>
          </a:prstGeom>
          <a:noFill/>
          <a:ln w="38100">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TextBox 30"/>
          <p:cNvSpPr txBox="1"/>
          <p:nvPr/>
        </p:nvSpPr>
        <p:spPr>
          <a:xfrm>
            <a:off x="5568928" y="2951840"/>
            <a:ext cx="1481344" cy="923330"/>
          </a:xfrm>
          <a:prstGeom prst="rect">
            <a:avLst/>
          </a:prstGeom>
          <a:noFill/>
        </p:spPr>
        <p:txBody>
          <a:bodyPr wrap="square" rtlCol="0">
            <a:spAutoFit/>
          </a:bodyPr>
          <a:lstStyle/>
          <a:p>
            <a:r>
              <a:rPr lang="fr-CH" b="1" dirty="0" smtClean="0">
                <a:solidFill>
                  <a:schemeClr val="accent3">
                    <a:lumMod val="60000"/>
                    <a:lumOff val="40000"/>
                  </a:schemeClr>
                </a:solidFill>
              </a:rPr>
              <a:t>IGAD – </a:t>
            </a:r>
            <a:r>
              <a:rPr lang="fr-CH" b="1" dirty="0" err="1" smtClean="0">
                <a:solidFill>
                  <a:schemeClr val="accent3">
                    <a:lumMod val="60000"/>
                    <a:lumOff val="40000"/>
                  </a:schemeClr>
                </a:solidFill>
              </a:rPr>
              <a:t>Hycos</a:t>
            </a:r>
            <a:endParaRPr lang="fr-CH" b="1" dirty="0" smtClean="0">
              <a:solidFill>
                <a:schemeClr val="accent3">
                  <a:lumMod val="60000"/>
                  <a:lumOff val="40000"/>
                </a:schemeClr>
              </a:solidFill>
            </a:endParaRPr>
          </a:p>
          <a:p>
            <a:r>
              <a:rPr lang="fr-CH" b="1" dirty="0" smtClean="0">
                <a:solidFill>
                  <a:schemeClr val="accent3">
                    <a:lumMod val="60000"/>
                    <a:lumOff val="40000"/>
                  </a:schemeClr>
                </a:solidFill>
              </a:rPr>
              <a:t>2011 – on </a:t>
            </a:r>
            <a:r>
              <a:rPr lang="fr-CH" b="1" dirty="0" err="1" smtClean="0">
                <a:solidFill>
                  <a:schemeClr val="accent3">
                    <a:lumMod val="60000"/>
                    <a:lumOff val="40000"/>
                  </a:schemeClr>
                </a:solidFill>
              </a:rPr>
              <a:t>going</a:t>
            </a:r>
            <a:endParaRPr lang="en-US" dirty="0">
              <a:solidFill>
                <a:schemeClr val="accent3">
                  <a:lumMod val="60000"/>
                  <a:lumOff val="40000"/>
                </a:schemeClr>
              </a:solidFill>
            </a:endParaRPr>
          </a:p>
        </p:txBody>
      </p:sp>
      <p:sp>
        <p:nvSpPr>
          <p:cNvPr id="32" name="Oval 31"/>
          <p:cNvSpPr/>
          <p:nvPr/>
        </p:nvSpPr>
        <p:spPr>
          <a:xfrm rot="20533706">
            <a:off x="4493950" y="3296946"/>
            <a:ext cx="840974" cy="1156447"/>
          </a:xfrm>
          <a:prstGeom prst="ellipse">
            <a:avLst/>
          </a:prstGeom>
          <a:no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Oval 32"/>
          <p:cNvSpPr/>
          <p:nvPr/>
        </p:nvSpPr>
        <p:spPr>
          <a:xfrm>
            <a:off x="5410976" y="1875806"/>
            <a:ext cx="534880" cy="358501"/>
          </a:xfrm>
          <a:prstGeom prst="ellipse">
            <a:avLst/>
          </a:prstGeom>
          <a:noFill/>
          <a:ln w="38100">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4" name="TextBox 33"/>
          <p:cNvSpPr txBox="1"/>
          <p:nvPr/>
        </p:nvSpPr>
        <p:spPr>
          <a:xfrm>
            <a:off x="5068356" y="1052336"/>
            <a:ext cx="1481344" cy="923330"/>
          </a:xfrm>
          <a:prstGeom prst="rect">
            <a:avLst/>
          </a:prstGeom>
          <a:noFill/>
        </p:spPr>
        <p:txBody>
          <a:bodyPr wrap="square" rtlCol="0">
            <a:spAutoFit/>
          </a:bodyPr>
          <a:lstStyle/>
          <a:p>
            <a:r>
              <a:rPr lang="fr-CH" b="1" dirty="0" smtClean="0">
                <a:solidFill>
                  <a:schemeClr val="accent2"/>
                </a:solidFill>
              </a:rPr>
              <a:t>Aral – </a:t>
            </a:r>
            <a:r>
              <a:rPr lang="fr-CH" b="1" dirty="0" err="1" smtClean="0">
                <a:solidFill>
                  <a:schemeClr val="accent2"/>
                </a:solidFill>
              </a:rPr>
              <a:t>Hycos</a:t>
            </a:r>
            <a:endParaRPr lang="fr-CH" b="1" dirty="0" smtClean="0">
              <a:solidFill>
                <a:schemeClr val="accent2"/>
              </a:solidFill>
            </a:endParaRPr>
          </a:p>
          <a:p>
            <a:r>
              <a:rPr lang="fr-CH" b="1" dirty="0" smtClean="0">
                <a:solidFill>
                  <a:schemeClr val="accent2"/>
                </a:solidFill>
              </a:rPr>
              <a:t>2006– on </a:t>
            </a:r>
            <a:r>
              <a:rPr lang="fr-CH" b="1" dirty="0" err="1" smtClean="0">
                <a:solidFill>
                  <a:schemeClr val="accent2"/>
                </a:solidFill>
              </a:rPr>
              <a:t>going</a:t>
            </a:r>
            <a:endParaRPr lang="en-US" dirty="0">
              <a:solidFill>
                <a:schemeClr val="accent2"/>
              </a:solidFill>
            </a:endParaRPr>
          </a:p>
        </p:txBody>
      </p:sp>
      <p:sp>
        <p:nvSpPr>
          <p:cNvPr id="35" name="Oval 34"/>
          <p:cNvSpPr/>
          <p:nvPr/>
        </p:nvSpPr>
        <p:spPr>
          <a:xfrm>
            <a:off x="4459928" y="3013149"/>
            <a:ext cx="870260" cy="788795"/>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TextBox 35"/>
          <p:cNvSpPr txBox="1"/>
          <p:nvPr/>
        </p:nvSpPr>
        <p:spPr>
          <a:xfrm>
            <a:off x="2628410" y="3671891"/>
            <a:ext cx="1904168" cy="646331"/>
          </a:xfrm>
          <a:prstGeom prst="rect">
            <a:avLst/>
          </a:prstGeom>
          <a:noFill/>
        </p:spPr>
        <p:txBody>
          <a:bodyPr wrap="square" rtlCol="0">
            <a:spAutoFit/>
          </a:bodyPr>
          <a:lstStyle/>
          <a:p>
            <a:r>
              <a:rPr lang="en-US" b="1" dirty="0" smtClean="0">
                <a:solidFill>
                  <a:srgbClr val="FF0000"/>
                </a:solidFill>
              </a:rPr>
              <a:t>Congo-</a:t>
            </a:r>
            <a:r>
              <a:rPr lang="en-US" b="1" dirty="0" err="1" smtClean="0">
                <a:solidFill>
                  <a:srgbClr val="FF0000"/>
                </a:solidFill>
              </a:rPr>
              <a:t>Hycos</a:t>
            </a:r>
            <a:r>
              <a:rPr lang="en-US" b="1" dirty="0" smtClean="0">
                <a:solidFill>
                  <a:srgbClr val="FF0000"/>
                </a:solidFill>
              </a:rPr>
              <a:t> 2010-on going</a:t>
            </a:r>
            <a:endParaRPr lang="en-US" dirty="0">
              <a:solidFill>
                <a:srgbClr val="FF0000"/>
              </a:solidFill>
            </a:endParaRPr>
          </a:p>
        </p:txBody>
      </p:sp>
      <p:sp>
        <p:nvSpPr>
          <p:cNvPr id="37" name="Oval 36"/>
          <p:cNvSpPr/>
          <p:nvPr/>
        </p:nvSpPr>
        <p:spPr>
          <a:xfrm>
            <a:off x="3872738" y="2832439"/>
            <a:ext cx="502017" cy="361420"/>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TextBox 37"/>
          <p:cNvSpPr txBox="1"/>
          <p:nvPr/>
        </p:nvSpPr>
        <p:spPr>
          <a:xfrm>
            <a:off x="3884304" y="2276872"/>
            <a:ext cx="1904168" cy="646331"/>
          </a:xfrm>
          <a:prstGeom prst="rect">
            <a:avLst/>
          </a:prstGeom>
          <a:noFill/>
        </p:spPr>
        <p:txBody>
          <a:bodyPr wrap="square" rtlCol="0">
            <a:spAutoFit/>
          </a:bodyPr>
          <a:lstStyle/>
          <a:p>
            <a:r>
              <a:rPr lang="en-US" b="1" dirty="0" smtClean="0">
                <a:solidFill>
                  <a:srgbClr val="FF0000"/>
                </a:solidFill>
              </a:rPr>
              <a:t>Senegal-</a:t>
            </a:r>
            <a:r>
              <a:rPr lang="en-US" b="1" dirty="0" err="1" smtClean="0">
                <a:solidFill>
                  <a:srgbClr val="FF0000"/>
                </a:solidFill>
              </a:rPr>
              <a:t>Hycos</a:t>
            </a:r>
            <a:r>
              <a:rPr lang="en-US" b="1" dirty="0" smtClean="0">
                <a:solidFill>
                  <a:srgbClr val="FF0000"/>
                </a:solidFill>
              </a:rPr>
              <a:t> 2007-on going</a:t>
            </a:r>
            <a:endParaRPr lang="en-US" dirty="0">
              <a:solidFill>
                <a:srgbClr val="FF0000"/>
              </a:solidFill>
            </a:endParaRPr>
          </a:p>
        </p:txBody>
      </p:sp>
      <p:sp>
        <p:nvSpPr>
          <p:cNvPr id="39"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The World Hydrological Cycle Observing System (WHYCOS)</a:t>
            </a:r>
            <a:endParaRPr lang="en-US" sz="3200" dirty="0"/>
          </a:p>
        </p:txBody>
      </p:sp>
    </p:spTree>
    <p:extLst>
      <p:ext uri="{BB962C8B-B14F-4D97-AF65-F5344CB8AC3E}">
        <p14:creationId xmlns:p14="http://schemas.microsoft.com/office/powerpoint/2010/main" val="1949793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888"/>
            <a:ext cx="8229600" cy="984146"/>
          </a:xfrm>
        </p:spPr>
        <p:txBody>
          <a:bodyPr>
            <a:normAutofit fontScale="90000"/>
          </a:bodyPr>
          <a:lstStyle/>
          <a:p>
            <a:r>
              <a:rPr lang="fr-CH" dirty="0" smtClean="0"/>
              <a:t>WMO </a:t>
            </a:r>
            <a:r>
              <a:rPr lang="fr-CH" dirty="0" err="1" smtClean="0"/>
              <a:t>Hydrological</a:t>
            </a:r>
            <a:r>
              <a:rPr lang="fr-CH" dirty="0" smtClean="0"/>
              <a:t> </a:t>
            </a:r>
            <a:r>
              <a:rPr lang="fr-CH" dirty="0" err="1" smtClean="0"/>
              <a:t>Observing</a:t>
            </a:r>
            <a:r>
              <a:rPr lang="fr-CH" dirty="0" smtClean="0"/>
              <a:t> System</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36430" y="2148008"/>
            <a:ext cx="3146506" cy="253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a:grpSpLocks noChangeAspect="1"/>
          </p:cNvGrpSpPr>
          <p:nvPr/>
        </p:nvGrpSpPr>
        <p:grpSpPr>
          <a:xfrm>
            <a:off x="4120695" y="2849088"/>
            <a:ext cx="1075878" cy="1554480"/>
            <a:chOff x="457200" y="895353"/>
            <a:chExt cx="3073936" cy="3652897"/>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332244"/>
              <a:ext cx="1536968" cy="321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94168" y="895353"/>
              <a:ext cx="1536968" cy="321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a:grpSpLocks noChangeAspect="1"/>
          </p:cNvGrpSpPr>
          <p:nvPr/>
        </p:nvGrpSpPr>
        <p:grpSpPr>
          <a:xfrm>
            <a:off x="5195241" y="3779218"/>
            <a:ext cx="2704595" cy="2172940"/>
            <a:chOff x="3264011" y="1494845"/>
            <a:chExt cx="4507658" cy="3621567"/>
          </a:xfrm>
        </p:grpSpPr>
        <p:grpSp>
          <p:nvGrpSpPr>
            <p:cNvPr id="9" name="Group 8"/>
            <p:cNvGrpSpPr/>
            <p:nvPr/>
          </p:nvGrpSpPr>
          <p:grpSpPr>
            <a:xfrm>
              <a:off x="3264011" y="1494845"/>
              <a:ext cx="4507658" cy="3586038"/>
              <a:chOff x="3228230" y="1582310"/>
              <a:chExt cx="4507658" cy="3586038"/>
            </a:xfrm>
          </p:grpSpPr>
          <p:pic>
            <p:nvPicPr>
              <p:cNvPr id="1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75937" y="1622066"/>
                <a:ext cx="4459951" cy="35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p:nvPr/>
            </p:nvSpPr>
            <p:spPr>
              <a:xfrm>
                <a:off x="3228230" y="1582310"/>
                <a:ext cx="723568" cy="1256306"/>
              </a:xfrm>
              <a:custGeom>
                <a:avLst/>
                <a:gdLst>
                  <a:gd name="connsiteX0" fmla="*/ 723568 w 723568"/>
                  <a:gd name="connsiteY0" fmla="*/ 1256306 h 1256306"/>
                  <a:gd name="connsiteX1" fmla="*/ 723568 w 723568"/>
                  <a:gd name="connsiteY1" fmla="*/ 0 h 1256306"/>
                  <a:gd name="connsiteX2" fmla="*/ 0 w 723568"/>
                  <a:gd name="connsiteY2" fmla="*/ 7951 h 1256306"/>
                  <a:gd name="connsiteX3" fmla="*/ 7951 w 723568"/>
                  <a:gd name="connsiteY3" fmla="*/ 1240403 h 1256306"/>
                  <a:gd name="connsiteX4" fmla="*/ 723568 w 723568"/>
                  <a:gd name="connsiteY4" fmla="*/ 1256306 h 125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568" h="1256306">
                    <a:moveTo>
                      <a:pt x="723568" y="1256306"/>
                    </a:moveTo>
                    <a:lnTo>
                      <a:pt x="723568" y="0"/>
                    </a:lnTo>
                    <a:lnTo>
                      <a:pt x="0" y="7951"/>
                    </a:lnTo>
                    <a:cubicBezTo>
                      <a:pt x="2650" y="418768"/>
                      <a:pt x="5301" y="829586"/>
                      <a:pt x="7951" y="1240403"/>
                    </a:cubicBezTo>
                    <a:lnTo>
                      <a:pt x="723568" y="125630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p:cNvSpPr/>
            <p:nvPr/>
          </p:nvSpPr>
          <p:spPr>
            <a:xfrm>
              <a:off x="5428259" y="4143871"/>
              <a:ext cx="1627949" cy="972541"/>
            </a:xfrm>
            <a:custGeom>
              <a:avLst/>
              <a:gdLst>
                <a:gd name="connsiteX0" fmla="*/ 0 w 1627949"/>
                <a:gd name="connsiteY0" fmla="*/ 0 h 972541"/>
                <a:gd name="connsiteX1" fmla="*/ 1527524 w 1627949"/>
                <a:gd name="connsiteY1" fmla="*/ 21142 h 972541"/>
                <a:gd name="connsiteX2" fmla="*/ 1627949 w 1627949"/>
                <a:gd name="connsiteY2" fmla="*/ 438700 h 972541"/>
                <a:gd name="connsiteX3" fmla="*/ 639551 w 1627949"/>
                <a:gd name="connsiteY3" fmla="*/ 972541 h 972541"/>
                <a:gd name="connsiteX4" fmla="*/ 42284 w 1627949"/>
                <a:gd name="connsiteY4" fmla="*/ 903828 h 972541"/>
                <a:gd name="connsiteX5" fmla="*/ 0 w 1627949"/>
                <a:gd name="connsiteY5" fmla="*/ 0 h 9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949" h="972541">
                  <a:moveTo>
                    <a:pt x="0" y="0"/>
                  </a:moveTo>
                  <a:lnTo>
                    <a:pt x="1527524" y="21142"/>
                  </a:lnTo>
                  <a:lnTo>
                    <a:pt x="1627949" y="438700"/>
                  </a:lnTo>
                  <a:lnTo>
                    <a:pt x="639551" y="972541"/>
                  </a:lnTo>
                  <a:lnTo>
                    <a:pt x="42284" y="903828"/>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a:grpSpLocks noChangeAspect="1"/>
          </p:cNvGrpSpPr>
          <p:nvPr/>
        </p:nvGrpSpPr>
        <p:grpSpPr>
          <a:xfrm>
            <a:off x="5526905" y="1387988"/>
            <a:ext cx="2025186" cy="2373791"/>
            <a:chOff x="4360578" y="1626919"/>
            <a:chExt cx="3375310" cy="3956319"/>
          </a:xfrm>
        </p:grpSpPr>
        <p:pic>
          <p:nvPicPr>
            <p:cNvPr id="1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05745" y="1626919"/>
              <a:ext cx="3330143" cy="395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14"/>
            <p:cNvSpPr/>
            <p:nvPr/>
          </p:nvSpPr>
          <p:spPr>
            <a:xfrm>
              <a:off x="4360578" y="3673457"/>
              <a:ext cx="433415" cy="523269"/>
            </a:xfrm>
            <a:custGeom>
              <a:avLst/>
              <a:gdLst>
                <a:gd name="connsiteX0" fmla="*/ 42284 w 433415"/>
                <a:gd name="connsiteY0" fmla="*/ 0 h 523269"/>
                <a:gd name="connsiteX1" fmla="*/ 433415 w 433415"/>
                <a:gd name="connsiteY1" fmla="*/ 5285 h 523269"/>
                <a:gd name="connsiteX2" fmla="*/ 332990 w 433415"/>
                <a:gd name="connsiteY2" fmla="*/ 523269 h 523269"/>
                <a:gd name="connsiteX3" fmla="*/ 0 w 433415"/>
                <a:gd name="connsiteY3" fmla="*/ 512698 h 523269"/>
                <a:gd name="connsiteX4" fmla="*/ 42284 w 433415"/>
                <a:gd name="connsiteY4" fmla="*/ 0 h 52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15" h="523269">
                  <a:moveTo>
                    <a:pt x="42284" y="0"/>
                  </a:moveTo>
                  <a:lnTo>
                    <a:pt x="433415" y="5285"/>
                  </a:lnTo>
                  <a:lnTo>
                    <a:pt x="332990" y="523269"/>
                  </a:lnTo>
                  <a:lnTo>
                    <a:pt x="0" y="512698"/>
                  </a:lnTo>
                  <a:lnTo>
                    <a:pt x="4228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Oval 2"/>
          <p:cNvSpPr/>
          <p:nvPr/>
        </p:nvSpPr>
        <p:spPr>
          <a:xfrm>
            <a:off x="3482936" y="947327"/>
            <a:ext cx="5545777" cy="5628903"/>
          </a:xfrm>
          <a:prstGeom prst="ellipse">
            <a:avLst/>
          </a:prstGeom>
          <a:noFill/>
          <a:ln w="127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60357" y="5045467"/>
            <a:ext cx="3146099" cy="646331"/>
          </a:xfrm>
          <a:prstGeom prst="rect">
            <a:avLst/>
          </a:prstGeom>
          <a:noFill/>
        </p:spPr>
        <p:txBody>
          <a:bodyPr wrap="square" rtlCol="0">
            <a:spAutoFit/>
          </a:bodyPr>
          <a:lstStyle/>
          <a:p>
            <a:r>
              <a:rPr lang="fr-CH" b="1" dirty="0" smtClean="0"/>
              <a:t>Possible links to UNOOSA-S4Water Portal</a:t>
            </a:r>
            <a:endParaRPr lang="en-US" b="1" dirty="0"/>
          </a:p>
        </p:txBody>
      </p:sp>
    </p:spTree>
    <p:extLst>
      <p:ext uri="{BB962C8B-B14F-4D97-AF65-F5344CB8AC3E}">
        <p14:creationId xmlns:p14="http://schemas.microsoft.com/office/powerpoint/2010/main" val="1328715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untry xmlns="0e656187-b300-4fb0-8bf4-3a50f872073c" xsi:nil="true"/>
    <Department xmlns="0e656187-b300-4fb0-8bf4-3a50f872073c">CLW/BSH</Department>
    <Subject_x0020_ xmlns="0e656187-b300-4fb0-8bf4-3a50f872073c">Hydro Data for water management</Subject_x0020_>
    <Project_x0020_Identification_x0020__x002f__x0020_Reference xmlns="0e656187-b300-4fb0-8bf4-3a50f872073c">CEOS</Project_x0020_Identification_x0020__x002f__x0020_Reference>
  </documentManagement>
</p:properties>
</file>

<file path=customXml/item2.xml><?xml version="1.0" encoding="utf-8"?>
<ct:contentTypeSchema xmlns:ct="http://schemas.microsoft.com/office/2006/metadata/contentType" xmlns:ma="http://schemas.microsoft.com/office/2006/metadata/properties/metaAttributes" ct:_="" ma:_="" ma:contentTypeName="Miscellaneous" ma:contentTypeID="0x0101007993AA33C48C4BE982F1E0EFC2EAB8B1"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Country" minOccurs="0"/>
                <xsd:element ref="ns2:Department"/>
                <xsd:element ref="ns2:Subject_x0020_"/>
                <xsd:element ref="ns2:Project_x0020_Identification_x0020__x002f__x0020_Reference"/>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Country" ma:index="8" nillable="true" ma:displayName="Country" ma:format="Dropdown" ma:internalName="Country">
      <xsd:simpleType>
        <xsd:restriction base="dms:Choice">
          <xsd:enumeration value=""/>
          <xsd:enumeration value="Afghanistan"/>
          <xsd:enumeration value="Albania"/>
          <xsd:enumeration value="Algeria"/>
          <xsd:enumeration value="Angola"/>
          <xsd:enumeration value="Antigua and Barbuda"/>
          <xsd:enumeration value="Argentina"/>
          <xsd:enumeration value="Armeni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hutan"/>
          <xsd:enumeration value="Bolivia, Plurinational State of"/>
          <xsd:enumeration value="Bosnia and Herzegovina"/>
          <xsd:enumeration value="Botswana"/>
          <xsd:enumeration value="Brazil"/>
          <xsd:enumeration value="British Caribbean Territories"/>
          <xsd:enumeration value="Brunei Darussalam"/>
          <xsd:enumeration value="Bulgaria"/>
          <xsd:enumeration value="Burkina Faso"/>
          <xsd:enumeration value="Burundi"/>
          <xsd:enumeration value="Cabo Verde"/>
          <xsd:enumeration value="Cambodia"/>
          <xsd:enumeration value="Cameroon"/>
          <xsd:enumeration value="Canada"/>
          <xsd:enumeration value="Central African Republic"/>
          <xsd:enumeration value="Chad"/>
          <xsd:enumeration value="Chile"/>
          <xsd:enumeration value="China"/>
          <xsd:enumeration value="Colombia"/>
          <xsd:enumeration value="Comoros"/>
          <xsd:enumeration value="Congo"/>
          <xsd:enumeration value="Cook Islands"/>
          <xsd:enumeration value="Costa Rica"/>
          <xsd:enumeration value="Ivory Coast"/>
          <xsd:enumeration value="Croatia"/>
          <xsd:enumeration value="Cuba"/>
          <xsd:enumeration value="Curaçao and Sint Maarten"/>
          <xsd:enumeration value="Cyprus"/>
          <xsd:enumeration value="Czech Republic"/>
          <xsd:enumeration value="Democratic People's Republic of Korea"/>
          <xsd:enumeration value="Democratic Republic of the Congo"/>
          <xsd:enumeration value="Denmark"/>
          <xsd:enumeration value="Djibouti"/>
          <xsd:enumeration value="Dominica"/>
          <xsd:enumeration value="Dominican Republic"/>
          <xsd:enumeration value="Ecuador"/>
          <xsd:enumeration value="Egypt"/>
          <xsd:enumeration value="El Salvador"/>
          <xsd:enumeration value="Eritrea"/>
          <xsd:enumeration value="Estonia"/>
          <xsd:enumeration value="Ethiopia"/>
          <xsd:enumeration value="Fiji"/>
          <xsd:enumeration value="Finland"/>
          <xsd:enumeration value="France"/>
          <xsd:enumeration value="French Polynesia"/>
          <xsd:enumeration value="Gabon"/>
          <xsd:enumeration value="Gambia"/>
          <xsd:enumeration value="Georgia"/>
          <xsd:enumeration value="Germany"/>
          <xsd:enumeration value="Ghana"/>
          <xsd:enumeration value="Greece"/>
          <xsd:enumeration value="Guatemala"/>
          <xsd:enumeration value="Guinea"/>
          <xsd:enumeration value="Guinea-Bissau"/>
          <xsd:enumeration value="Guyana"/>
          <xsd:enumeration value="Haiti"/>
          <xsd:enumeration value="Honduras"/>
          <xsd:enumeration value="Hong Kong, China"/>
          <xsd:enumeration value="Hungary"/>
          <xsd:enumeration value="Iceland"/>
          <xsd:enumeration value="India"/>
          <xsd:enumeration value="Indonesia"/>
          <xsd:enumeration value="Iran, Islamic Republic of"/>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 People's Democratic Republic"/>
          <xsd:enumeration value="Latvia"/>
          <xsd:enumeration value="Lebanon"/>
          <xsd:enumeration value="Lesotho"/>
          <xsd:enumeration value="Liberia"/>
          <xsd:enumeration value="Libya"/>
          <xsd:enumeration value="Lithuania"/>
          <xsd:enumeration value="Luxembourg"/>
          <xsd:enumeration value="Macao, China"/>
          <xsd:enumeration value="Madagascar"/>
          <xsd:enumeration value="Malawi"/>
          <xsd:enumeration value="Malaysia"/>
          <xsd:enumeration value="Maldives"/>
          <xsd:enumeration value="Mali"/>
          <xsd:enumeration value="Malta"/>
          <xsd:enumeration value="Mauritania"/>
          <xsd:enumeration value="Mauritius"/>
          <xsd:enumeration value="Mexico"/>
          <xsd:enumeration value="Micronesia, Federated States of"/>
          <xsd:enumeration value="Monaco"/>
          <xsd:enumeration value="Mongolia"/>
          <xsd:enumeration value="Montenegro"/>
          <xsd:enumeration value="Morocco"/>
          <xsd:enumeration value="Mozambique"/>
          <xsd:enumeration value="Myanmar"/>
          <xsd:enumeration value="Namibia"/>
          <xsd:enumeration value="Nepal"/>
          <xsd:enumeration value="Netherlands"/>
          <xsd:enumeration value="New Caledonia"/>
          <xsd:enumeration value="New Zealand"/>
          <xsd:enumeration value="Nicaragua"/>
          <xsd:enumeration value="Niger"/>
          <xsd:enumeration value="Nigeria"/>
          <xsd:enumeration value="Niue"/>
          <xsd:enumeration value="Norway"/>
          <xsd:enumeration value="Oman"/>
          <xsd:enumeration value="Pakistan"/>
          <xsd:enumeration value="Panama"/>
          <xsd:enumeration value="Papua New Guinea"/>
          <xsd:enumeration value="Paraguay"/>
          <xsd:enumeration value="Peru"/>
          <xsd:enumeration value="Philippines"/>
          <xsd:enumeration value="Poland"/>
          <xsd:enumeration value="Portugal"/>
          <xsd:enumeration value="Qatar"/>
          <xsd:enumeration value="Republic of Korea"/>
          <xsd:enumeration value="Republic of Moldova"/>
          <xsd:enumeration value="Romania"/>
          <xsd:enumeration value="Russian Federation"/>
          <xsd:enumeration value="Rwanda"/>
          <xsd:enumeration value="Saint Lucia"/>
          <xsd:enumeration value="Samoa"/>
          <xsd:enumeration value="Sao Tome and Principe"/>
          <xsd:enumeration value="Saudi Arabia"/>
          <xsd:enumeration value="Senegal"/>
          <xsd:enumeration value="Serbia"/>
          <xsd:enumeration value="Seychelles"/>
          <xsd:enumeration value="Sierra Leone"/>
          <xsd:enumeration value="Singapore"/>
          <xsd:enumeration value="Slovakia"/>
          <xsd:enumeration value="Slovenia"/>
          <xsd:enumeration value="Solomon Islands"/>
          <xsd:enumeration value="Somalia"/>
          <xsd:enumeration value="South Africa"/>
          <xsd:enumeration value="South Sudan"/>
          <xsd:enumeration value="Spain"/>
          <xsd:enumeration value="Sri Lanka"/>
          <xsd:enumeration value="Sudan"/>
          <xsd:enumeration value="Suriname"/>
          <xsd:enumeration value="Swaziland"/>
          <xsd:enumeration value="Sweden"/>
          <xsd:enumeration value="Switzerland"/>
          <xsd:enumeration value="Syrian Arab Republic"/>
          <xsd:enumeration value="Tajikistan"/>
          <xsd:enumeration value="Thailand"/>
          <xsd:enumeration value="The former Yugoslav Republic of Macedonia"/>
          <xsd:enumeration value="Timor-Leste"/>
          <xsd:enumeration value="Togo"/>
          <xsd:enumeration value="Tonga"/>
          <xsd:enumeration value="Trinidad and Tobago"/>
          <xsd:enumeration value="Tunisia"/>
          <xsd:enumeration value="Turkey"/>
          <xsd:enumeration value="Turkmenistan"/>
          <xsd:enumeration value="Tuvalu"/>
          <xsd:enumeration value="Uganda"/>
          <xsd:enumeration value="Ukraine"/>
          <xsd:enumeration value="United Arab Emirates"/>
          <xsd:enumeration value="United Kingdom of Great Britain and Northern Ireland"/>
          <xsd:enumeration value="United Republic of Tanzania"/>
          <xsd:enumeration value="United States of America"/>
          <xsd:enumeration value="Uruguay"/>
          <xsd:enumeration value="Uzbekistan"/>
          <xsd:enumeration value="Vanuatu"/>
          <xsd:enumeration value="Venezuela, Bolivarian Republic of"/>
          <xsd:enumeration value="Viet Nam"/>
          <xsd:enumeration value="Yemen"/>
          <xsd:enumeration value="Zambia"/>
          <xsd:enumeration value="Zimbabwe"/>
        </xsd:restriction>
      </xsd:simpleType>
    </xsd:element>
    <xsd:element name="Department" ma:index="9" ma:displayName="Department" ma:format="Dropdown" ma:internalName="Department">
      <xsd:simpleType>
        <xsd:restriction base="dms:Choice">
          <xsd:enumeration value="ADM"/>
          <xsd:enumeration value="ADM/BO"/>
          <xsd:enumeration value="ADM/FIN"/>
          <xsd:enumeration value="ADM/HRD"/>
          <xsd:enumeration value="ADM/ITCSD"/>
          <xsd:enumeration value="ADM/PCTD"/>
          <xsd:enumeration value="ASGO"/>
          <xsd:enumeration value="CER"/>
          <xsd:enumeration value="CER/COMM"/>
          <xsd:enumeration value="CER/DPO"/>
          <xsd:enumeration value="CER/EXT"/>
          <xsd:enumeration value="CLW"/>
          <xsd:enumeration value="CLW/AGM"/>
          <xsd:enumeration value="CLW/BSH"/>
          <xsd:enumeration value="CLW/CBHWR"/>
          <xsd:enumeration value="CLW/CCA"/>
          <xsd:enumeration value="CLW/CLPA"/>
          <xsd:enumeration value="CLW/DMA"/>
          <xsd:enumeration value="CLW/GCOS"/>
          <xsd:enumeration value="CLW/GFCS"/>
          <xsd:enumeration value="CLW/HFWR"/>
          <xsd:enumeration value="CLW/HWR"/>
          <xsd:enumeration value="CLW/WCAS"/>
          <xsd:enumeration value="DRA"/>
          <xsd:enumeration value="DRA/AFLDC"/>
          <xsd:enumeration value="DRA/ETR"/>
          <xsd:enumeration value="DRA/PCU"/>
          <xsd:enumeration value="DRA/RAM"/>
          <xsd:enumeration value="DRA/RAP"/>
          <xsd:enumeration value="DRA/RMDP"/>
          <xsd:enumeration value="DRA/ROE"/>
          <xsd:enumeration value="DSGO"/>
          <xsd:enumeration value="IOO"/>
          <xsd:enumeration value="IPCC"/>
          <xsd:enumeration value="LCP"/>
          <xsd:enumeration value="LCP/CNF"/>
          <xsd:enumeration value="LCP/COS"/>
          <xsd:enumeration value="LCP/DPM"/>
          <xsd:enumeration value="LCP/LSU"/>
          <xsd:enumeration value="OBS"/>
          <xsd:enumeration value="OBS-WIGOS"/>
          <xsd:enumeration value="OBS-WIGOS/IMO"/>
          <xsd:enumeration value="OBS-WIGOS/OSD"/>
          <xsd:enumeration value="OBS-WIGOS/SAT"/>
          <xsd:enumeration value="OBS-WIGOS/WIGOS"/>
          <xsd:enumeration value="OBS-WIS"/>
          <xsd:enumeration value="OBS-WIS/DRMM"/>
          <xsd:enumeration value="OBS-WIS/IMO"/>
          <xsd:enumeration value="OBS-WIS/ITS"/>
          <xsd:enumeration value="REM"/>
          <xsd:enumeration value="REM/BO"/>
          <xsd:enumeration value="REM/FIN"/>
          <xsd:enumeration value="REM/HRD"/>
          <xsd:enumeration value="REM/ITCSD"/>
          <xsd:enumeration value="REM/PCTD"/>
          <xsd:enumeration value="RES-ARE"/>
          <xsd:enumeration value="RES-WCRP"/>
          <xsd:enumeration value="SGO"/>
          <xsd:enumeration value="SGO/ADM"/>
          <xsd:enumeration value="SGO/EASG"/>
          <xsd:enumeration value="SGO/LC"/>
          <xsd:enumeration value="SPO"/>
          <xsd:enumeration value="WDS"/>
          <xsd:enumeration value="WDS/AEM"/>
          <xsd:enumeration value="WDS/DPFS"/>
          <xsd:enumeration value="WDS/DRR"/>
          <xsd:enumeration value="WDS/MMO"/>
          <xsd:enumeration value="WDS/PWS"/>
          <xsd:enumeration value="WDS/TCP"/>
        </xsd:restriction>
      </xsd:simpleType>
    </xsd:element>
    <xsd:element name="Subject_x0020_" ma:index="10" ma:displayName="Subject " ma:internalName="Subject_x0020_">
      <xsd:simpleType>
        <xsd:restriction base="dms:Text">
          <xsd:minLength value="1"/>
          <xsd:maxLength value="128"/>
        </xsd:restriction>
      </xsd:simpleType>
    </xsd:element>
    <xsd:element name="Project_x0020_Identification_x0020__x002f__x0020_Reference" ma:index="11" ma:displayName="Project Identification / Reference" ma:internalName="Project_x0020_Identification_x0020__x002f__x0020_Reference">
      <xsd:simpleType>
        <xsd:restriction base="dms:Text">
          <xsd:minLength value="1"/>
          <xsd:maxLength value="128"/>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B27BF6-6A31-43B6-A755-9CAC7F19E9B3}">
  <ds:schemaRefs>
    <ds:schemaRef ds:uri="http://purl.org/dc/elements/1.1/"/>
    <ds:schemaRef ds:uri="http://schemas.microsoft.com/office/2006/metadata/properties"/>
    <ds:schemaRef ds:uri="http://purl.org/dc/terms/"/>
    <ds:schemaRef ds:uri="http://schemas.openxmlformats.org/package/2006/metadata/core-properties"/>
    <ds:schemaRef ds:uri="0e656187-b300-4fb0-8bf4-3a50f872073c"/>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CE12D59-D806-4F91-B646-34F949207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56187-b300-4fb0-8bf4-3a50f87207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89E345-086C-40C0-A1D7-A8CC0F57F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WMO_BLUE_Powerpoint_en_fr</Template>
  <TotalTime>1821</TotalTime>
  <Words>1355</Words>
  <Application>Microsoft Office PowerPoint</Application>
  <PresentationFormat>On-screen Show (4:3)</PresentationFormat>
  <Paragraphs>179</Paragraphs>
  <Slides>18</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3" baseType="lpstr">
      <vt:lpstr>MS PGothic</vt:lpstr>
      <vt:lpstr>MS PGothic</vt:lpstr>
      <vt:lpstr>SimSun</vt:lpstr>
      <vt:lpstr>Arial</vt:lpstr>
      <vt:lpstr>Arial  </vt:lpstr>
      <vt:lpstr>Arial      </vt:lpstr>
      <vt:lpstr>Arial Narrow</vt:lpstr>
      <vt:lpstr>BMW Type Global Pro Regular</vt:lpstr>
      <vt:lpstr>Calibri</vt:lpstr>
      <vt:lpstr>Times</vt:lpstr>
      <vt:lpstr>Times New Roman</vt:lpstr>
      <vt:lpstr>Wingdings</vt:lpstr>
      <vt:lpstr>WMO_BLUE_Powerpoint_en_fr</vt:lpstr>
      <vt:lpstr>Formel</vt:lpstr>
      <vt:lpstr>…quation</vt:lpstr>
      <vt:lpstr>PowerPoint Presentation</vt:lpstr>
      <vt:lpstr>The World Meteorological Organization</vt:lpstr>
      <vt:lpstr>PowerPoint Presentation</vt:lpstr>
      <vt:lpstr>National hydrometry networks</vt:lpstr>
      <vt:lpstr>Example of flow measurement</vt:lpstr>
      <vt:lpstr>PowerPoint Presentation</vt:lpstr>
      <vt:lpstr>                 Activities in Hydrology</vt:lpstr>
      <vt:lpstr>PowerPoint Presentation</vt:lpstr>
      <vt:lpstr>WMO Hydrological Observing System</vt:lpstr>
      <vt:lpstr>A new paradigm for Hydrometry</vt:lpstr>
      <vt:lpstr>PowerPoint Presentation</vt:lpstr>
      <vt:lpstr>A flagship under construction: HydroSOS</vt:lpstr>
      <vt:lpstr>What does HydroSOS provide?</vt:lpstr>
      <vt:lpstr>WMO user survey 2017 Satellite data for inland water-related applications </vt:lpstr>
      <vt:lpstr>PowerPoint Presentation</vt:lpstr>
      <vt:lpstr>PowerPoint Presentation</vt:lpstr>
      <vt:lpstr>Conclusions</vt:lpstr>
      <vt:lpstr>PowerPoint Presentation</vt:lpstr>
    </vt:vector>
  </TitlesOfParts>
  <Company>World Meteorological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Natacha Baverel</dc:creator>
  <cp:lastModifiedBy>Dekker, Arnold (O&amp;A, Black Mountain)</cp:lastModifiedBy>
  <cp:revision>107</cp:revision>
  <cp:lastPrinted>2017-06-02T07:18:04Z</cp:lastPrinted>
  <dcterms:created xsi:type="dcterms:W3CDTF">2016-05-30T12:17:58Z</dcterms:created>
  <dcterms:modified xsi:type="dcterms:W3CDTF">2018-11-14T09:23:57Z</dcterms:modified>
</cp:coreProperties>
</file>