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  <p:sldMasterId id="2147483773" r:id="rId5"/>
    <p:sldMasterId id="2147483786" r:id="rId6"/>
    <p:sldMasterId id="2147483906" r:id="rId7"/>
    <p:sldMasterId id="2147483917" r:id="rId8"/>
    <p:sldMasterId id="2147483928" r:id="rId9"/>
    <p:sldMasterId id="2147483936" r:id="rId10"/>
    <p:sldMasterId id="2147483944" r:id="rId11"/>
  </p:sldMasterIdLst>
  <p:notesMasterIdLst>
    <p:notesMasterId r:id="rId40"/>
  </p:notesMasterIdLst>
  <p:handoutMasterIdLst>
    <p:handoutMasterId r:id="rId41"/>
  </p:handoutMasterIdLst>
  <p:sldIdLst>
    <p:sldId id="296" r:id="rId12"/>
    <p:sldId id="499" r:id="rId13"/>
    <p:sldId id="604" r:id="rId14"/>
    <p:sldId id="600" r:id="rId15"/>
    <p:sldId id="605" r:id="rId16"/>
    <p:sldId id="591" r:id="rId17"/>
    <p:sldId id="529" r:id="rId18"/>
    <p:sldId id="628" r:id="rId19"/>
    <p:sldId id="596" r:id="rId20"/>
    <p:sldId id="613" r:id="rId21"/>
    <p:sldId id="608" r:id="rId22"/>
    <p:sldId id="614" r:id="rId23"/>
    <p:sldId id="620" r:id="rId24"/>
    <p:sldId id="569" r:id="rId25"/>
    <p:sldId id="629" r:id="rId26"/>
    <p:sldId id="612" r:id="rId27"/>
    <p:sldId id="587" r:id="rId28"/>
    <p:sldId id="516" r:id="rId29"/>
    <p:sldId id="623" r:id="rId30"/>
    <p:sldId id="635" r:id="rId31"/>
    <p:sldId id="527" r:id="rId32"/>
    <p:sldId id="518" r:id="rId33"/>
    <p:sldId id="622" r:id="rId34"/>
    <p:sldId id="636" r:id="rId35"/>
    <p:sldId id="630" r:id="rId36"/>
    <p:sldId id="563" r:id="rId37"/>
    <p:sldId id="564" r:id="rId38"/>
    <p:sldId id="324" r:id="rId39"/>
  </p:sldIdLst>
  <p:sldSz cx="10160000" cy="5715000"/>
  <p:notesSz cx="6858000" cy="9144000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296"/>
            <p14:sldId id="499"/>
            <p14:sldId id="604"/>
            <p14:sldId id="600"/>
            <p14:sldId id="605"/>
            <p14:sldId id="591"/>
            <p14:sldId id="529"/>
            <p14:sldId id="628"/>
            <p14:sldId id="596"/>
            <p14:sldId id="613"/>
            <p14:sldId id="608"/>
            <p14:sldId id="614"/>
            <p14:sldId id="620"/>
            <p14:sldId id="569"/>
            <p14:sldId id="629"/>
            <p14:sldId id="612"/>
            <p14:sldId id="587"/>
            <p14:sldId id="516"/>
            <p14:sldId id="623"/>
            <p14:sldId id="635"/>
            <p14:sldId id="527"/>
            <p14:sldId id="518"/>
            <p14:sldId id="622"/>
            <p14:sldId id="636"/>
            <p14:sldId id="630"/>
            <p14:sldId id="563"/>
            <p14:sldId id="564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0FF"/>
    <a:srgbClr val="97FFFF"/>
    <a:srgbClr val="336600"/>
    <a:srgbClr val="0033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 autoAdjust="0"/>
    <p:restoredTop sz="71968" autoAdjust="0"/>
  </p:normalViewPr>
  <p:slideViewPr>
    <p:cSldViewPr snapToGrid="0" snapToObjects="1">
      <p:cViewPr varScale="1">
        <p:scale>
          <a:sx n="64" d="100"/>
          <a:sy n="64" d="100"/>
        </p:scale>
        <p:origin x="1004" y="36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-31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4734"/>
    </p:cViewPr>
  </p:sorterViewPr>
  <p:notesViewPr>
    <p:cSldViewPr snapToGrid="0" snapToObjects="1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4DFF-7CF6-4F8F-AB93-B4212ECAEFC3}" type="datetimeFigureOut">
              <a:rPr lang="fr-FR" smtClean="0"/>
              <a:pPr/>
              <a:t>14/11/2018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66482-EAB6-4A97-A70C-B540F71A636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325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  <a:pPr/>
              <a:t>14/11/2018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</a:t>
            </a:r>
            <a:r>
              <a:rPr lang="fr-FR" baseline="0" dirty="0" smtClean="0"/>
              <a:t> contribution to a </a:t>
            </a:r>
            <a:r>
              <a:rPr lang="fr-FR" dirty="0" smtClean="0"/>
              <a:t> </a:t>
            </a:r>
            <a:r>
              <a:rPr lang="fr-FR" dirty="0" err="1" smtClean="0"/>
              <a:t>structuerd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water 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agencies</a:t>
            </a:r>
            <a:r>
              <a:rPr lang="fr-FR" baseline="0" dirty="0" smtClean="0"/>
              <a:t> + </a:t>
            </a:r>
            <a:r>
              <a:rPr lang="fr-FR" baseline="0" dirty="0" err="1" smtClean="0"/>
              <a:t>remember</a:t>
            </a:r>
            <a:r>
              <a:rPr lang="fr-FR" baseline="0" dirty="0" smtClean="0"/>
              <a:t> mam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965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0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05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A0C4B-C44A-409C-8C64-B7CD1841E61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43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68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Selon</a:t>
            </a:r>
            <a:r>
              <a:rPr lang="fr-FR" baseline="0" dirty="0" smtClean="0"/>
              <a:t> logique </a:t>
            </a:r>
            <a:r>
              <a:rPr lang="fr-FR" baseline="0" dirty="0" err="1" smtClean="0"/>
              <a:t>organisationnationale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83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567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Proximité</a:t>
            </a:r>
            <a:r>
              <a:rPr lang="fr-FR" baseline="0" dirty="0" smtClean="0"/>
              <a:t> mesure EWV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9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Proximité</a:t>
            </a:r>
            <a:r>
              <a:rPr lang="fr-FR" baseline="0" dirty="0" smtClean="0"/>
              <a:t> mesure EWV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81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Conclusions </a:t>
            </a:r>
            <a:r>
              <a:rPr lang="fr-FR" dirty="0" err="1" smtClean="0"/>
              <a:t>besides</a:t>
            </a:r>
            <a:r>
              <a:rPr lang="fr-FR" dirty="0" smtClean="0"/>
              <a:t> </a:t>
            </a:r>
            <a:r>
              <a:rPr lang="fr-FR" dirty="0" err="1" smtClean="0"/>
              <a:t>distributio</a:t>
            </a:r>
            <a:endParaRPr lang="fr-FR" dirty="0" smtClean="0"/>
          </a:p>
          <a:p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involvment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43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815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85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98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9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09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625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E462F-C152-3342-BD7F-580EF8FAFC2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85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25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A0C4B-C44A-409C-8C64-B7CD1841E61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6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507991"/>
            <a:ext cx="7620000" cy="36933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1"/>
            <a:ext cx="7620000" cy="261610"/>
          </a:xfrm>
        </p:spPr>
        <p:txBody>
          <a:bodyPr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507991"/>
            <a:ext cx="3820160" cy="36933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1"/>
            <a:ext cx="3820160" cy="261610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2909453" y="256927"/>
            <a:ext cx="5688280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8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8" y="843149"/>
            <a:ext cx="6768203" cy="43336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8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2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50" y="544000"/>
            <a:ext cx="5302251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51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51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8" y="544000"/>
            <a:ext cx="8761523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9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90" y="565265"/>
            <a:ext cx="7974419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61897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82" y="1180216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9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 C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0583" y="156000"/>
            <a:ext cx="8279417" cy="600000"/>
          </a:xfrm>
        </p:spPr>
        <p:txBody>
          <a:bodyPr>
            <a:normAutofit/>
          </a:bodyPr>
          <a:lstStyle>
            <a:lvl1pPr>
              <a:defRPr sz="2333" cap="none" baseline="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58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6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67" y="937287"/>
            <a:ext cx="9601067" cy="4320480"/>
          </a:xfrm>
          <a:prstGeom prst="rect">
            <a:avLst/>
          </a:prstGeom>
        </p:spPr>
        <p:txBody>
          <a:bodyPr/>
          <a:lstStyle>
            <a:lvl1pPr algn="just">
              <a:spcAft>
                <a:spcPts val="500"/>
              </a:spcAft>
              <a:defRPr/>
            </a:lvl1pPr>
            <a:lvl2pPr marL="222241" indent="-222241" algn="just">
              <a:defRPr/>
            </a:lvl2pPr>
            <a:lvl3pPr marL="367756" indent="-218273" algn="just">
              <a:defRPr/>
            </a:lvl3pPr>
            <a:lvl4pPr marL="519886" indent="-220919" algn="just">
              <a:defRPr/>
            </a:lvl4pPr>
            <a:lvl5pPr marL="669369" indent="-220919" algn="just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99722" y="212210"/>
            <a:ext cx="8960556" cy="36933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70278" y="5437188"/>
            <a:ext cx="6489348" cy="181240"/>
          </a:xfrm>
          <a:prstGeom prst="rect">
            <a:avLst/>
          </a:prstGeom>
        </p:spPr>
        <p:txBody>
          <a:bodyPr/>
          <a:lstStyle>
            <a:lvl1pPr>
              <a:defRPr lang="fr-FR" sz="1000" baseline="0" smtClean="0"/>
            </a:lvl1pPr>
          </a:lstStyle>
          <a:p>
            <a:r>
              <a:rPr lang="fr-FR" sz="750" dirty="0" smtClean="0"/>
              <a:t> </a:t>
            </a:r>
            <a:r>
              <a:rPr lang="fr-FR" sz="750" b="1" i="1" dirty="0" smtClean="0"/>
              <a:t>COPERNICUS : </a:t>
            </a:r>
            <a:r>
              <a:rPr lang="fr-FR" sz="750" b="1" dirty="0" smtClean="0"/>
              <a:t>Atelier de restitution des besoins 18/01/2017</a:t>
            </a:r>
            <a:endParaRPr lang="fr-FR" sz="75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19945" y="5437188"/>
            <a:ext cx="423333" cy="1812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73F219-47BB-4FE1-9BC4-8D2C15432A90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60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4660" y="580095"/>
            <a:ext cx="5178736" cy="4247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172177" y="5372251"/>
            <a:ext cx="2286000" cy="303212"/>
          </a:xfrm>
        </p:spPr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549400"/>
            <a:ext cx="6768203" cy="3627438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51158170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16297"/>
            <a:ext cx="8749709" cy="424732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91" y="1549400"/>
            <a:ext cx="9210087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4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736667" y="5524464"/>
            <a:ext cx="338667" cy="156143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917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761970"/>
            <a:fld id="{86CB4B4D-7CA3-9044-876B-883B54F8677D}" type="slidenum">
              <a:rPr lang="fr-FR" smtClean="0"/>
              <a:pPr defTabSz="761970"/>
              <a:t>‹#›</a:t>
            </a:fld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8000" y="1333500"/>
            <a:ext cx="9059333" cy="3937000"/>
          </a:xfrm>
          <a:prstGeom prst="rect">
            <a:avLst/>
          </a:prstGeom>
        </p:spPr>
        <p:txBody>
          <a:bodyPr/>
          <a:lstStyle>
            <a:lvl1pPr>
              <a:defRPr sz="1667">
                <a:latin typeface="+mj-lt"/>
                <a:cs typeface="Arial" panose="020B0604020202020204" pitchFamily="34" charset="0"/>
              </a:defRPr>
            </a:lvl1pPr>
            <a:lvl2pPr marL="640747" indent="-259762">
              <a:buFont typeface="Courier New" panose="02070309020205020404" pitchFamily="49" charset="0"/>
              <a:buChar char="o"/>
              <a:defRPr sz="1667">
                <a:latin typeface="+mj-lt"/>
                <a:cs typeface="Arial" panose="020B0604020202020204" pitchFamily="34" charset="0"/>
              </a:defRPr>
            </a:lvl2pPr>
            <a:lvl3pPr marL="990560" indent="-228590">
              <a:buFont typeface="Wingdings" panose="05000000000000000000" pitchFamily="2" charset="2"/>
              <a:buChar char="§"/>
              <a:defRPr sz="1667">
                <a:latin typeface="+mj-lt"/>
                <a:cs typeface="Arial" panose="020B0604020202020204" pitchFamily="34" charset="0"/>
              </a:defRPr>
            </a:lvl3pPr>
            <a:lvl4pPr>
              <a:defRPr sz="1667">
                <a:latin typeface="+mj-lt"/>
                <a:cs typeface="Arial" panose="020B0604020202020204" pitchFamily="34" charset="0"/>
              </a:defRPr>
            </a:lvl4pPr>
            <a:lvl5pPr>
              <a:defRPr sz="1667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84667" y="5524501"/>
            <a:ext cx="2624667" cy="156143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761970">
              <a:defRPr>
                <a:solidFill>
                  <a:srgbClr val="000000"/>
                </a:solidFill>
              </a:defRPr>
            </a:pPr>
            <a:r>
              <a:rPr lang="en-AU" sz="917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917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917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917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286000" y="254000"/>
            <a:ext cx="5503333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285739" marR="0" lvl="0" indent="-285739" defTabSz="761970" eaLnBrk="1" fontAlgn="auto" latinLnBrk="0" hangingPunct="1">
              <a:lnSpc>
                <a:spcPct val="100000"/>
              </a:lnSpc>
              <a:spcBef>
                <a:spcPts val="417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31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60453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29422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245051"/>
            <a:ext cx="5178736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8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4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7" i="1">
                <a:solidFill>
                  <a:srgbClr val="002060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7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88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merciements - Co 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5999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</a:p>
          <a:p>
            <a:pPr lvl="1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3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23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16297"/>
            <a:ext cx="8749709" cy="424732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791" y="1549400"/>
            <a:ext cx="9210087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965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49" y="516297"/>
            <a:ext cx="5302251" cy="757130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</a:t>
            </a:r>
            <a:br>
              <a:rPr lang="fr-FR" dirty="0" smtClean="0"/>
            </a:br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549400"/>
            <a:ext cx="5762629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</p:spPr>
        <p:txBody>
          <a:bodyPr anchor="t">
            <a:noAutofit/>
          </a:bodyPr>
          <a:lstStyle>
            <a:lvl1pPr marL="0" indent="0">
              <a:buNone/>
              <a:defRPr sz="2400" i="1">
                <a:solidFill>
                  <a:srgbClr val="00206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6670" y="383779"/>
            <a:ext cx="3741542" cy="21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6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7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49" y="516297"/>
            <a:ext cx="5302251" cy="757130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</a:t>
            </a:r>
            <a:br>
              <a:rPr lang="fr-FR" dirty="0" smtClean="0"/>
            </a:br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549400"/>
            <a:ext cx="5762629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243127" y="145401"/>
            <a:ext cx="3184308" cy="1394033"/>
          </a:xfrm>
        </p:spPr>
        <p:txBody>
          <a:bodyPr anchor="t">
            <a:noAutofit/>
          </a:bodyPr>
          <a:lstStyle>
            <a:lvl1pPr marL="0" indent="0">
              <a:buNone/>
              <a:defRPr sz="2400" i="1">
                <a:solidFill>
                  <a:srgbClr val="00206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Image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6670" y="383779"/>
            <a:ext cx="3741542" cy="21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69">
              <a:solidFill>
                <a:srgbClr val="FFFFFF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243417" y="1538288"/>
            <a:ext cx="3183820" cy="349250"/>
          </a:xfrm>
        </p:spPr>
        <p:txBody>
          <a:bodyPr/>
          <a:lstStyle>
            <a:lvl1pPr algn="l">
              <a:defRPr sz="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fr-FR" sz="800" dirty="0" smtClean="0">
                <a:solidFill>
                  <a:schemeClr val="accent1"/>
                </a:solidFill>
              </a:rPr>
              <a:t>Légendes</a:t>
            </a:r>
            <a:endParaRPr lang="fr-FR" sz="800" b="1" dirty="0">
              <a:solidFill>
                <a:schemeClr val="accent1"/>
              </a:solidFill>
            </a:endParaRPr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243127" y="1887955"/>
            <a:ext cx="3184308" cy="1394033"/>
          </a:xfrm>
        </p:spPr>
        <p:txBody>
          <a:bodyPr anchor="t">
            <a:noAutofit/>
          </a:bodyPr>
          <a:lstStyle>
            <a:lvl1pPr marL="0" indent="0">
              <a:buNone/>
              <a:defRPr sz="2400" i="1">
                <a:solidFill>
                  <a:srgbClr val="00206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Image</a:t>
            </a:r>
            <a:endParaRPr lang="en-US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243417" y="3286471"/>
            <a:ext cx="3183820" cy="349250"/>
          </a:xfrm>
        </p:spPr>
        <p:txBody>
          <a:bodyPr/>
          <a:lstStyle>
            <a:lvl1pPr algn="l">
              <a:defRPr sz="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fr-FR" sz="800" dirty="0" smtClean="0">
                <a:solidFill>
                  <a:schemeClr val="accent1"/>
                </a:solidFill>
              </a:rPr>
              <a:t>Légendes</a:t>
            </a:r>
            <a:endParaRPr lang="fr-FR" sz="800" b="1" dirty="0">
              <a:solidFill>
                <a:schemeClr val="accent1"/>
              </a:solidFill>
            </a:endParaRP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243127" y="3693606"/>
            <a:ext cx="3184308" cy="1394033"/>
          </a:xfrm>
        </p:spPr>
        <p:txBody>
          <a:bodyPr anchor="t">
            <a:noAutofit/>
          </a:bodyPr>
          <a:lstStyle>
            <a:lvl1pPr marL="0" indent="0">
              <a:buNone/>
              <a:defRPr sz="2400" i="1">
                <a:solidFill>
                  <a:srgbClr val="00206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Image</a:t>
            </a:r>
            <a:endParaRPr lang="en-US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19" hasCustomPrompt="1"/>
          </p:nvPr>
        </p:nvSpPr>
        <p:spPr>
          <a:xfrm>
            <a:off x="243417" y="5087638"/>
            <a:ext cx="3183820" cy="349250"/>
          </a:xfrm>
        </p:spPr>
        <p:txBody>
          <a:bodyPr/>
          <a:lstStyle>
            <a:lvl1pPr algn="l">
              <a:defRPr sz="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fr-FR" sz="800" dirty="0" smtClean="0">
                <a:solidFill>
                  <a:schemeClr val="accent1"/>
                </a:solidFill>
              </a:rPr>
              <a:t>Légendes</a:t>
            </a:r>
            <a:endParaRPr lang="fr-FR" sz="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1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49" y="516297"/>
            <a:ext cx="5302251" cy="757130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</a:t>
            </a:r>
            <a:br>
              <a:rPr lang="fr-FR" dirty="0" smtClean="0"/>
            </a:br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549400"/>
            <a:ext cx="5762629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6670" y="383779"/>
            <a:ext cx="3741542" cy="21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69">
              <a:solidFill>
                <a:srgbClr val="FFFFFF"/>
              </a:solidFill>
            </a:endParaRPr>
          </a:p>
        </p:txBody>
      </p:sp>
      <p:sp>
        <p:nvSpPr>
          <p:cNvPr id="13" name="Espace réservé pour une image  2"/>
          <p:cNvSpPr>
            <a:spLocks noGrp="1"/>
          </p:cNvSpPr>
          <p:nvPr>
            <p:ph type="pic" idx="13"/>
          </p:nvPr>
        </p:nvSpPr>
        <p:spPr>
          <a:xfrm>
            <a:off x="1" y="-5138"/>
            <a:ext cx="3427434" cy="2165138"/>
          </a:xfrm>
        </p:spPr>
      </p:sp>
      <p:grpSp>
        <p:nvGrpSpPr>
          <p:cNvPr id="14" name="Grouper 13"/>
          <p:cNvGrpSpPr/>
          <p:nvPr userDrawn="1"/>
        </p:nvGrpSpPr>
        <p:grpSpPr>
          <a:xfrm rot="16200000">
            <a:off x="1644578" y="3661221"/>
            <a:ext cx="132624" cy="2770264"/>
            <a:chOff x="2393541" y="1230485"/>
            <a:chExt cx="132624" cy="2493238"/>
          </a:xfrm>
        </p:grpSpPr>
        <p:sp>
          <p:nvSpPr>
            <p:cNvPr id="15" name="Ellipse 14"/>
            <p:cNvSpPr/>
            <p:nvPr/>
          </p:nvSpPr>
          <p:spPr>
            <a:xfrm>
              <a:off x="2393541" y="2410792"/>
              <a:ext cx="132624" cy="1326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2417972" y="2131586"/>
              <a:ext cx="83762" cy="837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 flipV="1">
              <a:off x="2428442" y="1880301"/>
              <a:ext cx="62822" cy="62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 flipV="1">
              <a:off x="2435423" y="1653662"/>
              <a:ext cx="48860" cy="488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2445453" y="1436399"/>
              <a:ext cx="28800" cy="2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2452653" y="1230485"/>
              <a:ext cx="14400" cy="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 rot="10800000">
              <a:off x="2417972" y="2738860"/>
              <a:ext cx="83762" cy="837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 rot="10800000" flipV="1">
              <a:off x="2428442" y="3011085"/>
              <a:ext cx="62822" cy="62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 rot="10800000" flipV="1">
              <a:off x="2435423" y="3251686"/>
              <a:ext cx="48860" cy="488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 rot="10800000">
              <a:off x="2445453" y="3489009"/>
              <a:ext cx="28800" cy="2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 rot="10800000">
              <a:off x="2452653" y="3709323"/>
              <a:ext cx="14400" cy="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69">
                <a:solidFill>
                  <a:srgbClr val="FFFFFF"/>
                </a:solidFill>
              </a:endParaRPr>
            </a:p>
          </p:txBody>
        </p:sp>
      </p:grpSp>
      <p:sp>
        <p:nvSpPr>
          <p:cNvPr id="30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1" y="2392802"/>
            <a:ext cx="3427434" cy="2165138"/>
          </a:xfrm>
        </p:spPr>
      </p:sp>
    </p:spTree>
    <p:extLst>
      <p:ext uri="{BB962C8B-B14F-4D97-AF65-F5344CB8AC3E}">
        <p14:creationId xmlns:p14="http://schemas.microsoft.com/office/powerpoint/2010/main" val="2785854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8977" y="516297"/>
            <a:ext cx="8761523" cy="757130"/>
          </a:xfrm>
        </p:spPr>
        <p:txBody>
          <a:bodyPr>
            <a:noAutofit/>
          </a:bodyPr>
          <a:lstStyle/>
          <a:p>
            <a:r>
              <a:rPr lang="fr-FR" dirty="0" smtClean="0"/>
              <a:t>Cliquez </a:t>
            </a:r>
            <a:br>
              <a:rPr lang="fr-FR" dirty="0" smtClean="0"/>
            </a:br>
            <a:r>
              <a:rPr lang="fr-FR" dirty="0" smtClean="0"/>
              <a:t>et modifiez le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318978" y="1549400"/>
            <a:ext cx="4586273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5296590" y="1549400"/>
            <a:ext cx="4586273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664446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172177" y="5372251"/>
            <a:ext cx="2286000" cy="303212"/>
          </a:xfrm>
        </p:spPr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245051"/>
            <a:ext cx="5178736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800" b="1" kern="12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14661" y="1549400"/>
            <a:ext cx="6768203" cy="3627438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796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37563"/>
            <a:ext cx="7974419" cy="4247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90321" y="5340352"/>
            <a:ext cx="2286000" cy="303212"/>
          </a:xfrm>
        </p:spPr>
        <p:txBody>
          <a:bodyPr>
            <a:noAutofit/>
          </a:bodyPr>
          <a:lstStyle/>
          <a:p>
            <a:fld id="{62B8EFC2-1E6F-E543-8F2B-2782CBB9317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/>
          </p:nvPr>
        </p:nvSpPr>
        <p:spPr>
          <a:xfrm>
            <a:off x="318978" y="1549400"/>
            <a:ext cx="9563887" cy="3627438"/>
          </a:xfrm>
        </p:spPr>
        <p:txBody>
          <a:bodyPr>
            <a:noAutofit/>
          </a:bodyPr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3938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institut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2449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892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1114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87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66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61359"/>
            <a:ext cx="7620000" cy="286232"/>
          </a:xfrm>
        </p:spPr>
        <p:txBody>
          <a:bodyPr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99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53542"/>
            <a:ext cx="5310910" cy="286232"/>
          </a:xfrm>
        </p:spPr>
        <p:txBody>
          <a:bodyPr wrap="square"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20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53542"/>
            <a:ext cx="5310910" cy="286232"/>
          </a:xfrm>
        </p:spPr>
        <p:txBody>
          <a:bodyPr wrap="square"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85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photo vert.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849091" y="1953542"/>
            <a:ext cx="5310910" cy="286232"/>
          </a:xfrm>
        </p:spPr>
        <p:txBody>
          <a:bodyPr wrap="square" anchor="ctr" anchorCtr="0">
            <a:spAutoFit/>
          </a:bodyPr>
          <a:lstStyle>
            <a:lvl1pPr algn="ctr">
              <a:defRPr lang="fr-FR" sz="14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1" y="2253629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4849091" y="2622961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6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49" y="516297"/>
            <a:ext cx="5302251" cy="757130"/>
          </a:xfrm>
        </p:spPr>
        <p:txBody>
          <a:bodyPr anchor="t">
            <a:noAutofit/>
          </a:bodyPr>
          <a:lstStyle/>
          <a:p>
            <a:r>
              <a:rPr lang="fr-FR" dirty="0" smtClean="0"/>
              <a:t>Cliquez et </a:t>
            </a:r>
            <a:br>
              <a:rPr lang="fr-FR" dirty="0" smtClean="0"/>
            </a:br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8249" y="1549400"/>
            <a:ext cx="5762629" cy="3627438"/>
          </a:xfrm>
        </p:spPr>
        <p:txBody>
          <a:bodyPr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54878" y="5340352"/>
            <a:ext cx="2286000" cy="303212"/>
          </a:xfrm>
          <a:prstGeom prst="rect">
            <a:avLst/>
          </a:prstGeom>
        </p:spPr>
        <p:txBody>
          <a:bodyPr>
            <a:noAutofit/>
          </a:bodyPr>
          <a:lstStyle/>
          <a:p>
            <a:fld id="{62B8EFC2-1E6F-E543-8F2B-2782CBB9317F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" y="0"/>
            <a:ext cx="3535122" cy="5715000"/>
          </a:xfrm>
        </p:spPr>
        <p:txBody>
          <a:bodyPr anchor="t">
            <a:noAutofit/>
          </a:bodyPr>
          <a:lstStyle>
            <a:lvl1pPr marL="0" indent="0">
              <a:buNone/>
              <a:defRPr sz="2400" i="1">
                <a:solidFill>
                  <a:srgbClr val="00206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</p:spPr>
        <p:txBody>
          <a:bodyPr>
            <a:noAutofit/>
          </a:bodyPr>
          <a:lstStyle>
            <a:lvl1pPr marL="0" indent="0" algn="l">
              <a:buNone/>
              <a:defRPr lang="fr-FR" sz="1200" b="0" kern="1200" cap="all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CHAPITRE - DATE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6670" y="383779"/>
            <a:ext cx="3741542" cy="21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6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7" i="1">
                <a:solidFill>
                  <a:schemeClr val="bg1"/>
                </a:solidFill>
              </a:defRPr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0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3" r:id="rId2"/>
    <p:sldLayoutId id="2147483764" r:id="rId3"/>
    <p:sldLayoutId id="2147483769" r:id="rId4"/>
    <p:sldLayoutId id="2147483766" r:id="rId5"/>
    <p:sldLayoutId id="2147483768" r:id="rId6"/>
    <p:sldLayoutId id="2147483770" r:id="rId7"/>
    <p:sldLayoutId id="2147483771" r:id="rId8"/>
    <p:sldLayoutId id="2147483772" r:id="rId9"/>
    <p:sldLayoutId id="214748381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4000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8" r:id="rId2"/>
    <p:sldLayoutId id="2147483799" r:id="rId3"/>
    <p:sldLayoutId id="2147483798" r:id="rId4"/>
    <p:sldLayoutId id="2147483801" r:id="rId5"/>
    <p:sldLayoutId id="2147483803" r:id="rId6"/>
    <p:sldLayoutId id="2147483804" r:id="rId7"/>
    <p:sldLayoutId id="2147483956" r:id="rId8"/>
    <p:sldLayoutId id="2147483957" r:id="rId9"/>
    <p:sldLayoutId id="2147483959" r:id="rId10"/>
    <p:sldLayoutId id="2147483969" r:id="rId11"/>
    <p:sldLayoutId id="2147483975" r:id="rId12"/>
    <p:sldLayoutId id="2147483976" r:id="rId13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16297"/>
            <a:ext cx="876300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49400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54878" y="5340352"/>
            <a:ext cx="2286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-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2B8EFC2-1E6F-E543-8F2B-2782CBB9317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832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4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lang="fr-FR" sz="1800" b="1" i="0" kern="1200" dirty="0" smtClean="0">
          <a:solidFill>
            <a:srgbClr val="00B0F0"/>
          </a:solidFill>
          <a:latin typeface="Arial Black" charset="0"/>
          <a:ea typeface="Arial Black" charset="0"/>
          <a:cs typeface="Arial Blac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2B0F1"/>
        </a:buClr>
        <a:buFont typeface="Wingdings" charset="2"/>
        <a:buChar char="v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2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7938" indent="0" algn="l" defTabSz="914400" rtl="0" eaLnBrk="1" latinLnBrk="0" hangingPunct="1">
        <a:lnSpc>
          <a:spcPct val="90000"/>
        </a:lnSpc>
        <a:spcBef>
          <a:spcPts val="600"/>
        </a:spcBef>
        <a:buFont typeface="Arial"/>
        <a:buNone/>
        <a:tabLst/>
        <a:defRPr sz="1400" kern="1200" baseline="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buFont typeface="Arial"/>
        <a:buNone/>
        <a:tabLst/>
        <a:defRPr sz="1200" b="0" i="1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 1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 TEXTE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3939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fr-FR" sz="1400" b="1" i="0" kern="1200" cap="all" baseline="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1400" b="1" i="0" kern="1200" cap="all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4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notesSlide" Target="../notesSlides/notesSlide14.xml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2.jp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wmf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3.bin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hyperlink" Target="http://www.theia-land.fr/en/digital-soil-mapping-sec" TargetMode="External"/><Relationship Id="rId3" Type="http://schemas.openxmlformats.org/officeDocument/2006/relationships/image" Target="../media/image70.png"/><Relationship Id="rId21" Type="http://schemas.openxmlformats.org/officeDocument/2006/relationships/hyperlink" Target="http://www.theia-land.fr/en/land-cover-sec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hyperlink" Target="http://www.theia-land.fr/en/colours-continental-waters-sec" TargetMode="External"/><Relationship Id="rId25" Type="http://schemas.openxmlformats.org/officeDocument/2006/relationships/hyperlink" Target="http://www.theia-land.fr/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://www.theia-land.fr/en/soil-moisture-very-high-spatial-resolution-sec" TargetMode="External"/><Relationship Id="rId20" Type="http://schemas.openxmlformats.org/officeDocument/2006/relationships/hyperlink" Target="http://www.theia-land.fr/en/irrigated-surfaces-sec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24" Type="http://schemas.openxmlformats.org/officeDocument/2006/relationships/image" Target="../media/image82.png"/><Relationship Id="rId5" Type="http://schemas.openxmlformats.org/officeDocument/2006/relationships/image" Target="../media/image72.jpeg"/><Relationship Id="rId15" Type="http://schemas.openxmlformats.org/officeDocument/2006/relationships/hyperlink" Target="http://www.theia-land.fr/en/soil-moisture-sec" TargetMode="External"/><Relationship Id="rId23" Type="http://schemas.openxmlformats.org/officeDocument/2006/relationships/hyperlink" Target="http://www.theia-land.fr/en/water-levels-lakes-and-rivers-sec" TargetMode="External"/><Relationship Id="rId10" Type="http://schemas.openxmlformats.org/officeDocument/2006/relationships/image" Target="../media/image77.jpeg"/><Relationship Id="rId19" Type="http://schemas.openxmlformats.org/officeDocument/2006/relationships/hyperlink" Target="http://www.theia-land.fr/en/evapotranspiration-sec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6.gif"/><Relationship Id="rId14" Type="http://schemas.openxmlformats.org/officeDocument/2006/relationships/image" Target="../media/image81.png"/><Relationship Id="rId22" Type="http://schemas.openxmlformats.org/officeDocument/2006/relationships/hyperlink" Target="http://www.theia-land.fr/en/snow-covered-surface-se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hyperlink" Target="http://www.theia-land.fr/en/digital-soil-mapping-sec" TargetMode="External"/><Relationship Id="rId26" Type="http://schemas.openxmlformats.org/officeDocument/2006/relationships/hyperlink" Target="http://www.theia-land.fr/" TargetMode="External"/><Relationship Id="rId3" Type="http://schemas.openxmlformats.org/officeDocument/2006/relationships/image" Target="../media/image70.png"/><Relationship Id="rId21" Type="http://schemas.openxmlformats.org/officeDocument/2006/relationships/hyperlink" Target="http://www.theia-land.fr/en/land-cover-sec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hyperlink" Target="http://www.theia-land.fr/en/colours-continental-waters-sec" TargetMode="External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6" Type="http://schemas.openxmlformats.org/officeDocument/2006/relationships/hyperlink" Target="http://www.theia-land.fr/en/soil-moisture-very-high-spatial-resolution-sec" TargetMode="External"/><Relationship Id="rId20" Type="http://schemas.openxmlformats.org/officeDocument/2006/relationships/hyperlink" Target="http://www.theia-land.fr/en/irrigated-surfaces-sec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24" Type="http://schemas.openxmlformats.org/officeDocument/2006/relationships/image" Target="../media/image82.png"/><Relationship Id="rId5" Type="http://schemas.openxmlformats.org/officeDocument/2006/relationships/image" Target="../media/image72.jpeg"/><Relationship Id="rId15" Type="http://schemas.openxmlformats.org/officeDocument/2006/relationships/hyperlink" Target="http://www.theia-land.fr/en/soil-moisture-sec" TargetMode="External"/><Relationship Id="rId23" Type="http://schemas.openxmlformats.org/officeDocument/2006/relationships/hyperlink" Target="http://www.theia-land.fr/en/water-levels-lakes-and-rivers-sec" TargetMode="External"/><Relationship Id="rId10" Type="http://schemas.openxmlformats.org/officeDocument/2006/relationships/image" Target="../media/image77.jpeg"/><Relationship Id="rId19" Type="http://schemas.openxmlformats.org/officeDocument/2006/relationships/hyperlink" Target="http://www.theia-land.fr/en/evapotranspiration-sec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6.gif"/><Relationship Id="rId14" Type="http://schemas.openxmlformats.org/officeDocument/2006/relationships/image" Target="../media/image81.png"/><Relationship Id="rId22" Type="http://schemas.openxmlformats.org/officeDocument/2006/relationships/hyperlink" Target="http://www.theia-land.fr/en/snow-covered-surface-se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a-land.fr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jpg"/><Relationship Id="rId17" Type="http://schemas.openxmlformats.org/officeDocument/2006/relationships/image" Target="../media/image105.jpg"/><Relationship Id="rId2" Type="http://schemas.openxmlformats.org/officeDocument/2006/relationships/image" Target="../media/image90.pn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jpeg"/><Relationship Id="rId11" Type="http://schemas.openxmlformats.org/officeDocument/2006/relationships/image" Target="../media/image99.jpg"/><Relationship Id="rId5" Type="http://schemas.openxmlformats.org/officeDocument/2006/relationships/image" Target="../media/image93.pn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image" Target="../media/image92.jpg"/><Relationship Id="rId9" Type="http://schemas.openxmlformats.org/officeDocument/2006/relationships/image" Target="../media/image97.png"/><Relationship Id="rId14" Type="http://schemas.openxmlformats.org/officeDocument/2006/relationships/image" Target="../media/image10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.png"/><Relationship Id="rId11" Type="http://schemas.openxmlformats.org/officeDocument/2006/relationships/image" Target="../media/image114.jpeg"/><Relationship Id="rId5" Type="http://schemas.openxmlformats.org/officeDocument/2006/relationships/image" Target="../media/image109.jpeg"/><Relationship Id="rId10" Type="http://schemas.openxmlformats.org/officeDocument/2006/relationships/image" Target="../media/image113.png"/><Relationship Id="rId4" Type="http://schemas.openxmlformats.org/officeDocument/2006/relationships/image" Target="../media/image108.jpeg"/><Relationship Id="rId9" Type="http://schemas.openxmlformats.org/officeDocument/2006/relationships/image" Target="../media/image10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2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9.png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21.png"/><Relationship Id="rId20" Type="http://schemas.openxmlformats.org/officeDocument/2006/relationships/image" Target="../media/image123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6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18.png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2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wmf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2.jp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wmf"/><Relationship Id="rId15" Type="http://schemas.microsoft.com/office/2007/relationships/hdphoto" Target="../media/hdphoto5.wdp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2.bin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397000" y="2488443"/>
            <a:ext cx="7620000" cy="480131"/>
          </a:xfrm>
        </p:spPr>
        <p:txBody>
          <a:bodyPr/>
          <a:lstStyle/>
          <a:p>
            <a:r>
              <a:rPr lang="fr-FR" sz="2800" dirty="0" smtClean="0"/>
              <a:t>The CNES Programme &amp; </a:t>
            </a:r>
            <a:r>
              <a:rPr lang="fr-FR" sz="2800" dirty="0" err="1" smtClean="0"/>
              <a:t>EWVs</a:t>
            </a:r>
            <a:endParaRPr lang="fr-FR" sz="2800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804473" y="4423784"/>
            <a:ext cx="6545180" cy="338554"/>
          </a:xfrm>
        </p:spPr>
        <p:txBody>
          <a:bodyPr/>
          <a:lstStyle/>
          <a:p>
            <a:r>
              <a:rPr lang="fr-FR" sz="1600" dirty="0" smtClean="0"/>
              <a:t>Programme Manager for land and </a:t>
            </a:r>
            <a:r>
              <a:rPr lang="fr-FR" sz="1600" dirty="0" err="1" smtClean="0"/>
              <a:t>hydrology</a:t>
            </a:r>
            <a:r>
              <a:rPr lang="fr-FR" sz="1600" dirty="0" smtClean="0"/>
              <a:t> – CNES</a:t>
            </a:r>
            <a:endParaRPr lang="fr-FR" sz="1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0"/>
          </p:nvPr>
        </p:nvSpPr>
        <p:spPr>
          <a:xfrm>
            <a:off x="2497691" y="4048256"/>
            <a:ext cx="5039506" cy="480459"/>
          </a:xfrm>
        </p:spPr>
        <p:txBody>
          <a:bodyPr>
            <a:normAutofit/>
          </a:bodyPr>
          <a:lstStyle/>
          <a:p>
            <a:r>
              <a:rPr lang="fr-FR" sz="1600" dirty="0" smtClean="0"/>
              <a:t>Philippe Maisongrande                 </a:t>
            </a:r>
            <a:endParaRPr lang="fr-FR" sz="16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7874000" y="5372100"/>
            <a:ext cx="2286000" cy="303213"/>
          </a:xfrm>
          <a:prstGeom prst="rect">
            <a:avLst/>
          </a:prstGeom>
        </p:spPr>
        <p:txBody>
          <a:bodyPr/>
          <a:lstStyle/>
          <a:p>
            <a:fld id="{62B8EFC2-1E6F-E543-8F2B-2782CBB9317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7" name="Espace réservé du texte 7"/>
          <p:cNvSpPr txBox="1">
            <a:spLocks/>
          </p:cNvSpPr>
          <p:nvPr/>
        </p:nvSpPr>
        <p:spPr>
          <a:xfrm>
            <a:off x="1285044" y="-12959"/>
            <a:ext cx="7833556" cy="350808"/>
          </a:xfrm>
          <a:prstGeom prst="rect">
            <a:avLst/>
          </a:prstGeom>
        </p:spPr>
        <p:txBody>
          <a:bodyPr/>
          <a:lstStyle>
            <a:lvl1pPr marL="0" indent="0" algn="ctr" defTabSz="1015990" rtl="0" eaLnBrk="1" latinLnBrk="0" hangingPunct="1">
              <a:lnSpc>
                <a:spcPct val="100000"/>
              </a:lnSpc>
              <a:spcBef>
                <a:spcPts val="1111"/>
              </a:spcBef>
              <a:buFont typeface="Arial"/>
              <a:buNone/>
              <a:defRPr sz="1800" b="1" i="0" kern="120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ctr" defTabSz="76199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fr-FR" sz="1800" b="1" i="0" kern="1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222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CEOS – </a:t>
            </a:r>
            <a:r>
              <a:rPr lang="fr-FR" sz="14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Fresh</a:t>
            </a:r>
            <a:r>
              <a:rPr lang="fr-FR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Water </a:t>
            </a:r>
            <a:r>
              <a:rPr lang="fr-FR" sz="14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from</a:t>
            </a:r>
            <a:r>
              <a:rPr lang="fr-FR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fr-FR" sz="14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Space</a:t>
            </a:r>
            <a:r>
              <a:rPr lang="fr-FR" sz="14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-  Delft 13-15 Nov. 2018</a:t>
            </a:r>
            <a:endParaRPr lang="fr-FR" sz="1400" b="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8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46" y="-33839"/>
            <a:ext cx="6720417" cy="600604"/>
          </a:xfrm>
        </p:spPr>
        <p:txBody>
          <a:bodyPr>
            <a:normAutofit/>
          </a:bodyPr>
          <a:lstStyle/>
          <a:p>
            <a:r>
              <a:rPr lang="en-US" altLang="fr-FR" sz="2333" dirty="0" smtClean="0"/>
              <a:t>Crop water requirement</a:t>
            </a:r>
            <a:endParaRPr lang="en-US" sz="2333" dirty="0"/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 rot="-489007">
            <a:off x="3249084" y="2813143"/>
            <a:ext cx="1058333" cy="28839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47"/>
          <p:cNvSpPr>
            <a:spLocks noChangeShapeType="1"/>
          </p:cNvSpPr>
          <p:nvPr/>
        </p:nvSpPr>
        <p:spPr bwMode="auto">
          <a:xfrm>
            <a:off x="5103813" y="3327757"/>
            <a:ext cx="2646" cy="361157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fr-FR" sz="15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>
            <a:off x="5113074" y="4130768"/>
            <a:ext cx="2646" cy="298979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fr-FR" sz="15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4255823" y="4449590"/>
            <a:ext cx="1919552" cy="553998"/>
          </a:xfrm>
          <a:prstGeom prst="rect">
            <a:avLst/>
          </a:prstGeom>
          <a:noFill/>
          <a:ln w="57150" algn="ctr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spcBef>
                <a:spcPct val="50000"/>
              </a:spcBef>
              <a:defRPr/>
            </a:pPr>
            <a:r>
              <a:rPr lang="en-US" sz="1500" b="1">
                <a:solidFill>
                  <a:prstClr val="black"/>
                </a:solidFill>
                <a:latin typeface="Calibri"/>
                <a:cs typeface="Arial" charset="0"/>
              </a:rPr>
              <a:t>Biomass Production, Yield, </a:t>
            </a:r>
            <a:r>
              <a:rPr lang="en-US" sz="1500" b="1">
                <a:solidFill>
                  <a:prstClr val="white">
                    <a:lumMod val="50000"/>
                  </a:prstClr>
                </a:solidFill>
                <a:latin typeface="Calibri"/>
                <a:cs typeface="Arial" charset="0"/>
              </a:rPr>
              <a:t>irrigation</a:t>
            </a:r>
            <a:r>
              <a:rPr lang="en-US" sz="1500" b="1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4369595" y="2873997"/>
            <a:ext cx="1624805" cy="451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fr-FR" sz="2333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NEP &amp; AET </a:t>
            </a:r>
            <a:endParaRPr lang="fr-FR" sz="2333" b="1" baseline="-25000" dirty="0">
              <a:solidFill>
                <a:srgbClr val="1F497D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4091782" y="3710080"/>
            <a:ext cx="2262188" cy="34887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spcBef>
                <a:spcPct val="50000"/>
              </a:spcBef>
              <a:defRPr/>
            </a:pPr>
            <a:r>
              <a:rPr lang="fr-FR" altLang="fr-FR" sz="1667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CO</a:t>
            </a:r>
            <a:r>
              <a:rPr lang="fr-FR" altLang="fr-FR" sz="1667" b="1" baseline="-25000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&amp;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Water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fluxes</a:t>
            </a: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 rot="21110993" flipV="1">
            <a:off x="3288771" y="3265580"/>
            <a:ext cx="1042458" cy="145521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1789589" y="1033682"/>
            <a:ext cx="1550218" cy="1335367"/>
            <a:chOff x="904" y="856"/>
            <a:chExt cx="1788" cy="1567"/>
          </a:xfrm>
        </p:grpSpPr>
        <p:pic>
          <p:nvPicPr>
            <p:cNvPr id="40" name="Picture 13" descr="NDVI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4" y="856"/>
              <a:ext cx="1339" cy="121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8" name="Picture 16" descr="NDVI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0" y="1037"/>
              <a:ext cx="1340" cy="121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6" name="Picture 19" descr="NDVI_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7" y="1218"/>
              <a:ext cx="1335" cy="120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1879307" y="757267"/>
            <a:ext cx="12089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0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Reflectance Images</a:t>
            </a:r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3373567" y="2175126"/>
            <a:ext cx="1033707" cy="558371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Picture 2" descr="C:\Documents and Settings\claveriem\Mes documents\meteo-safrab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3931007"/>
            <a:ext cx="603250" cy="58208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633226"/>
            <a:ext cx="601928" cy="5582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ZoneTexte 64"/>
          <p:cNvSpPr txBox="1">
            <a:spLocks noChangeArrowheads="1"/>
          </p:cNvSpPr>
          <p:nvPr/>
        </p:nvSpPr>
        <p:spPr bwMode="auto">
          <a:xfrm>
            <a:off x="1795198" y="2619997"/>
            <a:ext cx="9525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defRPr/>
            </a:pPr>
            <a:r>
              <a:rPr lang="en-US" altLang="fr-FR" sz="125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Land Use Maps </a:t>
            </a:r>
          </a:p>
        </p:txBody>
      </p:sp>
      <p:sp>
        <p:nvSpPr>
          <p:cNvPr id="56" name="ZoneTexte 67"/>
          <p:cNvSpPr txBox="1">
            <a:spLocks noChangeArrowheads="1"/>
          </p:cNvSpPr>
          <p:nvPr/>
        </p:nvSpPr>
        <p:spPr bwMode="auto">
          <a:xfrm>
            <a:off x="2629959" y="3945560"/>
            <a:ext cx="444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0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8 km</a:t>
            </a:r>
          </a:p>
        </p:txBody>
      </p:sp>
      <p:sp>
        <p:nvSpPr>
          <p:cNvPr id="57" name="ZoneTexte 71"/>
          <p:cNvSpPr txBox="1">
            <a:spLocks noChangeArrowheads="1"/>
          </p:cNvSpPr>
          <p:nvPr/>
        </p:nvSpPr>
        <p:spPr bwMode="auto">
          <a:xfrm>
            <a:off x="649814" y="4015001"/>
            <a:ext cx="139621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250" b="1" dirty="0" err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Meteo</a:t>
            </a:r>
            <a:r>
              <a:rPr lang="en-US" altLang="fr-FR" sz="125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T, H, wind, </a:t>
            </a:r>
            <a:endParaRPr lang="en-US" altLang="fr-FR" sz="1250" b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8" name="Picture 2" descr="C:\Documents and Settings\claveriem\Mes documents\ScreenShot\ScreenShot_2012-01-18_10-16-18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938" y="3274840"/>
            <a:ext cx="600604" cy="56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ZoneTexte 129"/>
          <p:cNvSpPr txBox="1">
            <a:spLocks noChangeArrowheads="1"/>
          </p:cNvSpPr>
          <p:nvPr/>
        </p:nvSpPr>
        <p:spPr bwMode="auto">
          <a:xfrm>
            <a:off x="1726847" y="3270872"/>
            <a:ext cx="9846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1970">
              <a:defRPr/>
            </a:pPr>
            <a:r>
              <a:rPr lang="en-US" altLang="fr-FR" sz="125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Soil texture </a:t>
            </a:r>
          </a:p>
          <a:p>
            <a:pPr algn="ctr" defTabSz="761970">
              <a:defRPr/>
            </a:pPr>
            <a:r>
              <a:rPr lang="en-US" altLang="fr-FR" sz="125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Maps </a:t>
            </a: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 rot="21110993" flipV="1">
            <a:off x="3257021" y="3438882"/>
            <a:ext cx="1105958" cy="730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 Box 40"/>
          <p:cNvSpPr txBox="1">
            <a:spLocks noChangeArrowheads="1"/>
          </p:cNvSpPr>
          <p:nvPr/>
        </p:nvSpPr>
        <p:spPr bwMode="auto">
          <a:xfrm rot="-1912774">
            <a:off x="3329782" y="3461472"/>
            <a:ext cx="1047750" cy="2974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1970">
              <a:spcBef>
                <a:spcPct val="50000"/>
              </a:spcBef>
              <a:defRPr/>
            </a:pPr>
            <a:r>
              <a:rPr lang="en-US" altLang="fr-FR" sz="1333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Rg, Ta, P</a:t>
            </a:r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 flipH="1">
            <a:off x="5969000" y="2774971"/>
            <a:ext cx="1996440" cy="27408"/>
          </a:xfrm>
          <a:prstGeom prst="line">
            <a:avLst/>
          </a:prstGeom>
          <a:noFill/>
          <a:ln w="38100">
            <a:solidFill>
              <a:schemeClr val="accent4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r>
              <a:rPr lang="fr-FR" sz="1500" dirty="0" smtClean="0">
                <a:solidFill>
                  <a:prstClr val="black"/>
                </a:solidFill>
                <a:latin typeface="Calibri"/>
                <a:cs typeface="Arial" charset="0"/>
              </a:rPr>
              <a:t>          </a:t>
            </a:r>
            <a:endParaRPr lang="fr-FR" sz="15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040" y="1809572"/>
            <a:ext cx="1381125" cy="18478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75375" y="2245846"/>
            <a:ext cx="1371984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Water Stress </a:t>
            </a:r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8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114660" y="132913"/>
            <a:ext cx="5178736" cy="265037"/>
          </a:xfrm>
        </p:spPr>
        <p:txBody>
          <a:bodyPr/>
          <a:lstStyle/>
          <a:p>
            <a:r>
              <a:rPr lang="en-GB" sz="2400" cap="none" dirty="0" err="1" smtClean="0"/>
              <a:t>Venµs</a:t>
            </a:r>
            <a:r>
              <a:rPr lang="en-GB" sz="2400" cap="none" dirty="0" smtClean="0"/>
              <a:t> scientific mission</a:t>
            </a:r>
            <a:endParaRPr lang="en-GB" sz="2400" cap="none" dirty="0"/>
          </a:p>
        </p:txBody>
      </p:sp>
      <p:pic>
        <p:nvPicPr>
          <p:cNvPr id="12" name="Image 11" descr="CNES-POSTER-Venµs- image seule - detour_tsp_2015_HD_C9_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395" y="534838"/>
            <a:ext cx="3761117" cy="200280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9296" y="2248531"/>
            <a:ext cx="698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date: August 1st, 2017    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Nominal end of the mission: </a:t>
            </a:r>
            <a:r>
              <a:rPr lang="fr-FR" sz="1400" dirty="0" err="1" smtClean="0">
                <a:solidFill>
                  <a:schemeClr val="bg1"/>
                </a:solidFill>
              </a:rPr>
              <a:t>mid</a:t>
            </a:r>
            <a:r>
              <a:rPr lang="fr-FR" sz="1400" dirty="0" smtClean="0">
                <a:solidFill>
                  <a:schemeClr val="bg1"/>
                </a:solidFill>
              </a:rPr>
              <a:t> 2021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9723" y="3148589"/>
            <a:ext cx="5365631" cy="20928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Venµs</a:t>
            </a:r>
            <a:r>
              <a:rPr lang="en-US" sz="1800" b="1" dirty="0" smtClean="0">
                <a:solidFill>
                  <a:schemeClr val="bg1"/>
                </a:solidFill>
              </a:rPr>
              <a:t> main innovations:</a:t>
            </a:r>
          </a:p>
          <a:p>
            <a:pPr lvl="2"/>
            <a:endParaRPr lang="en-US" sz="1600" dirty="0" smtClean="0">
              <a:solidFill>
                <a:schemeClr val="bg1"/>
              </a:solidFill>
            </a:endParaRP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2-days revisit over 110 sites for 2,5 years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Constant viewing angle &amp; local time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5 and 10 m resolutions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12 optical bands camera, from blue to near-infrared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Stereoscopic imaging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Advanced preprocessing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5" name="Picture 9" descr="Venus_animated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664"/>
            <a:ext cx="1187045" cy="133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824914" y="842799"/>
            <a:ext cx="6176514" cy="22159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</a:rPr>
              <a:t>Mission objectives: </a:t>
            </a:r>
          </a:p>
          <a:p>
            <a:pPr marL="361950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Science of water and carbon processes over land, modelling and data assimilation</a:t>
            </a:r>
          </a:p>
          <a:p>
            <a:pPr marL="536575" lvl="1" indent="-174625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Climate: land surface models for climate scenarios (change, impacts, mitigation)</a:t>
            </a:r>
          </a:p>
          <a:p>
            <a:pPr marL="536575" lvl="1" indent="-174625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Agriculture: crop yield, water balance and nutrient </a:t>
            </a:r>
            <a:r>
              <a:rPr lang="en-GB" sz="1600" dirty="0" err="1" smtClean="0">
                <a:solidFill>
                  <a:schemeClr val="bg1"/>
                </a:solidFill>
              </a:rPr>
              <a:t>imputs</a:t>
            </a:r>
            <a:r>
              <a:rPr lang="en-GB" sz="1600" dirty="0" smtClean="0">
                <a:solidFill>
                  <a:schemeClr val="bg1"/>
                </a:solidFill>
              </a:rPr>
              <a:t> modelling for precision farming and </a:t>
            </a:r>
            <a:r>
              <a:rPr lang="en-GB" sz="1600" dirty="0" err="1" smtClean="0">
                <a:solidFill>
                  <a:schemeClr val="bg1"/>
                </a:solidFill>
              </a:rPr>
              <a:t>agroecological</a:t>
            </a:r>
            <a:r>
              <a:rPr lang="en-GB" sz="1600" dirty="0" smtClean="0">
                <a:solidFill>
                  <a:schemeClr val="bg1"/>
                </a:solidFill>
              </a:rPr>
              <a:t> transition</a:t>
            </a:r>
          </a:p>
          <a:p>
            <a:pPr marL="536575" lvl="1" indent="-174625">
              <a:buFont typeface="Arial" pitchFamily="34" charset="0"/>
              <a:buChar char="•"/>
            </a:pPr>
            <a:endParaRPr lang="en-GB" sz="600" dirty="0" smtClean="0">
              <a:solidFill>
                <a:schemeClr val="bg1"/>
              </a:solidFill>
            </a:endParaRPr>
          </a:p>
          <a:p>
            <a:pPr marL="361950" lvl="1" indent="-361950">
              <a:buFont typeface="Wingdings" pitchFamily="2" charset="2"/>
              <a:buChar char="q"/>
            </a:pPr>
            <a:r>
              <a:rPr lang="en-GB" sz="1600" dirty="0" smtClean="0">
                <a:solidFill>
                  <a:schemeClr val="bg1"/>
                </a:solidFill>
              </a:rPr>
              <a:t>Demonstration of future EO mission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0" name="Espace réservé du contenu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532" y="3108336"/>
            <a:ext cx="4512468" cy="2538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7045" y="5218814"/>
            <a:ext cx="5080000" cy="3338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Data </a:t>
            </a:r>
            <a:r>
              <a:rPr lang="fr-FR" dirty="0" err="1">
                <a:solidFill>
                  <a:schemeClr val="bg1"/>
                </a:solidFill>
              </a:rPr>
              <a:t>available</a:t>
            </a:r>
            <a:r>
              <a:rPr lang="fr-FR" dirty="0">
                <a:solidFill>
                  <a:schemeClr val="bg1"/>
                </a:solidFill>
              </a:rPr>
              <a:t> via </a:t>
            </a:r>
            <a:r>
              <a:rPr lang="fr-FR" dirty="0" smtClean="0">
                <a:solidFill>
                  <a:schemeClr val="bg1"/>
                </a:solidFill>
              </a:rPr>
              <a:t> www.theia-land.fr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114660" y="132913"/>
            <a:ext cx="5178736" cy="265037"/>
          </a:xfrm>
        </p:spPr>
        <p:txBody>
          <a:bodyPr/>
          <a:lstStyle/>
          <a:p>
            <a:r>
              <a:rPr lang="en-GB" sz="2400" cap="none" dirty="0" smtClean="0"/>
              <a:t>Sentinel 2</a:t>
            </a:r>
            <a:endParaRPr lang="en-GB" sz="2400" cap="none" dirty="0"/>
          </a:p>
        </p:txBody>
      </p:sp>
      <p:sp>
        <p:nvSpPr>
          <p:cNvPr id="13" name="ZoneTexte 12"/>
          <p:cNvSpPr txBox="1"/>
          <p:nvPr/>
        </p:nvSpPr>
        <p:spPr>
          <a:xfrm>
            <a:off x="2950234" y="698740"/>
            <a:ext cx="6987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date: </a:t>
            </a:r>
            <a:r>
              <a:rPr lang="fr-FR" sz="1400" dirty="0" err="1" smtClean="0">
                <a:solidFill>
                  <a:schemeClr val="bg1"/>
                </a:solidFill>
              </a:rPr>
              <a:t>Sentinel</a:t>
            </a:r>
            <a:r>
              <a:rPr lang="fr-FR" sz="1400" dirty="0" smtClean="0">
                <a:solidFill>
                  <a:schemeClr val="bg1"/>
                </a:solidFill>
              </a:rPr>
              <a:t>-2A on 23 </a:t>
            </a:r>
            <a:r>
              <a:rPr lang="fr-FR" sz="1400" dirty="0" err="1" smtClean="0">
                <a:solidFill>
                  <a:schemeClr val="bg1"/>
                </a:solidFill>
              </a:rPr>
              <a:t>June</a:t>
            </a:r>
            <a:r>
              <a:rPr lang="fr-FR" sz="1400" dirty="0" smtClean="0">
                <a:solidFill>
                  <a:schemeClr val="bg1"/>
                </a:solidFill>
              </a:rPr>
              <a:t> 2015; </a:t>
            </a:r>
            <a:r>
              <a:rPr lang="fr-FR" sz="1400" dirty="0" err="1" smtClean="0">
                <a:solidFill>
                  <a:schemeClr val="bg1"/>
                </a:solidFill>
              </a:rPr>
              <a:t>Sentinel</a:t>
            </a:r>
            <a:r>
              <a:rPr lang="fr-FR" sz="1400" dirty="0" smtClean="0">
                <a:solidFill>
                  <a:schemeClr val="bg1"/>
                </a:solidFill>
              </a:rPr>
              <a:t>-2B on 7 March 2017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2073" y="2909848"/>
            <a:ext cx="5469148" cy="23343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Sentinel 2 main innovations:</a:t>
            </a:r>
          </a:p>
          <a:p>
            <a:pPr lvl="2"/>
            <a:endParaRPr lang="en-US" sz="1100" dirty="0" smtClean="0">
              <a:solidFill>
                <a:schemeClr val="bg1"/>
              </a:solidFill>
            </a:endParaRP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Global 5-days revisit over land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Constant viewing angle &amp; local time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Starts at 10 m resolution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13 optical bands camera, from blue to </a:t>
            </a:r>
            <a:r>
              <a:rPr lang="fr-FR" sz="1600" dirty="0" err="1" smtClean="0"/>
              <a:t>shortwave</a:t>
            </a:r>
            <a:r>
              <a:rPr lang="fr-FR" sz="1600" dirty="0" smtClean="0"/>
              <a:t>-</a:t>
            </a:r>
            <a:r>
              <a:rPr lang="fr-FR" sz="1600" dirty="0" err="1" smtClean="0"/>
              <a:t>infrared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1" indent="-3556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Long term program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Free and open data policy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88589" y="1023562"/>
            <a:ext cx="6482053" cy="25853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</a:rPr>
              <a:t>Mission objectives: </a:t>
            </a:r>
          </a:p>
          <a:p>
            <a:pPr marL="361950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Monitoring land cover and land use changes</a:t>
            </a:r>
          </a:p>
          <a:p>
            <a:pPr marL="361950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Monitoring land,  biosphere </a:t>
            </a:r>
            <a:r>
              <a:rPr lang="en-GB" sz="1600" b="1" dirty="0" err="1" smtClean="0">
                <a:solidFill>
                  <a:schemeClr val="bg1"/>
                </a:solidFill>
              </a:rPr>
              <a:t>phenology</a:t>
            </a:r>
            <a:r>
              <a:rPr lang="en-GB" sz="1600" b="1" dirty="0" smtClean="0">
                <a:solidFill>
                  <a:schemeClr val="bg1"/>
                </a:solidFill>
              </a:rPr>
              <a:t>, coastal and inland waters</a:t>
            </a:r>
            <a:endParaRPr lang="en-GB" sz="1600" dirty="0" smtClean="0">
              <a:solidFill>
                <a:schemeClr val="bg1"/>
              </a:solidFill>
            </a:endParaRPr>
          </a:p>
          <a:p>
            <a:pPr marL="361950" lvl="1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Risk and disaster mapping</a:t>
            </a:r>
          </a:p>
          <a:p>
            <a:pPr marL="361950" lvl="1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Agriculture: monitoring and modelling for food security, precision farming and </a:t>
            </a:r>
            <a:r>
              <a:rPr lang="en-GB" sz="1600" b="1" dirty="0" err="1" smtClean="0">
                <a:solidFill>
                  <a:schemeClr val="bg1"/>
                </a:solidFill>
              </a:rPr>
              <a:t>agroecological</a:t>
            </a:r>
            <a:r>
              <a:rPr lang="en-GB" sz="1600" b="1" dirty="0" smtClean="0">
                <a:solidFill>
                  <a:schemeClr val="bg1"/>
                </a:solidFill>
              </a:rPr>
              <a:t> transition</a:t>
            </a:r>
          </a:p>
          <a:p>
            <a:pPr marL="361950" lvl="1" indent="-361950">
              <a:buFont typeface="Wingdings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</a:rPr>
              <a:t>Science of water and carbon processes over land, modelling and data assimilation</a:t>
            </a:r>
          </a:p>
          <a:p>
            <a:pPr marL="361950" lvl="1" indent="-361950">
              <a:buFont typeface="Wingdings" pitchFamily="2" charset="2"/>
              <a:buChar char="q"/>
            </a:pP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22" y="0"/>
            <a:ext cx="2456561" cy="270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France_2016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7865" y="3323466"/>
            <a:ext cx="2340641" cy="2160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318938" y="5248622"/>
            <a:ext cx="2169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Land cover 2016 @20m</a:t>
            </a:r>
            <a:endParaRPr lang="en-GB" sz="1400" b="1" dirty="0"/>
          </a:p>
        </p:txBody>
      </p:sp>
      <p:pic>
        <p:nvPicPr>
          <p:cNvPr id="21" name="Image 20" descr="SNOW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889544" y="3323466"/>
            <a:ext cx="2181098" cy="216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941300" y="4982595"/>
            <a:ext cx="253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Snow cover @20m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@5 days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Logo_Cesbio_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894" y="3323466"/>
            <a:ext cx="593612" cy="344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87045" y="5218814"/>
            <a:ext cx="5080000" cy="3338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Data </a:t>
            </a:r>
            <a:r>
              <a:rPr lang="fr-FR" dirty="0" err="1">
                <a:solidFill>
                  <a:schemeClr val="bg1"/>
                </a:solidFill>
              </a:rPr>
              <a:t>available</a:t>
            </a:r>
            <a:r>
              <a:rPr lang="fr-FR" dirty="0">
                <a:solidFill>
                  <a:schemeClr val="bg1"/>
                </a:solidFill>
              </a:rPr>
              <a:t> via </a:t>
            </a:r>
            <a:r>
              <a:rPr lang="fr-FR" dirty="0" smtClean="0">
                <a:solidFill>
                  <a:schemeClr val="bg1"/>
                </a:solidFill>
              </a:rPr>
              <a:t> www.theia-land.fr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46" y="-33839"/>
            <a:ext cx="6720417" cy="600604"/>
          </a:xfrm>
        </p:spPr>
        <p:txBody>
          <a:bodyPr>
            <a:normAutofit/>
          </a:bodyPr>
          <a:lstStyle/>
          <a:p>
            <a:r>
              <a:rPr lang="en-US" altLang="fr-FR" sz="2333" dirty="0" smtClean="0"/>
              <a:t>Crop water requirement</a:t>
            </a:r>
            <a:endParaRPr lang="en-US" sz="2333" dirty="0"/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 rot="-489007">
            <a:off x="3249084" y="2813143"/>
            <a:ext cx="1058333" cy="28839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 flipH="1">
            <a:off x="5969000" y="2209712"/>
            <a:ext cx="889000" cy="592667"/>
          </a:xfrm>
          <a:prstGeom prst="line">
            <a:avLst/>
          </a:prstGeom>
          <a:noFill/>
          <a:ln w="38100">
            <a:solidFill>
              <a:schemeClr val="accent4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fr-FR" sz="15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1" name="Line 47"/>
          <p:cNvSpPr>
            <a:spLocks noChangeShapeType="1"/>
          </p:cNvSpPr>
          <p:nvPr/>
        </p:nvSpPr>
        <p:spPr bwMode="auto">
          <a:xfrm>
            <a:off x="5103813" y="3327757"/>
            <a:ext cx="2646" cy="361157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fr-FR" sz="15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>
            <a:off x="5113074" y="4130768"/>
            <a:ext cx="2646" cy="298979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fr-FR" sz="15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4255823" y="4449590"/>
            <a:ext cx="1919552" cy="553998"/>
          </a:xfrm>
          <a:prstGeom prst="rect">
            <a:avLst/>
          </a:prstGeom>
          <a:noFill/>
          <a:ln w="57150" algn="ctr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spcBef>
                <a:spcPct val="50000"/>
              </a:spcBef>
              <a:defRPr/>
            </a:pPr>
            <a:r>
              <a:rPr lang="en-US" sz="1500" b="1">
                <a:solidFill>
                  <a:prstClr val="black"/>
                </a:solidFill>
                <a:latin typeface="Calibri"/>
                <a:cs typeface="Arial" charset="0"/>
              </a:rPr>
              <a:t>Biomass Production, Yield, </a:t>
            </a:r>
            <a:r>
              <a:rPr lang="en-US" sz="1500" b="1">
                <a:solidFill>
                  <a:prstClr val="white">
                    <a:lumMod val="50000"/>
                  </a:prstClr>
                </a:solidFill>
                <a:latin typeface="Calibri"/>
                <a:cs typeface="Arial" charset="0"/>
              </a:rPr>
              <a:t>irrigation</a:t>
            </a:r>
            <a:r>
              <a:rPr lang="en-US" sz="1500" b="1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4369595" y="2873997"/>
            <a:ext cx="1599405" cy="451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fr-FR" sz="2333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NEP </a:t>
            </a:r>
            <a:r>
              <a:rPr lang="fr-FR" sz="2333" b="1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&amp; </a:t>
            </a:r>
            <a:r>
              <a:rPr lang="fr-FR" sz="2333" b="1" dirty="0" smtClean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AET </a:t>
            </a:r>
            <a:endParaRPr lang="fr-FR" sz="2333" b="1" baseline="-25000" dirty="0">
              <a:solidFill>
                <a:srgbClr val="1F497D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4091782" y="3710080"/>
            <a:ext cx="2262188" cy="34887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spcBef>
                <a:spcPct val="50000"/>
              </a:spcBef>
              <a:defRPr/>
            </a:pPr>
            <a:r>
              <a:rPr lang="fr-FR" altLang="fr-FR" sz="1667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CO</a:t>
            </a:r>
            <a:r>
              <a:rPr lang="fr-FR" altLang="fr-FR" sz="1667" b="1" baseline="-25000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&amp;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Water</a:t>
            </a:r>
            <a:r>
              <a:rPr lang="fr-FR" altLang="fr-FR" sz="1667" b="1" dirty="0">
                <a:solidFill>
                  <a:srgbClr val="0A4B05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altLang="fr-FR" sz="1667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fluxes</a:t>
            </a: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 rot="21110993" flipV="1">
            <a:off x="3288771" y="3265580"/>
            <a:ext cx="1042458" cy="145521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1789589" y="1033682"/>
            <a:ext cx="1550218" cy="1335367"/>
            <a:chOff x="904" y="856"/>
            <a:chExt cx="1788" cy="1567"/>
          </a:xfrm>
        </p:grpSpPr>
        <p:pic>
          <p:nvPicPr>
            <p:cNvPr id="40" name="Picture 13" descr="NDVI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4" y="856"/>
              <a:ext cx="1339" cy="121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8" name="Picture 16" descr="NDVI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0" y="1037"/>
              <a:ext cx="1340" cy="121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6" name="Picture 19" descr="NDVI_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7" y="1218"/>
              <a:ext cx="1335" cy="120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1879307" y="757267"/>
            <a:ext cx="12089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0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Reflectance Images</a:t>
            </a:r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3373567" y="2175126"/>
            <a:ext cx="1033707" cy="558371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Picture 2" descr="C:\Documents and Settings\claveriem\Mes documents\meteo-safrab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5" y="3931007"/>
            <a:ext cx="603250" cy="58208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633226"/>
            <a:ext cx="601928" cy="5582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ZoneTexte 64"/>
          <p:cNvSpPr txBox="1">
            <a:spLocks noChangeArrowheads="1"/>
          </p:cNvSpPr>
          <p:nvPr/>
        </p:nvSpPr>
        <p:spPr bwMode="auto">
          <a:xfrm>
            <a:off x="1795198" y="2619997"/>
            <a:ext cx="9525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70">
              <a:defRPr/>
            </a:pPr>
            <a:r>
              <a:rPr lang="en-US" altLang="fr-FR" sz="125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Land Use Maps </a:t>
            </a:r>
          </a:p>
        </p:txBody>
      </p:sp>
      <p:sp>
        <p:nvSpPr>
          <p:cNvPr id="56" name="ZoneTexte 67"/>
          <p:cNvSpPr txBox="1">
            <a:spLocks noChangeArrowheads="1"/>
          </p:cNvSpPr>
          <p:nvPr/>
        </p:nvSpPr>
        <p:spPr bwMode="auto">
          <a:xfrm>
            <a:off x="2629959" y="3945560"/>
            <a:ext cx="444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000" b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8 km</a:t>
            </a:r>
          </a:p>
        </p:txBody>
      </p:sp>
      <p:sp>
        <p:nvSpPr>
          <p:cNvPr id="57" name="ZoneTexte 71"/>
          <p:cNvSpPr txBox="1">
            <a:spLocks noChangeArrowheads="1"/>
          </p:cNvSpPr>
          <p:nvPr/>
        </p:nvSpPr>
        <p:spPr bwMode="auto">
          <a:xfrm>
            <a:off x="649814" y="4015001"/>
            <a:ext cx="139621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250" b="1" dirty="0" err="1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Meteo</a:t>
            </a:r>
            <a:r>
              <a:rPr lang="en-US" altLang="fr-FR" sz="125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T, H, wind, </a:t>
            </a:r>
            <a:endParaRPr lang="en-US" altLang="fr-FR" sz="1250" b="1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8" name="Picture 2" descr="C:\Documents and Settings\claveriem\Mes documents\ScreenShot\ScreenShot_2012-01-18_10-16-18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938" y="3274840"/>
            <a:ext cx="600604" cy="56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ZoneTexte 129"/>
          <p:cNvSpPr txBox="1">
            <a:spLocks noChangeArrowheads="1"/>
          </p:cNvSpPr>
          <p:nvPr/>
        </p:nvSpPr>
        <p:spPr bwMode="auto">
          <a:xfrm>
            <a:off x="1726847" y="3270872"/>
            <a:ext cx="98469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1970">
              <a:defRPr/>
            </a:pPr>
            <a:r>
              <a:rPr lang="en-US" altLang="fr-FR" sz="125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Soil texture </a:t>
            </a:r>
          </a:p>
          <a:p>
            <a:pPr algn="ctr" defTabSz="761970">
              <a:defRPr/>
            </a:pPr>
            <a:r>
              <a:rPr lang="en-US" altLang="fr-FR" sz="125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Maps </a:t>
            </a: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 rot="21110993" flipV="1">
            <a:off x="3257021" y="3438882"/>
            <a:ext cx="1105958" cy="730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 Box 40"/>
          <p:cNvSpPr txBox="1">
            <a:spLocks noChangeArrowheads="1"/>
          </p:cNvSpPr>
          <p:nvPr/>
        </p:nvSpPr>
        <p:spPr bwMode="auto">
          <a:xfrm rot="-1912774">
            <a:off x="3329782" y="3461472"/>
            <a:ext cx="1047750" cy="2974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1970">
              <a:spcBef>
                <a:spcPct val="50000"/>
              </a:spcBef>
              <a:defRPr/>
            </a:pPr>
            <a:r>
              <a:rPr lang="en-US" altLang="fr-FR" sz="1333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Rg, Ta, P</a:t>
            </a:r>
          </a:p>
        </p:txBody>
      </p:sp>
      <p:pic>
        <p:nvPicPr>
          <p:cNvPr id="50" name="Picture 6" descr="AHS_050601_S2FLX_P01BDS_L00120_PT4_GeoCorr_Resized_LST_SW75-7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6226" y="1179630"/>
            <a:ext cx="1220603" cy="1201910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" name="Picture 6" descr="AHS_050601_S2FLX_P01BDS_L00120_PT4_GeoCorr_Resized_LST_SW75-7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3226" y="1306630"/>
            <a:ext cx="1220603" cy="1201910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2" name="Picture 6" descr="AHS_050601_S2FLX_P01BDS_L00120_PT4_GeoCorr_Resized_LST_SW75-7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29054" y="1560177"/>
            <a:ext cx="1220603" cy="1201910"/>
          </a:xfrm>
          <a:prstGeom prst="rect">
            <a:avLst/>
          </a:prstGeom>
          <a:noFill/>
          <a:ln w="6350" cmpd="sng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6384417" y="880377"/>
            <a:ext cx="27126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1970">
              <a:defRPr/>
            </a:pPr>
            <a:r>
              <a:rPr lang="en-US" altLang="fr-FR" sz="1000" b="1" dirty="0" err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Temprerature</a:t>
            </a:r>
            <a:r>
              <a:rPr lang="en-US" altLang="fr-FR" sz="10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images as </a:t>
            </a:r>
            <a:r>
              <a:rPr lang="en-US" altLang="fr-FR" sz="10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fr-FR" sz="10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drivers of water stress</a:t>
            </a:r>
            <a:endParaRPr lang="en-US" altLang="fr-FR" sz="10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2953860" y="185501"/>
            <a:ext cx="5178736" cy="265037"/>
          </a:xfrm>
        </p:spPr>
        <p:txBody>
          <a:bodyPr/>
          <a:lstStyle/>
          <a:p>
            <a:r>
              <a:rPr lang="en-GB" sz="2400" cap="none" dirty="0" err="1" smtClean="0"/>
              <a:t>Trishna</a:t>
            </a:r>
            <a:r>
              <a:rPr lang="en-GB" sz="2400" cap="none" dirty="0" smtClean="0"/>
              <a:t> scientific mission</a:t>
            </a:r>
            <a:endParaRPr lang="en-GB" sz="2400" cap="none" dirty="0"/>
          </a:p>
        </p:txBody>
      </p:sp>
      <p:sp>
        <p:nvSpPr>
          <p:cNvPr id="13" name="ZoneTexte 12"/>
          <p:cNvSpPr txBox="1"/>
          <p:nvPr/>
        </p:nvSpPr>
        <p:spPr>
          <a:xfrm>
            <a:off x="1533415" y="2331973"/>
            <a:ext cx="351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date: ~2025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Nominal end of the mission: TBD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3692" y="3178714"/>
            <a:ext cx="5500336" cy="18466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Trishna</a:t>
            </a:r>
            <a:r>
              <a:rPr lang="en-US" sz="1800" b="1" dirty="0" smtClean="0">
                <a:solidFill>
                  <a:schemeClr val="bg1"/>
                </a:solidFill>
              </a:rPr>
              <a:t> main innovations:</a:t>
            </a:r>
          </a:p>
          <a:p>
            <a:pPr lvl="2"/>
            <a:endParaRPr lang="en-US" sz="1600" dirty="0" smtClean="0">
              <a:solidFill>
                <a:schemeClr val="bg1"/>
              </a:solidFill>
            </a:endParaRP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b="1" dirty="0" smtClean="0">
                <a:solidFill>
                  <a:schemeClr val="bg1"/>
                </a:solidFill>
              </a:rPr>
              <a:t>8&amp;3-day revisit, global coverage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b="1" dirty="0" smtClean="0">
                <a:solidFill>
                  <a:schemeClr val="bg1"/>
                </a:solidFill>
              </a:rPr>
              <a:t>Overpass time </a:t>
            </a:r>
            <a:r>
              <a:rPr lang="fr-FR" sz="1600" b="1" dirty="0">
                <a:solidFill>
                  <a:schemeClr val="bg1"/>
                </a:solidFill>
              </a:rPr>
              <a:t>: </a:t>
            </a:r>
            <a:r>
              <a:rPr lang="fr-FR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~</a:t>
            </a:r>
            <a:r>
              <a:rPr lang="fr-FR" sz="1600" b="1" dirty="0">
                <a:solidFill>
                  <a:schemeClr val="bg1"/>
                </a:solidFill>
              </a:rPr>
              <a:t>13:00 </a:t>
            </a:r>
            <a:r>
              <a:rPr lang="fr-FR" sz="1600" b="1" dirty="0" smtClean="0">
                <a:solidFill>
                  <a:schemeClr val="bg1"/>
                </a:solidFill>
              </a:rPr>
              <a:t>LST</a:t>
            </a:r>
            <a:endParaRPr lang="en-US" sz="1600" b="1" dirty="0">
              <a:solidFill>
                <a:schemeClr val="bg1"/>
              </a:solidFill>
            </a:endParaRPr>
          </a:p>
          <a:p>
            <a:pPr lvl="1" indent="-355600">
              <a:buFont typeface="Arial" pitchFamily="34" charset="0"/>
              <a:buChar char="•"/>
            </a:pPr>
            <a:r>
              <a:rPr lang="fr-FR" sz="1600" b="1" dirty="0" smtClean="0">
                <a:solidFill>
                  <a:schemeClr val="bg1"/>
                </a:solidFill>
              </a:rPr>
              <a:t>Spatial </a:t>
            </a:r>
            <a:r>
              <a:rPr lang="fr-FR" sz="1600" b="1" dirty="0" err="1">
                <a:solidFill>
                  <a:schemeClr val="bg1"/>
                </a:solidFill>
              </a:rPr>
              <a:t>resolution</a:t>
            </a:r>
            <a:r>
              <a:rPr lang="fr-FR" sz="1600" b="1" dirty="0">
                <a:solidFill>
                  <a:schemeClr val="bg1"/>
                </a:solidFill>
              </a:rPr>
              <a:t>:  57 m (nadir)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b="1" dirty="0" smtClean="0">
                <a:solidFill>
                  <a:schemeClr val="bg1"/>
                </a:solidFill>
              </a:rPr>
              <a:t>4 thermal channels + 6 optical bands camera, from blue-vis- NIR, SWIR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49969" y="891945"/>
            <a:ext cx="5893064" cy="1200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bg1"/>
                </a:solidFill>
              </a:rPr>
              <a:t>Mission objectives: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Ecosystem stress and water use	</a:t>
            </a:r>
            <a:r>
              <a:rPr lang="en-US" sz="1800" b="1" dirty="0" smtClean="0">
                <a:solidFill>
                  <a:schemeClr val="bg1"/>
                </a:solidFill>
              </a:rPr>
              <a:t>(</a:t>
            </a:r>
            <a:r>
              <a:rPr lang="en-US" sz="1800" b="1" i="1" dirty="0" smtClean="0">
                <a:solidFill>
                  <a:schemeClr val="bg1"/>
                </a:solidFill>
              </a:rPr>
              <a:t>design driver)</a:t>
            </a:r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Coastal </a:t>
            </a:r>
            <a:r>
              <a:rPr lang="en-US" sz="1800" b="1" dirty="0">
                <a:solidFill>
                  <a:schemeClr val="bg1"/>
                </a:solidFill>
              </a:rPr>
              <a:t>and inland waters		</a:t>
            </a:r>
            <a:r>
              <a:rPr lang="en-US" sz="1800" b="1" dirty="0" smtClean="0">
                <a:solidFill>
                  <a:schemeClr val="bg1"/>
                </a:solidFill>
              </a:rPr>
              <a:t>(</a:t>
            </a:r>
            <a:r>
              <a:rPr lang="en-US" sz="1800" b="1" i="1" dirty="0" smtClean="0">
                <a:solidFill>
                  <a:schemeClr val="bg1"/>
                </a:solidFill>
              </a:rPr>
              <a:t>design driver) </a:t>
            </a:r>
            <a:endParaRPr lang="en-US" sz="1800" b="1" i="1" dirty="0">
              <a:solidFill>
                <a:schemeClr val="bg1"/>
              </a:solidFill>
            </a:endParaRPr>
          </a:p>
          <a:p>
            <a:r>
              <a:rPr lang="en-US" sz="1800" b="1" dirty="0" smtClean="0"/>
              <a:t>Urban, Cryosphere, </a:t>
            </a:r>
            <a:r>
              <a:rPr lang="en-US" sz="1800" b="1" dirty="0" err="1" smtClean="0"/>
              <a:t>Atmosphere,Solid</a:t>
            </a:r>
            <a:r>
              <a:rPr lang="en-US" sz="1800" b="1" dirty="0" smtClean="0"/>
              <a:t> Earth</a:t>
            </a:r>
            <a:endParaRPr lang="en-GB" sz="1800" b="1" dirty="0" smtClean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51" y="266544"/>
            <a:ext cx="381000" cy="2157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20" y="72997"/>
            <a:ext cx="919913" cy="755083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5882640" y="2331974"/>
            <a:ext cx="4160393" cy="2938538"/>
            <a:chOff x="4610100" y="2905126"/>
            <a:chExt cx="4029075" cy="27432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71537" y="2971800"/>
              <a:ext cx="3886676" cy="2619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4610100" y="2905126"/>
              <a:ext cx="4029075" cy="2743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7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724777" y="4514850"/>
              <a:ext cx="771525" cy="432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b="1" dirty="0" err="1"/>
                <a:t>Tsurface</a:t>
              </a:r>
              <a:endParaRPr lang="fr-FR" sz="750" b="1" dirty="0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2082"/>
          <a:stretch/>
        </p:blipFill>
        <p:spPr>
          <a:xfrm>
            <a:off x="14930" y="21964"/>
            <a:ext cx="1948405" cy="21027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-82214" y="115432"/>
            <a:ext cx="8749709" cy="369332"/>
          </a:xfrm>
        </p:spPr>
        <p:txBody>
          <a:bodyPr/>
          <a:lstStyle/>
          <a:p>
            <a:r>
              <a:rPr lang="en-US" dirty="0" smtClean="0"/>
              <a:t>Regional water equation ant its sat measurements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636374" y="5331733"/>
            <a:ext cx="371886" cy="303212"/>
          </a:xfrm>
        </p:spPr>
        <p:txBody>
          <a:bodyPr/>
          <a:lstStyle/>
          <a:p>
            <a:fld id="{EB81167D-292E-8142-ABF3-3BDF0609D345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29130" y="3919538"/>
            <a:ext cx="1625600" cy="1538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56510" y="2339976"/>
            <a:ext cx="3688080" cy="1412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044790" y="2437448"/>
            <a:ext cx="339945" cy="119856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399631" y="2437450"/>
            <a:ext cx="345440" cy="119856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4779870" y="2437448"/>
            <a:ext cx="327660" cy="1198563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464151" y="2437450"/>
            <a:ext cx="962660" cy="119856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234790" y="2437449"/>
            <a:ext cx="939627" cy="1198562"/>
          </a:xfrm>
          <a:prstGeom prst="roundRect">
            <a:avLst>
              <a:gd name="adj" fmla="val 50000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974950" y="2436496"/>
            <a:ext cx="983965" cy="1193800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8" name="Object 57"/>
          <p:cNvGraphicFramePr>
            <a:graphicFrameLocks noChangeAspect="1"/>
          </p:cNvGraphicFramePr>
          <p:nvPr>
            <p:extLst/>
          </p:nvPr>
        </p:nvGraphicFramePr>
        <p:xfrm>
          <a:off x="1003842" y="2515430"/>
          <a:ext cx="543877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Équation" r:id="rId4" imgW="2095200" imgH="393480" progId="Equation.3">
                  <p:embed/>
                </p:oleObj>
              </mc:Choice>
              <mc:Fallback>
                <p:oleObj name="Équation" r:id="rId4" imgW="2095200" imgH="393480" progId="Equation.3">
                  <p:embed/>
                  <p:pic>
                    <p:nvPicPr>
                      <p:cNvPr id="1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842" y="2515430"/>
                        <a:ext cx="543877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à coins arrondis 18"/>
          <p:cNvSpPr/>
          <p:nvPr/>
        </p:nvSpPr>
        <p:spPr>
          <a:xfrm>
            <a:off x="319116" y="711547"/>
            <a:ext cx="1525929" cy="1410182"/>
          </a:xfrm>
          <a:prstGeom prst="roundRect">
            <a:avLst>
              <a:gd name="adj" fmla="val 14609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941813" y="716852"/>
            <a:ext cx="1525929" cy="14101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672430" y="711512"/>
            <a:ext cx="1525929" cy="141018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Ground water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529676" y="384365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165436" y="385381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953596" y="3905376"/>
            <a:ext cx="1525929" cy="1498793"/>
          </a:xfrm>
          <a:prstGeom prst="roundRect">
            <a:avLst>
              <a:gd name="adj" fmla="val 7404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Jason, </a:t>
            </a:r>
            <a:r>
              <a:rPr kumimoji="0" lang="en-US" sz="18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Saral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Altika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SWOT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/>
                <a:cs typeface="Arial"/>
              </a:rPr>
              <a:t>2021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5" name="Connecteur droit 24"/>
          <p:cNvCxnSpPr>
            <a:stCxn id="16" idx="0"/>
            <a:endCxn id="19" idx="2"/>
          </p:cNvCxnSpPr>
          <p:nvPr/>
        </p:nvCxnSpPr>
        <p:spPr>
          <a:xfrm flipH="1" flipV="1">
            <a:off x="1082081" y="2121729"/>
            <a:ext cx="384852" cy="314767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5" idx="0"/>
            <a:endCxn id="20" idx="2"/>
          </p:cNvCxnSpPr>
          <p:nvPr/>
        </p:nvCxnSpPr>
        <p:spPr>
          <a:xfrm flipV="1">
            <a:off x="2704604" y="2127034"/>
            <a:ext cx="174" cy="31041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14" idx="0"/>
            <a:endCxn id="21" idx="2"/>
          </p:cNvCxnSpPr>
          <p:nvPr/>
        </p:nvCxnSpPr>
        <p:spPr>
          <a:xfrm flipV="1">
            <a:off x="3945481" y="2121694"/>
            <a:ext cx="489914" cy="31575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3" idx="2"/>
            <a:endCxn id="22" idx="0"/>
          </p:cNvCxnSpPr>
          <p:nvPr/>
        </p:nvCxnSpPr>
        <p:spPr>
          <a:xfrm flipH="1">
            <a:off x="4292641" y="3636011"/>
            <a:ext cx="651059" cy="20764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12" idx="2"/>
            <a:endCxn id="23" idx="0"/>
          </p:cNvCxnSpPr>
          <p:nvPr/>
        </p:nvCxnSpPr>
        <p:spPr>
          <a:xfrm>
            <a:off x="5572351" y="3636012"/>
            <a:ext cx="356050" cy="217804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11" idx="2"/>
            <a:endCxn id="24" idx="0"/>
          </p:cNvCxnSpPr>
          <p:nvPr/>
        </p:nvCxnSpPr>
        <p:spPr>
          <a:xfrm>
            <a:off x="6214763" y="3636011"/>
            <a:ext cx="1501798" cy="26936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http://www.hydro-smos.be/graphics/smos_satellit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3750" l="6714" r="96820">
                        <a14:foregroundMark x1="48057" y1="32143" x2="48057" y2="32143"/>
                        <a14:foregroundMark x1="36042" y1="29464" x2="36042" y2="29464"/>
                        <a14:foregroundMark x1="40636" y1="40625" x2="40636" y2="40625"/>
                        <a14:foregroundMark x1="40636" y1="37054" x2="40636" y2="37054"/>
                        <a14:foregroundMark x1="10954" y1="22321" x2="10954" y2="22321"/>
                        <a14:foregroundMark x1="22968" y1="12054" x2="22968" y2="12054"/>
                        <a14:foregroundMark x1="39576" y1="22321" x2="39576" y2="22321"/>
                        <a14:foregroundMark x1="10601" y1="16518" x2="10601" y2="16518"/>
                        <a14:foregroundMark x1="19081" y1="13839" x2="19081" y2="13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8" y="559625"/>
            <a:ext cx="1214912" cy="96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31"/>
          <p:cNvSpPr txBox="1"/>
          <p:nvPr/>
        </p:nvSpPr>
        <p:spPr>
          <a:xfrm>
            <a:off x="320426" y="1410855"/>
            <a:ext cx="151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SMOS, SMAP,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AMSR-E, SSMI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EC7405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3" name="Picture 11" descr="http://edc.dgfi.badw.de:8080/satellite_missions/slr_sats_pics/jason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39" r="100000">
                        <a14:foregroundMark x1="65574" y1="43963" x2="65574" y2="43963"/>
                        <a14:foregroundMark x1="56102" y1="26935" x2="56102" y2="26935"/>
                        <a14:foregroundMark x1="43716" y1="78947" x2="43716" y2="78947"/>
                        <a14:foregroundMark x1="58470" y1="88854" x2="58470" y2="88854"/>
                        <a14:foregroundMark x1="91257" y1="77090" x2="91257" y2="77090"/>
                        <a14:foregroundMark x1="83607" y1="61920" x2="83607" y2="61920"/>
                        <a14:foregroundMark x1="76138" y1="84520" x2="76138" y2="84520"/>
                        <a14:foregroundMark x1="90710" y1="70588" x2="90710" y2="70588"/>
                        <a14:foregroundMark x1="83242" y1="84211" x2="83242" y2="84211"/>
                        <a14:foregroundMark x1="66302" y1="44892" x2="66302" y2="44892"/>
                        <a14:foregroundMark x1="57559" y1="35604" x2="57559" y2="35604"/>
                        <a14:foregroundMark x1="52277" y1="67183" x2="52277" y2="67183"/>
                        <a14:foregroundMark x1="69763" y1="46130" x2="69763" y2="46130"/>
                        <a14:foregroundMark x1="70128" y1="21672" x2="70128" y2="21672"/>
                        <a14:foregroundMark x1="59199" y1="36223" x2="59199" y2="36223"/>
                        <a14:foregroundMark x1="49362" y1="71827" x2="49362" y2="71827"/>
                        <a14:foregroundMark x1="67942" y1="59752" x2="67942" y2="59752"/>
                        <a14:foregroundMark x1="57377" y1="44582" x2="57377" y2="44582"/>
                        <a14:foregroundMark x1="61566" y1="43963" x2="61566" y2="43963"/>
                        <a14:foregroundMark x1="63024" y1="32817" x2="63024" y2="32817"/>
                        <a14:foregroundMark x1="71767" y1="55728" x2="71767" y2="55728"/>
                        <a14:foregroundMark x1="63752" y1="55728" x2="63752" y2="55728"/>
                        <a14:foregroundMark x1="51002" y1="53560" x2="51002" y2="53560"/>
                        <a14:foregroundMark x1="59199" y1="47059" x2="59199" y2="47059"/>
                        <a14:foregroundMark x1="72495" y1="74613" x2="72495" y2="74613"/>
                        <a14:foregroundMark x1="65027" y1="90712" x2="65027" y2="90712"/>
                        <a14:foregroundMark x1="60109" y1="97214" x2="60109" y2="97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400" y="516930"/>
            <a:ext cx="1372725" cy="8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1977576" y="1311328"/>
            <a:ext cx="140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Jason,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Saral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Altika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SWOT, </a:t>
            </a:r>
            <a:r>
              <a:rPr kumimoji="0" lang="en-US" sz="160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S1</a:t>
            </a:r>
            <a:endParaRPr kumimoji="0" lang="en-US" sz="1600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" name="Picture 9" descr="http://www.asf.alaska.edu/sites/all/files/images/satellites/grace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0" b="100000" l="435" r="100000">
                        <a14:foregroundMark x1="78696" y1="30270" x2="78696" y2="30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6" y="3926789"/>
            <a:ext cx="1209040" cy="9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48776" y="4735248"/>
            <a:ext cx="140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GRACE, GRACE-FO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1808964" y="3784154"/>
            <a:ext cx="858520" cy="106981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9" b="89222" l="2597" r="97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525" y="4596003"/>
            <a:ext cx="1570579" cy="85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3441435" y="3971044"/>
            <a:ext cx="1543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TRMM, GPM,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Megha-Tropiques</a:t>
            </a: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oct</a:t>
            </a:r>
            <a:endParaRPr kumimoji="0" lang="en-US" sz="18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2011-?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154710" y="4427085"/>
            <a:ext cx="16081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CERES,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S2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AIRS,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Landsat, </a:t>
            </a: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TIR?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2" name="Picture 15" descr="http://www-angler.larc.nasa.gov/site/images/modis/modiscraft_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3" b="99429" l="0" r="97674">
                        <a14:foregroundMark x1="23256" y1="17143" x2="23256" y2="17143"/>
                        <a14:foregroundMark x1="18605" y1="72571" x2="18605" y2="72571"/>
                        <a14:foregroundMark x1="44767" y1="83429" x2="44767" y2="8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660" y="3747771"/>
            <a:ext cx="81915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ZoneTexte 42"/>
          <p:cNvSpPr txBox="1"/>
          <p:nvPr/>
        </p:nvSpPr>
        <p:spPr>
          <a:xfrm>
            <a:off x="5414664" y="983237"/>
            <a:ext cx="483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resolution (</a:t>
            </a:r>
            <a:r>
              <a:rPr kumimoji="0" lang="en-US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xy,t,z</a:t>
            </a: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 and accuracies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levels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of proximity with EWV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Involving</a:t>
            </a:r>
            <a:r>
              <a:rPr lang="en-US" sz="1800" b="1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 various levels of modelling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38" y="4780461"/>
            <a:ext cx="730199" cy="527687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>
          <a:xfrm>
            <a:off x="5958206" y="2199309"/>
            <a:ext cx="528770" cy="1577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-7133" y="113954"/>
            <a:ext cx="8749709" cy="369332"/>
          </a:xfrm>
        </p:spPr>
        <p:txBody>
          <a:bodyPr/>
          <a:lstStyle/>
          <a:p>
            <a:r>
              <a:rPr lang="fr-FR" dirty="0" smtClean="0"/>
              <a:t>SWOT (</a:t>
            </a:r>
            <a:r>
              <a:rPr lang="fr-FR" dirty="0" err="1" smtClean="0"/>
              <a:t>Swath</a:t>
            </a:r>
            <a:r>
              <a:rPr lang="fr-FR" dirty="0" smtClean="0"/>
              <a:t> </a:t>
            </a:r>
            <a:r>
              <a:rPr lang="fr-FR" dirty="0" err="1" smtClean="0"/>
              <a:t>Altimetry</a:t>
            </a:r>
            <a:r>
              <a:rPr lang="fr-FR" dirty="0" smtClean="0"/>
              <a:t> in 2021) versus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altimetry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r="6099"/>
          <a:stretch/>
        </p:blipFill>
        <p:spPr bwMode="auto">
          <a:xfrm>
            <a:off x="614441" y="588188"/>
            <a:ext cx="2592000" cy="34871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619760" y="4564484"/>
            <a:ext cx="9209267" cy="925648"/>
          </a:xfrm>
        </p:spPr>
        <p:txBody>
          <a:bodyPr>
            <a:normAutofit/>
          </a:bodyPr>
          <a:lstStyle/>
          <a:p>
            <a:pPr marL="685746" lvl="1" indent="-285750"/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3505" r="49730" b="-5676"/>
          <a:stretch/>
        </p:blipFill>
        <p:spPr bwMode="auto">
          <a:xfrm>
            <a:off x="3856393" y="1872125"/>
            <a:ext cx="2736000" cy="252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" r="49730" b="65930"/>
          <a:stretch/>
        </p:blipFill>
        <p:spPr bwMode="auto">
          <a:xfrm>
            <a:off x="5417190" y="410489"/>
            <a:ext cx="2736000" cy="118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11256" y="4405838"/>
            <a:ext cx="2147868" cy="293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Jason3</a:t>
            </a:r>
            <a:r>
              <a:rPr lang="fr-FR" sz="1400" dirty="0" smtClean="0"/>
              <a:t>  </a:t>
            </a:r>
            <a:r>
              <a:rPr lang="fr-FR" sz="1400" i="1" dirty="0" smtClean="0"/>
              <a:t>(</a:t>
            </a:r>
            <a:r>
              <a:rPr lang="fr-FR" sz="1400" i="1" dirty="0" err="1" smtClean="0"/>
              <a:t>revisit</a:t>
            </a:r>
            <a:r>
              <a:rPr lang="fr-FR" sz="1400" i="1" dirty="0" smtClean="0"/>
              <a:t> </a:t>
            </a:r>
            <a:r>
              <a:rPr lang="fr-FR" sz="1400" b="1" i="1" dirty="0" smtClean="0"/>
              <a:t>10d</a:t>
            </a:r>
            <a:r>
              <a:rPr lang="fr-FR" sz="1400" i="1" dirty="0" smtClean="0"/>
              <a:t>) </a:t>
            </a:r>
            <a:endParaRPr lang="fr-FR" sz="14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07" y="1790521"/>
            <a:ext cx="2754527" cy="2389899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1448538" y="2436964"/>
            <a:ext cx="0" cy="254547"/>
          </a:xfrm>
          <a:prstGeom prst="straightConnector1">
            <a:avLst/>
          </a:prstGeom>
          <a:ln>
            <a:solidFill>
              <a:schemeClr val="tx1"/>
            </a:solidFill>
            <a:headEnd type="stealth"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87486" y="1324097"/>
            <a:ext cx="3890723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charset="0"/>
                <a:ea typeface="Arial" charset="0"/>
                <a:cs typeface="Arial" charset="0"/>
              </a:rPr>
              <a:t>Garonne RIVER 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45249" y="2385184"/>
            <a:ext cx="465192" cy="333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3785" y="4405838"/>
            <a:ext cx="2147868" cy="293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SWOT</a:t>
            </a:r>
            <a:r>
              <a:rPr lang="fr-FR" sz="1400" dirty="0" smtClean="0"/>
              <a:t>  </a:t>
            </a:r>
            <a:r>
              <a:rPr lang="fr-FR" sz="1400" i="1" dirty="0" smtClean="0"/>
              <a:t>(</a:t>
            </a:r>
            <a:r>
              <a:rPr lang="fr-FR" sz="1400" i="1" dirty="0" err="1" smtClean="0"/>
              <a:t>revisit</a:t>
            </a:r>
            <a:r>
              <a:rPr lang="fr-FR" sz="1400" i="1" dirty="0" smtClean="0"/>
              <a:t> </a:t>
            </a:r>
            <a:r>
              <a:rPr lang="fr-FR" sz="1400" b="1" i="1" dirty="0" smtClean="0"/>
              <a:t>21d</a:t>
            </a:r>
            <a:r>
              <a:rPr lang="fr-FR" sz="1400" i="1" dirty="0" smtClean="0"/>
              <a:t>) </a:t>
            </a:r>
            <a:endParaRPr lang="fr-FR" sz="1400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4448270" y="4684204"/>
            <a:ext cx="467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A </a:t>
            </a:r>
            <a:r>
              <a:rPr lang="fr-FR" sz="2400" b="1" dirty="0" err="1" smtClean="0">
                <a:solidFill>
                  <a:srgbClr val="FF0000"/>
                </a:solidFill>
              </a:rPr>
              <a:t>need</a:t>
            </a:r>
            <a:r>
              <a:rPr lang="fr-FR" sz="2400" b="1" dirty="0" smtClean="0">
                <a:solidFill>
                  <a:srgbClr val="FF0000"/>
                </a:solidFill>
              </a:rPr>
              <a:t> for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 more </a:t>
            </a:r>
            <a:r>
              <a:rPr lang="fr-FR" sz="2400" b="1" dirty="0" err="1" smtClean="0">
                <a:solidFill>
                  <a:srgbClr val="FF0000"/>
                </a:solidFill>
              </a:rPr>
              <a:t>frequent</a:t>
            </a:r>
            <a:r>
              <a:rPr lang="fr-FR" sz="2400" b="1" dirty="0" smtClean="0">
                <a:solidFill>
                  <a:srgbClr val="FF0000"/>
                </a:solidFill>
              </a:rPr>
              <a:t> observations 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9493" y="114880"/>
            <a:ext cx="6562282" cy="369332"/>
          </a:xfrm>
        </p:spPr>
        <p:txBody>
          <a:bodyPr/>
          <a:lstStyle/>
          <a:p>
            <a:r>
              <a:rPr lang="fr-FR" dirty="0" smtClean="0"/>
              <a:t>« Hydro satellites »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597857"/>
            <a:fld id="{EB81167D-292E-8142-ABF3-3BDF0609D345}" type="slidenum">
              <a:rPr lang="fr-FR"/>
              <a:pPr defTabSz="597857"/>
              <a:t>17</a:t>
            </a:fld>
            <a:endParaRPr lang="fr-FR" dirty="0"/>
          </a:p>
        </p:txBody>
      </p:sp>
      <p:pic>
        <p:nvPicPr>
          <p:cNvPr id="6" name="Espace réservé du contenu 6"/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1922072" y="927388"/>
            <a:ext cx="5989703" cy="34704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3152" y="4590755"/>
            <a:ext cx="649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</a:t>
            </a:r>
            <a:r>
              <a:rPr lang="fr-FR" sz="2400" dirty="0" smtClean="0"/>
              <a:t>o </a:t>
            </a:r>
            <a:r>
              <a:rPr lang="fr-FR" sz="2400" dirty="0"/>
              <a:t>S2 </a:t>
            </a:r>
            <a:r>
              <a:rPr lang="fr-FR" sz="2400" dirty="0" err="1" smtClean="0"/>
              <a:t>equivalent</a:t>
            </a:r>
            <a:r>
              <a:rPr lang="fr-FR" sz="2400" dirty="0" smtClean="0"/>
              <a:t> in TIR </a:t>
            </a:r>
            <a:r>
              <a:rPr lang="fr-FR" sz="2400" dirty="0"/>
              <a:t>=&gt; TRISHNA</a:t>
            </a:r>
          </a:p>
          <a:p>
            <a:r>
              <a:rPr lang="fr-FR" sz="2400" dirty="0" smtClean="0"/>
              <a:t>No SMOS </a:t>
            </a:r>
            <a:r>
              <a:rPr lang="fr-FR" sz="2400" dirty="0" err="1" smtClean="0"/>
              <a:t>continuity</a:t>
            </a:r>
            <a:r>
              <a:rPr lang="fr-FR" sz="2400" dirty="0" smtClean="0"/>
              <a:t> =&gt;</a:t>
            </a:r>
            <a:r>
              <a:rPr lang="fr-FR" sz="2400" dirty="0"/>
              <a:t>SMOS </a:t>
            </a:r>
            <a:r>
              <a:rPr lang="fr-FR" sz="2400" dirty="0" smtClean="0"/>
              <a:t>HR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443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2190" y="893173"/>
            <a:ext cx="10262869" cy="40978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F0000"/>
                </a:solidFill>
              </a:rPr>
              <a:t>Complementarity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S2 /S1 (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increase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revisiting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capacity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fr-FR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Water stress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IRT Mission,  revisite &lt;3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days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, 50m (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Trishna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Continuity</a:t>
            </a:r>
            <a:r>
              <a:rPr lang="fr-FR" b="1" dirty="0" smtClean="0"/>
              <a:t> </a:t>
            </a:r>
            <a:r>
              <a:rPr lang="fr-FR" b="1" dirty="0" err="1" smtClean="0"/>
              <a:t>soil</a:t>
            </a:r>
            <a:r>
              <a:rPr lang="fr-FR" b="1" dirty="0" smtClean="0"/>
              <a:t> </a:t>
            </a:r>
            <a:r>
              <a:rPr lang="fr-FR" b="1" dirty="0" err="1" smtClean="0"/>
              <a:t>moisture</a:t>
            </a:r>
            <a:r>
              <a:rPr lang="fr-FR" b="1" dirty="0" smtClean="0"/>
              <a:t> at </a:t>
            </a:r>
            <a:r>
              <a:rPr lang="fr-FR" b="1" dirty="0" err="1" smtClean="0"/>
              <a:t>improved</a:t>
            </a:r>
            <a:r>
              <a:rPr lang="fr-FR" b="1" dirty="0" smtClean="0"/>
              <a:t> </a:t>
            </a:r>
            <a:r>
              <a:rPr lang="fr-FR" b="1" dirty="0" err="1" smtClean="0"/>
              <a:t>resolution</a:t>
            </a:r>
            <a:r>
              <a:rPr lang="fr-FR" dirty="0" smtClean="0"/>
              <a:t> (SMOS-HR(10km))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Continuity</a:t>
            </a:r>
            <a:r>
              <a:rPr lang="fr-FR" b="1" dirty="0" smtClean="0">
                <a:solidFill>
                  <a:srgbClr val="FF0000"/>
                </a:solidFill>
              </a:rPr>
              <a:t>  &amp; </a:t>
            </a:r>
            <a:r>
              <a:rPr lang="fr-FR" b="1" dirty="0" err="1" smtClean="0">
                <a:solidFill>
                  <a:srgbClr val="FF0000"/>
                </a:solidFill>
              </a:rPr>
              <a:t>Higher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resolution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chemeClr val="tx2"/>
                </a:solidFill>
              </a:rPr>
              <a:t>in water </a:t>
            </a:r>
            <a:r>
              <a:rPr lang="fr-FR" b="1" dirty="0" err="1" smtClean="0">
                <a:solidFill>
                  <a:schemeClr val="tx2"/>
                </a:solidFill>
              </a:rPr>
              <a:t>levels</a:t>
            </a:r>
            <a:r>
              <a:rPr lang="fr-FR" b="1" dirty="0" smtClean="0">
                <a:solidFill>
                  <a:schemeClr val="tx2"/>
                </a:solidFill>
              </a:rPr>
              <a:t> (</a:t>
            </a:r>
            <a:r>
              <a:rPr lang="fr-FR" b="1" dirty="0" err="1" smtClean="0">
                <a:solidFill>
                  <a:schemeClr val="tx2"/>
                </a:solidFill>
              </a:rPr>
              <a:t>SWOT+along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track</a:t>
            </a:r>
            <a:r>
              <a:rPr lang="fr-FR" b="1" dirty="0" smtClean="0">
                <a:solidFill>
                  <a:schemeClr val="tx2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Digital </a:t>
            </a:r>
            <a:r>
              <a:rPr lang="fr-FR" b="1" dirty="0" err="1">
                <a:solidFill>
                  <a:srgbClr val="FF0000"/>
                </a:solidFill>
              </a:rPr>
              <a:t>Elevation</a:t>
            </a:r>
            <a:r>
              <a:rPr lang="fr-FR" dirty="0"/>
              <a:t> Model, </a:t>
            </a:r>
            <a:r>
              <a:rPr lang="fr-FR" dirty="0" err="1" smtClean="0"/>
              <a:t>Surface</a:t>
            </a:r>
            <a:r>
              <a:rPr lang="fr-FR" dirty="0" err="1" smtClean="0">
                <a:solidFill>
                  <a:srgbClr val="FF0000"/>
                </a:solidFill>
              </a:rPr>
              <a:t>E</a:t>
            </a:r>
            <a:r>
              <a:rPr lang="fr-FR" dirty="0" err="1" smtClean="0"/>
              <a:t>M</a:t>
            </a:r>
            <a:r>
              <a:rPr lang="fr-FR" dirty="0" smtClean="0"/>
              <a:t> at </a:t>
            </a:r>
            <a:r>
              <a:rPr lang="fr-FR" dirty="0" err="1" smtClean="0"/>
              <a:t>very</a:t>
            </a:r>
            <a:r>
              <a:rPr lang="fr-FR" dirty="0" smtClean="0"/>
              <a:t> high </a:t>
            </a:r>
            <a:r>
              <a:rPr lang="fr-FR" dirty="0" err="1" smtClean="0"/>
              <a:t>Resol</a:t>
            </a:r>
            <a:r>
              <a:rPr lang="fr-FR" dirty="0" smtClean="0"/>
              <a:t>. (</a:t>
            </a:r>
            <a:r>
              <a:rPr lang="fr-FR" dirty="0" err="1" smtClean="0"/>
              <a:t>pleaides</a:t>
            </a:r>
            <a:r>
              <a:rPr lang="fr-FR" dirty="0" smtClean="0"/>
              <a:t> </a:t>
            </a:r>
            <a:r>
              <a:rPr lang="fr-FR" dirty="0" err="1"/>
              <a:t>like</a:t>
            </a:r>
            <a:r>
              <a:rPr lang="fr-FR" dirty="0" smtClean="0"/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solidFill>
                  <a:srgbClr val="FF0000"/>
                </a:solidFill>
              </a:rPr>
              <a:t>Higher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pixel </a:t>
            </a:r>
            <a:r>
              <a:rPr lang="fr-FR" b="1" dirty="0" err="1">
                <a:solidFill>
                  <a:srgbClr val="FF0000"/>
                </a:solidFill>
              </a:rPr>
              <a:t>resolution</a:t>
            </a:r>
            <a:r>
              <a:rPr lang="fr-FR" dirty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Sentinel</a:t>
            </a:r>
            <a:r>
              <a:rPr lang="fr-FR" dirty="0" smtClean="0"/>
              <a:t>-NG 1&amp;2 or </a:t>
            </a:r>
            <a:r>
              <a:rPr lang="fr-FR" dirty="0" err="1" smtClean="0"/>
              <a:t>other</a:t>
            </a:r>
            <a:endParaRPr lang="fr-FR" dirty="0" smtClean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1"/>
                </a:solidFill>
              </a:rPr>
              <a:t>Hyperspectral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/ </a:t>
            </a:r>
            <a:r>
              <a:rPr lang="fr-FR" dirty="0" err="1">
                <a:solidFill>
                  <a:srgbClr val="FF0000"/>
                </a:solidFill>
              </a:rPr>
              <a:t>Superspectral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0" y="146390"/>
            <a:ext cx="896055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err="1" smtClean="0"/>
              <a:t>Requirements</a:t>
            </a:r>
            <a:r>
              <a:rPr lang="fr-FR" dirty="0" smtClean="0"/>
              <a:t> in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Double flèche verticale 2"/>
          <p:cNvSpPr/>
          <p:nvPr/>
        </p:nvSpPr>
        <p:spPr>
          <a:xfrm>
            <a:off x="8722482" y="3121202"/>
            <a:ext cx="321469" cy="2230116"/>
          </a:xfrm>
          <a:prstGeom prst="up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ouble flèche verticale 8"/>
          <p:cNvSpPr/>
          <p:nvPr/>
        </p:nvSpPr>
        <p:spPr>
          <a:xfrm>
            <a:off x="8705538" y="711973"/>
            <a:ext cx="321469" cy="2230116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172575" y="1627769"/>
            <a:ext cx="657225" cy="57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By 2025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121290" y="3664370"/>
            <a:ext cx="657225" cy="105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from</a:t>
            </a:r>
            <a:endParaRPr lang="fr-FR" dirty="0" smtClean="0"/>
          </a:p>
          <a:p>
            <a:r>
              <a:rPr lang="fr-FR" dirty="0" smtClean="0"/>
              <a:t>2025</a:t>
            </a:r>
          </a:p>
          <a:p>
            <a:r>
              <a:rPr lang="fr-FR" dirty="0" smtClean="0"/>
              <a:t>To</a:t>
            </a:r>
          </a:p>
          <a:p>
            <a:r>
              <a:rPr lang="fr-FR" dirty="0" smtClean="0"/>
              <a:t>2030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-70370" y="5502009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Toulouse </a:t>
            </a:r>
            <a:r>
              <a:rPr lang="fr-FR" sz="800" dirty="0" err="1" smtClean="0">
                <a:solidFill>
                  <a:schemeClr val="bg1"/>
                </a:solidFill>
              </a:rPr>
              <a:t>Space</a:t>
            </a:r>
            <a:r>
              <a:rPr lang="fr-FR" sz="800" dirty="0" smtClean="0">
                <a:solidFill>
                  <a:schemeClr val="bg1"/>
                </a:solidFill>
              </a:rPr>
              <a:t> Show – 26/06/2018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86246" y="386574"/>
            <a:ext cx="5060809" cy="454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dirty="0" smtClean="0">
                <a:solidFill>
                  <a:srgbClr val="FF0000"/>
                </a:solidFill>
              </a:rPr>
              <a:t>time </a:t>
            </a:r>
            <a:r>
              <a:rPr lang="fr-FR" dirty="0" err="1">
                <a:solidFill>
                  <a:srgbClr val="FF0000"/>
                </a:solidFill>
              </a:rPr>
              <a:t>continuity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resolution</a:t>
            </a:r>
            <a:r>
              <a:rPr lang="fr-FR" dirty="0">
                <a:solidFill>
                  <a:srgbClr val="FF0000"/>
                </a:solidFill>
              </a:rPr>
              <a:t>  and </a:t>
            </a:r>
            <a:r>
              <a:rPr lang="fr-FR" dirty="0" err="1">
                <a:solidFill>
                  <a:srgbClr val="FF0000"/>
                </a:solidFill>
              </a:rPr>
              <a:t>revisiting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capacity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3218" y="4925724"/>
            <a:ext cx="5371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47B0FF"/>
                </a:solidFill>
              </a:rPr>
              <a:t> CNES prospective workshop in 2019 </a:t>
            </a:r>
            <a:endParaRPr lang="fr-FR" sz="2400" dirty="0">
              <a:solidFill>
                <a:srgbClr val="47B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09944" y="649237"/>
            <a:ext cx="7362758" cy="1790922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q"/>
            </a:pPr>
            <a:r>
              <a:rPr lang="fr-FR" dirty="0" smtClean="0"/>
              <a:t> Infrastructures for Data ans Services (IDS) : CNES, GEOSUD, IGN</a:t>
            </a:r>
            <a:endParaRPr lang="fr-FR" sz="667" dirty="0"/>
          </a:p>
          <a:p>
            <a:pPr lvl="2">
              <a:buFont typeface="Wingdings" pitchFamily="2" charset="2"/>
              <a:buChar char="q"/>
            </a:pPr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20 </a:t>
            </a:r>
            <a:r>
              <a:rPr lang="fr-FR" dirty="0"/>
              <a:t>S</a:t>
            </a:r>
            <a:r>
              <a:rPr lang="fr-FR" dirty="0" smtClean="0"/>
              <a:t>cientific Expertise </a:t>
            </a:r>
            <a:r>
              <a:rPr lang="fr-FR" dirty="0" err="1" smtClean="0"/>
              <a:t>Centers</a:t>
            </a:r>
            <a:r>
              <a:rPr lang="fr-FR" dirty="0" smtClean="0"/>
              <a:t> (SEC)</a:t>
            </a:r>
          </a:p>
          <a:p>
            <a:pPr lvl="2">
              <a:spcAft>
                <a:spcPts val="0"/>
              </a:spcAft>
              <a:buFont typeface="Wingdings" pitchFamily="2" charset="2"/>
              <a:buChar char="q"/>
            </a:pPr>
            <a:r>
              <a:rPr lang="fr-FR" dirty="0" smtClean="0"/>
              <a:t> </a:t>
            </a:r>
            <a:r>
              <a:rPr lang="fr-FR" dirty="0" err="1" smtClean="0"/>
              <a:t>Regional</a:t>
            </a:r>
            <a:r>
              <a:rPr lang="fr-FR" dirty="0" smtClean="0"/>
              <a:t> network coordination  </a:t>
            </a:r>
            <a:r>
              <a:rPr lang="fr-FR" dirty="0" err="1" smtClean="0"/>
              <a:t>between</a:t>
            </a:r>
            <a:r>
              <a:rPr lang="fr-FR" dirty="0" smtClean="0"/>
              <a:t> SEC and </a:t>
            </a:r>
            <a:r>
              <a:rPr lang="fr-FR" dirty="0" err="1" smtClean="0"/>
              <a:t>stakeholder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44804" y="15187"/>
            <a:ext cx="8960556" cy="769441"/>
          </a:xfrm>
        </p:spPr>
        <p:txBody>
          <a:bodyPr/>
          <a:lstStyle/>
          <a:p>
            <a:pPr lvl="1"/>
            <a:r>
              <a:rPr lang="fr-FR" sz="2200" dirty="0" smtClean="0"/>
              <a:t> </a:t>
            </a:r>
            <a:r>
              <a:rPr lang="fr-FR" sz="2200" dirty="0" err="1" smtClean="0"/>
              <a:t>Theia</a:t>
            </a:r>
            <a:r>
              <a:rPr lang="fr-FR" sz="2200" dirty="0"/>
              <a:t> t</a:t>
            </a:r>
            <a:r>
              <a:rPr lang="fr-FR" sz="2200" dirty="0" smtClean="0"/>
              <a:t>he french </a:t>
            </a:r>
            <a:r>
              <a:rPr lang="fr-FR" sz="2200" dirty="0" err="1" smtClean="0"/>
              <a:t>thematic</a:t>
            </a:r>
            <a:r>
              <a:rPr lang="fr-FR" sz="2200" dirty="0" smtClean="0"/>
              <a:t> </a:t>
            </a:r>
            <a:r>
              <a:rPr lang="fr-FR" sz="2200" dirty="0" err="1" smtClean="0"/>
              <a:t>platform</a:t>
            </a:r>
            <a:r>
              <a:rPr lang="fr-FR" sz="2200" dirty="0" smtClean="0"/>
              <a:t> for continental surfaces</a:t>
            </a:r>
            <a:br>
              <a:rPr lang="fr-FR" sz="2200" dirty="0" smtClean="0"/>
            </a:br>
            <a:endParaRPr lang="fr-FR" sz="2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0582" t="15797" r="60846" b="65871"/>
          <a:stretch>
            <a:fillRect/>
          </a:stretch>
        </p:blipFill>
        <p:spPr bwMode="auto">
          <a:xfrm>
            <a:off x="7663257" y="98977"/>
            <a:ext cx="2096307" cy="54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92929" y="4971255"/>
            <a:ext cx="578453" cy="5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81723" y="5002658"/>
            <a:ext cx="899533" cy="5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4547" y="5125309"/>
            <a:ext cx="770761" cy="22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87520" y="5031114"/>
            <a:ext cx="1022768" cy="4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www.theia-land.fr/sites/default/files/styles/logo_partenaire/public/logo_IRD_1.jpg?itok=iYcbRipd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841768" y="5031345"/>
            <a:ext cx="511384" cy="421138"/>
          </a:xfrm>
          <a:prstGeom prst="rect">
            <a:avLst/>
          </a:prstGeom>
          <a:noFill/>
        </p:spPr>
      </p:pic>
      <p:pic>
        <p:nvPicPr>
          <p:cNvPr id="38" name="Picture 10" descr="http://www.theia-land.fr/sites/default/files/styles/logo_partenaire/public/logo_mf.gif?itok=mGmdFJV1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857861" y="5003197"/>
            <a:ext cx="454564" cy="454563"/>
          </a:xfrm>
          <a:prstGeom prst="rect">
            <a:avLst/>
          </a:prstGeom>
          <a:noFill/>
        </p:spPr>
      </p:pic>
      <p:pic>
        <p:nvPicPr>
          <p:cNvPr id="39" name="Picture 12" descr="http://www.theia-land.fr/sites/default/files/styles/logo_partenaire/public/logo_Inra.jpg?itok=7YeNkN15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703751" y="5060945"/>
            <a:ext cx="852307" cy="349446"/>
          </a:xfrm>
          <a:prstGeom prst="rect">
            <a:avLst/>
          </a:prstGeom>
          <a:noFill/>
        </p:spPr>
      </p:pic>
      <p:pic>
        <p:nvPicPr>
          <p:cNvPr id="40" name="Picture 14" descr="http://www.theia-land.fr/sites/default/files/styles/logo_partenaire/public/logo_IGN.png?itok=Mn0i90sc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7046767" y="5004737"/>
            <a:ext cx="415555" cy="454513"/>
          </a:xfrm>
          <a:prstGeom prst="rect">
            <a:avLst/>
          </a:prstGeom>
          <a:noFill/>
        </p:spPr>
      </p:pic>
      <p:pic>
        <p:nvPicPr>
          <p:cNvPr id="41" name="Picture 16" descr="http://www.theia-land.fr/sites/default/files/styles/logo_partenaire/public/logo_Cerema.JPG?itok=o33uzyRA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99620" y="5125309"/>
            <a:ext cx="1136409" cy="238646"/>
          </a:xfrm>
          <a:prstGeom prst="rect">
            <a:avLst/>
          </a:prstGeom>
          <a:noFill/>
        </p:spPr>
      </p:pic>
      <p:pic>
        <p:nvPicPr>
          <p:cNvPr id="42" name="Picture 18" descr="http://www.theia-land.fr/sites/default/files/styles/logo_partenaire/public/logo_CEA.JPG?itok=A5AGzBpC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99564" y="5064032"/>
            <a:ext cx="488662" cy="397743"/>
          </a:xfrm>
          <a:prstGeom prst="rect">
            <a:avLst/>
          </a:prstGeom>
          <a:noFill/>
        </p:spPr>
      </p:pic>
      <p:pic>
        <p:nvPicPr>
          <p:cNvPr id="43" name="Picture 8" descr="http://www.theia-land.fr/sites/default/files/styles/logo_partenaire/public/logo_ONERA.png?itok=a_O6z5M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759296" y="5144709"/>
            <a:ext cx="988182" cy="22728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2425" y="2161081"/>
            <a:ext cx="5080000" cy="25070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hlinkClick r:id="rId15"/>
              </a:rPr>
              <a:t>Soil</a:t>
            </a:r>
            <a:r>
              <a:rPr lang="fr-FR" dirty="0">
                <a:hlinkClick r:id="rId15"/>
              </a:rPr>
              <a:t> </a:t>
            </a:r>
            <a:r>
              <a:rPr lang="fr-FR" dirty="0" err="1">
                <a:hlinkClick r:id="rId15"/>
              </a:rPr>
              <a:t>moisture</a:t>
            </a:r>
            <a:r>
              <a:rPr lang="fr-FR" dirty="0">
                <a:hlinkClick r:id="rId15"/>
              </a:rPr>
              <a:t> SEC</a:t>
            </a:r>
            <a:endParaRPr lang="fr-FR" dirty="0"/>
          </a:p>
          <a:p>
            <a:r>
              <a:rPr lang="fr-FR" dirty="0" err="1" smtClean="0">
                <a:hlinkClick r:id="rId16"/>
              </a:rPr>
              <a:t>Soil</a:t>
            </a:r>
            <a:r>
              <a:rPr lang="fr-FR" dirty="0" smtClean="0">
                <a:hlinkClick r:id="rId16"/>
              </a:rPr>
              <a:t> </a:t>
            </a:r>
            <a:r>
              <a:rPr lang="fr-FR" dirty="0" err="1">
                <a:hlinkClick r:id="rId16"/>
              </a:rPr>
              <a:t>moisture</a:t>
            </a:r>
            <a:r>
              <a:rPr lang="fr-FR" dirty="0">
                <a:hlinkClick r:id="rId16"/>
              </a:rPr>
              <a:t> </a:t>
            </a:r>
            <a:r>
              <a:rPr lang="fr-FR" dirty="0" err="1">
                <a:hlinkClick r:id="rId16"/>
              </a:rPr>
              <a:t>with</a:t>
            </a:r>
            <a:r>
              <a:rPr lang="fr-FR" dirty="0">
                <a:hlinkClick r:id="rId16"/>
              </a:rPr>
              <a:t> </a:t>
            </a:r>
            <a:r>
              <a:rPr lang="fr-FR" dirty="0" err="1">
                <a:hlinkClick r:id="rId16"/>
              </a:rPr>
              <a:t>very</a:t>
            </a:r>
            <a:r>
              <a:rPr lang="fr-FR" dirty="0">
                <a:hlinkClick r:id="rId16"/>
              </a:rPr>
              <a:t> high spatial </a:t>
            </a:r>
            <a:r>
              <a:rPr lang="fr-FR" dirty="0" err="1">
                <a:hlinkClick r:id="rId16"/>
              </a:rPr>
              <a:t>resolution</a:t>
            </a:r>
            <a:r>
              <a:rPr lang="fr-FR" dirty="0">
                <a:hlinkClick r:id="rId16"/>
              </a:rPr>
              <a:t> SEC</a:t>
            </a:r>
            <a:endParaRPr lang="fr-FR" dirty="0"/>
          </a:p>
          <a:p>
            <a:r>
              <a:rPr lang="fr-FR" dirty="0" err="1">
                <a:hlinkClick r:id="rId17"/>
              </a:rPr>
              <a:t>Colours</a:t>
            </a:r>
            <a:r>
              <a:rPr lang="fr-FR" dirty="0">
                <a:hlinkClick r:id="rId17"/>
              </a:rPr>
              <a:t> of the continental waters SEC</a:t>
            </a:r>
            <a:endParaRPr lang="fr-FR" dirty="0"/>
          </a:p>
          <a:p>
            <a:r>
              <a:rPr lang="fr-FR" dirty="0">
                <a:hlinkClick r:id="rId18"/>
              </a:rPr>
              <a:t>Digital </a:t>
            </a:r>
            <a:r>
              <a:rPr lang="fr-FR" dirty="0" err="1">
                <a:hlinkClick r:id="rId18"/>
              </a:rPr>
              <a:t>soil</a:t>
            </a:r>
            <a:r>
              <a:rPr lang="fr-FR" dirty="0">
                <a:hlinkClick r:id="rId18"/>
              </a:rPr>
              <a:t> </a:t>
            </a:r>
            <a:r>
              <a:rPr lang="fr-FR" dirty="0" err="1">
                <a:hlinkClick r:id="rId18"/>
              </a:rPr>
              <a:t>mapping</a:t>
            </a:r>
            <a:r>
              <a:rPr lang="fr-FR" dirty="0">
                <a:hlinkClick r:id="rId18"/>
              </a:rPr>
              <a:t> SEC</a:t>
            </a:r>
            <a:endParaRPr lang="fr-FR" dirty="0"/>
          </a:p>
          <a:p>
            <a:r>
              <a:rPr lang="fr-FR" dirty="0">
                <a:hlinkClick r:id="rId19"/>
              </a:rPr>
              <a:t>Evapotranspiration SEC</a:t>
            </a:r>
            <a:endParaRPr lang="fr-FR" dirty="0"/>
          </a:p>
          <a:p>
            <a:r>
              <a:rPr lang="fr-FR" dirty="0" err="1">
                <a:hlinkClick r:id="rId20"/>
              </a:rPr>
              <a:t>Irrigated</a:t>
            </a:r>
            <a:r>
              <a:rPr lang="fr-FR" dirty="0">
                <a:hlinkClick r:id="rId20"/>
              </a:rPr>
              <a:t> surfaces SEC</a:t>
            </a:r>
            <a:endParaRPr lang="fr-FR" dirty="0"/>
          </a:p>
          <a:p>
            <a:r>
              <a:rPr lang="fr-FR" dirty="0">
                <a:hlinkClick r:id="rId21"/>
              </a:rPr>
              <a:t>Land </a:t>
            </a:r>
            <a:r>
              <a:rPr lang="fr-FR" dirty="0" smtClean="0">
                <a:hlinkClick r:id="rId21"/>
              </a:rPr>
              <a:t>water bodies SEC</a:t>
            </a:r>
            <a:endParaRPr lang="fr-FR" dirty="0" smtClean="0"/>
          </a:p>
          <a:p>
            <a:r>
              <a:rPr lang="fr-FR" u="sng" dirty="0" smtClean="0">
                <a:solidFill>
                  <a:srgbClr val="0070C0"/>
                </a:solidFill>
              </a:rPr>
              <a:t>Land water </a:t>
            </a:r>
            <a:r>
              <a:rPr lang="fr-FR" u="sng" dirty="0" err="1" smtClean="0">
                <a:solidFill>
                  <a:srgbClr val="0070C0"/>
                </a:solidFill>
              </a:rPr>
              <a:t>quality</a:t>
            </a:r>
            <a:endParaRPr lang="fr-FR" u="sng" dirty="0">
              <a:solidFill>
                <a:srgbClr val="0070C0"/>
              </a:solidFill>
            </a:endParaRPr>
          </a:p>
          <a:p>
            <a:r>
              <a:rPr lang="fr-FR" dirty="0">
                <a:hlinkClick r:id="rId22"/>
              </a:rPr>
              <a:t>Snow-</a:t>
            </a:r>
            <a:r>
              <a:rPr lang="fr-FR" dirty="0" err="1">
                <a:hlinkClick r:id="rId22"/>
              </a:rPr>
              <a:t>covered</a:t>
            </a:r>
            <a:r>
              <a:rPr lang="fr-FR" dirty="0">
                <a:hlinkClick r:id="rId22"/>
              </a:rPr>
              <a:t> surface </a:t>
            </a:r>
            <a:r>
              <a:rPr lang="fr-FR" dirty="0" smtClean="0">
                <a:hlinkClick r:id="rId22"/>
              </a:rPr>
              <a:t>and </a:t>
            </a:r>
            <a:r>
              <a:rPr lang="fr-FR" dirty="0" err="1" smtClean="0">
                <a:hlinkClick r:id="rId22"/>
              </a:rPr>
              <a:t>snow</a:t>
            </a:r>
            <a:r>
              <a:rPr lang="fr-FR" dirty="0" smtClean="0">
                <a:hlinkClick r:id="rId22"/>
              </a:rPr>
              <a:t> altitude SEC</a:t>
            </a:r>
            <a:endParaRPr lang="fr-FR" dirty="0"/>
          </a:p>
          <a:p>
            <a:r>
              <a:rPr lang="fr-FR" dirty="0" smtClean="0">
                <a:hlinkClick r:id="rId23"/>
              </a:rPr>
              <a:t>Water </a:t>
            </a:r>
            <a:r>
              <a:rPr lang="fr-FR" dirty="0" err="1">
                <a:hlinkClick r:id="rId23"/>
              </a:rPr>
              <a:t>levels</a:t>
            </a:r>
            <a:r>
              <a:rPr lang="fr-FR" dirty="0">
                <a:hlinkClick r:id="rId23"/>
              </a:rPr>
              <a:t> of </a:t>
            </a:r>
            <a:r>
              <a:rPr lang="fr-FR" dirty="0" err="1">
                <a:hlinkClick r:id="rId23"/>
              </a:rPr>
              <a:t>lakes</a:t>
            </a:r>
            <a:r>
              <a:rPr lang="fr-FR" dirty="0">
                <a:hlinkClick r:id="rId23"/>
              </a:rPr>
              <a:t> and </a:t>
            </a:r>
            <a:r>
              <a:rPr lang="fr-FR" dirty="0" err="1">
                <a:hlinkClick r:id="rId23"/>
              </a:rPr>
              <a:t>rivers</a:t>
            </a:r>
            <a:r>
              <a:rPr lang="fr-FR" dirty="0">
                <a:hlinkClick r:id="rId23"/>
              </a:rPr>
              <a:t> </a:t>
            </a:r>
            <a:r>
              <a:rPr lang="fr-FR" dirty="0" smtClean="0">
                <a:hlinkClick r:id="rId23"/>
              </a:rPr>
              <a:t>SEC</a:t>
            </a:r>
            <a:r>
              <a:rPr lang="fr-FR" dirty="0" smtClean="0"/>
              <a:t> (</a:t>
            </a:r>
            <a:r>
              <a:rPr lang="fr-FR" dirty="0" err="1" smtClean="0"/>
              <a:t>Hydroweb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2172" y="2085190"/>
            <a:ext cx="4121765" cy="2704908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4857861" y="4460240"/>
            <a:ext cx="804311" cy="1219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663257" y="1690632"/>
            <a:ext cx="2330959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5"/>
              </a:rPr>
              <a:t>http://www.theia-land.fr/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67597" y="162351"/>
            <a:ext cx="7974419" cy="369332"/>
          </a:xfrm>
        </p:spPr>
        <p:txBody>
          <a:bodyPr/>
          <a:lstStyle/>
          <a:p>
            <a:r>
              <a:rPr lang="fr-FR" dirty="0" smtClean="0"/>
              <a:t>The Global </a:t>
            </a:r>
            <a:r>
              <a:rPr lang="fr-FR" dirty="0"/>
              <a:t>W</a:t>
            </a:r>
            <a:r>
              <a:rPr lang="fr-FR" dirty="0" smtClean="0"/>
              <a:t>ater </a:t>
            </a:r>
            <a:r>
              <a:rPr lang="fr-FR" dirty="0"/>
              <a:t>C</a:t>
            </a:r>
            <a:r>
              <a:rPr lang="fr-FR" dirty="0" smtClean="0"/>
              <a:t>ycle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-219543" y="1068511"/>
            <a:ext cx="53943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Sea</a:t>
            </a:r>
            <a:r>
              <a:rPr lang="fr-F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level</a:t>
            </a:r>
            <a:r>
              <a:rPr lang="fr-F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rise</a:t>
            </a:r>
            <a:r>
              <a:rPr lang="fr-F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(an ECV)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3mm/</a:t>
            </a:r>
            <a:r>
              <a:rPr lang="fr-FR" sz="2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year</a:t>
            </a:r>
            <a:r>
              <a:rPr lang="fr-F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(+/-0.4)</a:t>
            </a:r>
          </a:p>
          <a:p>
            <a:pPr algn="ctr"/>
            <a:endParaRPr lang="fr-FR" sz="1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" y="1849926"/>
            <a:ext cx="4594903" cy="28450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14258" b="-14258"/>
          <a:stretch/>
        </p:blipFill>
        <p:spPr>
          <a:xfrm>
            <a:off x="4762500" y="1849926"/>
            <a:ext cx="5470476" cy="330990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3470345"/>
            <a:ext cx="1033568" cy="7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38591" y="1212997"/>
            <a:ext cx="539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97FFFF"/>
                </a:solidFill>
                <a:latin typeface="Arial Black" panose="020B0A04020102020204" pitchFamily="34" charset="0"/>
              </a:rPr>
              <a:t>Contributions to SLR </a:t>
            </a:r>
          </a:p>
        </p:txBody>
      </p:sp>
    </p:spTree>
    <p:extLst>
      <p:ext uri="{BB962C8B-B14F-4D97-AF65-F5344CB8AC3E}">
        <p14:creationId xmlns:p14="http://schemas.microsoft.com/office/powerpoint/2010/main" val="5520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09944" y="649237"/>
            <a:ext cx="7362758" cy="1790922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q"/>
            </a:pPr>
            <a:r>
              <a:rPr lang="fr-FR" dirty="0" smtClean="0"/>
              <a:t>3 Infrastructures for Data ans Services (IDS) : CNES, GEOSUD, IGN</a:t>
            </a:r>
            <a:endParaRPr lang="fr-FR" sz="667" dirty="0"/>
          </a:p>
          <a:p>
            <a:pPr lvl="2">
              <a:buFont typeface="Wingdings" pitchFamily="2" charset="2"/>
              <a:buChar char="q"/>
            </a:pPr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20 </a:t>
            </a:r>
            <a:r>
              <a:rPr lang="fr-FR" dirty="0"/>
              <a:t>S</a:t>
            </a:r>
            <a:r>
              <a:rPr lang="fr-FR" dirty="0" smtClean="0"/>
              <a:t>cientific Expertise </a:t>
            </a:r>
            <a:r>
              <a:rPr lang="fr-FR" dirty="0" err="1" smtClean="0"/>
              <a:t>Centers</a:t>
            </a:r>
            <a:r>
              <a:rPr lang="fr-FR" dirty="0" smtClean="0"/>
              <a:t> (SEC)</a:t>
            </a:r>
          </a:p>
          <a:p>
            <a:pPr lvl="2">
              <a:spcAft>
                <a:spcPts val="0"/>
              </a:spcAft>
              <a:buFont typeface="Wingdings" pitchFamily="2" charset="2"/>
              <a:buChar char="q"/>
            </a:pPr>
            <a:r>
              <a:rPr lang="fr-FR" dirty="0" smtClean="0"/>
              <a:t>7 Animations Régionales </a:t>
            </a:r>
            <a:r>
              <a:rPr lang="fr-FR" dirty="0" err="1" smtClean="0"/>
              <a:t>Théia</a:t>
            </a:r>
            <a:r>
              <a:rPr lang="fr-FR" dirty="0" smtClean="0"/>
              <a:t> (ART) fédérées en réseau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44804" y="15187"/>
            <a:ext cx="8960556" cy="769441"/>
          </a:xfrm>
        </p:spPr>
        <p:txBody>
          <a:bodyPr/>
          <a:lstStyle/>
          <a:p>
            <a:pPr lvl="1"/>
            <a:r>
              <a:rPr lang="fr-FR" sz="2200" dirty="0" smtClean="0"/>
              <a:t> </a:t>
            </a:r>
            <a:r>
              <a:rPr lang="fr-FR" sz="2200" dirty="0" err="1" smtClean="0"/>
              <a:t>Theia</a:t>
            </a:r>
            <a:r>
              <a:rPr lang="fr-FR" sz="2200" dirty="0"/>
              <a:t> t</a:t>
            </a:r>
            <a:r>
              <a:rPr lang="fr-FR" sz="2200" dirty="0" smtClean="0"/>
              <a:t>he french </a:t>
            </a:r>
            <a:r>
              <a:rPr lang="fr-FR" sz="2200" dirty="0" err="1" smtClean="0"/>
              <a:t>thematic</a:t>
            </a:r>
            <a:r>
              <a:rPr lang="fr-FR" sz="2200" dirty="0" smtClean="0"/>
              <a:t> </a:t>
            </a:r>
            <a:r>
              <a:rPr lang="fr-FR" sz="2200" dirty="0" err="1" smtClean="0"/>
              <a:t>platform</a:t>
            </a:r>
            <a:r>
              <a:rPr lang="fr-FR" sz="2200" dirty="0" smtClean="0"/>
              <a:t> for continental surfaces</a:t>
            </a:r>
            <a:br>
              <a:rPr lang="fr-FR" sz="2200" dirty="0" smtClean="0"/>
            </a:br>
            <a:endParaRPr lang="fr-FR" sz="2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0582" t="15797" r="60846" b="65871"/>
          <a:stretch>
            <a:fillRect/>
          </a:stretch>
        </p:blipFill>
        <p:spPr bwMode="auto">
          <a:xfrm>
            <a:off x="7663257" y="98977"/>
            <a:ext cx="2096307" cy="54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92929" y="4971255"/>
            <a:ext cx="578453" cy="5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81723" y="5002658"/>
            <a:ext cx="899533" cy="51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4547" y="5125309"/>
            <a:ext cx="770761" cy="22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87520" y="5031114"/>
            <a:ext cx="1022768" cy="4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www.theia-land.fr/sites/default/files/styles/logo_partenaire/public/logo_IRD_1.jpg?itok=iYcbRipd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841768" y="5031345"/>
            <a:ext cx="511384" cy="421138"/>
          </a:xfrm>
          <a:prstGeom prst="rect">
            <a:avLst/>
          </a:prstGeom>
          <a:noFill/>
        </p:spPr>
      </p:pic>
      <p:pic>
        <p:nvPicPr>
          <p:cNvPr id="38" name="Picture 10" descr="http://www.theia-land.fr/sites/default/files/styles/logo_partenaire/public/logo_mf.gif?itok=mGmdFJV1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857861" y="5003197"/>
            <a:ext cx="454564" cy="454563"/>
          </a:xfrm>
          <a:prstGeom prst="rect">
            <a:avLst/>
          </a:prstGeom>
          <a:noFill/>
        </p:spPr>
      </p:pic>
      <p:pic>
        <p:nvPicPr>
          <p:cNvPr id="39" name="Picture 12" descr="http://www.theia-land.fr/sites/default/files/styles/logo_partenaire/public/logo_Inra.jpg?itok=7YeNkN15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7703751" y="5060945"/>
            <a:ext cx="852307" cy="349446"/>
          </a:xfrm>
          <a:prstGeom prst="rect">
            <a:avLst/>
          </a:prstGeom>
          <a:noFill/>
        </p:spPr>
      </p:pic>
      <p:pic>
        <p:nvPicPr>
          <p:cNvPr id="40" name="Picture 14" descr="http://www.theia-land.fr/sites/default/files/styles/logo_partenaire/public/logo_IGN.png?itok=Mn0i90sc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7046767" y="5004737"/>
            <a:ext cx="415555" cy="454513"/>
          </a:xfrm>
          <a:prstGeom prst="rect">
            <a:avLst/>
          </a:prstGeom>
          <a:noFill/>
        </p:spPr>
      </p:pic>
      <p:pic>
        <p:nvPicPr>
          <p:cNvPr id="41" name="Picture 16" descr="http://www.theia-land.fr/sites/default/files/styles/logo_partenaire/public/logo_Cerema.JPG?itok=o33uzyRA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99620" y="5125309"/>
            <a:ext cx="1136409" cy="238646"/>
          </a:xfrm>
          <a:prstGeom prst="rect">
            <a:avLst/>
          </a:prstGeom>
          <a:noFill/>
        </p:spPr>
      </p:pic>
      <p:pic>
        <p:nvPicPr>
          <p:cNvPr id="42" name="Picture 18" descr="http://www.theia-land.fr/sites/default/files/styles/logo_partenaire/public/logo_CEA.JPG?itok=A5AGzBpC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99564" y="5064032"/>
            <a:ext cx="488662" cy="397743"/>
          </a:xfrm>
          <a:prstGeom prst="rect">
            <a:avLst/>
          </a:prstGeom>
          <a:noFill/>
        </p:spPr>
      </p:pic>
      <p:pic>
        <p:nvPicPr>
          <p:cNvPr id="43" name="Picture 8" descr="http://www.theia-land.fr/sites/default/files/styles/logo_partenaire/public/logo_ONERA.png?itok=a_O6z5M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759296" y="5144709"/>
            <a:ext cx="988182" cy="22728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2425" y="2161081"/>
            <a:ext cx="5080000" cy="25070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>
                <a:hlinkClick r:id="rId15"/>
              </a:rPr>
              <a:t>Soil</a:t>
            </a:r>
            <a:r>
              <a:rPr lang="fr-FR" dirty="0">
                <a:hlinkClick r:id="rId15"/>
              </a:rPr>
              <a:t> </a:t>
            </a:r>
            <a:r>
              <a:rPr lang="fr-FR" dirty="0" err="1">
                <a:hlinkClick r:id="rId15"/>
              </a:rPr>
              <a:t>moisture</a:t>
            </a:r>
            <a:r>
              <a:rPr lang="fr-FR" dirty="0">
                <a:hlinkClick r:id="rId15"/>
              </a:rPr>
              <a:t> SEC</a:t>
            </a:r>
            <a:endParaRPr lang="fr-FR" dirty="0"/>
          </a:p>
          <a:p>
            <a:r>
              <a:rPr lang="fr-FR" dirty="0" err="1" smtClean="0">
                <a:hlinkClick r:id="rId16"/>
              </a:rPr>
              <a:t>Soil</a:t>
            </a:r>
            <a:r>
              <a:rPr lang="fr-FR" dirty="0" smtClean="0">
                <a:hlinkClick r:id="rId16"/>
              </a:rPr>
              <a:t> </a:t>
            </a:r>
            <a:r>
              <a:rPr lang="fr-FR" dirty="0" err="1">
                <a:hlinkClick r:id="rId16"/>
              </a:rPr>
              <a:t>moisture</a:t>
            </a:r>
            <a:r>
              <a:rPr lang="fr-FR" dirty="0">
                <a:hlinkClick r:id="rId16"/>
              </a:rPr>
              <a:t> </a:t>
            </a:r>
            <a:r>
              <a:rPr lang="fr-FR" dirty="0" err="1">
                <a:hlinkClick r:id="rId16"/>
              </a:rPr>
              <a:t>with</a:t>
            </a:r>
            <a:r>
              <a:rPr lang="fr-FR" dirty="0">
                <a:hlinkClick r:id="rId16"/>
              </a:rPr>
              <a:t> </a:t>
            </a:r>
            <a:r>
              <a:rPr lang="fr-FR" dirty="0" err="1">
                <a:hlinkClick r:id="rId16"/>
              </a:rPr>
              <a:t>very</a:t>
            </a:r>
            <a:r>
              <a:rPr lang="fr-FR" dirty="0">
                <a:hlinkClick r:id="rId16"/>
              </a:rPr>
              <a:t> high spatial </a:t>
            </a:r>
            <a:r>
              <a:rPr lang="fr-FR" dirty="0" err="1">
                <a:hlinkClick r:id="rId16"/>
              </a:rPr>
              <a:t>resolution</a:t>
            </a:r>
            <a:r>
              <a:rPr lang="fr-FR" dirty="0">
                <a:hlinkClick r:id="rId16"/>
              </a:rPr>
              <a:t> SEC</a:t>
            </a:r>
            <a:endParaRPr lang="fr-FR" dirty="0"/>
          </a:p>
          <a:p>
            <a:r>
              <a:rPr lang="fr-FR" dirty="0" err="1">
                <a:hlinkClick r:id="rId17"/>
              </a:rPr>
              <a:t>Colours</a:t>
            </a:r>
            <a:r>
              <a:rPr lang="fr-FR" dirty="0">
                <a:hlinkClick r:id="rId17"/>
              </a:rPr>
              <a:t> of the continental waters SEC</a:t>
            </a:r>
            <a:endParaRPr lang="fr-FR" dirty="0"/>
          </a:p>
          <a:p>
            <a:r>
              <a:rPr lang="fr-FR" dirty="0">
                <a:hlinkClick r:id="rId18"/>
              </a:rPr>
              <a:t>Digital </a:t>
            </a:r>
            <a:r>
              <a:rPr lang="fr-FR" dirty="0" err="1">
                <a:hlinkClick r:id="rId18"/>
              </a:rPr>
              <a:t>soil</a:t>
            </a:r>
            <a:r>
              <a:rPr lang="fr-FR" dirty="0">
                <a:hlinkClick r:id="rId18"/>
              </a:rPr>
              <a:t> </a:t>
            </a:r>
            <a:r>
              <a:rPr lang="fr-FR" dirty="0" err="1">
                <a:hlinkClick r:id="rId18"/>
              </a:rPr>
              <a:t>mapping</a:t>
            </a:r>
            <a:r>
              <a:rPr lang="fr-FR" dirty="0">
                <a:hlinkClick r:id="rId18"/>
              </a:rPr>
              <a:t> SEC</a:t>
            </a:r>
            <a:endParaRPr lang="fr-FR" dirty="0"/>
          </a:p>
          <a:p>
            <a:r>
              <a:rPr lang="fr-FR" dirty="0">
                <a:hlinkClick r:id="rId19"/>
              </a:rPr>
              <a:t>Evapotranspiration SEC</a:t>
            </a:r>
            <a:endParaRPr lang="fr-FR" dirty="0"/>
          </a:p>
          <a:p>
            <a:r>
              <a:rPr lang="fr-FR" dirty="0" err="1">
                <a:hlinkClick r:id="rId20"/>
              </a:rPr>
              <a:t>Irrigated</a:t>
            </a:r>
            <a:r>
              <a:rPr lang="fr-FR" dirty="0">
                <a:hlinkClick r:id="rId20"/>
              </a:rPr>
              <a:t> surfaces SEC</a:t>
            </a:r>
            <a:endParaRPr lang="fr-FR" dirty="0"/>
          </a:p>
          <a:p>
            <a:r>
              <a:rPr lang="fr-FR" dirty="0">
                <a:hlinkClick r:id="rId21"/>
              </a:rPr>
              <a:t>Land </a:t>
            </a:r>
            <a:r>
              <a:rPr lang="fr-FR" dirty="0" smtClean="0">
                <a:hlinkClick r:id="rId21"/>
              </a:rPr>
              <a:t>water bodies SEC</a:t>
            </a:r>
            <a:endParaRPr lang="fr-FR" dirty="0" smtClean="0"/>
          </a:p>
          <a:p>
            <a:r>
              <a:rPr lang="fr-FR" u="sng" dirty="0" smtClean="0">
                <a:solidFill>
                  <a:srgbClr val="0070C0"/>
                </a:solidFill>
              </a:rPr>
              <a:t>Land water </a:t>
            </a:r>
            <a:r>
              <a:rPr lang="fr-FR" u="sng" dirty="0" err="1" smtClean="0">
                <a:solidFill>
                  <a:srgbClr val="0070C0"/>
                </a:solidFill>
              </a:rPr>
              <a:t>quality</a:t>
            </a:r>
            <a:endParaRPr lang="fr-FR" u="sng" dirty="0">
              <a:solidFill>
                <a:srgbClr val="0070C0"/>
              </a:solidFill>
            </a:endParaRPr>
          </a:p>
          <a:p>
            <a:r>
              <a:rPr lang="fr-FR" dirty="0">
                <a:hlinkClick r:id="rId22"/>
              </a:rPr>
              <a:t>Snow-</a:t>
            </a:r>
            <a:r>
              <a:rPr lang="fr-FR" dirty="0" err="1">
                <a:hlinkClick r:id="rId22"/>
              </a:rPr>
              <a:t>covered</a:t>
            </a:r>
            <a:r>
              <a:rPr lang="fr-FR" dirty="0">
                <a:hlinkClick r:id="rId22"/>
              </a:rPr>
              <a:t> surface </a:t>
            </a:r>
            <a:r>
              <a:rPr lang="fr-FR" dirty="0" smtClean="0">
                <a:hlinkClick r:id="rId22"/>
              </a:rPr>
              <a:t>and </a:t>
            </a:r>
            <a:r>
              <a:rPr lang="fr-FR" dirty="0" err="1" smtClean="0">
                <a:hlinkClick r:id="rId22"/>
              </a:rPr>
              <a:t>snow</a:t>
            </a:r>
            <a:r>
              <a:rPr lang="fr-FR" dirty="0" smtClean="0">
                <a:hlinkClick r:id="rId22"/>
              </a:rPr>
              <a:t> altitude SEC</a:t>
            </a:r>
            <a:endParaRPr lang="fr-FR" dirty="0"/>
          </a:p>
          <a:p>
            <a:r>
              <a:rPr lang="fr-FR" dirty="0" smtClean="0">
                <a:hlinkClick r:id="rId23"/>
              </a:rPr>
              <a:t>Water </a:t>
            </a:r>
            <a:r>
              <a:rPr lang="fr-FR" dirty="0" err="1">
                <a:hlinkClick r:id="rId23"/>
              </a:rPr>
              <a:t>levels</a:t>
            </a:r>
            <a:r>
              <a:rPr lang="fr-FR" dirty="0">
                <a:hlinkClick r:id="rId23"/>
              </a:rPr>
              <a:t> of </a:t>
            </a:r>
            <a:r>
              <a:rPr lang="fr-FR" dirty="0" err="1">
                <a:hlinkClick r:id="rId23"/>
              </a:rPr>
              <a:t>lakes</a:t>
            </a:r>
            <a:r>
              <a:rPr lang="fr-FR" dirty="0">
                <a:hlinkClick r:id="rId23"/>
              </a:rPr>
              <a:t> and </a:t>
            </a:r>
            <a:r>
              <a:rPr lang="fr-FR" dirty="0" err="1">
                <a:hlinkClick r:id="rId23"/>
              </a:rPr>
              <a:t>rivers</a:t>
            </a:r>
            <a:r>
              <a:rPr lang="fr-FR" dirty="0">
                <a:hlinkClick r:id="rId23"/>
              </a:rPr>
              <a:t> </a:t>
            </a:r>
            <a:r>
              <a:rPr lang="fr-FR" dirty="0" smtClean="0">
                <a:hlinkClick r:id="rId23"/>
              </a:rPr>
              <a:t>SEC</a:t>
            </a:r>
            <a:r>
              <a:rPr lang="fr-FR" dirty="0" smtClean="0"/>
              <a:t> (</a:t>
            </a:r>
            <a:r>
              <a:rPr lang="fr-FR" dirty="0" err="1" smtClean="0"/>
              <a:t>Hydroweb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2172" y="1963270"/>
            <a:ext cx="4121765" cy="270490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13808" y="1963270"/>
            <a:ext cx="4645756" cy="282120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58457" y="2422152"/>
            <a:ext cx="2330959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6"/>
              </a:rPr>
              <a:t>http://www.theia-land.fr/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lèche droite 21"/>
          <p:cNvSpPr/>
          <p:nvPr/>
        </p:nvSpPr>
        <p:spPr>
          <a:xfrm>
            <a:off x="4807061" y="4460240"/>
            <a:ext cx="804311" cy="1219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7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394" y="753533"/>
            <a:ext cx="9601067" cy="4546599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EWV are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on test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Regions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interest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through the French Theia land data center 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http://www.theia-land.fr</a:t>
            </a:r>
            <a:r>
              <a:rPr lang="en-US" sz="20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/</a:t>
            </a:r>
            <a:endParaRPr lang="en-US" sz="2000" b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These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EWV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be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soon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on a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broader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scale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data (DEM,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meteo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, …) in a Water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Database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built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up in the frame of the SWOT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preparatory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programme  =&gt;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modelling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facilitation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Theai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also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becoming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part of a National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Research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Infrastructure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gathering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thematic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platforms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oceans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atmo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cont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. Surfaces,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solid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Earth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=&gt; articulation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between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in situ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models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/ satellite data.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>
              <a:lnSpc>
                <a:spcPct val="150000"/>
              </a:lnSpc>
            </a:pPr>
            <a:endParaRPr lang="fr-FR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544"/>
            <a:ext cx="8960556" cy="369332"/>
          </a:xfrm>
        </p:spPr>
        <p:txBody>
          <a:bodyPr/>
          <a:lstStyle/>
          <a:p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remarks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-70370" y="5502009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Toulouse </a:t>
            </a:r>
            <a:r>
              <a:rPr lang="fr-FR" sz="800" dirty="0" err="1" smtClean="0">
                <a:solidFill>
                  <a:schemeClr val="bg1"/>
                </a:solidFill>
              </a:rPr>
              <a:t>Space</a:t>
            </a:r>
            <a:r>
              <a:rPr lang="fr-FR" sz="800" dirty="0" smtClean="0">
                <a:solidFill>
                  <a:schemeClr val="bg1"/>
                </a:solidFill>
              </a:rPr>
              <a:t> Show – 26/06/2018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6"/>
          </p:nvPr>
        </p:nvSpPr>
        <p:spPr>
          <a:xfrm>
            <a:off x="132107" y="936133"/>
            <a:ext cx="10499819" cy="15271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6" name="Picture 9" descr="Venus_animate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262" y="4192317"/>
            <a:ext cx="848301" cy="9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45440" y="1983259"/>
            <a:ext cx="2321469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33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70370" y="5502009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Toulouse </a:t>
            </a:r>
            <a:r>
              <a:rPr lang="fr-FR" sz="800" dirty="0" err="1" smtClean="0"/>
              <a:t>Space</a:t>
            </a:r>
            <a:r>
              <a:rPr lang="fr-FR" sz="800" dirty="0" smtClean="0"/>
              <a:t> Show – 26/06/2018</a:t>
            </a:r>
            <a:endParaRPr lang="fr-FR" sz="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40" y="810574"/>
            <a:ext cx="4335362" cy="43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4619297" y="750175"/>
            <a:ext cx="4767755" cy="42545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Integrated “Earth System” studies </a:t>
            </a:r>
          </a:p>
          <a:p>
            <a:pPr lvl="1"/>
            <a:r>
              <a:rPr lang="en-US" sz="1333" dirty="0"/>
              <a:t>Four data and service hubs: AERIS, </a:t>
            </a:r>
            <a:r>
              <a:rPr lang="en-US" sz="1333" dirty="0" err="1"/>
              <a:t>Form@Ter</a:t>
            </a:r>
            <a:r>
              <a:rPr lang="en-US" sz="1333" dirty="0"/>
              <a:t>, THEIA and ODATIS. </a:t>
            </a:r>
          </a:p>
          <a:p>
            <a:pPr lvl="1"/>
            <a:r>
              <a:rPr lang="en-US" sz="1333" dirty="0"/>
              <a:t>Promote integrated and interdisciplinary research </a:t>
            </a:r>
          </a:p>
          <a:p>
            <a:pPr lvl="1"/>
            <a:r>
              <a:rPr lang="en-US" sz="1333" dirty="0"/>
              <a:t>Implement the new National Institutional Scheme for Pooling the Supply of Space Imagery (DINAMIS), develop shared access and support users.</a:t>
            </a:r>
          </a:p>
          <a:p>
            <a:pPr lvl="1"/>
            <a:r>
              <a:rPr lang="en-US" sz="1333" dirty="0"/>
              <a:t>Multi-source, multi-sensor data enabling multi-scale spatial, spectral and temporal uses</a:t>
            </a:r>
          </a:p>
          <a:p>
            <a:pPr lvl="1"/>
            <a:r>
              <a:rPr lang="en-US" sz="1333" dirty="0">
                <a:solidFill>
                  <a:srgbClr val="FF0000"/>
                </a:solidFill>
              </a:rPr>
              <a:t>Combining satellite-based, in situ and modelling data</a:t>
            </a:r>
          </a:p>
          <a:p>
            <a:pPr lvl="1"/>
            <a:r>
              <a:rPr lang="en-US" sz="1333" dirty="0" err="1"/>
              <a:t>Interdisciplinarity</a:t>
            </a:r>
            <a:endParaRPr lang="en-US" dirty="0"/>
          </a:p>
          <a:p>
            <a:r>
              <a:rPr lang="en-US" dirty="0"/>
              <a:t>The mission of the Earth System infrastructure is:</a:t>
            </a:r>
          </a:p>
          <a:p>
            <a:pPr lvl="1"/>
            <a:r>
              <a:rPr lang="en-US" sz="1333" dirty="0"/>
              <a:t>to serve the scientific communities, public authorities and innovation stakeholders.</a:t>
            </a:r>
          </a:p>
          <a:p>
            <a:pPr lvl="1"/>
            <a:r>
              <a:rPr lang="en-US" sz="1333" dirty="0"/>
              <a:t>to develop European and international partnerships</a:t>
            </a:r>
            <a:r>
              <a:rPr lang="en-US" sz="1333" dirty="0" smtClean="0"/>
              <a:t>.</a:t>
            </a:r>
          </a:p>
          <a:p>
            <a:pPr lvl="1"/>
            <a:r>
              <a:rPr lang="en-US" sz="1333" dirty="0" smtClean="0"/>
              <a:t>To facilitate in situ and satellite data complementarity</a:t>
            </a:r>
            <a:endParaRPr lang="en-US" sz="1333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285322" y="61748"/>
            <a:ext cx="4572000" cy="4445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“</a:t>
            </a:r>
            <a:r>
              <a:rPr lang="fr-FR" dirty="0" err="1">
                <a:solidFill>
                  <a:schemeClr val="tx1"/>
                </a:solidFill>
              </a:rPr>
              <a:t>Earth</a:t>
            </a:r>
            <a:r>
              <a:rPr lang="fr-FR" dirty="0">
                <a:solidFill>
                  <a:schemeClr val="tx1"/>
                </a:solidFill>
              </a:rPr>
              <a:t> System” </a:t>
            </a:r>
            <a:r>
              <a:rPr lang="fr-FR" dirty="0" err="1">
                <a:solidFill>
                  <a:schemeClr val="tx1"/>
                </a:solidFill>
              </a:rPr>
              <a:t>Research</a:t>
            </a:r>
            <a:r>
              <a:rPr lang="fr-FR" dirty="0">
                <a:solidFill>
                  <a:schemeClr val="tx1"/>
                </a:solidFill>
              </a:rPr>
              <a:t> Infrastructure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17" y="987568"/>
            <a:ext cx="3587322" cy="34293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6322" y="4646964"/>
            <a:ext cx="381000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333" dirty="0"/>
              <a:t>34 research institutions partnering</a:t>
            </a:r>
          </a:p>
          <a:p>
            <a:pPr lvl="1"/>
            <a:r>
              <a:rPr lang="en-US" sz="1333" dirty="0"/>
              <a:t>CNES main contributor</a:t>
            </a:r>
          </a:p>
        </p:txBody>
      </p:sp>
    </p:spTree>
    <p:extLst>
      <p:ext uri="{BB962C8B-B14F-4D97-AF65-F5344CB8AC3E}">
        <p14:creationId xmlns:p14="http://schemas.microsoft.com/office/powerpoint/2010/main" val="3823918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5" descr="C:\Users\PLAY\Desktop\15 juillet 2013 40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68" y="858372"/>
            <a:ext cx="4216400" cy="316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2330"/>
            <a:ext cx="3925046" cy="30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9329"/>
            <a:ext cx="6858000" cy="57811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2333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Crop</a:t>
            </a:r>
            <a:r>
              <a:rPr lang="fr-FR" sz="2333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 Stress </a:t>
            </a:r>
            <a:r>
              <a:rPr lang="fr-FR" sz="2333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333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MODIS Thermal IR</a:t>
            </a:r>
            <a:endParaRPr lang="fr-FR" sz="2333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7" name="ZoneTexte 6"/>
          <p:cNvSpPr txBox="1">
            <a:spLocks noChangeArrowheads="1"/>
          </p:cNvSpPr>
          <p:nvPr/>
        </p:nvSpPr>
        <p:spPr bwMode="auto">
          <a:xfrm>
            <a:off x="1265325" y="4025812"/>
            <a:ext cx="2430198" cy="2719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1167" dirty="0" smtClean="0"/>
              <a:t>Water stress 22/03/ </a:t>
            </a:r>
            <a:r>
              <a:rPr lang="fr-FR" altLang="fr-FR" sz="1167" dirty="0"/>
              <a:t>2013</a:t>
            </a:r>
          </a:p>
        </p:txBody>
      </p:sp>
      <p:sp>
        <p:nvSpPr>
          <p:cNvPr id="8198" name="ZoneTexte 7"/>
          <p:cNvSpPr txBox="1">
            <a:spLocks noChangeArrowheads="1"/>
          </p:cNvSpPr>
          <p:nvPr/>
        </p:nvSpPr>
        <p:spPr bwMode="auto">
          <a:xfrm>
            <a:off x="5770539" y="4047170"/>
            <a:ext cx="2502958" cy="2719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1167" dirty="0" smtClean="0"/>
              <a:t>Water stress 15/07/2013</a:t>
            </a:r>
            <a:endParaRPr lang="fr-FR" altLang="fr-FR" sz="1167" dirty="0"/>
          </a:p>
        </p:txBody>
      </p:sp>
      <p:sp>
        <p:nvSpPr>
          <p:cNvPr id="8199" name="ZoneTexte 8"/>
          <p:cNvSpPr txBox="1">
            <a:spLocks noChangeArrowheads="1"/>
          </p:cNvSpPr>
          <p:nvPr/>
        </p:nvSpPr>
        <p:spPr bwMode="auto">
          <a:xfrm>
            <a:off x="3235273" y="4645776"/>
            <a:ext cx="3254375" cy="4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1167" dirty="0" smtClean="0"/>
              <a:t>(Kairouan </a:t>
            </a:r>
            <a:r>
              <a:rPr lang="fr-FR" altLang="fr-FR" sz="1167" dirty="0" err="1" smtClean="0"/>
              <a:t>region</a:t>
            </a:r>
            <a:r>
              <a:rPr lang="fr-FR" altLang="fr-FR" sz="1167" smtClean="0"/>
              <a:t> -Tunisia</a:t>
            </a:r>
            <a:r>
              <a:rPr lang="fr-FR" altLang="fr-FR" sz="1167" dirty="0" smtClean="0"/>
              <a:t>)</a:t>
            </a:r>
          </a:p>
          <a:p>
            <a:pPr algn="ctr"/>
            <a:r>
              <a:rPr lang="fr-FR" altLang="fr-FR" sz="1167" dirty="0" err="1" smtClean="0"/>
              <a:t>Courtesy</a:t>
            </a:r>
            <a:r>
              <a:rPr lang="fr-FR" altLang="fr-FR" sz="1167" dirty="0" smtClean="0"/>
              <a:t> G. Boulet (CESBIO)</a:t>
            </a:r>
            <a:endParaRPr lang="fr-FR" altLang="fr-FR" sz="1167" dirty="0"/>
          </a:p>
        </p:txBody>
      </p:sp>
      <p:sp>
        <p:nvSpPr>
          <p:cNvPr id="9" name="Rectangle 8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30791" y="543997"/>
            <a:ext cx="9829209" cy="369332"/>
          </a:xfrm>
        </p:spPr>
        <p:txBody>
          <a:bodyPr/>
          <a:lstStyle/>
          <a:p>
            <a:r>
              <a:rPr lang="en-US" dirty="0" smtClean="0"/>
              <a:t>Current and future altimetry missions</a:t>
            </a:r>
            <a:endParaRPr lang="en-US" dirty="0"/>
          </a:p>
        </p:txBody>
      </p:sp>
      <p:sp>
        <p:nvSpPr>
          <p:cNvPr id="8" name="Sous-titre 7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 smtClean="0"/>
              <a:t>Water quantity : water elevation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294967295"/>
          </p:nvPr>
        </p:nvSpPr>
        <p:spPr>
          <a:xfrm>
            <a:off x="80975" y="5467261"/>
            <a:ext cx="4255281" cy="303212"/>
          </a:xfrm>
        </p:spPr>
        <p:txBody>
          <a:bodyPr/>
          <a:lstStyle/>
          <a:p>
            <a:pPr marL="0" marR="0" lvl="0" indent="0" algn="l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CEOS </a:t>
            </a:r>
            <a:r>
              <a:rPr lang="fr-FR" b="1" dirty="0" err="1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t>F</a:t>
            </a:r>
            <a:r>
              <a:rPr kumimoji="0" lang="fr-FR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reshwater</a:t>
            </a: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</a:t>
            </a: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</a:t>
            </a: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13-15 </a:t>
            </a:r>
            <a:r>
              <a:rPr kumimoji="0" lang="fr-FR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</a:t>
            </a: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2018- Delft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01634" y="4921211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Sentinel 3a virtual stations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sz="quarter" idx="15"/>
          </p:nvPr>
        </p:nvSpPr>
        <p:spPr>
          <a:xfrm>
            <a:off x="7525062" y="1546862"/>
            <a:ext cx="2570814" cy="3229172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  <a:buClr>
                <a:srgbClr val="00B0F0"/>
              </a:buClr>
            </a:pPr>
            <a:r>
              <a:rPr lang="en-US" sz="1700" dirty="0"/>
              <a:t>Continuity guaranteed after 2030</a:t>
            </a:r>
          </a:p>
          <a:p>
            <a:pPr marL="685746" lvl="1" indent="-285750">
              <a:buFont typeface="Symbol" panose="05050102010706020507" pitchFamily="18" charset="2"/>
              <a:buChar char="Þ"/>
            </a:pPr>
            <a:r>
              <a:rPr lang="en-US" sz="1400" b="0" dirty="0" smtClean="0"/>
              <a:t>Long times series</a:t>
            </a:r>
          </a:p>
          <a:p>
            <a:pPr>
              <a:spcAft>
                <a:spcPts val="600"/>
              </a:spcAft>
              <a:buClr>
                <a:srgbClr val="00B0F0"/>
              </a:buClr>
            </a:pPr>
            <a:endParaRPr lang="en-US" sz="1600" dirty="0" smtClean="0"/>
          </a:p>
          <a:p>
            <a:pPr>
              <a:spcAft>
                <a:spcPts val="600"/>
              </a:spcAft>
              <a:buClr>
                <a:srgbClr val="00B0F0"/>
              </a:buClr>
            </a:pPr>
            <a:r>
              <a:rPr lang="en-US" sz="1600" dirty="0" smtClean="0"/>
              <a:t>Current main issues in hydrology </a:t>
            </a:r>
          </a:p>
          <a:p>
            <a:pPr marL="449263" lvl="1" indent="-26987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700" dirty="0"/>
              <a:t>Number of rivers and lakes detected by altimeters and accuracy of water </a:t>
            </a:r>
            <a:r>
              <a:rPr lang="en-US" sz="1700" dirty="0" smtClean="0"/>
              <a:t>height:</a:t>
            </a:r>
            <a:endParaRPr lang="en-US" sz="1700" dirty="0"/>
          </a:p>
          <a:p>
            <a:pPr marL="571446" lvl="1" indent="-1714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è"/>
            </a:pPr>
            <a:r>
              <a:rPr lang="en-US" sz="1400" dirty="0"/>
              <a:t>I</a:t>
            </a:r>
            <a:r>
              <a:rPr lang="en-US" sz="1400" dirty="0" smtClean="0"/>
              <a:t>mprovements with Jason 3  and Sentinel 3 (Open Loop mode and fully focused SAR)</a:t>
            </a:r>
          </a:p>
          <a:p>
            <a:pPr marL="571446" lvl="1" indent="-17145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è"/>
            </a:pPr>
            <a:r>
              <a:rPr lang="en-US" sz="1400" dirty="0" smtClean="0">
                <a:sym typeface="Wingdings" panose="05000000000000000000" pitchFamily="2" charset="2"/>
              </a:rPr>
              <a:t>SWOT : global coverage, accurate measurements</a:t>
            </a:r>
            <a:endParaRPr lang="en-US" sz="1400" dirty="0" smtClean="0"/>
          </a:p>
          <a:p>
            <a:pPr lvl="1" indent="0">
              <a:spcAft>
                <a:spcPts val="600"/>
              </a:spcAft>
              <a:buNone/>
            </a:pPr>
            <a:r>
              <a:rPr lang="en-US" sz="1700" dirty="0" smtClean="0"/>
              <a:t>Revisit </a:t>
            </a:r>
            <a:r>
              <a:rPr lang="en-US" sz="1700" dirty="0"/>
              <a:t>time for </a:t>
            </a:r>
            <a:r>
              <a:rPr lang="en-US" sz="1700" dirty="0" smtClean="0"/>
              <a:t>an operational use :</a:t>
            </a:r>
          </a:p>
          <a:p>
            <a:pPr marL="646116" lvl="2" indent="0">
              <a:spcAft>
                <a:spcPts val="600"/>
              </a:spcAft>
              <a:buNone/>
              <a:tabLst>
                <a:tab pos="539750" algn="l"/>
              </a:tabLst>
            </a:pPr>
            <a:r>
              <a:rPr lang="en-US" sz="1400" dirty="0"/>
              <a:t>10d. for Jason series, </a:t>
            </a:r>
            <a:br>
              <a:rPr lang="en-US" sz="1400" dirty="0"/>
            </a:br>
            <a:r>
              <a:rPr lang="en-US" sz="1400" dirty="0"/>
              <a:t>27d. for Sentinel 3, </a:t>
            </a:r>
            <a:br>
              <a:rPr lang="en-US" sz="1400" dirty="0"/>
            </a:br>
            <a:r>
              <a:rPr lang="en-US" sz="1400" dirty="0"/>
              <a:t>21d. for SWOT</a:t>
            </a:r>
            <a:r>
              <a:rPr lang="en-US" sz="1400" dirty="0" smtClean="0"/>
              <a:t>.</a:t>
            </a:r>
            <a:endParaRPr lang="en-US" b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" y="913329"/>
            <a:ext cx="7435064" cy="44300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86539" y="3806689"/>
            <a:ext cx="82446" cy="82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6246593" y="4492895"/>
            <a:ext cx="1102085" cy="261610"/>
          </a:xfrm>
          <a:prstGeom prst="rect">
            <a:avLst/>
          </a:prstGeom>
          <a:solidFill>
            <a:srgbClr val="328608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fr-FR" sz="1100" dirty="0">
                <a:solidFill>
                  <a:srgbClr val="00206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Sentinel-2A</a:t>
            </a:r>
          </a:p>
        </p:txBody>
      </p:sp>
      <p:sp>
        <p:nvSpPr>
          <p:cNvPr id="63" name="Line 154"/>
          <p:cNvSpPr>
            <a:spLocks noChangeShapeType="1"/>
          </p:cNvSpPr>
          <p:nvPr/>
        </p:nvSpPr>
        <p:spPr bwMode="auto">
          <a:xfrm>
            <a:off x="8719616" y="2121209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941" y="2996641"/>
            <a:ext cx="1143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02" y="2278487"/>
            <a:ext cx="11541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Line 154"/>
          <p:cNvSpPr>
            <a:spLocks noChangeShapeType="1"/>
          </p:cNvSpPr>
          <p:nvPr/>
        </p:nvSpPr>
        <p:spPr bwMode="auto">
          <a:xfrm>
            <a:off x="3906511" y="206064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1" name="Line 154"/>
          <p:cNvSpPr>
            <a:spLocks noChangeShapeType="1"/>
          </p:cNvSpPr>
          <p:nvPr/>
        </p:nvSpPr>
        <p:spPr bwMode="auto">
          <a:xfrm>
            <a:off x="1442232" y="2098487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3" name="Line 154"/>
          <p:cNvSpPr>
            <a:spLocks noChangeShapeType="1"/>
          </p:cNvSpPr>
          <p:nvPr/>
        </p:nvSpPr>
        <p:spPr bwMode="auto">
          <a:xfrm>
            <a:off x="1582297" y="297026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4" name="Line 154"/>
          <p:cNvSpPr>
            <a:spLocks noChangeShapeType="1"/>
          </p:cNvSpPr>
          <p:nvPr/>
        </p:nvSpPr>
        <p:spPr bwMode="auto">
          <a:xfrm>
            <a:off x="2782490" y="297026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5" name="Line 154"/>
          <p:cNvSpPr>
            <a:spLocks noChangeShapeType="1"/>
          </p:cNvSpPr>
          <p:nvPr/>
        </p:nvSpPr>
        <p:spPr bwMode="auto">
          <a:xfrm>
            <a:off x="3587114" y="297026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6" name="Line 154"/>
          <p:cNvSpPr>
            <a:spLocks noChangeShapeType="1"/>
          </p:cNvSpPr>
          <p:nvPr/>
        </p:nvSpPr>
        <p:spPr bwMode="auto">
          <a:xfrm>
            <a:off x="4826330" y="297026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7" name="Line 154"/>
          <p:cNvSpPr>
            <a:spLocks noChangeShapeType="1"/>
          </p:cNvSpPr>
          <p:nvPr/>
        </p:nvSpPr>
        <p:spPr bwMode="auto">
          <a:xfrm>
            <a:off x="5887406" y="297026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8" name="Line 154"/>
          <p:cNvSpPr>
            <a:spLocks noChangeShapeType="1"/>
          </p:cNvSpPr>
          <p:nvPr/>
        </p:nvSpPr>
        <p:spPr bwMode="auto">
          <a:xfrm>
            <a:off x="5406454" y="2096331"/>
            <a:ext cx="3177" cy="828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09" name="Line 154"/>
          <p:cNvSpPr>
            <a:spLocks noChangeShapeType="1"/>
          </p:cNvSpPr>
          <p:nvPr/>
        </p:nvSpPr>
        <p:spPr bwMode="auto">
          <a:xfrm>
            <a:off x="6225513" y="209633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110" name="Line 154"/>
          <p:cNvSpPr>
            <a:spLocks noChangeShapeType="1"/>
          </p:cNvSpPr>
          <p:nvPr/>
        </p:nvSpPr>
        <p:spPr bwMode="auto">
          <a:xfrm>
            <a:off x="7663948" y="2096331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graphicFrame>
        <p:nvGraphicFramePr>
          <p:cNvPr id="68" name="Tableau 67"/>
          <p:cNvGraphicFramePr>
            <a:graphicFrameLocks noGrp="1"/>
          </p:cNvGraphicFramePr>
          <p:nvPr>
            <p:extLst/>
          </p:nvPr>
        </p:nvGraphicFramePr>
        <p:xfrm>
          <a:off x="1275031" y="2850814"/>
          <a:ext cx="7602492" cy="291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335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91657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2006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2007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2008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2009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2010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2011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2012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2013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2014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2015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2016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2017</a:t>
                      </a:r>
                      <a:endParaRPr lang="fr-FR" sz="1200" b="0" dirty="0"/>
                    </a:p>
                  </a:txBody>
                  <a:tcPr marL="84696" marR="84696" marT="42348" marB="423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" name="Triangle 72"/>
          <p:cNvSpPr/>
          <p:nvPr/>
        </p:nvSpPr>
        <p:spPr>
          <a:xfrm rot="5400000">
            <a:off x="8898933" y="2823456"/>
            <a:ext cx="283281" cy="3453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74" name="Grouper 73"/>
          <p:cNvGrpSpPr/>
          <p:nvPr/>
        </p:nvGrpSpPr>
        <p:grpSpPr>
          <a:xfrm>
            <a:off x="3338155" y="1179153"/>
            <a:ext cx="1113559" cy="1027355"/>
            <a:chOff x="16265" y="4786607"/>
            <a:chExt cx="1113559" cy="1027355"/>
          </a:xfrm>
        </p:grpSpPr>
        <p:sp>
          <p:nvSpPr>
            <p:cNvPr id="75" name="Text Box 54"/>
            <p:cNvSpPr txBox="1">
              <a:spLocks noChangeArrowheads="1"/>
            </p:cNvSpPr>
            <p:nvPr/>
          </p:nvSpPr>
          <p:spPr bwMode="auto">
            <a:xfrm>
              <a:off x="16265" y="4786607"/>
              <a:ext cx="1113559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Cryosat-2</a:t>
              </a:r>
            </a:p>
          </p:txBody>
        </p:sp>
        <p:pic>
          <p:nvPicPr>
            <p:cNvPr id="76" name="Image 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044" y="5094932"/>
              <a:ext cx="720000" cy="71903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77" name="Grouper 76"/>
          <p:cNvGrpSpPr/>
          <p:nvPr/>
        </p:nvGrpSpPr>
        <p:grpSpPr>
          <a:xfrm>
            <a:off x="915805" y="1158266"/>
            <a:ext cx="1052851" cy="1022127"/>
            <a:chOff x="1436659" y="1542548"/>
            <a:chExt cx="1052851" cy="1022127"/>
          </a:xfrm>
        </p:grpSpPr>
        <p:sp>
          <p:nvSpPr>
            <p:cNvPr id="78" name="Text Box 54"/>
            <p:cNvSpPr txBox="1">
              <a:spLocks noChangeArrowheads="1"/>
            </p:cNvSpPr>
            <p:nvPr/>
          </p:nvSpPr>
          <p:spPr bwMode="auto">
            <a:xfrm>
              <a:off x="1436659" y="1542548"/>
              <a:ext cx="1052851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Calipso</a:t>
              </a:r>
            </a:p>
          </p:txBody>
        </p:sp>
        <p:pic>
          <p:nvPicPr>
            <p:cNvPr id="79" name="Image 9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3084" y="1844675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82" name="Grouper 81"/>
          <p:cNvGrpSpPr/>
          <p:nvPr/>
        </p:nvGrpSpPr>
        <p:grpSpPr>
          <a:xfrm>
            <a:off x="3263427" y="3731665"/>
            <a:ext cx="720000" cy="1022841"/>
            <a:chOff x="4305290" y="4868863"/>
            <a:chExt cx="720000" cy="1022841"/>
          </a:xfrm>
          <a:solidFill>
            <a:srgbClr val="328608"/>
          </a:solidFill>
        </p:grpSpPr>
        <p:sp>
          <p:nvSpPr>
            <p:cNvPr id="83" name="Rectangle 50"/>
            <p:cNvSpPr>
              <a:spLocks noChangeArrowheads="1"/>
            </p:cNvSpPr>
            <p:nvPr/>
          </p:nvSpPr>
          <p:spPr bwMode="auto">
            <a:xfrm>
              <a:off x="4315604" y="5577021"/>
              <a:ext cx="699373" cy="3146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</a:rPr>
                <a:t>Smos</a:t>
              </a:r>
            </a:p>
          </p:txBody>
        </p:sp>
        <p:pic>
          <p:nvPicPr>
            <p:cNvPr id="84" name="Picture 70" descr="SMOS"/>
            <p:cNvPicPr>
              <a:picLocks noChangeArrowheads="1"/>
            </p:cNvPicPr>
            <p:nvPr/>
          </p:nvPicPr>
          <p:blipFill>
            <a:blip r:embed="rId6"/>
            <a:srcRect l="9018"/>
            <a:stretch>
              <a:fillRect/>
            </a:stretch>
          </p:blipFill>
          <p:spPr bwMode="auto">
            <a:xfrm>
              <a:off x="4305290" y="4868863"/>
              <a:ext cx="720000" cy="720000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87" name="Grouper 86"/>
          <p:cNvGrpSpPr/>
          <p:nvPr/>
        </p:nvGrpSpPr>
        <p:grpSpPr>
          <a:xfrm>
            <a:off x="5339087" y="3750906"/>
            <a:ext cx="1052851" cy="1033416"/>
            <a:chOff x="6756639" y="4870130"/>
            <a:chExt cx="1052851" cy="1033416"/>
          </a:xfrm>
        </p:grpSpPr>
        <p:sp>
          <p:nvSpPr>
            <p:cNvPr id="88" name="Text Box 54"/>
            <p:cNvSpPr txBox="1">
              <a:spLocks noChangeArrowheads="1"/>
            </p:cNvSpPr>
            <p:nvPr/>
          </p:nvSpPr>
          <p:spPr bwMode="auto">
            <a:xfrm>
              <a:off x="6756639" y="5588863"/>
              <a:ext cx="1052851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Saral-AltiKa</a:t>
              </a:r>
            </a:p>
          </p:txBody>
        </p:sp>
        <p:pic>
          <p:nvPicPr>
            <p:cNvPr id="89" name="Image 4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23064" y="4870130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90" name="Grouper 89"/>
          <p:cNvGrpSpPr/>
          <p:nvPr/>
        </p:nvGrpSpPr>
        <p:grpSpPr>
          <a:xfrm>
            <a:off x="1000370" y="3741665"/>
            <a:ext cx="1113929" cy="1042656"/>
            <a:chOff x="1470989" y="4868863"/>
            <a:chExt cx="1113929" cy="1042656"/>
          </a:xfrm>
        </p:grpSpPr>
        <p:pic>
          <p:nvPicPr>
            <p:cNvPr id="91" name="Image 6"/>
            <p:cNvPicPr>
              <a:picLocks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67954" y="4868863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" name="Rectangle 50"/>
            <p:cNvSpPr>
              <a:spLocks noChangeArrowheads="1"/>
            </p:cNvSpPr>
            <p:nvPr/>
          </p:nvSpPr>
          <p:spPr bwMode="auto">
            <a:xfrm>
              <a:off x="1470989" y="5596836"/>
              <a:ext cx="1113929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</a:rPr>
                <a:t>Iasi1/MetopA</a:t>
              </a:r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2376706" y="3736007"/>
            <a:ext cx="813306" cy="1033713"/>
            <a:chOff x="3176991" y="4869833"/>
            <a:chExt cx="813306" cy="1033713"/>
          </a:xfrm>
        </p:grpSpPr>
        <p:sp>
          <p:nvSpPr>
            <p:cNvPr id="96" name="Text Box 54"/>
            <p:cNvSpPr txBox="1">
              <a:spLocks noChangeArrowheads="1"/>
            </p:cNvSpPr>
            <p:nvPr/>
          </p:nvSpPr>
          <p:spPr bwMode="auto">
            <a:xfrm>
              <a:off x="3176991" y="5588863"/>
              <a:ext cx="813306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Jason 2</a:t>
              </a:r>
            </a:p>
          </p:txBody>
        </p:sp>
        <p:pic>
          <p:nvPicPr>
            <p:cNvPr id="97" name="Image 8"/>
            <p:cNvPicPr>
              <a:picLocks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23644" y="4869833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100" name="Grouper 99"/>
          <p:cNvGrpSpPr/>
          <p:nvPr/>
        </p:nvGrpSpPr>
        <p:grpSpPr>
          <a:xfrm>
            <a:off x="4177147" y="3743079"/>
            <a:ext cx="1306704" cy="1031366"/>
            <a:chOff x="5449806" y="4872762"/>
            <a:chExt cx="1306704" cy="1031366"/>
          </a:xfrm>
        </p:grpSpPr>
        <p:sp>
          <p:nvSpPr>
            <p:cNvPr id="101" name="Rectangle 50"/>
            <p:cNvSpPr>
              <a:spLocks noChangeArrowheads="1"/>
            </p:cNvSpPr>
            <p:nvPr/>
          </p:nvSpPr>
          <p:spPr bwMode="auto">
            <a:xfrm>
              <a:off x="5449806" y="5589445"/>
              <a:ext cx="1306704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</a:rPr>
                <a:t>Megha-Tropiques</a:t>
              </a:r>
            </a:p>
          </p:txBody>
        </p:sp>
        <p:pic>
          <p:nvPicPr>
            <p:cNvPr id="102" name="Image 101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8" r="16958"/>
            <a:stretch/>
          </p:blipFill>
          <p:spPr>
            <a:xfrm>
              <a:off x="5743158" y="4872762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11" name="Grouper 110"/>
          <p:cNvGrpSpPr/>
          <p:nvPr/>
        </p:nvGrpSpPr>
        <p:grpSpPr>
          <a:xfrm>
            <a:off x="7307124" y="1158129"/>
            <a:ext cx="720000" cy="1021089"/>
            <a:chOff x="1719882" y="1462536"/>
            <a:chExt cx="720000" cy="1021089"/>
          </a:xfrm>
        </p:grpSpPr>
        <p:pic>
          <p:nvPicPr>
            <p:cNvPr id="112" name="Image 111" descr="Jason3_P43824vign.jp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882" y="1763625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13" name="Text Box 54"/>
            <p:cNvSpPr txBox="1">
              <a:spLocks noChangeArrowheads="1"/>
            </p:cNvSpPr>
            <p:nvPr/>
          </p:nvSpPr>
          <p:spPr bwMode="auto">
            <a:xfrm>
              <a:off x="1782877" y="1462536"/>
              <a:ext cx="639046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Jason 3</a:t>
              </a:r>
            </a:p>
          </p:txBody>
        </p:sp>
      </p:grpSp>
      <p:grpSp>
        <p:nvGrpSpPr>
          <p:cNvPr id="116" name="Grouper 115"/>
          <p:cNvGrpSpPr/>
          <p:nvPr/>
        </p:nvGrpSpPr>
        <p:grpSpPr>
          <a:xfrm>
            <a:off x="5865512" y="1158127"/>
            <a:ext cx="720000" cy="1020278"/>
            <a:chOff x="7430366" y="1544546"/>
            <a:chExt cx="720000" cy="1020278"/>
          </a:xfrm>
        </p:grpSpPr>
        <p:pic>
          <p:nvPicPr>
            <p:cNvPr id="117" name="Image 116" descr="Swarm_P41539vign.jp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366" y="1844824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18" name="Text Box 133"/>
            <p:cNvSpPr txBox="1">
              <a:spLocks noChangeArrowheads="1"/>
            </p:cNvSpPr>
            <p:nvPr/>
          </p:nvSpPr>
          <p:spPr bwMode="auto">
            <a:xfrm>
              <a:off x="7498050" y="1544546"/>
              <a:ext cx="584629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Swarm</a:t>
              </a:r>
            </a:p>
          </p:txBody>
        </p:sp>
      </p:grpSp>
      <p:grpSp>
        <p:nvGrpSpPr>
          <p:cNvPr id="121" name="Grouper 120"/>
          <p:cNvGrpSpPr/>
          <p:nvPr/>
        </p:nvGrpSpPr>
        <p:grpSpPr>
          <a:xfrm>
            <a:off x="4812934" y="1158128"/>
            <a:ext cx="1246807" cy="1022127"/>
            <a:chOff x="6106712" y="1542697"/>
            <a:chExt cx="1246807" cy="1022127"/>
          </a:xfrm>
        </p:grpSpPr>
        <p:pic>
          <p:nvPicPr>
            <p:cNvPr id="122" name="Image 6"/>
            <p:cNvPicPr>
              <a:picLocks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50387" y="1844824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3" name="Rectangle 50"/>
            <p:cNvSpPr>
              <a:spLocks noChangeArrowheads="1"/>
            </p:cNvSpPr>
            <p:nvPr/>
          </p:nvSpPr>
          <p:spPr bwMode="auto">
            <a:xfrm>
              <a:off x="6106712" y="1542697"/>
              <a:ext cx="1246807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</a:rPr>
                <a:t>Iasi2/MetopB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88067" y="5340352"/>
            <a:ext cx="371998" cy="303212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1" name="Line 154"/>
          <p:cNvSpPr>
            <a:spLocks noChangeShapeType="1"/>
          </p:cNvSpPr>
          <p:nvPr/>
        </p:nvSpPr>
        <p:spPr bwMode="auto">
          <a:xfrm>
            <a:off x="7689643" y="3155664"/>
            <a:ext cx="3177" cy="936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grpSp>
        <p:nvGrpSpPr>
          <p:cNvPr id="53" name="Grouper 86"/>
          <p:cNvGrpSpPr/>
          <p:nvPr/>
        </p:nvGrpSpPr>
        <p:grpSpPr>
          <a:xfrm>
            <a:off x="7215676" y="3750906"/>
            <a:ext cx="1052851" cy="1033417"/>
            <a:chOff x="6756639" y="4870129"/>
            <a:chExt cx="1052851" cy="1033417"/>
          </a:xfrm>
        </p:grpSpPr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6756639" y="5588863"/>
              <a:ext cx="1052851" cy="314683"/>
            </a:xfrm>
            <a:prstGeom prst="rect">
              <a:avLst/>
            </a:prstGeom>
            <a:solidFill>
              <a:srgbClr val="328608"/>
            </a:solidFill>
            <a:ln w="9525">
              <a:noFill/>
              <a:miter lim="800000"/>
              <a:headEnd/>
              <a:tailEnd/>
            </a:ln>
          </p:spPr>
          <p:txBody>
            <a:bodyPr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10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Sentinel-3A</a:t>
              </a:r>
            </a:p>
          </p:txBody>
        </p:sp>
        <p:pic>
          <p:nvPicPr>
            <p:cNvPr id="55" name="Image 4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23064" y="4870129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6403" y="1516710"/>
            <a:ext cx="662399" cy="72000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354319" y="1203578"/>
            <a:ext cx="6444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2060"/>
                </a:solidFill>
              </a:rPr>
              <a:t>Hy-2A</a:t>
            </a:r>
          </a:p>
        </p:txBody>
      </p:sp>
      <p:pic>
        <p:nvPicPr>
          <p:cNvPr id="72" name="Image 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416" y="3736006"/>
            <a:ext cx="720000" cy="72000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4" name="Connecteur en angle 13"/>
          <p:cNvCxnSpPr/>
          <p:nvPr/>
        </p:nvCxnSpPr>
        <p:spPr>
          <a:xfrm rot="5400000">
            <a:off x="6871952" y="3263767"/>
            <a:ext cx="540000" cy="288000"/>
          </a:xfrm>
          <a:prstGeom prst="bentConnector3">
            <a:avLst/>
          </a:prstGeom>
          <a:ln>
            <a:solidFill>
              <a:srgbClr val="02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r 111"/>
          <p:cNvGrpSpPr/>
          <p:nvPr/>
        </p:nvGrpSpPr>
        <p:grpSpPr>
          <a:xfrm>
            <a:off x="8360406" y="1163889"/>
            <a:ext cx="720000" cy="1026969"/>
            <a:chOff x="2783290" y="1456656"/>
            <a:chExt cx="720000" cy="1026969"/>
          </a:xfrm>
          <a:solidFill>
            <a:srgbClr val="328608"/>
          </a:solidFill>
        </p:grpSpPr>
        <p:sp>
          <p:nvSpPr>
            <p:cNvPr id="59" name="Text Box 133"/>
            <p:cNvSpPr txBox="1">
              <a:spLocks noChangeArrowheads="1"/>
            </p:cNvSpPr>
            <p:nvPr/>
          </p:nvSpPr>
          <p:spPr bwMode="auto">
            <a:xfrm>
              <a:off x="2857189" y="1456656"/>
              <a:ext cx="572203" cy="3069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Venμs</a:t>
              </a:r>
            </a:p>
          </p:txBody>
        </p:sp>
        <p:pic>
          <p:nvPicPr>
            <p:cNvPr id="60" name="Image 59"/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3" r="16553"/>
            <a:stretch/>
          </p:blipFill>
          <p:spPr>
            <a:xfrm>
              <a:off x="2783290" y="1763625"/>
              <a:ext cx="720000" cy="720000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</p:pic>
      </p:grpSp>
      <p:pic>
        <p:nvPicPr>
          <p:cNvPr id="61" name="Image 6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5" y="3786828"/>
            <a:ext cx="720000" cy="720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62" name="ZoneTexte 61"/>
          <p:cNvSpPr txBox="1"/>
          <p:nvPr/>
        </p:nvSpPr>
        <p:spPr>
          <a:xfrm>
            <a:off x="8088357" y="4500003"/>
            <a:ext cx="1045477" cy="261610"/>
          </a:xfrm>
          <a:prstGeom prst="rect">
            <a:avLst/>
          </a:prstGeom>
          <a:solidFill>
            <a:srgbClr val="328608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10000"/>
              </a:spcBef>
              <a:spcAft>
                <a:spcPct val="0"/>
              </a:spcAft>
            </a:pPr>
            <a:r>
              <a:rPr lang="fr-FR" sz="1100" dirty="0">
                <a:solidFill>
                  <a:srgbClr val="00206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Sentinel-2B</a:t>
            </a:r>
          </a:p>
        </p:txBody>
      </p:sp>
      <p:sp>
        <p:nvSpPr>
          <p:cNvPr id="64" name="Titre 2"/>
          <p:cNvSpPr>
            <a:spLocks noGrp="1"/>
          </p:cNvSpPr>
          <p:nvPr>
            <p:ph type="title"/>
          </p:nvPr>
        </p:nvSpPr>
        <p:spPr>
          <a:xfrm>
            <a:off x="80017" y="147604"/>
            <a:ext cx="8960556" cy="369332"/>
          </a:xfrm>
        </p:spPr>
        <p:txBody>
          <a:bodyPr/>
          <a:lstStyle/>
          <a:p>
            <a:r>
              <a:rPr lang="fr-FR" dirty="0" smtClean="0"/>
              <a:t>Franco-</a:t>
            </a:r>
            <a:r>
              <a:rPr lang="fr-FR" dirty="0" err="1" smtClean="0"/>
              <a:t>European</a:t>
            </a:r>
            <a:r>
              <a:rPr lang="fr-FR" dirty="0" smtClean="0"/>
              <a:t> program </a:t>
            </a:r>
            <a:r>
              <a:rPr lang="fr-FR" dirty="0" err="1" smtClean="0"/>
              <a:t>context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05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154"/>
          <p:cNvSpPr>
            <a:spLocks noChangeShapeType="1"/>
          </p:cNvSpPr>
          <p:nvPr/>
        </p:nvSpPr>
        <p:spPr bwMode="auto">
          <a:xfrm>
            <a:off x="3877376" y="1816532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46" name="Line 154"/>
          <p:cNvSpPr>
            <a:spLocks noChangeShapeType="1"/>
          </p:cNvSpPr>
          <p:nvPr/>
        </p:nvSpPr>
        <p:spPr bwMode="auto">
          <a:xfrm>
            <a:off x="1153203" y="1816534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42" name="Line 154"/>
          <p:cNvSpPr>
            <a:spLocks noChangeShapeType="1"/>
          </p:cNvSpPr>
          <p:nvPr/>
        </p:nvSpPr>
        <p:spPr bwMode="auto">
          <a:xfrm>
            <a:off x="5527019" y="286180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4" name="Line 154"/>
          <p:cNvSpPr>
            <a:spLocks noChangeShapeType="1"/>
          </p:cNvSpPr>
          <p:nvPr/>
        </p:nvSpPr>
        <p:spPr bwMode="auto">
          <a:xfrm>
            <a:off x="1954238" y="1842185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5" name="Line 154"/>
          <p:cNvSpPr>
            <a:spLocks noChangeShapeType="1"/>
          </p:cNvSpPr>
          <p:nvPr/>
        </p:nvSpPr>
        <p:spPr bwMode="auto">
          <a:xfrm>
            <a:off x="6058308" y="183775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6" name="Line 154"/>
          <p:cNvSpPr>
            <a:spLocks noChangeShapeType="1"/>
          </p:cNvSpPr>
          <p:nvPr/>
        </p:nvSpPr>
        <p:spPr bwMode="auto">
          <a:xfrm>
            <a:off x="7185941" y="183775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7" name="Line 154"/>
          <p:cNvSpPr>
            <a:spLocks noChangeShapeType="1"/>
          </p:cNvSpPr>
          <p:nvPr/>
        </p:nvSpPr>
        <p:spPr bwMode="auto">
          <a:xfrm>
            <a:off x="1451870" y="291775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8" name="Line 154"/>
          <p:cNvSpPr>
            <a:spLocks noChangeShapeType="1"/>
          </p:cNvSpPr>
          <p:nvPr/>
        </p:nvSpPr>
        <p:spPr bwMode="auto">
          <a:xfrm>
            <a:off x="5265757" y="155213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sp>
        <p:nvSpPr>
          <p:cNvPr id="79" name="Line 154"/>
          <p:cNvSpPr>
            <a:spLocks noChangeShapeType="1"/>
          </p:cNvSpPr>
          <p:nvPr/>
        </p:nvSpPr>
        <p:spPr bwMode="auto">
          <a:xfrm>
            <a:off x="4791875" y="2917757"/>
            <a:ext cx="0" cy="1080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endParaRPr lang="fr-FR" dirty="0">
              <a:solidFill>
                <a:srgbClr val="EC7405"/>
              </a:solidFill>
            </a:endParaRPr>
          </a:p>
        </p:txBody>
      </p:sp>
      <p:graphicFrame>
        <p:nvGraphicFramePr>
          <p:cNvPr id="81" name="Tableau 80"/>
          <p:cNvGraphicFramePr>
            <a:graphicFrameLocks noGrp="1"/>
          </p:cNvGraphicFramePr>
          <p:nvPr>
            <p:extLst/>
          </p:nvPr>
        </p:nvGraphicFramePr>
        <p:xfrm>
          <a:off x="934704" y="2641155"/>
          <a:ext cx="8249458" cy="281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8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1031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2018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2019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2020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2021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2022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2023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/>
                        <a:t>2024</a:t>
                      </a:r>
                      <a:endParaRPr lang="fr-FR" sz="12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Triangle 81"/>
          <p:cNvSpPr/>
          <p:nvPr/>
        </p:nvSpPr>
        <p:spPr>
          <a:xfrm rot="5400000">
            <a:off x="9160481" y="2656670"/>
            <a:ext cx="275246" cy="2469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85" name="Grouper 84"/>
          <p:cNvGrpSpPr/>
          <p:nvPr/>
        </p:nvGrpSpPr>
        <p:grpSpPr>
          <a:xfrm>
            <a:off x="1055607" y="3803883"/>
            <a:ext cx="864096" cy="1036040"/>
            <a:chOff x="3728616" y="5049389"/>
            <a:chExt cx="864096" cy="1036040"/>
          </a:xfrm>
        </p:grpSpPr>
        <p:sp>
          <p:nvSpPr>
            <p:cNvPr id="86" name="Text Box 133"/>
            <p:cNvSpPr txBox="1">
              <a:spLocks noChangeArrowheads="1"/>
            </p:cNvSpPr>
            <p:nvPr/>
          </p:nvSpPr>
          <p:spPr bwMode="auto">
            <a:xfrm>
              <a:off x="3728616" y="5770746"/>
              <a:ext cx="864096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CFOSAT</a:t>
              </a:r>
            </a:p>
          </p:txBody>
        </p:sp>
        <p:pic>
          <p:nvPicPr>
            <p:cNvPr id="87" name="Image 86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0" r="14250"/>
            <a:stretch/>
          </p:blipFill>
          <p:spPr>
            <a:xfrm>
              <a:off x="3800664" y="5049389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90" name="Grouper 89"/>
          <p:cNvGrpSpPr/>
          <p:nvPr/>
        </p:nvGrpSpPr>
        <p:grpSpPr>
          <a:xfrm>
            <a:off x="5029816" y="3803884"/>
            <a:ext cx="1131534" cy="1205317"/>
            <a:chOff x="6681372" y="5049389"/>
            <a:chExt cx="1131534" cy="1205317"/>
          </a:xfrm>
        </p:grpSpPr>
        <p:pic>
          <p:nvPicPr>
            <p:cNvPr id="91" name="Picture 80" descr="envi"/>
            <p:cNvPicPr>
              <a:picLocks noChangeArrowheads="1"/>
            </p:cNvPicPr>
            <p:nvPr/>
          </p:nvPicPr>
          <p:blipFill>
            <a:blip r:embed="rId3"/>
            <a:srcRect b="19067"/>
            <a:stretch>
              <a:fillRect/>
            </a:stretch>
          </p:blipFill>
          <p:spPr bwMode="auto">
            <a:xfrm>
              <a:off x="6887139" y="5049389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" name="Text Box 133"/>
            <p:cNvSpPr txBox="1">
              <a:spLocks noChangeArrowheads="1"/>
            </p:cNvSpPr>
            <p:nvPr/>
          </p:nvSpPr>
          <p:spPr bwMode="auto">
            <a:xfrm>
              <a:off x="6681372" y="5770746"/>
              <a:ext cx="1131534" cy="48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IASI-NG1/3MI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Metop SG A</a:t>
              </a:r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404558" y="3803881"/>
            <a:ext cx="720025" cy="1028346"/>
            <a:chOff x="5816846" y="5049389"/>
            <a:chExt cx="720024" cy="1028346"/>
          </a:xfrm>
        </p:grpSpPr>
        <p:sp>
          <p:nvSpPr>
            <p:cNvPr id="96" name="Text Box 54"/>
            <p:cNvSpPr txBox="1">
              <a:spLocks noChangeArrowheads="1"/>
            </p:cNvSpPr>
            <p:nvPr/>
          </p:nvSpPr>
          <p:spPr bwMode="auto">
            <a:xfrm>
              <a:off x="5816846" y="5770746"/>
              <a:ext cx="720024" cy="306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SWOT</a:t>
              </a:r>
            </a:p>
          </p:txBody>
        </p:sp>
        <p:pic>
          <p:nvPicPr>
            <p:cNvPr id="97" name="Image 96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r="15958"/>
            <a:stretch/>
          </p:blipFill>
          <p:spPr>
            <a:xfrm>
              <a:off x="5816858" y="5049389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2" name="Groupe 1"/>
          <p:cNvGrpSpPr/>
          <p:nvPr/>
        </p:nvGrpSpPr>
        <p:grpSpPr>
          <a:xfrm>
            <a:off x="4825910" y="1063263"/>
            <a:ext cx="899999" cy="1011002"/>
            <a:chOff x="4723170" y="1063263"/>
            <a:chExt cx="899999" cy="1011002"/>
          </a:xfrm>
        </p:grpSpPr>
        <p:pic>
          <p:nvPicPr>
            <p:cNvPr id="101" name="Image 100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81" y="1354265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2" name="ZoneTexte 101"/>
            <p:cNvSpPr txBox="1"/>
            <p:nvPr/>
          </p:nvSpPr>
          <p:spPr>
            <a:xfrm>
              <a:off x="4723170" y="1063263"/>
              <a:ext cx="899999" cy="314683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/>
              <a:r>
                <a:rPr lang="fr-FR" sz="1050" dirty="0">
                  <a:solidFill>
                    <a:srgbClr val="002060"/>
                  </a:solidFill>
                </a:rPr>
                <a:t>Microcarb</a:t>
              </a:r>
            </a:p>
          </p:txBody>
        </p:sp>
      </p:grpSp>
      <p:grpSp>
        <p:nvGrpSpPr>
          <p:cNvPr id="103" name="Grouper 102"/>
          <p:cNvGrpSpPr/>
          <p:nvPr/>
        </p:nvGrpSpPr>
        <p:grpSpPr>
          <a:xfrm>
            <a:off x="5649430" y="1053361"/>
            <a:ext cx="791904" cy="1018070"/>
            <a:chOff x="5853244" y="1465555"/>
            <a:chExt cx="791904" cy="1018070"/>
          </a:xfrm>
          <a:solidFill>
            <a:srgbClr val="328608"/>
          </a:solidFill>
        </p:grpSpPr>
        <p:sp>
          <p:nvSpPr>
            <p:cNvPr id="104" name="Text Box 54"/>
            <p:cNvSpPr txBox="1">
              <a:spLocks noChangeArrowheads="1"/>
            </p:cNvSpPr>
            <p:nvPr/>
          </p:nvSpPr>
          <p:spPr bwMode="auto">
            <a:xfrm>
              <a:off x="5853244" y="1465555"/>
              <a:ext cx="791904" cy="3146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Biomass</a:t>
              </a:r>
            </a:p>
          </p:txBody>
        </p:sp>
        <p:pic>
          <p:nvPicPr>
            <p:cNvPr id="105" name="Image 104" descr="Capture d’écran 2013-06-13 à 14.20.40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196" y="1763625"/>
              <a:ext cx="720000" cy="720000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</p:pic>
      </p:grpSp>
      <p:grpSp>
        <p:nvGrpSpPr>
          <p:cNvPr id="106" name="Grouper 105"/>
          <p:cNvGrpSpPr/>
          <p:nvPr/>
        </p:nvGrpSpPr>
        <p:grpSpPr>
          <a:xfrm>
            <a:off x="6838019" y="1053362"/>
            <a:ext cx="720000" cy="1014637"/>
            <a:chOff x="5014559" y="1438213"/>
            <a:chExt cx="720000" cy="1014637"/>
          </a:xfrm>
        </p:grpSpPr>
        <p:sp>
          <p:nvSpPr>
            <p:cNvPr id="107" name="Text Box 54"/>
            <p:cNvSpPr txBox="1">
              <a:spLocks noChangeArrowheads="1"/>
            </p:cNvSpPr>
            <p:nvPr/>
          </p:nvSpPr>
          <p:spPr bwMode="auto">
            <a:xfrm>
              <a:off x="5073335" y="1438213"/>
              <a:ext cx="602448" cy="314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fr-FR" sz="1050" dirty="0">
                  <a:solidFill>
                    <a:srgbClr val="002060"/>
                  </a:solidFill>
                  <a:ea typeface="ヒラギノ角ゴ Pro W3"/>
                  <a:cs typeface="ヒラギノ角ゴ Pro W3"/>
                </a:rPr>
                <a:t>Merlin</a:t>
              </a:r>
            </a:p>
          </p:txBody>
        </p:sp>
        <p:pic>
          <p:nvPicPr>
            <p:cNvPr id="108" name="Image 107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3" b="6103"/>
            <a:stretch/>
          </p:blipFill>
          <p:spPr>
            <a:xfrm>
              <a:off x="5014559" y="1732850"/>
              <a:ext cx="720000" cy="72000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110" name="Text Box 133"/>
          <p:cNvSpPr txBox="1">
            <a:spLocks noChangeArrowheads="1"/>
          </p:cNvSpPr>
          <p:nvPr/>
        </p:nvSpPr>
        <p:spPr bwMode="auto">
          <a:xfrm>
            <a:off x="529455" y="1053363"/>
            <a:ext cx="1152128" cy="31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50" dirty="0">
                <a:solidFill>
                  <a:srgbClr val="002060"/>
                </a:solidFill>
                <a:ea typeface="ヒラギノ角ゴ Pro W3"/>
                <a:cs typeface="ヒラギノ角ゴ Pro W3"/>
              </a:rPr>
              <a:t>Iasi 3/MetopC</a:t>
            </a:r>
          </a:p>
        </p:txBody>
      </p:sp>
      <p:pic>
        <p:nvPicPr>
          <p:cNvPr id="111" name="Image 110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4648"/>
          <a:stretch/>
        </p:blipFill>
        <p:spPr>
          <a:xfrm>
            <a:off x="763661" y="1360584"/>
            <a:ext cx="720000" cy="720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760750" y="5351923"/>
            <a:ext cx="299315" cy="303212"/>
          </a:xfrm>
        </p:spPr>
        <p:txBody>
          <a:bodyPr/>
          <a:lstStyle/>
          <a:p>
            <a:fld id="{62B8EFC2-1E6F-E543-8F2B-2782CBB9317F}" type="slidenum">
              <a:rPr lang="fr-FR" smtClean="0"/>
              <a:pPr/>
              <a:t>27</a:t>
            </a:fld>
            <a:endParaRPr lang="fr-FR" dirty="0"/>
          </a:p>
        </p:txBody>
      </p:sp>
      <p:grpSp>
        <p:nvGrpSpPr>
          <p:cNvPr id="43" name="Grouper 86"/>
          <p:cNvGrpSpPr/>
          <p:nvPr/>
        </p:nvGrpSpPr>
        <p:grpSpPr>
          <a:xfrm>
            <a:off x="1464165" y="1041091"/>
            <a:ext cx="1052851" cy="1034683"/>
            <a:chOff x="6756639" y="4555446"/>
            <a:chExt cx="1052851" cy="1034683"/>
          </a:xfrm>
        </p:grpSpPr>
        <p:sp>
          <p:nvSpPr>
            <p:cNvPr id="44" name="Text Box 54"/>
            <p:cNvSpPr txBox="1">
              <a:spLocks noChangeArrowheads="1"/>
            </p:cNvSpPr>
            <p:nvPr/>
          </p:nvSpPr>
          <p:spPr bwMode="auto">
            <a:xfrm>
              <a:off x="6756639" y="4555446"/>
              <a:ext cx="1052851" cy="314683"/>
            </a:xfrm>
            <a:prstGeom prst="rect">
              <a:avLst/>
            </a:prstGeom>
            <a:solidFill>
              <a:srgbClr val="328608"/>
            </a:solidFill>
            <a:ln w="9525">
              <a:noFill/>
              <a:miter lim="800000"/>
              <a:headEnd/>
              <a:tailEnd/>
            </a:ln>
          </p:spPr>
          <p:txBody>
            <a:bodyPr lIns="72000" tIns="72000" rIns="72000" bIns="72000">
              <a:spAutoFit/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</a:pPr>
              <a:r>
                <a:rPr lang="en-GB" sz="1100" dirty="0">
                  <a:solidFill>
                    <a:srgbClr val="002060"/>
                  </a:solidFill>
                </a:rPr>
                <a:t>Sentinel-3B</a:t>
              </a:r>
              <a:endParaRPr lang="en-GB" sz="1100" dirty="0">
                <a:solidFill>
                  <a:srgbClr val="002060"/>
                </a:solidFill>
                <a:ea typeface="ヒラギノ角ゴ Pro W3"/>
                <a:cs typeface="ヒラギノ角ゴ Pro W3"/>
              </a:endParaRPr>
            </a:p>
          </p:txBody>
        </p:sp>
        <p:pic>
          <p:nvPicPr>
            <p:cNvPr id="45" name="Image 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23064" y="4870129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3167399" y="1061989"/>
            <a:ext cx="13548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</a:rPr>
              <a:t>Jason-CS/Sentinel-6</a:t>
            </a:r>
            <a:endParaRPr lang="en-US" sz="1000" dirty="0">
              <a:solidFill>
                <a:prstClr val="black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67" y="1341156"/>
            <a:ext cx="756579" cy="74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 descr="D:\Utilisateurs\cocquerezp.CNESNET\Documents\Stratéole phase 2\Mission\Configuration Flotille\PPT conf\Supports\Best Cut - IMG_5702 - Version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51" y="3068255"/>
            <a:ext cx="600697" cy="9391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757263" y="4012896"/>
            <a:ext cx="8451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GB" sz="1050" dirty="0">
                <a:solidFill>
                  <a:srgbClr val="002060"/>
                </a:solidFill>
              </a:rPr>
              <a:t>Strateole-2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52" name="Titre 2"/>
          <p:cNvSpPr>
            <a:spLocks noGrp="1"/>
          </p:cNvSpPr>
          <p:nvPr>
            <p:ph type="title"/>
          </p:nvPr>
        </p:nvSpPr>
        <p:spPr>
          <a:xfrm>
            <a:off x="80017" y="147604"/>
            <a:ext cx="8960556" cy="369332"/>
          </a:xfrm>
        </p:spPr>
        <p:txBody>
          <a:bodyPr/>
          <a:lstStyle/>
          <a:p>
            <a:r>
              <a:rPr lang="fr-FR" dirty="0" smtClean="0"/>
              <a:t>Franco-</a:t>
            </a:r>
            <a:r>
              <a:rPr lang="fr-FR" dirty="0" err="1" smtClean="0"/>
              <a:t>European</a:t>
            </a:r>
            <a:r>
              <a:rPr lang="fr-FR" dirty="0" smtClean="0"/>
              <a:t> program </a:t>
            </a:r>
            <a:r>
              <a:rPr lang="fr-FR" dirty="0" err="1" smtClean="0"/>
              <a:t>context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7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VENµS delivers high quality products</a:t>
            </a:r>
            <a:endParaRPr lang="en-US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7481611" y="1367620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8" name="Photo Editor Photo" r:id="rId3" imgW="1905266" imgH="1190476" progId="">
                  <p:embed/>
                </p:oleObj>
              </mc:Choice>
              <mc:Fallback>
                <p:oleObj name="Photo Editor Photo" r:id="rId3" imgW="1905266" imgH="1190476" progId="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611" y="1367620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/>
          </p:nvPr>
        </p:nvGraphicFramePr>
        <p:xfrm>
          <a:off x="6081624" y="1367620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9" name="Photo Editor Photo" r:id="rId5" imgW="1905266" imgH="1190476" progId="">
                  <p:embed/>
                </p:oleObj>
              </mc:Choice>
              <mc:Fallback>
                <p:oleObj name="Photo Editor Photo" r:id="rId5" imgW="1905266" imgH="1190476" progId="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624" y="1367620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704384" y="1367620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" name="Photo Editor Photo" r:id="rId7" imgW="1905266" imgH="1190476" progId="">
                  <p:embed/>
                </p:oleObj>
              </mc:Choice>
              <mc:Fallback>
                <p:oleObj name="Photo Editor Photo" r:id="rId7" imgW="1905266" imgH="1190476" progId="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4384" y="1367620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3"/>
          <p:cNvGraphicFramePr>
            <a:graphicFrameLocks noChangeAspect="1"/>
          </p:cNvGraphicFramePr>
          <p:nvPr>
            <p:extLst/>
          </p:nvPr>
        </p:nvGraphicFramePr>
        <p:xfrm>
          <a:off x="3315771" y="1369932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1" name="Photo Editor Photo" r:id="rId9" imgW="1905266" imgH="1190476" progId="">
                  <p:embed/>
                </p:oleObj>
              </mc:Choice>
              <mc:Fallback>
                <p:oleObj name="Photo Editor Photo" r:id="rId9" imgW="1905266" imgH="1190476" progId="">
                  <p:embed/>
                  <p:pic>
                    <p:nvPicPr>
                      <p:cNvPr id="1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5771" y="1369932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5"/>
          <p:cNvGraphicFramePr>
            <a:graphicFrameLocks noChangeAspect="1"/>
          </p:cNvGraphicFramePr>
          <p:nvPr>
            <p:extLst/>
          </p:nvPr>
        </p:nvGraphicFramePr>
        <p:xfrm>
          <a:off x="3315771" y="2388357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2" name="Photo Editor Photo" r:id="rId11" imgW="1905266" imgH="1190476" progId="">
                  <p:embed/>
                </p:oleObj>
              </mc:Choice>
              <mc:Fallback>
                <p:oleObj name="Photo Editor Photo" r:id="rId11" imgW="1905266" imgH="1190476" progId="">
                  <p:embed/>
                  <p:pic>
                    <p:nvPicPr>
                      <p:cNvPr id="1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5771" y="2388357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/>
          </p:nvPr>
        </p:nvGraphicFramePr>
        <p:xfrm>
          <a:off x="4704384" y="2411103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3" name="Photo Editor Photo" r:id="rId13" imgW="1905266" imgH="1190476" progId="">
                  <p:embed/>
                </p:oleObj>
              </mc:Choice>
              <mc:Fallback>
                <p:oleObj name="Photo Editor Photo" r:id="rId13" imgW="1905266" imgH="1190476" progId="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4384" y="2411103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7"/>
          <p:cNvGraphicFramePr>
            <a:graphicFrameLocks noChangeAspect="1"/>
          </p:cNvGraphicFramePr>
          <p:nvPr>
            <p:extLst/>
          </p:nvPr>
        </p:nvGraphicFramePr>
        <p:xfrm>
          <a:off x="6081624" y="2411103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4" name="Photo Editor Photo" r:id="rId15" imgW="1905266" imgH="1190476" progId="">
                  <p:embed/>
                </p:oleObj>
              </mc:Choice>
              <mc:Fallback>
                <p:oleObj name="Photo Editor Photo" r:id="rId15" imgW="1905266" imgH="1190476" progId="">
                  <p:embed/>
                  <p:pic>
                    <p:nvPicPr>
                      <p:cNvPr id="1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624" y="2411103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"/>
          <p:cNvGraphicFramePr>
            <a:graphicFrameLocks noChangeAspect="1"/>
          </p:cNvGraphicFramePr>
          <p:nvPr>
            <p:extLst/>
          </p:nvPr>
        </p:nvGraphicFramePr>
        <p:xfrm>
          <a:off x="7481611" y="2411103"/>
          <a:ext cx="1301932" cy="81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5" name="Photo Editor Photo" r:id="rId17" imgW="1905266" imgH="1190476" progId="">
                  <p:embed/>
                </p:oleObj>
              </mc:Choice>
              <mc:Fallback>
                <p:oleObj name="Photo Editor Photo" r:id="rId17" imgW="1905266" imgH="1190476" progId="">
                  <p:embed/>
                  <p:pic>
                    <p:nvPicPr>
                      <p:cNvPr id="1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611" y="2411103"/>
                        <a:ext cx="1301932" cy="813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9"/>
          <p:cNvGraphicFramePr>
            <a:graphicFrameLocks noChangeAspect="1"/>
          </p:cNvGraphicFramePr>
          <p:nvPr>
            <p:extLst/>
          </p:nvPr>
        </p:nvGraphicFramePr>
        <p:xfrm>
          <a:off x="3311829" y="3480179"/>
          <a:ext cx="3012156" cy="188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6" name="Photo Editor Photo" r:id="rId19" imgW="4001058" imgH="2505425" progId="">
                  <p:embed/>
                </p:oleObj>
              </mc:Choice>
              <mc:Fallback>
                <p:oleObj name="Photo Editor Photo" r:id="rId19" imgW="4001058" imgH="2505425" progId="">
                  <p:embed/>
                  <p:pic>
                    <p:nvPicPr>
                      <p:cNvPr id="1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829" y="3480179"/>
                        <a:ext cx="3012156" cy="18861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3388031" y="1108548"/>
            <a:ext cx="5592956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■"/>
              <a:defRPr sz="2000" b="1">
                <a:solidFill>
                  <a:srgbClr val="09367A"/>
                </a:solidFill>
                <a:latin typeface="Comic Sans MS" pitchFamily="66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w"/>
              <a:defRPr b="1">
                <a:solidFill>
                  <a:srgbClr val="09367A"/>
                </a:solidFill>
                <a:latin typeface="Comic Sans MS" pitchFamily="66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Symbol" pitchFamily="18" charset="2"/>
              <a:buChar char="·"/>
              <a:defRPr sz="1600">
                <a:solidFill>
                  <a:srgbClr val="09367A"/>
                </a:solidFill>
                <a:latin typeface="Comic Sans MS" pitchFamily="66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fontAlgn="base">
              <a:spcAft>
                <a:spcPct val="0"/>
              </a:spcAft>
              <a:buFont typeface="Arial" pitchFamily="34" charset="0"/>
              <a:buNone/>
            </a:pPr>
            <a:r>
              <a:rPr lang="en-US" altLang="fr-FR" sz="1333" dirty="0">
                <a:solidFill>
                  <a:srgbClr val="333399"/>
                </a:solidFill>
                <a:latin typeface="+mn-lt"/>
                <a:cs typeface="Times New Roman" pitchFamily="18" charset="0"/>
              </a:rPr>
              <a:t>4 08 2006		10 08 2006          	13 08 2006             19 08 2006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521724" y="1330193"/>
            <a:ext cx="1899313" cy="89296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fr-FR" sz="1167" b="1" dirty="0">
                <a:solidFill>
                  <a:srgbClr val="09367A"/>
                </a:solidFill>
              </a:rPr>
              <a:t>Level 1: </a:t>
            </a:r>
          </a:p>
          <a:p>
            <a:pPr algn="l" eaLnBrk="1" hangingPunct="1">
              <a:spcBef>
                <a:spcPct val="20000"/>
              </a:spcBef>
            </a:pPr>
            <a:r>
              <a:rPr lang="en-GB" altLang="fr-FR" sz="1167" b="1" dirty="0">
                <a:solidFill>
                  <a:srgbClr val="09367A"/>
                </a:solidFill>
                <a:cs typeface="Times New Roman" pitchFamily="18" charset="0"/>
              </a:rPr>
              <a:t>Top of the Atmosphere </a:t>
            </a:r>
            <a:r>
              <a:rPr lang="en-GB" altLang="fr-FR" sz="1167" b="1" dirty="0" err="1">
                <a:solidFill>
                  <a:srgbClr val="09367A"/>
                </a:solidFill>
                <a:cs typeface="Times New Roman" pitchFamily="18" charset="0"/>
              </a:rPr>
              <a:t>reflectances</a:t>
            </a:r>
            <a:r>
              <a:rPr lang="en-GB" altLang="fr-FR" sz="1167" b="1" dirty="0">
                <a:solidFill>
                  <a:srgbClr val="09367A"/>
                </a:solidFill>
                <a:cs typeface="Times New Roman" pitchFamily="18" charset="0"/>
              </a:rPr>
              <a:t> calibrated &amp; geocoded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1521725" y="2334762"/>
            <a:ext cx="1775321" cy="11681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fr-FR" sz="1167" b="1" dirty="0">
                <a:solidFill>
                  <a:srgbClr val="09367A"/>
                </a:solidFill>
              </a:rPr>
              <a:t>Level 2: </a:t>
            </a:r>
          </a:p>
          <a:p>
            <a:pPr algn="l" eaLnBrk="1" hangingPunct="1">
              <a:spcBef>
                <a:spcPct val="20000"/>
              </a:spcBef>
            </a:pPr>
            <a:r>
              <a:rPr lang="fr-FR" altLang="fr-FR" sz="1167" b="1" dirty="0">
                <a:solidFill>
                  <a:srgbClr val="09367A"/>
                </a:solidFill>
                <a:cs typeface="Times New Roman" pitchFamily="18" charset="0"/>
              </a:rPr>
              <a:t>Single date surface </a:t>
            </a:r>
            <a:r>
              <a:rPr lang="fr-FR" altLang="fr-FR" sz="1167" b="1" dirty="0" err="1">
                <a:solidFill>
                  <a:srgbClr val="09367A"/>
                </a:solidFill>
                <a:cs typeface="Times New Roman" pitchFamily="18" charset="0"/>
              </a:rPr>
              <a:t>reflectances</a:t>
            </a:r>
            <a:r>
              <a:rPr lang="fr-FR" altLang="fr-FR" sz="1167" b="1" dirty="0">
                <a:solidFill>
                  <a:srgbClr val="09367A"/>
                </a:solidFill>
                <a:cs typeface="Times New Roman" pitchFamily="18" charset="0"/>
              </a:rPr>
              <a:t> </a:t>
            </a:r>
            <a:r>
              <a:rPr lang="en-US" altLang="fr-FR" sz="1167" b="1" dirty="0">
                <a:solidFill>
                  <a:srgbClr val="09367A"/>
                </a:solidFill>
              </a:rPr>
              <a:t>after cloud masking and atmospheric correction</a:t>
            </a:r>
            <a:endParaRPr lang="en-GB" altLang="fr-FR" sz="1167" b="1" dirty="0">
              <a:solidFill>
                <a:srgbClr val="09367A"/>
              </a:solidFill>
              <a:cs typeface="Times New Roman" pitchFamily="18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1521724" y="4231053"/>
            <a:ext cx="1763947" cy="6733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7619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fr-FR" sz="1167" b="1" kern="0" dirty="0">
                <a:solidFill>
                  <a:srgbClr val="09367A"/>
                </a:solidFill>
              </a:rPr>
              <a:t>Level 3: </a:t>
            </a:r>
          </a:p>
          <a:p>
            <a:pPr defTabSz="76197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FR" altLang="fr-FR" sz="1167" b="1" kern="0" dirty="0">
                <a:solidFill>
                  <a:srgbClr val="09367A"/>
                </a:solidFill>
                <a:cs typeface="Times New Roman" pitchFamily="18" charset="0"/>
              </a:rPr>
              <a:t>10 </a:t>
            </a:r>
            <a:r>
              <a:rPr lang="fr-FR" altLang="fr-FR" sz="1167" b="1" kern="0" dirty="0" err="1">
                <a:solidFill>
                  <a:srgbClr val="09367A"/>
                </a:solidFill>
                <a:cs typeface="Times New Roman" pitchFamily="18" charset="0"/>
              </a:rPr>
              <a:t>days</a:t>
            </a:r>
            <a:r>
              <a:rPr lang="fr-FR" altLang="fr-FR" sz="1167" b="1" kern="0" dirty="0">
                <a:solidFill>
                  <a:srgbClr val="09367A"/>
                </a:solidFill>
                <a:cs typeface="Times New Roman" pitchFamily="18" charset="0"/>
              </a:rPr>
              <a:t> time composite of </a:t>
            </a:r>
            <a:r>
              <a:rPr lang="fr-FR" altLang="fr-FR" sz="1167" b="1" kern="0" dirty="0" err="1">
                <a:solidFill>
                  <a:srgbClr val="09367A"/>
                </a:solidFill>
                <a:cs typeface="Times New Roman" pitchFamily="18" charset="0"/>
              </a:rPr>
              <a:t>level</a:t>
            </a:r>
            <a:r>
              <a:rPr lang="fr-FR" altLang="fr-FR" sz="1167" b="1" kern="0" dirty="0">
                <a:solidFill>
                  <a:srgbClr val="09367A"/>
                </a:solidFill>
                <a:cs typeface="Times New Roman" pitchFamily="18" charset="0"/>
              </a:rPr>
              <a:t> 2</a:t>
            </a:r>
            <a:endParaRPr lang="en-GB" altLang="fr-FR" sz="1167" b="1" kern="0" dirty="0">
              <a:solidFill>
                <a:srgbClr val="09367A"/>
              </a:solidFill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0728" y="728227"/>
            <a:ext cx="735169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 b="1" dirty="0">
                <a:solidFill>
                  <a:srgbClr val="328608"/>
                </a:solidFill>
              </a:rPr>
              <a:t>Registration, cloud mask, cloud shadow mask, atmospheric correction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04000" y="3468807"/>
            <a:ext cx="2195015" cy="15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7" dirty="0"/>
              <a:t>Methods developed by CESBIO since 2007</a:t>
            </a:r>
          </a:p>
          <a:p>
            <a:r>
              <a:rPr lang="en-GB" sz="1307" dirty="0"/>
              <a:t>Using Formosat-2</a:t>
            </a:r>
          </a:p>
          <a:p>
            <a:endParaRPr lang="en-GB" sz="1307" dirty="0"/>
          </a:p>
          <a:p>
            <a:r>
              <a:rPr lang="en-GB" sz="1307" dirty="0"/>
              <a:t>Now operational for Sentinel-2, Landsat and VENµS (MAJA software)</a:t>
            </a:r>
          </a:p>
        </p:txBody>
      </p:sp>
    </p:spTree>
    <p:extLst>
      <p:ext uri="{BB962C8B-B14F-4D97-AF65-F5344CB8AC3E}">
        <p14:creationId xmlns:p14="http://schemas.microsoft.com/office/powerpoint/2010/main" val="25029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114660" y="132913"/>
            <a:ext cx="5178736" cy="265037"/>
          </a:xfrm>
        </p:spPr>
        <p:txBody>
          <a:bodyPr/>
          <a:lstStyle/>
          <a:p>
            <a:r>
              <a:rPr lang="en-GB" sz="2400" cap="none" smtClean="0"/>
              <a:t>PLEIADES 1A / 1B</a:t>
            </a:r>
            <a:endParaRPr lang="en-GB" sz="2400" cap="none" dirty="0"/>
          </a:p>
        </p:txBody>
      </p:sp>
      <p:sp>
        <p:nvSpPr>
          <p:cNvPr id="13" name="ZoneTexte 12"/>
          <p:cNvSpPr txBox="1"/>
          <p:nvPr/>
        </p:nvSpPr>
        <p:spPr>
          <a:xfrm>
            <a:off x="2950234" y="698740"/>
            <a:ext cx="698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</a:t>
            </a:r>
            <a:r>
              <a:rPr lang="fr-FR" sz="1400" smtClean="0">
                <a:solidFill>
                  <a:schemeClr val="bg1"/>
                </a:solidFill>
              </a:rPr>
              <a:t>: </a:t>
            </a:r>
            <a:r>
              <a:rPr lang="fr-FR" sz="1400">
                <a:solidFill>
                  <a:schemeClr val="bg1"/>
                </a:solidFill>
              </a:rPr>
              <a:t>December 17, 2011 </a:t>
            </a:r>
            <a:r>
              <a:rPr lang="fr-FR" sz="1400" smtClean="0">
                <a:solidFill>
                  <a:schemeClr val="bg1"/>
                </a:solidFill>
              </a:rPr>
              <a:t>/ December </a:t>
            </a:r>
            <a:r>
              <a:rPr lang="fr-FR" sz="1400">
                <a:solidFill>
                  <a:schemeClr val="bg1"/>
                </a:solidFill>
              </a:rPr>
              <a:t>2</a:t>
            </a:r>
            <a:r>
              <a:rPr lang="fr-FR" sz="1400" smtClean="0">
                <a:solidFill>
                  <a:schemeClr val="bg1"/>
                </a:solidFill>
              </a:rPr>
              <a:t>, 2012</a:t>
            </a:r>
            <a:endParaRPr lang="fr-FR" sz="1400" dirty="0" smtClean="0">
              <a:solidFill>
                <a:schemeClr val="bg1"/>
              </a:solidFill>
            </a:endParaRPr>
          </a:p>
          <a:p>
            <a:r>
              <a:rPr lang="fr-FR" sz="1400" dirty="0" smtClean="0">
                <a:solidFill>
                  <a:schemeClr val="bg1"/>
                </a:solidFill>
              </a:rPr>
              <a:t>Nominal end of the mission</a:t>
            </a:r>
            <a:r>
              <a:rPr lang="fr-FR" sz="1400" smtClean="0">
                <a:solidFill>
                  <a:schemeClr val="bg1"/>
                </a:solidFill>
              </a:rPr>
              <a:t>: </a:t>
            </a:r>
            <a:r>
              <a:rPr lang="fr-FR" sz="1400">
                <a:solidFill>
                  <a:schemeClr val="bg1"/>
                </a:solidFill>
              </a:rPr>
              <a:t>December </a:t>
            </a:r>
            <a:r>
              <a:rPr lang="fr-FR" sz="1400" smtClean="0">
                <a:solidFill>
                  <a:schemeClr val="bg1"/>
                </a:solidFill>
              </a:rPr>
              <a:t> 2018  /  December  2019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14660" y="1237366"/>
            <a:ext cx="6176514" cy="861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fr-FR" sz="1800" b="1" dirty="0" smtClean="0">
                <a:solidFill>
                  <a:schemeClr val="bg1"/>
                </a:solidFill>
              </a:rPr>
              <a:t>Mission objectives: </a:t>
            </a:r>
            <a:r>
              <a:rPr lang="en-US" sz="1600" dirty="0"/>
              <a:t>Cartography, land use, risk, agriculture and forestry, civil planning and mapping, digital terrain models, </a:t>
            </a:r>
            <a:r>
              <a:rPr lang="en-US" sz="1600" dirty="0" err="1" smtClean="0"/>
              <a:t>defence</a:t>
            </a:r>
            <a:r>
              <a:rPr lang="en-US" sz="1600" dirty="0" smtClean="0"/>
              <a:t>, </a:t>
            </a:r>
            <a:r>
              <a:rPr lang="en-US" altLang="en-US" sz="1600" dirty="0">
                <a:solidFill>
                  <a:schemeClr val="bg1"/>
                </a:solidFill>
              </a:rPr>
              <a:t>Snow &amp; Ice: ice sheet topography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pleiades.cnes.fr/sites/default/files/migration/smsc/pleiades/icons/photos/applis/banda_ava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" y="7938"/>
            <a:ext cx="2952445" cy="36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www.menadefense.net/wp-content/uploads/2017/08/pleiad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1250038" cy="12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leiades_illus_trans_cou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2" y="4255009"/>
            <a:ext cx="1736206" cy="11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0" y="2807643"/>
            <a:ext cx="5365631" cy="26776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PLEIADES </a:t>
            </a:r>
            <a:r>
              <a:rPr lang="en-GB" sz="1800" dirty="0"/>
              <a:t>1A / 1B </a:t>
            </a:r>
            <a:r>
              <a:rPr lang="en-US" sz="1800" b="1" dirty="0" smtClean="0">
                <a:solidFill>
                  <a:schemeClr val="bg1"/>
                </a:solidFill>
              </a:rPr>
              <a:t>main innovations:</a:t>
            </a:r>
          </a:p>
          <a:p>
            <a:pPr lvl="2"/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Provision of an optical high-resolution panchromatic </a:t>
            </a:r>
            <a:r>
              <a:rPr lang="en-US" sz="1600" dirty="0" smtClean="0"/>
              <a:t>and multispectral </a:t>
            </a:r>
            <a:r>
              <a:rPr lang="en-US" sz="1600" dirty="0"/>
              <a:t>imagery with high quality product </a:t>
            </a:r>
            <a:r>
              <a:rPr lang="en-US" sz="1600" dirty="0" smtClean="0"/>
              <a:t>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Global </a:t>
            </a:r>
            <a:r>
              <a:rPr lang="en-US" sz="1600" dirty="0"/>
              <a:t>coverage and a daily observation accessibility to any point on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Service </a:t>
            </a:r>
            <a:r>
              <a:rPr lang="en-US" sz="1600" dirty="0"/>
              <a:t>provision of </a:t>
            </a:r>
            <a:r>
              <a:rPr lang="en-US" sz="1600" dirty="0" smtClean="0"/>
              <a:t>a </a:t>
            </a:r>
            <a:r>
              <a:rPr lang="en-US" sz="1600" dirty="0"/>
              <a:t>panchromatic image with a merged multispectral image </a:t>
            </a:r>
            <a:r>
              <a:rPr lang="en-US" sz="1600" dirty="0" err="1"/>
              <a:t>orthorectified</a:t>
            </a:r>
            <a:r>
              <a:rPr lang="en-US" sz="1600" dirty="0"/>
              <a:t> </a:t>
            </a:r>
            <a:r>
              <a:rPr lang="en-US" sz="1600" dirty="0" smtClean="0"/>
              <a:t>• </a:t>
            </a:r>
            <a:r>
              <a:rPr lang="en-US" sz="1600" dirty="0"/>
              <a:t>Provision of stereo imagery </a:t>
            </a:r>
            <a:r>
              <a:rPr lang="en-US" sz="1600" dirty="0" smtClean="0"/>
              <a:t>and </a:t>
            </a:r>
            <a:r>
              <a:rPr lang="en-US" sz="1600" dirty="0"/>
              <a:t>mosaic </a:t>
            </a:r>
            <a:r>
              <a:rPr lang="en-US" sz="1600" dirty="0" smtClean="0"/>
              <a:t>imagery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6" y="2123439"/>
            <a:ext cx="4956396" cy="358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151475"/>
            <a:ext cx="4917652" cy="35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08745" y="5029465"/>
            <a:ext cx="1133644" cy="6052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2012</a:t>
            </a:r>
            <a:endParaRPr lang="en-US" sz="33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5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114660" y="132913"/>
            <a:ext cx="5178736" cy="265037"/>
          </a:xfrm>
        </p:spPr>
        <p:txBody>
          <a:bodyPr/>
          <a:lstStyle/>
          <a:p>
            <a:r>
              <a:rPr lang="en-GB" sz="2400" cap="none" smtClean="0"/>
              <a:t>PLEIADES 1A / 1B</a:t>
            </a:r>
            <a:endParaRPr lang="en-GB" sz="2400" cap="none" dirty="0"/>
          </a:p>
        </p:txBody>
      </p:sp>
      <p:sp>
        <p:nvSpPr>
          <p:cNvPr id="13" name="ZoneTexte 12"/>
          <p:cNvSpPr txBox="1"/>
          <p:nvPr/>
        </p:nvSpPr>
        <p:spPr>
          <a:xfrm>
            <a:off x="2950234" y="698740"/>
            <a:ext cx="698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</a:t>
            </a:r>
            <a:r>
              <a:rPr lang="fr-FR" sz="1400" smtClean="0">
                <a:solidFill>
                  <a:schemeClr val="bg1"/>
                </a:solidFill>
              </a:rPr>
              <a:t>: </a:t>
            </a:r>
            <a:r>
              <a:rPr lang="fr-FR" sz="1400">
                <a:solidFill>
                  <a:schemeClr val="bg1"/>
                </a:solidFill>
              </a:rPr>
              <a:t>December 17, 2011 </a:t>
            </a:r>
            <a:r>
              <a:rPr lang="fr-FR" sz="1400" smtClean="0">
                <a:solidFill>
                  <a:schemeClr val="bg1"/>
                </a:solidFill>
              </a:rPr>
              <a:t>/ December </a:t>
            </a:r>
            <a:r>
              <a:rPr lang="fr-FR" sz="1400">
                <a:solidFill>
                  <a:schemeClr val="bg1"/>
                </a:solidFill>
              </a:rPr>
              <a:t>2</a:t>
            </a:r>
            <a:r>
              <a:rPr lang="fr-FR" sz="1400" smtClean="0">
                <a:solidFill>
                  <a:schemeClr val="bg1"/>
                </a:solidFill>
              </a:rPr>
              <a:t>, 2012</a:t>
            </a:r>
            <a:endParaRPr lang="fr-FR" sz="1400" dirty="0" smtClean="0">
              <a:solidFill>
                <a:schemeClr val="bg1"/>
              </a:solidFill>
            </a:endParaRPr>
          </a:p>
          <a:p>
            <a:r>
              <a:rPr lang="fr-FR" sz="1400" dirty="0" smtClean="0">
                <a:solidFill>
                  <a:schemeClr val="bg1"/>
                </a:solidFill>
              </a:rPr>
              <a:t>Nominal end of the mission</a:t>
            </a:r>
            <a:r>
              <a:rPr lang="fr-FR" sz="1400" smtClean="0">
                <a:solidFill>
                  <a:schemeClr val="bg1"/>
                </a:solidFill>
              </a:rPr>
              <a:t>: </a:t>
            </a:r>
            <a:r>
              <a:rPr lang="fr-FR" sz="1400">
                <a:solidFill>
                  <a:schemeClr val="bg1"/>
                </a:solidFill>
              </a:rPr>
              <a:t>December </a:t>
            </a:r>
            <a:r>
              <a:rPr lang="fr-FR" sz="1400" smtClean="0">
                <a:solidFill>
                  <a:schemeClr val="bg1"/>
                </a:solidFill>
              </a:rPr>
              <a:t> 2018  /  December  2019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14660" y="1237366"/>
            <a:ext cx="6176514" cy="861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fr-FR" sz="1800" b="1" dirty="0" smtClean="0">
                <a:solidFill>
                  <a:schemeClr val="bg1"/>
                </a:solidFill>
              </a:rPr>
              <a:t>Mission objectives: </a:t>
            </a:r>
            <a:r>
              <a:rPr lang="en-US" sz="1600" dirty="0"/>
              <a:t>Cartography, land use, risk, agriculture and forestry, civil planning and mapping, digital terrain models, </a:t>
            </a:r>
            <a:r>
              <a:rPr lang="en-US" sz="1600" dirty="0" err="1" smtClean="0"/>
              <a:t>defence</a:t>
            </a:r>
            <a:r>
              <a:rPr lang="en-US" sz="1600" dirty="0" smtClean="0"/>
              <a:t>, </a:t>
            </a:r>
            <a:r>
              <a:rPr lang="en-US" altLang="en-US" sz="1600" dirty="0">
                <a:solidFill>
                  <a:schemeClr val="bg1"/>
                </a:solidFill>
              </a:rPr>
              <a:t>Snow &amp; Ice: ice sheet topography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pleiades.cnes.fr/sites/default/files/migration/smsc/pleiades/icons/photos/applis/banda_ava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" y="7938"/>
            <a:ext cx="2952445" cy="36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www.menadefense.net/wp-content/uploads/2017/08/pleiad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1250038" cy="12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leiades_illus_trans_cou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2" y="4255009"/>
            <a:ext cx="1736206" cy="111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0" y="2807643"/>
            <a:ext cx="5365631" cy="26776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PLEIADES </a:t>
            </a:r>
            <a:r>
              <a:rPr lang="en-GB" sz="1800" dirty="0"/>
              <a:t>1A / 1B </a:t>
            </a:r>
            <a:r>
              <a:rPr lang="en-US" sz="1800" b="1" dirty="0" smtClean="0">
                <a:solidFill>
                  <a:schemeClr val="bg1"/>
                </a:solidFill>
              </a:rPr>
              <a:t>main innovations:</a:t>
            </a:r>
          </a:p>
          <a:p>
            <a:pPr lvl="2"/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Provision of an optical high-resolution panchromatic </a:t>
            </a:r>
            <a:r>
              <a:rPr lang="en-US" sz="1600" dirty="0" smtClean="0"/>
              <a:t>and multispectral </a:t>
            </a:r>
            <a:r>
              <a:rPr lang="en-US" sz="1600" dirty="0"/>
              <a:t>imagery with high quality product </a:t>
            </a:r>
            <a:r>
              <a:rPr lang="en-US" sz="1600" dirty="0" smtClean="0"/>
              <a:t>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Global </a:t>
            </a:r>
            <a:r>
              <a:rPr lang="en-US" sz="1600" dirty="0"/>
              <a:t>coverage and a daily observation accessibility to any point on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Service </a:t>
            </a:r>
            <a:r>
              <a:rPr lang="en-US" sz="1600" dirty="0"/>
              <a:t>provision of </a:t>
            </a:r>
            <a:r>
              <a:rPr lang="en-US" sz="1600" dirty="0" smtClean="0"/>
              <a:t>a </a:t>
            </a:r>
            <a:r>
              <a:rPr lang="en-US" sz="1600" dirty="0"/>
              <a:t>panchromatic image with a merged multispectral image </a:t>
            </a:r>
            <a:r>
              <a:rPr lang="en-US" sz="1600" dirty="0" err="1"/>
              <a:t>orthorectified</a:t>
            </a:r>
            <a:r>
              <a:rPr lang="en-US" sz="1600" dirty="0"/>
              <a:t> </a:t>
            </a:r>
            <a:r>
              <a:rPr lang="en-US" sz="1600" dirty="0" smtClean="0"/>
              <a:t>• </a:t>
            </a:r>
            <a:r>
              <a:rPr lang="en-US" sz="1600" dirty="0"/>
              <a:t>Provision of stereo imagery </a:t>
            </a:r>
            <a:r>
              <a:rPr lang="en-US" sz="1600" dirty="0" smtClean="0"/>
              <a:t>and </a:t>
            </a:r>
            <a:r>
              <a:rPr lang="en-US" sz="1600" dirty="0"/>
              <a:t>mosaic </a:t>
            </a:r>
            <a:r>
              <a:rPr lang="en-US" sz="1600" dirty="0" smtClean="0"/>
              <a:t>imagery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16" y="2123439"/>
            <a:ext cx="4956396" cy="358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8907504" y="4970988"/>
            <a:ext cx="1133644" cy="6052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2003</a:t>
            </a:r>
            <a:endParaRPr lang="en-US" sz="33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67597" y="162351"/>
            <a:ext cx="7974419" cy="369332"/>
          </a:xfrm>
        </p:spPr>
        <p:txBody>
          <a:bodyPr/>
          <a:lstStyle/>
          <a:p>
            <a:r>
              <a:rPr lang="fr-FR" dirty="0" smtClean="0"/>
              <a:t>Global </a:t>
            </a:r>
            <a:r>
              <a:rPr lang="fr-FR" dirty="0" err="1" smtClean="0"/>
              <a:t>scale</a:t>
            </a:r>
            <a:r>
              <a:rPr lang="fr-FR" dirty="0" smtClean="0"/>
              <a:t> water cycle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-219543" y="1068511"/>
            <a:ext cx="539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Sea</a:t>
            </a:r>
            <a:r>
              <a:rPr lang="fr-FR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level</a:t>
            </a:r>
            <a:r>
              <a:rPr lang="fr-FR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rise</a:t>
            </a:r>
            <a:r>
              <a:rPr lang="fr-FR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3mm/</a:t>
            </a:r>
            <a:r>
              <a:rPr lang="fr-FR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year</a:t>
            </a:r>
            <a:r>
              <a:rPr lang="fr-FR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(+/-0.4)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r>
              <a:rPr lang="fr-FR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 ECV</a:t>
            </a:r>
            <a:endParaRPr lang="fr-FR" sz="1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" y="1849926"/>
            <a:ext cx="4594903" cy="28450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14258" b="-14258"/>
          <a:stretch/>
        </p:blipFill>
        <p:spPr>
          <a:xfrm>
            <a:off x="4762500" y="1849926"/>
            <a:ext cx="5470476" cy="33099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3470345"/>
            <a:ext cx="1033568" cy="7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4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2608" y="115660"/>
            <a:ext cx="8749709" cy="369332"/>
          </a:xfrm>
        </p:spPr>
        <p:txBody>
          <a:bodyPr/>
          <a:lstStyle/>
          <a:p>
            <a:r>
              <a:rPr lang="en-US" dirty="0" smtClean="0"/>
              <a:t>Regional water equation ant its sat measurements (EWV)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636374" y="5331733"/>
            <a:ext cx="371886" cy="303212"/>
          </a:xfrm>
        </p:spPr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29130" y="3919538"/>
            <a:ext cx="1625600" cy="1538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56510" y="2339976"/>
            <a:ext cx="3688080" cy="1412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044790" y="2437448"/>
            <a:ext cx="339945" cy="119856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399631" y="2437450"/>
            <a:ext cx="345440" cy="119856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4779870" y="2437448"/>
            <a:ext cx="327660" cy="1198563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464151" y="2437450"/>
            <a:ext cx="962660" cy="119856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234790" y="2437449"/>
            <a:ext cx="939627" cy="1198562"/>
          </a:xfrm>
          <a:prstGeom prst="roundRect">
            <a:avLst>
              <a:gd name="adj" fmla="val 50000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974950" y="2436496"/>
            <a:ext cx="983965" cy="1193800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8" name="Object 57"/>
          <p:cNvGraphicFramePr>
            <a:graphicFrameLocks noChangeAspect="1"/>
          </p:cNvGraphicFramePr>
          <p:nvPr>
            <p:extLst/>
          </p:nvPr>
        </p:nvGraphicFramePr>
        <p:xfrm>
          <a:off x="1003842" y="2515430"/>
          <a:ext cx="543877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Équation" r:id="rId4" imgW="2095200" imgH="393480" progId="Equation.3">
                  <p:embed/>
                </p:oleObj>
              </mc:Choice>
              <mc:Fallback>
                <p:oleObj name="Équation" r:id="rId4" imgW="2095200" imgH="393480" progId="Equation.3">
                  <p:embed/>
                  <p:pic>
                    <p:nvPicPr>
                      <p:cNvPr id="1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842" y="2515430"/>
                        <a:ext cx="543877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à coins arrondis 18"/>
          <p:cNvSpPr/>
          <p:nvPr/>
        </p:nvSpPr>
        <p:spPr>
          <a:xfrm>
            <a:off x="319116" y="711547"/>
            <a:ext cx="1525929" cy="1410182"/>
          </a:xfrm>
          <a:prstGeom prst="roundRect">
            <a:avLst>
              <a:gd name="adj" fmla="val 14609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941813" y="716852"/>
            <a:ext cx="1525929" cy="14101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672430" y="711512"/>
            <a:ext cx="1525929" cy="141018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Ground water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529676" y="384365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165436" y="385381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953596" y="3905376"/>
            <a:ext cx="1525929" cy="1498793"/>
          </a:xfrm>
          <a:prstGeom prst="roundRect">
            <a:avLst>
              <a:gd name="adj" fmla="val 7404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Jason, </a:t>
            </a:r>
            <a:r>
              <a:rPr kumimoji="0" lang="en-US" sz="18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Saral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Altika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SWOT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/>
                <a:cs typeface="Arial"/>
              </a:rPr>
              <a:t>2021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5" name="Connecteur droit 24"/>
          <p:cNvCxnSpPr>
            <a:stCxn id="16" idx="0"/>
            <a:endCxn id="19" idx="2"/>
          </p:cNvCxnSpPr>
          <p:nvPr/>
        </p:nvCxnSpPr>
        <p:spPr>
          <a:xfrm flipH="1" flipV="1">
            <a:off x="1082081" y="2121729"/>
            <a:ext cx="384852" cy="314767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5" idx="0"/>
            <a:endCxn id="20" idx="2"/>
          </p:cNvCxnSpPr>
          <p:nvPr/>
        </p:nvCxnSpPr>
        <p:spPr>
          <a:xfrm flipV="1">
            <a:off x="2704604" y="2127034"/>
            <a:ext cx="174" cy="31041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14" idx="0"/>
            <a:endCxn id="21" idx="2"/>
          </p:cNvCxnSpPr>
          <p:nvPr/>
        </p:nvCxnSpPr>
        <p:spPr>
          <a:xfrm flipV="1">
            <a:off x="3945481" y="2121694"/>
            <a:ext cx="489914" cy="31575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3" idx="2"/>
            <a:endCxn id="22" idx="0"/>
          </p:cNvCxnSpPr>
          <p:nvPr/>
        </p:nvCxnSpPr>
        <p:spPr>
          <a:xfrm flipH="1">
            <a:off x="4292641" y="3636011"/>
            <a:ext cx="651059" cy="20764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12" idx="2"/>
            <a:endCxn id="23" idx="0"/>
          </p:cNvCxnSpPr>
          <p:nvPr/>
        </p:nvCxnSpPr>
        <p:spPr>
          <a:xfrm>
            <a:off x="5572351" y="3636012"/>
            <a:ext cx="356050" cy="217804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11" idx="2"/>
            <a:endCxn id="24" idx="0"/>
          </p:cNvCxnSpPr>
          <p:nvPr/>
        </p:nvCxnSpPr>
        <p:spPr>
          <a:xfrm>
            <a:off x="6214763" y="3636011"/>
            <a:ext cx="1501798" cy="26936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http://www.hydro-smos.be/graphics/smos_satellit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3750" l="6714" r="96820">
                        <a14:foregroundMark x1="48057" y1="32143" x2="48057" y2="32143"/>
                        <a14:foregroundMark x1="36042" y1="29464" x2="36042" y2="29464"/>
                        <a14:foregroundMark x1="40636" y1="40625" x2="40636" y2="40625"/>
                        <a14:foregroundMark x1="40636" y1="37054" x2="40636" y2="37054"/>
                        <a14:foregroundMark x1="10954" y1="22321" x2="10954" y2="22321"/>
                        <a14:foregroundMark x1="22968" y1="12054" x2="22968" y2="12054"/>
                        <a14:foregroundMark x1="39576" y1="22321" x2="39576" y2="22321"/>
                        <a14:foregroundMark x1="10601" y1="16518" x2="10601" y2="16518"/>
                        <a14:foregroundMark x1="19081" y1="13839" x2="19081" y2="13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8" y="559625"/>
            <a:ext cx="1214912" cy="96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31"/>
          <p:cNvSpPr txBox="1"/>
          <p:nvPr/>
        </p:nvSpPr>
        <p:spPr>
          <a:xfrm>
            <a:off x="320426" y="1410855"/>
            <a:ext cx="151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SMOS, SMAP,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AMSR-E, SSMI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EC7405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3" name="Picture 11" descr="http://edc.dgfi.badw.de:8080/satellite_missions/slr_sats_pics/jason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39" r="100000">
                        <a14:foregroundMark x1="65574" y1="43963" x2="65574" y2="43963"/>
                        <a14:foregroundMark x1="56102" y1="26935" x2="56102" y2="26935"/>
                        <a14:foregroundMark x1="43716" y1="78947" x2="43716" y2="78947"/>
                        <a14:foregroundMark x1="58470" y1="88854" x2="58470" y2="88854"/>
                        <a14:foregroundMark x1="91257" y1="77090" x2="91257" y2="77090"/>
                        <a14:foregroundMark x1="83607" y1="61920" x2="83607" y2="61920"/>
                        <a14:foregroundMark x1="76138" y1="84520" x2="76138" y2="84520"/>
                        <a14:foregroundMark x1="90710" y1="70588" x2="90710" y2="70588"/>
                        <a14:foregroundMark x1="83242" y1="84211" x2="83242" y2="84211"/>
                        <a14:foregroundMark x1="66302" y1="44892" x2="66302" y2="44892"/>
                        <a14:foregroundMark x1="57559" y1="35604" x2="57559" y2="35604"/>
                        <a14:foregroundMark x1="52277" y1="67183" x2="52277" y2="67183"/>
                        <a14:foregroundMark x1="69763" y1="46130" x2="69763" y2="46130"/>
                        <a14:foregroundMark x1="70128" y1="21672" x2="70128" y2="21672"/>
                        <a14:foregroundMark x1="59199" y1="36223" x2="59199" y2="36223"/>
                        <a14:foregroundMark x1="49362" y1="71827" x2="49362" y2="71827"/>
                        <a14:foregroundMark x1="67942" y1="59752" x2="67942" y2="59752"/>
                        <a14:foregroundMark x1="57377" y1="44582" x2="57377" y2="44582"/>
                        <a14:foregroundMark x1="61566" y1="43963" x2="61566" y2="43963"/>
                        <a14:foregroundMark x1="63024" y1="32817" x2="63024" y2="32817"/>
                        <a14:foregroundMark x1="71767" y1="55728" x2="71767" y2="55728"/>
                        <a14:foregroundMark x1="63752" y1="55728" x2="63752" y2="55728"/>
                        <a14:foregroundMark x1="51002" y1="53560" x2="51002" y2="53560"/>
                        <a14:foregroundMark x1="59199" y1="47059" x2="59199" y2="47059"/>
                        <a14:foregroundMark x1="72495" y1="74613" x2="72495" y2="74613"/>
                        <a14:foregroundMark x1="65027" y1="90712" x2="65027" y2="90712"/>
                        <a14:foregroundMark x1="60109" y1="97214" x2="60109" y2="97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400" y="516930"/>
            <a:ext cx="1372725" cy="8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1977576" y="1311328"/>
            <a:ext cx="140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Jason,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Saral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Altika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SWOT, </a:t>
            </a:r>
            <a:r>
              <a:rPr kumimoji="0" lang="en-US" sz="160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S1</a:t>
            </a:r>
            <a:endParaRPr kumimoji="0" lang="en-US" sz="1600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" name="Picture 9" descr="http://www.asf.alaska.edu/sites/all/files/images/satellites/grace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0" b="100000" l="435" r="100000">
                        <a14:foregroundMark x1="78696" y1="30270" x2="78696" y2="30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6" y="3926789"/>
            <a:ext cx="1209040" cy="9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48776" y="4735248"/>
            <a:ext cx="140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GRACE, GRACE-FO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1808964" y="3784154"/>
            <a:ext cx="858520" cy="106981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9" b="89222" l="2597" r="97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525" y="4596003"/>
            <a:ext cx="1570579" cy="85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3441435" y="3971044"/>
            <a:ext cx="1543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TRMM, GPM,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Megha-Tropiques</a:t>
            </a:r>
            <a:endParaRPr kumimoji="0" lang="en-US" sz="16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oct</a:t>
            </a:r>
            <a:endParaRPr kumimoji="0" lang="en-US" sz="18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2011-?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154710" y="4427085"/>
            <a:ext cx="16081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CERES,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S2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AIRS,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Landsat, </a:t>
            </a: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TIR?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2" name="Picture 15" descr="http://www-angler.larc.nasa.gov/site/images/modis/modiscraft_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3" b="99429" l="0" r="97674">
                        <a14:foregroundMark x1="23256" y1="17143" x2="23256" y2="17143"/>
                        <a14:foregroundMark x1="18605" y1="72571" x2="18605" y2="72571"/>
                        <a14:foregroundMark x1="44767" y1="83429" x2="44767" y2="8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660" y="3747771"/>
            <a:ext cx="81915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ZoneTexte 42"/>
          <p:cNvSpPr txBox="1"/>
          <p:nvPr/>
        </p:nvSpPr>
        <p:spPr>
          <a:xfrm>
            <a:off x="5414664" y="983237"/>
            <a:ext cx="483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resolution (</a:t>
            </a:r>
            <a:r>
              <a:rPr kumimoji="0" lang="en-US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xy,t,z</a:t>
            </a: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 and accuracies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levels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of proximity with EWV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Involving</a:t>
            </a:r>
            <a:r>
              <a:rPr lang="en-US" sz="1800" b="1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 various levels of modelling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38" y="4780461"/>
            <a:ext cx="730199" cy="52768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lèche à angle droit 1"/>
          <p:cNvSpPr/>
          <p:nvPr/>
        </p:nvSpPr>
        <p:spPr>
          <a:xfrm flipV="1">
            <a:off x="1707714" y="1060928"/>
            <a:ext cx="4119437" cy="1262991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5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2B8EFC2-1E6F-E543-8F2B-2782CBB9317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4"/>
          </p:nvPr>
        </p:nvSpPr>
        <p:spPr>
          <a:xfrm>
            <a:off x="3114660" y="132913"/>
            <a:ext cx="5178736" cy="265037"/>
          </a:xfrm>
        </p:spPr>
        <p:txBody>
          <a:bodyPr/>
          <a:lstStyle/>
          <a:p>
            <a:r>
              <a:rPr lang="en-GB" sz="2400" cap="none" dirty="0" smtClean="0"/>
              <a:t>SMOS </a:t>
            </a:r>
            <a:endParaRPr lang="en-GB" sz="2400" cap="none" dirty="0"/>
          </a:p>
        </p:txBody>
      </p:sp>
      <p:sp>
        <p:nvSpPr>
          <p:cNvPr id="13" name="ZoneTexte 12"/>
          <p:cNvSpPr txBox="1"/>
          <p:nvPr/>
        </p:nvSpPr>
        <p:spPr>
          <a:xfrm>
            <a:off x="3313690" y="637780"/>
            <a:ext cx="6547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Launch</a:t>
            </a:r>
            <a:r>
              <a:rPr lang="fr-FR" sz="1400" dirty="0" smtClean="0">
                <a:solidFill>
                  <a:schemeClr val="bg1"/>
                </a:solidFill>
              </a:rPr>
              <a:t> date: </a:t>
            </a:r>
            <a:r>
              <a:rPr lang="fr-FR" sz="1400" dirty="0" err="1" smtClean="0">
                <a:solidFill>
                  <a:schemeClr val="bg1"/>
                </a:solidFill>
              </a:rPr>
              <a:t>November</a:t>
            </a:r>
            <a:r>
              <a:rPr lang="fr-FR" sz="1400" dirty="0" smtClean="0">
                <a:solidFill>
                  <a:schemeClr val="bg1"/>
                </a:solidFill>
              </a:rPr>
              <a:t> 2 2009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Nominal end of the mission: </a:t>
            </a:r>
            <a:r>
              <a:rPr lang="fr-FR" sz="1400" dirty="0" err="1" smtClean="0">
                <a:solidFill>
                  <a:schemeClr val="bg1"/>
                </a:solidFill>
              </a:rPr>
              <a:t>Nov</a:t>
            </a:r>
            <a:r>
              <a:rPr lang="fr-FR" sz="1400" dirty="0" smtClean="0">
                <a:solidFill>
                  <a:schemeClr val="bg1"/>
                </a:solidFill>
              </a:rPr>
              <a:t> 2014 </a:t>
            </a:r>
            <a:r>
              <a:rPr lang="fr-FR" sz="1400" dirty="0" err="1" smtClean="0">
                <a:solidFill>
                  <a:schemeClr val="bg1"/>
                </a:solidFill>
              </a:rPr>
              <a:t>extended</a:t>
            </a:r>
            <a:r>
              <a:rPr lang="fr-FR" sz="1400" dirty="0" smtClean="0">
                <a:solidFill>
                  <a:schemeClr val="bg1"/>
                </a:solidFill>
              </a:rPr>
              <a:t> to 2021 (at least- all éléments in </a:t>
            </a:r>
            <a:r>
              <a:rPr lang="fr-FR" sz="1400" dirty="0" err="1" smtClean="0">
                <a:solidFill>
                  <a:schemeClr val="bg1"/>
                </a:solidFill>
              </a:rPr>
              <a:t>perfect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shape</a:t>
            </a:r>
            <a:r>
              <a:rPr lang="fr-FR" sz="1400" dirty="0" smtClean="0">
                <a:solidFill>
                  <a:schemeClr val="bg1"/>
                </a:solidFill>
              </a:rPr>
              <a:t>)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371" y="3610774"/>
            <a:ext cx="4867138" cy="20928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SMOS main innovations: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First ever L band interferometer in space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</a:rPr>
              <a:t>First direct measurements of sea salinity and soil moisture operationally from space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Global 3 day revisit (6 am and 6 pm)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L band Brightness </a:t>
            </a:r>
            <a:r>
              <a:rPr lang="en-US" altLang="en-US" sz="1600" dirty="0" err="1" smtClean="0">
                <a:solidFill>
                  <a:schemeClr val="bg1"/>
                </a:solidFill>
              </a:rPr>
              <a:t>temeprature</a:t>
            </a:r>
            <a:r>
              <a:rPr lang="en-US" altLang="en-US" sz="1600" dirty="0" smtClean="0">
                <a:solidFill>
                  <a:schemeClr val="bg1"/>
                </a:solidFill>
              </a:rPr>
              <a:t> Multi angular acquisitions (first time)</a:t>
            </a:r>
          </a:p>
          <a:p>
            <a:pPr lvl="1" indent="-355600"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chemeClr val="bg1"/>
                </a:solidFill>
              </a:rPr>
              <a:t>Downscaled to 1 km over land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85508" y="1251283"/>
            <a:ext cx="5338521" cy="30777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Mission objectives: </a:t>
            </a:r>
            <a:r>
              <a:rPr lang="fr-FR" sz="1600" b="1" dirty="0" smtClean="0">
                <a:solidFill>
                  <a:schemeClr val="bg1"/>
                </a:solidFill>
              </a:rPr>
              <a:t>monitoring water cycle </a:t>
            </a:r>
            <a:r>
              <a:rPr lang="fr-FR" sz="1600" b="1" dirty="0" err="1" smtClean="0">
                <a:solidFill>
                  <a:schemeClr val="bg1"/>
                </a:solidFill>
              </a:rPr>
              <a:t>through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soil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moisture</a:t>
            </a:r>
            <a:r>
              <a:rPr lang="fr-FR" sz="1600" b="1" dirty="0" smtClean="0">
                <a:solidFill>
                  <a:schemeClr val="bg1"/>
                </a:solidFill>
              </a:rPr>
              <a:t> and </a:t>
            </a:r>
            <a:r>
              <a:rPr lang="fr-FR" sz="1600" b="1" dirty="0" err="1" smtClean="0">
                <a:solidFill>
                  <a:schemeClr val="bg1"/>
                </a:solidFill>
              </a:rPr>
              <a:t>sea</a:t>
            </a:r>
            <a:r>
              <a:rPr lang="fr-FR" sz="1600" b="1" dirty="0" smtClean="0">
                <a:solidFill>
                  <a:schemeClr val="bg1"/>
                </a:solidFill>
              </a:rPr>
              <a:t> surface </a:t>
            </a:r>
            <a:r>
              <a:rPr lang="fr-FR" sz="1600" b="1" dirty="0" err="1" smtClean="0">
                <a:solidFill>
                  <a:schemeClr val="bg1"/>
                </a:solidFill>
              </a:rPr>
              <a:t>salinity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measurements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marL="312738" lvl="1" indent="-227013">
              <a:buFont typeface="Arial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</a:rPr>
              <a:t>Climate</a:t>
            </a:r>
            <a:r>
              <a:rPr lang="fr-FR" sz="1600" dirty="0" smtClean="0">
                <a:solidFill>
                  <a:schemeClr val="bg1"/>
                </a:solidFill>
              </a:rPr>
              <a:t>: water cycle trends and </a:t>
            </a:r>
            <a:r>
              <a:rPr lang="fr-FR" sz="1600" dirty="0" err="1" smtClean="0">
                <a:solidFill>
                  <a:schemeClr val="bg1"/>
                </a:solidFill>
              </a:rPr>
              <a:t>extreme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events</a:t>
            </a:r>
            <a:r>
              <a:rPr lang="fr-FR" sz="1600" dirty="0" smtClean="0">
                <a:solidFill>
                  <a:schemeClr val="bg1"/>
                </a:solidFill>
              </a:rPr>
              <a:t> (</a:t>
            </a:r>
            <a:r>
              <a:rPr lang="fr-FR" sz="1600" dirty="0" err="1" smtClean="0">
                <a:solidFill>
                  <a:schemeClr val="bg1"/>
                </a:solidFill>
              </a:rPr>
              <a:t>droughts</a:t>
            </a:r>
            <a:r>
              <a:rPr lang="fr-FR" sz="1600" dirty="0" smtClean="0">
                <a:solidFill>
                  <a:schemeClr val="bg1"/>
                </a:solidFill>
              </a:rPr>
              <a:t> and </a:t>
            </a:r>
            <a:r>
              <a:rPr lang="fr-FR" sz="1600" dirty="0" err="1" smtClean="0">
                <a:solidFill>
                  <a:schemeClr val="bg1"/>
                </a:solidFill>
              </a:rPr>
              <a:t>floods</a:t>
            </a:r>
            <a:r>
              <a:rPr lang="fr-FR" sz="1600" dirty="0" smtClean="0">
                <a:solidFill>
                  <a:schemeClr val="bg1"/>
                </a:solidFill>
              </a:rPr>
              <a:t>) </a:t>
            </a:r>
            <a:r>
              <a:rPr lang="fr-FR" sz="1600" dirty="0" err="1" smtClean="0">
                <a:solidFill>
                  <a:schemeClr val="bg1"/>
                </a:solidFill>
              </a:rPr>
              <a:t>rainfall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estimates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</a:p>
          <a:p>
            <a:pPr marL="312738" lvl="1" indent="-227013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Agriculture: irrigation, water stress, </a:t>
            </a:r>
            <a:r>
              <a:rPr lang="fr-FR" sz="1600" dirty="0" err="1" smtClean="0">
                <a:solidFill>
                  <a:schemeClr val="bg1"/>
                </a:solidFill>
              </a:rPr>
              <a:t>yield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estimates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  <a:r>
              <a:rPr lang="fr-FR" sz="1600" dirty="0" err="1" smtClean="0">
                <a:solidFill>
                  <a:schemeClr val="bg1"/>
                </a:solidFill>
              </a:rPr>
              <a:t>phytosanitary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attacks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</a:p>
          <a:p>
            <a:pPr marL="312738" lvl="1" indent="-227013">
              <a:buFont typeface="Arial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</a:rPr>
              <a:t>Oceans</a:t>
            </a:r>
            <a:r>
              <a:rPr lang="fr-FR" sz="1600" dirty="0" smtClean="0">
                <a:solidFill>
                  <a:schemeClr val="bg1"/>
                </a:solidFill>
              </a:rPr>
              <a:t>: General circulation, Hurricane </a:t>
            </a:r>
            <a:r>
              <a:rPr lang="fr-FR" sz="1600" dirty="0" err="1" smtClean="0">
                <a:solidFill>
                  <a:schemeClr val="bg1"/>
                </a:solidFill>
              </a:rPr>
              <a:t>tracking</a:t>
            </a:r>
            <a:r>
              <a:rPr lang="fr-FR" sz="1600" dirty="0" smtClean="0">
                <a:solidFill>
                  <a:schemeClr val="bg1"/>
                </a:solidFill>
              </a:rPr>
              <a:t> and monitoring, </a:t>
            </a:r>
            <a:r>
              <a:rPr lang="fr-FR" sz="1600" dirty="0" err="1" smtClean="0">
                <a:solidFill>
                  <a:schemeClr val="bg1"/>
                </a:solidFill>
              </a:rPr>
              <a:t>very</a:t>
            </a:r>
            <a:r>
              <a:rPr lang="fr-FR" sz="1600" dirty="0" smtClean="0">
                <a:solidFill>
                  <a:schemeClr val="bg1"/>
                </a:solidFill>
              </a:rPr>
              <a:t> high </a:t>
            </a:r>
            <a:r>
              <a:rPr lang="fr-FR" sz="1600" dirty="0" err="1" smtClean="0">
                <a:solidFill>
                  <a:schemeClr val="bg1"/>
                </a:solidFill>
              </a:rPr>
              <a:t>wind</a:t>
            </a:r>
            <a:r>
              <a:rPr lang="fr-FR" sz="1600" dirty="0" smtClean="0">
                <a:solidFill>
                  <a:schemeClr val="bg1"/>
                </a:solidFill>
              </a:rPr>
              <a:t> speeds, </a:t>
            </a:r>
            <a:r>
              <a:rPr lang="fr-FR" sz="1600" dirty="0" err="1" smtClean="0">
                <a:solidFill>
                  <a:schemeClr val="bg1"/>
                </a:solidFill>
              </a:rPr>
              <a:t>rainfall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amounts</a:t>
            </a:r>
            <a:r>
              <a:rPr lang="fr-FR" sz="1600" dirty="0" smtClean="0">
                <a:solidFill>
                  <a:schemeClr val="bg1"/>
                </a:solidFill>
              </a:rPr>
              <a:t>,</a:t>
            </a:r>
          </a:p>
          <a:p>
            <a:pPr marL="312738" lvl="1" indent="-227013">
              <a:buFont typeface="Arial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</a:rPr>
              <a:t>Cryosphere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  <a:r>
              <a:rPr lang="fr-FR" sz="1600" dirty="0" err="1" smtClean="0">
                <a:solidFill>
                  <a:schemeClr val="bg1"/>
                </a:solidFill>
              </a:rPr>
              <a:t>thin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sea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ice</a:t>
            </a:r>
            <a:r>
              <a:rPr lang="fr-FR" sz="1600" dirty="0" smtClean="0">
                <a:solidFill>
                  <a:schemeClr val="bg1"/>
                </a:solidFill>
              </a:rPr>
              <a:t> monitoring, </a:t>
            </a:r>
            <a:r>
              <a:rPr lang="fr-FR" sz="1600" dirty="0" err="1" smtClean="0">
                <a:solidFill>
                  <a:schemeClr val="bg1"/>
                </a:solidFill>
              </a:rPr>
              <a:t>snow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liquid</a:t>
            </a:r>
            <a:r>
              <a:rPr lang="fr-FR" sz="1600" dirty="0" smtClean="0">
                <a:solidFill>
                  <a:schemeClr val="bg1"/>
                </a:solidFill>
              </a:rPr>
              <a:t> water content, </a:t>
            </a:r>
            <a:r>
              <a:rPr lang="fr-FR" sz="1600" dirty="0" err="1" smtClean="0">
                <a:solidFill>
                  <a:schemeClr val="bg1"/>
                </a:solidFill>
              </a:rPr>
              <a:t>snow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density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  <a:r>
              <a:rPr lang="fr-FR" sz="1600" dirty="0" err="1" smtClean="0">
                <a:solidFill>
                  <a:schemeClr val="bg1"/>
                </a:solidFill>
              </a:rPr>
              <a:t>Ice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sheld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internal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temperature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  <a:r>
              <a:rPr lang="fr-FR" sz="1600" dirty="0" err="1" smtClean="0">
                <a:solidFill>
                  <a:schemeClr val="bg1"/>
                </a:solidFill>
              </a:rPr>
              <a:t>Freeze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thaw</a:t>
            </a:r>
            <a:r>
              <a:rPr lang="fr-FR" sz="1600" dirty="0" smtClean="0">
                <a:solidFill>
                  <a:schemeClr val="bg1"/>
                </a:solidFill>
              </a:rPr>
              <a:t>,  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4769" y="-320625"/>
            <a:ext cx="3847696" cy="30781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69" y="1471271"/>
            <a:ext cx="2156243" cy="20541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08" y="4329049"/>
            <a:ext cx="2643374" cy="14005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36" y="4329049"/>
            <a:ext cx="2078925" cy="13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-82214" y="115432"/>
            <a:ext cx="8749709" cy="369332"/>
          </a:xfrm>
        </p:spPr>
        <p:txBody>
          <a:bodyPr/>
          <a:lstStyle/>
          <a:p>
            <a:r>
              <a:rPr lang="en-US" dirty="0" smtClean="0"/>
              <a:t>Regional water equation ant its sat measurements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636374" y="5331733"/>
            <a:ext cx="371886" cy="303212"/>
          </a:xfrm>
        </p:spPr>
        <p:txBody>
          <a:bodyPr/>
          <a:lstStyle/>
          <a:p>
            <a:fld id="{EB81167D-292E-8142-ABF3-3BDF0609D345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29130" y="3919538"/>
            <a:ext cx="1625600" cy="1538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56510" y="2339976"/>
            <a:ext cx="3688080" cy="1412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044790" y="2437448"/>
            <a:ext cx="339945" cy="119856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399631" y="2437450"/>
            <a:ext cx="345440" cy="119856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4779870" y="2437448"/>
            <a:ext cx="327660" cy="1198563"/>
          </a:xfrm>
          <a:prstGeom prst="roundRect">
            <a:avLst>
              <a:gd name="adj" fmla="val 50000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464151" y="2437450"/>
            <a:ext cx="962660" cy="119856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234790" y="2437449"/>
            <a:ext cx="939627" cy="1198562"/>
          </a:xfrm>
          <a:prstGeom prst="roundRect">
            <a:avLst>
              <a:gd name="adj" fmla="val 50000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974950" y="2436496"/>
            <a:ext cx="983965" cy="1193800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8" name="Object 57"/>
          <p:cNvGraphicFramePr>
            <a:graphicFrameLocks noChangeAspect="1"/>
          </p:cNvGraphicFramePr>
          <p:nvPr>
            <p:extLst/>
          </p:nvPr>
        </p:nvGraphicFramePr>
        <p:xfrm>
          <a:off x="1003842" y="2515430"/>
          <a:ext cx="543877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Équation" r:id="rId4" imgW="2095200" imgH="393480" progId="Equation.3">
                  <p:embed/>
                </p:oleObj>
              </mc:Choice>
              <mc:Fallback>
                <p:oleObj name="Équation" r:id="rId4" imgW="2095200" imgH="393480" progId="Equation.3">
                  <p:embed/>
                  <p:pic>
                    <p:nvPicPr>
                      <p:cNvPr id="18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842" y="2515430"/>
                        <a:ext cx="543877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à coins arrondis 18"/>
          <p:cNvSpPr/>
          <p:nvPr/>
        </p:nvSpPr>
        <p:spPr>
          <a:xfrm>
            <a:off x="319116" y="711547"/>
            <a:ext cx="1525929" cy="1410182"/>
          </a:xfrm>
          <a:prstGeom prst="roundRect">
            <a:avLst>
              <a:gd name="adj" fmla="val 14609"/>
            </a:avLst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941813" y="716852"/>
            <a:ext cx="1525929" cy="141018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672430" y="711512"/>
            <a:ext cx="1525929" cy="1410182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Ground water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3529676" y="384365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CC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165436" y="3853816"/>
            <a:ext cx="1525929" cy="1498793"/>
          </a:xfrm>
          <a:prstGeom prst="roundRect">
            <a:avLst>
              <a:gd name="adj" fmla="val 7404"/>
            </a:avLst>
          </a:prstGeom>
          <a:solidFill>
            <a:srgbClr val="92D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953596" y="3905376"/>
            <a:ext cx="1525929" cy="1498793"/>
          </a:xfrm>
          <a:prstGeom prst="roundRect">
            <a:avLst>
              <a:gd name="adj" fmla="val 7404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Jason, </a:t>
            </a:r>
            <a:r>
              <a:rPr kumimoji="0" lang="en-US" sz="18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Saral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Altika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SWOT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/>
                <a:cs typeface="Arial"/>
              </a:rPr>
              <a:t>2021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5" name="Connecteur droit 24"/>
          <p:cNvCxnSpPr>
            <a:stCxn id="16" idx="0"/>
            <a:endCxn id="19" idx="2"/>
          </p:cNvCxnSpPr>
          <p:nvPr/>
        </p:nvCxnSpPr>
        <p:spPr>
          <a:xfrm flipH="1" flipV="1">
            <a:off x="1082081" y="2121729"/>
            <a:ext cx="384852" cy="314767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5" idx="0"/>
            <a:endCxn id="20" idx="2"/>
          </p:cNvCxnSpPr>
          <p:nvPr/>
        </p:nvCxnSpPr>
        <p:spPr>
          <a:xfrm flipV="1">
            <a:off x="2704604" y="2127034"/>
            <a:ext cx="174" cy="31041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14" idx="0"/>
            <a:endCxn id="21" idx="2"/>
          </p:cNvCxnSpPr>
          <p:nvPr/>
        </p:nvCxnSpPr>
        <p:spPr>
          <a:xfrm flipV="1">
            <a:off x="3945481" y="2121694"/>
            <a:ext cx="489914" cy="31575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3" idx="2"/>
            <a:endCxn id="22" idx="0"/>
          </p:cNvCxnSpPr>
          <p:nvPr/>
        </p:nvCxnSpPr>
        <p:spPr>
          <a:xfrm flipH="1">
            <a:off x="4292641" y="3636011"/>
            <a:ext cx="651059" cy="20764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12" idx="2"/>
            <a:endCxn id="23" idx="0"/>
          </p:cNvCxnSpPr>
          <p:nvPr/>
        </p:nvCxnSpPr>
        <p:spPr>
          <a:xfrm>
            <a:off x="5572351" y="3636012"/>
            <a:ext cx="356050" cy="217804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11" idx="2"/>
            <a:endCxn id="24" idx="0"/>
          </p:cNvCxnSpPr>
          <p:nvPr/>
        </p:nvCxnSpPr>
        <p:spPr>
          <a:xfrm>
            <a:off x="6214763" y="3636011"/>
            <a:ext cx="1501798" cy="269365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http://www.hydro-smos.be/graphics/smos_satellit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3750" l="6714" r="96820">
                        <a14:foregroundMark x1="48057" y1="32143" x2="48057" y2="32143"/>
                        <a14:foregroundMark x1="36042" y1="29464" x2="36042" y2="29464"/>
                        <a14:foregroundMark x1="40636" y1="40625" x2="40636" y2="40625"/>
                        <a14:foregroundMark x1="40636" y1="37054" x2="40636" y2="37054"/>
                        <a14:foregroundMark x1="10954" y1="22321" x2="10954" y2="22321"/>
                        <a14:foregroundMark x1="22968" y1="12054" x2="22968" y2="12054"/>
                        <a14:foregroundMark x1="39576" y1="22321" x2="39576" y2="22321"/>
                        <a14:foregroundMark x1="10601" y1="16518" x2="10601" y2="16518"/>
                        <a14:foregroundMark x1="19081" y1="13839" x2="19081" y2="13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8" y="559625"/>
            <a:ext cx="1214912" cy="96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31"/>
          <p:cNvSpPr txBox="1"/>
          <p:nvPr/>
        </p:nvSpPr>
        <p:spPr>
          <a:xfrm>
            <a:off x="320426" y="1410855"/>
            <a:ext cx="151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SMOS, SMAP,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1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AMSR-E, SSMI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EC7405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3" name="Picture 11" descr="http://edc.dgfi.badw.de:8080/satellite_missions/slr_sats_pics/jason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39" r="100000">
                        <a14:foregroundMark x1="65574" y1="43963" x2="65574" y2="43963"/>
                        <a14:foregroundMark x1="56102" y1="26935" x2="56102" y2="26935"/>
                        <a14:foregroundMark x1="43716" y1="78947" x2="43716" y2="78947"/>
                        <a14:foregroundMark x1="58470" y1="88854" x2="58470" y2="88854"/>
                        <a14:foregroundMark x1="91257" y1="77090" x2="91257" y2="77090"/>
                        <a14:foregroundMark x1="83607" y1="61920" x2="83607" y2="61920"/>
                        <a14:foregroundMark x1="76138" y1="84520" x2="76138" y2="84520"/>
                        <a14:foregroundMark x1="90710" y1="70588" x2="90710" y2="70588"/>
                        <a14:foregroundMark x1="83242" y1="84211" x2="83242" y2="84211"/>
                        <a14:foregroundMark x1="66302" y1="44892" x2="66302" y2="44892"/>
                        <a14:foregroundMark x1="57559" y1="35604" x2="57559" y2="35604"/>
                        <a14:foregroundMark x1="52277" y1="67183" x2="52277" y2="67183"/>
                        <a14:foregroundMark x1="69763" y1="46130" x2="69763" y2="46130"/>
                        <a14:foregroundMark x1="70128" y1="21672" x2="70128" y2="21672"/>
                        <a14:foregroundMark x1="59199" y1="36223" x2="59199" y2="36223"/>
                        <a14:foregroundMark x1="49362" y1="71827" x2="49362" y2="71827"/>
                        <a14:foregroundMark x1="67942" y1="59752" x2="67942" y2="59752"/>
                        <a14:foregroundMark x1="57377" y1="44582" x2="57377" y2="44582"/>
                        <a14:foregroundMark x1="61566" y1="43963" x2="61566" y2="43963"/>
                        <a14:foregroundMark x1="63024" y1="32817" x2="63024" y2="32817"/>
                        <a14:foregroundMark x1="71767" y1="55728" x2="71767" y2="55728"/>
                        <a14:foregroundMark x1="63752" y1="55728" x2="63752" y2="55728"/>
                        <a14:foregroundMark x1="51002" y1="53560" x2="51002" y2="53560"/>
                        <a14:foregroundMark x1="59199" y1="47059" x2="59199" y2="47059"/>
                        <a14:foregroundMark x1="72495" y1="74613" x2="72495" y2="74613"/>
                        <a14:foregroundMark x1="65027" y1="90712" x2="65027" y2="90712"/>
                        <a14:foregroundMark x1="60109" y1="97214" x2="60109" y2="97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400" y="516930"/>
            <a:ext cx="1372725" cy="8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1977576" y="1311328"/>
            <a:ext cx="140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Jason,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i="0" u="none" strike="noStrike" kern="1200" cap="none" spc="0" normalizeH="0" baseline="0" dirty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Saral</a:t>
            </a: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dirty="0" err="1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Altika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SWOT, </a:t>
            </a:r>
            <a:r>
              <a:rPr kumimoji="0" lang="en-US" sz="160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S1</a:t>
            </a:r>
            <a:endParaRPr kumimoji="0" lang="en-US" sz="1600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" name="Picture 9" descr="http://www.asf.alaska.edu/sites/all/files/images/satellites/grace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30" b="100000" l="435" r="100000">
                        <a14:foregroundMark x1="78696" y1="30270" x2="78696" y2="30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6" y="3926789"/>
            <a:ext cx="1209040" cy="9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48776" y="4735248"/>
            <a:ext cx="140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GRACE, GRACE-FO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H="1">
            <a:off x="1808964" y="3784154"/>
            <a:ext cx="858520" cy="1069816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9" b="89222" l="2597" r="97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525" y="4596003"/>
            <a:ext cx="1570579" cy="85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3441435" y="3971044"/>
            <a:ext cx="1543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TRMM, GPM,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Megha-Tropiques</a:t>
            </a: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Arial" charset="0"/>
                <a:cs typeface="Arial" charset="0"/>
              </a:rPr>
              <a:t>O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2011-?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154710" y="4427085"/>
            <a:ext cx="16081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CERES,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S2</a:t>
            </a: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D1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D1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AIRS, </a:t>
            </a:r>
            <a:r>
              <a: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Landsat, </a:t>
            </a:r>
            <a:r>
              <a:rPr kumimoji="0" lang="en-US" sz="16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TIR?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2" name="Picture 15" descr="http://www-angler.larc.nasa.gov/site/images/modis/modiscraft_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43" b="99429" l="0" r="97674">
                        <a14:foregroundMark x1="23256" y1="17143" x2="23256" y2="17143"/>
                        <a14:foregroundMark x1="18605" y1="72571" x2="18605" y2="72571"/>
                        <a14:foregroundMark x1="44767" y1="83429" x2="44767" y2="8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660" y="3747771"/>
            <a:ext cx="81915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ZoneTexte 42"/>
          <p:cNvSpPr txBox="1"/>
          <p:nvPr/>
        </p:nvSpPr>
        <p:spPr>
          <a:xfrm>
            <a:off x="5414664" y="983237"/>
            <a:ext cx="483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resolution (</a:t>
            </a:r>
            <a:r>
              <a:rPr kumimoji="0" lang="en-US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xy,t,z</a:t>
            </a: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 and accuracies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Various levels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srgbClr val="1D0E0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of proximity with EWV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Involving</a:t>
            </a:r>
            <a:r>
              <a:rPr lang="en-US" sz="1800" b="1" dirty="0" smtClean="0">
                <a:solidFill>
                  <a:srgbClr val="1D0E01"/>
                </a:solidFill>
                <a:latin typeface="Arial" charset="0"/>
                <a:cs typeface="Arial" charset="0"/>
              </a:rPr>
              <a:t> various levels of modelling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1D0E0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38" y="4780461"/>
            <a:ext cx="730199" cy="5276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5307966" y="2199309"/>
            <a:ext cx="528770" cy="1577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207157" y="735"/>
            <a:ext cx="8279417" cy="6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endParaRPr lang="en-US" dirty="0" smtClean="0"/>
          </a:p>
        </p:txBody>
      </p:sp>
      <p:sp>
        <p:nvSpPr>
          <p:cNvPr id="61" name="ZoneTexte 60"/>
          <p:cNvSpPr txBox="1"/>
          <p:nvPr/>
        </p:nvSpPr>
        <p:spPr>
          <a:xfrm>
            <a:off x="410268" y="129526"/>
            <a:ext cx="703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Arial Black" panose="020B0A04020102020204" pitchFamily="34" charset="0"/>
              </a:rPr>
              <a:t>Global population and water </a:t>
            </a:r>
            <a:r>
              <a:rPr lang="fr-FR" sz="1800" dirty="0" err="1" smtClean="0">
                <a:latin typeface="Arial Black" panose="020B0A04020102020204" pitchFamily="34" charset="0"/>
              </a:rPr>
              <a:t>withdrawal</a:t>
            </a:r>
            <a:r>
              <a:rPr lang="fr-FR" sz="1800" dirty="0" smtClean="0">
                <a:latin typeface="Arial Black" panose="020B0A04020102020204" pitchFamily="34" charset="0"/>
              </a:rPr>
              <a:t> for irrigation 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2309666" y="987328"/>
            <a:ext cx="4777117" cy="3160426"/>
            <a:chOff x="5355575" y="1460740"/>
            <a:chExt cx="4726281" cy="3269780"/>
          </a:xfrm>
        </p:grpSpPr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" t="-1" r="5" b="12835"/>
            <a:stretch/>
          </p:blipFill>
          <p:spPr>
            <a:xfrm>
              <a:off x="5355575" y="1460740"/>
              <a:ext cx="4726281" cy="326978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003985" y="1665946"/>
              <a:ext cx="2978989" cy="166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207157" y="4237521"/>
            <a:ext cx="9749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fr-FR" sz="2400" kern="0" dirty="0" err="1" smtClean="0"/>
              <a:t>From</a:t>
            </a:r>
            <a:r>
              <a:rPr lang="fr-FR" sz="2400" kern="0" dirty="0" smtClean="0"/>
              <a:t> </a:t>
            </a:r>
            <a:r>
              <a:rPr lang="fr-FR" sz="2400" kern="0" dirty="0"/>
              <a:t>2017 to  2050 </a:t>
            </a:r>
          </a:p>
          <a:p>
            <a:pPr algn="ctr" defTabSz="761970">
              <a:defRPr/>
            </a:pPr>
            <a:r>
              <a:rPr lang="fr-FR" sz="2400" kern="0" dirty="0" smtClean="0">
                <a:latin typeface="Arial"/>
              </a:rPr>
              <a:t>Agri-production  </a:t>
            </a:r>
            <a:r>
              <a:rPr lang="fr-FR" sz="2400" kern="0" dirty="0" err="1" smtClean="0">
                <a:latin typeface="Arial"/>
              </a:rPr>
              <a:t>should</a:t>
            </a:r>
            <a:r>
              <a:rPr lang="fr-FR" sz="2400" kern="0" dirty="0" smtClean="0">
                <a:latin typeface="Arial"/>
              </a:rPr>
              <a:t> </a:t>
            </a:r>
            <a:r>
              <a:rPr lang="fr-FR" sz="2400" kern="0" dirty="0" err="1" smtClean="0">
                <a:latin typeface="Arial"/>
              </a:rPr>
              <a:t>increase</a:t>
            </a:r>
            <a:r>
              <a:rPr lang="fr-FR" sz="2400" kern="0" dirty="0" smtClean="0">
                <a:latin typeface="Arial"/>
              </a:rPr>
              <a:t> by </a:t>
            </a:r>
            <a:r>
              <a:rPr lang="fr-FR" sz="2400" kern="0" dirty="0">
                <a:latin typeface="Arial"/>
              </a:rPr>
              <a:t>60</a:t>
            </a:r>
            <a:r>
              <a:rPr lang="fr-FR" sz="2400" kern="0" dirty="0" smtClean="0">
                <a:latin typeface="Arial"/>
              </a:rPr>
              <a:t>%</a:t>
            </a:r>
            <a:endParaRPr lang="fr-FR" sz="2400" kern="0" dirty="0">
              <a:latin typeface="Arial"/>
            </a:endParaRPr>
          </a:p>
          <a:p>
            <a:pPr algn="ctr" defTabSz="761970">
              <a:defRPr/>
            </a:pPr>
            <a:r>
              <a:rPr lang="fr-FR" sz="2400" kern="0" dirty="0">
                <a:latin typeface="Arial"/>
              </a:rPr>
              <a:t>+77 % </a:t>
            </a:r>
            <a:r>
              <a:rPr lang="fr-FR" sz="2400" kern="0" dirty="0" smtClean="0">
                <a:latin typeface="Arial"/>
              </a:rPr>
              <a:t> in </a:t>
            </a:r>
            <a:r>
              <a:rPr lang="fr-FR" sz="2400" kern="0" dirty="0" err="1" smtClean="0">
                <a:latin typeface="Arial"/>
              </a:rPr>
              <a:t>developing</a:t>
            </a:r>
            <a:r>
              <a:rPr lang="fr-FR" sz="2400" kern="0" dirty="0" smtClean="0">
                <a:latin typeface="Arial"/>
              </a:rPr>
              <a:t> countries (+ </a:t>
            </a:r>
            <a:r>
              <a:rPr lang="fr-FR" sz="2400" kern="0" dirty="0">
                <a:latin typeface="Arial"/>
              </a:rPr>
              <a:t>24 </a:t>
            </a:r>
            <a:r>
              <a:rPr lang="fr-FR" sz="2400" kern="0" dirty="0" smtClean="0">
                <a:latin typeface="Arial"/>
              </a:rPr>
              <a:t>% in </a:t>
            </a:r>
            <a:r>
              <a:rPr lang="fr-FR" sz="2400" kern="0" dirty="0" err="1" smtClean="0">
                <a:latin typeface="Arial"/>
              </a:rPr>
              <a:t>developed</a:t>
            </a:r>
            <a:r>
              <a:rPr lang="fr-FR" sz="2400" kern="0" dirty="0" smtClean="0">
                <a:latin typeface="Arial"/>
              </a:rPr>
              <a:t>) </a:t>
            </a:r>
            <a:endParaRPr lang="fr-FR" sz="2400" kern="0" dirty="0">
              <a:latin typeface="Arial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5717524" y="3040393"/>
            <a:ext cx="731780" cy="333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70% </a:t>
            </a:r>
            <a:endParaRPr lang="fr-FR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66027" y="642708"/>
            <a:ext cx="2387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/>
              <a:t>FAO </a:t>
            </a:r>
            <a:r>
              <a:rPr lang="fr-FR" sz="1400" dirty="0" smtClean="0"/>
              <a:t>AQUASTAT </a:t>
            </a:r>
            <a:r>
              <a:rPr lang="fr-FR" sz="1400" dirty="0" err="1" smtClean="0"/>
              <a:t>Dec</a:t>
            </a:r>
            <a:r>
              <a:rPr lang="fr-FR" sz="1400" dirty="0" smtClean="0"/>
              <a:t>. 2015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840470" y="1168793"/>
            <a:ext cx="16300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7030A0"/>
                </a:solidFill>
              </a:rPr>
              <a:t>Artif</a:t>
            </a:r>
            <a:r>
              <a:rPr lang="fr-FR" sz="1400" dirty="0">
                <a:solidFill>
                  <a:srgbClr val="7030A0"/>
                </a:solidFill>
              </a:rPr>
              <a:t>.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lakes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Evapo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fr-FR" sz="1400" dirty="0" smtClean="0">
                <a:solidFill>
                  <a:srgbClr val="00B050"/>
                </a:solidFill>
              </a:rPr>
              <a:t>Municipal</a:t>
            </a:r>
            <a:r>
              <a:rPr lang="fr-FR" sz="1400" dirty="0" smtClean="0"/>
              <a:t> </a:t>
            </a:r>
          </a:p>
          <a:p>
            <a:r>
              <a:rPr lang="fr-FR" sz="1400" dirty="0" err="1" smtClean="0">
                <a:solidFill>
                  <a:srgbClr val="C00000"/>
                </a:solidFill>
              </a:rPr>
              <a:t>Industry</a:t>
            </a:r>
            <a:endParaRPr lang="fr-FR" sz="1400" dirty="0">
              <a:solidFill>
                <a:srgbClr val="C00000"/>
              </a:solidFill>
            </a:endParaRPr>
          </a:p>
          <a:p>
            <a:r>
              <a:rPr lang="fr-FR" sz="1400" b="1" dirty="0">
                <a:solidFill>
                  <a:srgbClr val="0070C0"/>
                </a:solidFill>
              </a:rPr>
              <a:t>Agriculture</a:t>
            </a:r>
          </a:p>
          <a:p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5472699"/>
            <a:ext cx="6666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CEOS –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Fresh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Water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fr-FR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Delft 13-15 Nov. 2018</a:t>
            </a:r>
            <a:endParaRPr lang="fr-FR" sz="12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NES - Texte">
  <a:themeElements>
    <a:clrScheme name="Personnalisée 2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05F"/>
      </a:accent1>
      <a:accent2>
        <a:srgbClr val="02B0F0"/>
      </a:accent2>
      <a:accent3>
        <a:srgbClr val="8E8C8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s_x0020_Pratiques xmlns="d98edb7b-4b69-42c3-ba31-f9a07c1e3c46">
      <Value>Imprimerie&amp;média</Value>
    </Services_x0020_Pratiques>
    <Nature xmlns="c04198d5-9d41-4f87-9c9b-25c9d99d68b2">Modèle</Nature>
    <RespForm xmlns="d98edb7b-4b69-42c3-ba31-f9a07c1e3c46">
      <UserInfo>
        <DisplayName>i:0#.w|cnesnet\medaillee</DisplayName>
        <AccountId>1243</AccountId>
        <AccountType/>
      </UserInfo>
    </RespForm>
    <DocumentSetDescription xmlns="http://schemas.microsoft.com/sharepoint/v3" xsi:nil="true"/>
    <RespTheme xmlns="d98edb7b-4b69-42c3-ba31-f9a07c1e3c46">
      <UserInfo>
        <DisplayName>i:0#.w|cnesnet\lepinec</DisplayName>
        <AccountId>35</AccountId>
        <AccountType/>
      </UserInfo>
    </RespTheme>
    <Cible xmlns="d98edb7b-4b69-42c3-ba31-f9a07c1e3c46">Salariés CNES</Cible>
    <TaxCatchAll xmlns="1480e229-d1f0-4dea-859f-b8c45efabb7a">
      <Value>8</Value>
      <Value>26</Value>
      <Value>2</Value>
      <Value>1</Value>
    </TaxCatchAll>
    <cfCentres0 xmlns="d98edb7b-4b69-42c3-ba31-f9a07c1e3c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Kourou</TermName>
          <TermId xmlns="http://schemas.microsoft.com/office/infopath/2007/PartnerControls">10e6e4f8-5444-4c46-91d9-1d88f2248fca</TermId>
        </TermInfo>
        <TermInfo xmlns="http://schemas.microsoft.com/office/infopath/2007/PartnerControls">
          <TermName xmlns="http://schemas.microsoft.com/office/infopath/2007/PartnerControls"> Paris 2</TermName>
          <TermId xmlns="http://schemas.microsoft.com/office/infopath/2007/PartnerControls">e5d5a7c2-9e1f-49dd-b608-1d310d9817dc</TermId>
        </TermInfo>
        <TermInfo xmlns="http://schemas.microsoft.com/office/infopath/2007/PartnerControls">
          <TermName xmlns="http://schemas.microsoft.com/office/infopath/2007/PartnerControls"> Paris</TermName>
          <TermId xmlns="http://schemas.microsoft.com/office/infopath/2007/PartnerControls">808df145-e770-4e55-a124-c99bdc3fc87b</TermId>
        </TermInfo>
        <TermInfo xmlns="http://schemas.microsoft.com/office/infopath/2007/PartnerControls">
          <TermName xmlns="http://schemas.microsoft.com/office/infopath/2007/PartnerControls"> Toulouse</TermName>
          <TermId xmlns="http://schemas.microsoft.com/office/infopath/2007/PartnerControls">4631c293-d816-4767-8a32-a2fe4467ee72</TermId>
        </TermInfo>
      </Terms>
    </cfCentres0>
    <Thème_x0020_LL xmlns="d98edb7b-4b69-42c3-ba31-f9a07c1e3c46">Bureautique</Thème_x0020_LL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ulaires CNES" ma:contentTypeID="0x01010000DC6006A7BDDE4C8FF96CE1CE05F6EF002240421B177A4145A68A1D0509C7E11F" ma:contentTypeVersion="33" ma:contentTypeDescription="" ma:contentTypeScope="" ma:versionID="08cdbef7e56df9d360ee7718d116e75e">
  <xsd:schema xmlns:xsd="http://www.w3.org/2001/XMLSchema" xmlns:xs="http://www.w3.org/2001/XMLSchema" xmlns:p="http://schemas.microsoft.com/office/2006/metadata/properties" xmlns:ns1="http://schemas.microsoft.com/sharepoint/v3" xmlns:ns2="c04198d5-9d41-4f87-9c9b-25c9d99d68b2" xmlns:ns3="d98edb7b-4b69-42c3-ba31-f9a07c1e3c46" xmlns:ns4="1480e229-d1f0-4dea-859f-b8c45efabb7a" xmlns:ns5="http://schemas.microsoft.com/sharepoint/v4" targetNamespace="http://schemas.microsoft.com/office/2006/metadata/properties" ma:root="true" ma:fieldsID="4aea4023d7175b7552b17dec3dcafc70" ns1:_="" ns2:_="" ns3:_="" ns4:_="" ns5:_="">
    <xsd:import namespace="http://schemas.microsoft.com/sharepoint/v3"/>
    <xsd:import namespace="c04198d5-9d41-4f87-9c9b-25c9d99d68b2"/>
    <xsd:import namespace="d98edb7b-4b69-42c3-ba31-f9a07c1e3c46"/>
    <xsd:import namespace="1480e229-d1f0-4dea-859f-b8c45efabb7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Nature"/>
                <xsd:element ref="ns3:Thème_x0020_LL"/>
                <xsd:element ref="ns3:Services_x0020_Pratiques" minOccurs="0"/>
                <xsd:element ref="ns3:RespForm"/>
                <xsd:element ref="ns3:RespTheme" minOccurs="0"/>
                <xsd:element ref="ns3:Cible"/>
                <xsd:element ref="ns4:TaxCatchAll" minOccurs="0"/>
                <xsd:element ref="ns4:TaxCatchAllLabel" minOccurs="0"/>
                <xsd:element ref="ns3:cfCentres0" minOccurs="0"/>
                <xsd:element ref="ns1:DocumentSetDescription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Description de l’ensemble de documents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198d5-9d41-4f87-9c9b-25c9d99d68b2" elementFormDefault="qualified">
    <xsd:import namespace="http://schemas.microsoft.com/office/2006/documentManagement/types"/>
    <xsd:import namespace="http://schemas.microsoft.com/office/infopath/2007/PartnerControls"/>
    <xsd:element name="Nature" ma:index="2" ma:displayName="Nature" ma:default="Formulaire" ma:format="RadioButtons" ma:internalName="Nature">
      <xsd:simpleType>
        <xsd:restriction base="dms:Choice">
          <xsd:enumeration value="Formulaire"/>
          <xsd:enumeration value="Modè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edb7b-4b69-42c3-ba31-f9a07c1e3c46" elementFormDefault="qualified">
    <xsd:import namespace="http://schemas.microsoft.com/office/2006/documentManagement/types"/>
    <xsd:import namespace="http://schemas.microsoft.com/office/infopath/2007/PartnerControls"/>
    <xsd:element name="Thème_x0020_LL" ma:index="3" ma:displayName="Thème" ma:format="Dropdown" ma:internalName="Th_x00e8_me_x0020_LL">
      <xsd:simpleType>
        <xsd:restriction base="dms:Choice">
          <xsd:enumeration value="Z-archives"/>
          <xsd:enumeration value="Achats/recettes"/>
          <xsd:enumeration value="Actions R&amp;T"/>
          <xsd:enumeration value="ADHS"/>
          <xsd:enumeration value="Bureautique"/>
          <xsd:enumeration value="Conseil Administration"/>
          <xsd:enumeration value="Documentation Archives"/>
          <xsd:enumeration value="Gestion Finance"/>
          <xsd:enumeration value="Logistique, moyens généraux - Toulouse"/>
          <xsd:enumeration value="Logistique, moyens généraux - Kourou"/>
          <xsd:enumeration value="Logistique, moyens généraux, sécurité d'accès - Paris Daumesnil"/>
          <xsd:enumeration value="Logistique, moyens généraux, sécurité d'accès - Paris Les Halles"/>
          <xsd:enumeration value="Management des affaires et des projets"/>
          <xsd:enumeration value="Qualité"/>
          <xsd:enumeration value="Représentation"/>
          <xsd:enumeration value="Ressources Humaines"/>
          <xsd:enumeration value="Sécurité du travail Ergonomie Environnement"/>
          <xsd:enumeration value="SSI"/>
          <xsd:enumeration value="Sûreté Accès - Toulouse"/>
          <xsd:enumeration value="Sûreté Accès - Kourou"/>
          <xsd:enumeration value="Système d'information"/>
        </xsd:restriction>
      </xsd:simpleType>
    </xsd:element>
    <xsd:element name="Services_x0020_Pratiques" ma:index="4" nillable="true" ma:displayName="Thématique" ma:internalName="Services_x0020_Pratiques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urrier&amp;Colis"/>
                    <xsd:enumeration value="Dépannage, réparation, installation"/>
                    <xsd:enumeration value="Déplacement&amp;missions"/>
                    <xsd:enumeration value="Espace de travail"/>
                    <xsd:enumeration value="Informatique"/>
                    <xsd:enumeration value="Imprimerie&amp;média"/>
                    <xsd:enumeration value="Prestations de services"/>
                    <xsd:enumeration value="Prêt"/>
                    <xsd:enumeration value="Prévention&amp;santé"/>
                    <xsd:enumeration value="Protection&amp;sécurité"/>
                    <xsd:enumeration value="Réunions, rencontres&amp;événements"/>
                    <xsd:enumeration value="Téléphonie"/>
                    <xsd:enumeration value="----"/>
                    <xsd:enumeration value="RH Carrière"/>
                    <xsd:enumeration value="RH Temps de travail"/>
                    <xsd:enumeration value="RH Rémunération"/>
                    <xsd:enumeration value="RH Protection sociale"/>
                    <xsd:enumeration value="RH Santé au travail"/>
                    <xsd:enumeration value="RH Missions&amp;remboursement de frais"/>
                    <xsd:enumeration value="RH Accord&amp;réglementation"/>
                    <xsd:enumeration value="Management"/>
                    <xsd:enumeration value="Projet"/>
                  </xsd:restriction>
                </xsd:simpleType>
              </xsd:element>
            </xsd:sequence>
          </xsd:extension>
        </xsd:complexContent>
      </xsd:complexType>
    </xsd:element>
    <xsd:element name="RespForm" ma:index="5" ma:displayName="Responsable du formulaire" ma:description="Responsable du formulaire" ma:list="UserInfo" ma:SharePointGroup="8" ma:internalName="RespForm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Theme" ma:index="6" nillable="true" ma:displayName="Correspondant de thème" ma:description="Correspondant de thème" ma:list="UserInfo" ma:SharePointGroup="41" ma:internalName="Responsable_x0020_de_x0020_th_x00e8_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ible" ma:index="8" ma:displayName="Cible" ma:format="Dropdown" ma:internalName="Cible" ma:readOnly="false">
      <xsd:simpleType>
        <xsd:restriction base="dms:Choice">
          <xsd:enumeration value="Manager-C/Projet"/>
          <xsd:enumeration value="Secrétaire"/>
          <xsd:enumeration value="Salariés CNES"/>
          <xsd:enumeration value="Tout public"/>
        </xsd:restriction>
      </xsd:simpleType>
    </xsd:element>
    <xsd:element name="cfCentres0" ma:index="13" ma:taxonomy="true" ma:internalName="cfCentres0" ma:taxonomyFieldName="cfCentres" ma:displayName="Centres - Etablissements" ma:readOnly="false" ma:fieldId="{cfae7dbf-fc1c-4884-b2c3-5ccd83607b77}" ma:taxonomyMulti="true" ma:sspId="43899476-92d5-47bd-aa4b-8ef5a50c3054" ma:termSetId="28451ea1-9d87-422f-b714-f82e1d7878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bfb6061-b2cf-40ef-b5f8-aa9297de9445}" ma:internalName="TaxCatchAll" ma:showField="CatchAllData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bfb6061-b2cf-40ef-b5f8-aa9297de9445}" ma:internalName="TaxCatchAllLabel" ma:readOnly="true" ma:showField="CatchAllDataLabel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36A867-4093-432E-8127-59A54A2971D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1480e229-d1f0-4dea-859f-b8c45efabb7a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d98edb7b-4b69-42c3-ba31-f9a07c1e3c46"/>
    <ds:schemaRef ds:uri="c04198d5-9d41-4f87-9c9b-25c9d99d68b2"/>
    <ds:schemaRef ds:uri="http://schemas.openxmlformats.org/package/2006/metadata/core-properties"/>
    <ds:schemaRef ds:uri="http://schemas.microsoft.com/sharepoint/v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E4CA995-6754-4510-86C8-FA7FF63B0C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4198d5-9d41-4f87-9c9b-25c9d99d68b2"/>
    <ds:schemaRef ds:uri="d98edb7b-4b69-42c3-ba31-f9a07c1e3c46"/>
    <ds:schemaRef ds:uri="1480e229-d1f0-4dea-859f-b8c45efabb7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33FBEC-7AB9-46F9-AC66-66346D60A2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1994</Words>
  <Application>Microsoft Office PowerPoint</Application>
  <PresentationFormat>Custom</PresentationFormat>
  <Paragraphs>407</Paragraphs>
  <Slides>28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Arial Black</vt:lpstr>
      <vt:lpstr>Calibri</vt:lpstr>
      <vt:lpstr>Courier New</vt:lpstr>
      <vt:lpstr>Proxima Nova Regular</vt:lpstr>
      <vt:lpstr>Symbol</vt:lpstr>
      <vt:lpstr>Times New Roman</vt:lpstr>
      <vt:lpstr>Wingdings</vt:lpstr>
      <vt:lpstr>ヒラギノ角ゴ Pro W3</vt:lpstr>
      <vt:lpstr>CNES - Diapos Titre</vt:lpstr>
      <vt:lpstr>CNES - Sommaires</vt:lpstr>
      <vt:lpstr>CNES - Texte</vt:lpstr>
      <vt:lpstr>1_CNES - Diapos Titre</vt:lpstr>
      <vt:lpstr>2_CNES - Diapos Titre</vt:lpstr>
      <vt:lpstr>1_CNES - Texte</vt:lpstr>
      <vt:lpstr>2_CNES - Texte</vt:lpstr>
      <vt:lpstr>3_CNES - Diapos Titre</vt:lpstr>
      <vt:lpstr>Équation</vt:lpstr>
      <vt:lpstr>Photo Editor Photo</vt:lpstr>
      <vt:lpstr>The CNES Programme &amp; EWVs</vt:lpstr>
      <vt:lpstr>The Global Water Cycle</vt:lpstr>
      <vt:lpstr>PowerPoint Presentation</vt:lpstr>
      <vt:lpstr>PowerPoint Presentation</vt:lpstr>
      <vt:lpstr>Global scale water cycle</vt:lpstr>
      <vt:lpstr>Regional water equation ant its sat measurements (EWV)</vt:lpstr>
      <vt:lpstr>PowerPoint Presentation</vt:lpstr>
      <vt:lpstr>Regional water equation ant its sat measurements</vt:lpstr>
      <vt:lpstr>PowerPoint Presentation</vt:lpstr>
      <vt:lpstr>Crop water requirement</vt:lpstr>
      <vt:lpstr>PowerPoint Presentation</vt:lpstr>
      <vt:lpstr>PowerPoint Presentation</vt:lpstr>
      <vt:lpstr>Crop water requirement</vt:lpstr>
      <vt:lpstr>PowerPoint Presentation</vt:lpstr>
      <vt:lpstr>Regional water equation ant its sat measurements</vt:lpstr>
      <vt:lpstr>SWOT (Swath Altimetry in 2021) versus Classical altimetry </vt:lpstr>
      <vt:lpstr>« Hydro satellites »</vt:lpstr>
      <vt:lpstr>PowerPoint Presentation</vt:lpstr>
      <vt:lpstr> Theia the french thematic platform for continental surfaces </vt:lpstr>
      <vt:lpstr> Theia the french thematic platform for continental surfaces </vt:lpstr>
      <vt:lpstr>Additional remarks</vt:lpstr>
      <vt:lpstr>PowerPoint Presentation</vt:lpstr>
      <vt:lpstr>PowerPoint Presentation</vt:lpstr>
      <vt:lpstr>Crop water Stress with MODIS Thermal IR</vt:lpstr>
      <vt:lpstr>Current and future altimetry missions</vt:lpstr>
      <vt:lpstr>Franco-European program context</vt:lpstr>
      <vt:lpstr>Franco-European program context</vt:lpstr>
      <vt:lpstr>VENµS delivers high quality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Lola PEIRE</dc:creator>
  <cp:lastModifiedBy>Steven Hosford</cp:lastModifiedBy>
  <cp:revision>694</cp:revision>
  <cp:lastPrinted>2017-05-14T20:42:22Z</cp:lastPrinted>
  <dcterms:created xsi:type="dcterms:W3CDTF">2017-04-10T17:55:28Z</dcterms:created>
  <dcterms:modified xsi:type="dcterms:W3CDTF">2018-11-14T16:45:28Z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fCentres">
    <vt:lpwstr>26;#Kourou|10e6e4f8-5444-4c46-91d9-1d88f2248fca;#1;# Paris 2|e5d5a7c2-9e1f-49dd-b608-1d310d9817dc;#8;# Paris|808df145-e770-4e55-a124-c99bdc3fc87b;#2;# Toulouse|4631c293-d816-4767-8a32-a2fe4467ee72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Direction">
    <vt:lpwstr/>
  </property>
  <property fmtid="{D5CDD505-2E9C-101B-9397-08002B2CF9AE}" pid="6" name="ContentTypeId">
    <vt:lpwstr>0x01010000DC6006A7BDDE4C8FF96CE1CE05F6EF002240421B177A4145A68A1D0509C7E11F</vt:lpwstr>
  </property>
  <property fmtid="{D5CDD505-2E9C-101B-9397-08002B2CF9AE}" pid="7" name="Affiliation">
    <vt:lpwstr>CNES</vt:lpwstr>
  </property>
  <property fmtid="{D5CDD505-2E9C-101B-9397-08002B2CF9AE}" pid="8" name="n23abec99e074c2aa90fa92cbc1c54cd">
    <vt:lpwstr/>
  </property>
  <property fmtid="{D5CDD505-2E9C-101B-9397-08002B2CF9AE}" pid="9" name="n5aee8f940e84a44a9d0a82d1e7cc607">
    <vt:lpwstr/>
  </property>
  <property fmtid="{D5CDD505-2E9C-101B-9397-08002B2CF9AE}" pid="10" name="m87c471c6bd344bca5d69bd9ba6ed2b9">
    <vt:lpwstr/>
  </property>
  <property fmtid="{D5CDD505-2E9C-101B-9397-08002B2CF9AE}" pid="11" name="_docset_NoMedatataSyncRequired">
    <vt:lpwstr>False</vt:lpwstr>
  </property>
</Properties>
</file>