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62" r:id="rId2"/>
  </p:sldMasterIdLst>
  <p:notesMasterIdLst>
    <p:notesMasterId r:id="rId36"/>
  </p:notesMasterIdLst>
  <p:handoutMasterIdLst>
    <p:handoutMasterId r:id="rId37"/>
  </p:handoutMasterIdLst>
  <p:sldIdLst>
    <p:sldId id="476" r:id="rId3"/>
    <p:sldId id="536" r:id="rId4"/>
    <p:sldId id="544" r:id="rId5"/>
    <p:sldId id="545" r:id="rId6"/>
    <p:sldId id="542" r:id="rId7"/>
    <p:sldId id="546" r:id="rId8"/>
    <p:sldId id="547" r:id="rId9"/>
    <p:sldId id="551" r:id="rId10"/>
    <p:sldId id="607" r:id="rId11"/>
    <p:sldId id="609" r:id="rId12"/>
    <p:sldId id="610" r:id="rId13"/>
    <p:sldId id="611" r:id="rId14"/>
    <p:sldId id="612" r:id="rId15"/>
    <p:sldId id="613" r:id="rId16"/>
    <p:sldId id="606" r:id="rId17"/>
    <p:sldId id="556" r:id="rId18"/>
    <p:sldId id="560" r:id="rId19"/>
    <p:sldId id="561" r:id="rId20"/>
    <p:sldId id="564" r:id="rId21"/>
    <p:sldId id="565" r:id="rId22"/>
    <p:sldId id="567" r:id="rId23"/>
    <p:sldId id="596" r:id="rId24"/>
    <p:sldId id="569" r:id="rId25"/>
    <p:sldId id="570" r:id="rId26"/>
    <p:sldId id="598" r:id="rId27"/>
    <p:sldId id="599" r:id="rId28"/>
    <p:sldId id="600" r:id="rId29"/>
    <p:sldId id="539" r:id="rId30"/>
    <p:sldId id="515" r:id="rId31"/>
    <p:sldId id="537" r:id="rId32"/>
    <p:sldId id="538" r:id="rId33"/>
    <p:sldId id="540" r:id="rId34"/>
    <p:sldId id="616" r:id="rId35"/>
  </p:sldIdLst>
  <p:sldSz cx="9144000" cy="6858000" type="screen4x3"/>
  <p:notesSz cx="7010400" cy="9296400"/>
  <p:defaultTextStyle>
    <a:defPPr>
      <a:defRPr lang="en-US"/>
    </a:defPPr>
    <a:lvl1pPr algn="l" rtl="0" eaLnBrk="0" fontAlgn="base" hangingPunct="0">
      <a:spcBef>
        <a:spcPct val="0"/>
      </a:spcBef>
      <a:spcAft>
        <a:spcPct val="0"/>
      </a:spcAft>
      <a:defRPr sz="2400" i="1"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i="1"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i="1"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i="1"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i="1"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i="1"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i="1"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i="1"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i="1"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NEILL, PEGGY E (GSFC-6170)" initials="OPE" lastIdx="3" clrIdx="0">
    <p:extLst>
      <p:ext uri="{19B8F6BF-5375-455C-9EA6-DF929625EA0E}">
        <p15:presenceInfo xmlns:p15="http://schemas.microsoft.com/office/powerpoint/2012/main" userId="O'NEILL, PEGGY E (GSFC-6170)"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D1D1D1"/>
    <a:srgbClr val="000099"/>
    <a:srgbClr val="081D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74" autoAdjust="0"/>
  </p:normalViewPr>
  <p:slideViewPr>
    <p:cSldViewPr snapToGrid="0">
      <p:cViewPr varScale="1">
        <p:scale>
          <a:sx n="87" d="100"/>
          <a:sy n="87" d="100"/>
        </p:scale>
        <p:origin x="1416" y="90"/>
      </p:cViewPr>
      <p:guideLst>
        <p:guide orient="horz" pos="2160"/>
        <p:guide pos="2880"/>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100" d="100"/>
        <a:sy n="100" d="100"/>
      </p:scale>
      <p:origin x="0" y="-24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495E218-0533-412F-9B16-F67C312F35C5}"/>
              </a:ext>
            </a:extLst>
          </p:cNvPr>
          <p:cNvSpPr>
            <a:spLocks noChangeArrowheads="1"/>
          </p:cNvSpPr>
          <p:nvPr/>
        </p:nvSpPr>
        <p:spPr bwMode="auto">
          <a:xfrm>
            <a:off x="3117357" y="8848825"/>
            <a:ext cx="774064" cy="256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009" tIns="44805" rIns="88009" bIns="44805">
            <a:spAutoFit/>
          </a:bodyPr>
          <a:lstStyle>
            <a:lvl1pPr defTabSz="862013">
              <a:defRPr sz="2400" i="1">
                <a:solidFill>
                  <a:schemeClr val="tx1"/>
                </a:solidFill>
                <a:latin typeface="Times New Roman" panose="02020603050405020304" pitchFamily="18" charset="0"/>
                <a:ea typeface="MS PGothic" panose="020B0600070205080204" pitchFamily="34" charset="-128"/>
              </a:defRPr>
            </a:lvl1pPr>
            <a:lvl2pPr marL="742950" indent="-285750" defTabSz="862013">
              <a:defRPr sz="2400" i="1">
                <a:solidFill>
                  <a:schemeClr val="tx1"/>
                </a:solidFill>
                <a:latin typeface="Times New Roman" panose="02020603050405020304" pitchFamily="18" charset="0"/>
                <a:ea typeface="MS PGothic" panose="020B0600070205080204" pitchFamily="34" charset="-128"/>
              </a:defRPr>
            </a:lvl2pPr>
            <a:lvl3pPr marL="1143000" indent="-228600" defTabSz="862013">
              <a:defRPr sz="2400" i="1">
                <a:solidFill>
                  <a:schemeClr val="tx1"/>
                </a:solidFill>
                <a:latin typeface="Times New Roman" panose="02020603050405020304" pitchFamily="18" charset="0"/>
                <a:ea typeface="MS PGothic" panose="020B0600070205080204" pitchFamily="34" charset="-128"/>
              </a:defRPr>
            </a:lvl3pPr>
            <a:lvl4pPr marL="1600200" indent="-228600" defTabSz="862013">
              <a:defRPr sz="2400" i="1">
                <a:solidFill>
                  <a:schemeClr val="tx1"/>
                </a:solidFill>
                <a:latin typeface="Times New Roman" panose="02020603050405020304" pitchFamily="18" charset="0"/>
                <a:ea typeface="MS PGothic" panose="020B0600070205080204" pitchFamily="34" charset="-128"/>
              </a:defRPr>
            </a:lvl4pPr>
            <a:lvl5pPr marL="2057400" indent="-228600" defTabSz="862013">
              <a:defRPr sz="2400" i="1">
                <a:solidFill>
                  <a:schemeClr val="tx1"/>
                </a:solidFill>
                <a:latin typeface="Times New Roman" panose="02020603050405020304" pitchFamily="18" charset="0"/>
                <a:ea typeface="MS PGothic" panose="020B0600070205080204" pitchFamily="34" charset="-128"/>
              </a:defRPr>
            </a:lvl5pPr>
            <a:lvl6pPr marL="2514600" indent="-228600" defTabSz="862013" eaLnBrk="0" fontAlgn="base" hangingPunct="0">
              <a:spcBef>
                <a:spcPct val="0"/>
              </a:spcBef>
              <a:spcAft>
                <a:spcPct val="0"/>
              </a:spcAft>
              <a:defRPr sz="2400" i="1">
                <a:solidFill>
                  <a:schemeClr val="tx1"/>
                </a:solidFill>
                <a:latin typeface="Times New Roman" panose="02020603050405020304" pitchFamily="18" charset="0"/>
                <a:ea typeface="MS PGothic" panose="020B0600070205080204" pitchFamily="34" charset="-128"/>
              </a:defRPr>
            </a:lvl6pPr>
            <a:lvl7pPr marL="2971800" indent="-228600" defTabSz="862013" eaLnBrk="0" fontAlgn="base" hangingPunct="0">
              <a:spcBef>
                <a:spcPct val="0"/>
              </a:spcBef>
              <a:spcAft>
                <a:spcPct val="0"/>
              </a:spcAft>
              <a:defRPr sz="2400" i="1">
                <a:solidFill>
                  <a:schemeClr val="tx1"/>
                </a:solidFill>
                <a:latin typeface="Times New Roman" panose="02020603050405020304" pitchFamily="18" charset="0"/>
                <a:ea typeface="MS PGothic" panose="020B0600070205080204" pitchFamily="34" charset="-128"/>
              </a:defRPr>
            </a:lvl7pPr>
            <a:lvl8pPr marL="3429000" indent="-228600" defTabSz="862013" eaLnBrk="0" fontAlgn="base" hangingPunct="0">
              <a:spcBef>
                <a:spcPct val="0"/>
              </a:spcBef>
              <a:spcAft>
                <a:spcPct val="0"/>
              </a:spcAft>
              <a:defRPr sz="2400" i="1">
                <a:solidFill>
                  <a:schemeClr val="tx1"/>
                </a:solidFill>
                <a:latin typeface="Times New Roman" panose="02020603050405020304" pitchFamily="18" charset="0"/>
                <a:ea typeface="MS PGothic" panose="020B0600070205080204" pitchFamily="34" charset="-128"/>
              </a:defRPr>
            </a:lvl8pPr>
            <a:lvl9pPr marL="3886200" indent="-228600" defTabSz="862013" eaLnBrk="0" fontAlgn="base" hangingPunct="0">
              <a:spcBef>
                <a:spcPct val="0"/>
              </a:spcBef>
              <a:spcAft>
                <a:spcPct val="0"/>
              </a:spcAft>
              <a:defRPr sz="2400" i="1">
                <a:solidFill>
                  <a:schemeClr val="tx1"/>
                </a:solidFill>
                <a:latin typeface="Times New Roman" panose="02020603050405020304" pitchFamily="18" charset="0"/>
                <a:ea typeface="MS PGothic" panose="020B0600070205080204" pitchFamily="34" charset="-128"/>
              </a:defRPr>
            </a:lvl9pPr>
          </a:lstStyle>
          <a:p>
            <a:pPr algn="ctr">
              <a:lnSpc>
                <a:spcPct val="90000"/>
              </a:lnSpc>
            </a:pPr>
            <a:r>
              <a:rPr lang="en-US" altLang="en-US" sz="1200" i="0">
                <a:latin typeface="Arial" panose="020B0604020202020204" pitchFamily="34" charset="0"/>
              </a:rPr>
              <a:t>Page </a:t>
            </a:r>
            <a:fld id="{77C126C3-FA38-4016-A15B-0FADC162FAA5}" type="slidenum">
              <a:rPr lang="en-US" altLang="en-US" sz="1200" i="0">
                <a:latin typeface="Arial" panose="020B0604020202020204" pitchFamily="34" charset="0"/>
              </a:rPr>
              <a:pPr algn="ctr">
                <a:lnSpc>
                  <a:spcPct val="90000"/>
                </a:lnSpc>
              </a:pPr>
              <a:t>‹#›</a:t>
            </a:fld>
            <a:endParaRPr lang="en-US" altLang="en-US" sz="1200" i="0">
              <a:latin typeface="Arial" panose="020B0604020202020204"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333E391-9880-427C-B699-929527C5509D}"/>
              </a:ext>
            </a:extLst>
          </p:cNvPr>
          <p:cNvSpPr>
            <a:spLocks noChangeArrowheads="1"/>
          </p:cNvSpPr>
          <p:nvPr/>
        </p:nvSpPr>
        <p:spPr bwMode="auto">
          <a:xfrm>
            <a:off x="3117357" y="8848825"/>
            <a:ext cx="774064" cy="256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009" tIns="44805" rIns="88009" bIns="44805">
            <a:spAutoFit/>
          </a:bodyPr>
          <a:lstStyle>
            <a:lvl1pPr defTabSz="862013">
              <a:defRPr sz="2400" i="1">
                <a:solidFill>
                  <a:schemeClr val="tx1"/>
                </a:solidFill>
                <a:latin typeface="Times New Roman" panose="02020603050405020304" pitchFamily="18" charset="0"/>
                <a:ea typeface="MS PGothic" panose="020B0600070205080204" pitchFamily="34" charset="-128"/>
              </a:defRPr>
            </a:lvl1pPr>
            <a:lvl2pPr marL="742950" indent="-285750" defTabSz="862013">
              <a:defRPr sz="2400" i="1">
                <a:solidFill>
                  <a:schemeClr val="tx1"/>
                </a:solidFill>
                <a:latin typeface="Times New Roman" panose="02020603050405020304" pitchFamily="18" charset="0"/>
                <a:ea typeface="MS PGothic" panose="020B0600070205080204" pitchFamily="34" charset="-128"/>
              </a:defRPr>
            </a:lvl2pPr>
            <a:lvl3pPr marL="1143000" indent="-228600" defTabSz="862013">
              <a:defRPr sz="2400" i="1">
                <a:solidFill>
                  <a:schemeClr val="tx1"/>
                </a:solidFill>
                <a:latin typeface="Times New Roman" panose="02020603050405020304" pitchFamily="18" charset="0"/>
                <a:ea typeface="MS PGothic" panose="020B0600070205080204" pitchFamily="34" charset="-128"/>
              </a:defRPr>
            </a:lvl3pPr>
            <a:lvl4pPr marL="1600200" indent="-228600" defTabSz="862013">
              <a:defRPr sz="2400" i="1">
                <a:solidFill>
                  <a:schemeClr val="tx1"/>
                </a:solidFill>
                <a:latin typeface="Times New Roman" panose="02020603050405020304" pitchFamily="18" charset="0"/>
                <a:ea typeface="MS PGothic" panose="020B0600070205080204" pitchFamily="34" charset="-128"/>
              </a:defRPr>
            </a:lvl4pPr>
            <a:lvl5pPr marL="2057400" indent="-228600" defTabSz="862013">
              <a:defRPr sz="2400" i="1">
                <a:solidFill>
                  <a:schemeClr val="tx1"/>
                </a:solidFill>
                <a:latin typeface="Times New Roman" panose="02020603050405020304" pitchFamily="18" charset="0"/>
                <a:ea typeface="MS PGothic" panose="020B0600070205080204" pitchFamily="34" charset="-128"/>
              </a:defRPr>
            </a:lvl5pPr>
            <a:lvl6pPr marL="2514600" indent="-228600" defTabSz="862013" eaLnBrk="0" fontAlgn="base" hangingPunct="0">
              <a:spcBef>
                <a:spcPct val="0"/>
              </a:spcBef>
              <a:spcAft>
                <a:spcPct val="0"/>
              </a:spcAft>
              <a:defRPr sz="2400" i="1">
                <a:solidFill>
                  <a:schemeClr val="tx1"/>
                </a:solidFill>
                <a:latin typeface="Times New Roman" panose="02020603050405020304" pitchFamily="18" charset="0"/>
                <a:ea typeface="MS PGothic" panose="020B0600070205080204" pitchFamily="34" charset="-128"/>
              </a:defRPr>
            </a:lvl6pPr>
            <a:lvl7pPr marL="2971800" indent="-228600" defTabSz="862013" eaLnBrk="0" fontAlgn="base" hangingPunct="0">
              <a:spcBef>
                <a:spcPct val="0"/>
              </a:spcBef>
              <a:spcAft>
                <a:spcPct val="0"/>
              </a:spcAft>
              <a:defRPr sz="2400" i="1">
                <a:solidFill>
                  <a:schemeClr val="tx1"/>
                </a:solidFill>
                <a:latin typeface="Times New Roman" panose="02020603050405020304" pitchFamily="18" charset="0"/>
                <a:ea typeface="MS PGothic" panose="020B0600070205080204" pitchFamily="34" charset="-128"/>
              </a:defRPr>
            </a:lvl7pPr>
            <a:lvl8pPr marL="3429000" indent="-228600" defTabSz="862013" eaLnBrk="0" fontAlgn="base" hangingPunct="0">
              <a:spcBef>
                <a:spcPct val="0"/>
              </a:spcBef>
              <a:spcAft>
                <a:spcPct val="0"/>
              </a:spcAft>
              <a:defRPr sz="2400" i="1">
                <a:solidFill>
                  <a:schemeClr val="tx1"/>
                </a:solidFill>
                <a:latin typeface="Times New Roman" panose="02020603050405020304" pitchFamily="18" charset="0"/>
                <a:ea typeface="MS PGothic" panose="020B0600070205080204" pitchFamily="34" charset="-128"/>
              </a:defRPr>
            </a:lvl8pPr>
            <a:lvl9pPr marL="3886200" indent="-228600" defTabSz="862013" eaLnBrk="0" fontAlgn="base" hangingPunct="0">
              <a:spcBef>
                <a:spcPct val="0"/>
              </a:spcBef>
              <a:spcAft>
                <a:spcPct val="0"/>
              </a:spcAft>
              <a:defRPr sz="2400" i="1">
                <a:solidFill>
                  <a:schemeClr val="tx1"/>
                </a:solidFill>
                <a:latin typeface="Times New Roman" panose="02020603050405020304" pitchFamily="18" charset="0"/>
                <a:ea typeface="MS PGothic" panose="020B0600070205080204" pitchFamily="34" charset="-128"/>
              </a:defRPr>
            </a:lvl9pPr>
          </a:lstStyle>
          <a:p>
            <a:pPr algn="ctr">
              <a:lnSpc>
                <a:spcPct val="90000"/>
              </a:lnSpc>
            </a:pPr>
            <a:r>
              <a:rPr lang="en-US" altLang="en-US" sz="1200" i="0">
                <a:latin typeface="Arial" panose="020B0604020202020204" pitchFamily="34" charset="0"/>
              </a:rPr>
              <a:t>Page </a:t>
            </a:r>
            <a:fld id="{EDAA64F1-DF26-428A-8C06-B1191956DF7D}" type="slidenum">
              <a:rPr lang="en-US" altLang="en-US" sz="1200" i="0">
                <a:latin typeface="Arial" panose="020B0604020202020204" pitchFamily="34" charset="0"/>
              </a:rPr>
              <a:pPr algn="ctr">
                <a:lnSpc>
                  <a:spcPct val="90000"/>
                </a:lnSpc>
              </a:pPr>
              <a:t>‹#›</a:t>
            </a:fld>
            <a:endParaRPr lang="en-US" altLang="en-US" sz="1200" i="0">
              <a:latin typeface="Arial" panose="020B0604020202020204" pitchFamily="34" charset="0"/>
            </a:endParaRPr>
          </a:p>
        </p:txBody>
      </p:sp>
      <p:sp>
        <p:nvSpPr>
          <p:cNvPr id="3075" name="Rectangle 3">
            <a:extLst>
              <a:ext uri="{FF2B5EF4-FFF2-40B4-BE49-F238E27FC236}">
                <a16:creationId xmlns:a16="http://schemas.microsoft.com/office/drawing/2014/main" id="{483F3E69-EF69-4EB4-99F9-3166C30DFEE8}"/>
              </a:ext>
            </a:extLst>
          </p:cNvPr>
          <p:cNvSpPr>
            <a:spLocks noGrp="1" noRot="1" noChangeAspect="1" noChangeArrowheads="1" noTextEdit="1"/>
          </p:cNvSpPr>
          <p:nvPr>
            <p:ph type="sldImg" idx="2"/>
          </p:nvPr>
        </p:nvSpPr>
        <p:spPr bwMode="auto">
          <a:xfrm>
            <a:off x="1189038" y="703263"/>
            <a:ext cx="4632325" cy="34734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2" name="Rectangle 4">
            <a:extLst>
              <a:ext uri="{FF2B5EF4-FFF2-40B4-BE49-F238E27FC236}">
                <a16:creationId xmlns:a16="http://schemas.microsoft.com/office/drawing/2014/main" id="{EA50D14B-8DC8-4096-9EC8-E87D8D8898CB}"/>
              </a:ext>
            </a:extLst>
          </p:cNvPr>
          <p:cNvSpPr>
            <a:spLocks noGrp="1" noChangeArrowheads="1"/>
          </p:cNvSpPr>
          <p:nvPr>
            <p:ph type="body" sz="quarter" idx="3"/>
          </p:nvPr>
        </p:nvSpPr>
        <p:spPr bwMode="auto">
          <a:xfrm>
            <a:off x="933098" y="4414787"/>
            <a:ext cx="5142582" cy="4185386"/>
          </a:xfrm>
          <a:prstGeom prst="rect">
            <a:avLst/>
          </a:prstGeom>
          <a:noFill/>
          <a:ln w="12700">
            <a:noFill/>
            <a:miter lim="800000"/>
            <a:headEnd/>
            <a:tailEnd/>
          </a:ln>
          <a:effectLst/>
        </p:spPr>
        <p:txBody>
          <a:bodyPr vert="horz" wrap="square" lIns="91210" tIns="44805" rIns="91210" bIns="44805"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Arial" pitchFamily="-106" charset="0"/>
        <a:ea typeface="MS PGothic" panose="020B0600070205080204" pitchFamily="34" charset="-128"/>
        <a:cs typeface="ＭＳ Ｐゴシック" charset="-128"/>
      </a:defRPr>
    </a:lvl1pPr>
    <a:lvl2pPr marL="457200" algn="l" rtl="0" eaLnBrk="0" fontAlgn="base" hangingPunct="0">
      <a:lnSpc>
        <a:spcPct val="90000"/>
      </a:lnSpc>
      <a:spcBef>
        <a:spcPct val="40000"/>
      </a:spcBef>
      <a:spcAft>
        <a:spcPct val="0"/>
      </a:spcAft>
      <a:defRPr sz="1200" kern="1200">
        <a:solidFill>
          <a:schemeClr val="tx1"/>
        </a:solidFill>
        <a:latin typeface="Arial" pitchFamily="-106" charset="0"/>
        <a:ea typeface="MS PGothic" panose="020B0600070205080204" pitchFamily="34" charset="-128"/>
        <a:cs typeface="+mn-cs"/>
      </a:defRPr>
    </a:lvl2pPr>
    <a:lvl3pPr marL="914400" algn="l" rtl="0" eaLnBrk="0" fontAlgn="base" hangingPunct="0">
      <a:lnSpc>
        <a:spcPct val="90000"/>
      </a:lnSpc>
      <a:spcBef>
        <a:spcPct val="40000"/>
      </a:spcBef>
      <a:spcAft>
        <a:spcPct val="0"/>
      </a:spcAft>
      <a:defRPr sz="1200" kern="1200">
        <a:solidFill>
          <a:schemeClr val="tx1"/>
        </a:solidFill>
        <a:latin typeface="Arial" pitchFamily="-106" charset="0"/>
        <a:ea typeface="MS PGothic" panose="020B0600070205080204" pitchFamily="34" charset="-128"/>
        <a:cs typeface="+mn-cs"/>
      </a:defRPr>
    </a:lvl3pPr>
    <a:lvl4pPr marL="1371600" algn="l" rtl="0" eaLnBrk="0" fontAlgn="base" hangingPunct="0">
      <a:lnSpc>
        <a:spcPct val="90000"/>
      </a:lnSpc>
      <a:spcBef>
        <a:spcPct val="40000"/>
      </a:spcBef>
      <a:spcAft>
        <a:spcPct val="0"/>
      </a:spcAft>
      <a:defRPr sz="1200" kern="1200">
        <a:solidFill>
          <a:schemeClr val="tx1"/>
        </a:solidFill>
        <a:latin typeface="Arial" pitchFamily="-106" charset="0"/>
        <a:ea typeface="MS PGothic" panose="020B0600070205080204" pitchFamily="34" charset="-128"/>
        <a:cs typeface="+mn-cs"/>
      </a:defRPr>
    </a:lvl4pPr>
    <a:lvl5pPr marL="1828800" algn="l" rtl="0" eaLnBrk="0" fontAlgn="base" hangingPunct="0">
      <a:lnSpc>
        <a:spcPct val="90000"/>
      </a:lnSpc>
      <a:spcBef>
        <a:spcPct val="40000"/>
      </a:spcBef>
      <a:spcAft>
        <a:spcPct val="0"/>
      </a:spcAft>
      <a:defRPr sz="1200" kern="1200">
        <a:solidFill>
          <a:schemeClr val="tx1"/>
        </a:solidFill>
        <a:latin typeface="Arial" pitchFamily="-106"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4869CC-9C7B-0F40-BC91-6B777545576B}" type="slidenum">
              <a:rPr lang="en-US"/>
              <a:pPr/>
              <a:t>3</a:t>
            </a:fld>
            <a:endParaRPr lang="en-US"/>
          </a:p>
        </p:txBody>
      </p:sp>
      <p:sp>
        <p:nvSpPr>
          <p:cNvPr id="757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pitchFamily="16"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035661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C9B55A-5916-4FF8-B004-2B49462FA62C}" type="slidenum">
              <a:rPr lang="en-US" smtClean="0"/>
              <a:pPr/>
              <a:t>23</a:t>
            </a:fld>
            <a:endParaRPr lang="en-US"/>
          </a:p>
        </p:txBody>
      </p:sp>
    </p:spTree>
    <p:extLst>
      <p:ext uri="{BB962C8B-B14F-4D97-AF65-F5344CB8AC3E}">
        <p14:creationId xmlns:p14="http://schemas.microsoft.com/office/powerpoint/2010/main" val="1877052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C9B55A-5916-4FF8-B004-2B49462FA62C}" type="slidenum">
              <a:rPr lang="en-US" smtClean="0"/>
              <a:pPr/>
              <a:t>24</a:t>
            </a:fld>
            <a:endParaRPr lang="en-US"/>
          </a:p>
        </p:txBody>
      </p:sp>
    </p:spTree>
    <p:extLst>
      <p:ext uri="{BB962C8B-B14F-4D97-AF65-F5344CB8AC3E}">
        <p14:creationId xmlns:p14="http://schemas.microsoft.com/office/powerpoint/2010/main" val="408522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pitchFamily="16" charset="0"/>
              <a:ea typeface="ＭＳ Ｐゴシック" pitchFamily="-112" charset="-128"/>
              <a:cs typeface="ＭＳ Ｐゴシック" pitchFamily="-112" charset="-128"/>
            </a:endParaRPr>
          </a:p>
        </p:txBody>
      </p:sp>
      <p:sp>
        <p:nvSpPr>
          <p:cNvPr id="4" name="Slide Number Placeholder 3"/>
          <p:cNvSpPr>
            <a:spLocks noGrp="1"/>
          </p:cNvSpPr>
          <p:nvPr>
            <p:ph type="sldNum" sz="quarter" idx="10"/>
          </p:nvPr>
        </p:nvSpPr>
        <p:spPr/>
        <p:txBody>
          <a:bodyPr/>
          <a:lstStyle/>
          <a:p>
            <a:pPr>
              <a:defRPr/>
            </a:pPr>
            <a:fld id="{F9923461-AAB0-A04D-893C-BD1EED6D45EA}" type="slidenum">
              <a:rPr lang="en-US" smtClean="0"/>
              <a:pPr>
                <a:defRPr/>
              </a:pPr>
              <a:t>25</a:t>
            </a:fld>
            <a:endParaRPr lang="en-US"/>
          </a:p>
        </p:txBody>
      </p:sp>
    </p:spTree>
    <p:extLst>
      <p:ext uri="{BB962C8B-B14F-4D97-AF65-F5344CB8AC3E}">
        <p14:creationId xmlns:p14="http://schemas.microsoft.com/office/powerpoint/2010/main" val="2366333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pitchFamily="16" charset="0"/>
              <a:ea typeface="ＭＳ Ｐゴシック" pitchFamily="-112" charset="-128"/>
              <a:cs typeface="ＭＳ Ｐゴシック" pitchFamily="-112" charset="-128"/>
            </a:endParaRPr>
          </a:p>
        </p:txBody>
      </p:sp>
      <p:sp>
        <p:nvSpPr>
          <p:cNvPr id="4" name="Slide Number Placeholder 3"/>
          <p:cNvSpPr>
            <a:spLocks noGrp="1"/>
          </p:cNvSpPr>
          <p:nvPr>
            <p:ph type="sldNum" sz="quarter" idx="10"/>
          </p:nvPr>
        </p:nvSpPr>
        <p:spPr/>
        <p:txBody>
          <a:bodyPr/>
          <a:lstStyle/>
          <a:p>
            <a:pPr>
              <a:defRPr/>
            </a:pPr>
            <a:fld id="{F9923461-AAB0-A04D-893C-BD1EED6D45EA}" type="slidenum">
              <a:rPr lang="en-US" smtClean="0"/>
              <a:pPr>
                <a:defRPr/>
              </a:pPr>
              <a:t>26</a:t>
            </a:fld>
            <a:endParaRPr lang="en-US"/>
          </a:p>
        </p:txBody>
      </p:sp>
    </p:spTree>
    <p:extLst>
      <p:ext uri="{BB962C8B-B14F-4D97-AF65-F5344CB8AC3E}">
        <p14:creationId xmlns:p14="http://schemas.microsoft.com/office/powerpoint/2010/main" val="1514385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pitchFamily="16" charset="0"/>
              <a:ea typeface="ＭＳ Ｐゴシック" pitchFamily="-112" charset="-128"/>
              <a:cs typeface="ＭＳ Ｐゴシック" pitchFamily="-112" charset="-128"/>
            </a:endParaRPr>
          </a:p>
        </p:txBody>
      </p:sp>
      <p:sp>
        <p:nvSpPr>
          <p:cNvPr id="4" name="Slide Number Placeholder 3"/>
          <p:cNvSpPr>
            <a:spLocks noGrp="1"/>
          </p:cNvSpPr>
          <p:nvPr>
            <p:ph type="sldNum" sz="quarter" idx="10"/>
          </p:nvPr>
        </p:nvSpPr>
        <p:spPr/>
        <p:txBody>
          <a:bodyPr/>
          <a:lstStyle/>
          <a:p>
            <a:pPr>
              <a:defRPr/>
            </a:pPr>
            <a:fld id="{F9923461-AAB0-A04D-893C-BD1EED6D45EA}" type="slidenum">
              <a:rPr lang="en-US" smtClean="0"/>
              <a:pPr>
                <a:defRPr/>
              </a:pPr>
              <a:t>27</a:t>
            </a:fld>
            <a:endParaRPr lang="en-US"/>
          </a:p>
        </p:txBody>
      </p:sp>
    </p:spTree>
    <p:extLst>
      <p:ext uri="{BB962C8B-B14F-4D97-AF65-F5344CB8AC3E}">
        <p14:creationId xmlns:p14="http://schemas.microsoft.com/office/powerpoint/2010/main" val="1841734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745AD8-C1C6-C648-94EB-5612CA65350D}" type="slidenum">
              <a:rPr lang="en-US"/>
              <a:pPr/>
              <a:t>4</a:t>
            </a:fld>
            <a:endParaRPr lang="en-US"/>
          </a:p>
        </p:txBody>
      </p:sp>
      <p:sp>
        <p:nvSpPr>
          <p:cNvPr id="829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294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3662262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Times" pitchFamily="16" charset="0"/>
              <a:ea typeface="ＭＳ Ｐゴシック" pitchFamily="-112" charset="-128"/>
              <a:cs typeface="ＭＳ Ｐゴシック" pitchFamily="-112" charset="-128"/>
            </a:endParaRPr>
          </a:p>
        </p:txBody>
      </p:sp>
      <p:sp>
        <p:nvSpPr>
          <p:cNvPr id="4" name="Slide Number Placeholder 3"/>
          <p:cNvSpPr>
            <a:spLocks noGrp="1"/>
          </p:cNvSpPr>
          <p:nvPr>
            <p:ph type="sldNum" sz="quarter" idx="10"/>
          </p:nvPr>
        </p:nvSpPr>
        <p:spPr/>
        <p:txBody>
          <a:bodyPr/>
          <a:lstStyle/>
          <a:p>
            <a:pPr>
              <a:defRPr/>
            </a:pPr>
            <a:fld id="{F9923461-AAB0-A04D-893C-BD1EED6D45EA}" type="slidenum">
              <a:rPr lang="en-US" smtClean="0"/>
              <a:pPr>
                <a:defRPr/>
              </a:pPr>
              <a:t>5</a:t>
            </a:fld>
            <a:endParaRPr lang="en-US"/>
          </a:p>
        </p:txBody>
      </p:sp>
    </p:spTree>
    <p:extLst>
      <p:ext uri="{BB962C8B-B14F-4D97-AF65-F5344CB8AC3E}">
        <p14:creationId xmlns:p14="http://schemas.microsoft.com/office/powerpoint/2010/main" val="1804788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1144588" y="695325"/>
            <a:ext cx="4568825" cy="3427413"/>
          </a:xfrm>
          <a:solidFill>
            <a:srgbClr val="CFE7F5"/>
          </a:solidFill>
          <a:ln w="25400">
            <a:solidFill>
              <a:srgbClr val="808080"/>
            </a:solidFill>
            <a:prstDash val="solid"/>
          </a:ln>
        </p:spPr>
      </p:sp>
      <p:sp>
        <p:nvSpPr>
          <p:cNvPr id="3" name="Espace réservé des commentaires 2"/>
          <p:cNvSpPr txBox="1">
            <a:spLocks noGrp="1"/>
          </p:cNvSpPr>
          <p:nvPr>
            <p:ph type="body" sz="quarter" idx="1"/>
          </p:nvPr>
        </p:nvSpPr>
        <p:spPr>
          <a:xfrm>
            <a:off x="685800" y="4343400"/>
            <a:ext cx="5486039" cy="4114799"/>
          </a:xfrm>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a:p>
        </p:txBody>
      </p:sp>
    </p:spTree>
    <p:extLst>
      <p:ext uri="{BB962C8B-B14F-4D97-AF65-F5344CB8AC3E}">
        <p14:creationId xmlns:p14="http://schemas.microsoft.com/office/powerpoint/2010/main" val="2532021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7" name="Shape 2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201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021" rtl="0" eaLnBrk="1" fontAlgn="auto" latinLnBrk="0" hangingPunct="1">
              <a:lnSpc>
                <a:spcPct val="100000"/>
              </a:lnSpc>
              <a:spcBef>
                <a:spcPts val="0"/>
              </a:spcBef>
              <a:spcAft>
                <a:spcPts val="0"/>
              </a:spcAft>
              <a:buClrTx/>
              <a:buSzTx/>
              <a:buFontTx/>
              <a:buNone/>
              <a:tabLst/>
              <a:defRPr/>
            </a:pPr>
            <a:fld id="{9A027FF3-CF93-45E8-A6AE-78756F4CE32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21"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135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pitchFamily="16" charset="0"/>
                <a:ea typeface="ＭＳ Ｐゴシック" pitchFamily="-112" charset="-128"/>
                <a:cs typeface="ＭＳ Ｐゴシック" pitchFamily="-112" charset="-128"/>
              </a:rPr>
              <a:t>How</a:t>
            </a:r>
            <a:r>
              <a:rPr lang="en-US" sz="1200" kern="1200" baseline="0" dirty="0">
                <a:solidFill>
                  <a:schemeClr val="tx1"/>
                </a:solidFill>
                <a:effectLst/>
                <a:latin typeface="Times" pitchFamily="16" charset="0"/>
                <a:ea typeface="ＭＳ Ｐゴシック" pitchFamily="-112" charset="-128"/>
                <a:cs typeface="ＭＳ Ｐゴシック" pitchFamily="-112" charset="-128"/>
              </a:rPr>
              <a:t> are the measurements obtained? </a:t>
            </a:r>
            <a:r>
              <a:rPr lang="en-US" sz="1200" kern="1200" dirty="0">
                <a:solidFill>
                  <a:schemeClr val="tx1"/>
                </a:solidFill>
                <a:effectLst/>
                <a:latin typeface="Times" pitchFamily="16" charset="0"/>
                <a:ea typeface="ＭＳ Ｐゴシック" pitchFamily="-112" charset="-128"/>
                <a:cs typeface="ＭＳ Ｐゴシック" pitchFamily="-112" charset="-128"/>
              </a:rPr>
              <a:t>SMAP uses two microwave sensors both operating at L-band. The reason microwave is used is because it is sensitive to soil moisture and freeze/thaw conditions and also because it can image the surface of the Earth regardless of day/night conditions or most weather conditions. L-band in particular has greater sensitivity to soil moisture than other frequencies.</a:t>
            </a:r>
          </a:p>
          <a:p>
            <a:r>
              <a:rPr lang="en-US" sz="1200" kern="1200" dirty="0">
                <a:solidFill>
                  <a:schemeClr val="tx1"/>
                </a:solidFill>
                <a:effectLst/>
                <a:latin typeface="Times" pitchFamily="16" charset="0"/>
                <a:ea typeface="ＭＳ Ｐゴシック" pitchFamily="-112" charset="-128"/>
                <a:cs typeface="ＭＳ Ｐゴシック" pitchFamily="-112" charset="-128"/>
              </a:rPr>
              <a:t>The radar, which is the active system (and the A in SMAP) operates at 1.21 GHz and is gridded to a 3 km resolution. The radiometer is the passive system (and the P in SMAP) and operates at 1.41 GHz and is gridded to a 36 km resolution. Both sensors share an antenna that is 6 meters in diameter. The antenna rotates 14.6 revolutions/minute and creates a swath of 1000km wide on the ground. The orbit is polar sun synchronous at 685 km altitude with a 6am/6pm equatorial crossing allowing for a 2-3 day global revisit because of its swath to swath overlap. There is an 8-day exact orbit revisit. The mission is designed to operate for a minimum of three years however it is expected to last much longer than that</a:t>
            </a:r>
            <a:r>
              <a:rPr lang="en-US" sz="1200" kern="1200" baseline="0" dirty="0">
                <a:solidFill>
                  <a:schemeClr val="tx1"/>
                </a:solidFill>
                <a:effectLst/>
                <a:latin typeface="Times" pitchFamily="16" charset="0"/>
                <a:ea typeface="ＭＳ Ｐゴシック" pitchFamily="-112" charset="-128"/>
                <a:cs typeface="ＭＳ Ｐゴシック" pitchFamily="-112" charset="-128"/>
              </a:rPr>
              <a:t> (most NASA satellites have exceeded their design life by many years).</a:t>
            </a:r>
            <a:r>
              <a:rPr lang="en-US" sz="1200" kern="1200" dirty="0">
                <a:solidFill>
                  <a:schemeClr val="tx1"/>
                </a:solidFill>
                <a:effectLst/>
                <a:latin typeface="Times" pitchFamily="16" charset="0"/>
                <a:ea typeface="ＭＳ Ｐゴシック" pitchFamily="-112" charset="-128"/>
                <a:cs typeface="ＭＳ Ｐゴシック" pitchFamily="-112" charset="-128"/>
              </a:rPr>
              <a:t> </a:t>
            </a:r>
          </a:p>
          <a:p>
            <a:r>
              <a:rPr lang="en-US" sz="1200" kern="1200" dirty="0">
                <a:solidFill>
                  <a:schemeClr val="tx1"/>
                </a:solidFill>
                <a:effectLst/>
                <a:latin typeface="Times" pitchFamily="16" charset="0"/>
                <a:ea typeface="ＭＳ Ｐゴシック" pitchFamily="-112" charset="-128"/>
                <a:cs typeface="ＭＳ Ｐゴシック" pitchFamily="-112" charset="-128"/>
              </a:rPr>
              <a:t>SMAP was launched into space on a Delta II rocket on Jan. 31, 2015 from Vandenberg Air Force Base in California. The uniqueness of SMAP is that it will provide soil moisture measurements by combining data from the radar and the radiometer to produce a 9 km soil moisture product that covers the globe every 2-3 days.</a:t>
            </a:r>
          </a:p>
        </p:txBody>
      </p:sp>
      <p:sp>
        <p:nvSpPr>
          <p:cNvPr id="4" name="Slide Number Placeholder 3"/>
          <p:cNvSpPr>
            <a:spLocks noGrp="1"/>
          </p:cNvSpPr>
          <p:nvPr>
            <p:ph type="sldNum" sz="quarter" idx="10"/>
          </p:nvPr>
        </p:nvSpPr>
        <p:spPr/>
        <p:txBody>
          <a:bodyPr/>
          <a:lstStyle/>
          <a:p>
            <a:pPr>
              <a:defRPr/>
            </a:pPr>
            <a:fld id="{F9923461-AAB0-A04D-893C-BD1EED6D45EA}" type="slidenum">
              <a:rPr lang="en-US" smtClean="0"/>
              <a:pPr>
                <a:defRPr/>
              </a:pPr>
              <a:t>15</a:t>
            </a:fld>
            <a:endParaRPr lang="en-US"/>
          </a:p>
        </p:txBody>
      </p:sp>
    </p:spTree>
    <p:extLst>
      <p:ext uri="{BB962C8B-B14F-4D97-AF65-F5344CB8AC3E}">
        <p14:creationId xmlns:p14="http://schemas.microsoft.com/office/powerpoint/2010/main" val="2336372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3B6758-1C42-42FF-9AE5-D3B81BEF1667}" type="slidenum">
              <a:rPr lang="en-US" smtClean="0">
                <a:solidFill>
                  <a:srgbClr val="000000"/>
                </a:solidFill>
              </a:rPr>
              <a:pPr/>
              <a:t>19</a:t>
            </a:fld>
            <a:endParaRPr lang="en-US" dirty="0">
              <a:solidFill>
                <a:srgbClr val="000000"/>
              </a:solidFill>
            </a:endParaRPr>
          </a:p>
        </p:txBody>
      </p:sp>
    </p:spTree>
    <p:extLst>
      <p:ext uri="{BB962C8B-B14F-4D97-AF65-F5344CB8AC3E}">
        <p14:creationId xmlns:p14="http://schemas.microsoft.com/office/powerpoint/2010/main" val="2032354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pitchFamily="16" charset="0"/>
              <a:ea typeface="ＭＳ Ｐゴシック" pitchFamily="-112" charset="-128"/>
              <a:cs typeface="ＭＳ Ｐゴシック" pitchFamily="-112" charset="-128"/>
            </a:endParaRPr>
          </a:p>
        </p:txBody>
      </p:sp>
      <p:sp>
        <p:nvSpPr>
          <p:cNvPr id="4" name="Slide Number Placeholder 3"/>
          <p:cNvSpPr>
            <a:spLocks noGrp="1"/>
          </p:cNvSpPr>
          <p:nvPr>
            <p:ph type="sldNum" sz="quarter" idx="10"/>
          </p:nvPr>
        </p:nvSpPr>
        <p:spPr/>
        <p:txBody>
          <a:bodyPr/>
          <a:lstStyle/>
          <a:p>
            <a:pPr>
              <a:defRPr/>
            </a:pPr>
            <a:fld id="{F9923461-AAB0-A04D-893C-BD1EED6D45EA}" type="slidenum">
              <a:rPr lang="en-US" smtClean="0"/>
              <a:pPr>
                <a:defRPr/>
              </a:pPr>
              <a:t>22</a:t>
            </a:fld>
            <a:endParaRPr lang="en-US"/>
          </a:p>
        </p:txBody>
      </p:sp>
    </p:spTree>
    <p:extLst>
      <p:ext uri="{BB962C8B-B14F-4D97-AF65-F5344CB8AC3E}">
        <p14:creationId xmlns:p14="http://schemas.microsoft.com/office/powerpoint/2010/main" val="2136748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35826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0873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0544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882872" y="107852"/>
            <a:ext cx="7370377" cy="54451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2400">
                <a:latin typeface="+mn-lt"/>
              </a:defRPr>
            </a:lvl1pPr>
          </a:lstStyle>
          <a:p>
            <a:pPr lvl="0"/>
            <a:r>
              <a:rPr lang="en-US" dirty="0"/>
              <a:t>Click to edit Master title style</a:t>
            </a:r>
          </a:p>
        </p:txBody>
      </p:sp>
      <p:sp>
        <p:nvSpPr>
          <p:cNvPr id="3" name="Text Box 10"/>
          <p:cNvSpPr txBox="1">
            <a:spLocks noChangeArrowheads="1"/>
          </p:cNvSpPr>
          <p:nvPr userDrawn="1"/>
        </p:nvSpPr>
        <p:spPr bwMode="auto">
          <a:xfrm>
            <a:off x="152400" y="801688"/>
            <a:ext cx="8839200" cy="214312"/>
          </a:xfrm>
          <a:prstGeom prst="rect">
            <a:avLst/>
          </a:prstGeom>
          <a:gradFill rotWithShape="0">
            <a:gsLst>
              <a:gs pos="0">
                <a:srgbClr val="8488C4"/>
              </a:gs>
              <a:gs pos="53000">
                <a:srgbClr val="D4DEFF"/>
              </a:gs>
              <a:gs pos="83000">
                <a:srgbClr val="D4DEFF"/>
              </a:gs>
              <a:gs pos="100000">
                <a:srgbClr val="96AB94"/>
              </a:gs>
            </a:gsLst>
            <a:lin ang="0" scaled="1"/>
          </a:gradFill>
          <a:ln w="9525">
            <a:noFill/>
            <a:miter lim="800000"/>
            <a:headEnd/>
            <a:tailEnd/>
          </a:ln>
          <a:effectLst/>
        </p:spPr>
        <p:txBody>
          <a:bodyPr>
            <a:spAutoFit/>
          </a:bodyPr>
          <a:lstStyle/>
          <a:p>
            <a:pPr eaLnBrk="0" hangingPunct="0">
              <a:spcBef>
                <a:spcPct val="50000"/>
              </a:spcBef>
              <a:defRPr/>
            </a:pPr>
            <a:endParaRPr lang="en-US" sz="800" b="1">
              <a:solidFill>
                <a:schemeClr val="bg1"/>
              </a:solidFill>
              <a:ea typeface="ＭＳ Ｐゴシック" pitchFamily="1" charset="-128"/>
            </a:endParaRPr>
          </a:p>
        </p:txBody>
      </p:sp>
      <p:pic>
        <p:nvPicPr>
          <p:cNvPr id="4" name="Picture 24" descr="nasa_logo(80x66)"/>
          <p:cNvPicPr>
            <a:picLocks noChangeAspect="1" noChangeArrowheads="1"/>
          </p:cNvPicPr>
          <p:nvPr userDrawn="1"/>
        </p:nvPicPr>
        <p:blipFill>
          <a:blip r:embed="rId2" cstate="print"/>
          <a:srcRect/>
          <a:stretch>
            <a:fillRect/>
          </a:stretch>
        </p:blipFill>
        <p:spPr bwMode="auto">
          <a:xfrm>
            <a:off x="8169275" y="120650"/>
            <a:ext cx="754063" cy="623888"/>
          </a:xfrm>
          <a:prstGeom prst="rect">
            <a:avLst/>
          </a:prstGeom>
          <a:noFill/>
        </p:spPr>
      </p:pic>
      <p:pic>
        <p:nvPicPr>
          <p:cNvPr id="5" name="Picture 1" descr="image001"/>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ackgroundRemoval t="1429" b="96234" l="4789" r="90704">
                        <a14:foregroundMark x1="8169" y1="10519" x2="8169" y2="10519"/>
                        <a14:foregroundMark x1="12535" y1="7013" x2="12535" y2="7013"/>
                        <a14:foregroundMark x1="63944" y1="18052" x2="63944" y2="18052"/>
                        <a14:backgroundMark x1="55775" y1="71169" x2="55775" y2="71169"/>
                        <a14:backgroundMark x1="44648" y1="87013" x2="44648" y2="87013"/>
                      </a14:backgroundRemoval>
                    </a14:imgEffect>
                  </a14:imgLayer>
                </a14:imgProps>
              </a:ext>
              <a:ext uri="{28A0092B-C50C-407E-A947-70E740481C1C}">
                <a14:useLocalDpi xmlns:a14="http://schemas.microsoft.com/office/drawing/2010/main" val="0"/>
              </a:ext>
            </a:extLst>
          </a:blip>
          <a:srcRect/>
          <a:stretch>
            <a:fillRect/>
          </a:stretch>
        </p:blipFill>
        <p:spPr bwMode="auto">
          <a:xfrm>
            <a:off x="112852" y="107852"/>
            <a:ext cx="927463" cy="1005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11330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15"/>
          <p:cNvSpPr>
            <a:spLocks noGrp="1" noChangeArrowheads="1"/>
          </p:cNvSpPr>
          <p:nvPr>
            <p:ph type="sldNum" sz="quarter" idx="10"/>
          </p:nvPr>
        </p:nvSpPr>
        <p:spPr>
          <a:ln/>
        </p:spPr>
        <p:txBody>
          <a:bodyPr/>
          <a:lstStyle>
            <a:lvl1pPr>
              <a:defRPr/>
            </a:lvl1pPr>
          </a:lstStyle>
          <a:p>
            <a:pPr>
              <a:defRPr/>
            </a:pPr>
            <a:r>
              <a:rPr lang="en-US"/>
              <a:t>SMAP-</a:t>
            </a:r>
            <a:fld id="{6CA74605-5C07-F140-BC0B-56CEBBCE98B3}" type="slidenum">
              <a:rPr lang="en-US"/>
              <a:pPr>
                <a:defRPr/>
              </a:pPr>
              <a:t>‹#›</a:t>
            </a:fld>
            <a:endParaRPr lang="en-US"/>
          </a:p>
        </p:txBody>
      </p:sp>
    </p:spTree>
    <p:extLst>
      <p:ext uri="{BB962C8B-B14F-4D97-AF65-F5344CB8AC3E}">
        <p14:creationId xmlns:p14="http://schemas.microsoft.com/office/powerpoint/2010/main" val="2410029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51"/>
            <a:ext cx="7772400" cy="1470025"/>
          </a:xfrm>
        </p:spPr>
        <p:txBody>
          <a:bodyPr/>
          <a:lstStyle/>
          <a:p>
            <a:r>
              <a:rPr lang="fr-FR" smtClean="0"/>
              <a:t>Modifiez le style du titre</a:t>
            </a:r>
            <a:endParaRPr lang="en-GB"/>
          </a:p>
        </p:txBody>
      </p:sp>
      <p:sp>
        <p:nvSpPr>
          <p:cNvPr id="3" name="Sous-titr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fr-FR" smtClean="0"/>
              <a:t>Modifiez le style des sous-titres du masque</a:t>
            </a:r>
            <a:endParaRPr lang="en-GB"/>
          </a:p>
        </p:txBody>
      </p:sp>
      <p:sp>
        <p:nvSpPr>
          <p:cNvPr id="5" name="Espace réservé du pied de page 4"/>
          <p:cNvSpPr>
            <a:spLocks noGrp="1"/>
          </p:cNvSpPr>
          <p:nvPr>
            <p:ph type="ftr" sz="quarter" idx="11"/>
          </p:nvPr>
        </p:nvSpPr>
        <p:spPr>
          <a:xfrm>
            <a:off x="3124200" y="6356380"/>
            <a:ext cx="2895600" cy="365125"/>
          </a:xfrm>
          <a:prstGeom prst="rect">
            <a:avLst/>
          </a:prstGeom>
        </p:spPr>
        <p:txBody>
          <a:bodyPr lIns="91400" tIns="45702" rIns="91400" bIns="45702"/>
          <a:lstStyle/>
          <a:p>
            <a:endParaRPr lang="en-GB"/>
          </a:p>
        </p:txBody>
      </p:sp>
      <p:sp>
        <p:nvSpPr>
          <p:cNvPr id="6" name="Espace réservé du numéro de diapositive 5"/>
          <p:cNvSpPr>
            <a:spLocks noGrp="1"/>
          </p:cNvSpPr>
          <p:nvPr>
            <p:ph type="sldNum" sz="quarter" idx="12"/>
          </p:nvPr>
        </p:nvSpPr>
        <p:spPr/>
        <p:txBody>
          <a:bodyPr/>
          <a:lstStyle/>
          <a:p>
            <a:fld id="{F3995B8F-5578-4FAA-A0DD-1A304C07CE9D}" type="slidenum">
              <a:rPr lang="en-GB" smtClean="0"/>
              <a:t>‹#›</a:t>
            </a:fld>
            <a:endParaRPr lang="en-GB"/>
          </a:p>
        </p:txBody>
      </p:sp>
    </p:spTree>
    <p:extLst>
      <p:ext uri="{BB962C8B-B14F-4D97-AF65-F5344CB8AC3E}">
        <p14:creationId xmlns:p14="http://schemas.microsoft.com/office/powerpoint/2010/main" val="1010465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u pied de page 4"/>
          <p:cNvSpPr>
            <a:spLocks noGrp="1"/>
          </p:cNvSpPr>
          <p:nvPr>
            <p:ph type="ftr" sz="quarter" idx="11"/>
          </p:nvPr>
        </p:nvSpPr>
        <p:spPr>
          <a:xfrm>
            <a:off x="3124200" y="6356380"/>
            <a:ext cx="2895600" cy="365125"/>
          </a:xfrm>
          <a:prstGeom prst="rect">
            <a:avLst/>
          </a:prstGeom>
        </p:spPr>
        <p:txBody>
          <a:bodyPr lIns="91400" tIns="45702" rIns="91400" bIns="45702"/>
          <a:lstStyle/>
          <a:p>
            <a:endParaRPr lang="en-GB"/>
          </a:p>
        </p:txBody>
      </p:sp>
      <p:sp>
        <p:nvSpPr>
          <p:cNvPr id="6" name="Espace réservé du numéro de diapositive 5"/>
          <p:cNvSpPr>
            <a:spLocks noGrp="1"/>
          </p:cNvSpPr>
          <p:nvPr>
            <p:ph type="sldNum" sz="quarter" idx="12"/>
          </p:nvPr>
        </p:nvSpPr>
        <p:spPr/>
        <p:txBody>
          <a:bodyPr/>
          <a:lstStyle/>
          <a:p>
            <a:fld id="{F3995B8F-5578-4FAA-A0DD-1A304C07CE9D}" type="slidenum">
              <a:rPr lang="en-GB" smtClean="0"/>
              <a:t>‹#›</a:t>
            </a:fld>
            <a:endParaRPr lang="en-GB"/>
          </a:p>
        </p:txBody>
      </p:sp>
    </p:spTree>
    <p:extLst>
      <p:ext uri="{BB962C8B-B14F-4D97-AF65-F5344CB8AC3E}">
        <p14:creationId xmlns:p14="http://schemas.microsoft.com/office/powerpoint/2010/main" val="239401665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30"/>
            <a:ext cx="7772400" cy="1362075"/>
          </a:xfrm>
        </p:spPr>
        <p:txBody>
          <a:bodyPr anchor="t"/>
          <a:lstStyle>
            <a:lvl1pPr algn="l">
              <a:defRPr sz="4000" b="1" cap="all"/>
            </a:lvl1pPr>
          </a:lstStyle>
          <a:p>
            <a:r>
              <a:rPr lang="fr-FR" smtClean="0"/>
              <a:t>Modifiez le style du titre</a:t>
            </a:r>
            <a:endParaRPr lang="en-GB"/>
          </a:p>
        </p:txBody>
      </p:sp>
      <p:sp>
        <p:nvSpPr>
          <p:cNvPr id="3" name="Espace réservé du texte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011" indent="0">
              <a:buNone/>
              <a:defRPr sz="1800">
                <a:solidFill>
                  <a:schemeClr val="tx1">
                    <a:tint val="75000"/>
                  </a:schemeClr>
                </a:solidFill>
              </a:defRPr>
            </a:lvl2pPr>
            <a:lvl3pPr marL="914021" indent="0">
              <a:buNone/>
              <a:defRPr sz="1600">
                <a:solidFill>
                  <a:schemeClr val="tx1">
                    <a:tint val="75000"/>
                  </a:schemeClr>
                </a:solidFill>
              </a:defRPr>
            </a:lvl3pPr>
            <a:lvl4pPr marL="1371032" indent="0">
              <a:buNone/>
              <a:defRPr sz="1400">
                <a:solidFill>
                  <a:schemeClr val="tx1">
                    <a:tint val="75000"/>
                  </a:schemeClr>
                </a:solidFill>
              </a:defRPr>
            </a:lvl4pPr>
            <a:lvl5pPr marL="1828041" indent="0">
              <a:buNone/>
              <a:defRPr sz="1400">
                <a:solidFill>
                  <a:schemeClr val="tx1">
                    <a:tint val="75000"/>
                  </a:schemeClr>
                </a:solidFill>
              </a:defRPr>
            </a:lvl5pPr>
            <a:lvl6pPr marL="2285052" indent="0">
              <a:buNone/>
              <a:defRPr sz="1400">
                <a:solidFill>
                  <a:schemeClr val="tx1">
                    <a:tint val="75000"/>
                  </a:schemeClr>
                </a:solidFill>
              </a:defRPr>
            </a:lvl6pPr>
            <a:lvl7pPr marL="2742062" indent="0">
              <a:buNone/>
              <a:defRPr sz="1400">
                <a:solidFill>
                  <a:schemeClr val="tx1">
                    <a:tint val="75000"/>
                  </a:schemeClr>
                </a:solidFill>
              </a:defRPr>
            </a:lvl7pPr>
            <a:lvl8pPr marL="3199072" indent="0">
              <a:buNone/>
              <a:defRPr sz="1400">
                <a:solidFill>
                  <a:schemeClr val="tx1">
                    <a:tint val="75000"/>
                  </a:schemeClr>
                </a:solidFill>
              </a:defRPr>
            </a:lvl8pPr>
            <a:lvl9pPr marL="3656083"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a:xfrm>
            <a:off x="457200" y="6356380"/>
            <a:ext cx="2133600" cy="365125"/>
          </a:xfrm>
          <a:prstGeom prst="rect">
            <a:avLst/>
          </a:prstGeom>
        </p:spPr>
        <p:txBody>
          <a:bodyPr lIns="91400" tIns="45702" rIns="91400" bIns="45702"/>
          <a:lstStyle/>
          <a:p>
            <a:fld id="{34FA21D1-ABD2-4167-B66D-E601B70C0618}" type="datetimeFigureOut">
              <a:rPr lang="en-GB" smtClean="0"/>
              <a:t>14/11/2018</a:t>
            </a:fld>
            <a:endParaRPr lang="en-GB"/>
          </a:p>
        </p:txBody>
      </p:sp>
      <p:sp>
        <p:nvSpPr>
          <p:cNvPr id="5" name="Espace réservé du pied de page 4"/>
          <p:cNvSpPr>
            <a:spLocks noGrp="1"/>
          </p:cNvSpPr>
          <p:nvPr>
            <p:ph type="ftr" sz="quarter" idx="11"/>
          </p:nvPr>
        </p:nvSpPr>
        <p:spPr>
          <a:xfrm>
            <a:off x="3124200" y="6356380"/>
            <a:ext cx="2895600" cy="365125"/>
          </a:xfrm>
          <a:prstGeom prst="rect">
            <a:avLst/>
          </a:prstGeom>
        </p:spPr>
        <p:txBody>
          <a:bodyPr lIns="91400" tIns="45702" rIns="91400" bIns="45702"/>
          <a:lstStyle/>
          <a:p>
            <a:endParaRPr lang="en-GB"/>
          </a:p>
        </p:txBody>
      </p:sp>
      <p:sp>
        <p:nvSpPr>
          <p:cNvPr id="6" name="Espace réservé du numéro de diapositive 5"/>
          <p:cNvSpPr>
            <a:spLocks noGrp="1"/>
          </p:cNvSpPr>
          <p:nvPr>
            <p:ph type="sldNum" sz="quarter" idx="12"/>
          </p:nvPr>
        </p:nvSpPr>
        <p:spPr/>
        <p:txBody>
          <a:bodyPr/>
          <a:lstStyle/>
          <a:p>
            <a:fld id="{F3995B8F-5578-4FAA-A0DD-1A304C07CE9D}" type="slidenum">
              <a:rPr lang="en-GB" smtClean="0"/>
              <a:t>‹#›</a:t>
            </a:fld>
            <a:endParaRPr lang="en-GB"/>
          </a:p>
        </p:txBody>
      </p:sp>
    </p:spTree>
    <p:extLst>
      <p:ext uri="{BB962C8B-B14F-4D97-AF65-F5344CB8AC3E}">
        <p14:creationId xmlns:p14="http://schemas.microsoft.com/office/powerpoint/2010/main" val="163338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contenu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contenu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e la date 4"/>
          <p:cNvSpPr>
            <a:spLocks noGrp="1"/>
          </p:cNvSpPr>
          <p:nvPr>
            <p:ph type="dt" sz="half" idx="10"/>
          </p:nvPr>
        </p:nvSpPr>
        <p:spPr>
          <a:xfrm>
            <a:off x="457200" y="6356380"/>
            <a:ext cx="2133600" cy="365125"/>
          </a:xfrm>
          <a:prstGeom prst="rect">
            <a:avLst/>
          </a:prstGeom>
        </p:spPr>
        <p:txBody>
          <a:bodyPr lIns="91400" tIns="45702" rIns="91400" bIns="45702"/>
          <a:lstStyle/>
          <a:p>
            <a:fld id="{34FA21D1-ABD2-4167-B66D-E601B70C0618}" type="datetimeFigureOut">
              <a:rPr lang="en-GB" smtClean="0"/>
              <a:t>14/11/2018</a:t>
            </a:fld>
            <a:endParaRPr lang="en-GB"/>
          </a:p>
        </p:txBody>
      </p:sp>
      <p:sp>
        <p:nvSpPr>
          <p:cNvPr id="6" name="Espace réservé du pied de page 5"/>
          <p:cNvSpPr>
            <a:spLocks noGrp="1"/>
          </p:cNvSpPr>
          <p:nvPr>
            <p:ph type="ftr" sz="quarter" idx="11"/>
          </p:nvPr>
        </p:nvSpPr>
        <p:spPr>
          <a:xfrm>
            <a:off x="3124200" y="6356380"/>
            <a:ext cx="2895600" cy="365125"/>
          </a:xfrm>
          <a:prstGeom prst="rect">
            <a:avLst/>
          </a:prstGeom>
        </p:spPr>
        <p:txBody>
          <a:bodyPr lIns="91400" tIns="45702" rIns="91400" bIns="45702"/>
          <a:lstStyle/>
          <a:p>
            <a:endParaRPr lang="en-GB"/>
          </a:p>
        </p:txBody>
      </p:sp>
      <p:sp>
        <p:nvSpPr>
          <p:cNvPr id="7" name="Espace réservé du numéro de diapositive 6"/>
          <p:cNvSpPr>
            <a:spLocks noGrp="1"/>
          </p:cNvSpPr>
          <p:nvPr>
            <p:ph type="sldNum" sz="quarter" idx="12"/>
          </p:nvPr>
        </p:nvSpPr>
        <p:spPr/>
        <p:txBody>
          <a:bodyPr/>
          <a:lstStyle/>
          <a:p>
            <a:fld id="{F3995B8F-5578-4FAA-A0DD-1A304C07CE9D}" type="slidenum">
              <a:rPr lang="en-GB" smtClean="0"/>
              <a:t>‹#›</a:t>
            </a:fld>
            <a:endParaRPr lang="en-GB"/>
          </a:p>
        </p:txBody>
      </p:sp>
    </p:spTree>
    <p:extLst>
      <p:ext uri="{BB962C8B-B14F-4D97-AF65-F5344CB8AC3E}">
        <p14:creationId xmlns:p14="http://schemas.microsoft.com/office/powerpoint/2010/main" val="2707756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GB"/>
          </a:p>
        </p:txBody>
      </p:sp>
      <p:sp>
        <p:nvSpPr>
          <p:cNvPr id="3" name="Espace réservé du texte 2"/>
          <p:cNvSpPr>
            <a:spLocks noGrp="1"/>
          </p:cNvSpPr>
          <p:nvPr>
            <p:ph type="body" idx="1"/>
          </p:nvPr>
        </p:nvSpPr>
        <p:spPr>
          <a:xfrm>
            <a:off x="457200" y="1535114"/>
            <a:ext cx="4040188"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u texte 4"/>
          <p:cNvSpPr>
            <a:spLocks noGrp="1"/>
          </p:cNvSpPr>
          <p:nvPr>
            <p:ph type="body" sz="quarter" idx="3"/>
          </p:nvPr>
        </p:nvSpPr>
        <p:spPr>
          <a:xfrm>
            <a:off x="4645042" y="1535114"/>
            <a:ext cx="4041775"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7" name="Espace réservé de la date 6"/>
          <p:cNvSpPr>
            <a:spLocks noGrp="1"/>
          </p:cNvSpPr>
          <p:nvPr>
            <p:ph type="dt" sz="half" idx="10"/>
          </p:nvPr>
        </p:nvSpPr>
        <p:spPr>
          <a:xfrm>
            <a:off x="457200" y="6356380"/>
            <a:ext cx="2133600" cy="365125"/>
          </a:xfrm>
          <a:prstGeom prst="rect">
            <a:avLst/>
          </a:prstGeom>
        </p:spPr>
        <p:txBody>
          <a:bodyPr lIns="91400" tIns="45702" rIns="91400" bIns="45702"/>
          <a:lstStyle/>
          <a:p>
            <a:fld id="{34FA21D1-ABD2-4167-B66D-E601B70C0618}" type="datetimeFigureOut">
              <a:rPr lang="en-GB" smtClean="0"/>
              <a:t>14/11/2018</a:t>
            </a:fld>
            <a:endParaRPr lang="en-GB"/>
          </a:p>
        </p:txBody>
      </p:sp>
      <p:sp>
        <p:nvSpPr>
          <p:cNvPr id="8" name="Espace réservé du pied de page 7"/>
          <p:cNvSpPr>
            <a:spLocks noGrp="1"/>
          </p:cNvSpPr>
          <p:nvPr>
            <p:ph type="ftr" sz="quarter" idx="11"/>
          </p:nvPr>
        </p:nvSpPr>
        <p:spPr>
          <a:xfrm>
            <a:off x="3124200" y="6356380"/>
            <a:ext cx="2895600" cy="365125"/>
          </a:xfrm>
          <a:prstGeom prst="rect">
            <a:avLst/>
          </a:prstGeom>
        </p:spPr>
        <p:txBody>
          <a:bodyPr lIns="91400" tIns="45702" rIns="91400" bIns="45702"/>
          <a:lstStyle/>
          <a:p>
            <a:endParaRPr lang="en-GB"/>
          </a:p>
        </p:txBody>
      </p:sp>
      <p:sp>
        <p:nvSpPr>
          <p:cNvPr id="9" name="Espace réservé du numéro de diapositive 8"/>
          <p:cNvSpPr>
            <a:spLocks noGrp="1"/>
          </p:cNvSpPr>
          <p:nvPr>
            <p:ph type="sldNum" sz="quarter" idx="12"/>
          </p:nvPr>
        </p:nvSpPr>
        <p:spPr/>
        <p:txBody>
          <a:bodyPr/>
          <a:lstStyle/>
          <a:p>
            <a:fld id="{F3995B8F-5578-4FAA-A0DD-1A304C07CE9D}" type="slidenum">
              <a:rPr lang="en-GB" smtClean="0"/>
              <a:t>‹#›</a:t>
            </a:fld>
            <a:endParaRPr lang="en-GB"/>
          </a:p>
        </p:txBody>
      </p:sp>
    </p:spTree>
    <p:extLst>
      <p:ext uri="{BB962C8B-B14F-4D97-AF65-F5344CB8AC3E}">
        <p14:creationId xmlns:p14="http://schemas.microsoft.com/office/powerpoint/2010/main" val="42792144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4" name="Espace réservé du pied de page 3"/>
          <p:cNvSpPr>
            <a:spLocks noGrp="1"/>
          </p:cNvSpPr>
          <p:nvPr>
            <p:ph type="ftr" sz="quarter" idx="11"/>
          </p:nvPr>
        </p:nvSpPr>
        <p:spPr>
          <a:xfrm>
            <a:off x="3124200" y="6356380"/>
            <a:ext cx="2895600" cy="365125"/>
          </a:xfrm>
          <a:prstGeom prst="rect">
            <a:avLst/>
          </a:prstGeom>
        </p:spPr>
        <p:txBody>
          <a:bodyPr lIns="91400" tIns="45702" rIns="91400" bIns="45702"/>
          <a:lstStyle/>
          <a:p>
            <a:endParaRPr lang="en-GB"/>
          </a:p>
        </p:txBody>
      </p:sp>
      <p:sp>
        <p:nvSpPr>
          <p:cNvPr id="5" name="Espace réservé du numéro de diapositive 4"/>
          <p:cNvSpPr>
            <a:spLocks noGrp="1"/>
          </p:cNvSpPr>
          <p:nvPr>
            <p:ph type="sldNum" sz="quarter" idx="12"/>
          </p:nvPr>
        </p:nvSpPr>
        <p:spPr/>
        <p:txBody>
          <a:bodyPr/>
          <a:lstStyle/>
          <a:p>
            <a:fld id="{F3995B8F-5578-4FAA-A0DD-1A304C07CE9D}" type="slidenum">
              <a:rPr lang="en-GB" smtClean="0"/>
              <a:t>‹#›</a:t>
            </a:fld>
            <a:endParaRPr lang="en-GB"/>
          </a:p>
        </p:txBody>
      </p:sp>
    </p:spTree>
    <p:extLst>
      <p:ext uri="{BB962C8B-B14F-4D97-AF65-F5344CB8AC3E}">
        <p14:creationId xmlns:p14="http://schemas.microsoft.com/office/powerpoint/2010/main" val="1095072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0745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80"/>
            <a:ext cx="2133600" cy="365125"/>
          </a:xfrm>
          <a:prstGeom prst="rect">
            <a:avLst/>
          </a:prstGeom>
        </p:spPr>
        <p:txBody>
          <a:bodyPr lIns="91400" tIns="45702" rIns="91400" bIns="45702"/>
          <a:lstStyle/>
          <a:p>
            <a:fld id="{34FA21D1-ABD2-4167-B66D-E601B70C0618}" type="datetimeFigureOut">
              <a:rPr lang="en-GB" smtClean="0"/>
              <a:t>14/11/2018</a:t>
            </a:fld>
            <a:endParaRPr lang="en-GB"/>
          </a:p>
        </p:txBody>
      </p:sp>
      <p:sp>
        <p:nvSpPr>
          <p:cNvPr id="3" name="Espace réservé du pied de page 2"/>
          <p:cNvSpPr>
            <a:spLocks noGrp="1"/>
          </p:cNvSpPr>
          <p:nvPr>
            <p:ph type="ftr" sz="quarter" idx="11"/>
          </p:nvPr>
        </p:nvSpPr>
        <p:spPr>
          <a:xfrm>
            <a:off x="3124200" y="6356380"/>
            <a:ext cx="2895600" cy="365125"/>
          </a:xfrm>
          <a:prstGeom prst="rect">
            <a:avLst/>
          </a:prstGeom>
        </p:spPr>
        <p:txBody>
          <a:bodyPr lIns="91400" tIns="45702" rIns="91400" bIns="45702"/>
          <a:lstStyle/>
          <a:p>
            <a:endParaRPr lang="en-GB"/>
          </a:p>
        </p:txBody>
      </p:sp>
      <p:sp>
        <p:nvSpPr>
          <p:cNvPr id="4" name="Espace réservé du numéro de diapositive 3"/>
          <p:cNvSpPr>
            <a:spLocks noGrp="1"/>
          </p:cNvSpPr>
          <p:nvPr>
            <p:ph type="sldNum" sz="quarter" idx="12"/>
          </p:nvPr>
        </p:nvSpPr>
        <p:spPr/>
        <p:txBody>
          <a:bodyPr/>
          <a:lstStyle/>
          <a:p>
            <a:fld id="{F3995B8F-5578-4FAA-A0DD-1A304C07CE9D}" type="slidenum">
              <a:rPr lang="en-GB" smtClean="0"/>
              <a:t>‹#›</a:t>
            </a:fld>
            <a:endParaRPr lang="en-GB"/>
          </a:p>
        </p:txBody>
      </p:sp>
    </p:spTree>
    <p:extLst>
      <p:ext uri="{BB962C8B-B14F-4D97-AF65-F5344CB8AC3E}">
        <p14:creationId xmlns:p14="http://schemas.microsoft.com/office/powerpoint/2010/main" val="1834693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3" cy="1162050"/>
          </a:xfrm>
        </p:spPr>
        <p:txBody>
          <a:bodyPr anchor="b"/>
          <a:lstStyle>
            <a:lvl1pPr algn="l">
              <a:defRPr sz="2000" b="1"/>
            </a:lvl1pPr>
          </a:lstStyle>
          <a:p>
            <a:r>
              <a:rPr lang="fr-FR" smtClean="0"/>
              <a:t>Modifiez le style du titre</a:t>
            </a:r>
            <a:endParaRPr lang="en-GB"/>
          </a:p>
        </p:txBody>
      </p:sp>
      <p:sp>
        <p:nvSpPr>
          <p:cNvPr id="3" name="Espace réservé du contenu 2"/>
          <p:cNvSpPr>
            <a:spLocks noGrp="1"/>
          </p:cNvSpPr>
          <p:nvPr>
            <p:ph idx="1"/>
          </p:nvPr>
        </p:nvSpPr>
        <p:spPr>
          <a:xfrm>
            <a:off x="3575054"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texte 3"/>
          <p:cNvSpPr>
            <a:spLocks noGrp="1"/>
          </p:cNvSpPr>
          <p:nvPr>
            <p:ph type="body" sz="half" idx="2"/>
          </p:nvPr>
        </p:nvSpPr>
        <p:spPr>
          <a:xfrm>
            <a:off x="457202" y="1435104"/>
            <a:ext cx="3008313"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a:xfrm>
            <a:off x="457200" y="6356380"/>
            <a:ext cx="2133600" cy="365125"/>
          </a:xfrm>
          <a:prstGeom prst="rect">
            <a:avLst/>
          </a:prstGeom>
        </p:spPr>
        <p:txBody>
          <a:bodyPr lIns="91400" tIns="45702" rIns="91400" bIns="45702"/>
          <a:lstStyle/>
          <a:p>
            <a:fld id="{34FA21D1-ABD2-4167-B66D-E601B70C0618}" type="datetimeFigureOut">
              <a:rPr lang="en-GB" smtClean="0"/>
              <a:t>14/11/2018</a:t>
            </a:fld>
            <a:endParaRPr lang="en-GB"/>
          </a:p>
        </p:txBody>
      </p:sp>
      <p:sp>
        <p:nvSpPr>
          <p:cNvPr id="6" name="Espace réservé du pied de page 5"/>
          <p:cNvSpPr>
            <a:spLocks noGrp="1"/>
          </p:cNvSpPr>
          <p:nvPr>
            <p:ph type="ftr" sz="quarter" idx="11"/>
          </p:nvPr>
        </p:nvSpPr>
        <p:spPr>
          <a:xfrm>
            <a:off x="3124200" y="6356380"/>
            <a:ext cx="2895600" cy="365125"/>
          </a:xfrm>
          <a:prstGeom prst="rect">
            <a:avLst/>
          </a:prstGeom>
        </p:spPr>
        <p:txBody>
          <a:bodyPr lIns="91400" tIns="45702" rIns="91400" bIns="45702"/>
          <a:lstStyle/>
          <a:p>
            <a:endParaRPr lang="en-GB"/>
          </a:p>
        </p:txBody>
      </p:sp>
      <p:sp>
        <p:nvSpPr>
          <p:cNvPr id="7" name="Espace réservé du numéro de diapositive 6"/>
          <p:cNvSpPr>
            <a:spLocks noGrp="1"/>
          </p:cNvSpPr>
          <p:nvPr>
            <p:ph type="sldNum" sz="quarter" idx="12"/>
          </p:nvPr>
        </p:nvSpPr>
        <p:spPr/>
        <p:txBody>
          <a:bodyPr/>
          <a:lstStyle/>
          <a:p>
            <a:fld id="{F3995B8F-5578-4FAA-A0DD-1A304C07CE9D}" type="slidenum">
              <a:rPr lang="en-GB" smtClean="0"/>
              <a:t>‹#›</a:t>
            </a:fld>
            <a:endParaRPr lang="en-GB"/>
          </a:p>
        </p:txBody>
      </p:sp>
    </p:spTree>
    <p:extLst>
      <p:ext uri="{BB962C8B-B14F-4D97-AF65-F5344CB8AC3E}">
        <p14:creationId xmlns:p14="http://schemas.microsoft.com/office/powerpoint/2010/main" val="3392350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GB"/>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endParaRPr lang="en-GB"/>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a:xfrm>
            <a:off x="457200" y="6356380"/>
            <a:ext cx="2133600" cy="365125"/>
          </a:xfrm>
          <a:prstGeom prst="rect">
            <a:avLst/>
          </a:prstGeom>
        </p:spPr>
        <p:txBody>
          <a:bodyPr lIns="91400" tIns="45702" rIns="91400" bIns="45702"/>
          <a:lstStyle/>
          <a:p>
            <a:fld id="{34FA21D1-ABD2-4167-B66D-E601B70C0618}" type="datetimeFigureOut">
              <a:rPr lang="en-GB" smtClean="0"/>
              <a:t>14/11/2018</a:t>
            </a:fld>
            <a:endParaRPr lang="en-GB"/>
          </a:p>
        </p:txBody>
      </p:sp>
      <p:sp>
        <p:nvSpPr>
          <p:cNvPr id="6" name="Espace réservé du pied de page 5"/>
          <p:cNvSpPr>
            <a:spLocks noGrp="1"/>
          </p:cNvSpPr>
          <p:nvPr>
            <p:ph type="ftr" sz="quarter" idx="11"/>
          </p:nvPr>
        </p:nvSpPr>
        <p:spPr>
          <a:xfrm>
            <a:off x="3124200" y="6356380"/>
            <a:ext cx="2895600" cy="365125"/>
          </a:xfrm>
          <a:prstGeom prst="rect">
            <a:avLst/>
          </a:prstGeom>
        </p:spPr>
        <p:txBody>
          <a:bodyPr lIns="91400" tIns="45702" rIns="91400" bIns="45702"/>
          <a:lstStyle/>
          <a:p>
            <a:endParaRPr lang="en-GB"/>
          </a:p>
        </p:txBody>
      </p:sp>
      <p:sp>
        <p:nvSpPr>
          <p:cNvPr id="7" name="Espace réservé du numéro de diapositive 6"/>
          <p:cNvSpPr>
            <a:spLocks noGrp="1"/>
          </p:cNvSpPr>
          <p:nvPr>
            <p:ph type="sldNum" sz="quarter" idx="12"/>
          </p:nvPr>
        </p:nvSpPr>
        <p:spPr/>
        <p:txBody>
          <a:bodyPr/>
          <a:lstStyle/>
          <a:p>
            <a:fld id="{F3995B8F-5578-4FAA-A0DD-1A304C07CE9D}" type="slidenum">
              <a:rPr lang="en-GB" smtClean="0"/>
              <a:t>‹#›</a:t>
            </a:fld>
            <a:endParaRPr lang="en-GB"/>
          </a:p>
        </p:txBody>
      </p:sp>
    </p:spTree>
    <p:extLst>
      <p:ext uri="{BB962C8B-B14F-4D97-AF65-F5344CB8AC3E}">
        <p14:creationId xmlns:p14="http://schemas.microsoft.com/office/powerpoint/2010/main" val="664803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a:xfrm>
            <a:off x="457200" y="6356380"/>
            <a:ext cx="2133600" cy="365125"/>
          </a:xfrm>
          <a:prstGeom prst="rect">
            <a:avLst/>
          </a:prstGeom>
        </p:spPr>
        <p:txBody>
          <a:bodyPr lIns="91400" tIns="45702" rIns="91400" bIns="45702"/>
          <a:lstStyle/>
          <a:p>
            <a:fld id="{34FA21D1-ABD2-4167-B66D-E601B70C0618}" type="datetimeFigureOut">
              <a:rPr lang="en-GB" smtClean="0"/>
              <a:t>14/11/2018</a:t>
            </a:fld>
            <a:endParaRPr lang="en-GB"/>
          </a:p>
        </p:txBody>
      </p:sp>
      <p:sp>
        <p:nvSpPr>
          <p:cNvPr id="5" name="Espace réservé du pied de page 4"/>
          <p:cNvSpPr>
            <a:spLocks noGrp="1"/>
          </p:cNvSpPr>
          <p:nvPr>
            <p:ph type="ftr" sz="quarter" idx="11"/>
          </p:nvPr>
        </p:nvSpPr>
        <p:spPr>
          <a:xfrm>
            <a:off x="3124200" y="6356380"/>
            <a:ext cx="2895600" cy="365125"/>
          </a:xfrm>
          <a:prstGeom prst="rect">
            <a:avLst/>
          </a:prstGeom>
        </p:spPr>
        <p:txBody>
          <a:bodyPr lIns="91400" tIns="45702" rIns="91400" bIns="45702"/>
          <a:lstStyle/>
          <a:p>
            <a:endParaRPr lang="en-GB"/>
          </a:p>
        </p:txBody>
      </p:sp>
      <p:sp>
        <p:nvSpPr>
          <p:cNvPr id="6" name="Espace réservé du numéro de diapositive 5"/>
          <p:cNvSpPr>
            <a:spLocks noGrp="1"/>
          </p:cNvSpPr>
          <p:nvPr>
            <p:ph type="sldNum" sz="quarter" idx="12"/>
          </p:nvPr>
        </p:nvSpPr>
        <p:spPr/>
        <p:txBody>
          <a:bodyPr/>
          <a:lstStyle/>
          <a:p>
            <a:fld id="{F3995B8F-5578-4FAA-A0DD-1A304C07CE9D}" type="slidenum">
              <a:rPr lang="en-GB" smtClean="0"/>
              <a:t>‹#›</a:t>
            </a:fld>
            <a:endParaRPr lang="en-GB"/>
          </a:p>
        </p:txBody>
      </p:sp>
    </p:spTree>
    <p:extLst>
      <p:ext uri="{BB962C8B-B14F-4D97-AF65-F5344CB8AC3E}">
        <p14:creationId xmlns:p14="http://schemas.microsoft.com/office/powerpoint/2010/main" val="1370003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1" y="274668"/>
            <a:ext cx="2057400" cy="5851525"/>
          </a:xfrm>
        </p:spPr>
        <p:txBody>
          <a:bodyPr vert="eaVert"/>
          <a:lstStyle/>
          <a:p>
            <a:r>
              <a:rPr lang="fr-FR" smtClean="0"/>
              <a:t>Modifiez le style du titre</a:t>
            </a:r>
            <a:endParaRPr lang="en-GB"/>
          </a:p>
        </p:txBody>
      </p:sp>
      <p:sp>
        <p:nvSpPr>
          <p:cNvPr id="3" name="Espace réservé du texte vertical 2"/>
          <p:cNvSpPr>
            <a:spLocks noGrp="1"/>
          </p:cNvSpPr>
          <p:nvPr>
            <p:ph type="body" orient="vert" idx="1"/>
          </p:nvPr>
        </p:nvSpPr>
        <p:spPr>
          <a:xfrm>
            <a:off x="457200" y="27466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a:xfrm>
            <a:off x="457200" y="6356380"/>
            <a:ext cx="2133600" cy="365125"/>
          </a:xfrm>
          <a:prstGeom prst="rect">
            <a:avLst/>
          </a:prstGeom>
        </p:spPr>
        <p:txBody>
          <a:bodyPr lIns="91400" tIns="45702" rIns="91400" bIns="45702"/>
          <a:lstStyle/>
          <a:p>
            <a:fld id="{34FA21D1-ABD2-4167-B66D-E601B70C0618}" type="datetimeFigureOut">
              <a:rPr lang="en-GB" smtClean="0"/>
              <a:t>14/11/2018</a:t>
            </a:fld>
            <a:endParaRPr lang="en-GB"/>
          </a:p>
        </p:txBody>
      </p:sp>
      <p:sp>
        <p:nvSpPr>
          <p:cNvPr id="5" name="Espace réservé du pied de page 4"/>
          <p:cNvSpPr>
            <a:spLocks noGrp="1"/>
          </p:cNvSpPr>
          <p:nvPr>
            <p:ph type="ftr" sz="quarter" idx="11"/>
          </p:nvPr>
        </p:nvSpPr>
        <p:spPr>
          <a:xfrm>
            <a:off x="3124200" y="6356380"/>
            <a:ext cx="2895600" cy="365125"/>
          </a:xfrm>
          <a:prstGeom prst="rect">
            <a:avLst/>
          </a:prstGeom>
        </p:spPr>
        <p:txBody>
          <a:bodyPr lIns="91400" tIns="45702" rIns="91400" bIns="45702"/>
          <a:lstStyle/>
          <a:p>
            <a:endParaRPr lang="en-GB"/>
          </a:p>
        </p:txBody>
      </p:sp>
      <p:sp>
        <p:nvSpPr>
          <p:cNvPr id="6" name="Espace réservé du numéro de diapositive 5"/>
          <p:cNvSpPr>
            <a:spLocks noGrp="1"/>
          </p:cNvSpPr>
          <p:nvPr>
            <p:ph type="sldNum" sz="quarter" idx="12"/>
          </p:nvPr>
        </p:nvSpPr>
        <p:spPr/>
        <p:txBody>
          <a:bodyPr/>
          <a:lstStyle/>
          <a:p>
            <a:fld id="{F3995B8F-5578-4FAA-A0DD-1A304C07CE9D}" type="slidenum">
              <a:rPr lang="en-GB" smtClean="0"/>
              <a:t>‹#›</a:t>
            </a:fld>
            <a:endParaRPr lang="en-GB"/>
          </a:p>
        </p:txBody>
      </p:sp>
    </p:spTree>
    <p:extLst>
      <p:ext uri="{BB962C8B-B14F-4D97-AF65-F5344CB8AC3E}">
        <p14:creationId xmlns:p14="http://schemas.microsoft.com/office/powerpoint/2010/main" val="9852723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5" name="Image 4"/>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p:blipFill>
        <p:spPr>
          <a:xfrm>
            <a:off x="19" y="0"/>
            <a:ext cx="9183311" cy="6858000"/>
          </a:xfrm>
          <a:prstGeom prst="rect">
            <a:avLst/>
          </a:prstGeom>
        </p:spPr>
      </p:pic>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pied de page 2"/>
          <p:cNvSpPr>
            <a:spLocks noGrp="1"/>
          </p:cNvSpPr>
          <p:nvPr>
            <p:ph type="ftr" sz="quarter" idx="10"/>
          </p:nvPr>
        </p:nvSpPr>
        <p:spPr>
          <a:xfrm>
            <a:off x="1295636" y="6597352"/>
            <a:ext cx="6552728" cy="260648"/>
          </a:xfrm>
          <a:prstGeom prst="rect">
            <a:avLst/>
          </a:prstGeom>
        </p:spPr>
        <p:txBody>
          <a:bodyPr lIns="91400" tIns="45702" rIns="91400" bIns="45702"/>
          <a:lstStyle/>
          <a:p>
            <a:r>
              <a:rPr lang="fr-FR" dirty="0" smtClean="0">
                <a:solidFill>
                  <a:prstClr val="black"/>
                </a:solidFill>
              </a:rPr>
              <a:t>Al Bitar et al. – EGU  2017 – HS 6.3 –  Vienna, </a:t>
            </a:r>
            <a:r>
              <a:rPr lang="fr-FR" dirty="0" err="1" smtClean="0">
                <a:solidFill>
                  <a:prstClr val="black"/>
                </a:solidFill>
              </a:rPr>
              <a:t>Austria</a:t>
            </a:r>
            <a:endParaRPr lang="en-GB" dirty="0">
              <a:solidFill>
                <a:prstClr val="black"/>
              </a:solidFill>
            </a:endParaRPr>
          </a:p>
        </p:txBody>
      </p:sp>
      <p:sp>
        <p:nvSpPr>
          <p:cNvPr id="4" name="Espace réservé du numéro de diapositive 3"/>
          <p:cNvSpPr>
            <a:spLocks noGrp="1"/>
          </p:cNvSpPr>
          <p:nvPr>
            <p:ph type="sldNum" sz="quarter" idx="11"/>
          </p:nvPr>
        </p:nvSpPr>
        <p:spPr/>
        <p:txBody>
          <a:bodyPr/>
          <a:lstStyle/>
          <a:p>
            <a:fld id="{6E3F0026-7496-4141-BFAC-6D57EF8B4FD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7246083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pic>
        <p:nvPicPr>
          <p:cNvPr id="5" name="Image 4"/>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pied de page 2"/>
          <p:cNvSpPr>
            <a:spLocks noGrp="1"/>
          </p:cNvSpPr>
          <p:nvPr>
            <p:ph type="ftr" sz="quarter" idx="10"/>
          </p:nvPr>
        </p:nvSpPr>
        <p:spPr>
          <a:xfrm>
            <a:off x="1295636" y="6597352"/>
            <a:ext cx="6552728" cy="260648"/>
          </a:xfrm>
          <a:prstGeom prst="rect">
            <a:avLst/>
          </a:prstGeom>
        </p:spPr>
        <p:txBody>
          <a:bodyPr lIns="91400" tIns="45702" rIns="91400" bIns="45702"/>
          <a:lstStyle/>
          <a:p>
            <a:r>
              <a:rPr lang="fr-FR" dirty="0" smtClean="0">
                <a:solidFill>
                  <a:prstClr val="black"/>
                </a:solidFill>
              </a:rPr>
              <a:t>Al Bitar et al. – EGU  2017 – HS 6.3 –  Vienna, </a:t>
            </a:r>
            <a:r>
              <a:rPr lang="fr-FR" dirty="0" err="1" smtClean="0">
                <a:solidFill>
                  <a:prstClr val="black"/>
                </a:solidFill>
              </a:rPr>
              <a:t>Austria</a:t>
            </a:r>
            <a:endParaRPr lang="en-GB" dirty="0">
              <a:solidFill>
                <a:prstClr val="black"/>
              </a:solidFill>
            </a:endParaRPr>
          </a:p>
        </p:txBody>
      </p:sp>
      <p:sp>
        <p:nvSpPr>
          <p:cNvPr id="4" name="Espace réservé du numéro de diapositive 3"/>
          <p:cNvSpPr>
            <a:spLocks noGrp="1"/>
          </p:cNvSpPr>
          <p:nvPr>
            <p:ph type="sldNum" sz="quarter" idx="11"/>
          </p:nvPr>
        </p:nvSpPr>
        <p:spPr/>
        <p:txBody>
          <a:bodyPr/>
          <a:lstStyle/>
          <a:p>
            <a:fld id="{6E3F0026-7496-4141-BFAC-6D57EF8B4FD0}"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0092119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pic>
        <p:nvPicPr>
          <p:cNvPr id="4" name="Image 5" descr="08_overview4_1_trans.png"/>
          <p:cNvPicPr>
            <a:picLocks noChangeAspect="1"/>
          </p:cNvPicPr>
          <p:nvPr userDrawn="1"/>
        </p:nvPicPr>
        <p:blipFill>
          <a:blip r:embed="rId2">
            <a:extLst>
              <a:ext uri="{28A0092B-C50C-407E-A947-70E740481C1C}">
                <a14:useLocalDpi xmlns:a14="http://schemas.microsoft.com/office/drawing/2010/main" val="0"/>
              </a:ext>
            </a:extLst>
          </a:blip>
          <a:srcRect t="1015" r="4819"/>
          <a:stretch>
            <a:fillRect/>
          </a:stretch>
        </p:blipFill>
        <p:spPr bwMode="auto">
          <a:xfrm>
            <a:off x="2972160" y="0"/>
            <a:ext cx="616896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us-titr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fr-FR" smtClean="0"/>
              <a:t>Cliquez pour modifier le style des sous-titres du masque</a:t>
            </a:r>
            <a:endParaRPr lang="fr-FR"/>
          </a:p>
        </p:txBody>
      </p:sp>
    </p:spTree>
    <p:extLst>
      <p:ext uri="{BB962C8B-B14F-4D97-AF65-F5344CB8AC3E}">
        <p14:creationId xmlns:p14="http://schemas.microsoft.com/office/powerpoint/2010/main" val="5987923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logo, kiekura, teksti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l="53180" t="455" r="12267" b="30731"/>
          <a:stretch>
            <a:fillRect/>
          </a:stretch>
        </p:blipFill>
        <p:spPr bwMode="auto">
          <a:xfrm>
            <a:off x="7431333" y="-123825"/>
            <a:ext cx="2390109" cy="722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63938" y="166688"/>
            <a:ext cx="2627654"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593459" y="702249"/>
            <a:ext cx="6969087" cy="1325563"/>
          </a:xfrm>
        </p:spPr>
        <p:txBody>
          <a:bodyPr/>
          <a:lstStyle>
            <a:lvl1pPr>
              <a:defRPr>
                <a:solidFill>
                  <a:srgbClr val="63B9E9"/>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593458" y="2046861"/>
            <a:ext cx="7942718" cy="4242814"/>
          </a:xfrm>
        </p:spPr>
        <p:txBody>
          <a:bodyPr/>
          <a:lstStyle>
            <a:lvl1pPr>
              <a:buClr>
                <a:schemeClr val="bg1">
                  <a:lumMod val="65000"/>
                </a:schemeClr>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sz="1050"/>
            </a:lvl1pPr>
          </a:lstStyle>
          <a:p>
            <a:pPr>
              <a:defRPr/>
            </a:pPr>
            <a:fld id="{E5EFFC94-993D-4116-8EFC-E249C8FEA437}" type="datetime1">
              <a:rPr lang="fi-FI">
                <a:solidFill>
                  <a:prstClr val="white">
                    <a:lumMod val="65000"/>
                  </a:prstClr>
                </a:solidFill>
              </a:rPr>
              <a:pPr>
                <a:defRPr/>
              </a:pPr>
              <a:t>14.11.2018</a:t>
            </a:fld>
            <a:endParaRPr lang="fi-FI">
              <a:solidFill>
                <a:prstClr val="white">
                  <a:lumMod val="65000"/>
                </a:prstClr>
              </a:solidFill>
            </a:endParaRPr>
          </a:p>
        </p:txBody>
      </p:sp>
      <p:sp>
        <p:nvSpPr>
          <p:cNvPr id="7" name="Footer Placeholder 4"/>
          <p:cNvSpPr>
            <a:spLocks noGrp="1"/>
          </p:cNvSpPr>
          <p:nvPr>
            <p:ph type="ftr" sz="quarter" idx="11"/>
          </p:nvPr>
        </p:nvSpPr>
        <p:spPr/>
        <p:txBody>
          <a:bodyPr/>
          <a:lstStyle>
            <a:lvl1pPr>
              <a:defRPr sz="1050">
                <a:solidFill>
                  <a:schemeClr val="tx1">
                    <a:tint val="75000"/>
                  </a:schemeClr>
                </a:solidFill>
              </a:defRPr>
            </a:lvl1pPr>
          </a:lstStyle>
          <a:p>
            <a:pPr>
              <a:defRPr/>
            </a:pPr>
            <a:endParaRPr lang="fi-FI">
              <a:solidFill>
                <a:srgbClr val="000000">
                  <a:tint val="75000"/>
                </a:srgbClr>
              </a:solidFill>
            </a:endParaRPr>
          </a:p>
        </p:txBody>
      </p:sp>
      <p:sp>
        <p:nvSpPr>
          <p:cNvPr id="8" name="Slide Number Placeholder 5"/>
          <p:cNvSpPr>
            <a:spLocks noGrp="1"/>
          </p:cNvSpPr>
          <p:nvPr>
            <p:ph type="sldNum" sz="quarter" idx="12"/>
          </p:nvPr>
        </p:nvSpPr>
        <p:spPr/>
        <p:txBody>
          <a:bodyPr/>
          <a:lstStyle>
            <a:lvl1pPr>
              <a:defRPr>
                <a:solidFill>
                  <a:srgbClr val="7F7F7F"/>
                </a:solidFill>
              </a:defRPr>
            </a:lvl1pPr>
          </a:lstStyle>
          <a:p>
            <a:fld id="{6973E237-C83D-4CF6-A3F9-79900B0C5E6B}" type="slidenum">
              <a:rPr lang="fi-FI" altLang="en-US"/>
              <a:pPr/>
              <a:t>‹#›</a:t>
            </a:fld>
            <a:endParaRPr lang="fi-FI" altLang="en-US"/>
          </a:p>
        </p:txBody>
      </p:sp>
    </p:spTree>
    <p:extLst>
      <p:ext uri="{BB962C8B-B14F-4D97-AF65-F5344CB8AC3E}">
        <p14:creationId xmlns:p14="http://schemas.microsoft.com/office/powerpoint/2010/main" val="10794786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logo, kiekura, tekstit">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593460" y="702250"/>
            <a:ext cx="6969087" cy="1325563"/>
          </a:xfrm>
        </p:spPr>
        <p:txBody>
          <a:bodyPr/>
          <a:lstStyle>
            <a:lvl1pPr>
              <a:defRPr>
                <a:solidFill>
                  <a:srgbClr val="63B9E9"/>
                </a:solidFill>
              </a:defRPr>
            </a:lvl1pPr>
          </a:lstStyle>
          <a:p>
            <a:r>
              <a:rPr lang="en-US"/>
              <a:t>Click to edit Master title style</a:t>
            </a:r>
            <a:endParaRPr lang="en-US" dirty="0"/>
          </a:p>
        </p:txBody>
      </p:sp>
      <p:sp>
        <p:nvSpPr>
          <p:cNvPr id="11" name="Content Placeholder 2"/>
          <p:cNvSpPr>
            <a:spLocks noGrp="1"/>
          </p:cNvSpPr>
          <p:nvPr>
            <p:ph idx="1"/>
          </p:nvPr>
        </p:nvSpPr>
        <p:spPr>
          <a:xfrm>
            <a:off x="593459" y="2046862"/>
            <a:ext cx="7942718" cy="4550491"/>
          </a:xfrm>
        </p:spPr>
        <p:txBody>
          <a:bodyPr/>
          <a:lstStyle>
            <a:lvl1pPr>
              <a:buClr>
                <a:schemeClr val="bg1">
                  <a:lumMod val="65000"/>
                </a:schemeClr>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7"/>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227233" y="204445"/>
            <a:ext cx="2511743" cy="396000"/>
          </a:xfrm>
          <a:prstGeom prst="rect">
            <a:avLst/>
          </a:prstGeom>
        </p:spPr>
      </p:pic>
    </p:spTree>
    <p:extLst>
      <p:ext uri="{BB962C8B-B14F-4D97-AF65-F5344CB8AC3E}">
        <p14:creationId xmlns:p14="http://schemas.microsoft.com/office/powerpoint/2010/main" val="4051032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74501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_logo, kiekura, tekstit">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593458" y="702250"/>
            <a:ext cx="6969088" cy="1325563"/>
          </a:xfrm>
        </p:spPr>
        <p:txBody>
          <a:bodyPr/>
          <a:lstStyle>
            <a:lvl1pPr>
              <a:defRPr>
                <a:solidFill>
                  <a:srgbClr val="63B9E9"/>
                </a:solidFill>
              </a:defRPr>
            </a:lvl1pPr>
          </a:lstStyle>
          <a:p>
            <a:r>
              <a:rPr lang="en-US"/>
              <a:t>Click to edit Master title style</a:t>
            </a:r>
            <a:endParaRPr lang="en-US" dirty="0"/>
          </a:p>
        </p:txBody>
      </p:sp>
      <p:sp>
        <p:nvSpPr>
          <p:cNvPr id="11" name="Content Placeholder 2"/>
          <p:cNvSpPr>
            <a:spLocks noGrp="1"/>
          </p:cNvSpPr>
          <p:nvPr>
            <p:ph idx="1"/>
          </p:nvPr>
        </p:nvSpPr>
        <p:spPr>
          <a:xfrm>
            <a:off x="593459" y="2046861"/>
            <a:ext cx="7942718" cy="4242814"/>
          </a:xfrm>
        </p:spPr>
        <p:txBody>
          <a:bodyPr/>
          <a:lstStyle>
            <a:lvl1pPr>
              <a:buClr>
                <a:schemeClr val="bg1">
                  <a:lumMod val="65000"/>
                </a:schemeClr>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0"/>
          </p:nvPr>
        </p:nvSpPr>
        <p:spPr>
          <a:xfrm>
            <a:off x="584660" y="6356354"/>
            <a:ext cx="2057400" cy="365125"/>
          </a:xfrm>
          <a:prstGeom prst="rect">
            <a:avLst/>
          </a:prstGeom>
        </p:spPr>
        <p:txBody>
          <a:bodyPr/>
          <a:lstStyle>
            <a:lvl1pPr>
              <a:defRPr sz="969"/>
            </a:lvl1pPr>
          </a:lstStyle>
          <a:p>
            <a:fld id="{4070B602-DEBD-48CF-8845-9A6DCD7F1340}" type="datetime1">
              <a:rPr lang="fi-FI" smtClean="0"/>
              <a:t>14.11.2018</a:t>
            </a:fld>
            <a:endParaRPr lang="fi-FI"/>
          </a:p>
        </p:txBody>
      </p:sp>
      <p:sp>
        <p:nvSpPr>
          <p:cNvPr id="10" name="Footer Placeholder 4"/>
          <p:cNvSpPr>
            <a:spLocks noGrp="1"/>
          </p:cNvSpPr>
          <p:nvPr>
            <p:ph type="ftr" sz="quarter" idx="11"/>
          </p:nvPr>
        </p:nvSpPr>
        <p:spPr>
          <a:xfrm>
            <a:off x="3028951" y="6356354"/>
            <a:ext cx="3086100" cy="365125"/>
          </a:xfrm>
          <a:prstGeom prst="rect">
            <a:avLst/>
          </a:prstGeom>
        </p:spPr>
        <p:txBody>
          <a:bodyPr/>
          <a:lstStyle>
            <a:lvl1pPr>
              <a:defRPr sz="969"/>
            </a:lvl1pPr>
          </a:lstStyle>
          <a:p>
            <a:endParaRPr lang="fi-FI"/>
          </a:p>
        </p:txBody>
      </p:sp>
      <p:sp>
        <p:nvSpPr>
          <p:cNvPr id="12" name="Slide Number Placeholder 5"/>
          <p:cNvSpPr>
            <a:spLocks noGrp="1"/>
          </p:cNvSpPr>
          <p:nvPr>
            <p:ph type="sldNum" sz="quarter" idx="12"/>
          </p:nvPr>
        </p:nvSpPr>
        <p:spPr>
          <a:xfrm>
            <a:off x="6457950" y="6356354"/>
            <a:ext cx="2057400" cy="365125"/>
          </a:xfrm>
        </p:spPr>
        <p:txBody>
          <a:bodyPr/>
          <a:lstStyle>
            <a:lvl1pPr>
              <a:defRPr sz="969">
                <a:solidFill>
                  <a:schemeClr val="bg1">
                    <a:lumMod val="50000"/>
                  </a:schemeClr>
                </a:solidFill>
              </a:defRPr>
            </a:lvl1pPr>
          </a:lstStyle>
          <a:p>
            <a:fld id="{2CC490E0-56B6-41B5-8D97-3F36419C3159}" type="slidenum">
              <a:rPr lang="fi-FI" smtClean="0"/>
              <a:pPr/>
              <a:t>‹#›</a:t>
            </a:fld>
            <a:endParaRPr lang="fi-FI"/>
          </a:p>
        </p:txBody>
      </p:sp>
      <p:pic>
        <p:nvPicPr>
          <p:cNvPr id="13"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7231" y="204445"/>
            <a:ext cx="3062047" cy="396000"/>
          </a:xfrm>
          <a:prstGeom prst="rect">
            <a:avLst/>
          </a:prstGeom>
        </p:spPr>
      </p:pic>
    </p:spTree>
    <p:extLst>
      <p:ext uri="{BB962C8B-B14F-4D97-AF65-F5344CB8AC3E}">
        <p14:creationId xmlns:p14="http://schemas.microsoft.com/office/powerpoint/2010/main" val="2806833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905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4755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456325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194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94470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22598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21" Type="http://schemas.openxmlformats.org/officeDocument/2006/relationships/image" Target="../media/image7.jpe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image" Target="../media/image9.png"/><Relationship Id="rId10" Type="http://schemas.openxmlformats.org/officeDocument/2006/relationships/slideLayout" Target="../slideLayouts/slideLayout23.xml"/><Relationship Id="rId19" Type="http://schemas.openxmlformats.org/officeDocument/2006/relationships/image" Target="../media/image5.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AutoShape 31">
            <a:extLst>
              <a:ext uri="{FF2B5EF4-FFF2-40B4-BE49-F238E27FC236}">
                <a16:creationId xmlns:a16="http://schemas.microsoft.com/office/drawing/2014/main" id="{90E1CB20-C5B9-489A-934C-8E6BD5FB33DA}"/>
              </a:ext>
            </a:extLst>
          </p:cNvPr>
          <p:cNvSpPr>
            <a:spLocks noChangeArrowheads="1"/>
          </p:cNvSpPr>
          <p:nvPr userDrawn="1"/>
        </p:nvSpPr>
        <p:spPr bwMode="auto">
          <a:xfrm flipV="1">
            <a:off x="876300" y="941388"/>
            <a:ext cx="7342188" cy="57150"/>
          </a:xfrm>
          <a:custGeom>
            <a:avLst/>
            <a:gdLst>
              <a:gd name="T0" fmla="*/ 2147483647 w 21600"/>
              <a:gd name="T1" fmla="*/ 25937295 h 21600"/>
              <a:gd name="T2" fmla="*/ 2147483647 w 21600"/>
              <a:gd name="T3" fmla="*/ 51874351 h 21600"/>
              <a:gd name="T4" fmla="*/ 2147483647 w 21600"/>
              <a:gd name="T5" fmla="*/ 25937295 h 21600"/>
              <a:gd name="T6" fmla="*/ 2147483647 w 21600"/>
              <a:gd name="T7" fmla="*/ 0 h 21600"/>
              <a:gd name="T8" fmla="*/ 0 60000 65536"/>
              <a:gd name="T9" fmla="*/ 0 60000 65536"/>
              <a:gd name="T10" fmla="*/ 0 60000 65536"/>
              <a:gd name="T11" fmla="*/ 0 60000 65536"/>
              <a:gd name="T12" fmla="*/ 1858 w 21600"/>
              <a:gd name="T13" fmla="*/ 1858 h 21600"/>
              <a:gd name="T14" fmla="*/ 19742 w 21600"/>
              <a:gd name="T15" fmla="*/ 19742 h 21600"/>
            </a:gdLst>
            <a:ahLst/>
            <a:cxnLst>
              <a:cxn ang="T8">
                <a:pos x="T0" y="T1"/>
              </a:cxn>
              <a:cxn ang="T9">
                <a:pos x="T2" y="T3"/>
              </a:cxn>
              <a:cxn ang="T10">
                <a:pos x="T4" y="T5"/>
              </a:cxn>
              <a:cxn ang="T11">
                <a:pos x="T6" y="T7"/>
              </a:cxn>
            </a:cxnLst>
            <a:rect l="T12" t="T13" r="T14" b="T15"/>
            <a:pathLst>
              <a:path w="21600" h="21600">
                <a:moveTo>
                  <a:pt x="0" y="0"/>
                </a:moveTo>
                <a:lnTo>
                  <a:pt x="115" y="21600"/>
                </a:lnTo>
                <a:lnTo>
                  <a:pt x="21485" y="21600"/>
                </a:lnTo>
                <a:lnTo>
                  <a:pt x="21600" y="0"/>
                </a:lnTo>
                <a:lnTo>
                  <a:pt x="0" y="0"/>
                </a:lnTo>
                <a:close/>
              </a:path>
            </a:pathLst>
          </a:custGeom>
          <a:solidFill>
            <a:schemeClr val="accent1"/>
          </a:solidFill>
          <a:ln w="9525">
            <a:solidFill>
              <a:schemeClr val="accent1"/>
            </a:solidFill>
            <a:miter lim="800000"/>
            <a:headEnd/>
            <a:tailEnd/>
          </a:ln>
        </p:spPr>
        <p:txBody>
          <a:bodyPr rot="10800000" wrap="none" anchor="ctr"/>
          <a:lstStyle/>
          <a:p>
            <a:endParaRPr lang="en-US"/>
          </a:p>
        </p:txBody>
      </p:sp>
      <p:pic>
        <p:nvPicPr>
          <p:cNvPr id="1029" name="Picture 32" descr="Macintosh HD:Users:bbmedina:Desktop:templates:">
            <a:extLst>
              <a:ext uri="{FF2B5EF4-FFF2-40B4-BE49-F238E27FC236}">
                <a16:creationId xmlns:a16="http://schemas.microsoft.com/office/drawing/2014/main" id="{643DD29D-ACE5-415B-B091-786F0F306F17}"/>
              </a:ext>
            </a:extLst>
          </p:cNvPr>
          <p:cNvPicPr>
            <a:picLocks noChangeAspect="1" noChangeArrowheads="1"/>
          </p:cNvPicPr>
          <p:nvPr userDrawn="1"/>
        </p:nvPicPr>
        <p:blipFill>
          <a:blip r:embed="rId15">
            <a:lum bright="-8000" contrast="8000"/>
            <a:extLst>
              <a:ext uri="{28A0092B-C50C-407E-A947-70E740481C1C}">
                <a14:useLocalDpi xmlns:a14="http://schemas.microsoft.com/office/drawing/2010/main" val="0"/>
              </a:ext>
            </a:extLst>
          </a:blip>
          <a:srcRect/>
          <a:stretch>
            <a:fillRect/>
          </a:stretch>
        </p:blipFill>
        <p:spPr bwMode="auto">
          <a:xfrm>
            <a:off x="8431213" y="0"/>
            <a:ext cx="561975"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8" name="Text Box 34">
            <a:extLst>
              <a:ext uri="{FF2B5EF4-FFF2-40B4-BE49-F238E27FC236}">
                <a16:creationId xmlns:a16="http://schemas.microsoft.com/office/drawing/2014/main" id="{A5DF7F39-6736-4771-A013-FB4A421F449C}"/>
              </a:ext>
            </a:extLst>
          </p:cNvPr>
          <p:cNvSpPr txBox="1">
            <a:spLocks noChangeArrowheads="1"/>
          </p:cNvSpPr>
          <p:nvPr userDrawn="1"/>
        </p:nvSpPr>
        <p:spPr bwMode="auto">
          <a:xfrm>
            <a:off x="8140700" y="741363"/>
            <a:ext cx="1003300" cy="365125"/>
          </a:xfrm>
          <a:prstGeom prst="rect">
            <a:avLst/>
          </a:prstGeom>
          <a:noFill/>
          <a:ln w="12700">
            <a:noFill/>
            <a:miter lim="800000"/>
            <a:headEnd/>
            <a:tailEnd/>
          </a:ln>
          <a:effectLst/>
        </p:spPr>
        <p:txBody>
          <a:bodyPr>
            <a:spAutoFit/>
          </a:bodyPr>
          <a:lstStyle>
            <a:lvl1pPr>
              <a:defRPr sz="2400" i="1">
                <a:solidFill>
                  <a:schemeClr val="tx1"/>
                </a:solidFill>
                <a:latin typeface="Times New Roman" charset="0"/>
                <a:ea typeface="ＭＳ Ｐゴシック" charset="0"/>
                <a:cs typeface="ＭＳ Ｐゴシック" charset="0"/>
              </a:defRPr>
            </a:lvl1pPr>
            <a:lvl2pPr marL="37931725" indent="-37474525">
              <a:defRPr sz="2400" i="1">
                <a:solidFill>
                  <a:schemeClr val="tx1"/>
                </a:solidFill>
                <a:latin typeface="Times New Roman" charset="0"/>
                <a:ea typeface="ＭＳ Ｐゴシック" charset="0"/>
              </a:defRPr>
            </a:lvl2pPr>
            <a:lvl3pPr>
              <a:defRPr sz="2400" i="1">
                <a:solidFill>
                  <a:schemeClr val="tx1"/>
                </a:solidFill>
                <a:latin typeface="Times New Roman" charset="0"/>
                <a:ea typeface="ＭＳ Ｐゴシック" charset="0"/>
              </a:defRPr>
            </a:lvl3pPr>
            <a:lvl4pPr>
              <a:defRPr sz="2400" i="1">
                <a:solidFill>
                  <a:schemeClr val="tx1"/>
                </a:solidFill>
                <a:latin typeface="Times New Roman" charset="0"/>
                <a:ea typeface="ＭＳ Ｐゴシック" charset="0"/>
              </a:defRPr>
            </a:lvl4pPr>
            <a:lvl5pPr>
              <a:defRPr sz="2400" i="1">
                <a:solidFill>
                  <a:schemeClr val="tx1"/>
                </a:solidFill>
                <a:latin typeface="Times New Roman" charset="0"/>
                <a:ea typeface="ＭＳ Ｐゴシック" charset="0"/>
              </a:defRPr>
            </a:lvl5pPr>
            <a:lvl6pPr marL="457200" eaLnBrk="0" fontAlgn="base" hangingPunct="0">
              <a:spcBef>
                <a:spcPct val="0"/>
              </a:spcBef>
              <a:spcAft>
                <a:spcPct val="0"/>
              </a:spcAft>
              <a:defRPr sz="2400" i="1">
                <a:solidFill>
                  <a:schemeClr val="tx1"/>
                </a:solidFill>
                <a:latin typeface="Times New Roman" charset="0"/>
                <a:ea typeface="ＭＳ Ｐゴシック" charset="0"/>
              </a:defRPr>
            </a:lvl6pPr>
            <a:lvl7pPr marL="914400" eaLnBrk="0" fontAlgn="base" hangingPunct="0">
              <a:spcBef>
                <a:spcPct val="0"/>
              </a:spcBef>
              <a:spcAft>
                <a:spcPct val="0"/>
              </a:spcAft>
              <a:defRPr sz="2400" i="1">
                <a:solidFill>
                  <a:schemeClr val="tx1"/>
                </a:solidFill>
                <a:latin typeface="Times New Roman" charset="0"/>
                <a:ea typeface="ＭＳ Ｐゴシック" charset="0"/>
              </a:defRPr>
            </a:lvl7pPr>
            <a:lvl8pPr marL="1371600" eaLnBrk="0" fontAlgn="base" hangingPunct="0">
              <a:spcBef>
                <a:spcPct val="0"/>
              </a:spcBef>
              <a:spcAft>
                <a:spcPct val="0"/>
              </a:spcAft>
              <a:defRPr sz="2400" i="1">
                <a:solidFill>
                  <a:schemeClr val="tx1"/>
                </a:solidFill>
                <a:latin typeface="Times New Roman" charset="0"/>
                <a:ea typeface="ＭＳ Ｐゴシック" charset="0"/>
              </a:defRPr>
            </a:lvl8pPr>
            <a:lvl9pPr marL="1828800" eaLnBrk="0" fontAlgn="base" hangingPunct="0">
              <a:spcBef>
                <a:spcPct val="0"/>
              </a:spcBef>
              <a:spcAft>
                <a:spcPct val="0"/>
              </a:spcAft>
              <a:defRPr sz="2400" i="1">
                <a:solidFill>
                  <a:schemeClr val="tx1"/>
                </a:solidFill>
                <a:latin typeface="Times New Roman" charset="0"/>
                <a:ea typeface="ＭＳ Ｐゴシック" charset="0"/>
              </a:defRPr>
            </a:lvl9pPr>
          </a:lstStyle>
          <a:p>
            <a:pPr algn="ctr">
              <a:defRPr/>
            </a:pPr>
            <a:r>
              <a:rPr lang="en-US" sz="900" b="1" i="0">
                <a:solidFill>
                  <a:schemeClr val="hlink"/>
                </a:solidFill>
                <a:latin typeface="Book Antiqua" charset="0"/>
              </a:rPr>
              <a:t>Goddard Space </a:t>
            </a:r>
            <a:br>
              <a:rPr lang="en-US" sz="900" b="1" i="0">
                <a:solidFill>
                  <a:schemeClr val="hlink"/>
                </a:solidFill>
                <a:latin typeface="Book Antiqua" charset="0"/>
              </a:rPr>
            </a:br>
            <a:r>
              <a:rPr lang="en-US" sz="900" b="1" i="0">
                <a:solidFill>
                  <a:schemeClr val="hlink"/>
                </a:solidFill>
                <a:latin typeface="Book Antiqua" charset="0"/>
              </a:rPr>
              <a:t>Flight Center</a:t>
            </a:r>
            <a:endParaRPr lang="en-US" sz="1200" b="1" i="0">
              <a:solidFill>
                <a:srgbClr val="0059DC"/>
              </a:solidFill>
              <a:latin typeface="Book Antiqua" charset="0"/>
            </a:endParaRPr>
          </a:p>
        </p:txBody>
      </p:sp>
      <p:pic>
        <p:nvPicPr>
          <p:cNvPr id="1031" name="Picture 35" descr="Macintosh HD:Users:bbmedina:Desktop:templates:">
            <a:extLst>
              <a:ext uri="{FF2B5EF4-FFF2-40B4-BE49-F238E27FC236}">
                <a16:creationId xmlns:a16="http://schemas.microsoft.com/office/drawing/2014/main" id="{0B18561F-F236-4B2C-A9E0-3F15ACEAFEA8}"/>
              </a:ext>
            </a:extLst>
          </p:cNvPr>
          <p:cNvPicPr>
            <a:picLocks noChangeAspect="1" noChangeArrowheads="1"/>
          </p:cNvPicPr>
          <p:nvPr userDrawn="1"/>
        </p:nvPicPr>
        <p:blipFill>
          <a:blip r:embed="rId16">
            <a:lum bright="-4000" contrast="28000"/>
            <a:extLst>
              <a:ext uri="{28A0092B-C50C-407E-A947-70E740481C1C}">
                <a14:useLocalDpi xmlns:a14="http://schemas.microsoft.com/office/drawing/2010/main" val="0"/>
              </a:ext>
            </a:extLst>
          </a:blip>
          <a:srcRect/>
          <a:stretch>
            <a:fillRect/>
          </a:stretch>
        </p:blipFill>
        <p:spPr bwMode="auto">
          <a:xfrm>
            <a:off x="0" y="0"/>
            <a:ext cx="11969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lnSpc>
          <a:spcPct val="89000"/>
        </a:lnSpc>
        <a:spcBef>
          <a:spcPct val="0"/>
        </a:spcBef>
        <a:spcAft>
          <a:spcPct val="0"/>
        </a:spcAft>
        <a:defRPr b="1">
          <a:solidFill>
            <a:schemeClr val="tx2"/>
          </a:solidFill>
          <a:latin typeface="+mj-lt"/>
          <a:ea typeface="MS PGothic" panose="020B0600070205080204" pitchFamily="34" charset="-128"/>
          <a:cs typeface="ＭＳ Ｐゴシック" charset="-128"/>
        </a:defRPr>
      </a:lvl1pPr>
      <a:lvl2pPr algn="ctr" rtl="0" eaLnBrk="0" fontAlgn="base" hangingPunct="0">
        <a:lnSpc>
          <a:spcPct val="89000"/>
        </a:lnSpc>
        <a:spcBef>
          <a:spcPct val="0"/>
        </a:spcBef>
        <a:spcAft>
          <a:spcPct val="0"/>
        </a:spcAft>
        <a:defRPr b="1">
          <a:solidFill>
            <a:schemeClr val="tx2"/>
          </a:solidFill>
          <a:latin typeface="Arial" pitchFamily="-106" charset="0"/>
          <a:ea typeface="MS PGothic" panose="020B0600070205080204" pitchFamily="34" charset="-128"/>
          <a:cs typeface="ＭＳ Ｐゴシック" charset="-128"/>
        </a:defRPr>
      </a:lvl2pPr>
      <a:lvl3pPr algn="ctr" rtl="0" eaLnBrk="0" fontAlgn="base" hangingPunct="0">
        <a:lnSpc>
          <a:spcPct val="89000"/>
        </a:lnSpc>
        <a:spcBef>
          <a:spcPct val="0"/>
        </a:spcBef>
        <a:spcAft>
          <a:spcPct val="0"/>
        </a:spcAft>
        <a:defRPr b="1">
          <a:solidFill>
            <a:schemeClr val="tx2"/>
          </a:solidFill>
          <a:latin typeface="Arial" pitchFamily="-106" charset="0"/>
          <a:ea typeface="MS PGothic" panose="020B0600070205080204" pitchFamily="34" charset="-128"/>
          <a:cs typeface="ＭＳ Ｐゴシック" charset="-128"/>
        </a:defRPr>
      </a:lvl3pPr>
      <a:lvl4pPr algn="ctr" rtl="0" eaLnBrk="0" fontAlgn="base" hangingPunct="0">
        <a:lnSpc>
          <a:spcPct val="89000"/>
        </a:lnSpc>
        <a:spcBef>
          <a:spcPct val="0"/>
        </a:spcBef>
        <a:spcAft>
          <a:spcPct val="0"/>
        </a:spcAft>
        <a:defRPr b="1">
          <a:solidFill>
            <a:schemeClr val="tx2"/>
          </a:solidFill>
          <a:latin typeface="Arial" pitchFamily="-106" charset="0"/>
          <a:ea typeface="MS PGothic" panose="020B0600070205080204" pitchFamily="34" charset="-128"/>
          <a:cs typeface="ＭＳ Ｐゴシック" charset="-128"/>
        </a:defRPr>
      </a:lvl4pPr>
      <a:lvl5pPr algn="ctr" rtl="0" eaLnBrk="0" fontAlgn="base" hangingPunct="0">
        <a:lnSpc>
          <a:spcPct val="89000"/>
        </a:lnSpc>
        <a:spcBef>
          <a:spcPct val="0"/>
        </a:spcBef>
        <a:spcAft>
          <a:spcPct val="0"/>
        </a:spcAft>
        <a:defRPr b="1">
          <a:solidFill>
            <a:schemeClr val="tx2"/>
          </a:solidFill>
          <a:latin typeface="Arial" pitchFamily="-106" charset="0"/>
          <a:ea typeface="MS PGothic" panose="020B0600070205080204" pitchFamily="34" charset="-128"/>
          <a:cs typeface="ＭＳ Ｐゴシック" charset="-128"/>
        </a:defRPr>
      </a:lvl5pPr>
      <a:lvl6pPr marL="457200" algn="ctr" rtl="0" eaLnBrk="0" fontAlgn="base" hangingPunct="0">
        <a:lnSpc>
          <a:spcPct val="89000"/>
        </a:lnSpc>
        <a:spcBef>
          <a:spcPct val="0"/>
        </a:spcBef>
        <a:spcAft>
          <a:spcPct val="0"/>
        </a:spcAft>
        <a:defRPr b="1">
          <a:solidFill>
            <a:schemeClr val="tx2"/>
          </a:solidFill>
          <a:latin typeface="Arial" pitchFamily="-106" charset="0"/>
        </a:defRPr>
      </a:lvl6pPr>
      <a:lvl7pPr marL="914400" algn="ctr" rtl="0" eaLnBrk="0" fontAlgn="base" hangingPunct="0">
        <a:lnSpc>
          <a:spcPct val="89000"/>
        </a:lnSpc>
        <a:spcBef>
          <a:spcPct val="0"/>
        </a:spcBef>
        <a:spcAft>
          <a:spcPct val="0"/>
        </a:spcAft>
        <a:defRPr b="1">
          <a:solidFill>
            <a:schemeClr val="tx2"/>
          </a:solidFill>
          <a:latin typeface="Arial" pitchFamily="-106" charset="0"/>
        </a:defRPr>
      </a:lvl7pPr>
      <a:lvl8pPr marL="1371600" algn="ctr" rtl="0" eaLnBrk="0" fontAlgn="base" hangingPunct="0">
        <a:lnSpc>
          <a:spcPct val="89000"/>
        </a:lnSpc>
        <a:spcBef>
          <a:spcPct val="0"/>
        </a:spcBef>
        <a:spcAft>
          <a:spcPct val="0"/>
        </a:spcAft>
        <a:defRPr b="1">
          <a:solidFill>
            <a:schemeClr val="tx2"/>
          </a:solidFill>
          <a:latin typeface="Arial" pitchFamily="-106" charset="0"/>
        </a:defRPr>
      </a:lvl8pPr>
      <a:lvl9pPr marL="1828800" algn="ctr" rtl="0" eaLnBrk="0" fontAlgn="base" hangingPunct="0">
        <a:lnSpc>
          <a:spcPct val="89000"/>
        </a:lnSpc>
        <a:spcBef>
          <a:spcPct val="0"/>
        </a:spcBef>
        <a:spcAft>
          <a:spcPct val="0"/>
        </a:spcAft>
        <a:defRPr b="1">
          <a:solidFill>
            <a:schemeClr val="tx2"/>
          </a:solidFill>
          <a:latin typeface="Arial" pitchFamily="-106" charset="0"/>
        </a:defRPr>
      </a:lvl9pPr>
    </p:titleStyle>
    <p:bodyStyle>
      <a:lvl1pPr marL="285750" indent="-285750" algn="l" rtl="0" eaLnBrk="0" fontAlgn="base" hangingPunct="0">
        <a:lnSpc>
          <a:spcPct val="87000"/>
        </a:lnSpc>
        <a:spcBef>
          <a:spcPct val="30000"/>
        </a:spcBef>
        <a:spcAft>
          <a:spcPct val="0"/>
        </a:spcAft>
        <a:buSzPct val="100000"/>
        <a:buChar char="•"/>
        <a:defRPr sz="1600" b="1">
          <a:solidFill>
            <a:schemeClr val="tx1"/>
          </a:solidFill>
          <a:latin typeface="+mn-lt"/>
          <a:ea typeface="MS PGothic" panose="020B0600070205080204" pitchFamily="34" charset="-128"/>
          <a:cs typeface="ＭＳ Ｐゴシック" charset="-128"/>
        </a:defRPr>
      </a:lvl1pPr>
      <a:lvl2pPr marL="685800" indent="-228600" algn="l" rtl="0" eaLnBrk="0" fontAlgn="base" hangingPunct="0">
        <a:lnSpc>
          <a:spcPct val="87000"/>
        </a:lnSpc>
        <a:spcBef>
          <a:spcPct val="30000"/>
        </a:spcBef>
        <a:spcAft>
          <a:spcPct val="0"/>
        </a:spcAft>
        <a:buSzPct val="100000"/>
        <a:buChar char="–"/>
        <a:defRPr sz="1400">
          <a:solidFill>
            <a:srgbClr val="081D58"/>
          </a:solidFill>
          <a:latin typeface="+mn-lt"/>
          <a:ea typeface="MS PGothic" panose="020B0600070205080204" pitchFamily="34" charset="-128"/>
        </a:defRPr>
      </a:lvl2pPr>
      <a:lvl3pPr marL="1143000" indent="-228600" algn="l" rtl="0" eaLnBrk="0" fontAlgn="base" hangingPunct="0">
        <a:lnSpc>
          <a:spcPct val="87000"/>
        </a:lnSpc>
        <a:spcBef>
          <a:spcPct val="30000"/>
        </a:spcBef>
        <a:spcAft>
          <a:spcPct val="0"/>
        </a:spcAft>
        <a:buSzPct val="100000"/>
        <a:buChar char="•"/>
        <a:defRPr sz="1400">
          <a:solidFill>
            <a:srgbClr val="081D58"/>
          </a:solidFill>
          <a:latin typeface="+mn-lt"/>
          <a:ea typeface="MS PGothic" panose="020B0600070205080204" pitchFamily="34" charset="-128"/>
        </a:defRPr>
      </a:lvl3pPr>
      <a:lvl4pPr marL="1543050" indent="-171450" algn="l" rtl="0" eaLnBrk="0" fontAlgn="base" hangingPunct="0">
        <a:lnSpc>
          <a:spcPct val="87000"/>
        </a:lnSpc>
        <a:spcBef>
          <a:spcPct val="30000"/>
        </a:spcBef>
        <a:spcAft>
          <a:spcPct val="0"/>
        </a:spcAft>
        <a:buSzPct val="100000"/>
        <a:buChar char="–"/>
        <a:defRPr sz="1000">
          <a:solidFill>
            <a:srgbClr val="081D58"/>
          </a:solidFill>
          <a:latin typeface="+mn-lt"/>
          <a:ea typeface="MS PGothic" panose="020B0600070205080204" pitchFamily="34" charset="-128"/>
        </a:defRPr>
      </a:lvl4pPr>
      <a:lvl5pPr marL="2000250" indent="-171450" algn="l" rtl="0" eaLnBrk="0" fontAlgn="base" hangingPunct="0">
        <a:lnSpc>
          <a:spcPct val="87000"/>
        </a:lnSpc>
        <a:spcBef>
          <a:spcPct val="30000"/>
        </a:spcBef>
        <a:spcAft>
          <a:spcPct val="0"/>
        </a:spcAft>
        <a:buSzPct val="100000"/>
        <a:buChar char="–"/>
        <a:defRPr sz="1000">
          <a:solidFill>
            <a:srgbClr val="081D58"/>
          </a:solidFill>
          <a:latin typeface="+mn-lt"/>
          <a:ea typeface="MS PGothic" panose="020B0600070205080204" pitchFamily="34" charset="-128"/>
        </a:defRPr>
      </a:lvl5pPr>
      <a:lvl6pPr marL="2457450" indent="-171450" algn="l" rtl="0" eaLnBrk="0" fontAlgn="base" hangingPunct="0">
        <a:lnSpc>
          <a:spcPct val="87000"/>
        </a:lnSpc>
        <a:spcBef>
          <a:spcPct val="30000"/>
        </a:spcBef>
        <a:spcAft>
          <a:spcPct val="0"/>
        </a:spcAft>
        <a:buSzPct val="100000"/>
        <a:buChar char="–"/>
        <a:defRPr sz="1000">
          <a:solidFill>
            <a:srgbClr val="081D58"/>
          </a:solidFill>
          <a:latin typeface="+mn-lt"/>
          <a:ea typeface="ＭＳ Ｐゴシック" pitchFamily="-106" charset="-128"/>
        </a:defRPr>
      </a:lvl6pPr>
      <a:lvl7pPr marL="2914650" indent="-171450" algn="l" rtl="0" eaLnBrk="0" fontAlgn="base" hangingPunct="0">
        <a:lnSpc>
          <a:spcPct val="87000"/>
        </a:lnSpc>
        <a:spcBef>
          <a:spcPct val="30000"/>
        </a:spcBef>
        <a:spcAft>
          <a:spcPct val="0"/>
        </a:spcAft>
        <a:buSzPct val="100000"/>
        <a:buChar char="–"/>
        <a:defRPr sz="1000">
          <a:solidFill>
            <a:srgbClr val="081D58"/>
          </a:solidFill>
          <a:latin typeface="+mn-lt"/>
          <a:ea typeface="ＭＳ Ｐゴシック" pitchFamily="-106" charset="-128"/>
        </a:defRPr>
      </a:lvl7pPr>
      <a:lvl8pPr marL="3371850" indent="-171450" algn="l" rtl="0" eaLnBrk="0" fontAlgn="base" hangingPunct="0">
        <a:lnSpc>
          <a:spcPct val="87000"/>
        </a:lnSpc>
        <a:spcBef>
          <a:spcPct val="30000"/>
        </a:spcBef>
        <a:spcAft>
          <a:spcPct val="0"/>
        </a:spcAft>
        <a:buSzPct val="100000"/>
        <a:buChar char="–"/>
        <a:defRPr sz="1000">
          <a:solidFill>
            <a:srgbClr val="081D58"/>
          </a:solidFill>
          <a:latin typeface="+mn-lt"/>
          <a:ea typeface="ＭＳ Ｐゴシック" pitchFamily="-106" charset="-128"/>
        </a:defRPr>
      </a:lvl8pPr>
      <a:lvl9pPr marL="3829050" indent="-171450" algn="l" rtl="0" eaLnBrk="0" fontAlgn="base" hangingPunct="0">
        <a:lnSpc>
          <a:spcPct val="87000"/>
        </a:lnSpc>
        <a:spcBef>
          <a:spcPct val="30000"/>
        </a:spcBef>
        <a:spcAft>
          <a:spcPct val="0"/>
        </a:spcAft>
        <a:buSzPct val="100000"/>
        <a:buChar char="–"/>
        <a:defRPr sz="1000">
          <a:solidFill>
            <a:srgbClr val="081D58"/>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60227" y="22888"/>
            <a:ext cx="8229600" cy="885832"/>
          </a:xfrm>
          <a:prstGeom prst="rect">
            <a:avLst/>
          </a:prstGeom>
        </p:spPr>
        <p:txBody>
          <a:bodyPr vert="horz" lIns="91400" tIns="45702" rIns="91400" bIns="45702" rtlCol="0" anchor="ctr">
            <a:normAutofit/>
          </a:bodyPr>
          <a:lstStyle/>
          <a:p>
            <a:r>
              <a:rPr lang="fr-FR" dirty="0" smtClean="0"/>
              <a:t>Modifiez le style du titre</a:t>
            </a:r>
            <a:endParaRPr lang="en-GB" dirty="0"/>
          </a:p>
        </p:txBody>
      </p:sp>
      <p:sp>
        <p:nvSpPr>
          <p:cNvPr id="3" name="Espace réservé du texte 2"/>
          <p:cNvSpPr>
            <a:spLocks noGrp="1"/>
          </p:cNvSpPr>
          <p:nvPr>
            <p:ph type="body" idx="1"/>
          </p:nvPr>
        </p:nvSpPr>
        <p:spPr>
          <a:xfrm>
            <a:off x="179528" y="1124744"/>
            <a:ext cx="8737745" cy="5394702"/>
          </a:xfrm>
          <a:prstGeom prst="rect">
            <a:avLst/>
          </a:prstGeom>
        </p:spPr>
        <p:txBody>
          <a:bodyPr vert="horz" lIns="91400" tIns="45702" rIns="91400" bIns="45702"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GB" dirty="0"/>
          </a:p>
        </p:txBody>
      </p:sp>
      <p:sp>
        <p:nvSpPr>
          <p:cNvPr id="6" name="Espace réservé du numéro de diapositive 5"/>
          <p:cNvSpPr>
            <a:spLocks noGrp="1"/>
          </p:cNvSpPr>
          <p:nvPr>
            <p:ph type="sldNum" sz="quarter" idx="4"/>
          </p:nvPr>
        </p:nvSpPr>
        <p:spPr>
          <a:xfrm>
            <a:off x="6977243" y="6492875"/>
            <a:ext cx="2133600" cy="365125"/>
          </a:xfrm>
          <a:prstGeom prst="rect">
            <a:avLst/>
          </a:prstGeom>
        </p:spPr>
        <p:txBody>
          <a:bodyPr vert="horz" lIns="91400" tIns="45702" rIns="91400" bIns="45702" rtlCol="0" anchor="ctr"/>
          <a:lstStyle>
            <a:lvl1pPr algn="r">
              <a:defRPr sz="1200">
                <a:solidFill>
                  <a:schemeClr val="tx1">
                    <a:tint val="75000"/>
                  </a:schemeClr>
                </a:solidFill>
              </a:defRPr>
            </a:lvl1pPr>
          </a:lstStyle>
          <a:p>
            <a:fld id="{F3995B8F-5578-4FAA-A0DD-1A304C07CE9D}" type="slidenum">
              <a:rPr lang="en-GB" smtClean="0"/>
              <a:t>‹#›</a:t>
            </a:fld>
            <a:endParaRPr lang="en-GB"/>
          </a:p>
        </p:txBody>
      </p:sp>
      <p:pic>
        <p:nvPicPr>
          <p:cNvPr id="7" name="Image 6"/>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654007" y="0"/>
            <a:ext cx="526509" cy="737112"/>
          </a:xfrm>
          <a:prstGeom prst="rect">
            <a:avLst/>
          </a:prstGeom>
        </p:spPr>
      </p:pic>
      <p:pic>
        <p:nvPicPr>
          <p:cNvPr id="8" name="Image 7"/>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5" y="0"/>
            <a:ext cx="708275" cy="432048"/>
          </a:xfrm>
          <a:prstGeom prst="rect">
            <a:avLst/>
          </a:prstGeom>
        </p:spPr>
      </p:pic>
      <p:sp>
        <p:nvSpPr>
          <p:cNvPr id="9" name="ZoneTexte 8"/>
          <p:cNvSpPr txBox="1"/>
          <p:nvPr userDrawn="1"/>
        </p:nvSpPr>
        <p:spPr>
          <a:xfrm>
            <a:off x="107504" y="6538942"/>
            <a:ext cx="3522037" cy="253879"/>
          </a:xfrm>
          <a:prstGeom prst="rect">
            <a:avLst/>
          </a:prstGeom>
          <a:noFill/>
        </p:spPr>
        <p:txBody>
          <a:bodyPr wrap="none" lIns="91400" tIns="45702" rIns="91400" bIns="45702" rtlCol="0">
            <a:spAutoFit/>
          </a:bodyPr>
          <a:lstStyle/>
          <a:p>
            <a:pPr marL="0" marR="0" indent="0" algn="l" defTabSz="914021" rtl="0" eaLnBrk="1" fontAlgn="auto" latinLnBrk="0" hangingPunct="1">
              <a:lnSpc>
                <a:spcPct val="100000"/>
              </a:lnSpc>
              <a:spcBef>
                <a:spcPts val="0"/>
              </a:spcBef>
              <a:spcAft>
                <a:spcPts val="0"/>
              </a:spcAft>
              <a:buClrTx/>
              <a:buSzTx/>
              <a:buFontTx/>
              <a:buNone/>
              <a:tabLst/>
              <a:defRPr/>
            </a:pPr>
            <a:r>
              <a:rPr lang="en-GB" sz="1050" b="1" dirty="0" smtClean="0">
                <a:solidFill>
                  <a:schemeClr val="bg1">
                    <a:lumMod val="75000"/>
                  </a:schemeClr>
                </a:solidFill>
              </a:rPr>
              <a:t>5</a:t>
            </a:r>
            <a:r>
              <a:rPr lang="en-GB" sz="1050" b="1" baseline="30000" dirty="0" smtClean="0">
                <a:solidFill>
                  <a:schemeClr val="bg1">
                    <a:lumMod val="75000"/>
                  </a:schemeClr>
                </a:solidFill>
              </a:rPr>
              <a:t>th</a:t>
            </a:r>
            <a:r>
              <a:rPr lang="en-GB" sz="1050" b="1" dirty="0" smtClean="0">
                <a:solidFill>
                  <a:schemeClr val="bg1">
                    <a:lumMod val="75000"/>
                  </a:schemeClr>
                </a:solidFill>
              </a:rPr>
              <a:t> SSMVA GMU Fairfax October 24-25 2018</a:t>
            </a:r>
            <a:r>
              <a:rPr lang="en-GB" sz="1050" b="1" baseline="0" dirty="0" smtClean="0">
                <a:solidFill>
                  <a:schemeClr val="bg1">
                    <a:lumMod val="75000"/>
                  </a:schemeClr>
                </a:solidFill>
              </a:rPr>
              <a:t> – Yann H. KERR</a:t>
            </a:r>
            <a:endParaRPr lang="en-GB" sz="1050" b="1" dirty="0" smtClean="0">
              <a:solidFill>
                <a:schemeClr val="bg1">
                  <a:lumMod val="75000"/>
                </a:schemeClr>
              </a:solidFill>
            </a:endParaRPr>
          </a:p>
        </p:txBody>
      </p:sp>
      <p:pic>
        <p:nvPicPr>
          <p:cNvPr id="10" name="Image 9"/>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8244408" y="6539941"/>
            <a:ext cx="851158" cy="273435"/>
          </a:xfrm>
          <a:prstGeom prst="rect">
            <a:avLst/>
          </a:prstGeom>
        </p:spPr>
      </p:pic>
      <p:pic>
        <p:nvPicPr>
          <p:cNvPr id="11" name="Picture 34"/>
          <p:cNvPicPr>
            <a:picLocks noChangeAspect="1"/>
          </p:cNvPicPr>
          <p:nvPr userDrawn="1"/>
        </p:nvPicPr>
        <p:blipFill>
          <a:blip r:embed="rId22" cstate="print">
            <a:extLst>
              <a:ext uri="{28A0092B-C50C-407E-A947-70E740481C1C}">
                <a14:useLocalDpi xmlns:a14="http://schemas.microsoft.com/office/drawing/2010/main" val="0"/>
              </a:ext>
            </a:extLst>
          </a:blip>
          <a:srcRect t="-2" b="23122"/>
          <a:stretch>
            <a:fillRect/>
          </a:stretch>
        </p:blipFill>
        <p:spPr bwMode="auto">
          <a:xfrm>
            <a:off x="7380312" y="6585821"/>
            <a:ext cx="720084" cy="29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422349" y="6492875"/>
            <a:ext cx="813947" cy="330367"/>
          </a:xfrm>
          <a:prstGeom prst="rect">
            <a:avLst/>
          </a:prstGeom>
        </p:spPr>
      </p:pic>
    </p:spTree>
    <p:extLst>
      <p:ext uri="{BB962C8B-B14F-4D97-AF65-F5344CB8AC3E}">
        <p14:creationId xmlns:p14="http://schemas.microsoft.com/office/powerpoint/2010/main" val="355807511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iming>
    <p:tnLst>
      <p:par>
        <p:cTn id="1" dur="indefinite" restart="never" nodeType="tmRoot"/>
      </p:par>
    </p:tnLst>
  </p:timing>
  <p:txStyles>
    <p:titleStyle>
      <a:lvl1pPr algn="ctr" defTabSz="914021" rtl="0" eaLnBrk="1" latinLnBrk="0" hangingPunct="1">
        <a:spcBef>
          <a:spcPct val="0"/>
        </a:spcBef>
        <a:buNone/>
        <a:defRPr sz="4400" b="1" kern="1200">
          <a:solidFill>
            <a:srgbClr val="FF0000"/>
          </a:solidFill>
          <a:latin typeface="+mj-lt"/>
          <a:ea typeface="+mj-ea"/>
          <a:cs typeface="+mj-cs"/>
        </a:defRPr>
      </a:lvl1pPr>
    </p:titleStyle>
    <p:bodyStyle>
      <a:lvl1pPr marL="342758" indent="-342758" algn="l" defTabSz="914021" rtl="0" eaLnBrk="1" latinLnBrk="0" hangingPunct="1">
        <a:spcBef>
          <a:spcPct val="20000"/>
        </a:spcBef>
        <a:buFont typeface="Wingdings" panose="05000000000000000000" pitchFamily="2" charset="2"/>
        <a:buChar char="q"/>
        <a:defRPr sz="3200" kern="1200">
          <a:solidFill>
            <a:schemeClr val="tx1"/>
          </a:solidFill>
          <a:latin typeface="+mn-lt"/>
          <a:ea typeface="+mn-ea"/>
          <a:cs typeface="+mn-cs"/>
        </a:defRPr>
      </a:lvl1pPr>
      <a:lvl2pPr marL="742642" indent="-285630" algn="l" defTabSz="914021" rtl="0" eaLnBrk="1" latinLnBrk="0" hangingPunct="1">
        <a:spcBef>
          <a:spcPct val="20000"/>
        </a:spcBef>
        <a:buFont typeface="Wingdings" panose="05000000000000000000" pitchFamily="2" charset="2"/>
        <a:buChar char="v"/>
        <a:defRPr sz="2800" kern="1200">
          <a:solidFill>
            <a:schemeClr val="tx1"/>
          </a:solidFill>
          <a:latin typeface="+mn-lt"/>
          <a:ea typeface="+mn-ea"/>
          <a:cs typeface="+mn-cs"/>
        </a:defRPr>
      </a:lvl2pPr>
      <a:lvl3pPr marL="1142528" indent="-228506" algn="l" defTabSz="914021" rtl="0" eaLnBrk="1" latinLnBrk="0" hangingPunct="1">
        <a:spcBef>
          <a:spcPct val="20000"/>
        </a:spcBef>
        <a:buFont typeface="Wingdings" panose="05000000000000000000" pitchFamily="2" charset="2"/>
        <a:buChar char="Ø"/>
        <a:defRPr sz="2400" kern="1200">
          <a:solidFill>
            <a:schemeClr val="tx1"/>
          </a:solidFill>
          <a:latin typeface="+mn-lt"/>
          <a:ea typeface="+mn-ea"/>
          <a:cs typeface="+mn-cs"/>
        </a:defRPr>
      </a:lvl3pPr>
      <a:lvl4pPr marL="1599537" indent="-228506" algn="l" defTabSz="914021" rtl="0" eaLnBrk="1" latinLnBrk="0" hangingPunct="1">
        <a:spcBef>
          <a:spcPct val="20000"/>
        </a:spcBef>
        <a:buFont typeface="Courier New" panose="02070309020205020404" pitchFamily="49" charset="0"/>
        <a:buChar char="o"/>
        <a:defRPr sz="2000" kern="1200">
          <a:solidFill>
            <a:schemeClr val="tx1"/>
          </a:solidFill>
          <a:latin typeface="+mn-lt"/>
          <a:ea typeface="+mn-ea"/>
          <a:cs typeface="+mn-cs"/>
        </a:defRPr>
      </a:lvl4pPr>
      <a:lvl5pPr marL="2056547" indent="-228506" algn="l" defTabSz="914021" rtl="0" eaLnBrk="1" latinLnBrk="0" hangingPunct="1">
        <a:spcBef>
          <a:spcPct val="20000"/>
        </a:spcBef>
        <a:buFont typeface="Wingdings" panose="05000000000000000000" pitchFamily="2" charset="2"/>
        <a:buChar char="§"/>
        <a:defRPr sz="2000" kern="1200">
          <a:solidFill>
            <a:schemeClr val="tx1"/>
          </a:solidFill>
          <a:latin typeface="+mn-lt"/>
          <a:ea typeface="+mn-ea"/>
          <a:cs typeface="+mn-cs"/>
        </a:defRPr>
      </a:lvl5pPr>
      <a:lvl6pPr marL="2513558" indent="-228506" algn="l" defTabSz="91402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68" indent="-228506" algn="l" defTabSz="91402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79" indent="-228506" algn="l" defTabSz="91402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89" indent="-228506" algn="l" defTabSz="91402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emf"/><Relationship Id="rId7" Type="http://schemas.openxmlformats.org/officeDocument/2006/relationships/image" Target="../media/image50.png"/><Relationship Id="rId2" Type="http://schemas.openxmlformats.org/officeDocument/2006/relationships/image" Target="../media/image45.emf"/><Relationship Id="rId1" Type="http://schemas.openxmlformats.org/officeDocument/2006/relationships/slideLayout" Target="../slideLayouts/slideLayout2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54.tiff"/><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tmp"/></Relationships>
</file>

<file path=ppt/slides/_rels/slide16.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17.tmp"/><Relationship Id="rId4" Type="http://schemas.openxmlformats.org/officeDocument/2006/relationships/image" Target="../media/image61.png"/><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67.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tmp"/><Relationship Id="rId5" Type="http://schemas.openxmlformats.org/officeDocument/2006/relationships/image" Target="../media/image70.png"/><Relationship Id="rId4" Type="http://schemas.openxmlformats.org/officeDocument/2006/relationships/image" Target="../media/image69.jpeg"/></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7.tmp"/></Relationships>
</file>

<file path=ppt/slides/_rels/slide20.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tmp"/><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17.tm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tmp"/><Relationship Id="rId5" Type="http://schemas.openxmlformats.org/officeDocument/2006/relationships/image" Target="../media/image79.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tmp"/><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tmp"/></Relationships>
</file>

<file path=ppt/slides/_rels/slide27.xml.rels><?xml version="1.0" encoding="UTF-8" standalone="yes"?>
<Relationships xmlns="http://schemas.openxmlformats.org/package/2006/relationships"><Relationship Id="rId3" Type="http://schemas.openxmlformats.org/officeDocument/2006/relationships/image" Target="../media/image83.tiff"/><Relationship Id="rId7" Type="http://schemas.openxmlformats.org/officeDocument/2006/relationships/image" Target="../media/image17.tm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gif"/></Relationships>
</file>

<file path=ppt/slides/_rels/slide28.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xml"/><Relationship Id="rId7" Type="http://schemas.openxmlformats.org/officeDocument/2006/relationships/image" Target="../media/image20.e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7.tmp"/><Relationship Id="rId5" Type="http://schemas.openxmlformats.org/officeDocument/2006/relationships/image" Target="../media/image23.png"/><Relationship Id="rId10" Type="http://schemas.openxmlformats.org/officeDocument/2006/relationships/image" Target="../media/image24.jpeg"/><Relationship Id="rId4" Type="http://schemas.openxmlformats.org/officeDocument/2006/relationships/image" Target="../media/image22.png"/><Relationship Id="rId9" Type="http://schemas.openxmlformats.org/officeDocument/2006/relationships/image" Target="../media/image21.emf"/></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17.tmp"/></Relationships>
</file>

<file path=ppt/slides/_rels/slide31.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17.tmp"/></Relationships>
</file>

<file path=ppt/slides/_rels/slide32.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17.tmp"/></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8.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jpe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tmp"/><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tmp"/></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5.xml"/><Relationship Id="rId16" Type="http://schemas.openxmlformats.org/officeDocument/2006/relationships/image" Target="../media/image42.png"/><Relationship Id="rId1" Type="http://schemas.openxmlformats.org/officeDocument/2006/relationships/slideLayout" Target="../slideLayouts/slideLayout19.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130425"/>
            <a:ext cx="8470900" cy="1470025"/>
          </a:xfrm>
        </p:spPr>
        <p:txBody>
          <a:bodyPr/>
          <a:lstStyle/>
          <a:p>
            <a:r>
              <a:rPr lang="en-US" sz="3000" dirty="0" smtClean="0"/>
              <a:t>Satellite Soil Moisture</a:t>
            </a:r>
            <a:endParaRPr lang="en-US" sz="3000" dirty="0"/>
          </a:p>
        </p:txBody>
      </p:sp>
      <p:sp>
        <p:nvSpPr>
          <p:cNvPr id="3" name="Subtitle 2"/>
          <p:cNvSpPr>
            <a:spLocks noGrp="1"/>
          </p:cNvSpPr>
          <p:nvPr>
            <p:ph type="subTitle" idx="1"/>
          </p:nvPr>
        </p:nvSpPr>
        <p:spPr/>
        <p:txBody>
          <a:bodyPr/>
          <a:lstStyle/>
          <a:p>
            <a:r>
              <a:rPr lang="en-US" dirty="0" smtClean="0"/>
              <a:t>Yann Kerr, Rajat Bindlish</a:t>
            </a:r>
          </a:p>
          <a:p>
            <a:r>
              <a:rPr lang="en-US" dirty="0" smtClean="0"/>
              <a:t>Contributions from: SMOS, SMAP teams</a:t>
            </a:r>
            <a:endParaRPr lang="en-US" dirty="0"/>
          </a:p>
        </p:txBody>
      </p:sp>
      <p:sp>
        <p:nvSpPr>
          <p:cNvPr id="4" name="Rectangle 3"/>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pic>
        <p:nvPicPr>
          <p:cNvPr id="5" name="Picture 4" descr="Screen Clipping"/>
          <p:cNvPicPr>
            <a:picLocks noChangeAspect="1"/>
          </p:cNvPicPr>
          <p:nvPr/>
        </p:nvPicPr>
        <p:blipFill rotWithShape="1">
          <a:blip r:embed="rId2">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Tree>
    <p:extLst>
      <p:ext uri="{BB962C8B-B14F-4D97-AF65-F5344CB8AC3E}">
        <p14:creationId xmlns:p14="http://schemas.microsoft.com/office/powerpoint/2010/main" val="10603621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300" dirty="0"/>
              <a:t>Status of the NRT SM data assimilation</a:t>
            </a:r>
          </a:p>
        </p:txBody>
      </p:sp>
      <p:pic>
        <p:nvPicPr>
          <p:cNvPr id="1026" name="Picture 2"/>
          <p:cNvPicPr>
            <a:picLocks noChangeAspect="1" noChangeArrowheads="1"/>
          </p:cNvPicPr>
          <p:nvPr/>
        </p:nvPicPr>
        <p:blipFill>
          <a:blip r:embed="rId2" cstate="print"/>
          <a:srcRect/>
          <a:stretch>
            <a:fillRect/>
          </a:stretch>
        </p:blipFill>
        <p:spPr bwMode="auto">
          <a:xfrm>
            <a:off x="56588" y="1743476"/>
            <a:ext cx="9087413" cy="5114525"/>
          </a:xfrm>
          <a:prstGeom prst="rect">
            <a:avLst/>
          </a:prstGeom>
          <a:noFill/>
          <a:ln w="9525">
            <a:noFill/>
            <a:miter lim="800000"/>
            <a:headEnd/>
            <a:tailEnd/>
          </a:ln>
          <a:effectLst/>
        </p:spPr>
      </p:pic>
      <p:sp>
        <p:nvSpPr>
          <p:cNvPr id="5" name="N.J. Rodriguez-Fernandez, V. De Souza, P. Richaume, Y. Kerr…"/>
          <p:cNvSpPr/>
          <p:nvPr/>
        </p:nvSpPr>
        <p:spPr>
          <a:xfrm>
            <a:off x="369145" y="795779"/>
            <a:ext cx="7777353" cy="810222"/>
          </a:xfrm>
          <a:prstGeom prst="roundRect">
            <a:avLst>
              <a:gd name="adj" fmla="val 14695"/>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 xmlns:ma14="http://schemas.microsoft.com/office/mac/drawingml/2011/main" val="1"/>
            </a:ext>
          </a:extLst>
        </p:spPr>
        <p:txBody>
          <a:bodyPr lIns="35714" tIns="35714" rIns="35714" bIns="35714" anchor="ctr"/>
          <a:lstStyle/>
          <a:p>
            <a:pPr marL="0" marR="0" lvl="0" indent="0" algn="l" defTabSz="642974" rtl="0" eaLnBrk="1" fontAlgn="auto" latinLnBrk="0" hangingPunct="1">
              <a:lnSpc>
                <a:spcPct val="100000"/>
              </a:lnSpc>
              <a:spcBef>
                <a:spcPts val="0"/>
              </a:spcBef>
              <a:spcAft>
                <a:spcPts val="0"/>
              </a:spcAft>
              <a:buClrTx/>
              <a:buSzTx/>
              <a:buFont typeface="Times New Roman" pitchFamily="18" charset="0"/>
              <a:buNone/>
              <a:tabLst/>
              <a:defRPr sz="2600" b="1">
                <a:solidFill>
                  <a:srgbClr val="9BBB59"/>
                </a:solidFill>
                <a:latin typeface="Helvetica"/>
                <a:ea typeface="Helvetica"/>
                <a:cs typeface="Helvetica"/>
                <a:sym typeface="Helvetica"/>
              </a:defRPr>
            </a:pPr>
            <a:endParaRPr kumimoji="0" lang="en-GB" sz="2300" b="1" i="0" u="none" strike="noStrike" kern="1200" cap="none" spc="0" normalizeH="0" baseline="0" noProof="0" dirty="0">
              <a:ln>
                <a:noFill/>
              </a:ln>
              <a:solidFill>
                <a:srgbClr val="438C16"/>
              </a:solidFill>
              <a:effectLst/>
              <a:uLnTx/>
              <a:uFillTx/>
              <a:latin typeface="Helvetica"/>
              <a:ea typeface="Helvetica"/>
              <a:cs typeface="Helvetica"/>
              <a:sym typeface="Helvetica"/>
            </a:endParaRPr>
          </a:p>
          <a:p>
            <a:pPr marL="0" marR="0" lvl="0" indent="0" algn="l" defTabSz="642974" rtl="0" eaLnBrk="1" fontAlgn="auto" latinLnBrk="0" hangingPunct="1">
              <a:lnSpc>
                <a:spcPct val="100000"/>
              </a:lnSpc>
              <a:spcBef>
                <a:spcPts val="0"/>
              </a:spcBef>
              <a:spcAft>
                <a:spcPts val="0"/>
              </a:spcAft>
              <a:buClrTx/>
              <a:buSzTx/>
              <a:buFont typeface="Arial"/>
              <a:buChar char="•"/>
              <a:tabLst/>
              <a:defRPr sz="2600" b="1">
                <a:solidFill>
                  <a:srgbClr val="9BBB59"/>
                </a:solidFill>
                <a:latin typeface="Helvetica"/>
                <a:ea typeface="Helvetica"/>
                <a:cs typeface="Helvetica"/>
                <a:sym typeface="Helvetica"/>
              </a:defRPr>
            </a:pPr>
            <a:r>
              <a:rPr kumimoji="0" lang="en-GB" sz="2300" b="1" i="0" u="none" strike="noStrike" kern="1200" cap="none" spc="0" normalizeH="0" baseline="0" noProof="0" dirty="0">
                <a:ln>
                  <a:noFill/>
                </a:ln>
                <a:solidFill>
                  <a:srgbClr val="438C16"/>
                </a:solidFill>
                <a:effectLst/>
                <a:uLnTx/>
                <a:uFillTx/>
                <a:latin typeface="Helvetica"/>
                <a:ea typeface="Helvetica"/>
                <a:cs typeface="Helvetica"/>
                <a:sym typeface="Helvetica"/>
              </a:rPr>
              <a:t> In addition to the DA-NRT SM processing chain, the actual DA has been implemented at ECMWF</a:t>
            </a:r>
          </a:p>
          <a:p>
            <a:pPr marL="321487" marR="0" lvl="1" indent="0" algn="l" defTabSz="642974" rtl="0" eaLnBrk="1" fontAlgn="auto" latinLnBrk="0" hangingPunct="1">
              <a:lnSpc>
                <a:spcPct val="100000"/>
              </a:lnSpc>
              <a:spcBef>
                <a:spcPts val="0"/>
              </a:spcBef>
              <a:spcAft>
                <a:spcPts val="0"/>
              </a:spcAft>
              <a:buClrTx/>
              <a:buSzTx/>
              <a:buFont typeface="Times New Roman" pitchFamily="18" charset="0"/>
              <a:buNone/>
              <a:tabLst/>
              <a:defRPr sz="2600" b="1">
                <a:solidFill>
                  <a:srgbClr val="9BBB59"/>
                </a:solidFill>
                <a:latin typeface="Helvetica"/>
                <a:ea typeface="Helvetica"/>
                <a:cs typeface="Helvetica"/>
                <a:sym typeface="Helvetica"/>
              </a:defRPr>
            </a:pPr>
            <a:endParaRPr kumimoji="0" lang="en-GB" sz="2600" b="1" i="0" u="none" strike="noStrike" kern="1200" cap="none" spc="0" normalizeH="0" baseline="0" noProof="0" dirty="0">
              <a:ln>
                <a:noFill/>
              </a:ln>
              <a:solidFill>
                <a:srgbClr val="438C16"/>
              </a:solidFill>
              <a:effectLst/>
              <a:uLnTx/>
              <a:uFillTx/>
              <a:latin typeface="Helvetica"/>
              <a:ea typeface="Helvetica"/>
              <a:cs typeface="Helvetica"/>
              <a:sym typeface="Helvetica"/>
            </a:endParaRPr>
          </a:p>
        </p:txBody>
      </p:sp>
    </p:spTree>
    <p:extLst>
      <p:ext uri="{BB962C8B-B14F-4D97-AF65-F5344CB8AC3E}">
        <p14:creationId xmlns:p14="http://schemas.microsoft.com/office/powerpoint/2010/main" val="4022945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300" dirty="0"/>
              <a:t>Status of the NRT SM data assimilation</a:t>
            </a:r>
          </a:p>
        </p:txBody>
      </p:sp>
      <p:pic>
        <p:nvPicPr>
          <p:cNvPr id="2050" name="Picture 2"/>
          <p:cNvPicPr>
            <a:picLocks noChangeAspect="1" noChangeArrowheads="1"/>
          </p:cNvPicPr>
          <p:nvPr/>
        </p:nvPicPr>
        <p:blipFill>
          <a:blip r:embed="rId2" cstate="print"/>
          <a:srcRect/>
          <a:stretch>
            <a:fillRect/>
          </a:stretch>
        </p:blipFill>
        <p:spPr bwMode="auto">
          <a:xfrm>
            <a:off x="65324" y="1682045"/>
            <a:ext cx="9028176" cy="5038481"/>
          </a:xfrm>
          <a:prstGeom prst="rect">
            <a:avLst/>
          </a:prstGeom>
          <a:noFill/>
          <a:ln w="9525">
            <a:noFill/>
            <a:miter lim="800000"/>
            <a:headEnd/>
            <a:tailEnd/>
          </a:ln>
          <a:effectLst/>
        </p:spPr>
      </p:pic>
      <p:sp>
        <p:nvSpPr>
          <p:cNvPr id="4" name="N.J. Rodriguez-Fernandez, V. De Souza, P. Richaume, Y. Kerr…"/>
          <p:cNvSpPr/>
          <p:nvPr/>
        </p:nvSpPr>
        <p:spPr>
          <a:xfrm>
            <a:off x="369145" y="795779"/>
            <a:ext cx="7777353" cy="810222"/>
          </a:xfrm>
          <a:prstGeom prst="roundRect">
            <a:avLst>
              <a:gd name="adj" fmla="val 14695"/>
            </a:avLst>
          </a:prstGeom>
          <a:solidFill>
            <a:srgbClr val="FFFFFF"/>
          </a:solidFill>
          <a:ln w="12700">
            <a:miter lim="400000"/>
          </a:ln>
          <a:effectLst>
            <a:outerShdw blurRad="127000" dist="76200" dir="2700000" rotWithShape="0">
              <a:srgbClr val="000000">
                <a:alpha val="75000"/>
              </a:srgbClr>
            </a:outerShdw>
          </a:effectLst>
          <a:extLst>
            <a:ext uri="{C572A759-6A51-4108-AA02-DFA0A04FC94B}">
              <ma14:wrappingTextBoxFlag xmlns="" xmlns:ma14="http://schemas.microsoft.com/office/mac/drawingml/2011/main" val="1"/>
            </a:ext>
          </a:extLst>
        </p:spPr>
        <p:txBody>
          <a:bodyPr lIns="35714" tIns="35714" rIns="35714" bIns="35714" anchor="ctr"/>
          <a:lstStyle/>
          <a:p>
            <a:pPr marL="0" marR="0" lvl="0" indent="0" algn="l" defTabSz="642974" rtl="0" eaLnBrk="1" fontAlgn="auto" latinLnBrk="0" hangingPunct="1">
              <a:lnSpc>
                <a:spcPct val="100000"/>
              </a:lnSpc>
              <a:spcBef>
                <a:spcPts val="0"/>
              </a:spcBef>
              <a:spcAft>
                <a:spcPts val="0"/>
              </a:spcAft>
              <a:buClrTx/>
              <a:buSzTx/>
              <a:buFont typeface="Times New Roman" pitchFamily="18" charset="0"/>
              <a:buNone/>
              <a:tabLst/>
              <a:defRPr sz="2600" b="1">
                <a:solidFill>
                  <a:srgbClr val="9BBB59"/>
                </a:solidFill>
                <a:latin typeface="Helvetica"/>
                <a:ea typeface="Helvetica"/>
                <a:cs typeface="Helvetica"/>
                <a:sym typeface="Helvetica"/>
              </a:defRPr>
            </a:pPr>
            <a:endParaRPr kumimoji="0" lang="en-GB" sz="2300" b="1" i="0" u="none" strike="noStrike" kern="1200" cap="none" spc="0" normalizeH="0" baseline="0" noProof="0" dirty="0">
              <a:ln>
                <a:noFill/>
              </a:ln>
              <a:solidFill>
                <a:srgbClr val="438C16"/>
              </a:solidFill>
              <a:effectLst/>
              <a:uLnTx/>
              <a:uFillTx/>
              <a:latin typeface="Helvetica"/>
              <a:ea typeface="Helvetica"/>
              <a:cs typeface="Helvetica"/>
              <a:sym typeface="Helvetica"/>
            </a:endParaRPr>
          </a:p>
          <a:p>
            <a:pPr marL="0" marR="0" lvl="0" indent="0" algn="l" defTabSz="642974" rtl="0" eaLnBrk="1" fontAlgn="auto" latinLnBrk="0" hangingPunct="1">
              <a:lnSpc>
                <a:spcPct val="100000"/>
              </a:lnSpc>
              <a:spcBef>
                <a:spcPts val="0"/>
              </a:spcBef>
              <a:spcAft>
                <a:spcPts val="0"/>
              </a:spcAft>
              <a:buClrTx/>
              <a:buSzTx/>
              <a:buFont typeface="Arial"/>
              <a:buChar char="•"/>
              <a:tabLst/>
              <a:defRPr sz="2600" b="1">
                <a:solidFill>
                  <a:srgbClr val="9BBB59"/>
                </a:solidFill>
                <a:latin typeface="Helvetica"/>
                <a:ea typeface="Helvetica"/>
                <a:cs typeface="Helvetica"/>
                <a:sym typeface="Helvetica"/>
              </a:defRPr>
            </a:pPr>
            <a:r>
              <a:rPr kumimoji="0" lang="en-GB" sz="2300" b="1" i="0" u="none" strike="noStrike" kern="1200" cap="none" spc="0" normalizeH="0" baseline="0" noProof="0" dirty="0">
                <a:ln>
                  <a:noFill/>
                </a:ln>
                <a:solidFill>
                  <a:srgbClr val="438C16"/>
                </a:solidFill>
                <a:effectLst/>
                <a:uLnTx/>
                <a:uFillTx/>
                <a:latin typeface="Helvetica"/>
                <a:ea typeface="Helvetica"/>
                <a:cs typeface="Helvetica"/>
                <a:sym typeface="Helvetica"/>
              </a:rPr>
              <a:t> The first evaluations are very promising !</a:t>
            </a:r>
          </a:p>
          <a:p>
            <a:pPr marL="321487" marR="0" lvl="1" indent="0" algn="l" defTabSz="642974" rtl="0" eaLnBrk="1" fontAlgn="auto" latinLnBrk="0" hangingPunct="1">
              <a:lnSpc>
                <a:spcPct val="100000"/>
              </a:lnSpc>
              <a:spcBef>
                <a:spcPts val="0"/>
              </a:spcBef>
              <a:spcAft>
                <a:spcPts val="0"/>
              </a:spcAft>
              <a:buClrTx/>
              <a:buSzTx/>
              <a:buFont typeface="Times New Roman" pitchFamily="18" charset="0"/>
              <a:buNone/>
              <a:tabLst/>
              <a:defRPr sz="2600" b="1">
                <a:solidFill>
                  <a:srgbClr val="9BBB59"/>
                </a:solidFill>
                <a:latin typeface="Helvetica"/>
                <a:ea typeface="Helvetica"/>
                <a:cs typeface="Helvetica"/>
                <a:sym typeface="Helvetica"/>
              </a:defRPr>
            </a:pPr>
            <a:endParaRPr kumimoji="0" lang="en-GB" sz="2600" b="1" i="0" u="none" strike="noStrike" kern="1200" cap="none" spc="0" normalizeH="0" baseline="0" noProof="0" dirty="0">
              <a:ln>
                <a:noFill/>
              </a:ln>
              <a:solidFill>
                <a:srgbClr val="438C16"/>
              </a:solidFill>
              <a:effectLst/>
              <a:uLnTx/>
              <a:uFillTx/>
              <a:latin typeface="Helvetica"/>
              <a:ea typeface="Helvetica"/>
              <a:cs typeface="Helvetica"/>
              <a:sym typeface="Helvetica"/>
            </a:endParaRPr>
          </a:p>
        </p:txBody>
      </p:sp>
    </p:spTree>
    <p:extLst>
      <p:ext uri="{BB962C8B-B14F-4D97-AF65-F5344CB8AC3E}">
        <p14:creationId xmlns:p14="http://schemas.microsoft.com/office/powerpoint/2010/main" val="1244159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5"/>
          <p:cNvPicPr>
            <a:picLocks noChangeAspect="1"/>
          </p:cNvPicPr>
          <p:nvPr/>
        </p:nvPicPr>
        <p:blipFill rotWithShape="1">
          <a:blip r:embed="rId2"/>
          <a:srcRect b="3296"/>
          <a:stretch/>
        </p:blipFill>
        <p:spPr>
          <a:xfrm>
            <a:off x="1556741" y="1746355"/>
            <a:ext cx="5305634" cy="1951148"/>
          </a:xfrm>
          <a:prstGeom prst="rect">
            <a:avLst/>
          </a:prstGeom>
        </p:spPr>
      </p:pic>
      <p:pic>
        <p:nvPicPr>
          <p:cNvPr id="2" name="Immagine 4"/>
          <p:cNvPicPr>
            <a:picLocks noChangeAspect="1"/>
          </p:cNvPicPr>
          <p:nvPr/>
        </p:nvPicPr>
        <p:blipFill rotWithShape="1">
          <a:blip r:embed="rId3"/>
          <a:srcRect t="8417"/>
          <a:stretch/>
        </p:blipFill>
        <p:spPr>
          <a:xfrm>
            <a:off x="1495542" y="3619862"/>
            <a:ext cx="5421600" cy="2040501"/>
          </a:xfrm>
          <a:prstGeom prst="rect">
            <a:avLst/>
          </a:prstGeom>
        </p:spPr>
      </p:pic>
      <p:sp>
        <p:nvSpPr>
          <p:cNvPr id="4" name="ZoneTexte 3"/>
          <p:cNvSpPr txBox="1"/>
          <p:nvPr/>
        </p:nvSpPr>
        <p:spPr>
          <a:xfrm>
            <a:off x="306494" y="4320012"/>
            <a:ext cx="851503" cy="646325"/>
          </a:xfrm>
          <a:prstGeom prst="rect">
            <a:avLst/>
          </a:prstGeom>
          <a:noFill/>
        </p:spPr>
        <p:txBody>
          <a:bodyPr wrap="none" lIns="91434" tIns="45717" rIns="91434" bIns="45717" rtlCol="0">
            <a:sp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el-GR" sz="3600" b="0" i="0" u="none" strike="noStrike" kern="1200" cap="none" spc="0" normalizeH="0" baseline="0" noProof="0" dirty="0">
                <a:ln>
                  <a:noFill/>
                </a:ln>
                <a:solidFill>
                  <a:prstClr val="black"/>
                </a:solidFill>
                <a:effectLst/>
                <a:uLnTx/>
                <a:uFillTx/>
                <a:latin typeface="Calibri"/>
                <a:ea typeface="+mn-ea"/>
                <a:cs typeface="+mn-cs"/>
              </a:rPr>
              <a:t>Δ</a:t>
            </a:r>
            <a:r>
              <a:rPr kumimoji="0" lang="fr-FR" sz="3600" b="0" i="0" u="none" strike="noStrike" kern="1200" cap="none" spc="0" normalizeH="0" baseline="0" noProof="0" dirty="0">
                <a:ln>
                  <a:noFill/>
                </a:ln>
                <a:solidFill>
                  <a:prstClr val="black"/>
                </a:solidFill>
                <a:effectLst/>
                <a:uLnTx/>
                <a:uFillTx/>
                <a:latin typeface="Calibri"/>
                <a:ea typeface="+mn-ea"/>
                <a:cs typeface="+mn-cs"/>
              </a:rPr>
              <a:t>R²</a:t>
            </a:r>
          </a:p>
        </p:txBody>
      </p:sp>
      <p:sp>
        <p:nvSpPr>
          <p:cNvPr id="5" name="ZoneTexte 4"/>
          <p:cNvSpPr txBox="1"/>
          <p:nvPr/>
        </p:nvSpPr>
        <p:spPr>
          <a:xfrm>
            <a:off x="107504" y="2303162"/>
            <a:ext cx="1527970" cy="646325"/>
          </a:xfrm>
          <a:prstGeom prst="rect">
            <a:avLst/>
          </a:prstGeom>
          <a:noFill/>
        </p:spPr>
        <p:txBody>
          <a:bodyPr wrap="none" lIns="91434" tIns="45717" rIns="91434" bIns="45717" rtlCol="0">
            <a:sp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el-GR" sz="3600" b="0" i="0" u="none" strike="noStrike" kern="1200" cap="none" spc="0" normalizeH="0" baseline="0" noProof="0" dirty="0">
                <a:ln>
                  <a:noFill/>
                </a:ln>
                <a:solidFill>
                  <a:prstClr val="black"/>
                </a:solidFill>
                <a:effectLst/>
                <a:uLnTx/>
                <a:uFillTx/>
                <a:latin typeface="Calibri"/>
                <a:ea typeface="+mn-ea"/>
                <a:cs typeface="+mn-cs"/>
              </a:rPr>
              <a:t>Δ</a:t>
            </a:r>
            <a:r>
              <a:rPr kumimoji="0" lang="fr-FR" sz="3600" b="0" i="0" u="none" strike="noStrike" kern="1200" cap="none" spc="0" normalizeH="0" baseline="0" noProof="0" dirty="0">
                <a:ln>
                  <a:noFill/>
                </a:ln>
                <a:solidFill>
                  <a:prstClr val="black"/>
                </a:solidFill>
                <a:effectLst/>
                <a:uLnTx/>
                <a:uFillTx/>
                <a:latin typeface="Calibri"/>
                <a:ea typeface="+mn-ea"/>
                <a:cs typeface="+mn-cs"/>
              </a:rPr>
              <a:t>RMSE</a:t>
            </a:r>
          </a:p>
        </p:txBody>
      </p:sp>
      <p:sp>
        <p:nvSpPr>
          <p:cNvPr id="6" name="ZoneTexte 5"/>
          <p:cNvSpPr txBox="1"/>
          <p:nvPr/>
        </p:nvSpPr>
        <p:spPr>
          <a:xfrm>
            <a:off x="6930873" y="3031105"/>
            <a:ext cx="1459555" cy="369326"/>
          </a:xfrm>
          <a:prstGeom prst="rect">
            <a:avLst/>
          </a:prstGeom>
          <a:noFill/>
        </p:spPr>
        <p:txBody>
          <a:bodyPr wrap="none" lIns="91434" tIns="45717" rIns="91434" bIns="45717" rtlCol="0">
            <a:sp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527F1"/>
                </a:solidFill>
                <a:effectLst/>
                <a:uLnTx/>
                <a:uFillTx/>
                <a:latin typeface="Calibri"/>
                <a:ea typeface="+mn-ea"/>
                <a:cs typeface="+mn-cs"/>
              </a:rPr>
              <a:t>Improvement</a:t>
            </a:r>
            <a:endParaRPr kumimoji="0" lang="fr-FR" sz="1800" b="0" i="0" u="none" strike="noStrike" kern="1200" cap="none" spc="0" normalizeH="0" baseline="0" noProof="0" dirty="0">
              <a:ln>
                <a:noFill/>
              </a:ln>
              <a:solidFill>
                <a:srgbClr val="0527F1"/>
              </a:solidFill>
              <a:effectLst/>
              <a:uLnTx/>
              <a:uFillTx/>
              <a:latin typeface="Calibri"/>
              <a:ea typeface="+mn-ea"/>
              <a:cs typeface="+mn-cs"/>
            </a:endParaRPr>
          </a:p>
        </p:txBody>
      </p:sp>
      <p:sp>
        <p:nvSpPr>
          <p:cNvPr id="7" name="ZoneTexte 6"/>
          <p:cNvSpPr txBox="1"/>
          <p:nvPr/>
        </p:nvSpPr>
        <p:spPr>
          <a:xfrm>
            <a:off x="7016131" y="4782052"/>
            <a:ext cx="1156395" cy="369326"/>
          </a:xfrm>
          <a:prstGeom prst="rect">
            <a:avLst/>
          </a:prstGeom>
          <a:noFill/>
        </p:spPr>
        <p:txBody>
          <a:bodyPr wrap="none" lIns="91434" tIns="45717" rIns="91434" bIns="45717" rtlCol="0">
            <a:sp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Calibri"/>
                <a:ea typeface="+mn-ea"/>
                <a:cs typeface="+mn-cs"/>
              </a:rPr>
              <a:t>worsening</a:t>
            </a:r>
            <a:endParaRPr kumimoji="0" lang="fr-FR"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ZoneTexte 7"/>
          <p:cNvSpPr txBox="1"/>
          <p:nvPr/>
        </p:nvSpPr>
        <p:spPr>
          <a:xfrm>
            <a:off x="6930873" y="3851881"/>
            <a:ext cx="1459555" cy="369326"/>
          </a:xfrm>
          <a:prstGeom prst="rect">
            <a:avLst/>
          </a:prstGeom>
          <a:noFill/>
        </p:spPr>
        <p:txBody>
          <a:bodyPr wrap="none" lIns="91434" tIns="45717" rIns="91434" bIns="45717" rtlCol="0">
            <a:sp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0527F1"/>
                </a:solidFill>
                <a:effectLst/>
                <a:uLnTx/>
                <a:uFillTx/>
                <a:latin typeface="Calibri"/>
                <a:ea typeface="+mn-ea"/>
                <a:cs typeface="+mn-cs"/>
              </a:rPr>
              <a:t>Improvement</a:t>
            </a:r>
            <a:endParaRPr kumimoji="0" lang="fr-FR" sz="1800" b="0" i="0" u="none" strike="noStrike" kern="1200" cap="none" spc="0" normalizeH="0" baseline="0" noProof="0" dirty="0">
              <a:ln>
                <a:noFill/>
              </a:ln>
              <a:solidFill>
                <a:srgbClr val="0527F1"/>
              </a:solidFill>
              <a:effectLst/>
              <a:uLnTx/>
              <a:uFillTx/>
              <a:latin typeface="Calibri"/>
              <a:ea typeface="+mn-ea"/>
              <a:cs typeface="+mn-cs"/>
            </a:endParaRPr>
          </a:p>
        </p:txBody>
      </p:sp>
      <p:sp>
        <p:nvSpPr>
          <p:cNvPr id="9" name="ZoneTexte 8"/>
          <p:cNvSpPr txBox="1"/>
          <p:nvPr/>
        </p:nvSpPr>
        <p:spPr>
          <a:xfrm>
            <a:off x="7016131" y="2152861"/>
            <a:ext cx="1156395" cy="369326"/>
          </a:xfrm>
          <a:prstGeom prst="rect">
            <a:avLst/>
          </a:prstGeom>
          <a:noFill/>
        </p:spPr>
        <p:txBody>
          <a:bodyPr wrap="none" lIns="91434" tIns="45717" rIns="91434" bIns="45717" rtlCol="0">
            <a:sp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0000"/>
                </a:solidFill>
                <a:effectLst/>
                <a:uLnTx/>
                <a:uFillTx/>
                <a:latin typeface="Calibri"/>
                <a:ea typeface="+mn-ea"/>
                <a:cs typeface="+mn-cs"/>
              </a:rPr>
              <a:t>worsening</a:t>
            </a:r>
            <a:endParaRPr kumimoji="0" lang="fr-FR" sz="1800" b="0" i="0" u="none" strike="noStrike" kern="1200" cap="none" spc="0" normalizeH="0" baseline="0" noProof="0" dirty="0">
              <a:ln>
                <a:noFill/>
              </a:ln>
              <a:solidFill>
                <a:srgbClr val="FF0000"/>
              </a:solidFill>
              <a:effectLst/>
              <a:uLnTx/>
              <a:uFillTx/>
              <a:latin typeface="Calibri"/>
              <a:ea typeface="+mn-ea"/>
              <a:cs typeface="+mn-cs"/>
            </a:endParaRPr>
          </a:p>
        </p:txBody>
      </p:sp>
      <p:pic>
        <p:nvPicPr>
          <p:cNvPr id="12" name="Image 5" descr="http://www.abot.it/images/irpi_logo.png"/>
          <p:cNvPicPr>
            <a:picLocks noChangeAspect="1" noChangeArrowheads="1"/>
          </p:cNvPicPr>
          <p:nvPr/>
        </p:nvPicPr>
        <p:blipFill>
          <a:blip r:embed="rId4">
            <a:extLst>
              <a:ext uri="{28A0092B-C50C-407E-A947-70E740481C1C}">
                <a14:useLocalDpi xmlns:a14="http://schemas.microsoft.com/office/drawing/2010/main" val="0"/>
              </a:ext>
            </a:extLst>
          </a:blip>
          <a:srcRect l="26363" r="25000"/>
          <a:stretch>
            <a:fillRect/>
          </a:stretch>
        </p:blipFill>
        <p:spPr bwMode="auto">
          <a:xfrm>
            <a:off x="6801443" y="5871561"/>
            <a:ext cx="722885" cy="370775"/>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7" descr="http://www.davis-station-meteo.com/images/ref/cesbi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328" y="5860201"/>
            <a:ext cx="824939" cy="3773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20862" y="5871555"/>
            <a:ext cx="543626" cy="423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Image 14"/>
          <p:cNvPicPr>
            <a:picLocks noChangeAspect="1"/>
          </p:cNvPicPr>
          <p:nvPr/>
        </p:nvPicPr>
        <p:blipFill rotWithShape="1">
          <a:blip r:embed="rId7"/>
          <a:srcRect l="15268" r="17674"/>
          <a:stretch/>
        </p:blipFill>
        <p:spPr>
          <a:xfrm>
            <a:off x="6209207" y="5805264"/>
            <a:ext cx="523033" cy="451236"/>
          </a:xfrm>
          <a:prstGeom prst="rect">
            <a:avLst/>
          </a:prstGeom>
        </p:spPr>
      </p:pic>
      <p:pic>
        <p:nvPicPr>
          <p:cNvPr id="16" name="Image 15"/>
          <p:cNvPicPr>
            <a:picLocks noChangeAspect="1"/>
          </p:cNvPicPr>
          <p:nvPr/>
        </p:nvPicPr>
        <p:blipFill>
          <a:blip r:embed="rId8">
            <a:clrChange>
              <a:clrFrom>
                <a:srgbClr val="000000"/>
              </a:clrFrom>
              <a:clrTo>
                <a:srgbClr val="000000">
                  <a:alpha val="0"/>
                </a:srgbClr>
              </a:clrTo>
            </a:clrChange>
          </a:blip>
          <a:stretch>
            <a:fillRect/>
          </a:stretch>
        </p:blipFill>
        <p:spPr>
          <a:xfrm>
            <a:off x="2775990" y="5597356"/>
            <a:ext cx="700112" cy="321416"/>
          </a:xfrm>
          <a:prstGeom prst="rect">
            <a:avLst/>
          </a:prstGeom>
        </p:spPr>
      </p:pic>
      <p:sp>
        <p:nvSpPr>
          <p:cNvPr id="18" name="ZoneTexte 17"/>
          <p:cNvSpPr txBox="1"/>
          <p:nvPr/>
        </p:nvSpPr>
        <p:spPr>
          <a:xfrm>
            <a:off x="3314486" y="1392004"/>
            <a:ext cx="4170040" cy="369326"/>
          </a:xfrm>
          <a:prstGeom prst="rect">
            <a:avLst/>
          </a:prstGeom>
          <a:noFill/>
        </p:spPr>
        <p:txBody>
          <a:bodyPr wrap="none" lIns="91434" tIns="45717" rIns="91434" bIns="45717" rtlCol="0">
            <a:sp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Trebuchet MS" panose="020B0603020202020204" pitchFamily="34" charset="0"/>
                <a:ea typeface="+mn-ea"/>
                <a:cs typeface="+mn-cs"/>
              </a:rPr>
              <a:t>T. Pellarin, C. Roman, F. </a:t>
            </a:r>
            <a:r>
              <a:rPr kumimoji="0" lang="fr-FR" sz="1800" b="0" i="0" u="none" strike="noStrike" kern="1200" cap="none" spc="0" normalizeH="0" baseline="0" noProof="0" dirty="0" err="1">
                <a:ln>
                  <a:noFill/>
                </a:ln>
                <a:solidFill>
                  <a:srgbClr val="002060"/>
                </a:solidFill>
                <a:effectLst/>
                <a:uLnTx/>
                <a:uFillTx/>
                <a:latin typeface="Trebuchet MS" panose="020B0603020202020204" pitchFamily="34" charset="0"/>
                <a:ea typeface="+mn-ea"/>
                <a:cs typeface="+mn-cs"/>
              </a:rPr>
              <a:t>Gibon</a:t>
            </a:r>
            <a:r>
              <a:rPr kumimoji="0" lang="fr-FR" sz="1800" b="0" i="0" u="none" strike="noStrike" kern="1200" cap="none" spc="0" normalizeH="0" baseline="0" noProof="0" dirty="0">
                <a:ln>
                  <a:noFill/>
                </a:ln>
                <a:solidFill>
                  <a:srgbClr val="002060"/>
                </a:solidFill>
                <a:effectLst/>
                <a:uLnTx/>
                <a:uFillTx/>
                <a:latin typeface="Trebuchet MS" panose="020B0603020202020204" pitchFamily="34" charset="0"/>
                <a:ea typeface="+mn-ea"/>
                <a:cs typeface="+mn-cs"/>
              </a:rPr>
              <a:t>, Y. Kerr</a:t>
            </a:r>
          </a:p>
        </p:txBody>
      </p:sp>
      <p:sp>
        <p:nvSpPr>
          <p:cNvPr id="21" name="ZoneTexte 20" descr=" 7"/>
          <p:cNvSpPr txBox="1"/>
          <p:nvPr/>
        </p:nvSpPr>
        <p:spPr>
          <a:xfrm>
            <a:off x="1352015" y="422200"/>
            <a:ext cx="6793835" cy="461659"/>
          </a:xfrm>
          <a:prstGeom prst="rect">
            <a:avLst/>
          </a:prstGeom>
          <a:noFill/>
        </p:spPr>
        <p:txBody>
          <a:bodyPr wrap="none" lIns="91434" tIns="45717" rIns="91434" bIns="45717" rtlCol="0">
            <a:sp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GPM Rainfall estimates improved with  SMOS</a:t>
            </a:r>
            <a:endParaRPr kumimoji="0" lang="fr-FR" sz="24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17" name="Rectangle 16"/>
          <p:cNvSpPr/>
          <p:nvPr/>
        </p:nvSpPr>
        <p:spPr>
          <a:xfrm>
            <a:off x="0" y="6575866"/>
            <a:ext cx="4010140" cy="2821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86371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malbeteauy\Documents\cesbio\precip_SM\process_ECMWF\Morocco\Output\sm2_inversed_mean2a.png"/>
          <p:cNvPicPr>
            <a:picLocks noChangeAspect="1" noChangeArrowheads="1"/>
          </p:cNvPicPr>
          <p:nvPr/>
        </p:nvPicPr>
        <p:blipFill>
          <a:blip r:embed="rId3" cstate="print">
            <a:clrChange>
              <a:clrFrom>
                <a:srgbClr val="000000"/>
              </a:clrFrom>
              <a:clrTo>
                <a:srgbClr val="000000">
                  <a:alpha val="0"/>
                </a:srgbClr>
              </a:clrTo>
            </a:clrChange>
          </a:blip>
          <a:srcRect b="21315"/>
          <a:stretch>
            <a:fillRect/>
          </a:stretch>
        </p:blipFill>
        <p:spPr bwMode="auto">
          <a:xfrm>
            <a:off x="107505" y="1430778"/>
            <a:ext cx="7632848" cy="3402378"/>
          </a:xfrm>
          <a:prstGeom prst="rect">
            <a:avLst/>
          </a:prstGeom>
          <a:noFill/>
        </p:spPr>
      </p:pic>
      <p:sp>
        <p:nvSpPr>
          <p:cNvPr id="34" name="ZoneTexte 33"/>
          <p:cNvSpPr txBox="1"/>
          <p:nvPr/>
        </p:nvSpPr>
        <p:spPr>
          <a:xfrm>
            <a:off x="179513" y="1183535"/>
            <a:ext cx="7056784" cy="646331"/>
          </a:xfrm>
          <a:prstGeom prst="rect">
            <a:avLst/>
          </a:prstGeom>
          <a:noFill/>
        </p:spPr>
        <p:txBody>
          <a:bodyPr wrap="square" rtlCol="0">
            <a:sp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lumMod val="40000"/>
                    <a:lumOff val="60000"/>
                  </a:srgbClr>
                </a:solidFill>
                <a:effectLst>
                  <a:outerShdw blurRad="38100" dist="38100" dir="2700000" algn="tl">
                    <a:srgbClr val="000000">
                      <a:alpha val="43137"/>
                    </a:srgbClr>
                  </a:outerShdw>
                </a:effectLst>
                <a:uLnTx/>
                <a:uFillTx/>
                <a:latin typeface="Calibri"/>
                <a:ea typeface="+mn-ea"/>
                <a:cs typeface="+mn-cs"/>
              </a:rPr>
              <a:t>Soil moisture – </a:t>
            </a:r>
            <a:r>
              <a:rPr kumimoji="0" lang="en-US" sz="3200" b="1" i="0" u="none" strike="noStrike" kern="1200" cap="none" spc="0" normalizeH="0" baseline="0" noProof="0" dirty="0">
                <a:ln>
                  <a:noFill/>
                </a:ln>
                <a:solidFill>
                  <a:srgbClr val="C0504D"/>
                </a:solidFill>
                <a:effectLst>
                  <a:outerShdw blurRad="38100" dist="38100" dir="2700000" algn="tl">
                    <a:srgbClr val="000000">
                      <a:alpha val="43137"/>
                    </a:srgbClr>
                  </a:outerShdw>
                </a:effectLst>
                <a:uLnTx/>
                <a:uFillTx/>
                <a:latin typeface="Calibri"/>
                <a:ea typeface="+mn-ea"/>
                <a:cs typeface="+mn-cs"/>
              </a:rPr>
              <a:t>Irrigated area</a:t>
            </a:r>
            <a:endParaRPr kumimoji="0" lang="en-US" sz="3200" b="1" i="0" u="none" strike="noStrike" kern="1200" cap="none" spc="0" normalizeH="0" baseline="0" noProof="0" dirty="0">
              <a:ln>
                <a:noFill/>
              </a:ln>
              <a:solidFill>
                <a:srgbClr val="C0504D">
                  <a:lumMod val="75000"/>
                </a:srgbClr>
              </a:solidFill>
              <a:effectLst>
                <a:outerShdw blurRad="38100" dist="38100" dir="2700000" algn="tl">
                  <a:srgbClr val="000000">
                    <a:alpha val="43137"/>
                  </a:srgbClr>
                </a:outerShdw>
              </a:effectLst>
              <a:uLnTx/>
              <a:uFillTx/>
              <a:latin typeface="Calibri"/>
              <a:ea typeface="+mn-ea"/>
              <a:cs typeface="+mn-cs"/>
            </a:endParaRPr>
          </a:p>
        </p:txBody>
      </p:sp>
      <p:sp>
        <p:nvSpPr>
          <p:cNvPr id="35" name="Rectangle 34"/>
          <p:cNvSpPr/>
          <p:nvPr/>
        </p:nvSpPr>
        <p:spPr>
          <a:xfrm>
            <a:off x="7308304" y="857250"/>
            <a:ext cx="1835696" cy="897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1"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8" name="Connecteur droit 37"/>
          <p:cNvCxnSpPr/>
          <p:nvPr/>
        </p:nvCxnSpPr>
        <p:spPr>
          <a:xfrm flipH="1">
            <a:off x="0" y="1754814"/>
            <a:ext cx="9144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9" name="Image 38" descr="REC-LOGO-M.png"/>
          <p:cNvPicPr>
            <a:picLocks noChangeAspect="1"/>
          </p:cNvPicPr>
          <p:nvPr/>
        </p:nvPicPr>
        <p:blipFill>
          <a:blip r:embed="rId4" cstate="print"/>
          <a:stretch>
            <a:fillRect/>
          </a:stretch>
        </p:blipFill>
        <p:spPr>
          <a:xfrm>
            <a:off x="7596336" y="857250"/>
            <a:ext cx="1259632" cy="944724"/>
          </a:xfrm>
          <a:prstGeom prst="rect">
            <a:avLst/>
          </a:prstGeom>
        </p:spPr>
      </p:pic>
      <p:sp>
        <p:nvSpPr>
          <p:cNvPr id="9" name="ZoneTexte 8"/>
          <p:cNvSpPr txBox="1"/>
          <p:nvPr/>
        </p:nvSpPr>
        <p:spPr>
          <a:xfrm>
            <a:off x="251520" y="1794447"/>
            <a:ext cx="6192688" cy="523220"/>
          </a:xfrm>
          <a:prstGeom prst="rect">
            <a:avLst/>
          </a:prstGeom>
          <a:noFill/>
        </p:spPr>
        <p:txBody>
          <a:bodyPr wrap="square" rtlCol="0">
            <a:sp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Root zone Soil moisture </a:t>
            </a:r>
            <a:r>
              <a:rPr kumimoji="0" lang="en-US" sz="1800" b="0" i="0" u="none" strike="noStrike" kern="1200" cap="none" spc="0" normalizeH="0" baseline="0" noProof="0" dirty="0">
                <a:ln>
                  <a:noFill/>
                </a:ln>
                <a:solidFill>
                  <a:prstClr val="white"/>
                </a:solidFill>
                <a:effectLst/>
                <a:uLnTx/>
                <a:uFillTx/>
                <a:latin typeface="Calibri"/>
                <a:ea typeface="+mn-ea"/>
                <a:cs typeface="+mn-cs"/>
              </a:rPr>
              <a:t>(average of 145 days)</a:t>
            </a:r>
          </a:p>
        </p:txBody>
      </p:sp>
      <p:sp>
        <p:nvSpPr>
          <p:cNvPr id="10" name="ZoneTexte 9"/>
          <p:cNvSpPr txBox="1"/>
          <p:nvPr/>
        </p:nvSpPr>
        <p:spPr>
          <a:xfrm>
            <a:off x="6588224" y="2078850"/>
            <a:ext cx="1296144" cy="369332"/>
          </a:xfrm>
          <a:prstGeom prst="rect">
            <a:avLst/>
          </a:prstGeom>
          <a:noFill/>
        </p:spPr>
        <p:txBody>
          <a:bodyPr wrap="square" rtlCol="0">
            <a:sp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a:ea typeface="+mn-ea"/>
                <a:cs typeface="+mn-cs"/>
              </a:rPr>
              <a:t>m</a:t>
            </a:r>
            <a:r>
              <a:rPr kumimoji="0" lang="fr-FR" sz="1800" b="0" i="0" u="none" strike="noStrike" kern="1200" cap="none" spc="0" normalizeH="0" baseline="30000" noProof="0" dirty="0">
                <a:ln>
                  <a:noFill/>
                </a:ln>
                <a:solidFill>
                  <a:prstClr val="white"/>
                </a:solidFill>
                <a:effectLst/>
                <a:uLnTx/>
                <a:uFillTx/>
                <a:latin typeface="Calibri"/>
                <a:ea typeface="+mn-ea"/>
                <a:cs typeface="+mn-cs"/>
              </a:rPr>
              <a:t>3</a:t>
            </a:r>
            <a:r>
              <a:rPr kumimoji="0" lang="fr-FR" sz="1800" b="0" i="0" u="none" strike="noStrike" kern="1200" cap="none" spc="0" normalizeH="0" baseline="0" noProof="0" dirty="0">
                <a:ln>
                  <a:noFill/>
                </a:ln>
                <a:solidFill>
                  <a:prstClr val="white"/>
                </a:solidFill>
                <a:effectLst/>
                <a:uLnTx/>
                <a:uFillTx/>
                <a:latin typeface="Calibri"/>
                <a:ea typeface="+mn-ea"/>
                <a:cs typeface="+mn-cs"/>
              </a:rPr>
              <a:t>/m</a:t>
            </a:r>
            <a:r>
              <a:rPr kumimoji="0" lang="fr-FR" sz="1800" b="0" i="0" u="none" strike="noStrike" kern="1200" cap="none" spc="0" normalizeH="0" baseline="30000" noProof="0" dirty="0">
                <a:ln>
                  <a:noFill/>
                </a:ln>
                <a:solidFill>
                  <a:prstClr val="white"/>
                </a:solidFill>
                <a:effectLst/>
                <a:uLnTx/>
                <a:uFillTx/>
                <a:latin typeface="Calibri"/>
                <a:ea typeface="+mn-ea"/>
                <a:cs typeface="+mn-cs"/>
              </a:rPr>
              <a:t>3</a:t>
            </a:r>
            <a:endParaRPr kumimoji="0" lang="en-US" sz="1800" b="0" i="0" u="none" strike="noStrike" kern="1200" cap="none" spc="0" normalizeH="0" baseline="30000" noProof="0" dirty="0">
              <a:ln>
                <a:noFill/>
              </a:ln>
              <a:solidFill>
                <a:prstClr val="white"/>
              </a:solidFill>
              <a:effectLst/>
              <a:uLnTx/>
              <a:uFillTx/>
              <a:latin typeface="Calibri"/>
              <a:ea typeface="+mn-ea"/>
              <a:cs typeface="+mn-cs"/>
            </a:endParaRPr>
          </a:p>
        </p:txBody>
      </p:sp>
      <p:sp>
        <p:nvSpPr>
          <p:cNvPr id="13" name="ZoneTexte 12"/>
          <p:cNvSpPr txBox="1"/>
          <p:nvPr/>
        </p:nvSpPr>
        <p:spPr>
          <a:xfrm>
            <a:off x="4283970" y="4941168"/>
            <a:ext cx="1475656" cy="369332"/>
          </a:xfrm>
          <a:prstGeom prst="rect">
            <a:avLst/>
          </a:prstGeom>
          <a:noFill/>
        </p:spPr>
        <p:txBody>
          <a:bodyPr wrap="square" rtlCol="0">
            <a:sp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Irrigated area</a:t>
            </a:r>
          </a:p>
        </p:txBody>
      </p:sp>
      <p:cxnSp>
        <p:nvCxnSpPr>
          <p:cNvPr id="14" name="Connecteur droit avec flèche 13"/>
          <p:cNvCxnSpPr>
            <a:stCxn id="13" idx="0"/>
          </p:cNvCxnSpPr>
          <p:nvPr/>
        </p:nvCxnSpPr>
        <p:spPr>
          <a:xfrm flipH="1" flipV="1">
            <a:off x="4355976" y="3807042"/>
            <a:ext cx="665822" cy="1134126"/>
          </a:xfrm>
          <a:prstGeom prst="straightConnector1">
            <a:avLst/>
          </a:prstGeom>
          <a:ln w="25400">
            <a:gradFill flip="none" rotWithShape="1">
              <a:gsLst>
                <a:gs pos="45000">
                  <a:schemeClr val="tx1"/>
                </a:gs>
                <a:gs pos="100000">
                  <a:schemeClr val="bg1"/>
                </a:gs>
              </a:gsLst>
              <a:lin ang="16200000" scaled="1"/>
              <a:tileRect/>
            </a:gradFill>
            <a:tailEnd type="arrow"/>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3707905" y="5319228"/>
            <a:ext cx="5256584" cy="461665"/>
          </a:xfrm>
          <a:prstGeom prst="rect">
            <a:avLst/>
          </a:prstGeom>
          <a:noFill/>
        </p:spPr>
        <p:txBody>
          <a:bodyPr wrap="square" rtlCol="0">
            <a:sp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504D"/>
                </a:solidFill>
                <a:effectLst/>
                <a:uLnTx/>
                <a:uFillTx/>
                <a:latin typeface="Calibri"/>
                <a:ea typeface="+mn-ea"/>
                <a:cs typeface="+mn-cs"/>
              </a:rPr>
              <a:t>Irrigated </a:t>
            </a:r>
            <a:r>
              <a:rPr kumimoji="0" lang="en-US" sz="2400" b="0" i="0" u="none" strike="noStrike" kern="1200" cap="none" spc="0" normalizeH="0" baseline="0" noProof="0" dirty="0" smtClean="0">
                <a:ln>
                  <a:noFill/>
                </a:ln>
                <a:solidFill>
                  <a:srgbClr val="C0504D"/>
                </a:solidFill>
                <a:effectLst/>
                <a:uLnTx/>
                <a:uFillTx/>
                <a:latin typeface="Calibri"/>
                <a:ea typeface="+mn-ea"/>
                <a:cs typeface="+mn-cs"/>
              </a:rPr>
              <a:t>areas are visible </a:t>
            </a:r>
            <a:endParaRPr kumimoji="0" lang="en-US" sz="2400" b="0" i="0" u="none" strike="noStrike" kern="1200" cap="none" spc="0" normalizeH="0" baseline="0" noProof="0" dirty="0">
              <a:ln>
                <a:noFill/>
              </a:ln>
              <a:solidFill>
                <a:srgbClr val="C0504D"/>
              </a:solidFill>
              <a:effectLst/>
              <a:uLnTx/>
              <a:uFillTx/>
              <a:latin typeface="Calibri"/>
              <a:ea typeface="+mn-ea"/>
              <a:cs typeface="+mn-cs"/>
            </a:endParaRPr>
          </a:p>
        </p:txBody>
      </p:sp>
      <p:cxnSp>
        <p:nvCxnSpPr>
          <p:cNvPr id="24" name="Connecteur droit avec flèche 23"/>
          <p:cNvCxnSpPr/>
          <p:nvPr/>
        </p:nvCxnSpPr>
        <p:spPr>
          <a:xfrm>
            <a:off x="1080120" y="4779150"/>
            <a:ext cx="4968552" cy="0"/>
          </a:xfrm>
          <a:prstGeom prst="straightConnector1">
            <a:avLst/>
          </a:prstGeom>
          <a:ln w="254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3096344" y="4779168"/>
            <a:ext cx="864096" cy="307777"/>
          </a:xfrm>
          <a:prstGeom prst="rect">
            <a:avLst/>
          </a:prstGeom>
          <a:noFill/>
        </p:spPr>
        <p:txBody>
          <a:bodyPr wrap="square" rtlCol="0">
            <a:sp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130km</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7" name="Connecteur droit avec flèche 26"/>
          <p:cNvCxnSpPr/>
          <p:nvPr/>
        </p:nvCxnSpPr>
        <p:spPr>
          <a:xfrm flipV="1">
            <a:off x="936104" y="2402886"/>
            <a:ext cx="0" cy="2268252"/>
          </a:xfrm>
          <a:prstGeom prst="straightConnector1">
            <a:avLst/>
          </a:prstGeom>
          <a:ln w="254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rot="16200000">
            <a:off x="441413" y="3383130"/>
            <a:ext cx="648072" cy="307777"/>
          </a:xfrm>
          <a:prstGeom prst="rect">
            <a:avLst/>
          </a:prstGeom>
          <a:noFill/>
        </p:spPr>
        <p:txBody>
          <a:bodyPr wrap="square" rtlCol="0">
            <a:spAutoFit/>
          </a:bodyPr>
          <a:lstStyle/>
          <a:p>
            <a:pPr marL="0" marR="0" lvl="0" indent="0" algn="ctr" defTabSz="914021"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rPr>
              <a:t>80 km</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ZoneTexte 19"/>
          <p:cNvSpPr txBox="1"/>
          <p:nvPr/>
        </p:nvSpPr>
        <p:spPr>
          <a:xfrm>
            <a:off x="4754713" y="890718"/>
            <a:ext cx="1520031" cy="400110"/>
          </a:xfrm>
          <a:prstGeom prst="rect">
            <a:avLst/>
          </a:prstGeom>
          <a:noFill/>
        </p:spPr>
        <p:txBody>
          <a:bodyPr wrap="none" rtlCol="0">
            <a:sp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J. </a:t>
            </a:r>
            <a:r>
              <a:rPr kumimoji="0" lang="en-GB" sz="2000" b="0" i="0" u="none" strike="noStrike" kern="1200" cap="none" spc="0" normalizeH="0" baseline="0" noProof="0" dirty="0" err="1">
                <a:ln>
                  <a:noFill/>
                </a:ln>
                <a:solidFill>
                  <a:prstClr val="black"/>
                </a:solidFill>
                <a:effectLst/>
                <a:uLnTx/>
                <a:uFillTx/>
                <a:latin typeface="Calibri"/>
                <a:ea typeface="+mn-ea"/>
                <a:cs typeface="+mn-cs"/>
              </a:rPr>
              <a:t>Malbeteau</a:t>
            </a: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5" name="Picture 2" descr="C:\Users\olivier\Présentations\logos\logo_cesbio.tif"/>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537567" y="890718"/>
            <a:ext cx="626722" cy="286764"/>
          </a:xfrm>
          <a:prstGeom prst="rect">
            <a:avLst/>
          </a:prstGeom>
          <a:solidFill>
            <a:schemeClr val="bg1"/>
          </a:solidFill>
        </p:spPr>
      </p:pic>
      <p:sp>
        <p:nvSpPr>
          <p:cNvPr id="29" name="ZoneTexte 28"/>
          <p:cNvSpPr txBox="1"/>
          <p:nvPr/>
        </p:nvSpPr>
        <p:spPr>
          <a:xfrm>
            <a:off x="251520" y="4941168"/>
            <a:ext cx="1475656" cy="369332"/>
          </a:xfrm>
          <a:prstGeom prst="rect">
            <a:avLst/>
          </a:prstGeom>
          <a:noFill/>
        </p:spPr>
        <p:txBody>
          <a:bodyPr wrap="square" rtlCol="0">
            <a:sp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Marrakesh</a:t>
            </a:r>
          </a:p>
        </p:txBody>
      </p:sp>
      <p:cxnSp>
        <p:nvCxnSpPr>
          <p:cNvPr id="30" name="Connecteur droit avec flèche 29"/>
          <p:cNvCxnSpPr/>
          <p:nvPr/>
        </p:nvCxnSpPr>
        <p:spPr>
          <a:xfrm flipV="1">
            <a:off x="1475656" y="3753036"/>
            <a:ext cx="1512168" cy="1256948"/>
          </a:xfrm>
          <a:prstGeom prst="straightConnector1">
            <a:avLst/>
          </a:prstGeom>
          <a:ln w="25400">
            <a:gradFill flip="none" rotWithShape="1">
              <a:gsLst>
                <a:gs pos="45000">
                  <a:schemeClr val="tx1"/>
                </a:gs>
                <a:gs pos="100000">
                  <a:schemeClr val="bg1"/>
                </a:gs>
              </a:gsLst>
              <a:lin ang="16200000" scaled="1"/>
              <a:tileRect/>
            </a:gra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0" y="6575866"/>
            <a:ext cx="4010140" cy="2821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6822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Vegetation</a:t>
            </a:r>
            <a:r>
              <a:rPr lang="fr-FR" dirty="0" smtClean="0"/>
              <a:t> Optical </a:t>
            </a:r>
            <a:r>
              <a:rPr lang="fr-FR" dirty="0" err="1" smtClean="0"/>
              <a:t>Depth</a:t>
            </a:r>
            <a:endParaRPr lang="fr-FR" dirty="0"/>
          </a:p>
        </p:txBody>
      </p:sp>
      <p:sp>
        <p:nvSpPr>
          <p:cNvPr id="3" name="Espace réservé du contenu 2"/>
          <p:cNvSpPr>
            <a:spLocks noGrp="1"/>
          </p:cNvSpPr>
          <p:nvPr>
            <p:ph idx="1"/>
          </p:nvPr>
        </p:nvSpPr>
        <p:spPr>
          <a:xfrm>
            <a:off x="206155" y="836711"/>
            <a:ext cx="7153112" cy="4859009"/>
          </a:xfrm>
        </p:spPr>
        <p:txBody>
          <a:bodyPr>
            <a:normAutofit fontScale="62500" lnSpcReduction="20000"/>
          </a:bodyPr>
          <a:lstStyle/>
          <a:p>
            <a:r>
              <a:rPr lang="en-GB" b="1" dirty="0" smtClean="0">
                <a:solidFill>
                  <a:srgbClr val="0070C0"/>
                </a:solidFill>
              </a:rPr>
              <a:t>Rationale</a:t>
            </a:r>
          </a:p>
          <a:p>
            <a:pPr lvl="1"/>
            <a:r>
              <a:rPr lang="en-GB" dirty="0" smtClean="0"/>
              <a:t>Use angular information to retrieve both soil moisture and vegetation opacity (unique product!) </a:t>
            </a:r>
            <a:r>
              <a:rPr lang="en-GB" dirty="0" smtClean="0">
                <a:sym typeface="Wingdings" panose="05000000000000000000" pitchFamily="2" charset="2"/>
              </a:rPr>
              <a:t> </a:t>
            </a:r>
            <a:r>
              <a:rPr lang="en-GB" dirty="0" smtClean="0"/>
              <a:t>no equivalent</a:t>
            </a:r>
          </a:p>
          <a:p>
            <a:pPr lvl="2"/>
            <a:r>
              <a:rPr lang="en-GB" dirty="0" smtClean="0"/>
              <a:t>AMSR multi-frequency but lowest implies saturation around 150 t/ha</a:t>
            </a:r>
          </a:p>
          <a:p>
            <a:pPr lvl="2"/>
            <a:r>
              <a:rPr lang="en-GB" dirty="0" smtClean="0"/>
              <a:t>NDVI saturates even earlier</a:t>
            </a:r>
          </a:p>
          <a:p>
            <a:r>
              <a:rPr lang="en-GB" b="1" dirty="0" smtClean="0">
                <a:solidFill>
                  <a:srgbClr val="0070C0"/>
                </a:solidFill>
              </a:rPr>
              <a:t>Results</a:t>
            </a:r>
          </a:p>
          <a:p>
            <a:pPr lvl="1"/>
            <a:r>
              <a:rPr lang="en-GB" dirty="0" smtClean="0"/>
              <a:t>Once Soil moisture validated more attention devoted to L-VOD</a:t>
            </a:r>
          </a:p>
          <a:p>
            <a:pPr lvl="2"/>
            <a:r>
              <a:rPr lang="en-GB" dirty="0" smtClean="0"/>
              <a:t>Short term variations related to vegetation water content (low vegetation)</a:t>
            </a:r>
          </a:p>
          <a:p>
            <a:pPr lvl="2"/>
            <a:r>
              <a:rPr lang="en-GB" dirty="0" smtClean="0"/>
              <a:t>Long term variations (forest) associated to biomass and / or tree height</a:t>
            </a:r>
          </a:p>
          <a:p>
            <a:pPr lvl="2"/>
            <a:r>
              <a:rPr lang="en-GB" dirty="0" smtClean="0"/>
              <a:t>Excellent results for both</a:t>
            </a:r>
          </a:p>
          <a:p>
            <a:pPr lvl="2"/>
            <a:r>
              <a:rPr lang="en-GB" dirty="0" smtClean="0"/>
              <a:t>No saturation below 350 T/ha </a:t>
            </a:r>
            <a:r>
              <a:rPr lang="en-GB" dirty="0" smtClean="0">
                <a:sym typeface="Wingdings" panose="05000000000000000000" pitchFamily="2" charset="2"/>
              </a:rPr>
              <a:t> unique  2 Nature papers in 2018</a:t>
            </a:r>
            <a:endParaRPr lang="en-GB" dirty="0" smtClean="0"/>
          </a:p>
          <a:p>
            <a:r>
              <a:rPr lang="en-GB" b="1" dirty="0" smtClean="0">
                <a:solidFill>
                  <a:srgbClr val="0070C0"/>
                </a:solidFill>
              </a:rPr>
              <a:t>Next steps</a:t>
            </a:r>
          </a:p>
          <a:p>
            <a:pPr lvl="1"/>
            <a:r>
              <a:rPr lang="en-GB" dirty="0" smtClean="0"/>
              <a:t>Validate soil moisture retrievals underneath forested canopies</a:t>
            </a:r>
          </a:p>
          <a:p>
            <a:pPr lvl="2"/>
            <a:r>
              <a:rPr lang="en-GB" dirty="0" err="1" smtClean="0"/>
              <a:t>Sodankylä</a:t>
            </a:r>
            <a:r>
              <a:rPr lang="en-GB" dirty="0" smtClean="0"/>
              <a:t>, BIOMASS campaigns</a:t>
            </a:r>
          </a:p>
          <a:p>
            <a:pPr lvl="1"/>
            <a:r>
              <a:rPr lang="en-GB" dirty="0" smtClean="0"/>
              <a:t>Study Biomass disaggregation using SAR (S1, Biomass, NISAR)</a:t>
            </a:r>
          </a:p>
          <a:p>
            <a:pPr lvl="2"/>
            <a:r>
              <a:rPr lang="en-GB" dirty="0" smtClean="0"/>
              <a:t>Go down to higher resolution</a:t>
            </a:r>
          </a:p>
          <a:p>
            <a:pPr lvl="1"/>
            <a:endParaRPr lang="en-GB"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6754" y="3933056"/>
            <a:ext cx="3177245" cy="2382933"/>
          </a:xfrm>
          <a:prstGeom prst="rect">
            <a:avLst/>
          </a:prstGeom>
        </p:spPr>
      </p:pic>
      <p:sp>
        <p:nvSpPr>
          <p:cNvPr id="5" name="Rectangle 4"/>
          <p:cNvSpPr/>
          <p:nvPr/>
        </p:nvSpPr>
        <p:spPr>
          <a:xfrm>
            <a:off x="0" y="6575866"/>
            <a:ext cx="4010140" cy="2821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6" descr="Map_tau_650_All2015.png"/>
          <p:cNvPicPr>
            <a:picLocks noChangeAspect="1"/>
          </p:cNvPicPr>
          <p:nvPr/>
        </p:nvPicPr>
        <p:blipFill>
          <a:blip r:embed="rId3" cstate="print"/>
          <a:stretch>
            <a:fillRect/>
          </a:stretch>
        </p:blipFill>
        <p:spPr>
          <a:xfrm>
            <a:off x="613711" y="4879647"/>
            <a:ext cx="4170636" cy="1978353"/>
          </a:xfrm>
          <a:prstGeom prst="rect">
            <a:avLst/>
          </a:prstGeom>
        </p:spPr>
      </p:pic>
    </p:spTree>
    <p:extLst>
      <p:ext uri="{BB962C8B-B14F-4D97-AF65-F5344CB8AC3E}">
        <p14:creationId xmlns:p14="http://schemas.microsoft.com/office/powerpoint/2010/main" val="1218454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0547" y="1704974"/>
            <a:ext cx="5104553" cy="3819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360776" y="1628477"/>
            <a:ext cx="3657600" cy="4290405"/>
          </a:xfrm>
          <a:prstGeom prst="rect">
            <a:avLst/>
          </a:prstGeom>
          <a:noFill/>
          <a:ln w="9525">
            <a:noFill/>
            <a:miter lim="800000"/>
            <a:headEnd/>
            <a:tailEnd/>
          </a:ln>
        </p:spPr>
        <p:txBody>
          <a:bodyPr anchor="ctr">
            <a:spAutoFit/>
          </a:bodyPr>
          <a:lstStyle/>
          <a:p>
            <a:pPr>
              <a:defRPr/>
            </a:pPr>
            <a:r>
              <a:rPr lang="en-US" sz="1600" b="1" u="sng" dirty="0">
                <a:cs typeface="Arial" pitchFamily="34" charset="0"/>
              </a:rPr>
              <a:t>SMAP Instrument Configuration</a:t>
            </a:r>
          </a:p>
          <a:p>
            <a:pPr>
              <a:defRPr/>
            </a:pPr>
            <a:endParaRPr lang="en-US" sz="1200" b="1" dirty="0">
              <a:cs typeface="Arial" pitchFamily="34" charset="0"/>
            </a:endParaRPr>
          </a:p>
          <a:p>
            <a:pPr>
              <a:defRPr/>
            </a:pPr>
            <a:r>
              <a:rPr lang="en-US" sz="1200" b="1" u="sng" dirty="0">
                <a:cs typeface="Arial" pitchFamily="34" charset="0"/>
              </a:rPr>
              <a:t>Radar</a:t>
            </a:r>
          </a:p>
          <a:p>
            <a:pPr>
              <a:defRPr/>
            </a:pPr>
            <a:r>
              <a:rPr lang="en-US" sz="1200" dirty="0">
                <a:cs typeface="Arial" pitchFamily="34" charset="0"/>
              </a:rPr>
              <a:t>Frequency: 1.26 GHz </a:t>
            </a:r>
          </a:p>
          <a:p>
            <a:pPr>
              <a:defRPr/>
            </a:pPr>
            <a:r>
              <a:rPr lang="en-US" sz="1200" dirty="0">
                <a:cs typeface="Arial" pitchFamily="34" charset="0"/>
              </a:rPr>
              <a:t>Polarizations: VV, HH, HV </a:t>
            </a:r>
          </a:p>
          <a:p>
            <a:pPr>
              <a:defRPr/>
            </a:pPr>
            <a:r>
              <a:rPr lang="en-US" sz="1200" dirty="0">
                <a:cs typeface="Arial" pitchFamily="34" charset="0"/>
              </a:rPr>
              <a:t>Resolution: 3 km</a:t>
            </a:r>
          </a:p>
          <a:p>
            <a:pPr>
              <a:defRPr/>
            </a:pPr>
            <a:r>
              <a:rPr lang="en-US" sz="1200" dirty="0" smtClean="0">
                <a:cs typeface="Arial" pitchFamily="34" charset="0"/>
              </a:rPr>
              <a:t>Relative Accuracy: 1.0 dB (HH and VV), 1.5 dB (HV)</a:t>
            </a:r>
          </a:p>
          <a:p>
            <a:pPr>
              <a:defRPr/>
            </a:pPr>
            <a:endParaRPr lang="en-US" sz="1200" b="1" u="sng" dirty="0">
              <a:cs typeface="Arial" pitchFamily="34" charset="0"/>
            </a:endParaRPr>
          </a:p>
          <a:p>
            <a:pPr>
              <a:defRPr/>
            </a:pPr>
            <a:r>
              <a:rPr lang="en-US" sz="1200" b="1" u="sng" dirty="0">
                <a:cs typeface="Arial" pitchFamily="34" charset="0"/>
              </a:rPr>
              <a:t>Radiometer</a:t>
            </a:r>
          </a:p>
          <a:p>
            <a:pPr>
              <a:defRPr/>
            </a:pPr>
            <a:r>
              <a:rPr lang="en-US" sz="1200" dirty="0">
                <a:cs typeface="Arial" pitchFamily="34" charset="0"/>
              </a:rPr>
              <a:t>Frequency: 1.41 GHz </a:t>
            </a:r>
          </a:p>
          <a:p>
            <a:pPr>
              <a:defRPr/>
            </a:pPr>
            <a:r>
              <a:rPr lang="en-US" sz="1200" dirty="0">
                <a:cs typeface="Arial" pitchFamily="34" charset="0"/>
              </a:rPr>
              <a:t>Polarizations: H, V, 3</a:t>
            </a:r>
            <a:r>
              <a:rPr lang="en-US" sz="1200" baseline="30000" dirty="0">
                <a:cs typeface="Arial" pitchFamily="34" charset="0"/>
              </a:rPr>
              <a:t>rd</a:t>
            </a:r>
            <a:r>
              <a:rPr lang="en-US" sz="1200" dirty="0">
                <a:cs typeface="Arial" pitchFamily="34" charset="0"/>
              </a:rPr>
              <a:t> &amp; 4</a:t>
            </a:r>
            <a:r>
              <a:rPr lang="en-US" sz="1200" baseline="30000" dirty="0">
                <a:cs typeface="Arial" pitchFamily="34" charset="0"/>
              </a:rPr>
              <a:t>th</a:t>
            </a:r>
            <a:r>
              <a:rPr lang="en-US" sz="1200" dirty="0">
                <a:cs typeface="Arial" pitchFamily="34" charset="0"/>
              </a:rPr>
              <a:t> Stokes</a:t>
            </a:r>
          </a:p>
          <a:p>
            <a:pPr>
              <a:defRPr/>
            </a:pPr>
            <a:r>
              <a:rPr lang="en-US" sz="1200" dirty="0">
                <a:cs typeface="Arial" pitchFamily="34" charset="0"/>
              </a:rPr>
              <a:t>Resolution: 40 km</a:t>
            </a:r>
          </a:p>
          <a:p>
            <a:pPr>
              <a:defRPr/>
            </a:pPr>
            <a:r>
              <a:rPr lang="en-US" sz="1200" dirty="0" smtClean="0">
                <a:cs typeface="Arial" pitchFamily="34" charset="0"/>
              </a:rPr>
              <a:t>Relative Accuracy: 1.3 K</a:t>
            </a:r>
          </a:p>
          <a:p>
            <a:pPr>
              <a:defRPr/>
            </a:pPr>
            <a:endParaRPr lang="en-US" sz="1200" b="1" u="sng" dirty="0">
              <a:cs typeface="Arial" pitchFamily="34" charset="0"/>
            </a:endParaRPr>
          </a:p>
          <a:p>
            <a:pPr>
              <a:defRPr/>
            </a:pPr>
            <a:r>
              <a:rPr lang="en-US" sz="1200" b="1" u="sng" dirty="0">
                <a:cs typeface="Arial" pitchFamily="34" charset="0"/>
              </a:rPr>
              <a:t>Shared Antenna</a:t>
            </a:r>
          </a:p>
          <a:p>
            <a:pPr>
              <a:defRPr/>
            </a:pPr>
            <a:r>
              <a:rPr lang="en-US" sz="1200" dirty="0">
                <a:latin typeface="Times New Roman" pitchFamily="-110" charset="0"/>
                <a:ea typeface="Times New Roman" pitchFamily="-110" charset="0"/>
                <a:cs typeface="Times New Roman" pitchFamily="-110" charset="0"/>
              </a:rPr>
              <a:t>6-m diameter deployable mesh antenna</a:t>
            </a:r>
          </a:p>
          <a:p>
            <a:pPr>
              <a:defRPr/>
            </a:pPr>
            <a:r>
              <a:rPr lang="en-US" sz="1200" dirty="0">
                <a:latin typeface="Times New Roman" pitchFamily="-110" charset="0"/>
                <a:ea typeface="Times New Roman" pitchFamily="-110" charset="0"/>
                <a:cs typeface="Times New Roman" pitchFamily="-110" charset="0"/>
              </a:rPr>
              <a:t>Conical scan at 14.6 rpm</a:t>
            </a:r>
          </a:p>
          <a:p>
            <a:pPr>
              <a:defRPr/>
            </a:pPr>
            <a:r>
              <a:rPr lang="en-US" sz="1200" dirty="0">
                <a:latin typeface="Times New Roman" pitchFamily="-110" charset="0"/>
                <a:ea typeface="Times New Roman" pitchFamily="-110" charset="0"/>
                <a:cs typeface="Times New Roman" pitchFamily="-110" charset="0"/>
              </a:rPr>
              <a:t>Constant incidence angle: 40 degrees</a:t>
            </a:r>
          </a:p>
          <a:p>
            <a:pPr>
              <a:defRPr/>
            </a:pPr>
            <a:r>
              <a:rPr lang="en-US" sz="1200" dirty="0">
                <a:latin typeface="Times New Roman" pitchFamily="-110" charset="0"/>
                <a:ea typeface="Times New Roman" pitchFamily="-110" charset="0"/>
                <a:cs typeface="Times New Roman" pitchFamily="-110" charset="0"/>
              </a:rPr>
              <a:t>1000 km-wide swath</a:t>
            </a:r>
          </a:p>
          <a:p>
            <a:pPr>
              <a:defRPr/>
            </a:pPr>
            <a:r>
              <a:rPr lang="en-US" sz="1200" dirty="0">
                <a:latin typeface="Times New Roman" pitchFamily="-110" charset="0"/>
                <a:ea typeface="Times New Roman" pitchFamily="-110" charset="0"/>
                <a:cs typeface="Times New Roman" pitchFamily="-110" charset="0"/>
              </a:rPr>
              <a:t>Swath and orbit enable 2-3 day global revisit</a:t>
            </a:r>
            <a:endParaRPr lang="en-US" sz="1200" dirty="0">
              <a:cs typeface="Arial" pitchFamily="34" charset="0"/>
            </a:endParaRPr>
          </a:p>
          <a:p>
            <a:pPr>
              <a:lnSpc>
                <a:spcPct val="80000"/>
              </a:lnSpc>
              <a:defRPr/>
            </a:pPr>
            <a:endParaRPr lang="en-US" sz="1200" b="1" u="sng" dirty="0">
              <a:ea typeface="ＭＳ Ｐゴシック" pitchFamily="30" charset="-128"/>
              <a:cs typeface="Arial" pitchFamily="34" charset="0"/>
            </a:endParaRPr>
          </a:p>
          <a:p>
            <a:pPr>
              <a:lnSpc>
                <a:spcPct val="80000"/>
              </a:lnSpc>
              <a:defRPr/>
            </a:pPr>
            <a:r>
              <a:rPr lang="en-US" sz="1200" b="1" u="sng" dirty="0">
                <a:ea typeface="ＭＳ Ｐゴシック" pitchFamily="30" charset="-128"/>
                <a:cs typeface="Arial" pitchFamily="34" charset="0"/>
              </a:rPr>
              <a:t>Orbit</a:t>
            </a:r>
          </a:p>
          <a:p>
            <a:pPr>
              <a:lnSpc>
                <a:spcPct val="80000"/>
              </a:lnSpc>
              <a:defRPr/>
            </a:pPr>
            <a:r>
              <a:rPr lang="en-US" sz="1200" dirty="0">
                <a:ea typeface="ＭＳ Ｐゴシック" pitchFamily="30" charset="-128"/>
                <a:cs typeface="Arial" pitchFamily="34" charset="0"/>
              </a:rPr>
              <a:t>Sun-synchronous, 6 am/pm orbit</a:t>
            </a:r>
            <a:r>
              <a:rPr lang="en-US" sz="1200" dirty="0">
                <a:solidFill>
                  <a:schemeClr val="accent1">
                    <a:lumMod val="60000"/>
                    <a:lumOff val="40000"/>
                  </a:schemeClr>
                </a:solidFill>
                <a:ea typeface="ＭＳ Ｐゴシック" pitchFamily="30" charset="-128"/>
                <a:cs typeface="Arial" pitchFamily="34" charset="0"/>
              </a:rPr>
              <a:t>, </a:t>
            </a:r>
            <a:r>
              <a:rPr lang="en-US" sz="1200" b="1" dirty="0">
                <a:solidFill>
                  <a:srgbClr val="000000"/>
                </a:solidFill>
                <a:ea typeface="ＭＳ Ｐゴシック" pitchFamily="30" charset="-128"/>
                <a:cs typeface="Arial" pitchFamily="34" charset="0"/>
              </a:rPr>
              <a:t>685 km</a:t>
            </a:r>
            <a:r>
              <a:rPr lang="en-US" sz="1200" b="1" dirty="0">
                <a:solidFill>
                  <a:srgbClr val="FF0000"/>
                </a:solidFill>
                <a:ea typeface="ＭＳ Ｐゴシック" pitchFamily="30" charset="-128"/>
                <a:cs typeface="Arial" pitchFamily="34" charset="0"/>
              </a:rPr>
              <a:t> </a:t>
            </a:r>
            <a:r>
              <a:rPr lang="en-US" sz="1200" dirty="0" smtClean="0">
                <a:ea typeface="ＭＳ Ｐゴシック" pitchFamily="30" charset="-128"/>
                <a:cs typeface="Arial" pitchFamily="34" charset="0"/>
              </a:rPr>
              <a:t>altitude</a:t>
            </a:r>
          </a:p>
        </p:txBody>
      </p:sp>
      <p:sp>
        <p:nvSpPr>
          <p:cNvPr id="11267" name="Rectangle 11"/>
          <p:cNvSpPr>
            <a:spLocks noChangeArrowheads="1"/>
          </p:cNvSpPr>
          <p:nvPr/>
        </p:nvSpPr>
        <p:spPr bwMode="auto">
          <a:xfrm>
            <a:off x="114455" y="5884153"/>
            <a:ext cx="8963443"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22250" indent="-222250">
              <a:spcBef>
                <a:spcPct val="50000"/>
              </a:spcBef>
              <a:spcAft>
                <a:spcPts val="200"/>
              </a:spcAft>
              <a:buFont typeface="Symbol" charset="0"/>
              <a:buChar char="·"/>
            </a:pPr>
            <a:r>
              <a:rPr lang="en-US" sz="1400" b="1" i="1" dirty="0">
                <a:latin typeface="+mj-lt"/>
                <a:cs typeface="Arial" charset="0"/>
              </a:rPr>
              <a:t>Radar</a:t>
            </a:r>
            <a:r>
              <a:rPr lang="en-US" sz="1400" i="1" dirty="0">
                <a:latin typeface="+mj-lt"/>
                <a:cs typeface="Arial" charset="0"/>
              </a:rPr>
              <a:t> </a:t>
            </a:r>
            <a:r>
              <a:rPr lang="en-US" sz="1400" dirty="0">
                <a:latin typeface="+mj-lt"/>
                <a:cs typeface="Arial" charset="0"/>
              </a:rPr>
              <a:t>- High spatial resolution (1-3 km) but more sensitive to surface roughness and </a:t>
            </a:r>
            <a:r>
              <a:rPr lang="en-US" sz="1400" dirty="0" smtClean="0">
                <a:latin typeface="+mj-lt"/>
                <a:cs typeface="Arial" charset="0"/>
              </a:rPr>
              <a:t>vegetation</a:t>
            </a:r>
            <a:endParaRPr lang="en-US" sz="1400" dirty="0">
              <a:latin typeface="+mj-lt"/>
              <a:cs typeface="Arial" charset="0"/>
            </a:endParaRPr>
          </a:p>
          <a:p>
            <a:pPr marL="222250" indent="-222250">
              <a:spcBef>
                <a:spcPct val="50000"/>
              </a:spcBef>
              <a:spcAft>
                <a:spcPts val="200"/>
              </a:spcAft>
              <a:buFont typeface="Symbol" charset="0"/>
              <a:buChar char="·"/>
            </a:pPr>
            <a:r>
              <a:rPr lang="en-US" sz="1400" b="1" i="1" dirty="0">
                <a:latin typeface="+mj-lt"/>
                <a:cs typeface="Arial" charset="0"/>
              </a:rPr>
              <a:t>Radiometer </a:t>
            </a:r>
            <a:r>
              <a:rPr lang="en-US" sz="1400" dirty="0">
                <a:latin typeface="+mj-lt"/>
                <a:cs typeface="Arial" charset="0"/>
              </a:rPr>
              <a:t>- High accuracy (less influenced by roughness and vegetation) but coarser </a:t>
            </a:r>
            <a:r>
              <a:rPr lang="en-US" sz="1400" dirty="0" smtClean="0">
                <a:latin typeface="+mj-lt"/>
                <a:cs typeface="Arial" charset="0"/>
              </a:rPr>
              <a:t>resolution </a:t>
            </a:r>
            <a:r>
              <a:rPr lang="en-US" sz="1400" dirty="0">
                <a:latin typeface="+mj-lt"/>
                <a:cs typeface="Arial" charset="0"/>
              </a:rPr>
              <a:t>(40 km</a:t>
            </a:r>
            <a:r>
              <a:rPr lang="en-US" sz="1400" dirty="0" smtClean="0">
                <a:latin typeface="+mj-lt"/>
                <a:cs typeface="Arial" charset="0"/>
              </a:rPr>
              <a:t>)</a:t>
            </a:r>
            <a:endParaRPr lang="en-US" sz="1400" dirty="0">
              <a:latin typeface="+mj-lt"/>
              <a:cs typeface="Arial" charset="0"/>
            </a:endParaRPr>
          </a:p>
        </p:txBody>
      </p:sp>
      <p:sp>
        <p:nvSpPr>
          <p:cNvPr id="11268" name="TextBox 6"/>
          <p:cNvSpPr txBox="1">
            <a:spLocks noChangeArrowheads="1"/>
          </p:cNvSpPr>
          <p:nvPr/>
        </p:nvSpPr>
        <p:spPr bwMode="auto">
          <a:xfrm>
            <a:off x="3254372" y="85197"/>
            <a:ext cx="25226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charset="0"/>
                <a:ea typeface="ＭＳ Ｐゴシック" charset="0"/>
                <a:cs typeface="ＭＳ Ｐゴシック" charset="0"/>
              </a:defRPr>
            </a:lvl1pPr>
            <a:lvl2pPr marL="742950" indent="-285750" eaLnBrk="0" hangingPunct="0">
              <a:defRPr sz="1400">
                <a:solidFill>
                  <a:schemeClr val="tx1"/>
                </a:solidFill>
                <a:latin typeface="Times" charset="0"/>
                <a:ea typeface="ＭＳ Ｐゴシック" charset="0"/>
              </a:defRPr>
            </a:lvl2pPr>
            <a:lvl3pPr marL="1143000" indent="-228600" eaLnBrk="0" hangingPunct="0">
              <a:defRPr sz="1400">
                <a:solidFill>
                  <a:schemeClr val="tx1"/>
                </a:solidFill>
                <a:latin typeface="Times" charset="0"/>
                <a:ea typeface="ＭＳ Ｐゴシック" charset="0"/>
              </a:defRPr>
            </a:lvl3pPr>
            <a:lvl4pPr marL="1600200" indent="-228600" eaLnBrk="0" hangingPunct="0">
              <a:defRPr sz="1400">
                <a:solidFill>
                  <a:schemeClr val="tx1"/>
                </a:solidFill>
                <a:latin typeface="Times" charset="0"/>
                <a:ea typeface="ＭＳ Ｐゴシック" charset="0"/>
              </a:defRPr>
            </a:lvl4pPr>
            <a:lvl5pPr marL="2057400" indent="-228600" eaLnBrk="0" hangingPunct="0">
              <a:defRPr sz="1400">
                <a:solidFill>
                  <a:schemeClr val="tx1"/>
                </a:solidFill>
                <a:latin typeface="Times" charset="0"/>
                <a:ea typeface="ＭＳ Ｐゴシック" charset="0"/>
              </a:defRPr>
            </a:lvl5pPr>
            <a:lvl6pPr marL="2514600" indent="-228600" eaLnBrk="0" fontAlgn="base" hangingPunct="0">
              <a:spcBef>
                <a:spcPct val="0"/>
              </a:spcBef>
              <a:spcAft>
                <a:spcPct val="0"/>
              </a:spcAft>
              <a:defRPr sz="1400">
                <a:solidFill>
                  <a:schemeClr val="tx1"/>
                </a:solidFill>
                <a:latin typeface="Times" charset="0"/>
                <a:ea typeface="ＭＳ Ｐゴシック" charset="0"/>
              </a:defRPr>
            </a:lvl6pPr>
            <a:lvl7pPr marL="2971800" indent="-228600" eaLnBrk="0" fontAlgn="base" hangingPunct="0">
              <a:spcBef>
                <a:spcPct val="0"/>
              </a:spcBef>
              <a:spcAft>
                <a:spcPct val="0"/>
              </a:spcAft>
              <a:defRPr sz="1400">
                <a:solidFill>
                  <a:schemeClr val="tx1"/>
                </a:solidFill>
                <a:latin typeface="Times" charset="0"/>
                <a:ea typeface="ＭＳ Ｐゴシック" charset="0"/>
              </a:defRPr>
            </a:lvl7pPr>
            <a:lvl8pPr marL="3429000" indent="-228600" eaLnBrk="0" fontAlgn="base" hangingPunct="0">
              <a:spcBef>
                <a:spcPct val="0"/>
              </a:spcBef>
              <a:spcAft>
                <a:spcPct val="0"/>
              </a:spcAft>
              <a:defRPr sz="1400">
                <a:solidFill>
                  <a:schemeClr val="tx1"/>
                </a:solidFill>
                <a:latin typeface="Times" charset="0"/>
                <a:ea typeface="ＭＳ Ｐゴシック" charset="0"/>
              </a:defRPr>
            </a:lvl8pPr>
            <a:lvl9pPr marL="3886200" indent="-228600" eaLnBrk="0" fontAlgn="base" hangingPunct="0">
              <a:spcBef>
                <a:spcPct val="0"/>
              </a:spcBef>
              <a:spcAft>
                <a:spcPct val="0"/>
              </a:spcAft>
              <a:defRPr sz="1400">
                <a:solidFill>
                  <a:schemeClr val="tx1"/>
                </a:solidFill>
                <a:latin typeface="Times" charset="0"/>
                <a:ea typeface="ＭＳ Ｐゴシック" charset="0"/>
              </a:defRPr>
            </a:lvl9pPr>
          </a:lstStyle>
          <a:p>
            <a:pPr eaLnBrk="1" hangingPunct="1"/>
            <a:r>
              <a:rPr lang="en-US" sz="2400" b="1" i="0" dirty="0" smtClean="0">
                <a:latin typeface="+mj-lt"/>
                <a:cs typeface="Arial" charset="0"/>
              </a:rPr>
              <a:t>SMAP Overview</a:t>
            </a:r>
            <a:endParaRPr lang="en-US" sz="2400" b="1" i="0" dirty="0">
              <a:latin typeface="+mj-lt"/>
              <a:cs typeface="Arial" charset="0"/>
            </a:endParaRPr>
          </a:p>
        </p:txBody>
      </p:sp>
      <p:sp>
        <p:nvSpPr>
          <p:cNvPr id="11269" name="TextBox 8"/>
          <p:cNvSpPr txBox="1">
            <a:spLocks noChangeArrowheads="1"/>
          </p:cNvSpPr>
          <p:nvPr/>
        </p:nvSpPr>
        <p:spPr bwMode="auto">
          <a:xfrm>
            <a:off x="0" y="5521325"/>
            <a:ext cx="514671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charset="0"/>
                <a:ea typeface="ＭＳ Ｐゴシック" charset="0"/>
                <a:cs typeface="ＭＳ Ｐゴシック" charset="0"/>
              </a:defRPr>
            </a:lvl1pPr>
            <a:lvl2pPr marL="742950" indent="-285750" eaLnBrk="0" hangingPunct="0">
              <a:defRPr sz="1400">
                <a:solidFill>
                  <a:schemeClr val="tx1"/>
                </a:solidFill>
                <a:latin typeface="Times" charset="0"/>
                <a:ea typeface="ＭＳ Ｐゴシック" charset="0"/>
              </a:defRPr>
            </a:lvl2pPr>
            <a:lvl3pPr marL="1143000" indent="-228600" eaLnBrk="0" hangingPunct="0">
              <a:defRPr sz="1400">
                <a:solidFill>
                  <a:schemeClr val="tx1"/>
                </a:solidFill>
                <a:latin typeface="Times" charset="0"/>
                <a:ea typeface="ＭＳ Ｐゴシック" charset="0"/>
              </a:defRPr>
            </a:lvl3pPr>
            <a:lvl4pPr marL="1600200" indent="-228600" eaLnBrk="0" hangingPunct="0">
              <a:defRPr sz="1400">
                <a:solidFill>
                  <a:schemeClr val="tx1"/>
                </a:solidFill>
                <a:latin typeface="Times" charset="0"/>
                <a:ea typeface="ＭＳ Ｐゴシック" charset="0"/>
              </a:defRPr>
            </a:lvl4pPr>
            <a:lvl5pPr marL="2057400" indent="-228600" eaLnBrk="0" hangingPunct="0">
              <a:defRPr sz="1400">
                <a:solidFill>
                  <a:schemeClr val="tx1"/>
                </a:solidFill>
                <a:latin typeface="Times" charset="0"/>
                <a:ea typeface="ＭＳ Ｐゴシック" charset="0"/>
              </a:defRPr>
            </a:lvl5pPr>
            <a:lvl6pPr marL="2514600" indent="-228600" eaLnBrk="0" fontAlgn="base" hangingPunct="0">
              <a:spcBef>
                <a:spcPct val="0"/>
              </a:spcBef>
              <a:spcAft>
                <a:spcPct val="0"/>
              </a:spcAft>
              <a:defRPr sz="1400">
                <a:solidFill>
                  <a:schemeClr val="tx1"/>
                </a:solidFill>
                <a:latin typeface="Times" charset="0"/>
                <a:ea typeface="ＭＳ Ｐゴシック" charset="0"/>
              </a:defRPr>
            </a:lvl6pPr>
            <a:lvl7pPr marL="2971800" indent="-228600" eaLnBrk="0" fontAlgn="base" hangingPunct="0">
              <a:spcBef>
                <a:spcPct val="0"/>
              </a:spcBef>
              <a:spcAft>
                <a:spcPct val="0"/>
              </a:spcAft>
              <a:defRPr sz="1400">
                <a:solidFill>
                  <a:schemeClr val="tx1"/>
                </a:solidFill>
                <a:latin typeface="Times" charset="0"/>
                <a:ea typeface="ＭＳ Ｐゴシック" charset="0"/>
              </a:defRPr>
            </a:lvl7pPr>
            <a:lvl8pPr marL="3429000" indent="-228600" eaLnBrk="0" fontAlgn="base" hangingPunct="0">
              <a:spcBef>
                <a:spcPct val="0"/>
              </a:spcBef>
              <a:spcAft>
                <a:spcPct val="0"/>
              </a:spcAft>
              <a:defRPr sz="1400">
                <a:solidFill>
                  <a:schemeClr val="tx1"/>
                </a:solidFill>
                <a:latin typeface="Times" charset="0"/>
                <a:ea typeface="ＭＳ Ｐゴシック" charset="0"/>
              </a:defRPr>
            </a:lvl8pPr>
            <a:lvl9pPr marL="3886200" indent="-228600" eaLnBrk="0" fontAlgn="base" hangingPunct="0">
              <a:spcBef>
                <a:spcPct val="0"/>
              </a:spcBef>
              <a:spcAft>
                <a:spcPct val="0"/>
              </a:spcAft>
              <a:defRPr sz="1400">
                <a:solidFill>
                  <a:schemeClr val="tx1"/>
                </a:solidFill>
                <a:latin typeface="Times" charset="0"/>
                <a:ea typeface="ＭＳ Ｐゴシック" charset="0"/>
              </a:defRPr>
            </a:lvl9pPr>
          </a:lstStyle>
          <a:p>
            <a:pPr eaLnBrk="1" hangingPunct="1"/>
            <a:r>
              <a:rPr lang="en-US" sz="1100" dirty="0">
                <a:latin typeface="Times New Roman" charset="0"/>
                <a:cs typeface="Arial" charset="0"/>
              </a:rPr>
              <a:t>Launch: Jan. 31, 2015 from Vandenberg Air Force Base in California onboard a Delta II.</a:t>
            </a:r>
          </a:p>
        </p:txBody>
      </p:sp>
      <p:cxnSp>
        <p:nvCxnSpPr>
          <p:cNvPr id="14" name="Straight Arrow Connector 13"/>
          <p:cNvCxnSpPr/>
          <p:nvPr/>
        </p:nvCxnSpPr>
        <p:spPr>
          <a:xfrm>
            <a:off x="3429000" y="3597275"/>
            <a:ext cx="304800" cy="152400"/>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271" name="TextBox 24"/>
          <p:cNvSpPr txBox="1">
            <a:spLocks noChangeArrowheads="1"/>
          </p:cNvSpPr>
          <p:nvPr/>
        </p:nvSpPr>
        <p:spPr bwMode="auto">
          <a:xfrm rot="1588343">
            <a:off x="3284538" y="3671888"/>
            <a:ext cx="415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charset="0"/>
                <a:ea typeface="ＭＳ Ｐゴシック" charset="0"/>
                <a:cs typeface="ＭＳ Ｐゴシック" charset="0"/>
              </a:defRPr>
            </a:lvl1pPr>
            <a:lvl2pPr marL="742950" indent="-285750" eaLnBrk="0" hangingPunct="0">
              <a:defRPr sz="1400">
                <a:solidFill>
                  <a:schemeClr val="tx1"/>
                </a:solidFill>
                <a:latin typeface="Times" charset="0"/>
                <a:ea typeface="ＭＳ Ｐゴシック" charset="0"/>
              </a:defRPr>
            </a:lvl2pPr>
            <a:lvl3pPr marL="1143000" indent="-228600" eaLnBrk="0" hangingPunct="0">
              <a:defRPr sz="1400">
                <a:solidFill>
                  <a:schemeClr val="tx1"/>
                </a:solidFill>
                <a:latin typeface="Times" charset="0"/>
                <a:ea typeface="ＭＳ Ｐゴシック" charset="0"/>
              </a:defRPr>
            </a:lvl3pPr>
            <a:lvl4pPr marL="1600200" indent="-228600" eaLnBrk="0" hangingPunct="0">
              <a:defRPr sz="1400">
                <a:solidFill>
                  <a:schemeClr val="tx1"/>
                </a:solidFill>
                <a:latin typeface="Times" charset="0"/>
                <a:ea typeface="ＭＳ Ｐゴシック" charset="0"/>
              </a:defRPr>
            </a:lvl4pPr>
            <a:lvl5pPr marL="2057400" indent="-228600" eaLnBrk="0" hangingPunct="0">
              <a:defRPr sz="1400">
                <a:solidFill>
                  <a:schemeClr val="tx1"/>
                </a:solidFill>
                <a:latin typeface="Times" charset="0"/>
                <a:ea typeface="ＭＳ Ｐゴシック" charset="0"/>
              </a:defRPr>
            </a:lvl5pPr>
            <a:lvl6pPr marL="2514600" indent="-228600" eaLnBrk="0" fontAlgn="base" hangingPunct="0">
              <a:spcBef>
                <a:spcPct val="0"/>
              </a:spcBef>
              <a:spcAft>
                <a:spcPct val="0"/>
              </a:spcAft>
              <a:defRPr sz="1400">
                <a:solidFill>
                  <a:schemeClr val="tx1"/>
                </a:solidFill>
                <a:latin typeface="Times" charset="0"/>
                <a:ea typeface="ＭＳ Ｐゴシック" charset="0"/>
              </a:defRPr>
            </a:lvl6pPr>
            <a:lvl7pPr marL="2971800" indent="-228600" eaLnBrk="0" fontAlgn="base" hangingPunct="0">
              <a:spcBef>
                <a:spcPct val="0"/>
              </a:spcBef>
              <a:spcAft>
                <a:spcPct val="0"/>
              </a:spcAft>
              <a:defRPr sz="1400">
                <a:solidFill>
                  <a:schemeClr val="tx1"/>
                </a:solidFill>
                <a:latin typeface="Times" charset="0"/>
                <a:ea typeface="ＭＳ Ｐゴシック" charset="0"/>
              </a:defRPr>
            </a:lvl7pPr>
            <a:lvl8pPr marL="3429000" indent="-228600" eaLnBrk="0" fontAlgn="base" hangingPunct="0">
              <a:spcBef>
                <a:spcPct val="0"/>
              </a:spcBef>
              <a:spcAft>
                <a:spcPct val="0"/>
              </a:spcAft>
              <a:defRPr sz="1400">
                <a:solidFill>
                  <a:schemeClr val="tx1"/>
                </a:solidFill>
                <a:latin typeface="Times" charset="0"/>
                <a:ea typeface="ＭＳ Ｐゴシック" charset="0"/>
              </a:defRPr>
            </a:lvl8pPr>
            <a:lvl9pPr marL="3886200" indent="-228600" eaLnBrk="0" fontAlgn="base" hangingPunct="0">
              <a:spcBef>
                <a:spcPct val="0"/>
              </a:spcBef>
              <a:spcAft>
                <a:spcPct val="0"/>
              </a:spcAft>
              <a:defRPr sz="1400">
                <a:solidFill>
                  <a:schemeClr val="tx1"/>
                </a:solidFill>
                <a:latin typeface="Times" charset="0"/>
                <a:ea typeface="ＭＳ Ｐゴシック" charset="0"/>
              </a:defRPr>
            </a:lvl9pPr>
          </a:lstStyle>
          <a:p>
            <a:pPr eaLnBrk="1" hangingPunct="1"/>
            <a:r>
              <a:rPr lang="en-US" sz="600" b="1">
                <a:solidFill>
                  <a:schemeClr val="bg1"/>
                </a:solidFill>
                <a:latin typeface="Times New Roman" charset="0"/>
                <a:cs typeface="Arial" charset="0"/>
              </a:rPr>
              <a:t>350 km</a:t>
            </a:r>
          </a:p>
        </p:txBody>
      </p:sp>
      <p:cxnSp>
        <p:nvCxnSpPr>
          <p:cNvPr id="18" name="Straight Arrow Connector 17"/>
          <p:cNvCxnSpPr/>
          <p:nvPr/>
        </p:nvCxnSpPr>
        <p:spPr>
          <a:xfrm>
            <a:off x="2895600" y="3479800"/>
            <a:ext cx="304800" cy="76200"/>
          </a:xfrm>
          <a:prstGeom prst="straightConnector1">
            <a:avLst/>
          </a:prstGeom>
          <a:ln w="127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273" name="TextBox 18"/>
          <p:cNvSpPr txBox="1">
            <a:spLocks noChangeArrowheads="1"/>
          </p:cNvSpPr>
          <p:nvPr/>
        </p:nvSpPr>
        <p:spPr bwMode="auto">
          <a:xfrm rot="687757">
            <a:off x="2746375" y="3487738"/>
            <a:ext cx="4175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imes" charset="0"/>
                <a:ea typeface="ＭＳ Ｐゴシック" charset="0"/>
                <a:cs typeface="ＭＳ Ｐゴシック" charset="0"/>
              </a:defRPr>
            </a:lvl1pPr>
            <a:lvl2pPr marL="742950" indent="-285750" eaLnBrk="0" hangingPunct="0">
              <a:defRPr sz="1400">
                <a:solidFill>
                  <a:schemeClr val="tx1"/>
                </a:solidFill>
                <a:latin typeface="Times" charset="0"/>
                <a:ea typeface="ＭＳ Ｐゴシック" charset="0"/>
              </a:defRPr>
            </a:lvl2pPr>
            <a:lvl3pPr marL="1143000" indent="-228600" eaLnBrk="0" hangingPunct="0">
              <a:defRPr sz="1400">
                <a:solidFill>
                  <a:schemeClr val="tx1"/>
                </a:solidFill>
                <a:latin typeface="Times" charset="0"/>
                <a:ea typeface="ＭＳ Ｐゴシック" charset="0"/>
              </a:defRPr>
            </a:lvl3pPr>
            <a:lvl4pPr marL="1600200" indent="-228600" eaLnBrk="0" hangingPunct="0">
              <a:defRPr sz="1400">
                <a:solidFill>
                  <a:schemeClr val="tx1"/>
                </a:solidFill>
                <a:latin typeface="Times" charset="0"/>
                <a:ea typeface="ＭＳ Ｐゴシック" charset="0"/>
              </a:defRPr>
            </a:lvl4pPr>
            <a:lvl5pPr marL="2057400" indent="-228600" eaLnBrk="0" hangingPunct="0">
              <a:defRPr sz="1400">
                <a:solidFill>
                  <a:schemeClr val="tx1"/>
                </a:solidFill>
                <a:latin typeface="Times" charset="0"/>
                <a:ea typeface="ＭＳ Ｐゴシック" charset="0"/>
              </a:defRPr>
            </a:lvl5pPr>
            <a:lvl6pPr marL="2514600" indent="-228600" eaLnBrk="0" fontAlgn="base" hangingPunct="0">
              <a:spcBef>
                <a:spcPct val="0"/>
              </a:spcBef>
              <a:spcAft>
                <a:spcPct val="0"/>
              </a:spcAft>
              <a:defRPr sz="1400">
                <a:solidFill>
                  <a:schemeClr val="tx1"/>
                </a:solidFill>
                <a:latin typeface="Times" charset="0"/>
                <a:ea typeface="ＭＳ Ｐゴシック" charset="0"/>
              </a:defRPr>
            </a:lvl6pPr>
            <a:lvl7pPr marL="2971800" indent="-228600" eaLnBrk="0" fontAlgn="base" hangingPunct="0">
              <a:spcBef>
                <a:spcPct val="0"/>
              </a:spcBef>
              <a:spcAft>
                <a:spcPct val="0"/>
              </a:spcAft>
              <a:defRPr sz="1400">
                <a:solidFill>
                  <a:schemeClr val="tx1"/>
                </a:solidFill>
                <a:latin typeface="Times" charset="0"/>
                <a:ea typeface="ＭＳ Ｐゴシック" charset="0"/>
              </a:defRPr>
            </a:lvl7pPr>
            <a:lvl8pPr marL="3429000" indent="-228600" eaLnBrk="0" fontAlgn="base" hangingPunct="0">
              <a:spcBef>
                <a:spcPct val="0"/>
              </a:spcBef>
              <a:spcAft>
                <a:spcPct val="0"/>
              </a:spcAft>
              <a:defRPr sz="1400">
                <a:solidFill>
                  <a:schemeClr val="tx1"/>
                </a:solidFill>
                <a:latin typeface="Times" charset="0"/>
                <a:ea typeface="ＭＳ Ｐゴシック" charset="0"/>
              </a:defRPr>
            </a:lvl8pPr>
            <a:lvl9pPr marL="3886200" indent="-228600" eaLnBrk="0" fontAlgn="base" hangingPunct="0">
              <a:spcBef>
                <a:spcPct val="0"/>
              </a:spcBef>
              <a:spcAft>
                <a:spcPct val="0"/>
              </a:spcAft>
              <a:defRPr sz="1400">
                <a:solidFill>
                  <a:schemeClr val="tx1"/>
                </a:solidFill>
                <a:latin typeface="Times" charset="0"/>
                <a:ea typeface="ＭＳ Ｐゴシック" charset="0"/>
              </a:defRPr>
            </a:lvl9pPr>
          </a:lstStyle>
          <a:p>
            <a:pPr eaLnBrk="1" hangingPunct="1"/>
            <a:r>
              <a:rPr lang="en-US" sz="600" b="1" dirty="0">
                <a:solidFill>
                  <a:schemeClr val="bg1"/>
                </a:solidFill>
                <a:latin typeface="Times New Roman" charset="0"/>
                <a:cs typeface="Arial" charset="0"/>
              </a:rPr>
              <a:t>350 km</a:t>
            </a:r>
          </a:p>
        </p:txBody>
      </p:sp>
      <p:sp>
        <p:nvSpPr>
          <p:cNvPr id="11274" name="TextBox 14"/>
          <p:cNvSpPr txBox="1">
            <a:spLocks noChangeArrowheads="1"/>
          </p:cNvSpPr>
          <p:nvPr/>
        </p:nvSpPr>
        <p:spPr bwMode="auto">
          <a:xfrm>
            <a:off x="1" y="965200"/>
            <a:ext cx="89281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Times" charset="0"/>
                <a:ea typeface="ＭＳ Ｐゴシック" charset="0"/>
                <a:cs typeface="ＭＳ Ｐゴシック" charset="0"/>
              </a:defRPr>
            </a:lvl1pPr>
            <a:lvl2pPr marL="742950" indent="-285750" eaLnBrk="0" hangingPunct="0">
              <a:defRPr sz="1400">
                <a:solidFill>
                  <a:schemeClr val="tx1"/>
                </a:solidFill>
                <a:latin typeface="Times" charset="0"/>
                <a:ea typeface="ＭＳ Ｐゴシック" charset="0"/>
              </a:defRPr>
            </a:lvl2pPr>
            <a:lvl3pPr marL="1143000" indent="-228600" eaLnBrk="0" hangingPunct="0">
              <a:defRPr sz="1400">
                <a:solidFill>
                  <a:schemeClr val="tx1"/>
                </a:solidFill>
                <a:latin typeface="Times" charset="0"/>
                <a:ea typeface="ＭＳ Ｐゴシック" charset="0"/>
              </a:defRPr>
            </a:lvl3pPr>
            <a:lvl4pPr marL="1600200" indent="-228600" eaLnBrk="0" hangingPunct="0">
              <a:defRPr sz="1400">
                <a:solidFill>
                  <a:schemeClr val="tx1"/>
                </a:solidFill>
                <a:latin typeface="Times" charset="0"/>
                <a:ea typeface="ＭＳ Ｐゴシック" charset="0"/>
              </a:defRPr>
            </a:lvl4pPr>
            <a:lvl5pPr marL="2057400" indent="-228600" eaLnBrk="0" hangingPunct="0">
              <a:defRPr sz="1400">
                <a:solidFill>
                  <a:schemeClr val="tx1"/>
                </a:solidFill>
                <a:latin typeface="Times" charset="0"/>
                <a:ea typeface="ＭＳ Ｐゴシック" charset="0"/>
              </a:defRPr>
            </a:lvl5pPr>
            <a:lvl6pPr marL="2514600" indent="-228600" eaLnBrk="0" fontAlgn="base" hangingPunct="0">
              <a:spcBef>
                <a:spcPct val="0"/>
              </a:spcBef>
              <a:spcAft>
                <a:spcPct val="0"/>
              </a:spcAft>
              <a:defRPr sz="1400">
                <a:solidFill>
                  <a:schemeClr val="tx1"/>
                </a:solidFill>
                <a:latin typeface="Times" charset="0"/>
                <a:ea typeface="ＭＳ Ｐゴシック" charset="0"/>
              </a:defRPr>
            </a:lvl6pPr>
            <a:lvl7pPr marL="2971800" indent="-228600" eaLnBrk="0" fontAlgn="base" hangingPunct="0">
              <a:spcBef>
                <a:spcPct val="0"/>
              </a:spcBef>
              <a:spcAft>
                <a:spcPct val="0"/>
              </a:spcAft>
              <a:defRPr sz="1400">
                <a:solidFill>
                  <a:schemeClr val="tx1"/>
                </a:solidFill>
                <a:latin typeface="Times" charset="0"/>
                <a:ea typeface="ＭＳ Ｐゴシック" charset="0"/>
              </a:defRPr>
            </a:lvl7pPr>
            <a:lvl8pPr marL="3429000" indent="-228600" eaLnBrk="0" fontAlgn="base" hangingPunct="0">
              <a:spcBef>
                <a:spcPct val="0"/>
              </a:spcBef>
              <a:spcAft>
                <a:spcPct val="0"/>
              </a:spcAft>
              <a:defRPr sz="1400">
                <a:solidFill>
                  <a:schemeClr val="tx1"/>
                </a:solidFill>
                <a:latin typeface="Times" charset="0"/>
                <a:ea typeface="ＭＳ Ｐゴシック" charset="0"/>
              </a:defRPr>
            </a:lvl8pPr>
            <a:lvl9pPr marL="3886200" indent="-228600" eaLnBrk="0" fontAlgn="base" hangingPunct="0">
              <a:spcBef>
                <a:spcPct val="0"/>
              </a:spcBef>
              <a:spcAft>
                <a:spcPct val="0"/>
              </a:spcAft>
              <a:defRPr sz="1400">
                <a:solidFill>
                  <a:schemeClr val="tx1"/>
                </a:solidFill>
                <a:latin typeface="Times" charset="0"/>
                <a:ea typeface="ＭＳ Ｐゴシック" charset="0"/>
              </a:defRPr>
            </a:lvl9pPr>
          </a:lstStyle>
          <a:p>
            <a:pPr eaLnBrk="1" hangingPunct="1"/>
            <a:r>
              <a:rPr lang="en-US" sz="2000" i="0" u="sng" dirty="0">
                <a:latin typeface="+mj-lt"/>
                <a:cs typeface="Arial" charset="0"/>
              </a:rPr>
              <a:t>SMAP objective is to provide high-resolution and frequent-revisit global mappings of soil moisture and landscape freeze/thaw state</a:t>
            </a:r>
            <a:endParaRPr lang="en-US" sz="2000" i="0" dirty="0">
              <a:latin typeface="+mj-lt"/>
            </a:endParaRPr>
          </a:p>
        </p:txBody>
      </p:sp>
      <p:sp>
        <p:nvSpPr>
          <p:cNvPr id="5" name="TextBox 4"/>
          <p:cNvSpPr txBox="1"/>
          <p:nvPr/>
        </p:nvSpPr>
        <p:spPr>
          <a:xfrm>
            <a:off x="5622814" y="2411333"/>
            <a:ext cx="2118722" cy="461665"/>
          </a:xfrm>
          <a:prstGeom prst="rect">
            <a:avLst/>
          </a:prstGeom>
          <a:solidFill>
            <a:schemeClr val="bg1"/>
          </a:solidFill>
        </p:spPr>
        <p:txBody>
          <a:bodyPr wrap="none" rtlCol="0">
            <a:spAutoFit/>
          </a:bodyPr>
          <a:lstStyle/>
          <a:p>
            <a:r>
              <a:rPr lang="en-US" dirty="0" smtClean="0">
                <a:solidFill>
                  <a:srgbClr val="FF0000"/>
                </a:solidFill>
              </a:rPr>
              <a:t>Radar Anomaly</a:t>
            </a:r>
            <a:endParaRPr lang="en-US" dirty="0">
              <a:solidFill>
                <a:srgbClr val="FF0000"/>
              </a:solidFill>
            </a:endParaRPr>
          </a:p>
        </p:txBody>
      </p:sp>
      <p:sp>
        <p:nvSpPr>
          <p:cNvPr id="19" name="Rectangle 18"/>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pic>
        <p:nvPicPr>
          <p:cNvPr id="20" name="Picture 19" descr="Screen Clipping"/>
          <p:cNvPicPr>
            <a:picLocks noChangeAspect="1"/>
          </p:cNvPicPr>
          <p:nvPr/>
        </p:nvPicPr>
        <p:blipFill rotWithShape="1">
          <a:blip r:embed="rId4">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Tree>
    <p:extLst>
      <p:ext uri="{BB962C8B-B14F-4D97-AF65-F5344CB8AC3E}">
        <p14:creationId xmlns:p14="http://schemas.microsoft.com/office/powerpoint/2010/main" val="53888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8B32D8A-56B5-3D41-A2D0-D4D7424F2A20}"/>
              </a:ext>
            </a:extLst>
          </p:cNvPr>
          <p:cNvSpPr txBox="1"/>
          <p:nvPr/>
        </p:nvSpPr>
        <p:spPr>
          <a:xfrm>
            <a:off x="457200" y="184944"/>
            <a:ext cx="8229600" cy="461665"/>
          </a:xfrm>
          <a:prstGeom prst="rect">
            <a:avLst/>
          </a:prstGeom>
          <a:noFill/>
        </p:spPr>
        <p:txBody>
          <a:bodyPr wrap="square" rtlCol="0">
            <a:spAutoFit/>
          </a:bodyPr>
          <a:lstStyle/>
          <a:p>
            <a:pPr algn="ctr"/>
            <a:r>
              <a:rPr lang="en-US" sz="2400" b="1" i="0" dirty="0" smtClean="0">
                <a:latin typeface="+mj-lt"/>
                <a:ea typeface="Helvetica" charset="0"/>
                <a:cs typeface="Helvetica" charset="0"/>
              </a:rPr>
              <a:t>SMAP Radiometer Soil Moisture</a:t>
            </a:r>
            <a:endParaRPr lang="en-US" sz="2400" b="1" i="0" dirty="0">
              <a:latin typeface="+mj-lt"/>
              <a:ea typeface="Helvetica" charset="0"/>
              <a:cs typeface="Helvetica" charset="0"/>
            </a:endParaRPr>
          </a:p>
        </p:txBody>
      </p:sp>
      <p:pic>
        <p:nvPicPr>
          <p:cNvPr id="3" name="Picture 2">
            <a:extLst>
              <a:ext uri="{FF2B5EF4-FFF2-40B4-BE49-F238E27FC236}">
                <a16:creationId xmlns:a16="http://schemas.microsoft.com/office/drawing/2014/main" id="{75E41825-BB08-A44B-B15A-AE80C0099EEF}"/>
              </a:ext>
            </a:extLst>
          </p:cNvPr>
          <p:cNvPicPr>
            <a:picLocks noChangeAspect="1"/>
          </p:cNvPicPr>
          <p:nvPr/>
        </p:nvPicPr>
        <p:blipFill>
          <a:blip r:embed="rId2"/>
          <a:stretch>
            <a:fillRect/>
          </a:stretch>
        </p:blipFill>
        <p:spPr>
          <a:xfrm>
            <a:off x="0" y="1084693"/>
            <a:ext cx="9144000" cy="4719802"/>
          </a:xfrm>
          <a:prstGeom prst="rect">
            <a:avLst/>
          </a:prstGeom>
        </p:spPr>
      </p:pic>
      <p:sp>
        <p:nvSpPr>
          <p:cNvPr id="4" name="TextBox 3">
            <a:extLst>
              <a:ext uri="{FF2B5EF4-FFF2-40B4-BE49-F238E27FC236}">
                <a16:creationId xmlns:a16="http://schemas.microsoft.com/office/drawing/2014/main" id="{065E4F12-F210-4C41-AD8F-66F16406E482}"/>
              </a:ext>
            </a:extLst>
          </p:cNvPr>
          <p:cNvSpPr txBox="1"/>
          <p:nvPr/>
        </p:nvSpPr>
        <p:spPr>
          <a:xfrm>
            <a:off x="457200" y="1154330"/>
            <a:ext cx="8229598" cy="307777"/>
          </a:xfrm>
          <a:prstGeom prst="rect">
            <a:avLst/>
          </a:prstGeom>
          <a:solidFill>
            <a:schemeClr val="bg1"/>
          </a:solidFill>
        </p:spPr>
        <p:txBody>
          <a:bodyPr wrap="square" rtlCol="0">
            <a:spAutoFit/>
          </a:bodyPr>
          <a:lstStyle/>
          <a:p>
            <a:pPr algn="ctr"/>
            <a:r>
              <a:rPr lang="en-US" sz="1400" b="1" dirty="0">
                <a:latin typeface="Helvetica" pitchFamily="2" charset="0"/>
              </a:rPr>
              <a:t>SMAP T15570 L2_SM_P_E (SCA-V) [Jun 1-5, 2016]</a:t>
            </a:r>
          </a:p>
        </p:txBody>
      </p:sp>
      <p:sp>
        <p:nvSpPr>
          <p:cNvPr id="7" name="TextBox 6">
            <a:extLst>
              <a:ext uri="{FF2B5EF4-FFF2-40B4-BE49-F238E27FC236}">
                <a16:creationId xmlns:a16="http://schemas.microsoft.com/office/drawing/2014/main" id="{E1423DBF-6C1F-5547-82E1-3951E51A100D}"/>
              </a:ext>
            </a:extLst>
          </p:cNvPr>
          <p:cNvSpPr txBox="1"/>
          <p:nvPr/>
        </p:nvSpPr>
        <p:spPr>
          <a:xfrm>
            <a:off x="456300" y="5804495"/>
            <a:ext cx="8230498" cy="738664"/>
          </a:xfrm>
          <a:prstGeom prst="rect">
            <a:avLst/>
          </a:prstGeom>
          <a:noFill/>
          <a:ln w="38100" cmpd="dbl">
            <a:noFill/>
          </a:ln>
        </p:spPr>
        <p:txBody>
          <a:bodyPr wrap="square" rtlCol="0" anchor="ctr" anchorCtr="0">
            <a:spAutoFit/>
          </a:bodyPr>
          <a:lstStyle/>
          <a:p>
            <a:pPr>
              <a:lnSpc>
                <a:spcPct val="150000"/>
              </a:lnSpc>
            </a:pPr>
            <a:r>
              <a:rPr lang="en-US" sz="1400" dirty="0">
                <a:solidFill>
                  <a:srgbClr val="0000FF"/>
                </a:solidFill>
                <a:latin typeface="+mj-lt"/>
                <a:cs typeface="Times New Roman"/>
              </a:rPr>
              <a:t>The regions that are expected to be very dry (i.e., the Sahara desert) and wet (i.e., the Amazon Basin) reflect the expected levels of retrieved soil moisture</a:t>
            </a:r>
            <a:r>
              <a:rPr lang="en-US" sz="1400" dirty="0">
                <a:solidFill>
                  <a:srgbClr val="0000FF"/>
                </a:solidFill>
                <a:latin typeface="+mj-lt"/>
                <a:cs typeface="Arial"/>
              </a:rPr>
              <a:t>.</a:t>
            </a:r>
            <a:endParaRPr lang="en-US" sz="1400" dirty="0">
              <a:latin typeface="+mj-lt"/>
              <a:cs typeface="Arial"/>
            </a:endParaRPr>
          </a:p>
        </p:txBody>
      </p:sp>
      <p:sp>
        <p:nvSpPr>
          <p:cNvPr id="6" name="Rectangle 5"/>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pic>
        <p:nvPicPr>
          <p:cNvPr id="8" name="Picture 7" descr="Screen Clipping"/>
          <p:cNvPicPr>
            <a:picLocks noChangeAspect="1"/>
          </p:cNvPicPr>
          <p:nvPr/>
        </p:nvPicPr>
        <p:blipFill rotWithShape="1">
          <a:blip r:embed="rId3">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Tree>
    <p:extLst>
      <p:ext uri="{BB962C8B-B14F-4D97-AF65-F5344CB8AC3E}">
        <p14:creationId xmlns:p14="http://schemas.microsoft.com/office/powerpoint/2010/main" val="4242412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2942" y="37013"/>
            <a:ext cx="5639585" cy="830997"/>
          </a:xfrm>
          <a:prstGeom prst="rect">
            <a:avLst/>
          </a:prstGeom>
          <a:noFill/>
        </p:spPr>
        <p:txBody>
          <a:bodyPr wrap="none" rtlCol="0">
            <a:spAutoFit/>
          </a:bodyPr>
          <a:lstStyle/>
          <a:p>
            <a:pPr algn="ctr"/>
            <a:r>
              <a:rPr lang="en-US" sz="2400" b="1" i="0" dirty="0">
                <a:latin typeface="+mj-lt"/>
              </a:rPr>
              <a:t>High Resolution </a:t>
            </a:r>
          </a:p>
          <a:p>
            <a:pPr algn="ctr"/>
            <a:r>
              <a:rPr lang="en-US" sz="2400" b="1" i="0" dirty="0">
                <a:latin typeface="+mj-lt"/>
              </a:rPr>
              <a:t>SMAP-Sentinel Soil Moisture Product</a:t>
            </a:r>
          </a:p>
        </p:txBody>
      </p:sp>
      <p:sp>
        <p:nvSpPr>
          <p:cNvPr id="5" name="TextBox 4"/>
          <p:cNvSpPr txBox="1"/>
          <p:nvPr/>
        </p:nvSpPr>
        <p:spPr>
          <a:xfrm>
            <a:off x="5511489" y="2487216"/>
            <a:ext cx="3378753" cy="1323439"/>
          </a:xfrm>
          <a:prstGeom prst="rect">
            <a:avLst/>
          </a:prstGeom>
          <a:noFill/>
        </p:spPr>
        <p:txBody>
          <a:bodyPr wrap="square" rtlCol="0">
            <a:spAutoFit/>
          </a:bodyPr>
          <a:lstStyle/>
          <a:p>
            <a:pPr algn="just"/>
            <a:r>
              <a:rPr lang="en-US" sz="1600" dirty="0"/>
              <a:t>The time series over two different regions clearly demonstrate how the L2_SM_SP product captures the evolution (wetting and drying) of soil moisture at fine resolution.</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576" y="3129923"/>
            <a:ext cx="2206844" cy="1791150"/>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76" y="1250189"/>
            <a:ext cx="2206847" cy="1791537"/>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576" y="5049126"/>
            <a:ext cx="2206844" cy="1782138"/>
          </a:xfrm>
          <a:prstGeom prst="rect">
            <a:avLst/>
          </a:prstGeom>
        </p:spPr>
      </p:pic>
      <p:sp>
        <p:nvSpPr>
          <p:cNvPr id="9" name="TextBox 8"/>
          <p:cNvSpPr txBox="1"/>
          <p:nvPr/>
        </p:nvSpPr>
        <p:spPr>
          <a:xfrm>
            <a:off x="1150030" y="2703511"/>
            <a:ext cx="1066919" cy="307777"/>
          </a:xfrm>
          <a:prstGeom prst="rect">
            <a:avLst/>
          </a:prstGeom>
          <a:noFill/>
        </p:spPr>
        <p:txBody>
          <a:bodyPr wrap="none" rtlCol="0">
            <a:spAutoFit/>
          </a:bodyPr>
          <a:lstStyle/>
          <a:p>
            <a:r>
              <a:rPr lang="en-US" sz="1400" b="1" dirty="0">
                <a:solidFill>
                  <a:schemeClr val="bg1"/>
                </a:solidFill>
              </a:rPr>
              <a:t>04/11/2018</a:t>
            </a:r>
          </a:p>
        </p:txBody>
      </p:sp>
      <p:sp>
        <p:nvSpPr>
          <p:cNvPr id="10" name="TextBox 9"/>
          <p:cNvSpPr txBox="1"/>
          <p:nvPr/>
        </p:nvSpPr>
        <p:spPr>
          <a:xfrm>
            <a:off x="1150030" y="4535050"/>
            <a:ext cx="1066919" cy="307777"/>
          </a:xfrm>
          <a:prstGeom prst="rect">
            <a:avLst/>
          </a:prstGeom>
          <a:noFill/>
        </p:spPr>
        <p:txBody>
          <a:bodyPr wrap="none" rtlCol="0">
            <a:spAutoFit/>
          </a:bodyPr>
          <a:lstStyle/>
          <a:p>
            <a:r>
              <a:rPr lang="en-US" sz="1400" b="1" dirty="0">
                <a:solidFill>
                  <a:schemeClr val="bg1"/>
                </a:solidFill>
              </a:rPr>
              <a:t>04/22/2018</a:t>
            </a:r>
          </a:p>
        </p:txBody>
      </p:sp>
      <p:sp>
        <p:nvSpPr>
          <p:cNvPr id="11" name="TextBox 10"/>
          <p:cNvSpPr txBox="1"/>
          <p:nvPr/>
        </p:nvSpPr>
        <p:spPr>
          <a:xfrm>
            <a:off x="1150030" y="6466118"/>
            <a:ext cx="1066919" cy="307777"/>
          </a:xfrm>
          <a:prstGeom prst="rect">
            <a:avLst/>
          </a:prstGeom>
          <a:noFill/>
        </p:spPr>
        <p:txBody>
          <a:bodyPr wrap="none" rtlCol="0">
            <a:spAutoFit/>
          </a:bodyPr>
          <a:lstStyle/>
          <a:p>
            <a:r>
              <a:rPr lang="en-US" sz="1400" b="1" dirty="0">
                <a:solidFill>
                  <a:schemeClr val="bg1"/>
                </a:solidFill>
              </a:rPr>
              <a:t>05/05/2018</a:t>
            </a: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1054" y="6167842"/>
            <a:ext cx="4122945" cy="327524"/>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81909" y="5464748"/>
            <a:ext cx="1951789" cy="1333246"/>
          </a:xfrm>
          <a:prstGeom prst="rect">
            <a:avLst/>
          </a:prstGeom>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81909" y="4065481"/>
            <a:ext cx="1951789" cy="1352647"/>
          </a:xfrm>
          <a:prstGeom prst="rect">
            <a:avLst/>
          </a:prstGeom>
        </p:spPr>
      </p:pic>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81909" y="2685890"/>
            <a:ext cx="1951789" cy="1336949"/>
          </a:xfrm>
          <a:prstGeom prst="rect">
            <a:avLst/>
          </a:prstGeom>
        </p:spPr>
      </p:pic>
      <p:pic>
        <p:nvPicPr>
          <p:cNvPr id="17" name="Picture 1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81910" y="1271750"/>
            <a:ext cx="1987367" cy="1376693"/>
          </a:xfrm>
          <a:prstGeom prst="rect">
            <a:avLst/>
          </a:prstGeom>
        </p:spPr>
      </p:pic>
      <p:sp>
        <p:nvSpPr>
          <p:cNvPr id="18" name="TextBox 17"/>
          <p:cNvSpPr txBox="1"/>
          <p:nvPr/>
        </p:nvSpPr>
        <p:spPr>
          <a:xfrm>
            <a:off x="295403" y="948123"/>
            <a:ext cx="1951175" cy="400110"/>
          </a:xfrm>
          <a:prstGeom prst="rect">
            <a:avLst/>
          </a:prstGeom>
          <a:noFill/>
        </p:spPr>
        <p:txBody>
          <a:bodyPr wrap="none" rtlCol="0">
            <a:spAutoFit/>
          </a:bodyPr>
          <a:lstStyle/>
          <a:p>
            <a:r>
              <a:rPr lang="en-US" sz="2000" dirty="0">
                <a:latin typeface="+mj-lt"/>
              </a:rPr>
              <a:t>Southeast Iowa</a:t>
            </a:r>
          </a:p>
        </p:txBody>
      </p:sp>
      <p:sp>
        <p:nvSpPr>
          <p:cNvPr id="19" name="TextBox 18"/>
          <p:cNvSpPr txBox="1"/>
          <p:nvPr/>
        </p:nvSpPr>
        <p:spPr>
          <a:xfrm>
            <a:off x="2253067" y="948918"/>
            <a:ext cx="3580147" cy="400110"/>
          </a:xfrm>
          <a:prstGeom prst="rect">
            <a:avLst/>
          </a:prstGeom>
          <a:noFill/>
        </p:spPr>
        <p:txBody>
          <a:bodyPr wrap="none" rtlCol="0">
            <a:spAutoFit/>
          </a:bodyPr>
          <a:lstStyle/>
          <a:p>
            <a:r>
              <a:rPr lang="en-US" sz="2000" dirty="0">
                <a:latin typeface="+mj-lt"/>
              </a:rPr>
              <a:t>San Joaquin Valley, California</a:t>
            </a:r>
          </a:p>
        </p:txBody>
      </p:sp>
      <p:sp>
        <p:nvSpPr>
          <p:cNvPr id="20" name="TextBox 19"/>
          <p:cNvSpPr txBox="1"/>
          <p:nvPr/>
        </p:nvSpPr>
        <p:spPr>
          <a:xfrm>
            <a:off x="3980147" y="5393877"/>
            <a:ext cx="1066919" cy="307777"/>
          </a:xfrm>
          <a:prstGeom prst="rect">
            <a:avLst/>
          </a:prstGeom>
          <a:noFill/>
        </p:spPr>
        <p:txBody>
          <a:bodyPr wrap="none" rtlCol="0">
            <a:spAutoFit/>
          </a:bodyPr>
          <a:lstStyle/>
          <a:p>
            <a:r>
              <a:rPr lang="en-US" sz="1400" b="1" dirty="0">
                <a:solidFill>
                  <a:schemeClr val="bg1"/>
                </a:solidFill>
              </a:rPr>
              <a:t>05/02/2018</a:t>
            </a:r>
          </a:p>
        </p:txBody>
      </p:sp>
      <p:sp>
        <p:nvSpPr>
          <p:cNvPr id="21" name="TextBox 20"/>
          <p:cNvSpPr txBox="1"/>
          <p:nvPr/>
        </p:nvSpPr>
        <p:spPr>
          <a:xfrm>
            <a:off x="3993515" y="3994504"/>
            <a:ext cx="1066919" cy="307777"/>
          </a:xfrm>
          <a:prstGeom prst="rect">
            <a:avLst/>
          </a:prstGeom>
          <a:noFill/>
        </p:spPr>
        <p:txBody>
          <a:bodyPr wrap="none" rtlCol="0">
            <a:spAutoFit/>
          </a:bodyPr>
          <a:lstStyle/>
          <a:p>
            <a:r>
              <a:rPr lang="en-US" sz="1400" b="1" dirty="0">
                <a:solidFill>
                  <a:schemeClr val="bg1"/>
                </a:solidFill>
              </a:rPr>
              <a:t>04/08/2018</a:t>
            </a:r>
          </a:p>
        </p:txBody>
      </p:sp>
      <p:sp>
        <p:nvSpPr>
          <p:cNvPr id="22" name="TextBox 21"/>
          <p:cNvSpPr txBox="1"/>
          <p:nvPr/>
        </p:nvSpPr>
        <p:spPr>
          <a:xfrm>
            <a:off x="3993515" y="2611887"/>
            <a:ext cx="1066919" cy="307777"/>
          </a:xfrm>
          <a:prstGeom prst="rect">
            <a:avLst/>
          </a:prstGeom>
          <a:noFill/>
        </p:spPr>
        <p:txBody>
          <a:bodyPr wrap="none" rtlCol="0">
            <a:spAutoFit/>
          </a:bodyPr>
          <a:lstStyle/>
          <a:p>
            <a:r>
              <a:rPr lang="en-US" sz="1400" b="1" dirty="0">
                <a:solidFill>
                  <a:schemeClr val="bg1"/>
                </a:solidFill>
              </a:rPr>
              <a:t>03/04/2018</a:t>
            </a:r>
          </a:p>
        </p:txBody>
      </p:sp>
      <p:sp>
        <p:nvSpPr>
          <p:cNvPr id="23" name="TextBox 22"/>
          <p:cNvSpPr txBox="1"/>
          <p:nvPr/>
        </p:nvSpPr>
        <p:spPr>
          <a:xfrm>
            <a:off x="3987335" y="1217322"/>
            <a:ext cx="1066919" cy="307777"/>
          </a:xfrm>
          <a:prstGeom prst="rect">
            <a:avLst/>
          </a:prstGeom>
          <a:noFill/>
        </p:spPr>
        <p:txBody>
          <a:bodyPr wrap="none" rtlCol="0">
            <a:spAutoFit/>
          </a:bodyPr>
          <a:lstStyle/>
          <a:p>
            <a:r>
              <a:rPr lang="en-US" sz="1400" b="1" dirty="0">
                <a:solidFill>
                  <a:schemeClr val="bg1"/>
                </a:solidFill>
              </a:rPr>
              <a:t>02/08/2018</a:t>
            </a:r>
          </a:p>
        </p:txBody>
      </p:sp>
      <p:sp>
        <p:nvSpPr>
          <p:cNvPr id="25" name="Rectangle 24"/>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pic>
        <p:nvPicPr>
          <p:cNvPr id="26" name="Picture 25" descr="Screen Clipping"/>
          <p:cNvPicPr>
            <a:picLocks noChangeAspect="1"/>
          </p:cNvPicPr>
          <p:nvPr/>
        </p:nvPicPr>
        <p:blipFill rotWithShape="1">
          <a:blip r:embed="rId10">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
        <p:nvSpPr>
          <p:cNvPr id="24" name="TextBox 23">
            <a:extLst>
              <a:ext uri="{FF2B5EF4-FFF2-40B4-BE49-F238E27FC236}">
                <a16:creationId xmlns:a16="http://schemas.microsoft.com/office/drawing/2014/main" id="{994483ED-C680-5144-A93E-5C2CFFAC2D3F}"/>
              </a:ext>
            </a:extLst>
          </p:cNvPr>
          <p:cNvSpPr txBox="1"/>
          <p:nvPr/>
        </p:nvSpPr>
        <p:spPr>
          <a:xfrm>
            <a:off x="6855702" y="6519446"/>
            <a:ext cx="1876219" cy="338554"/>
          </a:xfrm>
          <a:prstGeom prst="rect">
            <a:avLst/>
          </a:prstGeom>
          <a:noFill/>
        </p:spPr>
        <p:txBody>
          <a:bodyPr wrap="none" rtlCol="0">
            <a:spAutoFit/>
          </a:bodyPr>
          <a:lstStyle/>
          <a:p>
            <a:r>
              <a:rPr lang="en-US" sz="1600" dirty="0" smtClean="0"/>
              <a:t>Narendra Das (JPL)</a:t>
            </a:r>
            <a:endParaRPr lang="en-US" sz="1600" dirty="0"/>
          </a:p>
        </p:txBody>
      </p:sp>
    </p:spTree>
    <p:extLst>
      <p:ext uri="{BB962C8B-B14F-4D97-AF65-F5344CB8AC3E}">
        <p14:creationId xmlns:p14="http://schemas.microsoft.com/office/powerpoint/2010/main" val="18619584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57200" y="100793"/>
            <a:ext cx="8229600" cy="730969"/>
          </a:xfrm>
          <a:prstGeom prst="rect">
            <a:avLst/>
          </a:prstGeom>
          <a:noFill/>
        </p:spPr>
        <p:txBody>
          <a:bodyPr wrap="square" rtlCol="0">
            <a:spAutoFit/>
          </a:bodyPr>
          <a:lstStyle/>
          <a:p>
            <a:pPr algn="ctr"/>
            <a:r>
              <a:rPr lang="en-US" sz="2400" b="1" i="0" dirty="0">
                <a:latin typeface="+mj-lt"/>
                <a:ea typeface="Helvetica" charset="0"/>
                <a:cs typeface="Helvetica" charset="0"/>
              </a:rPr>
              <a:t>SMAP Level-4 Soil Moisture Product</a:t>
            </a:r>
          </a:p>
          <a:p>
            <a:pPr algn="ctr">
              <a:spcBef>
                <a:spcPts val="300"/>
              </a:spcBef>
            </a:pPr>
            <a:r>
              <a:rPr lang="en-US" sz="1500" i="0" dirty="0">
                <a:latin typeface="+mj-lt"/>
                <a:ea typeface="Helvetica" charset="0"/>
                <a:cs typeface="Helvetica" charset="0"/>
              </a:rPr>
              <a:t>Surface and root-zone soil moisture</a:t>
            </a:r>
          </a:p>
        </p:txBody>
      </p:sp>
      <p:pic>
        <p:nvPicPr>
          <p:cNvPr id="2" name="Picture 1">
            <a:extLst>
              <a:ext uri="{FF2B5EF4-FFF2-40B4-BE49-F238E27FC236}">
                <a16:creationId xmlns:a16="http://schemas.microsoft.com/office/drawing/2014/main" id="{4543D4E4-001A-9E4C-A620-23CE51466580}"/>
              </a:ext>
            </a:extLst>
          </p:cNvPr>
          <p:cNvPicPr>
            <a:picLocks noChangeAspect="1"/>
          </p:cNvPicPr>
          <p:nvPr/>
        </p:nvPicPr>
        <p:blipFill>
          <a:blip r:embed="rId2" cstate="print"/>
          <a:stretch>
            <a:fillRect/>
          </a:stretch>
        </p:blipFill>
        <p:spPr>
          <a:xfrm>
            <a:off x="0" y="1363258"/>
            <a:ext cx="9144000" cy="5152203"/>
          </a:xfrm>
          <a:prstGeom prst="rect">
            <a:avLst/>
          </a:prstGeom>
        </p:spPr>
      </p:pic>
      <p:sp>
        <p:nvSpPr>
          <p:cNvPr id="4" name="TextBox 3"/>
          <p:cNvSpPr txBox="1"/>
          <p:nvPr/>
        </p:nvSpPr>
        <p:spPr>
          <a:xfrm>
            <a:off x="7648055" y="6488668"/>
            <a:ext cx="1527982" cy="400110"/>
          </a:xfrm>
          <a:prstGeom prst="rect">
            <a:avLst/>
          </a:prstGeom>
          <a:noFill/>
        </p:spPr>
        <p:txBody>
          <a:bodyPr wrap="none" rtlCol="0">
            <a:spAutoFit/>
          </a:bodyPr>
          <a:lstStyle/>
          <a:p>
            <a:r>
              <a:rPr lang="en-US" sz="2000" dirty="0" smtClean="0"/>
              <a:t>Reichle et al.</a:t>
            </a:r>
            <a:endParaRPr lang="en-US" sz="2000" dirty="0"/>
          </a:p>
        </p:txBody>
      </p:sp>
      <p:sp>
        <p:nvSpPr>
          <p:cNvPr id="5" name="Rectangle 4"/>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pic>
        <p:nvPicPr>
          <p:cNvPr id="6" name="Picture 5" descr="Screen Clipping"/>
          <p:cNvPicPr>
            <a:picLocks noChangeAspect="1"/>
          </p:cNvPicPr>
          <p:nvPr/>
        </p:nvPicPr>
        <p:blipFill rotWithShape="1">
          <a:blip r:embed="rId3">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Tree>
    <p:extLst>
      <p:ext uri="{BB962C8B-B14F-4D97-AF65-F5344CB8AC3E}">
        <p14:creationId xmlns:p14="http://schemas.microsoft.com/office/powerpoint/2010/main" val="15208828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collian\Documents\06 - SMAP CalVal\08 - Sites\00a - CalVal Site DCL\figures\121126\1602_Little Washita_12112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92080" y="1056333"/>
            <a:ext cx="3851921" cy="288954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6"/>
          <p:cNvSpPr>
            <a:spLocks noGrp="1"/>
          </p:cNvSpPr>
          <p:nvPr>
            <p:ph type="title"/>
          </p:nvPr>
        </p:nvSpPr>
        <p:spPr/>
        <p:txBody>
          <a:bodyPr/>
          <a:lstStyle/>
          <a:p>
            <a:pPr>
              <a:lnSpc>
                <a:spcPct val="90000"/>
              </a:lnSpc>
            </a:pPr>
            <a:r>
              <a:rPr lang="en-US" sz="2400" b="1" dirty="0" smtClean="0">
                <a:cs typeface="Helvetica" panose="020B0604020202020204" pitchFamily="34" charset="0"/>
              </a:rPr>
              <a:t>Soil </a:t>
            </a:r>
            <a:r>
              <a:rPr lang="en-US" sz="2400" b="1" dirty="0">
                <a:cs typeface="Helvetica" panose="020B0604020202020204" pitchFamily="34" charset="0"/>
              </a:rPr>
              <a:t>Moisture Cal/Val Approach</a:t>
            </a:r>
          </a:p>
        </p:txBody>
      </p:sp>
      <p:sp>
        <p:nvSpPr>
          <p:cNvPr id="2" name="Content Placeholder 1"/>
          <p:cNvSpPr>
            <a:spLocks noGrp="1"/>
          </p:cNvSpPr>
          <p:nvPr>
            <p:ph idx="1"/>
          </p:nvPr>
        </p:nvSpPr>
        <p:spPr>
          <a:xfrm>
            <a:off x="170758" y="1254640"/>
            <a:ext cx="5514439" cy="5498700"/>
          </a:xfrm>
          <a:prstGeom prst="rect">
            <a:avLst/>
          </a:prstGeom>
        </p:spPr>
        <p:txBody>
          <a:bodyPr>
            <a:normAutofit/>
          </a:bodyPr>
          <a:lstStyle/>
          <a:p>
            <a:pPr lvl="0"/>
            <a:r>
              <a:rPr lang="en-US" sz="1800" b="0" u="sng" dirty="0"/>
              <a:t>Primary</a:t>
            </a:r>
            <a:r>
              <a:rPr lang="en-US" sz="1800" b="0" dirty="0"/>
              <a:t> calibration and validation approach is utilization of dense in situ soil moisture measurements </a:t>
            </a:r>
            <a:r>
              <a:rPr lang="en-US" b="0" dirty="0"/>
              <a:t>(</a:t>
            </a:r>
            <a:r>
              <a:rPr lang="en-US" sz="1800" b="0" dirty="0"/>
              <a:t>multiple soil moisture measurement within the 3-km to 36-km SMAP footprint</a:t>
            </a:r>
            <a:r>
              <a:rPr lang="en-US" sz="1800" b="0" dirty="0" smtClean="0"/>
              <a:t>)</a:t>
            </a:r>
          </a:p>
          <a:p>
            <a:pPr lvl="0"/>
            <a:endParaRPr lang="en-US" sz="1800" b="0" dirty="0"/>
          </a:p>
          <a:p>
            <a:pPr lvl="0"/>
            <a:endParaRPr lang="en-US" sz="1800" b="0" dirty="0"/>
          </a:p>
          <a:p>
            <a:pPr lvl="0"/>
            <a:endParaRPr lang="en-US" sz="1800" b="0" dirty="0"/>
          </a:p>
          <a:p>
            <a:pPr lvl="0"/>
            <a:endParaRPr lang="en-US" sz="1800" b="0" dirty="0"/>
          </a:p>
          <a:p>
            <a:pPr lvl="0"/>
            <a:endParaRPr lang="en-US" sz="1800" b="0" dirty="0"/>
          </a:p>
          <a:p>
            <a:pPr lvl="0"/>
            <a:endParaRPr lang="en-US" sz="1800" b="0" dirty="0"/>
          </a:p>
          <a:p>
            <a:pPr marL="0" lvl="0" indent="0">
              <a:buNone/>
            </a:pPr>
            <a:endParaRPr lang="en-US" sz="1800" b="0" dirty="0"/>
          </a:p>
          <a:p>
            <a:pPr lvl="0"/>
            <a:endParaRPr lang="en-US" sz="1800" b="0" dirty="0"/>
          </a:p>
          <a:p>
            <a:pPr lvl="0"/>
            <a:endParaRPr lang="en-US" sz="1800" b="0" dirty="0"/>
          </a:p>
          <a:p>
            <a:pPr lvl="0"/>
            <a:r>
              <a:rPr lang="en-US" sz="1800" b="0" u="sng" dirty="0"/>
              <a:t>Supplemental</a:t>
            </a:r>
            <a:r>
              <a:rPr lang="en-US" sz="1800" b="0" dirty="0"/>
              <a:t> approach will utilize large-scale sparse networks (one measurement within footprint), and global remote sensing and model-based soil moisture data </a:t>
            </a:r>
            <a:r>
              <a:rPr lang="en-US" sz="1800" b="0" dirty="0" smtClean="0"/>
              <a:t>products</a:t>
            </a:r>
            <a:endParaRPr lang="en-US" sz="1800" b="0" dirty="0"/>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668248" y="3814947"/>
            <a:ext cx="3439197" cy="2657561"/>
          </a:xfrm>
          <a:prstGeom prst="rect">
            <a:avLst/>
          </a:prstGeom>
        </p:spPr>
      </p:pic>
      <p:sp>
        <p:nvSpPr>
          <p:cNvPr id="3" name="TextBox 2"/>
          <p:cNvSpPr txBox="1"/>
          <p:nvPr/>
        </p:nvSpPr>
        <p:spPr>
          <a:xfrm>
            <a:off x="1852550" y="4785755"/>
            <a:ext cx="3270447" cy="276999"/>
          </a:xfrm>
          <a:prstGeom prst="rect">
            <a:avLst/>
          </a:prstGeom>
          <a:noFill/>
        </p:spPr>
        <p:txBody>
          <a:bodyPr wrap="none" rtlCol="0">
            <a:spAutoFit/>
          </a:bodyPr>
          <a:lstStyle/>
          <a:p>
            <a:pPr defTabSz="914400" fontAlgn="base">
              <a:spcBef>
                <a:spcPct val="0"/>
              </a:spcBef>
              <a:spcAft>
                <a:spcPct val="0"/>
              </a:spcAft>
            </a:pPr>
            <a:r>
              <a:rPr lang="en-US" sz="1200" b="1" dirty="0">
                <a:solidFill>
                  <a:srgbClr val="000000"/>
                </a:solidFill>
                <a:latin typeface="Arial" charset="0"/>
              </a:rPr>
              <a:t>Global distribution of core validation sites</a:t>
            </a:r>
          </a:p>
        </p:txBody>
      </p:sp>
      <p:sp>
        <p:nvSpPr>
          <p:cNvPr id="8" name="TextBox 7"/>
          <p:cNvSpPr txBox="1"/>
          <p:nvPr/>
        </p:nvSpPr>
        <p:spPr>
          <a:xfrm>
            <a:off x="6748213" y="3905001"/>
            <a:ext cx="1219308" cy="276999"/>
          </a:xfrm>
          <a:prstGeom prst="rect">
            <a:avLst/>
          </a:prstGeom>
          <a:noFill/>
        </p:spPr>
        <p:txBody>
          <a:bodyPr wrap="none" rtlCol="0">
            <a:spAutoFit/>
          </a:bodyPr>
          <a:lstStyle/>
          <a:p>
            <a:pPr defTabSz="914400" fontAlgn="base">
              <a:spcBef>
                <a:spcPct val="0"/>
              </a:spcBef>
              <a:spcAft>
                <a:spcPct val="0"/>
              </a:spcAft>
            </a:pPr>
            <a:r>
              <a:rPr lang="en-US" sz="1200" b="1" dirty="0">
                <a:solidFill>
                  <a:srgbClr val="000000"/>
                </a:solidFill>
                <a:latin typeface="Arial" charset="0"/>
              </a:rPr>
              <a:t>NOAA USCRN</a:t>
            </a:r>
          </a:p>
        </p:txBody>
      </p:sp>
      <p:sp>
        <p:nvSpPr>
          <p:cNvPr id="10" name="TextBox 9"/>
          <p:cNvSpPr txBox="1"/>
          <p:nvPr/>
        </p:nvSpPr>
        <p:spPr>
          <a:xfrm>
            <a:off x="6804248" y="1268760"/>
            <a:ext cx="1507144" cy="523220"/>
          </a:xfrm>
          <a:prstGeom prst="rect">
            <a:avLst/>
          </a:prstGeom>
          <a:noFill/>
        </p:spPr>
        <p:txBody>
          <a:bodyPr wrap="none" rtlCol="0">
            <a:spAutoFit/>
          </a:bodyPr>
          <a:lstStyle/>
          <a:p>
            <a:pPr algn="r" defTabSz="914400" fontAlgn="base">
              <a:spcBef>
                <a:spcPct val="0"/>
              </a:spcBef>
              <a:spcAft>
                <a:spcPct val="0"/>
              </a:spcAft>
            </a:pPr>
            <a:r>
              <a:rPr lang="en-US" sz="1400" b="1" dirty="0">
                <a:solidFill>
                  <a:srgbClr val="000000"/>
                </a:solidFill>
                <a:latin typeface="Arial" charset="0"/>
              </a:rPr>
              <a:t>Dense network </a:t>
            </a:r>
          </a:p>
          <a:p>
            <a:pPr algn="r" defTabSz="914400" fontAlgn="base">
              <a:spcBef>
                <a:spcPct val="0"/>
              </a:spcBef>
              <a:spcAft>
                <a:spcPct val="0"/>
              </a:spcAft>
            </a:pPr>
            <a:r>
              <a:rPr lang="en-US" sz="1400" b="1" dirty="0">
                <a:solidFill>
                  <a:srgbClr val="000000"/>
                </a:solidFill>
                <a:latin typeface="Arial" charset="0"/>
              </a:rPr>
              <a:t>(core site)</a:t>
            </a:r>
          </a:p>
        </p:txBody>
      </p:sp>
      <p:cxnSp>
        <p:nvCxnSpPr>
          <p:cNvPr id="7" name="Straight Arrow Connector 6"/>
          <p:cNvCxnSpPr/>
          <p:nvPr/>
        </p:nvCxnSpPr>
        <p:spPr>
          <a:xfrm>
            <a:off x="6048164" y="1268760"/>
            <a:ext cx="0" cy="2268252"/>
          </a:xfrm>
          <a:prstGeom prst="straightConnector1">
            <a:avLst/>
          </a:prstGeom>
          <a:ln w="571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048164" y="3501008"/>
            <a:ext cx="2232248" cy="0"/>
          </a:xfrm>
          <a:prstGeom prst="straightConnector1">
            <a:avLst/>
          </a:prstGeom>
          <a:ln w="571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136909" y="3176972"/>
            <a:ext cx="792205" cy="307777"/>
          </a:xfrm>
          <a:prstGeom prst="rect">
            <a:avLst/>
          </a:prstGeom>
          <a:noFill/>
        </p:spPr>
        <p:txBody>
          <a:bodyPr wrap="none" rtlCol="0">
            <a:spAutoFit/>
          </a:bodyPr>
          <a:lstStyle/>
          <a:p>
            <a:pPr algn="r" defTabSz="914400" fontAlgn="base">
              <a:spcBef>
                <a:spcPct val="0"/>
              </a:spcBef>
              <a:spcAft>
                <a:spcPct val="0"/>
              </a:spcAft>
            </a:pPr>
            <a:r>
              <a:rPr lang="en-US" sz="1400" b="1" dirty="0">
                <a:solidFill>
                  <a:srgbClr val="000000"/>
                </a:solidFill>
                <a:latin typeface="Arial" charset="0"/>
              </a:rPr>
              <a:t>100 km</a:t>
            </a:r>
          </a:p>
        </p:txBody>
      </p:sp>
      <p:sp>
        <p:nvSpPr>
          <p:cNvPr id="22" name="TextBox 21"/>
          <p:cNvSpPr txBox="1"/>
          <p:nvPr/>
        </p:nvSpPr>
        <p:spPr>
          <a:xfrm>
            <a:off x="5948777" y="2780928"/>
            <a:ext cx="792205" cy="307777"/>
          </a:xfrm>
          <a:prstGeom prst="rect">
            <a:avLst/>
          </a:prstGeom>
          <a:noFill/>
        </p:spPr>
        <p:txBody>
          <a:bodyPr wrap="none" rtlCol="0">
            <a:spAutoFit/>
          </a:bodyPr>
          <a:lstStyle/>
          <a:p>
            <a:pPr algn="r" defTabSz="914400" fontAlgn="base">
              <a:spcBef>
                <a:spcPct val="0"/>
              </a:spcBef>
              <a:spcAft>
                <a:spcPct val="0"/>
              </a:spcAft>
            </a:pPr>
            <a:r>
              <a:rPr lang="en-US" sz="1400" b="1" dirty="0">
                <a:solidFill>
                  <a:srgbClr val="000000"/>
                </a:solidFill>
                <a:latin typeface="Arial" charset="0"/>
              </a:rPr>
              <a:t>100 km</a:t>
            </a:r>
          </a:p>
        </p:txBody>
      </p:sp>
      <p:pic>
        <p:nvPicPr>
          <p:cNvPr id="15" name="Picture 14"/>
          <p:cNvPicPr>
            <a:picLocks noChangeAspect="1"/>
          </p:cNvPicPr>
          <p:nvPr/>
        </p:nvPicPr>
        <p:blipFill rotWithShape="1">
          <a:blip r:embed="rId5" cstate="email">
            <a:extLst>
              <a:ext uri="{28A0092B-C50C-407E-A947-70E740481C1C}">
                <a14:useLocalDpi xmlns:a14="http://schemas.microsoft.com/office/drawing/2010/main" val="0"/>
              </a:ext>
            </a:extLst>
          </a:blip>
          <a:srcRect l="12596" t="14175" r="12726" b="17835"/>
          <a:stretch/>
        </p:blipFill>
        <p:spPr>
          <a:xfrm>
            <a:off x="16445" y="2595036"/>
            <a:ext cx="5544384" cy="2731630"/>
          </a:xfrm>
          <a:prstGeom prst="rect">
            <a:avLst/>
          </a:prstGeom>
        </p:spPr>
      </p:pic>
      <p:sp>
        <p:nvSpPr>
          <p:cNvPr id="14" name="Rectangle 13"/>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pic>
        <p:nvPicPr>
          <p:cNvPr id="16" name="Picture 15" descr="Screen Clipping"/>
          <p:cNvPicPr>
            <a:picLocks noChangeAspect="1"/>
          </p:cNvPicPr>
          <p:nvPr/>
        </p:nvPicPr>
        <p:blipFill rotWithShape="1">
          <a:blip r:embed="rId6">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Tree>
    <p:extLst>
      <p:ext uri="{BB962C8B-B14F-4D97-AF65-F5344CB8AC3E}">
        <p14:creationId xmlns:p14="http://schemas.microsoft.com/office/powerpoint/2010/main" val="11426594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Soil Moisture</a:t>
            </a:r>
          </a:p>
        </p:txBody>
      </p:sp>
      <p:sp>
        <p:nvSpPr>
          <p:cNvPr id="8" name="TextBox 3">
            <a:extLst>
              <a:ext uri="{FF2B5EF4-FFF2-40B4-BE49-F238E27FC236}">
                <a16:creationId xmlns:a16="http://schemas.microsoft.com/office/drawing/2014/main" id="{D118854F-E7B4-C84F-A1D1-AB9290DA69D1}"/>
              </a:ext>
            </a:extLst>
          </p:cNvPr>
          <p:cNvSpPr txBox="1">
            <a:spLocks noChangeArrowheads="1"/>
          </p:cNvSpPr>
          <p:nvPr/>
        </p:nvSpPr>
        <p:spPr bwMode="auto">
          <a:xfrm>
            <a:off x="198438" y="1065213"/>
            <a:ext cx="8945562" cy="707886"/>
          </a:xfrm>
          <a:prstGeom prst="rect">
            <a:avLst/>
          </a:prstGeom>
          <a:noFill/>
          <a:ln w="9525">
            <a:noFill/>
            <a:miter lim="800000"/>
            <a:headEnd/>
            <a:tailEnd/>
          </a:ln>
        </p:spPr>
        <p:txBody>
          <a:bodyPr wrap="square">
            <a:spAutoFit/>
          </a:bodyPr>
          <a:lstStyle/>
          <a:p>
            <a:pPr algn="ctr" eaLnBrk="0" hangingPunct="0"/>
            <a:r>
              <a:rPr lang="en-US" sz="2000" b="1" i="0" dirty="0">
                <a:latin typeface="+mn-lt"/>
                <a:cs typeface="Times New Roman" pitchFamily="18" charset="0"/>
              </a:rPr>
              <a:t>Objective of a Soil Moisture mission is to provide high-resolution and frequent-revisit global maps of soil moisture.</a:t>
            </a:r>
          </a:p>
        </p:txBody>
      </p:sp>
      <p:pic>
        <p:nvPicPr>
          <p:cNvPr id="10" name="Picture 9" descr="SMAP_BeautyShot4_Landscape.jpg">
            <a:extLst>
              <a:ext uri="{FF2B5EF4-FFF2-40B4-BE49-F238E27FC236}">
                <a16:creationId xmlns:a16="http://schemas.microsoft.com/office/drawing/2014/main" id="{1A295433-9667-7345-BB2D-825D91E874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17606" y="4330700"/>
            <a:ext cx="1665299" cy="2527300"/>
          </a:xfrm>
          <a:prstGeom prst="rect">
            <a:avLst/>
          </a:prstGeom>
        </p:spPr>
      </p:pic>
      <p:sp>
        <p:nvSpPr>
          <p:cNvPr id="11" name="Content Placeholder 2"/>
          <p:cNvSpPr>
            <a:spLocks noGrp="1"/>
          </p:cNvSpPr>
          <p:nvPr>
            <p:ph idx="1"/>
          </p:nvPr>
        </p:nvSpPr>
        <p:spPr>
          <a:xfrm>
            <a:off x="457200" y="1778953"/>
            <a:ext cx="8509000" cy="2069147"/>
          </a:xfrm>
        </p:spPr>
        <p:txBody>
          <a:bodyPr/>
          <a:lstStyle/>
          <a:p>
            <a:r>
              <a:rPr lang="en-US" sz="1800" b="0" dirty="0"/>
              <a:t>Understand processes that link the terrestrial water, energy and carbon cycles</a:t>
            </a:r>
          </a:p>
          <a:p>
            <a:r>
              <a:rPr lang="en-US" sz="1800" b="0" dirty="0"/>
              <a:t>Estimate global water and energy fluxes at the land surface </a:t>
            </a:r>
          </a:p>
          <a:p>
            <a:r>
              <a:rPr lang="en-US" sz="1800" b="0" dirty="0"/>
              <a:t>Quantify net carbon flux in boreal landscapes </a:t>
            </a:r>
          </a:p>
          <a:p>
            <a:r>
              <a:rPr lang="en-US" sz="1800" b="0" dirty="0"/>
              <a:t>Enhance weather, flood and drought prediction</a:t>
            </a:r>
          </a:p>
          <a:p>
            <a:r>
              <a:rPr lang="en-US" sz="1800" b="0" dirty="0"/>
              <a:t>Other applications such as agricultural productivity and human </a:t>
            </a:r>
            <a:r>
              <a:rPr lang="en-US" sz="1800" b="0" dirty="0" smtClean="0"/>
              <a:t>health</a:t>
            </a:r>
          </a:p>
          <a:p>
            <a:r>
              <a:rPr lang="en-US" sz="1800" b="0" dirty="0" smtClean="0"/>
              <a:t>Nominal </a:t>
            </a:r>
            <a:r>
              <a:rPr lang="en-US" sz="1800" b="0" dirty="0"/>
              <a:t>Requirements: 9 km resolution, 3 day global coverage with an accuracy of 0.04 m</a:t>
            </a:r>
            <a:r>
              <a:rPr lang="en-US" sz="1800" b="0" baseline="30000" dirty="0"/>
              <a:t>3</a:t>
            </a:r>
            <a:r>
              <a:rPr lang="en-US" sz="1800" b="0" dirty="0"/>
              <a:t>/m</a:t>
            </a:r>
            <a:r>
              <a:rPr lang="en-US" sz="1800" b="0" baseline="30000" dirty="0"/>
              <a:t>3</a:t>
            </a:r>
          </a:p>
          <a:p>
            <a:pPr marL="0" indent="0">
              <a:spcBef>
                <a:spcPts val="1200"/>
              </a:spcBef>
              <a:buNone/>
            </a:pPr>
            <a:r>
              <a:rPr lang="en-US" sz="1800" b="0" dirty="0" smtClean="0"/>
              <a:t>SMOS (ESA) was </a:t>
            </a:r>
            <a:r>
              <a:rPr lang="en-US" sz="1800" b="0" dirty="0"/>
              <a:t>launched in </a:t>
            </a:r>
            <a:r>
              <a:rPr lang="en-US" sz="1800" b="0" dirty="0" smtClean="0"/>
              <a:t>2009; SMAP (NASA) was </a:t>
            </a:r>
            <a:r>
              <a:rPr lang="en-US" sz="1800" b="0" dirty="0"/>
              <a:t>launched in </a:t>
            </a:r>
            <a:r>
              <a:rPr lang="en-US" sz="1800" b="0" dirty="0" smtClean="0"/>
              <a:t>2015. </a:t>
            </a:r>
            <a:endParaRPr lang="en-US" sz="1800" b="0" dirty="0"/>
          </a:p>
        </p:txBody>
      </p:sp>
      <p:pic>
        <p:nvPicPr>
          <p:cNvPr id="9" name="Image 4"/>
          <p:cNvPicPr>
            <a:picLocks noChangeAspect="1"/>
          </p:cNvPicPr>
          <p:nvPr/>
        </p:nvPicPr>
        <p:blipFill>
          <a:blip r:embed="rId3">
            <a:lum/>
            <a:alphaModFix/>
          </a:blip>
          <a:srcRect/>
          <a:stretch>
            <a:fillRect/>
          </a:stretch>
        </p:blipFill>
        <p:spPr>
          <a:xfrm>
            <a:off x="1597446" y="4459790"/>
            <a:ext cx="2674982" cy="2139314"/>
          </a:xfrm>
          <a:prstGeom prst="rect">
            <a:avLst/>
          </a:prstGeom>
          <a:noFill/>
          <a:ln>
            <a:noFill/>
          </a:ln>
        </p:spPr>
      </p:pic>
      <p:sp>
        <p:nvSpPr>
          <p:cNvPr id="5" name="Rectangle 4"/>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pic>
        <p:nvPicPr>
          <p:cNvPr id="4" name="Picture 3" descr="Screen Clipping"/>
          <p:cNvPicPr>
            <a:picLocks noChangeAspect="1"/>
          </p:cNvPicPr>
          <p:nvPr/>
        </p:nvPicPr>
        <p:blipFill rotWithShape="1">
          <a:blip r:embed="rId4">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Tree>
    <p:extLst>
      <p:ext uri="{BB962C8B-B14F-4D97-AF65-F5344CB8AC3E}">
        <p14:creationId xmlns:p14="http://schemas.microsoft.com/office/powerpoint/2010/main" val="8371115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34FCE7-2D8E-274A-9CE7-92C6700815A8}"/>
              </a:ext>
            </a:extLst>
          </p:cNvPr>
          <p:cNvSpPr txBox="1"/>
          <p:nvPr/>
        </p:nvSpPr>
        <p:spPr>
          <a:xfrm>
            <a:off x="457200" y="184942"/>
            <a:ext cx="8229600" cy="461665"/>
          </a:xfrm>
          <a:prstGeom prst="rect">
            <a:avLst/>
          </a:prstGeom>
          <a:noFill/>
        </p:spPr>
        <p:txBody>
          <a:bodyPr wrap="square" rtlCol="0">
            <a:spAutoFit/>
          </a:bodyPr>
          <a:lstStyle/>
          <a:p>
            <a:pPr algn="ctr"/>
            <a:r>
              <a:rPr lang="en-US" sz="2400" b="1" i="0" dirty="0" smtClean="0">
                <a:latin typeface="+mj-lt"/>
              </a:rPr>
              <a:t>SMAP </a:t>
            </a:r>
            <a:r>
              <a:rPr lang="en-US" b="1" i="0" dirty="0">
                <a:latin typeface="+mj-lt"/>
              </a:rPr>
              <a:t>S</a:t>
            </a:r>
            <a:r>
              <a:rPr lang="en-US" sz="2400" b="1" i="0" dirty="0" smtClean="0">
                <a:latin typeface="+mj-lt"/>
              </a:rPr>
              <a:t>oil </a:t>
            </a:r>
            <a:r>
              <a:rPr lang="en-US" b="1" i="0" dirty="0">
                <a:latin typeface="+mj-lt"/>
              </a:rPr>
              <a:t>M</a:t>
            </a:r>
            <a:r>
              <a:rPr lang="en-US" sz="2400" b="1" i="0" dirty="0" smtClean="0">
                <a:latin typeface="+mj-lt"/>
              </a:rPr>
              <a:t>oisture Assessment</a:t>
            </a:r>
            <a:endParaRPr lang="en-US" sz="2400" b="1" i="0" dirty="0">
              <a:latin typeface="+mj-lt"/>
              <a:ea typeface="Helvetica" charset="0"/>
              <a:cs typeface="Helvetica" charset="0"/>
            </a:endParaRPr>
          </a:p>
        </p:txBody>
      </p:sp>
      <p:graphicFrame>
        <p:nvGraphicFramePr>
          <p:cNvPr id="6" name="Table 5">
            <a:extLst>
              <a:ext uri="{FF2B5EF4-FFF2-40B4-BE49-F238E27FC236}">
                <a16:creationId xmlns:a16="http://schemas.microsoft.com/office/drawing/2014/main" id="{2609BE6B-6E9F-F549-8915-07D475A53EF6}"/>
              </a:ext>
            </a:extLst>
          </p:cNvPr>
          <p:cNvGraphicFramePr>
            <a:graphicFrameLocks noGrp="1"/>
          </p:cNvGraphicFramePr>
          <p:nvPr>
            <p:extLst>
              <p:ext uri="{D42A27DB-BD31-4B8C-83A1-F6EECF244321}">
                <p14:modId xmlns:p14="http://schemas.microsoft.com/office/powerpoint/2010/main" val="4239509951"/>
              </p:ext>
            </p:extLst>
          </p:nvPr>
        </p:nvGraphicFramePr>
        <p:xfrm>
          <a:off x="-1" y="1095095"/>
          <a:ext cx="9144001" cy="1438511"/>
        </p:xfrm>
        <a:graphic>
          <a:graphicData uri="http://schemas.openxmlformats.org/drawingml/2006/table">
            <a:tbl>
              <a:tblPr firstRow="1" firstCol="1" bandRow="1">
                <a:tableStyleId>{5C22544A-7EE6-4342-B048-85BDC9FD1C3A}</a:tableStyleId>
              </a:tblPr>
              <a:tblGrid>
                <a:gridCol w="1956193">
                  <a:extLst>
                    <a:ext uri="{9D8B030D-6E8A-4147-A177-3AD203B41FA5}">
                      <a16:colId xmlns:a16="http://schemas.microsoft.com/office/drawing/2014/main" val="20000"/>
                    </a:ext>
                  </a:extLst>
                </a:gridCol>
                <a:gridCol w="612348">
                  <a:extLst>
                    <a:ext uri="{9D8B030D-6E8A-4147-A177-3AD203B41FA5}">
                      <a16:colId xmlns:a16="http://schemas.microsoft.com/office/drawing/2014/main" val="20001"/>
                    </a:ext>
                  </a:extLst>
                </a:gridCol>
                <a:gridCol w="616449">
                  <a:extLst>
                    <a:ext uri="{9D8B030D-6E8A-4147-A177-3AD203B41FA5}">
                      <a16:colId xmlns:a16="http://schemas.microsoft.com/office/drawing/2014/main" val="2068120958"/>
                    </a:ext>
                  </a:extLst>
                </a:gridCol>
                <a:gridCol w="560371">
                  <a:extLst>
                    <a:ext uri="{9D8B030D-6E8A-4147-A177-3AD203B41FA5}">
                      <a16:colId xmlns:a16="http://schemas.microsoft.com/office/drawing/2014/main" val="2265094679"/>
                    </a:ext>
                  </a:extLst>
                </a:gridCol>
                <a:gridCol w="594224">
                  <a:extLst>
                    <a:ext uri="{9D8B030D-6E8A-4147-A177-3AD203B41FA5}">
                      <a16:colId xmlns:a16="http://schemas.microsoft.com/office/drawing/2014/main" val="20004"/>
                    </a:ext>
                  </a:extLst>
                </a:gridCol>
                <a:gridCol w="600552">
                  <a:extLst>
                    <a:ext uri="{9D8B030D-6E8A-4147-A177-3AD203B41FA5}">
                      <a16:colId xmlns:a16="http://schemas.microsoft.com/office/drawing/2014/main" val="20005"/>
                    </a:ext>
                  </a:extLst>
                </a:gridCol>
                <a:gridCol w="600552">
                  <a:extLst>
                    <a:ext uri="{9D8B030D-6E8A-4147-A177-3AD203B41FA5}">
                      <a16:colId xmlns:a16="http://schemas.microsoft.com/office/drawing/2014/main" val="20006"/>
                    </a:ext>
                  </a:extLst>
                </a:gridCol>
                <a:gridCol w="600552">
                  <a:extLst>
                    <a:ext uri="{9D8B030D-6E8A-4147-A177-3AD203B41FA5}">
                      <a16:colId xmlns:a16="http://schemas.microsoft.com/office/drawing/2014/main" val="20007"/>
                    </a:ext>
                  </a:extLst>
                </a:gridCol>
                <a:gridCol w="600552">
                  <a:extLst>
                    <a:ext uri="{9D8B030D-6E8A-4147-A177-3AD203B41FA5}">
                      <a16:colId xmlns:a16="http://schemas.microsoft.com/office/drawing/2014/main" val="20008"/>
                    </a:ext>
                  </a:extLst>
                </a:gridCol>
                <a:gridCol w="600552">
                  <a:extLst>
                    <a:ext uri="{9D8B030D-6E8A-4147-A177-3AD203B41FA5}">
                      <a16:colId xmlns:a16="http://schemas.microsoft.com/office/drawing/2014/main" val="20009"/>
                    </a:ext>
                  </a:extLst>
                </a:gridCol>
                <a:gridCol w="600552">
                  <a:extLst>
                    <a:ext uri="{9D8B030D-6E8A-4147-A177-3AD203B41FA5}">
                      <a16:colId xmlns:a16="http://schemas.microsoft.com/office/drawing/2014/main" val="20010"/>
                    </a:ext>
                  </a:extLst>
                </a:gridCol>
                <a:gridCol w="600552">
                  <a:extLst>
                    <a:ext uri="{9D8B030D-6E8A-4147-A177-3AD203B41FA5}">
                      <a16:colId xmlns:a16="http://schemas.microsoft.com/office/drawing/2014/main" val="20011"/>
                    </a:ext>
                  </a:extLst>
                </a:gridCol>
                <a:gridCol w="600552">
                  <a:extLst>
                    <a:ext uri="{9D8B030D-6E8A-4147-A177-3AD203B41FA5}">
                      <a16:colId xmlns:a16="http://schemas.microsoft.com/office/drawing/2014/main" val="20012"/>
                    </a:ext>
                  </a:extLst>
                </a:gridCol>
              </a:tblGrid>
              <a:tr h="291353">
                <a:tc rowSpan="2">
                  <a:txBody>
                    <a:bodyPr/>
                    <a:lstStyle/>
                    <a:p>
                      <a:pPr marL="0" marR="0" indent="0" algn="ctr">
                        <a:spcBef>
                          <a:spcPts val="0"/>
                        </a:spcBef>
                        <a:spcAft>
                          <a:spcPts val="0"/>
                        </a:spcAft>
                      </a:pPr>
                      <a:r>
                        <a:rPr lang="en-US" sz="1400" dirty="0">
                          <a:solidFill>
                            <a:schemeClr val="tx1"/>
                          </a:solidFill>
                          <a:effectLst/>
                          <a:latin typeface="+mj-lt"/>
                          <a:cs typeface="Helvetica" panose="020B0604020202020204" pitchFamily="34" charset="0"/>
                        </a:rPr>
                        <a:t>CVS</a:t>
                      </a:r>
                      <a:endParaRPr lang="en-US" sz="1400" dirty="0">
                        <a:solidFill>
                          <a:schemeClr val="tx1"/>
                        </a:solidFill>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gridSpan="3">
                  <a:txBody>
                    <a:bodyPr/>
                    <a:lstStyle/>
                    <a:p>
                      <a:pPr marL="0" marR="0" indent="0" algn="ctr">
                        <a:spcBef>
                          <a:spcPts val="0"/>
                        </a:spcBef>
                        <a:spcAft>
                          <a:spcPts val="0"/>
                        </a:spcAft>
                      </a:pPr>
                      <a:r>
                        <a:rPr lang="en-US" sz="1400" dirty="0">
                          <a:solidFill>
                            <a:schemeClr val="tx1"/>
                          </a:solidFill>
                          <a:effectLst/>
                          <a:latin typeface="+mj-lt"/>
                          <a:cs typeface="Helvetica" panose="020B0604020202020204" pitchFamily="34" charset="0"/>
                        </a:rPr>
                        <a:t>ubRMSE (m</a:t>
                      </a:r>
                      <a:r>
                        <a:rPr lang="en-US" sz="1400" baseline="30000" dirty="0">
                          <a:solidFill>
                            <a:schemeClr val="tx1"/>
                          </a:solidFill>
                          <a:effectLst/>
                          <a:latin typeface="+mj-lt"/>
                          <a:cs typeface="Helvetica" panose="020B0604020202020204" pitchFamily="34" charset="0"/>
                        </a:rPr>
                        <a:t>3</a:t>
                      </a:r>
                      <a:r>
                        <a:rPr lang="en-US" sz="1400" dirty="0">
                          <a:solidFill>
                            <a:schemeClr val="tx1"/>
                          </a:solidFill>
                          <a:effectLst/>
                          <a:latin typeface="+mj-lt"/>
                          <a:cs typeface="Helvetica" panose="020B0604020202020204" pitchFamily="34" charset="0"/>
                        </a:rPr>
                        <a:t>/m</a:t>
                      </a:r>
                      <a:r>
                        <a:rPr lang="en-US" sz="1400" baseline="30000" dirty="0">
                          <a:solidFill>
                            <a:schemeClr val="tx1"/>
                          </a:solidFill>
                          <a:effectLst/>
                          <a:latin typeface="+mj-lt"/>
                          <a:cs typeface="Helvetica" panose="020B0604020202020204" pitchFamily="34" charset="0"/>
                        </a:rPr>
                        <a:t>3</a:t>
                      </a:r>
                      <a:r>
                        <a:rPr lang="en-US" sz="1400" dirty="0">
                          <a:solidFill>
                            <a:schemeClr val="tx1"/>
                          </a:solidFill>
                          <a:effectLst/>
                          <a:latin typeface="+mj-lt"/>
                          <a:cs typeface="Helvetica" panose="020B0604020202020204" pitchFamily="34" charset="0"/>
                        </a:rPr>
                        <a:t>)</a:t>
                      </a:r>
                      <a:endParaRPr lang="en-US" sz="1400" dirty="0">
                        <a:solidFill>
                          <a:schemeClr val="tx1"/>
                        </a:solidFill>
                        <a:effectLst/>
                        <a:latin typeface="+mj-lt"/>
                        <a:ea typeface="Calibri"/>
                        <a:cs typeface="Helvetica"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gridSpan="3">
                  <a:txBody>
                    <a:bodyPr/>
                    <a:lstStyle/>
                    <a:p>
                      <a:pPr marL="0" marR="0" indent="0" algn="ctr">
                        <a:spcBef>
                          <a:spcPts val="0"/>
                        </a:spcBef>
                        <a:spcAft>
                          <a:spcPts val="0"/>
                        </a:spcAft>
                      </a:pPr>
                      <a:r>
                        <a:rPr lang="en-US" sz="1400" dirty="0">
                          <a:solidFill>
                            <a:schemeClr val="tx1"/>
                          </a:solidFill>
                          <a:effectLst/>
                          <a:latin typeface="+mj-lt"/>
                          <a:cs typeface="Helvetica" panose="020B0604020202020204" pitchFamily="34" charset="0"/>
                        </a:rPr>
                        <a:t>Bias (m</a:t>
                      </a:r>
                      <a:r>
                        <a:rPr lang="en-US" sz="1400" baseline="30000" dirty="0">
                          <a:solidFill>
                            <a:schemeClr val="tx1"/>
                          </a:solidFill>
                          <a:effectLst/>
                          <a:latin typeface="+mj-lt"/>
                          <a:cs typeface="Helvetica" panose="020B0604020202020204" pitchFamily="34" charset="0"/>
                        </a:rPr>
                        <a:t>3</a:t>
                      </a:r>
                      <a:r>
                        <a:rPr lang="en-US" sz="1400" dirty="0">
                          <a:solidFill>
                            <a:schemeClr val="tx1"/>
                          </a:solidFill>
                          <a:effectLst/>
                          <a:latin typeface="+mj-lt"/>
                          <a:cs typeface="Helvetica" panose="020B0604020202020204" pitchFamily="34" charset="0"/>
                        </a:rPr>
                        <a:t>/m</a:t>
                      </a:r>
                      <a:r>
                        <a:rPr lang="en-US" sz="1400" baseline="30000" dirty="0">
                          <a:solidFill>
                            <a:schemeClr val="tx1"/>
                          </a:solidFill>
                          <a:effectLst/>
                          <a:latin typeface="+mj-lt"/>
                          <a:cs typeface="Helvetica" panose="020B0604020202020204" pitchFamily="34" charset="0"/>
                        </a:rPr>
                        <a:t>3</a:t>
                      </a:r>
                      <a:r>
                        <a:rPr lang="en-US" sz="1400" dirty="0">
                          <a:solidFill>
                            <a:schemeClr val="tx1"/>
                          </a:solidFill>
                          <a:effectLst/>
                          <a:latin typeface="+mj-lt"/>
                          <a:cs typeface="Helvetica" panose="020B0604020202020204" pitchFamily="34" charset="0"/>
                        </a:rPr>
                        <a:t>)</a:t>
                      </a:r>
                      <a:endParaRPr lang="en-US" sz="1400" dirty="0">
                        <a:solidFill>
                          <a:schemeClr val="tx1"/>
                        </a:solidFill>
                        <a:effectLst/>
                        <a:latin typeface="+mj-lt"/>
                        <a:ea typeface="Calibri"/>
                        <a:cs typeface="Helvetica"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gridSpan="3">
                  <a:txBody>
                    <a:bodyPr/>
                    <a:lstStyle/>
                    <a:p>
                      <a:pPr marL="0" marR="0" indent="0" algn="ctr">
                        <a:spcBef>
                          <a:spcPts val="0"/>
                        </a:spcBef>
                        <a:spcAft>
                          <a:spcPts val="0"/>
                        </a:spcAft>
                      </a:pPr>
                      <a:r>
                        <a:rPr lang="en-US" sz="1400" dirty="0">
                          <a:solidFill>
                            <a:schemeClr val="tx1"/>
                          </a:solidFill>
                          <a:effectLst/>
                          <a:latin typeface="+mj-lt"/>
                          <a:cs typeface="Helvetica" panose="020B0604020202020204" pitchFamily="34" charset="0"/>
                        </a:rPr>
                        <a:t>RMSE (m</a:t>
                      </a:r>
                      <a:r>
                        <a:rPr lang="en-US" sz="1400" baseline="30000" dirty="0">
                          <a:solidFill>
                            <a:schemeClr val="tx1"/>
                          </a:solidFill>
                          <a:effectLst/>
                          <a:latin typeface="+mj-lt"/>
                          <a:cs typeface="Helvetica" panose="020B0604020202020204" pitchFamily="34" charset="0"/>
                        </a:rPr>
                        <a:t>3</a:t>
                      </a:r>
                      <a:r>
                        <a:rPr lang="en-US" sz="1400" dirty="0">
                          <a:solidFill>
                            <a:schemeClr val="tx1"/>
                          </a:solidFill>
                          <a:effectLst/>
                          <a:latin typeface="+mj-lt"/>
                          <a:cs typeface="Helvetica" panose="020B0604020202020204" pitchFamily="34" charset="0"/>
                        </a:rPr>
                        <a:t>/m</a:t>
                      </a:r>
                      <a:r>
                        <a:rPr lang="en-US" sz="1400" baseline="30000" dirty="0">
                          <a:solidFill>
                            <a:schemeClr val="tx1"/>
                          </a:solidFill>
                          <a:effectLst/>
                          <a:latin typeface="+mj-lt"/>
                          <a:cs typeface="Helvetica" panose="020B0604020202020204" pitchFamily="34" charset="0"/>
                        </a:rPr>
                        <a:t>3</a:t>
                      </a:r>
                      <a:r>
                        <a:rPr lang="en-US" sz="1400" dirty="0">
                          <a:solidFill>
                            <a:schemeClr val="tx1"/>
                          </a:solidFill>
                          <a:effectLst/>
                          <a:latin typeface="+mj-lt"/>
                          <a:cs typeface="Helvetica" panose="020B0604020202020204" pitchFamily="34" charset="0"/>
                        </a:rPr>
                        <a:t>)</a:t>
                      </a:r>
                      <a:endParaRPr lang="en-US" sz="1400" dirty="0">
                        <a:solidFill>
                          <a:schemeClr val="tx1"/>
                        </a:solidFill>
                        <a:effectLst/>
                        <a:latin typeface="+mj-lt"/>
                        <a:ea typeface="Calibri"/>
                        <a:cs typeface="Helvetica"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gridSpan="3">
                  <a:txBody>
                    <a:bodyPr/>
                    <a:lstStyle/>
                    <a:p>
                      <a:pPr marL="0" marR="0" indent="0" algn="ctr">
                        <a:spcBef>
                          <a:spcPts val="0"/>
                        </a:spcBef>
                        <a:spcAft>
                          <a:spcPts val="0"/>
                        </a:spcAft>
                      </a:pPr>
                      <a:r>
                        <a:rPr lang="en-US" sz="1400">
                          <a:solidFill>
                            <a:schemeClr val="tx1"/>
                          </a:solidFill>
                          <a:effectLst/>
                          <a:latin typeface="+mj-lt"/>
                          <a:cs typeface="Helvetica" panose="020B0604020202020204" pitchFamily="34" charset="0"/>
                        </a:rPr>
                        <a:t>R</a:t>
                      </a:r>
                      <a:endParaRPr lang="en-US" sz="1400">
                        <a:solidFill>
                          <a:schemeClr val="tx1"/>
                        </a:solidFill>
                        <a:effectLst/>
                        <a:latin typeface="+mj-lt"/>
                        <a:ea typeface="Calibri"/>
                        <a:cs typeface="Helvetica"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60630">
                <a:tc vMerge="1">
                  <a:txBody>
                    <a:bodyPr/>
                    <a:lstStyle/>
                    <a:p>
                      <a:endParaRPr lang="en-US"/>
                    </a:p>
                  </a:txBody>
                  <a:tcPr/>
                </a:tc>
                <a:tc>
                  <a:txBody>
                    <a:bodyPr/>
                    <a:lstStyle/>
                    <a:p>
                      <a:pPr marL="0" marR="0" indent="0" algn="ctr">
                        <a:spcBef>
                          <a:spcPts val="0"/>
                        </a:spcBef>
                        <a:spcAft>
                          <a:spcPts val="0"/>
                        </a:spcAft>
                      </a:pPr>
                      <a:r>
                        <a:rPr lang="en-US" sz="1400" b="1" dirty="0">
                          <a:solidFill>
                            <a:schemeClr val="tx1"/>
                          </a:solidFill>
                          <a:effectLst/>
                          <a:latin typeface="+mj-lt"/>
                          <a:cs typeface="Helvetica" panose="020B0604020202020204" pitchFamily="34" charset="0"/>
                        </a:rPr>
                        <a:t>SCA-H</a:t>
                      </a:r>
                      <a:endParaRPr lang="en-US" sz="1400" b="1" dirty="0">
                        <a:solidFill>
                          <a:schemeClr val="tx1"/>
                        </a:solidFill>
                        <a:effectLst/>
                        <a:latin typeface="+mj-lt"/>
                        <a:ea typeface="Calibri"/>
                        <a:cs typeface="Helvetica"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a:spcBef>
                          <a:spcPts val="0"/>
                        </a:spcBef>
                        <a:spcAft>
                          <a:spcPts val="0"/>
                        </a:spcAft>
                      </a:pPr>
                      <a:r>
                        <a:rPr lang="en-US" sz="1400" b="1" dirty="0">
                          <a:solidFill>
                            <a:schemeClr val="tx1"/>
                          </a:solidFill>
                          <a:effectLst/>
                          <a:latin typeface="+mj-lt"/>
                          <a:cs typeface="Helvetica" panose="020B0604020202020204" pitchFamily="34" charset="0"/>
                        </a:rPr>
                        <a:t>SCA-V</a:t>
                      </a:r>
                      <a:endParaRPr lang="en-US" sz="1400" b="1" dirty="0">
                        <a:solidFill>
                          <a:schemeClr val="tx1"/>
                        </a:solidFill>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a:spcBef>
                          <a:spcPts val="0"/>
                        </a:spcBef>
                        <a:spcAft>
                          <a:spcPts val="0"/>
                        </a:spcAft>
                      </a:pPr>
                      <a:r>
                        <a:rPr lang="en-US" sz="1400" b="1" dirty="0">
                          <a:solidFill>
                            <a:schemeClr val="tx1"/>
                          </a:solidFill>
                          <a:effectLst/>
                          <a:latin typeface="+mj-lt"/>
                          <a:cs typeface="Helvetica" panose="020B0604020202020204" pitchFamily="34" charset="0"/>
                        </a:rPr>
                        <a:t>DCA</a:t>
                      </a:r>
                      <a:endParaRPr lang="en-US" sz="1400" b="1" dirty="0">
                        <a:solidFill>
                          <a:schemeClr val="tx1"/>
                        </a:solidFill>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a:spcBef>
                          <a:spcPts val="0"/>
                        </a:spcBef>
                        <a:spcAft>
                          <a:spcPts val="0"/>
                        </a:spcAft>
                      </a:pPr>
                      <a:r>
                        <a:rPr lang="en-US" sz="1400" b="1" dirty="0">
                          <a:solidFill>
                            <a:schemeClr val="tx1"/>
                          </a:solidFill>
                          <a:effectLst/>
                          <a:latin typeface="+mj-lt"/>
                          <a:cs typeface="Helvetica" panose="020B0604020202020204" pitchFamily="34" charset="0"/>
                        </a:rPr>
                        <a:t>SCA-H</a:t>
                      </a:r>
                      <a:endParaRPr lang="en-US" sz="1400" b="1" dirty="0">
                        <a:solidFill>
                          <a:schemeClr val="tx1"/>
                        </a:solidFill>
                        <a:effectLst/>
                        <a:latin typeface="+mj-lt"/>
                        <a:ea typeface="Calibri"/>
                        <a:cs typeface="Helvetica"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a:spcBef>
                          <a:spcPts val="0"/>
                        </a:spcBef>
                        <a:spcAft>
                          <a:spcPts val="0"/>
                        </a:spcAft>
                      </a:pPr>
                      <a:r>
                        <a:rPr lang="en-US" sz="1400" b="1" dirty="0">
                          <a:solidFill>
                            <a:schemeClr val="tx1"/>
                          </a:solidFill>
                          <a:effectLst/>
                          <a:latin typeface="+mj-lt"/>
                          <a:cs typeface="Helvetica" panose="020B0604020202020204" pitchFamily="34" charset="0"/>
                        </a:rPr>
                        <a:t>SCA-V</a:t>
                      </a:r>
                      <a:endParaRPr lang="en-US" sz="1400" b="1" dirty="0">
                        <a:solidFill>
                          <a:schemeClr val="tx1"/>
                        </a:solidFill>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a:spcBef>
                          <a:spcPts val="0"/>
                        </a:spcBef>
                        <a:spcAft>
                          <a:spcPts val="0"/>
                        </a:spcAft>
                      </a:pPr>
                      <a:r>
                        <a:rPr lang="en-US" sz="1400" b="1" dirty="0">
                          <a:solidFill>
                            <a:schemeClr val="tx1"/>
                          </a:solidFill>
                          <a:effectLst/>
                          <a:latin typeface="+mj-lt"/>
                          <a:cs typeface="Helvetica" panose="020B0604020202020204" pitchFamily="34" charset="0"/>
                        </a:rPr>
                        <a:t>DCA</a:t>
                      </a:r>
                      <a:endParaRPr lang="en-US" sz="1400" b="1" dirty="0">
                        <a:solidFill>
                          <a:schemeClr val="tx1"/>
                        </a:solidFill>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a:spcBef>
                          <a:spcPts val="0"/>
                        </a:spcBef>
                        <a:spcAft>
                          <a:spcPts val="0"/>
                        </a:spcAft>
                      </a:pPr>
                      <a:r>
                        <a:rPr lang="en-US" sz="1400" b="1" dirty="0">
                          <a:solidFill>
                            <a:schemeClr val="tx1"/>
                          </a:solidFill>
                          <a:effectLst/>
                          <a:latin typeface="+mj-lt"/>
                          <a:cs typeface="Helvetica" panose="020B0604020202020204" pitchFamily="34" charset="0"/>
                        </a:rPr>
                        <a:t>SCA-H</a:t>
                      </a:r>
                      <a:endParaRPr lang="en-US" sz="1400" b="1" dirty="0">
                        <a:solidFill>
                          <a:schemeClr val="tx1"/>
                        </a:solidFill>
                        <a:effectLst/>
                        <a:latin typeface="+mj-lt"/>
                        <a:ea typeface="Calibri"/>
                        <a:cs typeface="Helvetica"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a:spcBef>
                          <a:spcPts val="0"/>
                        </a:spcBef>
                        <a:spcAft>
                          <a:spcPts val="0"/>
                        </a:spcAft>
                      </a:pPr>
                      <a:r>
                        <a:rPr lang="en-US" sz="1400" b="1" dirty="0">
                          <a:solidFill>
                            <a:schemeClr val="tx1"/>
                          </a:solidFill>
                          <a:effectLst/>
                          <a:latin typeface="+mj-lt"/>
                          <a:cs typeface="Helvetica" panose="020B0604020202020204" pitchFamily="34" charset="0"/>
                        </a:rPr>
                        <a:t>SCA-V</a:t>
                      </a:r>
                      <a:endParaRPr lang="en-US" sz="1400" b="1" dirty="0">
                        <a:solidFill>
                          <a:schemeClr val="tx1"/>
                        </a:solidFill>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a:spcBef>
                          <a:spcPts val="0"/>
                        </a:spcBef>
                        <a:spcAft>
                          <a:spcPts val="0"/>
                        </a:spcAft>
                      </a:pPr>
                      <a:r>
                        <a:rPr lang="en-US" sz="1400" b="1" dirty="0">
                          <a:solidFill>
                            <a:schemeClr val="tx1"/>
                          </a:solidFill>
                          <a:effectLst/>
                          <a:latin typeface="+mj-lt"/>
                          <a:cs typeface="Helvetica" panose="020B0604020202020204" pitchFamily="34" charset="0"/>
                        </a:rPr>
                        <a:t>DCA</a:t>
                      </a:r>
                      <a:endParaRPr lang="en-US" sz="1400" b="1" dirty="0">
                        <a:solidFill>
                          <a:schemeClr val="tx1"/>
                        </a:solidFill>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a:spcBef>
                          <a:spcPts val="0"/>
                        </a:spcBef>
                        <a:spcAft>
                          <a:spcPts val="0"/>
                        </a:spcAft>
                      </a:pPr>
                      <a:r>
                        <a:rPr lang="en-US" sz="1400" b="1" dirty="0">
                          <a:solidFill>
                            <a:schemeClr val="tx1"/>
                          </a:solidFill>
                          <a:effectLst/>
                          <a:latin typeface="+mj-lt"/>
                          <a:cs typeface="Helvetica" panose="020B0604020202020204" pitchFamily="34" charset="0"/>
                        </a:rPr>
                        <a:t>SCA-H</a:t>
                      </a:r>
                      <a:endParaRPr lang="en-US" sz="1400" b="1" dirty="0">
                        <a:solidFill>
                          <a:schemeClr val="tx1"/>
                        </a:solidFill>
                        <a:effectLst/>
                        <a:latin typeface="+mj-lt"/>
                        <a:ea typeface="Calibri"/>
                        <a:cs typeface="Helvetica"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a:spcBef>
                          <a:spcPts val="0"/>
                        </a:spcBef>
                        <a:spcAft>
                          <a:spcPts val="0"/>
                        </a:spcAft>
                      </a:pPr>
                      <a:r>
                        <a:rPr lang="en-US" sz="1400" b="1" dirty="0">
                          <a:solidFill>
                            <a:schemeClr val="tx1"/>
                          </a:solidFill>
                          <a:effectLst/>
                          <a:latin typeface="+mj-lt"/>
                          <a:cs typeface="Helvetica" panose="020B0604020202020204" pitchFamily="34" charset="0"/>
                        </a:rPr>
                        <a:t>SCA-V</a:t>
                      </a:r>
                      <a:endParaRPr lang="en-US" sz="1400" b="1" dirty="0">
                        <a:solidFill>
                          <a:schemeClr val="tx1"/>
                        </a:solidFill>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a:spcBef>
                          <a:spcPts val="0"/>
                        </a:spcBef>
                        <a:spcAft>
                          <a:spcPts val="0"/>
                        </a:spcAft>
                      </a:pPr>
                      <a:r>
                        <a:rPr lang="en-US" sz="1400" b="1" dirty="0">
                          <a:solidFill>
                            <a:schemeClr val="tx1"/>
                          </a:solidFill>
                          <a:effectLst/>
                          <a:latin typeface="+mj-lt"/>
                          <a:cs typeface="Helvetica" panose="020B0604020202020204" pitchFamily="34" charset="0"/>
                        </a:rPr>
                        <a:t>DCA</a:t>
                      </a:r>
                      <a:endParaRPr lang="en-US" sz="1400" b="1" dirty="0">
                        <a:solidFill>
                          <a:schemeClr val="tx1"/>
                        </a:solidFill>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420667">
                <a:tc>
                  <a:txBody>
                    <a:bodyPr/>
                    <a:lstStyle/>
                    <a:p>
                      <a:pPr marL="0" marR="0" indent="0" algn="ctr">
                        <a:spcBef>
                          <a:spcPts val="0"/>
                        </a:spcBef>
                        <a:spcAft>
                          <a:spcPts val="0"/>
                        </a:spcAft>
                      </a:pPr>
                      <a:r>
                        <a:rPr lang="en-US" sz="1400" dirty="0">
                          <a:solidFill>
                            <a:schemeClr val="tx1"/>
                          </a:solidFill>
                          <a:effectLst/>
                          <a:latin typeface="+mj-lt"/>
                          <a:cs typeface="Helvetica" panose="020B0604020202020204" pitchFamily="34" charset="0"/>
                        </a:rPr>
                        <a:t>AM SMAP L2SMP_E Average V2 (2018)</a:t>
                      </a:r>
                      <a:endParaRPr lang="en-US" sz="1400" dirty="0">
                        <a:solidFill>
                          <a:schemeClr val="tx1"/>
                        </a:solidFill>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a:spcBef>
                          <a:spcPts val="0"/>
                        </a:spcBef>
                        <a:spcAft>
                          <a:spcPts val="0"/>
                        </a:spcAft>
                      </a:pPr>
                      <a:r>
                        <a:rPr lang="en-US" sz="1400" dirty="0">
                          <a:effectLst/>
                          <a:latin typeface="+mj-lt"/>
                          <a:cs typeface="Helvetica" panose="020B0604020202020204" pitchFamily="34" charset="0"/>
                        </a:rPr>
                        <a:t>0.046</a:t>
                      </a:r>
                      <a:endParaRPr lang="en-US" sz="1400" dirty="0">
                        <a:effectLst/>
                        <a:latin typeface="+mj-lt"/>
                        <a:ea typeface="Calibri"/>
                        <a:cs typeface="Helvetica"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spcBef>
                          <a:spcPts val="0"/>
                        </a:spcBef>
                        <a:spcAft>
                          <a:spcPts val="0"/>
                        </a:spcAft>
                      </a:pPr>
                      <a:r>
                        <a:rPr lang="en-US" sz="1400" b="1" dirty="0">
                          <a:solidFill>
                            <a:srgbClr val="C00000"/>
                          </a:solidFill>
                          <a:effectLst/>
                          <a:latin typeface="+mj-lt"/>
                          <a:cs typeface="Helvetica" panose="020B0604020202020204" pitchFamily="34" charset="0"/>
                        </a:rPr>
                        <a:t>0.038</a:t>
                      </a:r>
                      <a:endParaRPr lang="en-US" sz="1400" b="1" dirty="0">
                        <a:solidFill>
                          <a:srgbClr val="C00000"/>
                        </a:solidFill>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spcBef>
                          <a:spcPts val="0"/>
                        </a:spcBef>
                        <a:spcAft>
                          <a:spcPts val="0"/>
                        </a:spcAft>
                      </a:pPr>
                      <a:r>
                        <a:rPr lang="en-US" sz="1400" dirty="0">
                          <a:effectLst/>
                          <a:latin typeface="+mj-lt"/>
                          <a:cs typeface="Helvetica" panose="020B0604020202020204" pitchFamily="34" charset="0"/>
                        </a:rPr>
                        <a:t>0.049</a:t>
                      </a:r>
                      <a:endParaRPr lang="en-US" sz="1400" dirty="0">
                        <a:solidFill>
                          <a:srgbClr val="FF0000"/>
                        </a:solidFill>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spcBef>
                          <a:spcPts val="0"/>
                        </a:spcBef>
                        <a:spcAft>
                          <a:spcPts val="0"/>
                        </a:spcAft>
                      </a:pPr>
                      <a:r>
                        <a:rPr lang="en-US" sz="1400" dirty="0">
                          <a:effectLst/>
                          <a:latin typeface="+mj-lt"/>
                          <a:cs typeface="Helvetica" panose="020B0604020202020204" pitchFamily="34" charset="0"/>
                        </a:rPr>
                        <a:t>-0.029</a:t>
                      </a:r>
                      <a:endParaRPr lang="en-US" sz="1400" dirty="0">
                        <a:effectLst/>
                        <a:latin typeface="+mj-lt"/>
                        <a:ea typeface="Calibri"/>
                        <a:cs typeface="Helvetica"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spcBef>
                          <a:spcPts val="0"/>
                        </a:spcBef>
                        <a:spcAft>
                          <a:spcPts val="0"/>
                        </a:spcAft>
                      </a:pPr>
                      <a:r>
                        <a:rPr lang="en-US" sz="1400" b="1" dirty="0">
                          <a:solidFill>
                            <a:srgbClr val="C00000"/>
                          </a:solidFill>
                          <a:effectLst/>
                          <a:latin typeface="+mj-lt"/>
                          <a:cs typeface="Helvetica" panose="020B0604020202020204" pitchFamily="34" charset="0"/>
                        </a:rPr>
                        <a:t>-0.001</a:t>
                      </a:r>
                      <a:endParaRPr lang="en-US" sz="1400" b="1" dirty="0">
                        <a:solidFill>
                          <a:srgbClr val="C00000"/>
                        </a:solidFill>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spcBef>
                          <a:spcPts val="0"/>
                        </a:spcBef>
                        <a:spcAft>
                          <a:spcPts val="0"/>
                        </a:spcAft>
                      </a:pPr>
                      <a:r>
                        <a:rPr lang="en-US" sz="1400" dirty="0">
                          <a:effectLst/>
                          <a:latin typeface="+mj-lt"/>
                          <a:cs typeface="Helvetica" panose="020B0604020202020204" pitchFamily="34" charset="0"/>
                        </a:rPr>
                        <a:t>0.039</a:t>
                      </a:r>
                      <a:endParaRPr lang="en-US" sz="1400" dirty="0">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spcBef>
                          <a:spcPts val="0"/>
                        </a:spcBef>
                        <a:spcAft>
                          <a:spcPts val="0"/>
                        </a:spcAft>
                      </a:pPr>
                      <a:r>
                        <a:rPr lang="en-US" sz="1400" dirty="0">
                          <a:effectLst/>
                          <a:latin typeface="+mj-lt"/>
                          <a:cs typeface="Helvetica" panose="020B0604020202020204" pitchFamily="34" charset="0"/>
                        </a:rPr>
                        <a:t>0.062</a:t>
                      </a:r>
                      <a:endParaRPr lang="en-US" sz="1400" dirty="0">
                        <a:effectLst/>
                        <a:latin typeface="+mj-lt"/>
                        <a:ea typeface="Calibri"/>
                        <a:cs typeface="Helvetica"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spcBef>
                          <a:spcPts val="0"/>
                        </a:spcBef>
                        <a:spcAft>
                          <a:spcPts val="0"/>
                        </a:spcAft>
                      </a:pPr>
                      <a:r>
                        <a:rPr lang="en-US" sz="1400" b="1" dirty="0">
                          <a:solidFill>
                            <a:srgbClr val="C00000"/>
                          </a:solidFill>
                          <a:effectLst/>
                          <a:latin typeface="+mj-lt"/>
                          <a:cs typeface="Helvetica" panose="020B0604020202020204" pitchFamily="34" charset="0"/>
                        </a:rPr>
                        <a:t>0.047</a:t>
                      </a:r>
                      <a:endParaRPr lang="en-US" sz="1400" b="1" dirty="0">
                        <a:solidFill>
                          <a:srgbClr val="C00000"/>
                        </a:solidFill>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spcBef>
                          <a:spcPts val="0"/>
                        </a:spcBef>
                        <a:spcAft>
                          <a:spcPts val="0"/>
                        </a:spcAft>
                      </a:pPr>
                      <a:r>
                        <a:rPr lang="en-US" sz="1400">
                          <a:effectLst/>
                          <a:latin typeface="+mj-lt"/>
                          <a:cs typeface="Helvetica" panose="020B0604020202020204" pitchFamily="34" charset="0"/>
                        </a:rPr>
                        <a:t>0.072</a:t>
                      </a:r>
                      <a:endParaRPr lang="en-US" sz="1400">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spcBef>
                          <a:spcPts val="0"/>
                        </a:spcBef>
                        <a:spcAft>
                          <a:spcPts val="0"/>
                        </a:spcAft>
                      </a:pPr>
                      <a:r>
                        <a:rPr lang="en-US" sz="1400">
                          <a:effectLst/>
                          <a:latin typeface="+mj-lt"/>
                          <a:cs typeface="Helvetica" panose="020B0604020202020204" pitchFamily="34" charset="0"/>
                        </a:rPr>
                        <a:t>0.780</a:t>
                      </a:r>
                      <a:endParaRPr lang="en-US" sz="1400">
                        <a:effectLst/>
                        <a:latin typeface="+mj-lt"/>
                        <a:ea typeface="Calibri"/>
                        <a:cs typeface="Helvetica"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spcBef>
                          <a:spcPts val="0"/>
                        </a:spcBef>
                        <a:spcAft>
                          <a:spcPts val="0"/>
                        </a:spcAft>
                      </a:pPr>
                      <a:r>
                        <a:rPr lang="en-US" sz="1400" b="1" dirty="0">
                          <a:solidFill>
                            <a:srgbClr val="C00000"/>
                          </a:solidFill>
                          <a:effectLst/>
                          <a:latin typeface="+mj-lt"/>
                          <a:cs typeface="Helvetica" panose="020B0604020202020204" pitchFamily="34" charset="0"/>
                        </a:rPr>
                        <a:t>0.814</a:t>
                      </a:r>
                      <a:endParaRPr lang="en-US" sz="1400" b="1" dirty="0">
                        <a:solidFill>
                          <a:srgbClr val="C00000"/>
                        </a:solidFill>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spcBef>
                          <a:spcPts val="0"/>
                        </a:spcBef>
                        <a:spcAft>
                          <a:spcPts val="0"/>
                        </a:spcAft>
                      </a:pPr>
                      <a:r>
                        <a:rPr lang="en-US" sz="1400">
                          <a:effectLst/>
                          <a:latin typeface="+mj-lt"/>
                          <a:cs typeface="Helvetica" panose="020B0604020202020204" pitchFamily="34" charset="0"/>
                        </a:rPr>
                        <a:t>0.728</a:t>
                      </a:r>
                      <a:endParaRPr lang="en-US" sz="1400">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20667">
                <a:tc>
                  <a:txBody>
                    <a:bodyPr/>
                    <a:lstStyle/>
                    <a:p>
                      <a:pPr marL="0" marR="0" indent="0" algn="ctr">
                        <a:spcBef>
                          <a:spcPts val="0"/>
                        </a:spcBef>
                        <a:spcAft>
                          <a:spcPts val="0"/>
                        </a:spcAft>
                      </a:pPr>
                      <a:r>
                        <a:rPr lang="en-US" sz="1400" dirty="0">
                          <a:solidFill>
                            <a:schemeClr val="tx1"/>
                          </a:solidFill>
                          <a:effectLst/>
                          <a:latin typeface="+mj-lt"/>
                          <a:cs typeface="Helvetica" panose="020B0604020202020204" pitchFamily="34" charset="0"/>
                        </a:rPr>
                        <a:t>PM SMAP L2SMP_E Average V2 (2018)</a:t>
                      </a:r>
                      <a:endParaRPr lang="en-US" sz="1400" dirty="0">
                        <a:solidFill>
                          <a:schemeClr val="tx1"/>
                        </a:solidFill>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a:spcBef>
                          <a:spcPts val="0"/>
                        </a:spcBef>
                        <a:spcAft>
                          <a:spcPts val="0"/>
                        </a:spcAft>
                      </a:pPr>
                      <a:r>
                        <a:rPr lang="en-US" sz="1400" dirty="0">
                          <a:effectLst/>
                          <a:latin typeface="+mj-lt"/>
                          <a:cs typeface="Helvetica" panose="020B0604020202020204" pitchFamily="34" charset="0"/>
                        </a:rPr>
                        <a:t>0.045</a:t>
                      </a:r>
                      <a:endParaRPr lang="en-US" sz="1400" dirty="0">
                        <a:effectLst/>
                        <a:latin typeface="+mj-lt"/>
                        <a:ea typeface="Calibri"/>
                        <a:cs typeface="Helvetica"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spcBef>
                          <a:spcPts val="0"/>
                        </a:spcBef>
                        <a:spcAft>
                          <a:spcPts val="0"/>
                        </a:spcAft>
                      </a:pPr>
                      <a:r>
                        <a:rPr lang="en-US" sz="1400" b="1" dirty="0">
                          <a:solidFill>
                            <a:srgbClr val="C00000"/>
                          </a:solidFill>
                          <a:effectLst/>
                          <a:latin typeface="+mj-lt"/>
                          <a:cs typeface="Helvetica" panose="020B0604020202020204" pitchFamily="34" charset="0"/>
                        </a:rPr>
                        <a:t>0.036</a:t>
                      </a:r>
                      <a:endParaRPr lang="en-US" sz="1400" b="1" dirty="0">
                        <a:solidFill>
                          <a:srgbClr val="C00000"/>
                        </a:solidFill>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spcBef>
                          <a:spcPts val="0"/>
                        </a:spcBef>
                        <a:spcAft>
                          <a:spcPts val="0"/>
                        </a:spcAft>
                      </a:pPr>
                      <a:r>
                        <a:rPr lang="en-US" sz="1400" dirty="0">
                          <a:effectLst/>
                          <a:latin typeface="+mj-lt"/>
                          <a:cs typeface="Helvetica" panose="020B0604020202020204" pitchFamily="34" charset="0"/>
                        </a:rPr>
                        <a:t>0.047</a:t>
                      </a:r>
                      <a:endParaRPr lang="en-US" sz="1400" dirty="0">
                        <a:solidFill>
                          <a:srgbClr val="FF0000"/>
                        </a:solidFill>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spcBef>
                          <a:spcPts val="0"/>
                        </a:spcBef>
                        <a:spcAft>
                          <a:spcPts val="0"/>
                        </a:spcAft>
                      </a:pPr>
                      <a:r>
                        <a:rPr lang="en-US" sz="1400">
                          <a:effectLst/>
                          <a:latin typeface="+mj-lt"/>
                          <a:cs typeface="Helvetica" panose="020B0604020202020204" pitchFamily="34" charset="0"/>
                        </a:rPr>
                        <a:t>-0.024</a:t>
                      </a:r>
                      <a:endParaRPr lang="en-US" sz="1400">
                        <a:effectLst/>
                        <a:latin typeface="+mj-lt"/>
                        <a:ea typeface="Calibri"/>
                        <a:cs typeface="Helvetica"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spcBef>
                          <a:spcPts val="0"/>
                        </a:spcBef>
                        <a:spcAft>
                          <a:spcPts val="0"/>
                        </a:spcAft>
                      </a:pPr>
                      <a:r>
                        <a:rPr lang="en-US" sz="1400" b="1" dirty="0">
                          <a:solidFill>
                            <a:srgbClr val="C00000"/>
                          </a:solidFill>
                          <a:effectLst/>
                          <a:latin typeface="+mj-lt"/>
                          <a:cs typeface="Helvetica" panose="020B0604020202020204" pitchFamily="34" charset="0"/>
                        </a:rPr>
                        <a:t>-0.002</a:t>
                      </a:r>
                      <a:endParaRPr lang="en-US" sz="1400" b="1" dirty="0">
                        <a:solidFill>
                          <a:srgbClr val="C00000"/>
                        </a:solidFill>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spcBef>
                          <a:spcPts val="0"/>
                        </a:spcBef>
                        <a:spcAft>
                          <a:spcPts val="0"/>
                        </a:spcAft>
                      </a:pPr>
                      <a:r>
                        <a:rPr lang="en-US" sz="1400">
                          <a:effectLst/>
                          <a:latin typeface="+mj-lt"/>
                          <a:cs typeface="Helvetica" panose="020B0604020202020204" pitchFamily="34" charset="0"/>
                        </a:rPr>
                        <a:t>0.031</a:t>
                      </a:r>
                      <a:endParaRPr lang="en-US" sz="1400">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spcBef>
                          <a:spcPts val="0"/>
                        </a:spcBef>
                        <a:spcAft>
                          <a:spcPts val="0"/>
                        </a:spcAft>
                      </a:pPr>
                      <a:r>
                        <a:rPr lang="en-US" sz="1400" dirty="0">
                          <a:effectLst/>
                          <a:latin typeface="+mj-lt"/>
                          <a:cs typeface="Helvetica" panose="020B0604020202020204" pitchFamily="34" charset="0"/>
                        </a:rPr>
                        <a:t>0.061</a:t>
                      </a:r>
                      <a:endParaRPr lang="en-US" sz="1400" dirty="0">
                        <a:effectLst/>
                        <a:latin typeface="+mj-lt"/>
                        <a:ea typeface="Calibri"/>
                        <a:cs typeface="Helvetica"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spcBef>
                          <a:spcPts val="0"/>
                        </a:spcBef>
                        <a:spcAft>
                          <a:spcPts val="0"/>
                        </a:spcAft>
                      </a:pPr>
                      <a:r>
                        <a:rPr lang="en-US" sz="1400" b="1" dirty="0">
                          <a:solidFill>
                            <a:srgbClr val="C00000"/>
                          </a:solidFill>
                          <a:effectLst/>
                          <a:latin typeface="+mj-lt"/>
                          <a:cs typeface="Helvetica" panose="020B0604020202020204" pitchFamily="34" charset="0"/>
                        </a:rPr>
                        <a:t>0.045</a:t>
                      </a:r>
                      <a:endParaRPr lang="en-US" sz="1400" b="1" dirty="0">
                        <a:solidFill>
                          <a:srgbClr val="C00000"/>
                        </a:solidFill>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spcBef>
                          <a:spcPts val="0"/>
                        </a:spcBef>
                        <a:spcAft>
                          <a:spcPts val="0"/>
                        </a:spcAft>
                      </a:pPr>
                      <a:r>
                        <a:rPr lang="en-US" sz="1400" dirty="0">
                          <a:effectLst/>
                          <a:latin typeface="+mj-lt"/>
                          <a:cs typeface="Helvetica" panose="020B0604020202020204" pitchFamily="34" charset="0"/>
                        </a:rPr>
                        <a:t>0.066</a:t>
                      </a:r>
                      <a:endParaRPr lang="en-US" sz="1400" dirty="0">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spcBef>
                          <a:spcPts val="0"/>
                        </a:spcBef>
                        <a:spcAft>
                          <a:spcPts val="0"/>
                        </a:spcAft>
                      </a:pPr>
                      <a:r>
                        <a:rPr lang="en-US" sz="1400" dirty="0">
                          <a:effectLst/>
                          <a:latin typeface="+mj-lt"/>
                          <a:cs typeface="Helvetica" panose="020B0604020202020204" pitchFamily="34" charset="0"/>
                        </a:rPr>
                        <a:t>0.780</a:t>
                      </a:r>
                      <a:endParaRPr lang="en-US" sz="1400" dirty="0">
                        <a:effectLst/>
                        <a:latin typeface="+mj-lt"/>
                        <a:ea typeface="Calibri"/>
                        <a:cs typeface="Helvetica"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spcBef>
                          <a:spcPts val="0"/>
                        </a:spcBef>
                        <a:spcAft>
                          <a:spcPts val="0"/>
                        </a:spcAft>
                      </a:pPr>
                      <a:r>
                        <a:rPr lang="en-US" sz="1400" b="1" dirty="0">
                          <a:solidFill>
                            <a:srgbClr val="C00000"/>
                          </a:solidFill>
                          <a:effectLst/>
                          <a:latin typeface="+mj-lt"/>
                          <a:cs typeface="Helvetica" panose="020B0604020202020204" pitchFamily="34" charset="0"/>
                        </a:rPr>
                        <a:t>0.818</a:t>
                      </a:r>
                      <a:endParaRPr lang="en-US" sz="1400" b="1" dirty="0">
                        <a:solidFill>
                          <a:srgbClr val="C00000"/>
                        </a:solidFill>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spcBef>
                          <a:spcPts val="0"/>
                        </a:spcBef>
                        <a:spcAft>
                          <a:spcPts val="0"/>
                        </a:spcAft>
                      </a:pPr>
                      <a:r>
                        <a:rPr lang="en-US" sz="1400" dirty="0">
                          <a:effectLst/>
                          <a:latin typeface="+mj-lt"/>
                          <a:cs typeface="Helvetica" panose="020B0604020202020204" pitchFamily="34" charset="0"/>
                        </a:rPr>
                        <a:t>0.712</a:t>
                      </a:r>
                      <a:endParaRPr lang="en-US" sz="1400" dirty="0">
                        <a:effectLst/>
                        <a:latin typeface="+mj-lt"/>
                        <a:ea typeface="Calibri"/>
                        <a:cs typeface="Helvetica" panose="020B0604020202020204" pitchFamily="34" charset="0"/>
                      </a:endParaRPr>
                    </a:p>
                  </a:txBody>
                  <a:tcPr marL="8272" marR="8272" marT="8272" marB="82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7" name="TextBox 6"/>
          <p:cNvSpPr txBox="1"/>
          <p:nvPr/>
        </p:nvSpPr>
        <p:spPr>
          <a:xfrm>
            <a:off x="104809" y="5226784"/>
            <a:ext cx="8276206" cy="1631216"/>
          </a:xfrm>
          <a:prstGeom prst="rect">
            <a:avLst/>
          </a:prstGeom>
          <a:noFill/>
        </p:spPr>
        <p:txBody>
          <a:bodyPr wrap="square" rtlCol="0">
            <a:spAutoFit/>
          </a:bodyPr>
          <a:lstStyle/>
          <a:p>
            <a:pPr marL="231775" indent="-231775">
              <a:buFont typeface="Wingdings" charset="2"/>
              <a:buChar char="§"/>
            </a:pPr>
            <a:r>
              <a:rPr lang="en-US" sz="2000" i="0" dirty="0" smtClean="0">
                <a:solidFill>
                  <a:srgbClr val="C00000"/>
                </a:solidFill>
                <a:latin typeface="+mj-lt"/>
              </a:rPr>
              <a:t>L-band </a:t>
            </a:r>
            <a:r>
              <a:rPr lang="en-US" sz="2000" i="0" dirty="0">
                <a:solidFill>
                  <a:srgbClr val="C00000"/>
                </a:solidFill>
                <a:latin typeface="+mj-lt"/>
              </a:rPr>
              <a:t>radiometer-only soil moisture products meet the </a:t>
            </a:r>
            <a:r>
              <a:rPr lang="en-US" sz="2000" i="0" dirty="0" smtClean="0">
                <a:solidFill>
                  <a:srgbClr val="C00000"/>
                </a:solidFill>
                <a:latin typeface="+mj-lt"/>
              </a:rPr>
              <a:t>0.04 m3/m3 </a:t>
            </a:r>
            <a:r>
              <a:rPr lang="en-US" sz="2000" i="0" dirty="0">
                <a:solidFill>
                  <a:srgbClr val="C00000"/>
                </a:solidFill>
                <a:latin typeface="+mj-lt"/>
              </a:rPr>
              <a:t>accuracy requirement</a:t>
            </a:r>
          </a:p>
          <a:p>
            <a:pPr marL="231775" indent="-231775">
              <a:buFont typeface="Wingdings" charset="2"/>
              <a:buChar char="§"/>
            </a:pPr>
            <a:r>
              <a:rPr lang="en-US" sz="2000" i="0" dirty="0" smtClean="0">
                <a:latin typeface="+mj-lt"/>
              </a:rPr>
              <a:t>SMAP soil moisture estimates outperform other satellite soil moisture products</a:t>
            </a:r>
          </a:p>
          <a:p>
            <a:pPr marL="231775" indent="-231775">
              <a:buFont typeface="Wingdings" charset="2"/>
              <a:buChar char="§"/>
            </a:pPr>
            <a:r>
              <a:rPr lang="en-US" sz="2000" i="0" dirty="0" smtClean="0">
                <a:latin typeface="+mj-lt"/>
              </a:rPr>
              <a:t>AM and PM retrieval assessment is consistent</a:t>
            </a:r>
            <a:endParaRPr lang="en-US" sz="2000" i="0" dirty="0">
              <a:latin typeface="+mj-lt"/>
            </a:endParaRPr>
          </a:p>
        </p:txBody>
      </p:sp>
      <p:graphicFrame>
        <p:nvGraphicFramePr>
          <p:cNvPr id="9" name="Table 8">
            <a:extLst>
              <a:ext uri="{FF2B5EF4-FFF2-40B4-BE49-F238E27FC236}">
                <a16:creationId xmlns:a16="http://schemas.microsoft.com/office/drawing/2014/main" id="{4C994D9B-F404-5043-B381-823B5E8ACD2A}"/>
              </a:ext>
            </a:extLst>
          </p:cNvPr>
          <p:cNvGraphicFramePr>
            <a:graphicFrameLocks noGrp="1"/>
          </p:cNvGraphicFramePr>
          <p:nvPr>
            <p:extLst>
              <p:ext uri="{D42A27DB-BD31-4B8C-83A1-F6EECF244321}">
                <p14:modId xmlns:p14="http://schemas.microsoft.com/office/powerpoint/2010/main" val="591334342"/>
              </p:ext>
            </p:extLst>
          </p:nvPr>
        </p:nvGraphicFramePr>
        <p:xfrm>
          <a:off x="-1" y="2802845"/>
          <a:ext cx="9144005" cy="1962750"/>
        </p:xfrm>
        <a:graphic>
          <a:graphicData uri="http://schemas.openxmlformats.org/drawingml/2006/table">
            <a:tbl>
              <a:tblPr firstRow="1" firstCol="1">
                <a:tableStyleId>{5C22544A-7EE6-4342-B048-85BDC9FD1C3A}</a:tableStyleId>
              </a:tblPr>
              <a:tblGrid>
                <a:gridCol w="2547032">
                  <a:extLst>
                    <a:ext uri="{9D8B030D-6E8A-4147-A177-3AD203B41FA5}">
                      <a16:colId xmlns:a16="http://schemas.microsoft.com/office/drawing/2014/main" val="20000"/>
                    </a:ext>
                  </a:extLst>
                </a:gridCol>
                <a:gridCol w="732997">
                  <a:extLst>
                    <a:ext uri="{9D8B030D-6E8A-4147-A177-3AD203B41FA5}">
                      <a16:colId xmlns:a16="http://schemas.microsoft.com/office/drawing/2014/main" val="20002"/>
                    </a:ext>
                  </a:extLst>
                </a:gridCol>
                <a:gridCol w="732997">
                  <a:extLst>
                    <a:ext uri="{9D8B030D-6E8A-4147-A177-3AD203B41FA5}">
                      <a16:colId xmlns:a16="http://schemas.microsoft.com/office/drawing/2014/main" val="20004"/>
                    </a:ext>
                  </a:extLst>
                </a:gridCol>
                <a:gridCol w="732997">
                  <a:extLst>
                    <a:ext uri="{9D8B030D-6E8A-4147-A177-3AD203B41FA5}">
                      <a16:colId xmlns:a16="http://schemas.microsoft.com/office/drawing/2014/main" val="20006"/>
                    </a:ext>
                  </a:extLst>
                </a:gridCol>
                <a:gridCol w="732997">
                  <a:extLst>
                    <a:ext uri="{9D8B030D-6E8A-4147-A177-3AD203B41FA5}">
                      <a16:colId xmlns:a16="http://schemas.microsoft.com/office/drawing/2014/main" val="20008"/>
                    </a:ext>
                  </a:extLst>
                </a:gridCol>
                <a:gridCol w="732997">
                  <a:extLst>
                    <a:ext uri="{9D8B030D-6E8A-4147-A177-3AD203B41FA5}">
                      <a16:colId xmlns:a16="http://schemas.microsoft.com/office/drawing/2014/main" val="20010"/>
                    </a:ext>
                  </a:extLst>
                </a:gridCol>
                <a:gridCol w="732997">
                  <a:extLst>
                    <a:ext uri="{9D8B030D-6E8A-4147-A177-3AD203B41FA5}">
                      <a16:colId xmlns:a16="http://schemas.microsoft.com/office/drawing/2014/main" val="20012"/>
                    </a:ext>
                  </a:extLst>
                </a:gridCol>
                <a:gridCol w="732997">
                  <a:extLst>
                    <a:ext uri="{9D8B030D-6E8A-4147-A177-3AD203B41FA5}">
                      <a16:colId xmlns:a16="http://schemas.microsoft.com/office/drawing/2014/main" val="20014"/>
                    </a:ext>
                  </a:extLst>
                </a:gridCol>
                <a:gridCol w="732997">
                  <a:extLst>
                    <a:ext uri="{9D8B030D-6E8A-4147-A177-3AD203B41FA5}">
                      <a16:colId xmlns:a16="http://schemas.microsoft.com/office/drawing/2014/main" val="20016"/>
                    </a:ext>
                  </a:extLst>
                </a:gridCol>
                <a:gridCol w="732997">
                  <a:extLst>
                    <a:ext uri="{9D8B030D-6E8A-4147-A177-3AD203B41FA5}">
                      <a16:colId xmlns:a16="http://schemas.microsoft.com/office/drawing/2014/main" val="20017"/>
                    </a:ext>
                  </a:extLst>
                </a:gridCol>
              </a:tblGrid>
              <a:tr h="448141">
                <a:tc rowSpan="2">
                  <a:txBody>
                    <a:bodyPr/>
                    <a:lstStyle/>
                    <a:p>
                      <a:pPr marL="0" marR="0" indent="0" algn="ctr">
                        <a:lnSpc>
                          <a:spcPct val="100000"/>
                        </a:lnSpc>
                        <a:spcBef>
                          <a:spcPts val="0"/>
                        </a:spcBef>
                        <a:spcAft>
                          <a:spcPts val="0"/>
                        </a:spcAft>
                      </a:pPr>
                      <a:r>
                        <a:rPr lang="en-US" sz="1400" dirty="0" smtClean="0">
                          <a:solidFill>
                            <a:schemeClr val="tx1"/>
                          </a:solidFill>
                          <a:effectLst/>
                          <a:latin typeface="+mj-lt"/>
                        </a:rPr>
                        <a:t>Sparse Network</a:t>
                      </a:r>
                      <a:endParaRPr lang="en-US" sz="1400" dirty="0">
                        <a:solidFill>
                          <a:schemeClr val="tx1"/>
                        </a:solidFill>
                        <a:effectLst/>
                        <a:latin typeface="+mj-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gridSpan="2">
                  <a:txBody>
                    <a:bodyPr/>
                    <a:lstStyle/>
                    <a:p>
                      <a:pPr marL="0" marR="0" indent="0" algn="ctr">
                        <a:lnSpc>
                          <a:spcPct val="100000"/>
                        </a:lnSpc>
                        <a:spcBef>
                          <a:spcPts val="0"/>
                        </a:spcBef>
                        <a:spcAft>
                          <a:spcPts val="0"/>
                        </a:spcAft>
                      </a:pPr>
                      <a:r>
                        <a:rPr lang="en-US" sz="1400" b="1" dirty="0">
                          <a:solidFill>
                            <a:schemeClr val="tx1"/>
                          </a:solidFill>
                          <a:effectLst/>
                          <a:latin typeface="+mj-lt"/>
                        </a:rPr>
                        <a:t>ubRMSD (m3/m3)</a:t>
                      </a:r>
                      <a:endParaRPr lang="en-US" sz="1400" b="1" dirty="0">
                        <a:solidFill>
                          <a:schemeClr val="tx1"/>
                        </a:solidFill>
                        <a:effectLst/>
                        <a:latin typeface="+mj-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c gridSpan="2">
                  <a:txBody>
                    <a:bodyPr/>
                    <a:lstStyle/>
                    <a:p>
                      <a:pPr marL="0" marR="0" indent="0" algn="ctr">
                        <a:lnSpc>
                          <a:spcPct val="100000"/>
                        </a:lnSpc>
                        <a:spcBef>
                          <a:spcPts val="0"/>
                        </a:spcBef>
                        <a:spcAft>
                          <a:spcPts val="0"/>
                        </a:spcAft>
                      </a:pPr>
                      <a:r>
                        <a:rPr lang="en-US" sz="1400" b="1" dirty="0">
                          <a:solidFill>
                            <a:schemeClr val="tx1"/>
                          </a:solidFill>
                          <a:effectLst/>
                          <a:latin typeface="+mj-lt"/>
                        </a:rPr>
                        <a:t>Bias (m3/m3)</a:t>
                      </a:r>
                      <a:endParaRPr lang="en-US" sz="1400" b="1" dirty="0">
                        <a:solidFill>
                          <a:schemeClr val="tx1"/>
                        </a:solidFill>
                        <a:effectLst/>
                        <a:latin typeface="+mj-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c gridSpan="2">
                  <a:txBody>
                    <a:bodyPr/>
                    <a:lstStyle/>
                    <a:p>
                      <a:pPr marL="0" marR="0" indent="0" algn="ctr">
                        <a:lnSpc>
                          <a:spcPct val="100000"/>
                        </a:lnSpc>
                        <a:spcBef>
                          <a:spcPts val="0"/>
                        </a:spcBef>
                        <a:spcAft>
                          <a:spcPts val="0"/>
                        </a:spcAft>
                      </a:pPr>
                      <a:r>
                        <a:rPr lang="en-US" sz="1400" b="1" dirty="0">
                          <a:solidFill>
                            <a:schemeClr val="tx1"/>
                          </a:solidFill>
                          <a:effectLst/>
                          <a:latin typeface="+mj-lt"/>
                        </a:rPr>
                        <a:t>RMSD (m3/m3)</a:t>
                      </a:r>
                      <a:endParaRPr lang="en-US" sz="1400" b="1" dirty="0">
                        <a:solidFill>
                          <a:schemeClr val="tx1"/>
                        </a:solidFill>
                        <a:effectLst/>
                        <a:latin typeface="+mj-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c gridSpan="2">
                  <a:txBody>
                    <a:bodyPr/>
                    <a:lstStyle/>
                    <a:p>
                      <a:pPr marL="0" marR="0" indent="0" algn="ctr">
                        <a:lnSpc>
                          <a:spcPct val="100000"/>
                        </a:lnSpc>
                        <a:spcBef>
                          <a:spcPts val="0"/>
                        </a:spcBef>
                        <a:spcAft>
                          <a:spcPts val="0"/>
                        </a:spcAft>
                      </a:pPr>
                      <a:r>
                        <a:rPr lang="en-US" sz="1400" b="1" dirty="0">
                          <a:solidFill>
                            <a:schemeClr val="tx1"/>
                          </a:solidFill>
                          <a:effectLst/>
                          <a:latin typeface="+mj-lt"/>
                        </a:rPr>
                        <a:t>R</a:t>
                      </a:r>
                      <a:endParaRPr lang="en-US" sz="1400" b="1" dirty="0">
                        <a:solidFill>
                          <a:schemeClr val="tx1"/>
                        </a:solidFill>
                        <a:effectLst/>
                        <a:latin typeface="+mj-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c rowSpan="2">
                  <a:txBody>
                    <a:bodyPr/>
                    <a:lstStyle/>
                    <a:p>
                      <a:pPr marL="0" marR="0" indent="0" algn="ctr">
                        <a:lnSpc>
                          <a:spcPct val="100000"/>
                        </a:lnSpc>
                        <a:spcBef>
                          <a:spcPts val="0"/>
                        </a:spcBef>
                        <a:spcAft>
                          <a:spcPts val="0"/>
                        </a:spcAft>
                      </a:pPr>
                      <a:r>
                        <a:rPr lang="en-US" sz="1400" b="1" dirty="0">
                          <a:solidFill>
                            <a:schemeClr val="tx1"/>
                          </a:solidFill>
                          <a:effectLst/>
                          <a:latin typeface="+mj-lt"/>
                        </a:rPr>
                        <a:t>N</a:t>
                      </a:r>
                      <a:endParaRPr lang="en-US" sz="1400" b="1" dirty="0">
                        <a:solidFill>
                          <a:schemeClr val="tx1"/>
                        </a:solidFill>
                        <a:effectLst/>
                        <a:latin typeface="+mj-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224071">
                <a:tc vMerge="1">
                  <a:txBody>
                    <a:bodyPr/>
                    <a:lstStyle/>
                    <a:p>
                      <a:endParaRPr lang="en-US"/>
                    </a:p>
                  </a:txBody>
                  <a:tcPr/>
                </a:tc>
                <a:tc>
                  <a:txBody>
                    <a:bodyPr/>
                    <a:lstStyle/>
                    <a:p>
                      <a:pPr marL="0" marR="0" indent="0" algn="ctr">
                        <a:lnSpc>
                          <a:spcPct val="100000"/>
                        </a:lnSpc>
                        <a:spcBef>
                          <a:spcPts val="0"/>
                        </a:spcBef>
                        <a:spcAft>
                          <a:spcPts val="0"/>
                        </a:spcAft>
                      </a:pPr>
                      <a:r>
                        <a:rPr lang="en-US" sz="1400" b="1" dirty="0">
                          <a:solidFill>
                            <a:schemeClr val="tx1"/>
                          </a:solidFill>
                          <a:effectLst/>
                          <a:latin typeface="+mj-lt"/>
                        </a:rPr>
                        <a:t>SCA-V</a:t>
                      </a:r>
                      <a:endParaRPr lang="en-US" sz="1400" b="1" dirty="0">
                        <a:solidFill>
                          <a:schemeClr val="tx1"/>
                        </a:solidFill>
                        <a:effectLst/>
                        <a:latin typeface="+mj-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a:lnSpc>
                          <a:spcPct val="100000"/>
                        </a:lnSpc>
                        <a:spcBef>
                          <a:spcPts val="0"/>
                        </a:spcBef>
                        <a:spcAft>
                          <a:spcPts val="0"/>
                        </a:spcAft>
                      </a:pPr>
                      <a:r>
                        <a:rPr lang="en-US" sz="1400" b="1" dirty="0">
                          <a:solidFill>
                            <a:schemeClr val="tx1"/>
                          </a:solidFill>
                          <a:effectLst/>
                          <a:latin typeface="+mj-lt"/>
                        </a:rPr>
                        <a:t>SMOS</a:t>
                      </a:r>
                      <a:endParaRPr lang="en-US" sz="1400" b="1" dirty="0">
                        <a:solidFill>
                          <a:schemeClr val="tx1"/>
                        </a:solidFill>
                        <a:effectLst/>
                        <a:latin typeface="+mj-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a:lnSpc>
                          <a:spcPct val="100000"/>
                        </a:lnSpc>
                        <a:spcBef>
                          <a:spcPts val="0"/>
                        </a:spcBef>
                        <a:spcAft>
                          <a:spcPts val="0"/>
                        </a:spcAft>
                      </a:pPr>
                      <a:r>
                        <a:rPr lang="en-US" sz="1400" b="1" dirty="0">
                          <a:solidFill>
                            <a:schemeClr val="tx1"/>
                          </a:solidFill>
                          <a:effectLst/>
                          <a:latin typeface="+mj-lt"/>
                        </a:rPr>
                        <a:t>SCA-V</a:t>
                      </a:r>
                      <a:endParaRPr lang="en-US" sz="1400" b="1" dirty="0">
                        <a:solidFill>
                          <a:schemeClr val="tx1"/>
                        </a:solidFill>
                        <a:effectLst/>
                        <a:latin typeface="+mj-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a:lnSpc>
                          <a:spcPct val="100000"/>
                        </a:lnSpc>
                        <a:spcBef>
                          <a:spcPts val="0"/>
                        </a:spcBef>
                        <a:spcAft>
                          <a:spcPts val="0"/>
                        </a:spcAft>
                      </a:pPr>
                      <a:r>
                        <a:rPr lang="en-US" sz="1400" b="1">
                          <a:solidFill>
                            <a:schemeClr val="tx1"/>
                          </a:solidFill>
                          <a:effectLst/>
                          <a:latin typeface="+mj-lt"/>
                        </a:rPr>
                        <a:t>SMOS</a:t>
                      </a:r>
                      <a:endParaRPr lang="en-US" sz="1400" b="1">
                        <a:solidFill>
                          <a:schemeClr val="tx1"/>
                        </a:solidFill>
                        <a:effectLst/>
                        <a:latin typeface="+mj-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a:lnSpc>
                          <a:spcPct val="100000"/>
                        </a:lnSpc>
                        <a:spcBef>
                          <a:spcPts val="0"/>
                        </a:spcBef>
                        <a:spcAft>
                          <a:spcPts val="0"/>
                        </a:spcAft>
                      </a:pPr>
                      <a:r>
                        <a:rPr lang="en-US" sz="1400" b="1" dirty="0">
                          <a:solidFill>
                            <a:schemeClr val="tx1"/>
                          </a:solidFill>
                          <a:effectLst/>
                          <a:latin typeface="+mj-lt"/>
                        </a:rPr>
                        <a:t>SCA-V</a:t>
                      </a:r>
                      <a:endParaRPr lang="en-US" sz="1400" b="1" dirty="0">
                        <a:solidFill>
                          <a:schemeClr val="tx1"/>
                        </a:solidFill>
                        <a:effectLst/>
                        <a:latin typeface="+mj-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a:lnSpc>
                          <a:spcPct val="100000"/>
                        </a:lnSpc>
                        <a:spcBef>
                          <a:spcPts val="0"/>
                        </a:spcBef>
                        <a:spcAft>
                          <a:spcPts val="0"/>
                        </a:spcAft>
                      </a:pPr>
                      <a:r>
                        <a:rPr lang="en-US" sz="1400" b="1" dirty="0">
                          <a:solidFill>
                            <a:schemeClr val="tx1"/>
                          </a:solidFill>
                          <a:effectLst/>
                          <a:latin typeface="+mj-lt"/>
                        </a:rPr>
                        <a:t>SMOS</a:t>
                      </a:r>
                      <a:endParaRPr lang="en-US" sz="1400" b="1" dirty="0">
                        <a:solidFill>
                          <a:schemeClr val="tx1"/>
                        </a:solidFill>
                        <a:effectLst/>
                        <a:latin typeface="+mj-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a:lnSpc>
                          <a:spcPct val="100000"/>
                        </a:lnSpc>
                        <a:spcBef>
                          <a:spcPts val="0"/>
                        </a:spcBef>
                        <a:spcAft>
                          <a:spcPts val="0"/>
                        </a:spcAft>
                      </a:pPr>
                      <a:r>
                        <a:rPr lang="en-US" sz="1400" b="1" dirty="0">
                          <a:solidFill>
                            <a:schemeClr val="tx1"/>
                          </a:solidFill>
                          <a:effectLst/>
                          <a:latin typeface="+mj-lt"/>
                        </a:rPr>
                        <a:t>SCA-V</a:t>
                      </a:r>
                      <a:endParaRPr lang="en-US" sz="1400" b="1" dirty="0">
                        <a:solidFill>
                          <a:schemeClr val="tx1"/>
                        </a:solidFill>
                        <a:effectLst/>
                        <a:latin typeface="+mj-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a:lnSpc>
                          <a:spcPct val="100000"/>
                        </a:lnSpc>
                        <a:spcBef>
                          <a:spcPts val="0"/>
                        </a:spcBef>
                        <a:spcAft>
                          <a:spcPts val="0"/>
                        </a:spcAft>
                      </a:pPr>
                      <a:r>
                        <a:rPr lang="en-US" sz="1400" b="1" dirty="0">
                          <a:solidFill>
                            <a:schemeClr val="tx1"/>
                          </a:solidFill>
                          <a:effectLst/>
                          <a:latin typeface="+mj-lt"/>
                        </a:rPr>
                        <a:t>SMOS</a:t>
                      </a:r>
                      <a:endParaRPr lang="en-US" sz="1400" b="1" dirty="0">
                        <a:solidFill>
                          <a:schemeClr val="tx1"/>
                        </a:solidFill>
                        <a:effectLst/>
                        <a:latin typeface="+mj-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vMerge="1">
                  <a:txBody>
                    <a:bodyPr/>
                    <a:lstStyle/>
                    <a:p>
                      <a:pPr indent="0" algn="ctr">
                        <a:lnSpc>
                          <a:spcPct val="100000"/>
                        </a:lnSpc>
                      </a:pPr>
                      <a:endParaRPr lang="en-US" sz="1000" b="1" dirty="0">
                        <a:solidFill>
                          <a:schemeClr val="tx1"/>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448141">
                <a:tc>
                  <a:txBody>
                    <a:bodyPr/>
                    <a:lstStyle/>
                    <a:p>
                      <a:pPr marL="0" marR="0" indent="0" algn="ctr">
                        <a:lnSpc>
                          <a:spcPct val="100000"/>
                        </a:lnSpc>
                        <a:spcBef>
                          <a:spcPts val="0"/>
                        </a:spcBef>
                        <a:spcAft>
                          <a:spcPts val="0"/>
                        </a:spcAft>
                      </a:pPr>
                      <a:r>
                        <a:rPr lang="en-US" sz="1400" dirty="0">
                          <a:solidFill>
                            <a:schemeClr val="tx1"/>
                          </a:solidFill>
                          <a:effectLst/>
                          <a:latin typeface="+mj-lt"/>
                        </a:rPr>
                        <a:t>AM SMAP L2SMP_E         </a:t>
                      </a:r>
                    </a:p>
                    <a:p>
                      <a:pPr marL="0" marR="0" indent="0" algn="ctr">
                        <a:lnSpc>
                          <a:spcPct val="100000"/>
                        </a:lnSpc>
                        <a:spcBef>
                          <a:spcPts val="0"/>
                        </a:spcBef>
                        <a:spcAft>
                          <a:spcPts val="0"/>
                        </a:spcAft>
                      </a:pPr>
                      <a:r>
                        <a:rPr lang="en-US" sz="1400" dirty="0">
                          <a:solidFill>
                            <a:schemeClr val="tx1"/>
                          </a:solidFill>
                          <a:effectLst/>
                          <a:latin typeface="+mj-lt"/>
                        </a:rPr>
                        <a:t>Average V2 (2018)</a:t>
                      </a:r>
                      <a:endParaRPr lang="en-US" sz="1400" dirty="0">
                        <a:solidFill>
                          <a:schemeClr val="tx1"/>
                        </a:solidFill>
                        <a:effectLst/>
                        <a:latin typeface="+mj-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fontAlgn="b">
                        <a:lnSpc>
                          <a:spcPct val="100000"/>
                        </a:lnSpc>
                        <a:spcBef>
                          <a:spcPts val="0"/>
                        </a:spcBef>
                        <a:spcAft>
                          <a:spcPts val="0"/>
                        </a:spcAft>
                      </a:pPr>
                      <a:r>
                        <a:rPr lang="en-US" sz="1400" b="1" dirty="0">
                          <a:solidFill>
                            <a:srgbClr val="C00000"/>
                          </a:solidFill>
                          <a:effectLst/>
                          <a:latin typeface="+mj-lt"/>
                        </a:rPr>
                        <a:t>0.045</a:t>
                      </a:r>
                      <a:endParaRPr lang="en-US" sz="1400" b="1" dirty="0">
                        <a:solidFill>
                          <a:srgbClr val="C00000"/>
                        </a:solidFill>
                        <a:effectLst/>
                        <a:latin typeface="+mj-lt"/>
                        <a:ea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fontAlgn="b">
                        <a:lnSpc>
                          <a:spcPct val="100000"/>
                        </a:lnSpc>
                        <a:spcBef>
                          <a:spcPts val="0"/>
                        </a:spcBef>
                        <a:spcAft>
                          <a:spcPts val="0"/>
                        </a:spcAft>
                      </a:pPr>
                      <a:r>
                        <a:rPr lang="en-US" sz="1400" dirty="0">
                          <a:solidFill>
                            <a:schemeClr val="tx1"/>
                          </a:solidFill>
                          <a:effectLst/>
                          <a:latin typeface="+mj-lt"/>
                        </a:rPr>
                        <a:t>0.068</a:t>
                      </a:r>
                      <a:endParaRPr lang="en-US" sz="1400" dirty="0">
                        <a:solidFill>
                          <a:schemeClr val="tx1"/>
                        </a:solidFill>
                        <a:effectLst/>
                        <a:latin typeface="+mj-lt"/>
                        <a:ea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fontAlgn="b">
                        <a:lnSpc>
                          <a:spcPct val="100000"/>
                        </a:lnSpc>
                        <a:spcBef>
                          <a:spcPts val="0"/>
                        </a:spcBef>
                        <a:spcAft>
                          <a:spcPts val="0"/>
                        </a:spcAft>
                      </a:pPr>
                      <a:r>
                        <a:rPr lang="en-US" sz="1400" b="1" dirty="0">
                          <a:solidFill>
                            <a:srgbClr val="C00000"/>
                          </a:solidFill>
                          <a:effectLst/>
                          <a:latin typeface="+mj-lt"/>
                        </a:rPr>
                        <a:t>0.003</a:t>
                      </a:r>
                      <a:endParaRPr lang="en-US" sz="1400" b="1" dirty="0">
                        <a:solidFill>
                          <a:srgbClr val="C00000"/>
                        </a:solidFill>
                        <a:effectLst/>
                        <a:latin typeface="+mj-lt"/>
                        <a:ea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fontAlgn="b">
                        <a:lnSpc>
                          <a:spcPct val="100000"/>
                        </a:lnSpc>
                        <a:spcBef>
                          <a:spcPts val="0"/>
                        </a:spcBef>
                        <a:spcAft>
                          <a:spcPts val="0"/>
                        </a:spcAft>
                      </a:pPr>
                      <a:r>
                        <a:rPr lang="en-US" sz="1400" dirty="0">
                          <a:effectLst/>
                          <a:latin typeface="+mj-lt"/>
                        </a:rPr>
                        <a:t>-0.043</a:t>
                      </a:r>
                      <a:endParaRPr lang="en-US" sz="1400" dirty="0">
                        <a:effectLst/>
                        <a:latin typeface="+mj-lt"/>
                        <a:ea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fontAlgn="b">
                        <a:lnSpc>
                          <a:spcPct val="100000"/>
                        </a:lnSpc>
                        <a:spcBef>
                          <a:spcPts val="0"/>
                        </a:spcBef>
                        <a:spcAft>
                          <a:spcPts val="0"/>
                        </a:spcAft>
                      </a:pPr>
                      <a:r>
                        <a:rPr lang="en-US" sz="1400" b="1" dirty="0">
                          <a:solidFill>
                            <a:srgbClr val="C00000"/>
                          </a:solidFill>
                          <a:effectLst/>
                          <a:latin typeface="+mj-lt"/>
                        </a:rPr>
                        <a:t>0.065</a:t>
                      </a:r>
                      <a:endParaRPr lang="en-US" sz="1400" b="1" dirty="0">
                        <a:solidFill>
                          <a:srgbClr val="C00000"/>
                        </a:solidFill>
                        <a:effectLst/>
                        <a:latin typeface="+mj-lt"/>
                        <a:ea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fontAlgn="b">
                        <a:lnSpc>
                          <a:spcPct val="100000"/>
                        </a:lnSpc>
                        <a:spcBef>
                          <a:spcPts val="0"/>
                        </a:spcBef>
                        <a:spcAft>
                          <a:spcPts val="0"/>
                        </a:spcAft>
                      </a:pPr>
                      <a:r>
                        <a:rPr lang="en-US" sz="1400" dirty="0">
                          <a:effectLst/>
                          <a:latin typeface="+mj-lt"/>
                        </a:rPr>
                        <a:t>0.099</a:t>
                      </a:r>
                      <a:endParaRPr lang="en-US" sz="1400" dirty="0">
                        <a:effectLst/>
                        <a:latin typeface="+mj-lt"/>
                        <a:ea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fontAlgn="b">
                        <a:lnSpc>
                          <a:spcPct val="100000"/>
                        </a:lnSpc>
                        <a:spcBef>
                          <a:spcPts val="0"/>
                        </a:spcBef>
                        <a:spcAft>
                          <a:spcPts val="0"/>
                        </a:spcAft>
                      </a:pPr>
                      <a:r>
                        <a:rPr lang="en-US" sz="1400" b="1" dirty="0">
                          <a:solidFill>
                            <a:srgbClr val="C00000"/>
                          </a:solidFill>
                          <a:effectLst/>
                          <a:latin typeface="+mj-lt"/>
                        </a:rPr>
                        <a:t>0.668</a:t>
                      </a:r>
                      <a:endParaRPr lang="en-US" sz="1400" b="1" dirty="0">
                        <a:solidFill>
                          <a:srgbClr val="C00000"/>
                        </a:solidFill>
                        <a:effectLst/>
                        <a:latin typeface="+mj-lt"/>
                        <a:ea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fontAlgn="b">
                        <a:lnSpc>
                          <a:spcPct val="100000"/>
                        </a:lnSpc>
                        <a:spcBef>
                          <a:spcPts val="0"/>
                        </a:spcBef>
                        <a:spcAft>
                          <a:spcPts val="0"/>
                        </a:spcAft>
                      </a:pPr>
                      <a:r>
                        <a:rPr lang="en-US" sz="1400" dirty="0">
                          <a:effectLst/>
                          <a:latin typeface="+mj-lt"/>
                        </a:rPr>
                        <a:t>0.511</a:t>
                      </a:r>
                      <a:endParaRPr lang="en-US" sz="1400" dirty="0">
                        <a:effectLst/>
                        <a:latin typeface="+mj-lt"/>
                        <a:ea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fontAlgn="b">
                        <a:lnSpc>
                          <a:spcPct val="100000"/>
                        </a:lnSpc>
                        <a:spcBef>
                          <a:spcPts val="0"/>
                        </a:spcBef>
                        <a:spcAft>
                          <a:spcPts val="0"/>
                        </a:spcAft>
                      </a:pPr>
                      <a:r>
                        <a:rPr lang="en-US" sz="1400" dirty="0">
                          <a:effectLst/>
                          <a:latin typeface="+mj-lt"/>
                        </a:rPr>
                        <a:t>399</a:t>
                      </a:r>
                      <a:endParaRPr lang="en-US" sz="1400" dirty="0">
                        <a:effectLst/>
                        <a:latin typeface="+mj-lt"/>
                        <a:ea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48141">
                <a:tc>
                  <a:txBody>
                    <a:bodyPr/>
                    <a:lstStyle/>
                    <a:p>
                      <a:pPr marL="0" marR="0" indent="0" algn="ctr">
                        <a:lnSpc>
                          <a:spcPct val="100000"/>
                        </a:lnSpc>
                        <a:spcBef>
                          <a:spcPts val="0"/>
                        </a:spcBef>
                        <a:spcAft>
                          <a:spcPts val="0"/>
                        </a:spcAft>
                      </a:pPr>
                      <a:r>
                        <a:rPr lang="en-US" sz="1400" dirty="0">
                          <a:solidFill>
                            <a:schemeClr val="tx1"/>
                          </a:solidFill>
                          <a:effectLst/>
                          <a:latin typeface="+mj-lt"/>
                        </a:rPr>
                        <a:t>PM SMAP L2SMP_E    </a:t>
                      </a:r>
                    </a:p>
                    <a:p>
                      <a:pPr marL="0" marR="0" indent="0" algn="ctr">
                        <a:lnSpc>
                          <a:spcPct val="100000"/>
                        </a:lnSpc>
                        <a:spcBef>
                          <a:spcPts val="0"/>
                        </a:spcBef>
                        <a:spcAft>
                          <a:spcPts val="0"/>
                        </a:spcAft>
                      </a:pPr>
                      <a:r>
                        <a:rPr lang="en-US" sz="1400" dirty="0">
                          <a:solidFill>
                            <a:schemeClr val="tx1"/>
                          </a:solidFill>
                          <a:effectLst/>
                          <a:latin typeface="+mj-lt"/>
                        </a:rPr>
                        <a:t> Average V2 (2018)</a:t>
                      </a:r>
                      <a:endParaRPr lang="en-US" sz="1400" dirty="0">
                        <a:solidFill>
                          <a:schemeClr val="tx1"/>
                        </a:solidFill>
                        <a:effectLst/>
                        <a:latin typeface="+mj-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indent="0" algn="ctr" fontAlgn="b">
                        <a:spcBef>
                          <a:spcPts val="0"/>
                        </a:spcBef>
                        <a:spcAft>
                          <a:spcPts val="0"/>
                        </a:spcAft>
                      </a:pPr>
                      <a:r>
                        <a:rPr lang="en-US" sz="1400" b="1" dirty="0">
                          <a:solidFill>
                            <a:srgbClr val="C00000"/>
                          </a:solidFill>
                          <a:effectLst/>
                          <a:latin typeface="+mj-lt"/>
                        </a:rPr>
                        <a:t>0.046</a:t>
                      </a:r>
                      <a:endParaRPr lang="en-US" sz="1400" b="1" dirty="0">
                        <a:solidFill>
                          <a:srgbClr val="C00000"/>
                        </a:solidFill>
                        <a:effectLst/>
                        <a:latin typeface="+mj-lt"/>
                        <a:ea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fontAlgn="b">
                        <a:spcBef>
                          <a:spcPts val="0"/>
                        </a:spcBef>
                        <a:spcAft>
                          <a:spcPts val="0"/>
                        </a:spcAft>
                      </a:pPr>
                      <a:r>
                        <a:rPr lang="en-US" sz="1400" dirty="0">
                          <a:effectLst/>
                          <a:latin typeface="+mj-lt"/>
                        </a:rPr>
                        <a:t>0.067</a:t>
                      </a:r>
                      <a:endParaRPr lang="en-US" sz="1400" dirty="0">
                        <a:effectLst/>
                        <a:latin typeface="+mj-lt"/>
                        <a:ea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fontAlgn="b">
                        <a:spcBef>
                          <a:spcPts val="0"/>
                        </a:spcBef>
                        <a:spcAft>
                          <a:spcPts val="0"/>
                        </a:spcAft>
                      </a:pPr>
                      <a:r>
                        <a:rPr lang="en-US" sz="1400" b="1" dirty="0">
                          <a:solidFill>
                            <a:srgbClr val="C00000"/>
                          </a:solidFill>
                          <a:effectLst/>
                          <a:latin typeface="+mj-lt"/>
                        </a:rPr>
                        <a:t>0.008</a:t>
                      </a:r>
                      <a:endParaRPr lang="en-US" sz="1400" b="1" dirty="0">
                        <a:solidFill>
                          <a:srgbClr val="C00000"/>
                        </a:solidFill>
                        <a:effectLst/>
                        <a:latin typeface="+mj-lt"/>
                        <a:ea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fontAlgn="b">
                        <a:spcBef>
                          <a:spcPts val="0"/>
                        </a:spcBef>
                        <a:spcAft>
                          <a:spcPts val="0"/>
                        </a:spcAft>
                      </a:pPr>
                      <a:r>
                        <a:rPr lang="en-US" sz="1400" dirty="0">
                          <a:effectLst/>
                          <a:latin typeface="+mj-lt"/>
                        </a:rPr>
                        <a:t>-0.039</a:t>
                      </a:r>
                      <a:endParaRPr lang="en-US" sz="1400" dirty="0">
                        <a:effectLst/>
                        <a:latin typeface="+mj-lt"/>
                        <a:ea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fontAlgn="b">
                        <a:spcBef>
                          <a:spcPts val="0"/>
                        </a:spcBef>
                        <a:spcAft>
                          <a:spcPts val="0"/>
                        </a:spcAft>
                      </a:pPr>
                      <a:r>
                        <a:rPr lang="en-US" sz="1400" b="1" dirty="0">
                          <a:solidFill>
                            <a:srgbClr val="C00000"/>
                          </a:solidFill>
                          <a:effectLst/>
                          <a:latin typeface="+mj-lt"/>
                        </a:rPr>
                        <a:t>0.067</a:t>
                      </a:r>
                      <a:endParaRPr lang="en-US" sz="1400" b="1" dirty="0">
                        <a:solidFill>
                          <a:srgbClr val="C00000"/>
                        </a:solidFill>
                        <a:effectLst/>
                        <a:latin typeface="+mj-lt"/>
                        <a:ea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fontAlgn="b">
                        <a:spcBef>
                          <a:spcPts val="0"/>
                        </a:spcBef>
                        <a:spcAft>
                          <a:spcPts val="0"/>
                        </a:spcAft>
                      </a:pPr>
                      <a:r>
                        <a:rPr lang="en-US" sz="1400" dirty="0">
                          <a:effectLst/>
                          <a:latin typeface="+mj-lt"/>
                        </a:rPr>
                        <a:t>0.097</a:t>
                      </a:r>
                      <a:endParaRPr lang="en-US" sz="1400" dirty="0">
                        <a:effectLst/>
                        <a:latin typeface="+mj-lt"/>
                        <a:ea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fontAlgn="b">
                        <a:spcBef>
                          <a:spcPts val="0"/>
                        </a:spcBef>
                        <a:spcAft>
                          <a:spcPts val="0"/>
                        </a:spcAft>
                      </a:pPr>
                      <a:r>
                        <a:rPr lang="en-US" sz="1400" b="1" dirty="0">
                          <a:solidFill>
                            <a:srgbClr val="C00000"/>
                          </a:solidFill>
                          <a:effectLst/>
                          <a:latin typeface="+mj-lt"/>
                        </a:rPr>
                        <a:t>0.635</a:t>
                      </a:r>
                      <a:endParaRPr lang="en-US" sz="1400" b="1" dirty="0">
                        <a:solidFill>
                          <a:srgbClr val="C00000"/>
                        </a:solidFill>
                        <a:effectLst/>
                        <a:latin typeface="+mj-lt"/>
                        <a:ea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fontAlgn="b">
                        <a:spcBef>
                          <a:spcPts val="0"/>
                        </a:spcBef>
                        <a:spcAft>
                          <a:spcPts val="0"/>
                        </a:spcAft>
                      </a:pPr>
                      <a:r>
                        <a:rPr lang="en-US" sz="1400" dirty="0">
                          <a:effectLst/>
                          <a:latin typeface="+mj-lt"/>
                        </a:rPr>
                        <a:t>0.497</a:t>
                      </a:r>
                      <a:endParaRPr lang="en-US" sz="1400" dirty="0">
                        <a:effectLst/>
                        <a:latin typeface="+mj-lt"/>
                        <a:ea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fontAlgn="b">
                        <a:spcBef>
                          <a:spcPts val="0"/>
                        </a:spcBef>
                        <a:spcAft>
                          <a:spcPts val="0"/>
                        </a:spcAft>
                      </a:pPr>
                      <a:r>
                        <a:rPr lang="en-US" sz="1400" dirty="0">
                          <a:effectLst/>
                          <a:latin typeface="+mj-lt"/>
                        </a:rPr>
                        <a:t>399</a:t>
                      </a:r>
                      <a:endParaRPr lang="en-US" sz="1400" dirty="0">
                        <a:effectLst/>
                        <a:latin typeface="+mj-lt"/>
                        <a:ea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94256">
                <a:tc gridSpan="10">
                  <a:txBody>
                    <a:bodyPr/>
                    <a:lstStyle/>
                    <a:p>
                      <a:pPr marL="0" marR="0" indent="0" algn="ctr">
                        <a:lnSpc>
                          <a:spcPct val="100000"/>
                        </a:lnSpc>
                        <a:spcBef>
                          <a:spcPts val="0"/>
                        </a:spcBef>
                        <a:spcAft>
                          <a:spcPts val="0"/>
                        </a:spcAft>
                      </a:pPr>
                      <a:r>
                        <a:rPr lang="en-US" sz="1400" dirty="0">
                          <a:solidFill>
                            <a:schemeClr val="tx1"/>
                          </a:solidFill>
                          <a:effectLst/>
                          <a:latin typeface="+mj-lt"/>
                        </a:rPr>
                        <a:t>Average is based upon all sets of observations, not the average of the land cover </a:t>
                      </a:r>
                      <a:r>
                        <a:rPr lang="en-US" sz="1400" dirty="0" smtClean="0">
                          <a:solidFill>
                            <a:schemeClr val="tx1"/>
                          </a:solidFill>
                          <a:effectLst/>
                          <a:latin typeface="+mj-lt"/>
                        </a:rPr>
                        <a:t>category.</a:t>
                      </a:r>
                      <a:endParaRPr lang="en-US" sz="1400" dirty="0">
                        <a:solidFill>
                          <a:schemeClr val="tx1"/>
                        </a:solidFill>
                        <a:effectLst/>
                        <a:latin typeface="+mj-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10" name="TextBox 9"/>
          <p:cNvSpPr txBox="1"/>
          <p:nvPr/>
        </p:nvSpPr>
        <p:spPr>
          <a:xfrm>
            <a:off x="161412" y="4778107"/>
            <a:ext cx="8276206" cy="307777"/>
          </a:xfrm>
          <a:prstGeom prst="rect">
            <a:avLst/>
          </a:prstGeom>
          <a:noFill/>
        </p:spPr>
        <p:txBody>
          <a:bodyPr wrap="square" rtlCol="0">
            <a:spAutoFit/>
          </a:bodyPr>
          <a:lstStyle/>
          <a:p>
            <a:pPr marL="231775" indent="-231775">
              <a:buFont typeface="Wingdings" charset="2"/>
              <a:buChar char="§"/>
            </a:pPr>
            <a:r>
              <a:rPr lang="en-US" sz="1400" dirty="0" smtClean="0">
                <a:solidFill>
                  <a:srgbClr val="C00000"/>
                </a:solidFill>
                <a:latin typeface="+mj-lt"/>
              </a:rPr>
              <a:t>Sparse results are similar to CVS results and verify the assessments</a:t>
            </a:r>
            <a:endParaRPr lang="en-US" sz="1400" dirty="0">
              <a:latin typeface="+mj-lt"/>
            </a:endParaRPr>
          </a:p>
        </p:txBody>
      </p:sp>
      <p:sp>
        <p:nvSpPr>
          <p:cNvPr id="11" name="Rectangle 10"/>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pic>
        <p:nvPicPr>
          <p:cNvPr id="12" name="Picture 11" descr="Screen Clipping"/>
          <p:cNvPicPr>
            <a:picLocks noChangeAspect="1"/>
          </p:cNvPicPr>
          <p:nvPr/>
        </p:nvPicPr>
        <p:blipFill rotWithShape="1">
          <a:blip r:embed="rId2">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Tree>
    <p:extLst>
      <p:ext uri="{BB962C8B-B14F-4D97-AF65-F5344CB8AC3E}">
        <p14:creationId xmlns:p14="http://schemas.microsoft.com/office/powerpoint/2010/main" val="21090319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pPr eaLnBrk="1" hangingPunct="1"/>
            <a:r>
              <a:rPr lang="en-US" sz="2400" b="1" dirty="0" smtClean="0">
                <a:latin typeface="Helvetica" panose="020B0604020202020204" pitchFamily="34" charset="0"/>
                <a:cs typeface="Helvetica" panose="020B0604020202020204" pitchFamily="34" charset="0"/>
              </a:rPr>
              <a:t>Summary Statistics for AMSR2 Soil Moisture</a:t>
            </a:r>
          </a:p>
        </p:txBody>
      </p:sp>
      <p:sp>
        <p:nvSpPr>
          <p:cNvPr id="6" name="Content Placeholder 2"/>
          <p:cNvSpPr txBox="1">
            <a:spLocks/>
          </p:cNvSpPr>
          <p:nvPr/>
        </p:nvSpPr>
        <p:spPr bwMode="auto">
          <a:xfrm>
            <a:off x="228599" y="3206583"/>
            <a:ext cx="8673029" cy="228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90000"/>
              </a:lnSpc>
              <a:spcBef>
                <a:spcPct val="0"/>
              </a:spcBef>
              <a:spcAft>
                <a:spcPts val="90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j-lt"/>
                <a:ea typeface="+mn-ea"/>
                <a:cs typeface="Times New Roman" panose="02020603050405020304" pitchFamily="18" charset="0"/>
              </a:rPr>
              <a:t>Not much difference between A and D for a specific AMSR2 algorithm</a:t>
            </a:r>
          </a:p>
          <a:p>
            <a:pPr marL="342900" lvl="0" indent="-342900" defTabSz="914400" eaLnBrk="0" fontAlgn="base" hangingPunct="0">
              <a:lnSpc>
                <a:spcPct val="90000"/>
              </a:lnSpc>
              <a:spcBef>
                <a:spcPct val="0"/>
              </a:spcBef>
              <a:spcAft>
                <a:spcPts val="900"/>
              </a:spcAft>
              <a:buFont typeface="Arial" pitchFamily="34" charset="0"/>
              <a:buChar char="•"/>
              <a:defRPr/>
            </a:pPr>
            <a:r>
              <a:rPr lang="en-US" sz="2000" i="0" dirty="0">
                <a:latin typeface="+mj-lt"/>
                <a:cs typeface="Times New Roman" panose="02020603050405020304" pitchFamily="18" charset="0"/>
              </a:rPr>
              <a:t>Each AMSR soil moisture product has different performance assessment (compared to in situ observations)</a:t>
            </a:r>
          </a:p>
          <a:p>
            <a:pPr marL="342900" lvl="0" indent="-342900" defTabSz="914400" eaLnBrk="0" fontAlgn="base" hangingPunct="0">
              <a:lnSpc>
                <a:spcPct val="90000"/>
              </a:lnSpc>
              <a:spcBef>
                <a:spcPct val="0"/>
              </a:spcBef>
              <a:spcAft>
                <a:spcPts val="900"/>
              </a:spcAft>
              <a:buFont typeface="Arial" pitchFamily="34" charset="0"/>
              <a:buChar char="•"/>
              <a:defRPr/>
            </a:pPr>
            <a:r>
              <a:rPr lang="en-US" sz="2000" i="0" dirty="0" smtClean="0">
                <a:latin typeface="+mj-lt"/>
                <a:cs typeface="Times New Roman" panose="02020603050405020304" pitchFamily="18" charset="0"/>
              </a:rPr>
              <a:t>AMSR2 </a:t>
            </a:r>
            <a:r>
              <a:rPr lang="en-US" sz="2000" i="0" dirty="0">
                <a:latin typeface="+mj-lt"/>
                <a:cs typeface="Times New Roman" panose="02020603050405020304" pitchFamily="18" charset="0"/>
              </a:rPr>
              <a:t>meet the </a:t>
            </a:r>
            <a:r>
              <a:rPr lang="en-US" sz="2000" i="0" dirty="0" smtClean="0">
                <a:latin typeface="+mj-lt"/>
                <a:cs typeface="Times New Roman" panose="02020603050405020304" pitchFamily="18" charset="0"/>
              </a:rPr>
              <a:t>higher </a:t>
            </a:r>
            <a:r>
              <a:rPr lang="en-US" sz="2000" i="0" dirty="0" err="1" smtClean="0">
                <a:latin typeface="+mj-lt"/>
                <a:cs typeface="Times New Roman" panose="02020603050405020304" pitchFamily="18" charset="0"/>
              </a:rPr>
              <a:t>ubRMSE</a:t>
            </a:r>
            <a:r>
              <a:rPr lang="en-US" sz="2000" i="0" dirty="0" smtClean="0">
                <a:latin typeface="+mj-lt"/>
                <a:cs typeface="Times New Roman" panose="02020603050405020304" pitchFamily="18" charset="0"/>
              </a:rPr>
              <a:t> </a:t>
            </a:r>
            <a:r>
              <a:rPr lang="en-US" sz="2000" i="0" dirty="0">
                <a:latin typeface="+mj-lt"/>
                <a:cs typeface="Times New Roman" panose="02020603050405020304" pitchFamily="18" charset="0"/>
              </a:rPr>
              <a:t>accuracy mission </a:t>
            </a:r>
            <a:r>
              <a:rPr lang="en-US" sz="2000" i="0" dirty="0" smtClean="0">
                <a:latin typeface="+mj-lt"/>
                <a:cs typeface="Times New Roman" panose="02020603050405020304" pitchFamily="18" charset="0"/>
              </a:rPr>
              <a:t>goal (0.06 m3/m3)</a:t>
            </a:r>
            <a:endParaRPr lang="en-US" sz="2000" i="0" dirty="0">
              <a:latin typeface="+mj-lt"/>
              <a:cs typeface="Times New Roman" panose="02020603050405020304" pitchFamily="18" charset="0"/>
            </a:endParaRPr>
          </a:p>
          <a:p>
            <a:pPr marL="342900" lvl="0" indent="-342900" defTabSz="914400" eaLnBrk="0" fontAlgn="base" hangingPunct="0">
              <a:lnSpc>
                <a:spcPct val="90000"/>
              </a:lnSpc>
              <a:spcBef>
                <a:spcPct val="0"/>
              </a:spcBef>
              <a:spcAft>
                <a:spcPts val="900"/>
              </a:spcAft>
              <a:buFont typeface="Arial" pitchFamily="34" charset="0"/>
              <a:buChar char="•"/>
              <a:defRPr/>
            </a:pPr>
            <a:r>
              <a:rPr lang="en-US" sz="2000" i="0" dirty="0">
                <a:latin typeface="+mj-lt"/>
                <a:cs typeface="Times New Roman" panose="02020603050405020304" pitchFamily="18" charset="0"/>
              </a:rPr>
              <a:t>LPRM has high bias but good </a:t>
            </a:r>
            <a:r>
              <a:rPr lang="en-US" sz="2000" i="0" dirty="0" smtClean="0">
                <a:latin typeface="+mj-lt"/>
                <a:cs typeface="Times New Roman" panose="02020603050405020304" pitchFamily="18" charset="0"/>
              </a:rPr>
              <a:t>correlation</a:t>
            </a:r>
            <a:endParaRPr lang="en-US" sz="2000" i="0" dirty="0">
              <a:latin typeface="+mj-lt"/>
              <a:cs typeface="Times New Roman" panose="02020603050405020304" pitchFamily="18" charset="0"/>
            </a:endParaRPr>
          </a:p>
        </p:txBody>
      </p:sp>
      <p:sp>
        <p:nvSpPr>
          <p:cNvPr id="13" name="Content Placeholder 2"/>
          <p:cNvSpPr txBox="1">
            <a:spLocks/>
          </p:cNvSpPr>
          <p:nvPr/>
        </p:nvSpPr>
        <p:spPr bwMode="auto">
          <a:xfrm>
            <a:off x="228600" y="5038836"/>
            <a:ext cx="8153400" cy="132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90000"/>
              </a:lnSpc>
              <a:spcBef>
                <a:spcPct val="0"/>
              </a:spcBef>
              <a:spcAft>
                <a:spcPts val="900"/>
              </a:spcAft>
              <a:buClrTx/>
              <a:buSzTx/>
              <a:buFont typeface="Arial" pitchFamily="34" charset="0"/>
              <a:buChar char="•"/>
              <a:tabLst/>
              <a:defRPr/>
            </a:pPr>
            <a:r>
              <a:rPr lang="en-US" sz="2000" i="0" dirty="0" smtClean="0">
                <a:latin typeface="+mj-lt"/>
                <a:cs typeface="Times New Roman" panose="02020603050405020304" pitchFamily="18" charset="0"/>
              </a:rPr>
              <a:t>The one metric to note is the much improved correlation.</a:t>
            </a:r>
          </a:p>
          <a:p>
            <a:pPr marL="342900" marR="0" lvl="0" indent="-342900" algn="l" defTabSz="914400" rtl="0" eaLnBrk="0" fontAlgn="base" latinLnBrk="0" hangingPunct="0">
              <a:lnSpc>
                <a:spcPct val="90000"/>
              </a:lnSpc>
              <a:spcBef>
                <a:spcPct val="0"/>
              </a:spcBef>
              <a:spcAft>
                <a:spcPts val="90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j-lt"/>
                <a:ea typeface="+mn-ea"/>
                <a:cs typeface="Times New Roman" panose="02020603050405020304" pitchFamily="18" charset="0"/>
              </a:rPr>
              <a:t>Expected improvement</a:t>
            </a:r>
            <a:r>
              <a:rPr kumimoji="0" lang="en-US" sz="2000" b="0" i="0" u="none" strike="noStrike" kern="1200" cap="none" spc="0" normalizeH="0" noProof="0" dirty="0" smtClean="0">
                <a:ln>
                  <a:noFill/>
                </a:ln>
                <a:solidFill>
                  <a:schemeClr val="tx1"/>
                </a:solidFill>
                <a:effectLst/>
                <a:uLnTx/>
                <a:uFillTx/>
                <a:latin typeface="+mj-lt"/>
                <a:ea typeface="+mn-ea"/>
                <a:cs typeface="Times New Roman" panose="02020603050405020304" pitchFamily="18" charset="0"/>
              </a:rPr>
              <a:t> due to lower observation frequency</a:t>
            </a:r>
            <a:endParaRPr kumimoji="0" lang="en-US" sz="2000" b="0" i="0" u="none" strike="noStrike" kern="1200" cap="none" spc="0" normalizeH="0" baseline="0" noProof="0" dirty="0" smtClean="0">
              <a:ln>
                <a:noFill/>
              </a:ln>
              <a:solidFill>
                <a:schemeClr val="tx1"/>
              </a:solidFill>
              <a:effectLst/>
              <a:uLnTx/>
              <a:uFillTx/>
              <a:latin typeface="+mj-lt"/>
              <a:ea typeface="+mn-ea"/>
              <a:cs typeface="Times New Roman" panose="02020603050405020304" pitchFamily="18" charset="0"/>
            </a:endParaRPr>
          </a:p>
          <a:p>
            <a:pPr marL="742950" marR="0" lvl="1" indent="-285750" algn="l" defTabSz="914400" rtl="0" eaLnBrk="0" fontAlgn="base" latinLnBrk="0" hangingPunct="0">
              <a:lnSpc>
                <a:spcPct val="90000"/>
              </a:lnSpc>
              <a:spcBef>
                <a:spcPct val="0"/>
              </a:spcBef>
              <a:spcAft>
                <a:spcPts val="90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j-lt"/>
              <a:ea typeface="+mn-ea"/>
              <a:cs typeface="Times New Roman" panose="02020603050405020304" pitchFamily="18" charset="0"/>
            </a:endParaRPr>
          </a:p>
        </p:txBody>
      </p:sp>
      <p:graphicFrame>
        <p:nvGraphicFramePr>
          <p:cNvPr id="7" name="Table 6"/>
          <p:cNvGraphicFramePr>
            <a:graphicFrameLocks noGrp="1"/>
          </p:cNvGraphicFramePr>
          <p:nvPr>
            <p:extLst/>
          </p:nvPr>
        </p:nvGraphicFramePr>
        <p:xfrm>
          <a:off x="457200" y="1149183"/>
          <a:ext cx="8534400" cy="1205714"/>
        </p:xfrm>
        <a:graphic>
          <a:graphicData uri="http://schemas.openxmlformats.org/drawingml/2006/table">
            <a:tbl>
              <a:tblPr/>
              <a:tblGrid>
                <a:gridCol w="12192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gridCol w="533400">
                  <a:extLst>
                    <a:ext uri="{9D8B030D-6E8A-4147-A177-3AD203B41FA5}">
                      <a16:colId xmlns:a16="http://schemas.microsoft.com/office/drawing/2014/main" val="20008"/>
                    </a:ext>
                  </a:extLst>
                </a:gridCol>
                <a:gridCol w="685800">
                  <a:extLst>
                    <a:ext uri="{9D8B030D-6E8A-4147-A177-3AD203B41FA5}">
                      <a16:colId xmlns:a16="http://schemas.microsoft.com/office/drawing/2014/main" val="20009"/>
                    </a:ext>
                  </a:extLst>
                </a:gridCol>
                <a:gridCol w="609600">
                  <a:extLst>
                    <a:ext uri="{9D8B030D-6E8A-4147-A177-3AD203B41FA5}">
                      <a16:colId xmlns:a16="http://schemas.microsoft.com/office/drawing/2014/main" val="20010"/>
                    </a:ext>
                  </a:extLst>
                </a:gridCol>
                <a:gridCol w="609600">
                  <a:extLst>
                    <a:ext uri="{9D8B030D-6E8A-4147-A177-3AD203B41FA5}">
                      <a16:colId xmlns:a16="http://schemas.microsoft.com/office/drawing/2014/main" val="20011"/>
                    </a:ext>
                  </a:extLst>
                </a:gridCol>
                <a:gridCol w="609600">
                  <a:extLst>
                    <a:ext uri="{9D8B030D-6E8A-4147-A177-3AD203B41FA5}">
                      <a16:colId xmlns:a16="http://schemas.microsoft.com/office/drawing/2014/main" val="20012"/>
                    </a:ext>
                  </a:extLst>
                </a:gridCol>
              </a:tblGrid>
              <a:tr h="233135">
                <a:tc>
                  <a:txBody>
                    <a:bodyPr/>
                    <a:lstStyle/>
                    <a:p>
                      <a:pPr>
                        <a:lnSpc>
                          <a:spcPct val="115000"/>
                        </a:lnSpc>
                      </a:pPr>
                      <a:endParaRPr lang="en-US" sz="1400" dirty="0">
                        <a:latin typeface="Calibri"/>
                      </a:endParaRPr>
                    </a:p>
                  </a:txBody>
                  <a:tcPr marL="4563" marR="4563" marT="45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marL="0" marR="0" algn="ctr">
                        <a:lnSpc>
                          <a:spcPct val="115000"/>
                        </a:lnSpc>
                        <a:spcBef>
                          <a:spcPts val="0"/>
                        </a:spcBef>
                        <a:spcAft>
                          <a:spcPts val="1000"/>
                        </a:spcAft>
                      </a:pPr>
                      <a:r>
                        <a:rPr lang="en-US" sz="1600" b="1" dirty="0">
                          <a:solidFill>
                            <a:srgbClr val="000000"/>
                          </a:solidFill>
                          <a:latin typeface="Times New Roman"/>
                          <a:ea typeface="Times New Roman"/>
                          <a:cs typeface="Times New Roman"/>
                        </a:rPr>
                        <a:t>JAXA</a:t>
                      </a:r>
                      <a:endParaRPr lang="en-US" sz="1800" dirty="0">
                        <a:latin typeface="Calibri"/>
                        <a:ea typeface="Times New Roman"/>
                        <a:cs typeface="Times New Roman"/>
                      </a:endParaRPr>
                    </a:p>
                  </a:txBody>
                  <a:tcPr marL="4563" marR="4563" marT="45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15000"/>
                        </a:lnSpc>
                        <a:spcBef>
                          <a:spcPts val="0"/>
                        </a:spcBef>
                        <a:spcAft>
                          <a:spcPts val="1000"/>
                        </a:spcAft>
                      </a:pPr>
                      <a:r>
                        <a:rPr lang="en-US" sz="1600" b="1" dirty="0">
                          <a:solidFill>
                            <a:srgbClr val="000000"/>
                          </a:solidFill>
                          <a:latin typeface="Times New Roman"/>
                          <a:ea typeface="Times New Roman"/>
                          <a:cs typeface="Times New Roman"/>
                        </a:rPr>
                        <a:t>SCA</a:t>
                      </a:r>
                      <a:endParaRPr lang="en-US" sz="1800" dirty="0">
                        <a:latin typeface="Calibri"/>
                        <a:ea typeface="Times New Roman"/>
                        <a:cs typeface="Times New Roman"/>
                      </a:endParaRPr>
                    </a:p>
                  </a:txBody>
                  <a:tcPr marL="4563" marR="4563" marT="45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15000"/>
                        </a:lnSpc>
                        <a:spcBef>
                          <a:spcPts val="0"/>
                        </a:spcBef>
                        <a:spcAft>
                          <a:spcPts val="1000"/>
                        </a:spcAft>
                      </a:pPr>
                      <a:r>
                        <a:rPr lang="en-US" sz="1600" b="1" dirty="0">
                          <a:solidFill>
                            <a:srgbClr val="000000"/>
                          </a:solidFill>
                          <a:latin typeface="Times New Roman"/>
                          <a:ea typeface="Times New Roman"/>
                          <a:cs typeface="Times New Roman"/>
                        </a:rPr>
                        <a:t>LPRM</a:t>
                      </a:r>
                      <a:endParaRPr lang="en-US" sz="1800" dirty="0">
                        <a:latin typeface="Calibri"/>
                        <a:ea typeface="Times New Roman"/>
                        <a:cs typeface="Times New Roman"/>
                      </a:endParaRPr>
                    </a:p>
                  </a:txBody>
                  <a:tcPr marL="4563" marR="4563" marT="45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5444">
                <a:tc>
                  <a:txBody>
                    <a:bodyPr/>
                    <a:lstStyle/>
                    <a:p>
                      <a:pPr>
                        <a:lnSpc>
                          <a:spcPct val="115000"/>
                        </a:lnSpc>
                      </a:pPr>
                      <a:endParaRPr lang="en-US" sz="1400" dirty="0">
                        <a:latin typeface="Times New Roman" pitchFamily="18" charset="0"/>
                        <a:cs typeface="Times New Roman" pitchFamily="18" charset="0"/>
                      </a:endParaRPr>
                    </a:p>
                  </a:txBody>
                  <a:tcPr marL="4563" marR="4563" marT="45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err="1">
                          <a:solidFill>
                            <a:srgbClr val="000000"/>
                          </a:solidFill>
                          <a:latin typeface="Times New Roman" pitchFamily="18" charset="0"/>
                          <a:ea typeface="Times New Roman"/>
                          <a:cs typeface="Times New Roman" pitchFamily="18" charset="0"/>
                        </a:rPr>
                        <a:t>ubRMSE</a:t>
                      </a:r>
                      <a:r>
                        <a:rPr lang="en-US" sz="1200" b="1" dirty="0">
                          <a:solidFill>
                            <a:srgbClr val="000000"/>
                          </a:solidFill>
                          <a:latin typeface="Times New Roman" pitchFamily="18" charset="0"/>
                          <a:ea typeface="Times New Roman"/>
                          <a:cs typeface="Times New Roman" pitchFamily="18" charset="0"/>
                        </a:rPr>
                        <a:t> (m</a:t>
                      </a:r>
                      <a:r>
                        <a:rPr lang="en-US" sz="1200" b="1" baseline="30000" dirty="0">
                          <a:solidFill>
                            <a:srgbClr val="000000"/>
                          </a:solidFill>
                          <a:latin typeface="Times New Roman" pitchFamily="18" charset="0"/>
                          <a:ea typeface="Times New Roman"/>
                          <a:cs typeface="Times New Roman" pitchFamily="18" charset="0"/>
                        </a:rPr>
                        <a:t>3</a:t>
                      </a:r>
                      <a:r>
                        <a:rPr lang="en-US" sz="1200" b="1" dirty="0">
                          <a:solidFill>
                            <a:srgbClr val="000000"/>
                          </a:solidFill>
                          <a:latin typeface="Times New Roman" pitchFamily="18" charset="0"/>
                          <a:ea typeface="Times New Roman"/>
                          <a:cs typeface="Times New Roman" pitchFamily="18" charset="0"/>
                        </a:rPr>
                        <a:t>/m</a:t>
                      </a:r>
                      <a:r>
                        <a:rPr lang="en-US" sz="1200" b="1" baseline="30000" dirty="0">
                          <a:solidFill>
                            <a:srgbClr val="000000"/>
                          </a:solidFill>
                          <a:latin typeface="Times New Roman" pitchFamily="18" charset="0"/>
                          <a:ea typeface="Times New Roman"/>
                          <a:cs typeface="Times New Roman" pitchFamily="18" charset="0"/>
                        </a:rPr>
                        <a:t>3</a:t>
                      </a:r>
                      <a:r>
                        <a:rPr lang="en-US" sz="1200" b="1" dirty="0">
                          <a:solidFill>
                            <a:srgbClr val="000000"/>
                          </a:solidFill>
                          <a:latin typeface="Times New Roman" pitchFamily="18" charset="0"/>
                          <a:ea typeface="Times New Roman"/>
                          <a:cs typeface="Times New Roman" pitchFamily="18" charset="0"/>
                        </a:rPr>
                        <a:t>)</a:t>
                      </a:r>
                      <a:endParaRPr lang="en-US" sz="1400" dirty="0">
                        <a:latin typeface="Times New Roman" pitchFamily="18" charset="0"/>
                        <a:ea typeface="Times New Roman"/>
                        <a:cs typeface="Times New Roman" pitchFamily="18" charset="0"/>
                      </a:endParaRPr>
                    </a:p>
                  </a:txBody>
                  <a:tcPr marL="4563" marR="4563" marT="45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pitchFamily="18" charset="0"/>
                          <a:ea typeface="Times New Roman"/>
                          <a:cs typeface="Times New Roman" pitchFamily="18" charset="0"/>
                        </a:rPr>
                        <a:t>Bias (m</a:t>
                      </a:r>
                      <a:r>
                        <a:rPr lang="en-US" sz="1200" b="1" baseline="30000" dirty="0">
                          <a:solidFill>
                            <a:srgbClr val="000000"/>
                          </a:solidFill>
                          <a:latin typeface="Times New Roman" pitchFamily="18" charset="0"/>
                          <a:ea typeface="Times New Roman"/>
                          <a:cs typeface="Times New Roman" pitchFamily="18" charset="0"/>
                        </a:rPr>
                        <a:t>3</a:t>
                      </a:r>
                      <a:r>
                        <a:rPr lang="en-US" sz="1200" b="1" dirty="0">
                          <a:solidFill>
                            <a:srgbClr val="000000"/>
                          </a:solidFill>
                          <a:latin typeface="Times New Roman" pitchFamily="18" charset="0"/>
                          <a:ea typeface="Times New Roman"/>
                          <a:cs typeface="Times New Roman" pitchFamily="18" charset="0"/>
                        </a:rPr>
                        <a:t>/m</a:t>
                      </a:r>
                      <a:r>
                        <a:rPr lang="en-US" sz="1200" b="1" baseline="30000" dirty="0">
                          <a:solidFill>
                            <a:srgbClr val="000000"/>
                          </a:solidFill>
                          <a:latin typeface="Times New Roman" pitchFamily="18" charset="0"/>
                          <a:ea typeface="Times New Roman"/>
                          <a:cs typeface="Times New Roman" pitchFamily="18" charset="0"/>
                        </a:rPr>
                        <a:t>3</a:t>
                      </a:r>
                      <a:r>
                        <a:rPr lang="en-US" sz="1200" b="1" dirty="0">
                          <a:solidFill>
                            <a:srgbClr val="000000"/>
                          </a:solidFill>
                          <a:latin typeface="Times New Roman" pitchFamily="18" charset="0"/>
                          <a:ea typeface="Times New Roman"/>
                          <a:cs typeface="Times New Roman" pitchFamily="18" charset="0"/>
                        </a:rPr>
                        <a:t>)</a:t>
                      </a:r>
                      <a:endParaRPr lang="en-US" sz="1400" dirty="0">
                        <a:latin typeface="Times New Roman" pitchFamily="18" charset="0"/>
                        <a:ea typeface="Times New Roman"/>
                        <a:cs typeface="Times New Roman" pitchFamily="18" charset="0"/>
                      </a:endParaRPr>
                    </a:p>
                  </a:txBody>
                  <a:tcPr marL="4563" marR="4563" marT="45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pitchFamily="18" charset="0"/>
                          <a:ea typeface="Times New Roman"/>
                          <a:cs typeface="Times New Roman" pitchFamily="18" charset="0"/>
                        </a:rPr>
                        <a:t>RMSE (m</a:t>
                      </a:r>
                      <a:r>
                        <a:rPr lang="en-US" sz="1200" b="1" baseline="30000" dirty="0">
                          <a:solidFill>
                            <a:srgbClr val="000000"/>
                          </a:solidFill>
                          <a:latin typeface="Times New Roman" pitchFamily="18" charset="0"/>
                          <a:ea typeface="Times New Roman"/>
                          <a:cs typeface="Times New Roman" pitchFamily="18" charset="0"/>
                        </a:rPr>
                        <a:t>3</a:t>
                      </a:r>
                      <a:r>
                        <a:rPr lang="en-US" sz="1200" b="1" dirty="0">
                          <a:solidFill>
                            <a:srgbClr val="000000"/>
                          </a:solidFill>
                          <a:latin typeface="Times New Roman" pitchFamily="18" charset="0"/>
                          <a:ea typeface="Times New Roman"/>
                          <a:cs typeface="Times New Roman" pitchFamily="18" charset="0"/>
                        </a:rPr>
                        <a:t>/m</a:t>
                      </a:r>
                      <a:r>
                        <a:rPr lang="en-US" sz="1200" b="1" baseline="30000" dirty="0">
                          <a:solidFill>
                            <a:srgbClr val="000000"/>
                          </a:solidFill>
                          <a:latin typeface="Times New Roman" pitchFamily="18" charset="0"/>
                          <a:ea typeface="Times New Roman"/>
                          <a:cs typeface="Times New Roman" pitchFamily="18" charset="0"/>
                        </a:rPr>
                        <a:t>3</a:t>
                      </a:r>
                      <a:r>
                        <a:rPr lang="en-US" sz="1200" b="1" dirty="0">
                          <a:solidFill>
                            <a:srgbClr val="000000"/>
                          </a:solidFill>
                          <a:latin typeface="Times New Roman" pitchFamily="18" charset="0"/>
                          <a:ea typeface="Times New Roman"/>
                          <a:cs typeface="Times New Roman" pitchFamily="18" charset="0"/>
                        </a:rPr>
                        <a:t>)</a:t>
                      </a:r>
                      <a:endParaRPr lang="en-US" sz="1400" dirty="0">
                        <a:latin typeface="Times New Roman" pitchFamily="18" charset="0"/>
                        <a:ea typeface="Times New Roman"/>
                        <a:cs typeface="Times New Roman" pitchFamily="18" charset="0"/>
                      </a:endParaRPr>
                    </a:p>
                  </a:txBody>
                  <a:tcPr marL="4563" marR="4563" marT="45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pitchFamily="18" charset="0"/>
                          <a:ea typeface="Times New Roman"/>
                          <a:cs typeface="Times New Roman" pitchFamily="18" charset="0"/>
                        </a:rPr>
                        <a:t>R</a:t>
                      </a:r>
                      <a:endParaRPr lang="en-US" sz="1400" dirty="0">
                        <a:latin typeface="Times New Roman" pitchFamily="18" charset="0"/>
                        <a:ea typeface="Times New Roman"/>
                        <a:cs typeface="Times New Roman" pitchFamily="18" charset="0"/>
                      </a:endParaRPr>
                    </a:p>
                  </a:txBody>
                  <a:tcPr marL="4563" marR="4563" marT="45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err="1">
                          <a:solidFill>
                            <a:srgbClr val="000000"/>
                          </a:solidFill>
                          <a:latin typeface="Times New Roman" pitchFamily="18" charset="0"/>
                          <a:ea typeface="Times New Roman"/>
                          <a:cs typeface="Times New Roman" pitchFamily="18" charset="0"/>
                        </a:rPr>
                        <a:t>ubRMSE</a:t>
                      </a:r>
                      <a:r>
                        <a:rPr lang="en-US" sz="1200" b="1" dirty="0">
                          <a:solidFill>
                            <a:srgbClr val="000000"/>
                          </a:solidFill>
                          <a:latin typeface="Times New Roman" pitchFamily="18" charset="0"/>
                          <a:ea typeface="Times New Roman"/>
                          <a:cs typeface="Times New Roman" pitchFamily="18" charset="0"/>
                        </a:rPr>
                        <a:t> (m</a:t>
                      </a:r>
                      <a:r>
                        <a:rPr lang="en-US" sz="1200" b="1" baseline="30000" dirty="0">
                          <a:solidFill>
                            <a:srgbClr val="000000"/>
                          </a:solidFill>
                          <a:latin typeface="Times New Roman" pitchFamily="18" charset="0"/>
                          <a:ea typeface="Times New Roman"/>
                          <a:cs typeface="Times New Roman" pitchFamily="18" charset="0"/>
                        </a:rPr>
                        <a:t>3</a:t>
                      </a:r>
                      <a:r>
                        <a:rPr lang="en-US" sz="1200" b="1" dirty="0">
                          <a:solidFill>
                            <a:srgbClr val="000000"/>
                          </a:solidFill>
                          <a:latin typeface="Times New Roman" pitchFamily="18" charset="0"/>
                          <a:ea typeface="Times New Roman"/>
                          <a:cs typeface="Times New Roman" pitchFamily="18" charset="0"/>
                        </a:rPr>
                        <a:t>/m</a:t>
                      </a:r>
                      <a:r>
                        <a:rPr lang="en-US" sz="1200" b="1" baseline="30000" dirty="0">
                          <a:solidFill>
                            <a:srgbClr val="000000"/>
                          </a:solidFill>
                          <a:latin typeface="Times New Roman" pitchFamily="18" charset="0"/>
                          <a:ea typeface="Times New Roman"/>
                          <a:cs typeface="Times New Roman" pitchFamily="18" charset="0"/>
                        </a:rPr>
                        <a:t>3</a:t>
                      </a:r>
                      <a:r>
                        <a:rPr lang="en-US" sz="1200" b="1" dirty="0">
                          <a:solidFill>
                            <a:srgbClr val="000000"/>
                          </a:solidFill>
                          <a:latin typeface="Times New Roman" pitchFamily="18" charset="0"/>
                          <a:ea typeface="Times New Roman"/>
                          <a:cs typeface="Times New Roman" pitchFamily="18" charset="0"/>
                        </a:rPr>
                        <a:t>)</a:t>
                      </a:r>
                      <a:endParaRPr lang="en-US" sz="1400" dirty="0">
                        <a:latin typeface="Times New Roman" pitchFamily="18" charset="0"/>
                        <a:ea typeface="Times New Roman"/>
                        <a:cs typeface="Times New Roman" pitchFamily="18" charset="0"/>
                      </a:endParaRPr>
                    </a:p>
                  </a:txBody>
                  <a:tcPr marL="4563" marR="4563" marT="45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pitchFamily="18" charset="0"/>
                          <a:ea typeface="Times New Roman"/>
                          <a:cs typeface="Times New Roman" pitchFamily="18" charset="0"/>
                        </a:rPr>
                        <a:t>Bias (m</a:t>
                      </a:r>
                      <a:r>
                        <a:rPr lang="en-US" sz="1200" b="1" baseline="30000" dirty="0">
                          <a:solidFill>
                            <a:srgbClr val="000000"/>
                          </a:solidFill>
                          <a:latin typeface="Times New Roman" pitchFamily="18" charset="0"/>
                          <a:ea typeface="Times New Roman"/>
                          <a:cs typeface="Times New Roman" pitchFamily="18" charset="0"/>
                        </a:rPr>
                        <a:t>3</a:t>
                      </a:r>
                      <a:r>
                        <a:rPr lang="en-US" sz="1200" b="1" dirty="0">
                          <a:solidFill>
                            <a:srgbClr val="000000"/>
                          </a:solidFill>
                          <a:latin typeface="Times New Roman" pitchFamily="18" charset="0"/>
                          <a:ea typeface="Times New Roman"/>
                          <a:cs typeface="Times New Roman" pitchFamily="18" charset="0"/>
                        </a:rPr>
                        <a:t>/m</a:t>
                      </a:r>
                      <a:r>
                        <a:rPr lang="en-US" sz="1200" b="1" baseline="30000" dirty="0">
                          <a:solidFill>
                            <a:srgbClr val="000000"/>
                          </a:solidFill>
                          <a:latin typeface="Times New Roman" pitchFamily="18" charset="0"/>
                          <a:ea typeface="Times New Roman"/>
                          <a:cs typeface="Times New Roman" pitchFamily="18" charset="0"/>
                        </a:rPr>
                        <a:t>3</a:t>
                      </a:r>
                      <a:r>
                        <a:rPr lang="en-US" sz="1200" b="1" dirty="0">
                          <a:solidFill>
                            <a:srgbClr val="000000"/>
                          </a:solidFill>
                          <a:latin typeface="Times New Roman" pitchFamily="18" charset="0"/>
                          <a:ea typeface="Times New Roman"/>
                          <a:cs typeface="Times New Roman" pitchFamily="18" charset="0"/>
                        </a:rPr>
                        <a:t>)</a:t>
                      </a:r>
                      <a:endParaRPr lang="en-US" sz="1400" dirty="0">
                        <a:latin typeface="Times New Roman" pitchFamily="18" charset="0"/>
                        <a:ea typeface="Times New Roman"/>
                        <a:cs typeface="Times New Roman" pitchFamily="18" charset="0"/>
                      </a:endParaRPr>
                    </a:p>
                  </a:txBody>
                  <a:tcPr marL="4563" marR="4563" marT="45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pitchFamily="18" charset="0"/>
                          <a:ea typeface="Times New Roman"/>
                          <a:cs typeface="Times New Roman" pitchFamily="18" charset="0"/>
                        </a:rPr>
                        <a:t>RMSE (m</a:t>
                      </a:r>
                      <a:r>
                        <a:rPr lang="en-US" sz="1200" b="1" baseline="30000" dirty="0">
                          <a:solidFill>
                            <a:srgbClr val="000000"/>
                          </a:solidFill>
                          <a:latin typeface="Times New Roman" pitchFamily="18" charset="0"/>
                          <a:ea typeface="Times New Roman"/>
                          <a:cs typeface="Times New Roman" pitchFamily="18" charset="0"/>
                        </a:rPr>
                        <a:t>3</a:t>
                      </a:r>
                      <a:r>
                        <a:rPr lang="en-US" sz="1200" b="1" dirty="0">
                          <a:solidFill>
                            <a:srgbClr val="000000"/>
                          </a:solidFill>
                          <a:latin typeface="Times New Roman" pitchFamily="18" charset="0"/>
                          <a:ea typeface="Times New Roman"/>
                          <a:cs typeface="Times New Roman" pitchFamily="18" charset="0"/>
                        </a:rPr>
                        <a:t>/m</a:t>
                      </a:r>
                      <a:r>
                        <a:rPr lang="en-US" sz="1200" b="1" baseline="30000" dirty="0">
                          <a:solidFill>
                            <a:srgbClr val="000000"/>
                          </a:solidFill>
                          <a:latin typeface="Times New Roman" pitchFamily="18" charset="0"/>
                          <a:ea typeface="Times New Roman"/>
                          <a:cs typeface="Times New Roman" pitchFamily="18" charset="0"/>
                        </a:rPr>
                        <a:t>3</a:t>
                      </a:r>
                      <a:r>
                        <a:rPr lang="en-US" sz="1200" b="1" dirty="0">
                          <a:solidFill>
                            <a:srgbClr val="000000"/>
                          </a:solidFill>
                          <a:latin typeface="Times New Roman" pitchFamily="18" charset="0"/>
                          <a:ea typeface="Times New Roman"/>
                          <a:cs typeface="Times New Roman" pitchFamily="18" charset="0"/>
                        </a:rPr>
                        <a:t>)</a:t>
                      </a:r>
                      <a:endParaRPr lang="en-US" sz="1400" dirty="0">
                        <a:latin typeface="Times New Roman" pitchFamily="18" charset="0"/>
                        <a:ea typeface="Times New Roman"/>
                        <a:cs typeface="Times New Roman" pitchFamily="18" charset="0"/>
                      </a:endParaRPr>
                    </a:p>
                  </a:txBody>
                  <a:tcPr marL="4563" marR="4563" marT="45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a:solidFill>
                            <a:srgbClr val="000000"/>
                          </a:solidFill>
                          <a:latin typeface="Times New Roman" pitchFamily="18" charset="0"/>
                          <a:ea typeface="Times New Roman"/>
                          <a:cs typeface="Times New Roman" pitchFamily="18" charset="0"/>
                        </a:rPr>
                        <a:t>R</a:t>
                      </a:r>
                      <a:endParaRPr lang="en-US" sz="1400" dirty="0">
                        <a:latin typeface="Times New Roman" pitchFamily="18" charset="0"/>
                        <a:ea typeface="Times New Roman"/>
                        <a:cs typeface="Times New Roman" pitchFamily="18" charset="0"/>
                      </a:endParaRPr>
                    </a:p>
                  </a:txBody>
                  <a:tcPr marL="4563" marR="4563" marT="45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dirty="0" err="1">
                          <a:solidFill>
                            <a:srgbClr val="000000"/>
                          </a:solidFill>
                          <a:latin typeface="Times New Roman" pitchFamily="18" charset="0"/>
                          <a:ea typeface="Times New Roman"/>
                          <a:cs typeface="Times New Roman" pitchFamily="18" charset="0"/>
                        </a:rPr>
                        <a:t>ubRMSE</a:t>
                      </a:r>
                      <a:r>
                        <a:rPr lang="en-US" sz="1200" b="1" dirty="0">
                          <a:solidFill>
                            <a:srgbClr val="000000"/>
                          </a:solidFill>
                          <a:latin typeface="Times New Roman" pitchFamily="18" charset="0"/>
                          <a:ea typeface="Times New Roman"/>
                          <a:cs typeface="Times New Roman" pitchFamily="18" charset="0"/>
                        </a:rPr>
                        <a:t> (m</a:t>
                      </a:r>
                      <a:r>
                        <a:rPr lang="en-US" sz="1200" b="1" baseline="30000" dirty="0">
                          <a:solidFill>
                            <a:srgbClr val="000000"/>
                          </a:solidFill>
                          <a:latin typeface="Times New Roman" pitchFamily="18" charset="0"/>
                          <a:ea typeface="Times New Roman"/>
                          <a:cs typeface="Times New Roman" pitchFamily="18" charset="0"/>
                        </a:rPr>
                        <a:t>3</a:t>
                      </a:r>
                      <a:r>
                        <a:rPr lang="en-US" sz="1200" b="1" dirty="0">
                          <a:solidFill>
                            <a:srgbClr val="000000"/>
                          </a:solidFill>
                          <a:latin typeface="Times New Roman" pitchFamily="18" charset="0"/>
                          <a:ea typeface="Times New Roman"/>
                          <a:cs typeface="Times New Roman" pitchFamily="18" charset="0"/>
                        </a:rPr>
                        <a:t>/m</a:t>
                      </a:r>
                      <a:r>
                        <a:rPr lang="en-US" sz="1200" b="1" baseline="30000" dirty="0">
                          <a:solidFill>
                            <a:srgbClr val="000000"/>
                          </a:solidFill>
                          <a:latin typeface="Times New Roman" pitchFamily="18" charset="0"/>
                          <a:ea typeface="Times New Roman"/>
                          <a:cs typeface="Times New Roman" pitchFamily="18" charset="0"/>
                        </a:rPr>
                        <a:t>3</a:t>
                      </a:r>
                      <a:r>
                        <a:rPr lang="en-US" sz="1200" b="1" dirty="0">
                          <a:solidFill>
                            <a:srgbClr val="000000"/>
                          </a:solidFill>
                          <a:latin typeface="Times New Roman" pitchFamily="18" charset="0"/>
                          <a:ea typeface="Times New Roman"/>
                          <a:cs typeface="Times New Roman" pitchFamily="18" charset="0"/>
                        </a:rPr>
                        <a:t>)</a:t>
                      </a:r>
                      <a:endParaRPr lang="en-US" sz="1400" dirty="0">
                        <a:latin typeface="Times New Roman" pitchFamily="18" charset="0"/>
                        <a:ea typeface="Times New Roman"/>
                        <a:cs typeface="Times New Roman" pitchFamily="18" charset="0"/>
                      </a:endParaRPr>
                    </a:p>
                  </a:txBody>
                  <a:tcPr marL="4563" marR="4563" marT="45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a:solidFill>
                            <a:srgbClr val="000000"/>
                          </a:solidFill>
                          <a:latin typeface="Times New Roman" pitchFamily="18" charset="0"/>
                          <a:ea typeface="Times New Roman"/>
                          <a:cs typeface="Times New Roman" pitchFamily="18" charset="0"/>
                        </a:rPr>
                        <a:t>Bias (m</a:t>
                      </a:r>
                      <a:r>
                        <a:rPr lang="en-US" sz="1200" b="1" baseline="30000">
                          <a:solidFill>
                            <a:srgbClr val="000000"/>
                          </a:solidFill>
                          <a:latin typeface="Times New Roman" pitchFamily="18" charset="0"/>
                          <a:ea typeface="Times New Roman"/>
                          <a:cs typeface="Times New Roman" pitchFamily="18" charset="0"/>
                        </a:rPr>
                        <a:t>3</a:t>
                      </a:r>
                      <a:r>
                        <a:rPr lang="en-US" sz="1200" b="1">
                          <a:solidFill>
                            <a:srgbClr val="000000"/>
                          </a:solidFill>
                          <a:latin typeface="Times New Roman" pitchFamily="18" charset="0"/>
                          <a:ea typeface="Times New Roman"/>
                          <a:cs typeface="Times New Roman" pitchFamily="18" charset="0"/>
                        </a:rPr>
                        <a:t>/m</a:t>
                      </a:r>
                      <a:r>
                        <a:rPr lang="en-US" sz="1200" b="1" baseline="30000">
                          <a:solidFill>
                            <a:srgbClr val="000000"/>
                          </a:solidFill>
                          <a:latin typeface="Times New Roman" pitchFamily="18" charset="0"/>
                          <a:ea typeface="Times New Roman"/>
                          <a:cs typeface="Times New Roman" pitchFamily="18" charset="0"/>
                        </a:rPr>
                        <a:t>3</a:t>
                      </a:r>
                      <a:r>
                        <a:rPr lang="en-US" sz="1200" b="1">
                          <a:solidFill>
                            <a:srgbClr val="000000"/>
                          </a:solidFill>
                          <a:latin typeface="Times New Roman" pitchFamily="18" charset="0"/>
                          <a:ea typeface="Times New Roman"/>
                          <a:cs typeface="Times New Roman" pitchFamily="18" charset="0"/>
                        </a:rPr>
                        <a:t>)</a:t>
                      </a:r>
                      <a:endParaRPr lang="en-US" sz="1400">
                        <a:latin typeface="Times New Roman" pitchFamily="18" charset="0"/>
                        <a:ea typeface="Times New Roman"/>
                        <a:cs typeface="Times New Roman" pitchFamily="18" charset="0"/>
                      </a:endParaRPr>
                    </a:p>
                  </a:txBody>
                  <a:tcPr marL="4563" marR="4563" marT="45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a:solidFill>
                            <a:srgbClr val="000000"/>
                          </a:solidFill>
                          <a:latin typeface="Times New Roman" pitchFamily="18" charset="0"/>
                          <a:ea typeface="Times New Roman"/>
                          <a:cs typeface="Times New Roman" pitchFamily="18" charset="0"/>
                        </a:rPr>
                        <a:t>RMSE (m</a:t>
                      </a:r>
                      <a:r>
                        <a:rPr lang="en-US" sz="1200" b="1" baseline="30000">
                          <a:solidFill>
                            <a:srgbClr val="000000"/>
                          </a:solidFill>
                          <a:latin typeface="Times New Roman" pitchFamily="18" charset="0"/>
                          <a:ea typeface="Times New Roman"/>
                          <a:cs typeface="Times New Roman" pitchFamily="18" charset="0"/>
                        </a:rPr>
                        <a:t>3</a:t>
                      </a:r>
                      <a:r>
                        <a:rPr lang="en-US" sz="1200" b="1">
                          <a:solidFill>
                            <a:srgbClr val="000000"/>
                          </a:solidFill>
                          <a:latin typeface="Times New Roman" pitchFamily="18" charset="0"/>
                          <a:ea typeface="Times New Roman"/>
                          <a:cs typeface="Times New Roman" pitchFamily="18" charset="0"/>
                        </a:rPr>
                        <a:t>/m</a:t>
                      </a:r>
                      <a:r>
                        <a:rPr lang="en-US" sz="1200" b="1" baseline="30000">
                          <a:solidFill>
                            <a:srgbClr val="000000"/>
                          </a:solidFill>
                          <a:latin typeface="Times New Roman" pitchFamily="18" charset="0"/>
                          <a:ea typeface="Times New Roman"/>
                          <a:cs typeface="Times New Roman" pitchFamily="18" charset="0"/>
                        </a:rPr>
                        <a:t>3</a:t>
                      </a:r>
                      <a:r>
                        <a:rPr lang="en-US" sz="1200" b="1">
                          <a:solidFill>
                            <a:srgbClr val="000000"/>
                          </a:solidFill>
                          <a:latin typeface="Times New Roman" pitchFamily="18" charset="0"/>
                          <a:ea typeface="Times New Roman"/>
                          <a:cs typeface="Times New Roman" pitchFamily="18" charset="0"/>
                        </a:rPr>
                        <a:t>)</a:t>
                      </a:r>
                      <a:endParaRPr lang="en-US" sz="1400">
                        <a:latin typeface="Times New Roman" pitchFamily="18" charset="0"/>
                        <a:ea typeface="Times New Roman"/>
                        <a:cs typeface="Times New Roman" pitchFamily="18" charset="0"/>
                      </a:endParaRPr>
                    </a:p>
                  </a:txBody>
                  <a:tcPr marL="4563" marR="4563" marT="45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200" b="1">
                          <a:solidFill>
                            <a:srgbClr val="000000"/>
                          </a:solidFill>
                          <a:latin typeface="Times New Roman" pitchFamily="18" charset="0"/>
                          <a:ea typeface="Times New Roman"/>
                          <a:cs typeface="Times New Roman" pitchFamily="18" charset="0"/>
                        </a:rPr>
                        <a:t>R</a:t>
                      </a:r>
                      <a:endParaRPr lang="en-US" sz="1400">
                        <a:latin typeface="Times New Roman" pitchFamily="18" charset="0"/>
                        <a:ea typeface="Times New Roman"/>
                        <a:cs typeface="Times New Roman" pitchFamily="18" charset="0"/>
                      </a:endParaRPr>
                    </a:p>
                  </a:txBody>
                  <a:tcPr marL="4563" marR="4563" marT="45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15294">
                <a:tc>
                  <a:txBody>
                    <a:bodyPr/>
                    <a:lstStyle/>
                    <a:p>
                      <a:pPr marL="0" marR="0">
                        <a:lnSpc>
                          <a:spcPct val="115000"/>
                        </a:lnSpc>
                        <a:spcBef>
                          <a:spcPts val="0"/>
                        </a:spcBef>
                        <a:spcAft>
                          <a:spcPts val="1000"/>
                        </a:spcAft>
                      </a:pPr>
                      <a:r>
                        <a:rPr lang="en-US" sz="1400" b="1" dirty="0">
                          <a:solidFill>
                            <a:srgbClr val="000000"/>
                          </a:solidFill>
                          <a:latin typeface="Times New Roman" pitchFamily="18" charset="0"/>
                          <a:ea typeface="Times New Roman"/>
                          <a:cs typeface="Times New Roman" pitchFamily="18" charset="0"/>
                        </a:rPr>
                        <a:t>Avg. </a:t>
                      </a:r>
                      <a:r>
                        <a:rPr lang="en-US" sz="1400" b="1" dirty="0" smtClean="0">
                          <a:solidFill>
                            <a:srgbClr val="000000"/>
                          </a:solidFill>
                          <a:latin typeface="Times New Roman" pitchFamily="18" charset="0"/>
                          <a:ea typeface="Times New Roman"/>
                          <a:cs typeface="Times New Roman" pitchFamily="18" charset="0"/>
                        </a:rPr>
                        <a:t>AMSR2 All</a:t>
                      </a:r>
                    </a:p>
                  </a:txBody>
                  <a:tcPr marL="4563" marR="4563" marT="45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400" b="1" dirty="0">
                          <a:solidFill>
                            <a:srgbClr val="000000"/>
                          </a:solidFill>
                          <a:latin typeface="Times New Roman" pitchFamily="18" charset="0"/>
                          <a:ea typeface="Times New Roman"/>
                          <a:cs typeface="Times New Roman" pitchFamily="18" charset="0"/>
                        </a:rPr>
                        <a:t>0.059</a:t>
                      </a:r>
                      <a:endParaRPr lang="en-US" sz="1600" b="1" dirty="0">
                        <a:latin typeface="Times New Roman" pitchFamily="18" charset="0"/>
                        <a:ea typeface="Times New Roman"/>
                        <a:cs typeface="Times New Roman" pitchFamily="18" charset="0"/>
                      </a:endParaRPr>
                    </a:p>
                  </a:txBody>
                  <a:tcPr marL="7757" marR="7757" marT="7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400" b="1" dirty="0">
                          <a:solidFill>
                            <a:srgbClr val="000000"/>
                          </a:solidFill>
                          <a:latin typeface="Times New Roman" pitchFamily="18" charset="0"/>
                          <a:ea typeface="Times New Roman"/>
                          <a:cs typeface="Times New Roman" pitchFamily="18" charset="0"/>
                        </a:rPr>
                        <a:t>-0.089</a:t>
                      </a:r>
                      <a:endParaRPr lang="en-US" sz="1600" b="1" dirty="0">
                        <a:latin typeface="Times New Roman" pitchFamily="18" charset="0"/>
                        <a:ea typeface="Times New Roman"/>
                        <a:cs typeface="Times New Roman" pitchFamily="18" charset="0"/>
                      </a:endParaRPr>
                    </a:p>
                  </a:txBody>
                  <a:tcPr marL="7757" marR="7757" marT="7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400" b="1" dirty="0">
                          <a:solidFill>
                            <a:srgbClr val="000000"/>
                          </a:solidFill>
                          <a:latin typeface="Times New Roman" pitchFamily="18" charset="0"/>
                          <a:ea typeface="Times New Roman"/>
                          <a:cs typeface="Times New Roman" pitchFamily="18" charset="0"/>
                        </a:rPr>
                        <a:t>0.111</a:t>
                      </a:r>
                      <a:endParaRPr lang="en-US" sz="1600" b="1" dirty="0">
                        <a:latin typeface="Times New Roman" pitchFamily="18" charset="0"/>
                        <a:ea typeface="Times New Roman"/>
                        <a:cs typeface="Times New Roman" pitchFamily="18" charset="0"/>
                      </a:endParaRPr>
                    </a:p>
                  </a:txBody>
                  <a:tcPr marL="7757" marR="7757" marT="7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400" b="1" dirty="0">
                          <a:solidFill>
                            <a:srgbClr val="000000"/>
                          </a:solidFill>
                          <a:latin typeface="Times New Roman" pitchFamily="18" charset="0"/>
                          <a:ea typeface="Times New Roman"/>
                          <a:cs typeface="Times New Roman" pitchFamily="18" charset="0"/>
                        </a:rPr>
                        <a:t>0.502</a:t>
                      </a:r>
                      <a:endParaRPr lang="en-US" sz="1600" b="1" dirty="0">
                        <a:latin typeface="Times New Roman" pitchFamily="18" charset="0"/>
                        <a:ea typeface="Times New Roman"/>
                        <a:cs typeface="Times New Roman" pitchFamily="18" charset="0"/>
                      </a:endParaRPr>
                    </a:p>
                  </a:txBody>
                  <a:tcPr marL="7757" marR="7757" marT="7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400" b="1" dirty="0">
                          <a:solidFill>
                            <a:srgbClr val="000000"/>
                          </a:solidFill>
                          <a:latin typeface="Times New Roman" pitchFamily="18" charset="0"/>
                          <a:ea typeface="Times New Roman"/>
                          <a:cs typeface="Times New Roman" pitchFamily="18" charset="0"/>
                        </a:rPr>
                        <a:t>0.055</a:t>
                      </a:r>
                      <a:endParaRPr lang="en-US" sz="1600" b="1" dirty="0">
                        <a:latin typeface="Times New Roman" pitchFamily="18" charset="0"/>
                        <a:ea typeface="Times New Roman"/>
                        <a:cs typeface="Times New Roman" pitchFamily="18" charset="0"/>
                      </a:endParaRPr>
                    </a:p>
                  </a:txBody>
                  <a:tcPr marL="7757" marR="7757" marT="7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400" b="1" dirty="0">
                          <a:solidFill>
                            <a:srgbClr val="000000"/>
                          </a:solidFill>
                          <a:latin typeface="Times New Roman" pitchFamily="18" charset="0"/>
                          <a:ea typeface="Times New Roman"/>
                          <a:cs typeface="Times New Roman" pitchFamily="18" charset="0"/>
                        </a:rPr>
                        <a:t>-0.047</a:t>
                      </a:r>
                      <a:endParaRPr lang="en-US" sz="1600" b="1" dirty="0">
                        <a:latin typeface="Times New Roman" pitchFamily="18" charset="0"/>
                        <a:ea typeface="Times New Roman"/>
                        <a:cs typeface="Times New Roman" pitchFamily="18" charset="0"/>
                      </a:endParaRPr>
                    </a:p>
                  </a:txBody>
                  <a:tcPr marL="7757" marR="7757" marT="7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400" b="1" dirty="0">
                          <a:solidFill>
                            <a:srgbClr val="000000"/>
                          </a:solidFill>
                          <a:latin typeface="Times New Roman" pitchFamily="18" charset="0"/>
                          <a:ea typeface="Times New Roman"/>
                          <a:cs typeface="Times New Roman" pitchFamily="18" charset="0"/>
                        </a:rPr>
                        <a:t>0.080</a:t>
                      </a:r>
                      <a:endParaRPr lang="en-US" sz="1600" b="1" dirty="0">
                        <a:latin typeface="Times New Roman" pitchFamily="18" charset="0"/>
                        <a:ea typeface="Times New Roman"/>
                        <a:cs typeface="Times New Roman" pitchFamily="18" charset="0"/>
                      </a:endParaRPr>
                    </a:p>
                  </a:txBody>
                  <a:tcPr marL="7757" marR="7757" marT="7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400" b="1" dirty="0">
                          <a:solidFill>
                            <a:srgbClr val="000000"/>
                          </a:solidFill>
                          <a:latin typeface="Times New Roman" pitchFamily="18" charset="0"/>
                          <a:ea typeface="Times New Roman"/>
                          <a:cs typeface="Times New Roman" pitchFamily="18" charset="0"/>
                        </a:rPr>
                        <a:t>0.569</a:t>
                      </a:r>
                      <a:endParaRPr lang="en-US" sz="1600" b="1" dirty="0">
                        <a:latin typeface="Times New Roman" pitchFamily="18" charset="0"/>
                        <a:ea typeface="Times New Roman"/>
                        <a:cs typeface="Times New Roman" pitchFamily="18" charset="0"/>
                      </a:endParaRPr>
                    </a:p>
                  </a:txBody>
                  <a:tcPr marL="7757" marR="7757" marT="7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400" b="1" dirty="0">
                          <a:solidFill>
                            <a:srgbClr val="000000"/>
                          </a:solidFill>
                          <a:latin typeface="Times New Roman" pitchFamily="18" charset="0"/>
                          <a:ea typeface="Times New Roman"/>
                          <a:cs typeface="Times New Roman" pitchFamily="18" charset="0"/>
                        </a:rPr>
                        <a:t>0.088</a:t>
                      </a:r>
                      <a:endParaRPr lang="en-US" sz="1600" b="1" dirty="0">
                        <a:latin typeface="Times New Roman" pitchFamily="18" charset="0"/>
                        <a:ea typeface="Times New Roman"/>
                        <a:cs typeface="Times New Roman" pitchFamily="18" charset="0"/>
                      </a:endParaRPr>
                    </a:p>
                  </a:txBody>
                  <a:tcPr marL="7757" marR="7757" marT="7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400" b="1" dirty="0">
                          <a:solidFill>
                            <a:srgbClr val="000000"/>
                          </a:solidFill>
                          <a:latin typeface="Times New Roman" pitchFamily="18" charset="0"/>
                          <a:ea typeface="Times New Roman"/>
                          <a:cs typeface="Times New Roman" pitchFamily="18" charset="0"/>
                        </a:rPr>
                        <a:t>0.100</a:t>
                      </a:r>
                      <a:endParaRPr lang="en-US" sz="1600" b="1" dirty="0">
                        <a:latin typeface="Times New Roman" pitchFamily="18" charset="0"/>
                        <a:ea typeface="Times New Roman"/>
                        <a:cs typeface="Times New Roman" pitchFamily="18" charset="0"/>
                      </a:endParaRPr>
                    </a:p>
                  </a:txBody>
                  <a:tcPr marL="7757" marR="7757" marT="7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400" b="1" dirty="0">
                          <a:solidFill>
                            <a:srgbClr val="000000"/>
                          </a:solidFill>
                          <a:latin typeface="Times New Roman" pitchFamily="18" charset="0"/>
                          <a:ea typeface="Times New Roman"/>
                          <a:cs typeface="Times New Roman" pitchFamily="18" charset="0"/>
                        </a:rPr>
                        <a:t>0.137</a:t>
                      </a:r>
                      <a:endParaRPr lang="en-US" sz="1600" b="1" dirty="0">
                        <a:latin typeface="Times New Roman" pitchFamily="18" charset="0"/>
                        <a:ea typeface="Times New Roman"/>
                        <a:cs typeface="Times New Roman" pitchFamily="18" charset="0"/>
                      </a:endParaRPr>
                    </a:p>
                  </a:txBody>
                  <a:tcPr marL="7757" marR="7757" marT="7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400" b="1" dirty="0">
                          <a:solidFill>
                            <a:srgbClr val="000000"/>
                          </a:solidFill>
                          <a:latin typeface="Times New Roman" pitchFamily="18" charset="0"/>
                          <a:ea typeface="Times New Roman"/>
                          <a:cs typeface="Times New Roman" pitchFamily="18" charset="0"/>
                        </a:rPr>
                        <a:t>0.601</a:t>
                      </a:r>
                      <a:endParaRPr lang="en-US" sz="1600" b="1" dirty="0">
                        <a:latin typeface="Times New Roman" pitchFamily="18" charset="0"/>
                        <a:ea typeface="Times New Roman"/>
                        <a:cs typeface="Times New Roman" pitchFamily="18" charset="0"/>
                      </a:endParaRPr>
                    </a:p>
                  </a:txBody>
                  <a:tcPr marL="7757" marR="7757" marT="7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8" name="Table 7"/>
          <p:cNvGraphicFramePr>
            <a:graphicFrameLocks noGrp="1"/>
          </p:cNvGraphicFramePr>
          <p:nvPr>
            <p:extLst/>
          </p:nvPr>
        </p:nvGraphicFramePr>
        <p:xfrm>
          <a:off x="457200" y="2333658"/>
          <a:ext cx="8534401" cy="421526"/>
        </p:xfrm>
        <a:graphic>
          <a:graphicData uri="http://schemas.openxmlformats.org/drawingml/2006/table">
            <a:tbl>
              <a:tblPr/>
              <a:tblGrid>
                <a:gridCol w="12192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gridCol w="533400">
                  <a:extLst>
                    <a:ext uri="{9D8B030D-6E8A-4147-A177-3AD203B41FA5}">
                      <a16:colId xmlns:a16="http://schemas.microsoft.com/office/drawing/2014/main" val="20008"/>
                    </a:ext>
                  </a:extLst>
                </a:gridCol>
                <a:gridCol w="685800">
                  <a:extLst>
                    <a:ext uri="{9D8B030D-6E8A-4147-A177-3AD203B41FA5}">
                      <a16:colId xmlns:a16="http://schemas.microsoft.com/office/drawing/2014/main" val="20009"/>
                    </a:ext>
                  </a:extLst>
                </a:gridCol>
                <a:gridCol w="609600">
                  <a:extLst>
                    <a:ext uri="{9D8B030D-6E8A-4147-A177-3AD203B41FA5}">
                      <a16:colId xmlns:a16="http://schemas.microsoft.com/office/drawing/2014/main" val="20010"/>
                    </a:ext>
                  </a:extLst>
                </a:gridCol>
                <a:gridCol w="609600">
                  <a:extLst>
                    <a:ext uri="{9D8B030D-6E8A-4147-A177-3AD203B41FA5}">
                      <a16:colId xmlns:a16="http://schemas.microsoft.com/office/drawing/2014/main" val="20011"/>
                    </a:ext>
                  </a:extLst>
                </a:gridCol>
                <a:gridCol w="609601">
                  <a:extLst>
                    <a:ext uri="{9D8B030D-6E8A-4147-A177-3AD203B41FA5}">
                      <a16:colId xmlns:a16="http://schemas.microsoft.com/office/drawing/2014/main" val="20012"/>
                    </a:ext>
                  </a:extLst>
                </a:gridCol>
              </a:tblGrid>
              <a:tr h="421526">
                <a:tc>
                  <a:txBody>
                    <a:bodyPr/>
                    <a:lstStyle/>
                    <a:p>
                      <a:pPr marL="0" marR="0" fontAlgn="b">
                        <a:lnSpc>
                          <a:spcPts val="1035"/>
                        </a:lnSpc>
                        <a:spcBef>
                          <a:spcPts val="0"/>
                        </a:spcBef>
                        <a:spcAft>
                          <a:spcPts val="0"/>
                        </a:spcAft>
                      </a:pPr>
                      <a:r>
                        <a:rPr lang="en-US" sz="1400" b="1" kern="1200" dirty="0" smtClean="0">
                          <a:solidFill>
                            <a:srgbClr val="000000"/>
                          </a:solidFill>
                          <a:latin typeface="Times New Roman" pitchFamily="18" charset="0"/>
                          <a:ea typeface="Times New Roman"/>
                          <a:cs typeface="Times New Roman" pitchFamily="18" charset="0"/>
                        </a:rPr>
                        <a:t>AMSR2 (VWC &lt; 2</a:t>
                      </a:r>
                      <a:r>
                        <a:rPr lang="en-US" sz="1400" b="1" kern="1200" baseline="0" dirty="0" smtClean="0">
                          <a:solidFill>
                            <a:srgbClr val="000000"/>
                          </a:solidFill>
                          <a:latin typeface="Times New Roman" pitchFamily="18" charset="0"/>
                          <a:ea typeface="Times New Roman"/>
                          <a:cs typeface="Times New Roman" pitchFamily="18" charset="0"/>
                        </a:rPr>
                        <a:t> </a:t>
                      </a:r>
                      <a:r>
                        <a:rPr lang="en-US" sz="1400" b="1" kern="1200" dirty="0" smtClean="0">
                          <a:solidFill>
                            <a:srgbClr val="000000"/>
                          </a:solidFill>
                          <a:latin typeface="Times New Roman" pitchFamily="18" charset="0"/>
                          <a:ea typeface="Times New Roman"/>
                          <a:cs typeface="Times New Roman" pitchFamily="18" charset="0"/>
                        </a:rPr>
                        <a:t>kg/m2)</a:t>
                      </a:r>
                      <a:endParaRPr lang="en-US" sz="1400" dirty="0">
                        <a:latin typeface="Times New Roman" pitchFamily="18" charset="0"/>
                        <a:ea typeface="Times New Roman"/>
                        <a:cs typeface="Times New Roman" pitchFamily="18" charset="0"/>
                      </a:endParaRPr>
                    </a:p>
                  </a:txBody>
                  <a:tcPr marL="4563" marR="4563" marT="456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ts val="1035"/>
                        </a:lnSpc>
                        <a:spcBef>
                          <a:spcPts val="0"/>
                        </a:spcBef>
                        <a:spcAft>
                          <a:spcPts val="0"/>
                        </a:spcAft>
                      </a:pPr>
                      <a:r>
                        <a:rPr lang="en-US" sz="1400" b="1" kern="1200" dirty="0">
                          <a:solidFill>
                            <a:srgbClr val="000000"/>
                          </a:solidFill>
                          <a:latin typeface="Times New Roman" pitchFamily="18" charset="0"/>
                          <a:ea typeface="Times New Roman"/>
                          <a:cs typeface="Times New Roman" pitchFamily="18" charset="0"/>
                        </a:rPr>
                        <a:t>0.049</a:t>
                      </a:r>
                      <a:endParaRPr lang="en-US" sz="1400" b="1" dirty="0">
                        <a:latin typeface="Times New Roman" pitchFamily="18" charset="0"/>
                        <a:ea typeface="Times New Roman"/>
                        <a:cs typeface="Times New Roman" pitchFamily="18" charset="0"/>
                      </a:endParaRPr>
                    </a:p>
                  </a:txBody>
                  <a:tcPr marL="7757" marR="7757" marT="7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ts val="1035"/>
                        </a:lnSpc>
                        <a:spcBef>
                          <a:spcPts val="0"/>
                        </a:spcBef>
                        <a:spcAft>
                          <a:spcPts val="0"/>
                        </a:spcAft>
                      </a:pPr>
                      <a:r>
                        <a:rPr lang="en-US" sz="1400" b="1" kern="1200" dirty="0">
                          <a:solidFill>
                            <a:srgbClr val="000000"/>
                          </a:solidFill>
                          <a:latin typeface="Times New Roman" pitchFamily="18" charset="0"/>
                          <a:ea typeface="Times New Roman"/>
                          <a:cs typeface="Times New Roman" pitchFamily="18" charset="0"/>
                        </a:rPr>
                        <a:t>-0.068</a:t>
                      </a:r>
                      <a:endParaRPr lang="en-US" sz="1400" b="1" dirty="0">
                        <a:latin typeface="Times New Roman" pitchFamily="18" charset="0"/>
                        <a:ea typeface="Times New Roman"/>
                        <a:cs typeface="Times New Roman" pitchFamily="18" charset="0"/>
                      </a:endParaRPr>
                    </a:p>
                  </a:txBody>
                  <a:tcPr marL="7757" marR="7757" marT="7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ts val="1035"/>
                        </a:lnSpc>
                        <a:spcBef>
                          <a:spcPts val="0"/>
                        </a:spcBef>
                        <a:spcAft>
                          <a:spcPts val="0"/>
                        </a:spcAft>
                      </a:pPr>
                      <a:r>
                        <a:rPr lang="en-US" sz="1400" b="1" kern="1200" dirty="0">
                          <a:solidFill>
                            <a:srgbClr val="000000"/>
                          </a:solidFill>
                          <a:latin typeface="Times New Roman" pitchFamily="18" charset="0"/>
                          <a:ea typeface="Times New Roman"/>
                          <a:cs typeface="Times New Roman" pitchFamily="18" charset="0"/>
                        </a:rPr>
                        <a:t>0.085</a:t>
                      </a:r>
                      <a:endParaRPr lang="en-US" sz="1400" b="1" dirty="0">
                        <a:latin typeface="Times New Roman" pitchFamily="18" charset="0"/>
                        <a:ea typeface="Times New Roman"/>
                        <a:cs typeface="Times New Roman" pitchFamily="18" charset="0"/>
                      </a:endParaRPr>
                    </a:p>
                  </a:txBody>
                  <a:tcPr marL="7757" marR="7757" marT="7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ts val="1035"/>
                        </a:lnSpc>
                        <a:spcBef>
                          <a:spcPts val="0"/>
                        </a:spcBef>
                        <a:spcAft>
                          <a:spcPts val="0"/>
                        </a:spcAft>
                      </a:pPr>
                      <a:r>
                        <a:rPr lang="en-US" sz="1400" b="1" kern="1200" dirty="0" smtClean="0">
                          <a:solidFill>
                            <a:srgbClr val="000000"/>
                          </a:solidFill>
                          <a:latin typeface="Times New Roman" pitchFamily="18" charset="0"/>
                          <a:ea typeface="Times New Roman"/>
                          <a:cs typeface="Times New Roman" pitchFamily="18" charset="0"/>
                        </a:rPr>
                        <a:t>0.533</a:t>
                      </a:r>
                      <a:endParaRPr lang="en-US" sz="1400" b="1" dirty="0">
                        <a:latin typeface="Times New Roman" pitchFamily="18" charset="0"/>
                        <a:ea typeface="Times New Roman"/>
                        <a:cs typeface="Times New Roman" pitchFamily="18" charset="0"/>
                      </a:endParaRPr>
                    </a:p>
                  </a:txBody>
                  <a:tcPr marL="7757" marR="7757" marT="7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ts val="1035"/>
                        </a:lnSpc>
                        <a:spcBef>
                          <a:spcPts val="0"/>
                        </a:spcBef>
                        <a:spcAft>
                          <a:spcPts val="0"/>
                        </a:spcAft>
                      </a:pPr>
                      <a:r>
                        <a:rPr lang="en-US" sz="1400" b="1" kern="1200" dirty="0">
                          <a:solidFill>
                            <a:srgbClr val="000000"/>
                          </a:solidFill>
                          <a:latin typeface="Times New Roman" pitchFamily="18" charset="0"/>
                          <a:ea typeface="Times New Roman"/>
                          <a:cs typeface="Times New Roman" pitchFamily="18" charset="0"/>
                        </a:rPr>
                        <a:t>0.048</a:t>
                      </a:r>
                      <a:endParaRPr lang="en-US" sz="1400" b="1" dirty="0">
                        <a:latin typeface="Times New Roman" pitchFamily="18" charset="0"/>
                        <a:ea typeface="Times New Roman"/>
                        <a:cs typeface="Times New Roman" pitchFamily="18" charset="0"/>
                      </a:endParaRPr>
                    </a:p>
                  </a:txBody>
                  <a:tcPr marL="7757" marR="7757" marT="7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ts val="1035"/>
                        </a:lnSpc>
                        <a:spcBef>
                          <a:spcPts val="0"/>
                        </a:spcBef>
                        <a:spcAft>
                          <a:spcPts val="0"/>
                        </a:spcAft>
                      </a:pPr>
                      <a:r>
                        <a:rPr lang="en-US" sz="1400" b="1" kern="1200" dirty="0">
                          <a:solidFill>
                            <a:srgbClr val="000000"/>
                          </a:solidFill>
                          <a:latin typeface="Times New Roman" pitchFamily="18" charset="0"/>
                          <a:ea typeface="Times New Roman"/>
                          <a:cs typeface="Times New Roman" pitchFamily="18" charset="0"/>
                        </a:rPr>
                        <a:t>-0.035</a:t>
                      </a:r>
                      <a:endParaRPr lang="en-US" sz="1400" b="1" dirty="0">
                        <a:latin typeface="Times New Roman" pitchFamily="18" charset="0"/>
                        <a:ea typeface="Times New Roman"/>
                        <a:cs typeface="Times New Roman" pitchFamily="18" charset="0"/>
                      </a:endParaRPr>
                    </a:p>
                  </a:txBody>
                  <a:tcPr marL="7757" marR="7757" marT="7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ts val="1035"/>
                        </a:lnSpc>
                        <a:spcBef>
                          <a:spcPts val="0"/>
                        </a:spcBef>
                        <a:spcAft>
                          <a:spcPts val="0"/>
                        </a:spcAft>
                      </a:pPr>
                      <a:r>
                        <a:rPr lang="en-US" sz="1400" b="1" kern="1200" dirty="0">
                          <a:solidFill>
                            <a:srgbClr val="000000"/>
                          </a:solidFill>
                          <a:latin typeface="Times New Roman" pitchFamily="18" charset="0"/>
                          <a:ea typeface="Times New Roman"/>
                          <a:cs typeface="Times New Roman" pitchFamily="18" charset="0"/>
                        </a:rPr>
                        <a:t>0.069</a:t>
                      </a:r>
                      <a:endParaRPr lang="en-US" sz="1400" b="1" dirty="0">
                        <a:latin typeface="Times New Roman" pitchFamily="18" charset="0"/>
                        <a:ea typeface="Times New Roman"/>
                        <a:cs typeface="Times New Roman" pitchFamily="18" charset="0"/>
                      </a:endParaRPr>
                    </a:p>
                  </a:txBody>
                  <a:tcPr marL="7757" marR="7757" marT="7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ts val="1035"/>
                        </a:lnSpc>
                        <a:spcBef>
                          <a:spcPts val="0"/>
                        </a:spcBef>
                        <a:spcAft>
                          <a:spcPts val="0"/>
                        </a:spcAft>
                      </a:pPr>
                      <a:r>
                        <a:rPr lang="en-US" sz="1400" b="1" kern="1200" dirty="0" smtClean="0">
                          <a:solidFill>
                            <a:srgbClr val="000000"/>
                          </a:solidFill>
                          <a:latin typeface="Times New Roman" pitchFamily="18" charset="0"/>
                          <a:ea typeface="Times New Roman"/>
                          <a:cs typeface="Times New Roman" pitchFamily="18" charset="0"/>
                        </a:rPr>
                        <a:t>0.593</a:t>
                      </a:r>
                      <a:endParaRPr lang="en-US" sz="1400" b="1" dirty="0">
                        <a:latin typeface="Times New Roman" pitchFamily="18" charset="0"/>
                        <a:ea typeface="Times New Roman"/>
                        <a:cs typeface="Times New Roman" pitchFamily="18" charset="0"/>
                      </a:endParaRPr>
                    </a:p>
                  </a:txBody>
                  <a:tcPr marL="7757" marR="7757" marT="7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ts val="1035"/>
                        </a:lnSpc>
                        <a:spcBef>
                          <a:spcPts val="0"/>
                        </a:spcBef>
                        <a:spcAft>
                          <a:spcPts val="0"/>
                        </a:spcAft>
                      </a:pPr>
                      <a:r>
                        <a:rPr lang="en-US" sz="1400" b="1" kern="1200" dirty="0">
                          <a:solidFill>
                            <a:srgbClr val="000000"/>
                          </a:solidFill>
                          <a:latin typeface="Times New Roman" pitchFamily="18" charset="0"/>
                          <a:ea typeface="Times New Roman"/>
                          <a:cs typeface="Times New Roman" pitchFamily="18" charset="0"/>
                        </a:rPr>
                        <a:t>0.083</a:t>
                      </a:r>
                      <a:endParaRPr lang="en-US" sz="1400" b="1" dirty="0">
                        <a:latin typeface="Times New Roman" pitchFamily="18" charset="0"/>
                        <a:ea typeface="Times New Roman"/>
                        <a:cs typeface="Times New Roman" pitchFamily="18" charset="0"/>
                      </a:endParaRPr>
                    </a:p>
                  </a:txBody>
                  <a:tcPr marL="7757" marR="7757" marT="7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ts val="1035"/>
                        </a:lnSpc>
                        <a:spcBef>
                          <a:spcPts val="0"/>
                        </a:spcBef>
                        <a:spcAft>
                          <a:spcPts val="0"/>
                        </a:spcAft>
                      </a:pPr>
                      <a:r>
                        <a:rPr lang="en-US" sz="1400" b="1" kern="1200" dirty="0">
                          <a:solidFill>
                            <a:srgbClr val="000000"/>
                          </a:solidFill>
                          <a:latin typeface="Times New Roman" pitchFamily="18" charset="0"/>
                          <a:ea typeface="Times New Roman"/>
                          <a:cs typeface="Times New Roman" pitchFamily="18" charset="0"/>
                        </a:rPr>
                        <a:t>0.077</a:t>
                      </a:r>
                      <a:endParaRPr lang="en-US" sz="1400" b="1" dirty="0">
                        <a:latin typeface="Times New Roman" pitchFamily="18" charset="0"/>
                        <a:ea typeface="Times New Roman"/>
                        <a:cs typeface="Times New Roman" pitchFamily="18" charset="0"/>
                      </a:endParaRPr>
                    </a:p>
                  </a:txBody>
                  <a:tcPr marL="7757" marR="7757" marT="7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ts val="1035"/>
                        </a:lnSpc>
                        <a:spcBef>
                          <a:spcPts val="0"/>
                        </a:spcBef>
                        <a:spcAft>
                          <a:spcPts val="0"/>
                        </a:spcAft>
                      </a:pPr>
                      <a:r>
                        <a:rPr lang="en-US" sz="1400" b="1" kern="1200" dirty="0">
                          <a:solidFill>
                            <a:srgbClr val="000000"/>
                          </a:solidFill>
                          <a:latin typeface="Times New Roman" pitchFamily="18" charset="0"/>
                          <a:ea typeface="Times New Roman"/>
                          <a:cs typeface="Times New Roman" pitchFamily="18" charset="0"/>
                        </a:rPr>
                        <a:t>0.115</a:t>
                      </a:r>
                      <a:endParaRPr lang="en-US" sz="1400" b="1" dirty="0">
                        <a:latin typeface="Times New Roman" pitchFamily="18" charset="0"/>
                        <a:ea typeface="Times New Roman"/>
                        <a:cs typeface="Times New Roman" pitchFamily="18" charset="0"/>
                      </a:endParaRPr>
                    </a:p>
                  </a:txBody>
                  <a:tcPr marL="7757" marR="7757" marT="7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400" b="1" kern="1200" dirty="0">
                          <a:solidFill>
                            <a:srgbClr val="000000"/>
                          </a:solidFill>
                          <a:latin typeface="Times New Roman" pitchFamily="18" charset="0"/>
                          <a:ea typeface="Times New Roman"/>
                          <a:cs typeface="Times New Roman" pitchFamily="18" charset="0"/>
                        </a:rPr>
                        <a:t>0.655</a:t>
                      </a:r>
                      <a:endParaRPr lang="en-US" sz="1400" b="1" dirty="0">
                        <a:latin typeface="Times New Roman" pitchFamily="18" charset="0"/>
                        <a:ea typeface="Times New Roman"/>
                        <a:cs typeface="Times New Roman" pitchFamily="18" charset="0"/>
                      </a:endParaRPr>
                    </a:p>
                  </a:txBody>
                  <a:tcPr marL="7757" marR="7757" marT="77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163135393"/>
              </p:ext>
            </p:extLst>
          </p:nvPr>
        </p:nvGraphicFramePr>
        <p:xfrm>
          <a:off x="457200" y="2714658"/>
          <a:ext cx="8534401" cy="421526"/>
        </p:xfrm>
        <a:graphic>
          <a:graphicData uri="http://schemas.openxmlformats.org/drawingml/2006/table">
            <a:tbl>
              <a:tblPr/>
              <a:tblGrid>
                <a:gridCol w="12192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5334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gridCol w="533400">
                  <a:extLst>
                    <a:ext uri="{9D8B030D-6E8A-4147-A177-3AD203B41FA5}">
                      <a16:colId xmlns:a16="http://schemas.microsoft.com/office/drawing/2014/main" val="20008"/>
                    </a:ext>
                  </a:extLst>
                </a:gridCol>
                <a:gridCol w="685800">
                  <a:extLst>
                    <a:ext uri="{9D8B030D-6E8A-4147-A177-3AD203B41FA5}">
                      <a16:colId xmlns:a16="http://schemas.microsoft.com/office/drawing/2014/main" val="20009"/>
                    </a:ext>
                  </a:extLst>
                </a:gridCol>
                <a:gridCol w="609600">
                  <a:extLst>
                    <a:ext uri="{9D8B030D-6E8A-4147-A177-3AD203B41FA5}">
                      <a16:colId xmlns:a16="http://schemas.microsoft.com/office/drawing/2014/main" val="20010"/>
                    </a:ext>
                  </a:extLst>
                </a:gridCol>
                <a:gridCol w="609600">
                  <a:extLst>
                    <a:ext uri="{9D8B030D-6E8A-4147-A177-3AD203B41FA5}">
                      <a16:colId xmlns:a16="http://schemas.microsoft.com/office/drawing/2014/main" val="20011"/>
                    </a:ext>
                  </a:extLst>
                </a:gridCol>
                <a:gridCol w="609601">
                  <a:extLst>
                    <a:ext uri="{9D8B030D-6E8A-4147-A177-3AD203B41FA5}">
                      <a16:colId xmlns:a16="http://schemas.microsoft.com/office/drawing/2014/main" val="20012"/>
                    </a:ext>
                  </a:extLst>
                </a:gridCol>
              </a:tblGrid>
              <a:tr h="421526">
                <a:tc>
                  <a:txBody>
                    <a:bodyPr/>
                    <a:lstStyle/>
                    <a:p>
                      <a:pPr marL="0" marR="0" fontAlgn="b">
                        <a:lnSpc>
                          <a:spcPts val="1035"/>
                        </a:lnSpc>
                        <a:spcBef>
                          <a:spcPts val="0"/>
                        </a:spcBef>
                        <a:spcAft>
                          <a:spcPts val="0"/>
                        </a:spcAft>
                      </a:pPr>
                      <a:r>
                        <a:rPr lang="en-US" sz="1400" b="1" dirty="0">
                          <a:latin typeface="Times New Roman" pitchFamily="18" charset="0"/>
                          <a:ea typeface="Times New Roman"/>
                          <a:cs typeface="Times New Roman" pitchFamily="18" charset="0"/>
                        </a:rPr>
                        <a:t>SMAP</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ts val="1035"/>
                        </a:lnSpc>
                        <a:spcBef>
                          <a:spcPts val="0"/>
                        </a:spcBef>
                        <a:spcAft>
                          <a:spcPts val="0"/>
                        </a:spcAft>
                      </a:pPr>
                      <a:r>
                        <a:rPr lang="en-US" sz="1400" b="1" dirty="0">
                          <a:latin typeface="Times New Roman" pitchFamily="18" charset="0"/>
                          <a:ea typeface="Times New Roman"/>
                          <a:cs typeface="Times New Roman" pitchFamily="18" charset="0"/>
                        </a:rPr>
                        <a:t>-</a:t>
                      </a:r>
                    </a:p>
                  </a:txBody>
                  <a:tcPr marL="10795" marR="10795"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ts val="1035"/>
                        </a:lnSpc>
                        <a:spcBef>
                          <a:spcPts val="0"/>
                        </a:spcBef>
                        <a:spcAft>
                          <a:spcPts val="0"/>
                        </a:spcAft>
                      </a:pPr>
                      <a:r>
                        <a:rPr lang="en-US" sz="1400" b="1" dirty="0">
                          <a:latin typeface="Times New Roman" pitchFamily="18" charset="0"/>
                          <a:ea typeface="Times New Roman"/>
                          <a:cs typeface="Times New Roman" pitchFamily="18" charset="0"/>
                        </a:rPr>
                        <a:t>-</a:t>
                      </a:r>
                    </a:p>
                  </a:txBody>
                  <a:tcPr marL="10795" marR="10795"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ts val="1035"/>
                        </a:lnSpc>
                        <a:spcBef>
                          <a:spcPts val="0"/>
                        </a:spcBef>
                        <a:spcAft>
                          <a:spcPts val="0"/>
                        </a:spcAft>
                      </a:pPr>
                      <a:r>
                        <a:rPr lang="en-US" sz="1400" b="1" dirty="0">
                          <a:latin typeface="Times New Roman" pitchFamily="18" charset="0"/>
                          <a:ea typeface="Times New Roman"/>
                          <a:cs typeface="Times New Roman" pitchFamily="18" charset="0"/>
                        </a:rPr>
                        <a:t>-</a:t>
                      </a:r>
                    </a:p>
                  </a:txBody>
                  <a:tcPr marL="10795" marR="10795"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ts val="1035"/>
                        </a:lnSpc>
                        <a:spcBef>
                          <a:spcPts val="0"/>
                        </a:spcBef>
                        <a:spcAft>
                          <a:spcPts val="0"/>
                        </a:spcAft>
                      </a:pPr>
                      <a:r>
                        <a:rPr lang="en-US" sz="1400" b="1" dirty="0">
                          <a:latin typeface="Times New Roman" pitchFamily="18" charset="0"/>
                          <a:ea typeface="Times New Roman"/>
                          <a:cs typeface="Times New Roman" pitchFamily="18" charset="0"/>
                        </a:rPr>
                        <a:t>-</a:t>
                      </a:r>
                    </a:p>
                  </a:txBody>
                  <a:tcPr marL="10795" marR="10795"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ts val="1035"/>
                        </a:lnSpc>
                        <a:spcBef>
                          <a:spcPts val="0"/>
                        </a:spcBef>
                        <a:spcAft>
                          <a:spcPts val="0"/>
                        </a:spcAft>
                      </a:pPr>
                      <a:r>
                        <a:rPr lang="en-US" sz="1400" b="1" kern="1200" dirty="0" smtClean="0">
                          <a:solidFill>
                            <a:srgbClr val="000000"/>
                          </a:solidFill>
                          <a:latin typeface="Times New Roman" pitchFamily="18" charset="0"/>
                          <a:ea typeface="Times New Roman"/>
                          <a:cs typeface="Times New Roman" pitchFamily="18" charset="0"/>
                        </a:rPr>
                        <a:t>0.038</a:t>
                      </a:r>
                      <a:endParaRPr lang="en-US" sz="1400" b="1" dirty="0">
                        <a:latin typeface="Times New Roman" pitchFamily="18" charset="0"/>
                        <a:ea typeface="Times New Roman"/>
                        <a:cs typeface="Times New Roman" pitchFamily="18" charset="0"/>
                      </a:endParaRPr>
                    </a:p>
                  </a:txBody>
                  <a:tcPr marL="10795" marR="10795"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ts val="1035"/>
                        </a:lnSpc>
                        <a:spcBef>
                          <a:spcPts val="0"/>
                        </a:spcBef>
                        <a:spcAft>
                          <a:spcPts val="0"/>
                        </a:spcAft>
                      </a:pPr>
                      <a:r>
                        <a:rPr lang="en-US" sz="1400" b="1" kern="1200" dirty="0">
                          <a:solidFill>
                            <a:srgbClr val="000000"/>
                          </a:solidFill>
                          <a:latin typeface="Times New Roman" pitchFamily="18" charset="0"/>
                          <a:ea typeface="Times New Roman"/>
                          <a:cs typeface="Times New Roman" pitchFamily="18" charset="0"/>
                        </a:rPr>
                        <a:t>-</a:t>
                      </a:r>
                      <a:r>
                        <a:rPr lang="en-US" sz="1400" b="1" kern="1200" dirty="0" smtClean="0">
                          <a:solidFill>
                            <a:srgbClr val="000000"/>
                          </a:solidFill>
                          <a:latin typeface="Times New Roman" pitchFamily="18" charset="0"/>
                          <a:ea typeface="Times New Roman"/>
                          <a:cs typeface="Times New Roman" pitchFamily="18" charset="0"/>
                        </a:rPr>
                        <a:t>0.001</a:t>
                      </a:r>
                      <a:endParaRPr lang="en-US" sz="1400" b="1" dirty="0">
                        <a:latin typeface="Times New Roman" pitchFamily="18" charset="0"/>
                        <a:ea typeface="Times New Roman"/>
                        <a:cs typeface="Times New Roman" pitchFamily="18" charset="0"/>
                      </a:endParaRPr>
                    </a:p>
                  </a:txBody>
                  <a:tcPr marL="10795" marR="10795"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ts val="1035"/>
                        </a:lnSpc>
                        <a:spcBef>
                          <a:spcPts val="0"/>
                        </a:spcBef>
                        <a:spcAft>
                          <a:spcPts val="0"/>
                        </a:spcAft>
                      </a:pPr>
                      <a:r>
                        <a:rPr lang="en-US" sz="1400" b="1" kern="1200" dirty="0" smtClean="0">
                          <a:solidFill>
                            <a:srgbClr val="000000"/>
                          </a:solidFill>
                          <a:latin typeface="Times New Roman" pitchFamily="18" charset="0"/>
                          <a:ea typeface="Times New Roman"/>
                          <a:cs typeface="Times New Roman" pitchFamily="18" charset="0"/>
                        </a:rPr>
                        <a:t>0.047</a:t>
                      </a:r>
                      <a:endParaRPr lang="en-US" sz="1400" b="1" dirty="0">
                        <a:latin typeface="Times New Roman" pitchFamily="18" charset="0"/>
                        <a:ea typeface="Times New Roman"/>
                        <a:cs typeface="Times New Roman" pitchFamily="18" charset="0"/>
                      </a:endParaRPr>
                    </a:p>
                  </a:txBody>
                  <a:tcPr marL="10795" marR="10795"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ts val="1035"/>
                        </a:lnSpc>
                        <a:spcBef>
                          <a:spcPts val="0"/>
                        </a:spcBef>
                        <a:spcAft>
                          <a:spcPts val="0"/>
                        </a:spcAft>
                      </a:pPr>
                      <a:r>
                        <a:rPr lang="en-US" sz="1400" b="1" kern="1200" dirty="0">
                          <a:solidFill>
                            <a:srgbClr val="000000"/>
                          </a:solidFill>
                          <a:latin typeface="Times New Roman" pitchFamily="18" charset="0"/>
                          <a:ea typeface="Times New Roman"/>
                          <a:cs typeface="Times New Roman" pitchFamily="18" charset="0"/>
                        </a:rPr>
                        <a:t>0.820</a:t>
                      </a:r>
                      <a:endParaRPr lang="en-US" sz="1400" b="1" dirty="0">
                        <a:latin typeface="Times New Roman" pitchFamily="18" charset="0"/>
                        <a:ea typeface="Times New Roman"/>
                        <a:cs typeface="Times New Roman" pitchFamily="18" charset="0"/>
                      </a:endParaRPr>
                    </a:p>
                  </a:txBody>
                  <a:tcPr marL="10795" marR="10795"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ts val="1035"/>
                        </a:lnSpc>
                        <a:spcBef>
                          <a:spcPts val="0"/>
                        </a:spcBef>
                        <a:spcAft>
                          <a:spcPts val="0"/>
                        </a:spcAft>
                      </a:pPr>
                      <a:r>
                        <a:rPr lang="en-US" sz="1400" b="1" dirty="0">
                          <a:latin typeface="Times New Roman" pitchFamily="18" charset="0"/>
                          <a:ea typeface="Times New Roman"/>
                          <a:cs typeface="Times New Roman" pitchFamily="18" charset="0"/>
                        </a:rPr>
                        <a:t>-</a:t>
                      </a:r>
                    </a:p>
                  </a:txBody>
                  <a:tcPr marL="10795" marR="10795"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ts val="1035"/>
                        </a:lnSpc>
                        <a:spcBef>
                          <a:spcPts val="0"/>
                        </a:spcBef>
                        <a:spcAft>
                          <a:spcPts val="0"/>
                        </a:spcAft>
                      </a:pPr>
                      <a:r>
                        <a:rPr lang="en-US" sz="1400" b="1" dirty="0">
                          <a:latin typeface="Times New Roman" pitchFamily="18" charset="0"/>
                          <a:ea typeface="Times New Roman"/>
                          <a:cs typeface="Times New Roman" pitchFamily="18" charset="0"/>
                        </a:rPr>
                        <a:t>-</a:t>
                      </a:r>
                    </a:p>
                  </a:txBody>
                  <a:tcPr marL="10795" marR="10795"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fontAlgn="b">
                        <a:lnSpc>
                          <a:spcPts val="1035"/>
                        </a:lnSpc>
                        <a:spcBef>
                          <a:spcPts val="0"/>
                        </a:spcBef>
                        <a:spcAft>
                          <a:spcPts val="0"/>
                        </a:spcAft>
                      </a:pPr>
                      <a:r>
                        <a:rPr lang="en-US" sz="1400" b="1" dirty="0">
                          <a:latin typeface="Times New Roman" pitchFamily="18" charset="0"/>
                          <a:ea typeface="Times New Roman"/>
                          <a:cs typeface="Times New Roman" pitchFamily="18" charset="0"/>
                        </a:rPr>
                        <a:t>-</a:t>
                      </a:r>
                    </a:p>
                  </a:txBody>
                  <a:tcPr marL="10795" marR="10795"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400" b="1" dirty="0">
                          <a:latin typeface="Times New Roman" pitchFamily="18" charset="0"/>
                          <a:ea typeface="Times New Roman"/>
                          <a:cs typeface="Times New Roman" pitchFamily="18" charset="0"/>
                        </a:rPr>
                        <a:t>-</a:t>
                      </a:r>
                    </a:p>
                  </a:txBody>
                  <a:tcPr marL="10795" marR="10795" marT="107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10" name="Rectangle 9"/>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pic>
        <p:nvPicPr>
          <p:cNvPr id="11" name="Picture 10" descr="Screen Clipping"/>
          <p:cNvPicPr>
            <a:picLocks noChangeAspect="1"/>
          </p:cNvPicPr>
          <p:nvPr/>
        </p:nvPicPr>
        <p:blipFill rotWithShape="1">
          <a:blip r:embed="rId2">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Tree>
    <p:extLst>
      <p:ext uri="{BB962C8B-B14F-4D97-AF65-F5344CB8AC3E}">
        <p14:creationId xmlns:p14="http://schemas.microsoft.com/office/powerpoint/2010/main" val="267992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4"/>
          <p:cNvSpPr>
            <a:spLocks noGrp="1" noChangeArrowheads="1"/>
          </p:cNvSpPr>
          <p:nvPr>
            <p:ph type="title"/>
          </p:nvPr>
        </p:nvSpPr>
        <p:spPr/>
        <p:txBody>
          <a:bodyPr/>
          <a:lstStyle/>
          <a:p>
            <a:r>
              <a:rPr lang="en-US" sz="2400" b="1" dirty="0" smtClean="0">
                <a:solidFill>
                  <a:schemeClr val="tx1"/>
                </a:solidFill>
              </a:rPr>
              <a:t>L2-4 SMAP </a:t>
            </a:r>
            <a:r>
              <a:rPr lang="en-US" sz="2400" b="1" dirty="0">
                <a:solidFill>
                  <a:schemeClr val="tx1"/>
                </a:solidFill>
              </a:rPr>
              <a:t>Product Performance</a:t>
            </a:r>
          </a:p>
        </p:txBody>
      </p:sp>
      <p:pic>
        <p:nvPicPr>
          <p:cNvPr id="4" name="Picture 3">
            <a:extLst>
              <a:ext uri="{FF2B5EF4-FFF2-40B4-BE49-F238E27FC236}">
                <a16:creationId xmlns:a16="http://schemas.microsoft.com/office/drawing/2014/main" id="{A191D1E3-E7FB-1B47-8A23-547ECB60A5B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226" y="1283516"/>
            <a:ext cx="3707933" cy="3053592"/>
          </a:xfrm>
          <a:prstGeom prst="rect">
            <a:avLst/>
          </a:prstGeom>
          <a:noFill/>
          <a:ln>
            <a:noFill/>
          </a:ln>
        </p:spPr>
      </p:pic>
      <p:pic>
        <p:nvPicPr>
          <p:cNvPr id="5" name="Picture 4" descr="Z:\publications\proposals\SMAP_Senior_Review_2017\Figure_DataProducts_L4SM_with_NR_and_L4C_ubRMSE_only.png">
            <a:extLst>
              <a:ext uri="{FF2B5EF4-FFF2-40B4-BE49-F238E27FC236}">
                <a16:creationId xmlns:a16="http://schemas.microsoft.com/office/drawing/2014/main" id="{82A3BFF7-A648-CD45-BB09-DF7C110D905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1128" y="1493240"/>
            <a:ext cx="4741201" cy="2636949"/>
          </a:xfrm>
          <a:prstGeom prst="rect">
            <a:avLst/>
          </a:prstGeom>
          <a:noFill/>
          <a:ln>
            <a:noFill/>
          </a:ln>
        </p:spPr>
      </p:pic>
      <p:sp>
        <p:nvSpPr>
          <p:cNvPr id="6" name="Rectangle 5">
            <a:extLst>
              <a:ext uri="{FF2B5EF4-FFF2-40B4-BE49-F238E27FC236}">
                <a16:creationId xmlns:a16="http://schemas.microsoft.com/office/drawing/2014/main" id="{94357F38-94B1-9E48-AE39-261815075ED8}"/>
              </a:ext>
            </a:extLst>
          </p:cNvPr>
          <p:cNvSpPr/>
          <p:nvPr/>
        </p:nvSpPr>
        <p:spPr>
          <a:xfrm>
            <a:off x="687899" y="4572000"/>
            <a:ext cx="8456101" cy="1815882"/>
          </a:xfrm>
          <a:prstGeom prst="rect">
            <a:avLst/>
          </a:prstGeom>
        </p:spPr>
        <p:txBody>
          <a:bodyPr wrap="square">
            <a:spAutoFit/>
          </a:bodyPr>
          <a:lstStyle/>
          <a:p>
            <a:r>
              <a:rPr lang="en-US" sz="1600" dirty="0">
                <a:latin typeface="Calibri" panose="020F0502020204030204" pitchFamily="34" charset="0"/>
                <a:ea typeface="Calibri" panose="020F0502020204030204" pitchFamily="34" charset="0"/>
              </a:rPr>
              <a:t>(</a:t>
            </a:r>
            <a:r>
              <a:rPr lang="en-US" sz="1600" b="1" dirty="0">
                <a:latin typeface="Calibri" panose="020F0502020204030204" pitchFamily="34" charset="0"/>
                <a:ea typeface="Calibri" panose="020F0502020204030204" pitchFamily="34" charset="0"/>
              </a:rPr>
              <a:t>Left</a:t>
            </a:r>
            <a:r>
              <a:rPr lang="en-US" sz="1600" dirty="0">
                <a:latin typeface="Calibri" panose="020F0502020204030204" pitchFamily="34" charset="0"/>
                <a:ea typeface="Calibri" panose="020F0502020204030204" pitchFamily="34" charset="0"/>
              </a:rPr>
              <a:t>) Cumulative unbiased RMSE (</a:t>
            </a:r>
            <a:r>
              <a:rPr lang="en-US" sz="1600" dirty="0" err="1">
                <a:latin typeface="Calibri" panose="020F0502020204030204" pitchFamily="34" charset="0"/>
                <a:ea typeface="Calibri" panose="020F0502020204030204" pitchFamily="34" charset="0"/>
              </a:rPr>
              <a:t>ubRMSE</a:t>
            </a:r>
            <a:r>
              <a:rPr lang="en-US" sz="1600" dirty="0">
                <a:latin typeface="Calibri" panose="020F0502020204030204" pitchFamily="34" charset="0"/>
                <a:ea typeface="Calibri" panose="020F0502020204030204" pitchFamily="34" charset="0"/>
              </a:rPr>
              <a:t>) of L2SMP and L2SMPE (6:00 AM overpasses) soil moisture and (</a:t>
            </a:r>
            <a:r>
              <a:rPr lang="en-US" sz="1600" b="1" dirty="0">
                <a:latin typeface="Calibri" panose="020F0502020204030204" pitchFamily="34" charset="0"/>
                <a:ea typeface="Calibri" panose="020F0502020204030204" pitchFamily="34" charset="0"/>
              </a:rPr>
              <a:t>Right</a:t>
            </a:r>
            <a:r>
              <a:rPr lang="en-US" sz="1600" dirty="0">
                <a:latin typeface="Calibri" panose="020F0502020204030204" pitchFamily="34" charset="0"/>
                <a:ea typeface="Calibri" panose="020F0502020204030204" pitchFamily="34" charset="0"/>
              </a:rPr>
              <a:t>) Performance of Level 4 Version 2 products vs. in situ measurements: (a) Unbiased RMSE (</a:t>
            </a:r>
            <a:r>
              <a:rPr lang="en-US" sz="1600" dirty="0" err="1">
                <a:latin typeface="Calibri" panose="020F0502020204030204" pitchFamily="34" charset="0"/>
                <a:ea typeface="Calibri" panose="020F0502020204030204" pitchFamily="34" charset="0"/>
              </a:rPr>
              <a:t>ubRMSE</a:t>
            </a:r>
            <a:r>
              <a:rPr lang="en-US" sz="1600" dirty="0">
                <a:latin typeface="Calibri" panose="020F0502020204030204" pitchFamily="34" charset="0"/>
                <a:ea typeface="Calibri" panose="020F0502020204030204" pitchFamily="34" charset="0"/>
              </a:rPr>
              <a:t>) of surface soil moisture (SFSM) and root zone soil moisture (RZSM) for L4_SM and model-only estimates. The latter do not benefit from the assimilation of SMAP observations. (b) </a:t>
            </a:r>
            <a:r>
              <a:rPr lang="en-US" sz="1600" dirty="0" err="1">
                <a:latin typeface="Calibri" panose="020F0502020204030204" pitchFamily="34" charset="0"/>
                <a:ea typeface="Calibri" panose="020F0502020204030204" pitchFamily="34" charset="0"/>
              </a:rPr>
              <a:t>ubRMSE</a:t>
            </a:r>
            <a:r>
              <a:rPr lang="en-US" sz="1600" dirty="0">
                <a:latin typeface="Calibri" panose="020F0502020204030204" pitchFamily="34" charset="0"/>
                <a:ea typeface="Calibri" panose="020F0502020204030204" pitchFamily="34" charset="0"/>
              </a:rPr>
              <a:t> of GPP and NEE for L4_C. Metrics </a:t>
            </a:r>
            <a:r>
              <a:rPr lang="en-US" sz="1600" dirty="0" err="1">
                <a:latin typeface="Calibri" panose="020F0502020204030204" pitchFamily="34" charset="0"/>
                <a:ea typeface="Calibri" panose="020F0502020204030204" pitchFamily="34" charset="0"/>
              </a:rPr>
              <a:t>qre</a:t>
            </a:r>
            <a:r>
              <a:rPr lang="en-US" sz="1600" dirty="0">
                <a:latin typeface="Calibri" panose="020F0502020204030204" pitchFamily="34" charset="0"/>
                <a:ea typeface="Calibri" panose="020F0502020204030204" pitchFamily="34" charset="0"/>
              </a:rPr>
              <a:t> computed at core site in situ measurements at 9 km resolution using 3-hourly data for soil moisture and daily data for carbon fluxes for April 2015 to November 2016. Error bars indicate 95% confidence intervals.</a:t>
            </a:r>
            <a:endParaRPr lang="en-US" sz="1600" dirty="0">
              <a:latin typeface="Calibri" panose="020F0502020204030204" pitchFamily="34" charset="0"/>
            </a:endParaRPr>
          </a:p>
        </p:txBody>
      </p:sp>
      <p:cxnSp>
        <p:nvCxnSpPr>
          <p:cNvPr id="8" name="Straight Connector 7">
            <a:extLst>
              <a:ext uri="{FF2B5EF4-FFF2-40B4-BE49-F238E27FC236}">
                <a16:creationId xmlns:a16="http://schemas.microsoft.com/office/drawing/2014/main" id="{6EBE23A5-03C8-2B42-9B14-D925D6377103}"/>
              </a:ext>
            </a:extLst>
          </p:cNvPr>
          <p:cNvCxnSpPr/>
          <p:nvPr/>
        </p:nvCxnSpPr>
        <p:spPr>
          <a:xfrm>
            <a:off x="671121" y="1996580"/>
            <a:ext cx="3305261" cy="0"/>
          </a:xfrm>
          <a:prstGeom prst="line">
            <a:avLst/>
          </a:prstGeom>
        </p:spPr>
        <p:style>
          <a:lnRef idx="1">
            <a:schemeClr val="dk1"/>
          </a:lnRef>
          <a:fillRef idx="0">
            <a:schemeClr val="dk1"/>
          </a:fillRef>
          <a:effectRef idx="0">
            <a:schemeClr val="dk1"/>
          </a:effectRef>
          <a:fontRef idx="minor">
            <a:schemeClr val="tx1"/>
          </a:fontRef>
        </p:style>
      </p:cxnSp>
      <p:sp>
        <p:nvSpPr>
          <p:cNvPr id="9" name="Rectangle 8"/>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pic>
        <p:nvPicPr>
          <p:cNvPr id="10" name="Picture 9" descr="Screen Clipping"/>
          <p:cNvPicPr>
            <a:picLocks noChangeAspect="1"/>
          </p:cNvPicPr>
          <p:nvPr/>
        </p:nvPicPr>
        <p:blipFill rotWithShape="1">
          <a:blip r:embed="rId5">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Tree>
    <p:extLst>
      <p:ext uri="{BB962C8B-B14F-4D97-AF65-F5344CB8AC3E}">
        <p14:creationId xmlns:p14="http://schemas.microsoft.com/office/powerpoint/2010/main" val="21359242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366"/>
            <a:ext cx="8229600" cy="1143000"/>
          </a:xfrm>
        </p:spPr>
        <p:txBody>
          <a:bodyPr>
            <a:normAutofit/>
          </a:bodyPr>
          <a:lstStyle/>
          <a:p>
            <a:r>
              <a:rPr lang="en-US" sz="2800" b="1" dirty="0" smtClean="0">
                <a:latin typeface="Times New Roman" pitchFamily="18" charset="0"/>
                <a:cs typeface="Times New Roman" pitchFamily="18" charset="0"/>
              </a:rPr>
              <a:t>Global L2SMP inter-comparison</a:t>
            </a:r>
            <a:br>
              <a:rPr lang="en-US" sz="2800" b="1" dirty="0" smtClean="0">
                <a:latin typeface="Times New Roman" pitchFamily="18" charset="0"/>
                <a:cs typeface="Times New Roman" pitchFamily="18" charset="0"/>
              </a:rPr>
            </a:br>
            <a:r>
              <a:rPr lang="en-US" b="1" dirty="0" smtClean="0">
                <a:latin typeface="Times New Roman" pitchFamily="18" charset="0"/>
                <a:cs typeface="Times New Roman" pitchFamily="18" charset="0"/>
              </a:rPr>
              <a:t>(SMAP, SMOS, AMSR2, ASCAT)</a:t>
            </a:r>
            <a:endParaRPr lang="en-US" sz="2800" b="1" dirty="0">
              <a:solidFill>
                <a:srgbClr val="FF0000"/>
              </a:solidFill>
              <a:latin typeface="Times New Roman" pitchFamily="18" charset="0"/>
              <a:cs typeface="Times New Roman" pitchFamily="18" charset="0"/>
            </a:endParaRPr>
          </a:p>
        </p:txBody>
      </p:sp>
      <p:pic>
        <p:nvPicPr>
          <p:cNvPr id="17" name="Media File" descr="image-6-4.png"/>
          <p:cNvPicPr>
            <a:picLocks/>
          </p:cNvPicPr>
          <p:nvPr/>
        </p:nvPicPr>
        <p:blipFill>
          <a:blip r:embed="rId3" cstate="print"/>
          <a:stretch>
            <a:fillRect/>
          </a:stretch>
        </p:blipFill>
        <p:spPr>
          <a:xfrm>
            <a:off x="109728" y="1232572"/>
            <a:ext cx="4389120" cy="2377440"/>
          </a:xfrm>
          <a:prstGeom prst="rect">
            <a:avLst/>
          </a:prstGeom>
        </p:spPr>
      </p:pic>
      <p:pic>
        <p:nvPicPr>
          <p:cNvPr id="19" name="Media File" descr="image-6-5.png"/>
          <p:cNvPicPr>
            <a:picLocks/>
          </p:cNvPicPr>
          <p:nvPr/>
        </p:nvPicPr>
        <p:blipFill>
          <a:blip r:embed="rId4" cstate="print"/>
          <a:stretch>
            <a:fillRect/>
          </a:stretch>
        </p:blipFill>
        <p:spPr>
          <a:xfrm>
            <a:off x="4663440" y="1232572"/>
            <a:ext cx="4389120" cy="2377440"/>
          </a:xfrm>
          <a:prstGeom prst="rect">
            <a:avLst/>
          </a:prstGeom>
        </p:spPr>
      </p:pic>
      <p:pic>
        <p:nvPicPr>
          <p:cNvPr id="9" name="Media File" descr="image-7-7.png"/>
          <p:cNvPicPr>
            <a:picLocks/>
          </p:cNvPicPr>
          <p:nvPr/>
        </p:nvPicPr>
        <p:blipFill>
          <a:blip r:embed="rId5" cstate="print"/>
          <a:stretch>
            <a:fillRect/>
          </a:stretch>
        </p:blipFill>
        <p:spPr>
          <a:xfrm>
            <a:off x="4754880" y="4014650"/>
            <a:ext cx="4389120" cy="2377440"/>
          </a:xfrm>
          <a:prstGeom prst="rect">
            <a:avLst/>
          </a:prstGeom>
        </p:spPr>
      </p:pic>
      <p:pic>
        <p:nvPicPr>
          <p:cNvPr id="10" name="Media File" descr="image-8-5.png"/>
          <p:cNvPicPr>
            <a:picLocks/>
          </p:cNvPicPr>
          <p:nvPr/>
        </p:nvPicPr>
        <p:blipFill>
          <a:blip r:embed="rId6" cstate="print"/>
          <a:stretch>
            <a:fillRect/>
          </a:stretch>
        </p:blipFill>
        <p:spPr>
          <a:xfrm>
            <a:off x="175520" y="3996782"/>
            <a:ext cx="4389120" cy="2377440"/>
          </a:xfrm>
          <a:prstGeom prst="rect">
            <a:avLst/>
          </a:prstGeom>
        </p:spPr>
      </p:pic>
      <p:sp>
        <p:nvSpPr>
          <p:cNvPr id="8" name="Rectangle 7"/>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pic>
        <p:nvPicPr>
          <p:cNvPr id="11" name="Picture 10" descr="Screen Clipping"/>
          <p:cNvPicPr>
            <a:picLocks noChangeAspect="1"/>
          </p:cNvPicPr>
          <p:nvPr/>
        </p:nvPicPr>
        <p:blipFill rotWithShape="1">
          <a:blip r:embed="rId7">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Tree>
    <p:extLst>
      <p:ext uri="{BB962C8B-B14F-4D97-AF65-F5344CB8AC3E}">
        <p14:creationId xmlns:p14="http://schemas.microsoft.com/office/powerpoint/2010/main" val="18248647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latin typeface="Times New Roman" pitchFamily="18" charset="0"/>
                <a:cs typeface="Times New Roman" pitchFamily="18" charset="0"/>
              </a:rPr>
              <a:t>Global L2SMP inter-comparison</a:t>
            </a:r>
            <a:br>
              <a:rPr lang="en-US" sz="2800" b="1" dirty="0" smtClean="0">
                <a:latin typeface="Times New Roman" pitchFamily="18" charset="0"/>
                <a:cs typeface="Times New Roman" pitchFamily="18" charset="0"/>
              </a:rPr>
            </a:br>
            <a:r>
              <a:rPr lang="en-US" sz="2000" b="1" dirty="0" smtClean="0">
                <a:latin typeface="Times New Roman" pitchFamily="18" charset="0"/>
                <a:cs typeface="Times New Roman" pitchFamily="18" charset="0"/>
              </a:rPr>
              <a:t>(Bias </a:t>
            </a:r>
            <a:r>
              <a:rPr lang="en-US" sz="2000" b="1" dirty="0" err="1" smtClean="0">
                <a:latin typeface="Times New Roman" pitchFamily="18" charset="0"/>
                <a:cs typeface="Times New Roman" pitchFamily="18" charset="0"/>
              </a:rPr>
              <a:t>wrt</a:t>
            </a:r>
            <a:r>
              <a:rPr lang="en-US" sz="2000" b="1" dirty="0" smtClean="0">
                <a:latin typeface="Times New Roman" pitchFamily="18" charset="0"/>
                <a:cs typeface="Times New Roman" pitchFamily="18" charset="0"/>
              </a:rPr>
              <a:t> SMAP)</a:t>
            </a:r>
            <a:endParaRPr lang="en-US" sz="2000" b="1" dirty="0">
              <a:solidFill>
                <a:srgbClr val="FF0000"/>
              </a:solidFill>
              <a:latin typeface="Times New Roman" pitchFamily="18" charset="0"/>
              <a:cs typeface="Times New Roman" pitchFamily="18" charset="0"/>
            </a:endParaRPr>
          </a:p>
        </p:txBody>
      </p:sp>
      <p:pic>
        <p:nvPicPr>
          <p:cNvPr id="7" name="Media File" descr="image-11-6.png"/>
          <p:cNvPicPr>
            <a:picLocks/>
          </p:cNvPicPr>
          <p:nvPr/>
        </p:nvPicPr>
        <p:blipFill>
          <a:blip r:embed="rId3" cstate="print"/>
          <a:stretch>
            <a:fillRect/>
          </a:stretch>
        </p:blipFill>
        <p:spPr>
          <a:xfrm>
            <a:off x="109728" y="3954000"/>
            <a:ext cx="4389120" cy="2377440"/>
          </a:xfrm>
          <a:prstGeom prst="rect">
            <a:avLst/>
          </a:prstGeom>
        </p:spPr>
      </p:pic>
      <p:pic>
        <p:nvPicPr>
          <p:cNvPr id="8" name="Media File" descr="image-11-7.png"/>
          <p:cNvPicPr>
            <a:picLocks/>
          </p:cNvPicPr>
          <p:nvPr/>
        </p:nvPicPr>
        <p:blipFill>
          <a:blip r:embed="rId4" cstate="print"/>
          <a:stretch>
            <a:fillRect/>
          </a:stretch>
        </p:blipFill>
        <p:spPr>
          <a:xfrm>
            <a:off x="4754880" y="1294873"/>
            <a:ext cx="4389120" cy="2377440"/>
          </a:xfrm>
          <a:prstGeom prst="rect">
            <a:avLst/>
          </a:prstGeom>
        </p:spPr>
      </p:pic>
      <p:pic>
        <p:nvPicPr>
          <p:cNvPr id="9" name="Media File" descr="image-11-4.png"/>
          <p:cNvPicPr>
            <a:picLocks/>
          </p:cNvPicPr>
          <p:nvPr/>
        </p:nvPicPr>
        <p:blipFill>
          <a:blip r:embed="rId5" cstate="print"/>
          <a:stretch>
            <a:fillRect/>
          </a:stretch>
        </p:blipFill>
        <p:spPr>
          <a:xfrm>
            <a:off x="214832" y="1266497"/>
            <a:ext cx="4389120" cy="2377440"/>
          </a:xfrm>
          <a:prstGeom prst="rect">
            <a:avLst/>
          </a:prstGeom>
        </p:spPr>
      </p:pic>
      <p:sp>
        <p:nvSpPr>
          <p:cNvPr id="6" name="Content Placeholder 2"/>
          <p:cNvSpPr txBox="1">
            <a:spLocks/>
          </p:cNvSpPr>
          <p:nvPr/>
        </p:nvSpPr>
        <p:spPr bwMode="auto">
          <a:xfrm>
            <a:off x="4708634" y="4004440"/>
            <a:ext cx="4435366" cy="2648608"/>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p>
            <a:pPr marL="228600" marR="0" lvl="0" indent="-228600" algn="l" defTabSz="914400" rtl="0" eaLnBrk="1" fontAlgn="base" latinLnBrk="0" hangingPunct="1">
              <a:lnSpc>
                <a:spcPct val="100000"/>
              </a:lnSpc>
              <a:spcBef>
                <a:spcPts val="250"/>
              </a:spcBef>
              <a:spcAft>
                <a:spcPts val="250"/>
              </a:spcAft>
              <a:buClrTx/>
              <a:buSzTx/>
              <a:buFontTx/>
              <a:buChar char="•"/>
              <a:tabLst/>
              <a:defRPr/>
            </a:pPr>
            <a:r>
              <a:rPr kumimoji="0" lang="en-US" sz="1600" b="0" i="0" u="none" strike="noStrike" kern="0" cap="none" spc="0" normalizeH="0" baseline="0" noProof="0" dirty="0" smtClean="0">
                <a:ln>
                  <a:noFill/>
                </a:ln>
                <a:solidFill>
                  <a:schemeClr val="tx1"/>
                </a:solidFill>
                <a:effectLst/>
                <a:uLnTx/>
                <a:uFillTx/>
                <a:latin typeface="Times New Roman" pitchFamily="18" charset="0"/>
                <a:ea typeface="+mn-ea"/>
                <a:cs typeface="Times New Roman" pitchFamily="18" charset="0"/>
              </a:rPr>
              <a:t>SMAP and SMOS have low bias over most of the globe</a:t>
            </a:r>
          </a:p>
          <a:p>
            <a:pPr marL="228600" marR="0" lvl="0" indent="-228600" algn="l" defTabSz="914400" rtl="0" eaLnBrk="1" fontAlgn="base" latinLnBrk="0" hangingPunct="1">
              <a:lnSpc>
                <a:spcPct val="100000"/>
              </a:lnSpc>
              <a:spcBef>
                <a:spcPts val="250"/>
              </a:spcBef>
              <a:spcAft>
                <a:spcPts val="250"/>
              </a:spcAft>
              <a:buClrTx/>
              <a:buSzTx/>
              <a:buFontTx/>
              <a:buChar char="•"/>
              <a:tabLst/>
              <a:defRPr/>
            </a:pPr>
            <a:r>
              <a:rPr lang="en-US" sz="1600" kern="0" dirty="0" smtClean="0">
                <a:latin typeface="Times New Roman" pitchFamily="18" charset="0"/>
                <a:cs typeface="Times New Roman" pitchFamily="18" charset="0"/>
              </a:rPr>
              <a:t>SMAP and AMSR2 have greater biases (SMAP- drier over arid areas, wetter over other biomes)</a:t>
            </a:r>
          </a:p>
          <a:p>
            <a:pPr marL="228600" marR="0" lvl="0" indent="-228600" algn="l" defTabSz="914400" rtl="0" eaLnBrk="1" fontAlgn="base" latinLnBrk="0" hangingPunct="1">
              <a:lnSpc>
                <a:spcPct val="100000"/>
              </a:lnSpc>
              <a:spcBef>
                <a:spcPts val="250"/>
              </a:spcBef>
              <a:spcAft>
                <a:spcPts val="250"/>
              </a:spcAft>
              <a:buClrTx/>
              <a:buSzTx/>
              <a:buFontTx/>
              <a:buChar char="•"/>
              <a:tabLst/>
              <a:defRPr/>
            </a:pPr>
            <a:r>
              <a:rPr lang="en-US" sz="1600" kern="0" dirty="0" smtClean="0">
                <a:latin typeface="Times New Roman" pitchFamily="18" charset="0"/>
                <a:cs typeface="Times New Roman" pitchFamily="18" charset="0"/>
              </a:rPr>
              <a:t>SMAP and ASCAT have higher bias (ASCAT is wetter than SMAP over most domains)</a:t>
            </a:r>
          </a:p>
          <a:p>
            <a:pPr marL="228600" marR="0" lvl="0" indent="-228600" algn="l" defTabSz="914400" rtl="0" eaLnBrk="1" fontAlgn="base" latinLnBrk="0" hangingPunct="1">
              <a:lnSpc>
                <a:spcPct val="100000"/>
              </a:lnSpc>
              <a:spcBef>
                <a:spcPts val="250"/>
              </a:spcBef>
              <a:spcAft>
                <a:spcPts val="250"/>
              </a:spcAft>
              <a:buClrTx/>
              <a:buSzTx/>
              <a:buFontTx/>
              <a:buChar char="•"/>
              <a:tabLst/>
              <a:defRPr/>
            </a:pPr>
            <a:endParaRPr kumimoji="0" lang="en-US" sz="1600" b="0" i="0" u="none" strike="noStrike" kern="0" cap="none" spc="0" normalizeH="0" baseline="0" noProof="0" dirty="0" smtClean="0">
              <a:ln>
                <a:noFill/>
              </a:ln>
              <a:solidFill>
                <a:schemeClr val="bg1">
                  <a:lumMod val="50000"/>
                </a:schemeClr>
              </a:solidFill>
              <a:effectLst/>
              <a:uLnTx/>
              <a:uFillTx/>
              <a:latin typeface="Times New Roman" pitchFamily="18" charset="0"/>
              <a:ea typeface="+mn-ea"/>
              <a:cs typeface="Times New Roman" pitchFamily="18" charset="0"/>
            </a:endParaRPr>
          </a:p>
        </p:txBody>
      </p:sp>
      <p:sp>
        <p:nvSpPr>
          <p:cNvPr id="10" name="Rectangle 9"/>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pic>
        <p:nvPicPr>
          <p:cNvPr id="11" name="Picture 10" descr="Screen Clipping"/>
          <p:cNvPicPr>
            <a:picLocks noChangeAspect="1"/>
          </p:cNvPicPr>
          <p:nvPr/>
        </p:nvPicPr>
        <p:blipFill rotWithShape="1">
          <a:blip r:embed="rId6">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Tree>
    <p:extLst>
      <p:ext uri="{BB962C8B-B14F-4D97-AF65-F5344CB8AC3E}">
        <p14:creationId xmlns:p14="http://schemas.microsoft.com/office/powerpoint/2010/main" val="21509931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4"/>
          <p:cNvSpPr>
            <a:spLocks noGrp="1" noChangeArrowheads="1"/>
          </p:cNvSpPr>
          <p:nvPr>
            <p:ph type="title"/>
          </p:nvPr>
        </p:nvSpPr>
        <p:spPr>
          <a:xfrm>
            <a:off x="457200" y="417859"/>
            <a:ext cx="8229600" cy="1143000"/>
          </a:xfrm>
        </p:spPr>
        <p:txBody>
          <a:bodyPr/>
          <a:lstStyle/>
          <a:p>
            <a:r>
              <a:rPr lang="en-US" b="1" dirty="0">
                <a:solidFill>
                  <a:srgbClr val="333399"/>
                </a:solidFill>
              </a:rPr>
              <a:t>Land Surface Response to Storm Events</a:t>
            </a:r>
          </a:p>
        </p:txBody>
      </p:sp>
      <p:sp>
        <p:nvSpPr>
          <p:cNvPr id="3" name="Rectangle 2">
            <a:extLst>
              <a:ext uri="{FF2B5EF4-FFF2-40B4-BE49-F238E27FC236}">
                <a16:creationId xmlns:a16="http://schemas.microsoft.com/office/drawing/2014/main" id="{DEE2F487-02F7-7F4A-A106-425BCD88D0EA}"/>
              </a:ext>
            </a:extLst>
          </p:cNvPr>
          <p:cNvSpPr/>
          <p:nvPr/>
        </p:nvSpPr>
        <p:spPr>
          <a:xfrm>
            <a:off x="671120" y="4692419"/>
            <a:ext cx="7692705" cy="1815882"/>
          </a:xfrm>
          <a:prstGeom prst="rect">
            <a:avLst/>
          </a:prstGeom>
        </p:spPr>
        <p:txBody>
          <a:bodyPr wrap="square">
            <a:spAutoFit/>
          </a:bodyPr>
          <a:lstStyle/>
          <a:p>
            <a:r>
              <a:rPr lang="en-US" sz="1400" dirty="0">
                <a:latin typeface="Calibri" panose="020F0502020204030204" pitchFamily="34" charset="0"/>
                <a:ea typeface="Calibri" panose="020F0502020204030204" pitchFamily="34" charset="0"/>
              </a:rPr>
              <a:t>(</a:t>
            </a:r>
            <a:r>
              <a:rPr lang="en-US" sz="1400" b="1" dirty="0">
                <a:latin typeface="Calibri" panose="020F0502020204030204" pitchFamily="34" charset="0"/>
                <a:ea typeface="Calibri" panose="020F0502020204030204" pitchFamily="34" charset="0"/>
              </a:rPr>
              <a:t>Left</a:t>
            </a:r>
            <a:r>
              <a:rPr lang="en-US" sz="1400" dirty="0">
                <a:latin typeface="Calibri" panose="020F0502020204030204" pitchFamily="34" charset="0"/>
                <a:ea typeface="Calibri" panose="020F0502020204030204" pitchFamily="34" charset="0"/>
              </a:rPr>
              <a:t>) Skill of forecasting the land surface response to rainfall for satellite-based soil moisture products. Skill is measured as the rank coefficient of determination (R</a:t>
            </a:r>
            <a:r>
              <a:rPr lang="en-US" sz="1400" baseline="30000" dirty="0">
                <a:latin typeface="Calibri" panose="020F0502020204030204" pitchFamily="34" charset="0"/>
                <a:ea typeface="Calibri" panose="020F0502020204030204" pitchFamily="34" charset="0"/>
              </a:rPr>
              <a:t>2</a:t>
            </a:r>
            <a:r>
              <a:rPr lang="en-US" sz="1400" dirty="0">
                <a:latin typeface="Calibri" panose="020F0502020204030204" pitchFamily="34" charset="0"/>
                <a:ea typeface="Calibri" panose="020F0502020204030204" pitchFamily="34" charset="0"/>
              </a:rPr>
              <a:t>) between pre-storm soil moisture and subsequent storm-scale runoff ratio (i.e., total runoff divided by total rainfall) sampled across 16 basins. The SMAP Level 2 and Level 4 soil moisture products have the highest skill. Relatively lower values for the Tropical Rainfall Measurement Mission Microwave Imager (TMI) and Soil Moisture Ocean Salinity (SMOS) missions reflect skill obtained from earlier sensors.  (</a:t>
            </a:r>
            <a:r>
              <a:rPr lang="en-US" sz="1400" b="1" dirty="0">
                <a:latin typeface="Calibri" panose="020F0502020204030204" pitchFamily="34" charset="0"/>
                <a:ea typeface="Calibri" panose="020F0502020204030204" pitchFamily="34" charset="0"/>
              </a:rPr>
              <a:t>Right</a:t>
            </a:r>
            <a:r>
              <a:rPr lang="en-US" sz="1400" dirty="0">
                <a:latin typeface="Calibri" panose="020F0502020204030204" pitchFamily="34" charset="0"/>
                <a:ea typeface="Calibri" panose="020F0502020204030204" pitchFamily="34" charset="0"/>
              </a:rPr>
              <a:t>) Boundaries (in red) of the 16 medium-scale (10</a:t>
            </a:r>
            <a:r>
              <a:rPr lang="en-US" sz="1400" baseline="30000" dirty="0">
                <a:latin typeface="Calibri" panose="020F0502020204030204" pitchFamily="34" charset="0"/>
                <a:ea typeface="Calibri" panose="020F0502020204030204" pitchFamily="34" charset="0"/>
              </a:rPr>
              <a:t>3</a:t>
            </a:r>
            <a:r>
              <a:rPr lang="en-US" sz="1400" dirty="0">
                <a:latin typeface="Calibri" panose="020F0502020204030204" pitchFamily="34" charset="0"/>
                <a:ea typeface="Calibri" panose="020F0502020204030204" pitchFamily="34" charset="0"/>
              </a:rPr>
              <a:t>–10</a:t>
            </a:r>
            <a:r>
              <a:rPr lang="en-US" sz="1400" baseline="30000" dirty="0">
                <a:latin typeface="Calibri" panose="020F0502020204030204" pitchFamily="34" charset="0"/>
                <a:ea typeface="Calibri" panose="020F0502020204030204" pitchFamily="34" charset="0"/>
              </a:rPr>
              <a:t>4</a:t>
            </a:r>
            <a:r>
              <a:rPr lang="en-US" sz="1400" dirty="0">
                <a:latin typeface="Calibri" panose="020F0502020204030204" pitchFamily="34" charset="0"/>
                <a:ea typeface="Calibri" panose="020F0502020204030204" pitchFamily="34" charset="0"/>
              </a:rPr>
              <a:t> km</a:t>
            </a:r>
            <a:r>
              <a:rPr lang="en-US" sz="1400" baseline="30000" dirty="0">
                <a:latin typeface="Calibri" panose="020F0502020204030204" pitchFamily="34" charset="0"/>
                <a:ea typeface="Calibri" panose="020F0502020204030204" pitchFamily="34" charset="0"/>
              </a:rPr>
              <a:t>2</a:t>
            </a:r>
            <a:r>
              <a:rPr lang="en-US" sz="1400" dirty="0">
                <a:latin typeface="Calibri" panose="020F0502020204030204" pitchFamily="34" charset="0"/>
                <a:ea typeface="Calibri" panose="020F0502020204030204" pitchFamily="34" charset="0"/>
              </a:rPr>
              <a:t>) basins and total number of flash-flood events during January 2015–September 2016 in the south-central U.S. </a:t>
            </a:r>
            <a:endParaRPr lang="en-US" sz="1400" dirty="0">
              <a:latin typeface="Calibri" panose="020F0502020204030204" pitchFamily="34" charset="0"/>
            </a:endParaRPr>
          </a:p>
        </p:txBody>
      </p:sp>
      <p:pic>
        <p:nvPicPr>
          <p:cNvPr id="4" name="Picture 3">
            <a:extLst>
              <a:ext uri="{FF2B5EF4-FFF2-40B4-BE49-F238E27FC236}">
                <a16:creationId xmlns:a16="http://schemas.microsoft.com/office/drawing/2014/main" id="{C732DD00-2D43-FC45-8779-91E825EE67B8}"/>
              </a:ext>
            </a:extLst>
          </p:cNvPr>
          <p:cNvPicPr>
            <a:picLocks noChangeAspect="1"/>
          </p:cNvPicPr>
          <p:nvPr/>
        </p:nvPicPr>
        <p:blipFill>
          <a:blip r:embed="rId3" cstate="print"/>
          <a:stretch>
            <a:fillRect/>
          </a:stretch>
        </p:blipFill>
        <p:spPr>
          <a:xfrm>
            <a:off x="671120" y="1122633"/>
            <a:ext cx="3967992" cy="3314537"/>
          </a:xfrm>
          <a:prstGeom prst="rect">
            <a:avLst/>
          </a:prstGeom>
        </p:spPr>
      </p:pic>
      <p:pic>
        <p:nvPicPr>
          <p:cNvPr id="5" name="Picture 4">
            <a:extLst>
              <a:ext uri="{FF2B5EF4-FFF2-40B4-BE49-F238E27FC236}">
                <a16:creationId xmlns:a16="http://schemas.microsoft.com/office/drawing/2014/main" id="{01D65DA9-86A9-6F4B-807E-FBC4BECACA69}"/>
              </a:ext>
            </a:extLst>
          </p:cNvPr>
          <p:cNvPicPr>
            <a:picLocks noChangeAspect="1"/>
          </p:cNvPicPr>
          <p:nvPr/>
        </p:nvPicPr>
        <p:blipFill>
          <a:blip r:embed="rId4" cstate="print"/>
          <a:stretch>
            <a:fillRect/>
          </a:stretch>
        </p:blipFill>
        <p:spPr>
          <a:xfrm>
            <a:off x="5025002" y="1068974"/>
            <a:ext cx="3204598" cy="3368196"/>
          </a:xfrm>
          <a:prstGeom prst="rect">
            <a:avLst/>
          </a:prstGeom>
        </p:spPr>
      </p:pic>
      <p:sp>
        <p:nvSpPr>
          <p:cNvPr id="6" name="TextBox 5">
            <a:extLst>
              <a:ext uri="{FF2B5EF4-FFF2-40B4-BE49-F238E27FC236}">
                <a16:creationId xmlns:a16="http://schemas.microsoft.com/office/drawing/2014/main" id="{FDC2517E-80EC-0549-B721-4AF6492719F0}"/>
              </a:ext>
            </a:extLst>
          </p:cNvPr>
          <p:cNvSpPr txBox="1"/>
          <p:nvPr/>
        </p:nvSpPr>
        <p:spPr>
          <a:xfrm>
            <a:off x="457200" y="3257"/>
            <a:ext cx="8229600" cy="461665"/>
          </a:xfrm>
          <a:prstGeom prst="rect">
            <a:avLst/>
          </a:prstGeom>
          <a:noFill/>
        </p:spPr>
        <p:txBody>
          <a:bodyPr wrap="square" rtlCol="0">
            <a:spAutoFit/>
          </a:bodyPr>
          <a:lstStyle/>
          <a:p>
            <a:pPr algn="ctr"/>
            <a:r>
              <a:rPr lang="en-US" sz="2400" b="1" dirty="0" smtClean="0">
                <a:solidFill>
                  <a:srgbClr val="C00000"/>
                </a:solidFill>
                <a:latin typeface="+mj-lt"/>
                <a:ea typeface="Helvetica" charset="0"/>
                <a:cs typeface="Helvetica" charset="0"/>
              </a:rPr>
              <a:t>Application Example</a:t>
            </a:r>
          </a:p>
        </p:txBody>
      </p:sp>
      <p:sp>
        <p:nvSpPr>
          <p:cNvPr id="8" name="Rectangle 7"/>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pic>
        <p:nvPicPr>
          <p:cNvPr id="9" name="Picture 8" descr="Screen Clipping"/>
          <p:cNvPicPr>
            <a:picLocks noChangeAspect="1"/>
          </p:cNvPicPr>
          <p:nvPr/>
        </p:nvPicPr>
        <p:blipFill rotWithShape="1">
          <a:blip r:embed="rId5">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
        <p:nvSpPr>
          <p:cNvPr id="10" name="TextBox 9">
            <a:extLst>
              <a:ext uri="{FF2B5EF4-FFF2-40B4-BE49-F238E27FC236}">
                <a16:creationId xmlns:a16="http://schemas.microsoft.com/office/drawing/2014/main" id="{994483ED-C680-5144-A93E-5C2CFFAC2D3F}"/>
              </a:ext>
            </a:extLst>
          </p:cNvPr>
          <p:cNvSpPr txBox="1"/>
          <p:nvPr/>
        </p:nvSpPr>
        <p:spPr>
          <a:xfrm>
            <a:off x="6855702" y="6519446"/>
            <a:ext cx="1844544" cy="338554"/>
          </a:xfrm>
          <a:prstGeom prst="rect">
            <a:avLst/>
          </a:prstGeom>
          <a:noFill/>
        </p:spPr>
        <p:txBody>
          <a:bodyPr wrap="none" rtlCol="0">
            <a:spAutoFit/>
          </a:bodyPr>
          <a:lstStyle/>
          <a:p>
            <a:r>
              <a:rPr lang="en-US" sz="1600" dirty="0" smtClean="0"/>
              <a:t>Wade Crow (USDA)</a:t>
            </a:r>
            <a:endParaRPr lang="en-US" sz="1600" dirty="0"/>
          </a:p>
        </p:txBody>
      </p:sp>
    </p:spTree>
    <p:extLst>
      <p:ext uri="{BB962C8B-B14F-4D97-AF65-F5344CB8AC3E}">
        <p14:creationId xmlns:p14="http://schemas.microsoft.com/office/powerpoint/2010/main" val="27593835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4"/>
          <p:cNvSpPr>
            <a:spLocks noGrp="1" noChangeArrowheads="1"/>
          </p:cNvSpPr>
          <p:nvPr>
            <p:ph type="title"/>
          </p:nvPr>
        </p:nvSpPr>
        <p:spPr>
          <a:xfrm>
            <a:off x="457200" y="483961"/>
            <a:ext cx="8229600" cy="1143000"/>
          </a:xfrm>
        </p:spPr>
        <p:txBody>
          <a:bodyPr/>
          <a:lstStyle/>
          <a:p>
            <a:r>
              <a:rPr lang="en-US" b="1" dirty="0">
                <a:solidFill>
                  <a:srgbClr val="333399"/>
                </a:solidFill>
              </a:rPr>
              <a:t>Water Cycles Linkages between Land &amp; Ocean </a:t>
            </a:r>
          </a:p>
        </p:txBody>
      </p:sp>
      <p:pic>
        <p:nvPicPr>
          <p:cNvPr id="3" name="Picture 2">
            <a:extLst>
              <a:ext uri="{FF2B5EF4-FFF2-40B4-BE49-F238E27FC236}">
                <a16:creationId xmlns:a16="http://schemas.microsoft.com/office/drawing/2014/main" id="{9FF9D508-2169-324A-8C3C-63800C7929B7}"/>
              </a:ext>
            </a:extLst>
          </p:cNvPr>
          <p:cNvPicPr>
            <a:picLocks noChangeAspect="1"/>
          </p:cNvPicPr>
          <p:nvPr/>
        </p:nvPicPr>
        <p:blipFill>
          <a:blip r:embed="rId3" cstate="print"/>
          <a:stretch>
            <a:fillRect/>
          </a:stretch>
        </p:blipFill>
        <p:spPr>
          <a:xfrm>
            <a:off x="82162" y="1602297"/>
            <a:ext cx="8960012" cy="2751589"/>
          </a:xfrm>
          <a:prstGeom prst="rect">
            <a:avLst/>
          </a:prstGeom>
        </p:spPr>
      </p:pic>
      <p:sp>
        <p:nvSpPr>
          <p:cNvPr id="4" name="Rectangle 3">
            <a:extLst>
              <a:ext uri="{FF2B5EF4-FFF2-40B4-BE49-F238E27FC236}">
                <a16:creationId xmlns:a16="http://schemas.microsoft.com/office/drawing/2014/main" id="{FA3475CA-FD26-8E44-BBC4-154C7738514A}"/>
              </a:ext>
            </a:extLst>
          </p:cNvPr>
          <p:cNvSpPr/>
          <p:nvPr/>
        </p:nvSpPr>
        <p:spPr>
          <a:xfrm>
            <a:off x="267006" y="4623918"/>
            <a:ext cx="8590325" cy="1200329"/>
          </a:xfrm>
          <a:prstGeom prst="rect">
            <a:avLst/>
          </a:prstGeom>
        </p:spPr>
        <p:txBody>
          <a:bodyPr wrap="square">
            <a:spAutoFit/>
          </a:bodyPr>
          <a:lstStyle/>
          <a:p>
            <a:r>
              <a:rPr lang="en-US" sz="1800" dirty="0">
                <a:latin typeface="+mj-lt"/>
                <a:ea typeface="Calibri" panose="020F0502020204030204" pitchFamily="34" charset="0"/>
              </a:rPr>
              <a:t>SMAP observed an unusual horseshoe-shaped plume of freshwater (dark blue) in the Gulf of Mexico after Texas flooding in May 2015. Louisiana is above the center of the plume, with Florida on the right and the Texas coastline at upper left (Fournier et al. 2016).</a:t>
            </a:r>
            <a:endParaRPr lang="en-US" sz="1800" dirty="0">
              <a:latin typeface="+mj-lt"/>
            </a:endParaRPr>
          </a:p>
        </p:txBody>
      </p:sp>
      <p:sp>
        <p:nvSpPr>
          <p:cNvPr id="6" name="TextBox 5">
            <a:extLst>
              <a:ext uri="{FF2B5EF4-FFF2-40B4-BE49-F238E27FC236}">
                <a16:creationId xmlns:a16="http://schemas.microsoft.com/office/drawing/2014/main" id="{FDC2517E-80EC-0549-B721-4AF6492719F0}"/>
              </a:ext>
            </a:extLst>
          </p:cNvPr>
          <p:cNvSpPr txBox="1"/>
          <p:nvPr/>
        </p:nvSpPr>
        <p:spPr>
          <a:xfrm>
            <a:off x="457200" y="3257"/>
            <a:ext cx="8229600" cy="461665"/>
          </a:xfrm>
          <a:prstGeom prst="rect">
            <a:avLst/>
          </a:prstGeom>
          <a:noFill/>
        </p:spPr>
        <p:txBody>
          <a:bodyPr wrap="square" rtlCol="0">
            <a:spAutoFit/>
          </a:bodyPr>
          <a:lstStyle/>
          <a:p>
            <a:pPr algn="ctr"/>
            <a:r>
              <a:rPr lang="en-US" sz="2400" b="1" dirty="0" smtClean="0">
                <a:solidFill>
                  <a:srgbClr val="C00000"/>
                </a:solidFill>
                <a:latin typeface="Helvetica" charset="0"/>
                <a:ea typeface="Helvetica" charset="0"/>
                <a:cs typeface="Helvetica" charset="0"/>
              </a:rPr>
              <a:t>Application Example</a:t>
            </a:r>
          </a:p>
        </p:txBody>
      </p:sp>
      <p:sp>
        <p:nvSpPr>
          <p:cNvPr id="8" name="Rectangle 7"/>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pic>
        <p:nvPicPr>
          <p:cNvPr id="9" name="Picture 8" descr="Screen Clipping"/>
          <p:cNvPicPr>
            <a:picLocks noChangeAspect="1"/>
          </p:cNvPicPr>
          <p:nvPr/>
        </p:nvPicPr>
        <p:blipFill rotWithShape="1">
          <a:blip r:embed="rId4">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Tree>
    <p:extLst>
      <p:ext uri="{BB962C8B-B14F-4D97-AF65-F5344CB8AC3E}">
        <p14:creationId xmlns:p14="http://schemas.microsoft.com/office/powerpoint/2010/main" val="7158517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4"/>
          <p:cNvSpPr>
            <a:spLocks noGrp="1" noChangeArrowheads="1"/>
          </p:cNvSpPr>
          <p:nvPr>
            <p:ph type="title"/>
          </p:nvPr>
        </p:nvSpPr>
        <p:spPr>
          <a:xfrm>
            <a:off x="457200" y="461926"/>
            <a:ext cx="8229600" cy="1143000"/>
          </a:xfrm>
        </p:spPr>
        <p:txBody>
          <a:bodyPr/>
          <a:lstStyle/>
          <a:p>
            <a:r>
              <a:rPr lang="en-US" b="1" dirty="0">
                <a:solidFill>
                  <a:srgbClr val="333399"/>
                </a:solidFill>
              </a:rPr>
              <a:t>Mapping</a:t>
            </a:r>
            <a:r>
              <a:rPr lang="en-US" dirty="0">
                <a:solidFill>
                  <a:srgbClr val="333399"/>
                </a:solidFill>
              </a:rPr>
              <a:t> </a:t>
            </a:r>
            <a:r>
              <a:rPr lang="en-US" b="1" dirty="0">
                <a:solidFill>
                  <a:srgbClr val="333399"/>
                </a:solidFill>
              </a:rPr>
              <a:t>Drought</a:t>
            </a:r>
          </a:p>
        </p:txBody>
      </p:sp>
      <p:sp>
        <p:nvSpPr>
          <p:cNvPr id="2" name="Content Placeholder 1"/>
          <p:cNvSpPr>
            <a:spLocks noGrp="1"/>
          </p:cNvSpPr>
          <p:nvPr>
            <p:ph idx="1"/>
          </p:nvPr>
        </p:nvSpPr>
        <p:spPr/>
        <p:txBody>
          <a:bodyPr/>
          <a:lstStyle/>
          <a:p>
            <a:endParaRPr lang="en-US"/>
          </a:p>
        </p:txBody>
      </p:sp>
      <p:pic>
        <p:nvPicPr>
          <p:cNvPr id="3" name="Picture 2" descr="B:\CLEMSON\4.SMAP\PLOT\Plot2D_SMAP\SWDI\SWDI_L3\SWDI_SMAPL3_154.tiff">
            <a:extLst>
              <a:ext uri="{FF2B5EF4-FFF2-40B4-BE49-F238E27FC236}">
                <a16:creationId xmlns:a16="http://schemas.microsoft.com/office/drawing/2014/main" id="{54D079F7-64C4-DC46-909B-A9E99BDA3DE5}"/>
              </a:ext>
            </a:extLst>
          </p:cNvPr>
          <p:cNvPicPr/>
          <p:nvPr/>
        </p:nvPicPr>
        <p:blipFill rotWithShape="1">
          <a:blip r:embed="rId3" cstate="print">
            <a:extLst>
              <a:ext uri="{28A0092B-C50C-407E-A947-70E740481C1C}">
                <a14:useLocalDpi xmlns:a14="http://schemas.microsoft.com/office/drawing/2010/main" val="0"/>
              </a:ext>
            </a:extLst>
          </a:blip>
          <a:srcRect l="11724" t="7982" r="3498" b="14328"/>
          <a:stretch/>
        </p:blipFill>
        <p:spPr bwMode="auto">
          <a:xfrm>
            <a:off x="276093" y="1286933"/>
            <a:ext cx="3330708" cy="2080224"/>
          </a:xfrm>
          <a:prstGeom prst="rect">
            <a:avLst/>
          </a:prstGeom>
          <a:noFill/>
          <a:ln>
            <a:noFill/>
          </a:ln>
          <a:extLst>
            <a:ext uri="{53640926-AAD7-44d8-BBD7-CCE9431645EC}">
              <a14:shadowObscured xmlns="" xmlns:a14="http://schemas.microsoft.com/office/drawing/2010/main"/>
            </a:ext>
          </a:extLst>
        </p:spPr>
      </p:pic>
      <p:sp>
        <p:nvSpPr>
          <p:cNvPr id="4" name="TextBox 3">
            <a:extLst>
              <a:ext uri="{FF2B5EF4-FFF2-40B4-BE49-F238E27FC236}">
                <a16:creationId xmlns:a16="http://schemas.microsoft.com/office/drawing/2014/main" id="{CC6C3F09-79EE-CD4A-B05B-54F9CAC00C69}"/>
              </a:ext>
            </a:extLst>
          </p:cNvPr>
          <p:cNvSpPr txBox="1"/>
          <p:nvPr/>
        </p:nvSpPr>
        <p:spPr>
          <a:xfrm>
            <a:off x="140625" y="991022"/>
            <a:ext cx="3819174" cy="338554"/>
          </a:xfrm>
          <a:prstGeom prst="rect">
            <a:avLst/>
          </a:prstGeom>
          <a:noFill/>
        </p:spPr>
        <p:txBody>
          <a:bodyPr wrap="none" rtlCol="0">
            <a:spAutoFit/>
          </a:bodyPr>
          <a:lstStyle/>
          <a:p>
            <a:r>
              <a:rPr lang="en-US" sz="1600" dirty="0"/>
              <a:t>SMAP Drought Index (September 2015)</a:t>
            </a:r>
          </a:p>
        </p:txBody>
      </p:sp>
      <p:pic>
        <p:nvPicPr>
          <p:cNvPr id="5" name="Picture 4" descr="201509.gif">
            <a:extLst>
              <a:ext uri="{FF2B5EF4-FFF2-40B4-BE49-F238E27FC236}">
                <a16:creationId xmlns:a16="http://schemas.microsoft.com/office/drawing/2014/main" id="{DDE48A97-3A0D-8043-8E5A-8662EC3D3C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8956" y="1016000"/>
            <a:ext cx="3800478" cy="2777272"/>
          </a:xfrm>
          <a:prstGeom prst="rect">
            <a:avLst/>
          </a:prstGeom>
        </p:spPr>
      </p:pic>
      <p:pic>
        <p:nvPicPr>
          <p:cNvPr id="6" name="Picture 5" descr="weekly_maps_SMAP_20161128_r_Page_6.png">
            <a:extLst>
              <a:ext uri="{FF2B5EF4-FFF2-40B4-BE49-F238E27FC236}">
                <a16:creationId xmlns:a16="http://schemas.microsoft.com/office/drawing/2014/main" id="{75C81402-8D2B-B842-AEE1-16AA92EC5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6624" y="3957887"/>
            <a:ext cx="3490731" cy="2697383"/>
          </a:xfrm>
          <a:prstGeom prst="rect">
            <a:avLst/>
          </a:prstGeom>
        </p:spPr>
      </p:pic>
      <p:sp>
        <p:nvSpPr>
          <p:cNvPr id="8" name="TextBox 7">
            <a:extLst>
              <a:ext uri="{FF2B5EF4-FFF2-40B4-BE49-F238E27FC236}">
                <a16:creationId xmlns:a16="http://schemas.microsoft.com/office/drawing/2014/main" id="{663A7A7C-89A4-574F-92E4-CC83DDA2C5C5}"/>
              </a:ext>
            </a:extLst>
          </p:cNvPr>
          <p:cNvSpPr txBox="1"/>
          <p:nvPr/>
        </p:nvSpPr>
        <p:spPr>
          <a:xfrm>
            <a:off x="4637355" y="4548618"/>
            <a:ext cx="4237258" cy="1077218"/>
          </a:xfrm>
          <a:prstGeom prst="rect">
            <a:avLst/>
          </a:prstGeom>
          <a:noFill/>
        </p:spPr>
        <p:txBody>
          <a:bodyPr wrap="none" rtlCol="0">
            <a:spAutoFit/>
          </a:bodyPr>
          <a:lstStyle/>
          <a:p>
            <a:r>
              <a:rPr lang="en-US" sz="1600" dirty="0"/>
              <a:t>SMAP Soil Moisture Change</a:t>
            </a:r>
          </a:p>
          <a:p>
            <a:r>
              <a:rPr lang="en-US" sz="1600" dirty="0"/>
              <a:t>(August-November 2016)</a:t>
            </a:r>
          </a:p>
          <a:p>
            <a:endParaRPr lang="en-US" sz="1600" dirty="0"/>
          </a:p>
          <a:p>
            <a:r>
              <a:rPr lang="en-US" sz="1600" dirty="0"/>
              <a:t>Available to Weekly Drought Monitor authors</a:t>
            </a:r>
          </a:p>
        </p:txBody>
      </p:sp>
      <p:pic>
        <p:nvPicPr>
          <p:cNvPr id="9" name="Picture 8" descr="NDMC_Logo_Alt_2_Color.png">
            <a:extLst>
              <a:ext uri="{FF2B5EF4-FFF2-40B4-BE49-F238E27FC236}">
                <a16:creationId xmlns:a16="http://schemas.microsoft.com/office/drawing/2014/main" id="{39E6D8E5-F0DC-B14D-9103-EC0DAD54A6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7592" y="4489546"/>
            <a:ext cx="920058" cy="757855"/>
          </a:xfrm>
          <a:prstGeom prst="rect">
            <a:avLst/>
          </a:prstGeom>
          <a:ln>
            <a:solidFill>
              <a:schemeClr val="tx1"/>
            </a:solidFill>
          </a:ln>
        </p:spPr>
      </p:pic>
      <p:cxnSp>
        <p:nvCxnSpPr>
          <p:cNvPr id="10" name="Straight Connector 9">
            <a:extLst>
              <a:ext uri="{FF2B5EF4-FFF2-40B4-BE49-F238E27FC236}">
                <a16:creationId xmlns:a16="http://schemas.microsoft.com/office/drawing/2014/main" id="{8BD76841-F048-5549-A8E2-9C42AC746E26}"/>
              </a:ext>
            </a:extLst>
          </p:cNvPr>
          <p:cNvCxnSpPr/>
          <p:nvPr/>
        </p:nvCxnSpPr>
        <p:spPr>
          <a:xfrm>
            <a:off x="10301" y="3884045"/>
            <a:ext cx="9133698" cy="0"/>
          </a:xfrm>
          <a:prstGeom prst="line">
            <a:avLst/>
          </a:prstGeom>
          <a:ln w="76200" cmpd="sng">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994483ED-C680-5144-A93E-5C2CFFAC2D3F}"/>
              </a:ext>
            </a:extLst>
          </p:cNvPr>
          <p:cNvSpPr txBox="1"/>
          <p:nvPr/>
        </p:nvSpPr>
        <p:spPr>
          <a:xfrm>
            <a:off x="6855702" y="6519446"/>
            <a:ext cx="2123097" cy="338554"/>
          </a:xfrm>
          <a:prstGeom prst="rect">
            <a:avLst/>
          </a:prstGeom>
          <a:noFill/>
        </p:spPr>
        <p:txBody>
          <a:bodyPr wrap="none" rtlCol="0">
            <a:spAutoFit/>
          </a:bodyPr>
          <a:lstStyle/>
          <a:p>
            <a:r>
              <a:rPr lang="en-US" sz="1600" dirty="0"/>
              <a:t>Source: N. Das (JPL)</a:t>
            </a:r>
          </a:p>
        </p:txBody>
      </p:sp>
      <p:sp>
        <p:nvSpPr>
          <p:cNvPr id="12" name="TextBox 11">
            <a:extLst>
              <a:ext uri="{FF2B5EF4-FFF2-40B4-BE49-F238E27FC236}">
                <a16:creationId xmlns:a16="http://schemas.microsoft.com/office/drawing/2014/main" id="{E924C26E-8573-524C-86D6-B1DEC04215A4}"/>
              </a:ext>
            </a:extLst>
          </p:cNvPr>
          <p:cNvSpPr txBox="1"/>
          <p:nvPr/>
        </p:nvSpPr>
        <p:spPr>
          <a:xfrm>
            <a:off x="230254" y="3506425"/>
            <a:ext cx="2548519" cy="276999"/>
          </a:xfrm>
          <a:prstGeom prst="rect">
            <a:avLst/>
          </a:prstGeom>
          <a:noFill/>
        </p:spPr>
        <p:txBody>
          <a:bodyPr wrap="none" rtlCol="0">
            <a:spAutoFit/>
          </a:bodyPr>
          <a:lstStyle/>
          <a:p>
            <a:r>
              <a:rPr lang="en-US" sz="1200" dirty="0"/>
              <a:t>Source: </a:t>
            </a:r>
            <a:r>
              <a:rPr lang="en-US" sz="1200" dirty="0" err="1"/>
              <a:t>Vue</a:t>
            </a:r>
            <a:r>
              <a:rPr lang="en-US" sz="1200" dirty="0"/>
              <a:t> , </a:t>
            </a:r>
            <a:r>
              <a:rPr lang="en-US" sz="1200" dirty="0" err="1"/>
              <a:t>Mista</a:t>
            </a:r>
            <a:r>
              <a:rPr lang="en-US" sz="1200" dirty="0"/>
              <a:t> and Entekhabi</a:t>
            </a:r>
          </a:p>
        </p:txBody>
      </p:sp>
      <p:sp>
        <p:nvSpPr>
          <p:cNvPr id="13" name="TextBox 12">
            <a:extLst>
              <a:ext uri="{FF2B5EF4-FFF2-40B4-BE49-F238E27FC236}">
                <a16:creationId xmlns:a16="http://schemas.microsoft.com/office/drawing/2014/main" id="{FDC2517E-80EC-0549-B721-4AF6492719F0}"/>
              </a:ext>
            </a:extLst>
          </p:cNvPr>
          <p:cNvSpPr txBox="1"/>
          <p:nvPr/>
        </p:nvSpPr>
        <p:spPr>
          <a:xfrm>
            <a:off x="457200" y="3257"/>
            <a:ext cx="8229600" cy="461665"/>
          </a:xfrm>
          <a:prstGeom prst="rect">
            <a:avLst/>
          </a:prstGeom>
          <a:noFill/>
        </p:spPr>
        <p:txBody>
          <a:bodyPr wrap="square" rtlCol="0">
            <a:spAutoFit/>
          </a:bodyPr>
          <a:lstStyle/>
          <a:p>
            <a:pPr algn="ctr"/>
            <a:r>
              <a:rPr lang="en-US" sz="2400" b="1" dirty="0" smtClean="0">
                <a:solidFill>
                  <a:srgbClr val="C00000"/>
                </a:solidFill>
                <a:latin typeface="Helvetica" charset="0"/>
                <a:ea typeface="Helvetica" charset="0"/>
                <a:cs typeface="Helvetica" charset="0"/>
              </a:rPr>
              <a:t>Application Example</a:t>
            </a:r>
          </a:p>
        </p:txBody>
      </p:sp>
      <p:sp>
        <p:nvSpPr>
          <p:cNvPr id="14" name="Rectangle 13"/>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pic>
        <p:nvPicPr>
          <p:cNvPr id="15" name="Picture 14" descr="Screen Clipping"/>
          <p:cNvPicPr>
            <a:picLocks noChangeAspect="1"/>
          </p:cNvPicPr>
          <p:nvPr/>
        </p:nvPicPr>
        <p:blipFill rotWithShape="1">
          <a:blip r:embed="rId7">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Tree>
    <p:extLst>
      <p:ext uri="{BB962C8B-B14F-4D97-AF65-F5344CB8AC3E}">
        <p14:creationId xmlns:p14="http://schemas.microsoft.com/office/powerpoint/2010/main" val="8993399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Summary</a:t>
            </a:r>
            <a:endParaRPr lang="en-US" sz="2400" dirty="0"/>
          </a:p>
        </p:txBody>
      </p:sp>
      <p:sp>
        <p:nvSpPr>
          <p:cNvPr id="11" name="Content Placeholder 2"/>
          <p:cNvSpPr>
            <a:spLocks noGrp="1"/>
          </p:cNvSpPr>
          <p:nvPr>
            <p:ph idx="1"/>
          </p:nvPr>
        </p:nvSpPr>
        <p:spPr>
          <a:xfrm>
            <a:off x="215900" y="1282701"/>
            <a:ext cx="8712200" cy="5232399"/>
          </a:xfrm>
        </p:spPr>
        <p:txBody>
          <a:bodyPr/>
          <a:lstStyle/>
          <a:p>
            <a:r>
              <a:rPr lang="en-US" sz="1800" b="0" dirty="0"/>
              <a:t>AMSR2 is healthy and providing good soil moisture estimates over areas with low vegetation.</a:t>
            </a:r>
          </a:p>
          <a:p>
            <a:r>
              <a:rPr lang="en-US" sz="1800" b="0" dirty="0" smtClean="0"/>
              <a:t>Plans </a:t>
            </a:r>
            <a:r>
              <a:rPr lang="en-US" sz="1800" b="0" dirty="0"/>
              <a:t>for AMSR3 are currently being developed.</a:t>
            </a:r>
          </a:p>
          <a:p>
            <a:r>
              <a:rPr lang="en-US" sz="1800" b="0" dirty="0" smtClean="0"/>
              <a:t>SMOS </a:t>
            </a:r>
            <a:r>
              <a:rPr lang="en-US" sz="1800" b="0" dirty="0"/>
              <a:t>and </a:t>
            </a:r>
            <a:r>
              <a:rPr lang="en-US" sz="1800" b="0" dirty="0" smtClean="0"/>
              <a:t>SMAP </a:t>
            </a:r>
            <a:r>
              <a:rPr lang="en-US" sz="1800" b="0" dirty="0"/>
              <a:t>successfully demonstrated the ability to estimate soil </a:t>
            </a:r>
            <a:r>
              <a:rPr lang="en-US" sz="1800" b="0" dirty="0" smtClean="0"/>
              <a:t>moisture</a:t>
            </a:r>
          </a:p>
          <a:p>
            <a:pPr lvl="1"/>
            <a:r>
              <a:rPr lang="en-US" sz="1600" dirty="0" smtClean="0"/>
              <a:t>Use of low frequency for secondary applications was also demonstrated (Ocean Salinity, </a:t>
            </a:r>
            <a:r>
              <a:rPr lang="en-US" sz="1600" smtClean="0"/>
              <a:t>Freeze/thaw, Sea </a:t>
            </a:r>
            <a:r>
              <a:rPr lang="en-US" sz="1600" dirty="0" smtClean="0"/>
              <a:t>Ice, Ocean surface Winds)</a:t>
            </a:r>
          </a:p>
          <a:p>
            <a:r>
              <a:rPr lang="en-US" sz="1800" b="0" dirty="0" smtClean="0"/>
              <a:t>SMOS </a:t>
            </a:r>
            <a:r>
              <a:rPr lang="en-US" sz="1800" b="0" dirty="0"/>
              <a:t>is healthy </a:t>
            </a:r>
            <a:r>
              <a:rPr lang="en-US" sz="1800" b="0" dirty="0" smtClean="0"/>
              <a:t>and is </a:t>
            </a:r>
            <a:r>
              <a:rPr lang="en-US" sz="1800" b="0" dirty="0"/>
              <a:t>performing well. </a:t>
            </a:r>
            <a:r>
              <a:rPr lang="en-US" sz="1800" b="0" dirty="0" smtClean="0"/>
              <a:t>SMOS </a:t>
            </a:r>
            <a:r>
              <a:rPr lang="en-US" sz="1800" b="0" dirty="0"/>
              <a:t>is impacted by </a:t>
            </a:r>
            <a:r>
              <a:rPr lang="en-US" sz="1800" b="0" dirty="0" smtClean="0"/>
              <a:t>RFI.</a:t>
            </a:r>
            <a:endParaRPr lang="en-US" sz="1800" b="0" dirty="0"/>
          </a:p>
          <a:p>
            <a:r>
              <a:rPr lang="en-US" sz="1800" b="0" dirty="0" smtClean="0"/>
              <a:t>SMAP </a:t>
            </a:r>
            <a:r>
              <a:rPr lang="en-US" sz="1800" b="0" dirty="0"/>
              <a:t>radiometer is in good health. SMAP radiometer-only soil moisture products meet the level 1 accuracy requirement</a:t>
            </a:r>
          </a:p>
          <a:p>
            <a:r>
              <a:rPr lang="en-US" sz="1800" b="0" dirty="0" smtClean="0"/>
              <a:t>L-band radiometer soil moisture products meet the accuracy requirement of 0.04 m3/m3 and significantly outperform the soil moisture products from other platforms</a:t>
            </a:r>
          </a:p>
          <a:p>
            <a:r>
              <a:rPr lang="en-US" sz="1800" b="0" dirty="0"/>
              <a:t>Unfortunately, no current</a:t>
            </a:r>
            <a:r>
              <a:rPr lang="en-US" sz="1800" b="0" dirty="0">
                <a:solidFill>
                  <a:srgbClr val="00B050"/>
                </a:solidFill>
              </a:rPr>
              <a:t> </a:t>
            </a:r>
            <a:r>
              <a:rPr lang="en-US" sz="1800" b="0" dirty="0"/>
              <a:t>plans for a future L-band mission</a:t>
            </a:r>
          </a:p>
          <a:p>
            <a:pPr lvl="1"/>
            <a:r>
              <a:rPr lang="en-US" sz="1600" dirty="0"/>
              <a:t>Cost of the mission due to the large aperture</a:t>
            </a:r>
          </a:p>
          <a:p>
            <a:pPr lvl="1"/>
            <a:r>
              <a:rPr lang="en-US" sz="1600" dirty="0"/>
              <a:t>Takes a long time to develop a satellite mission</a:t>
            </a:r>
          </a:p>
          <a:p>
            <a:r>
              <a:rPr lang="en-US" sz="1800" b="0" dirty="0" smtClean="0"/>
              <a:t>Surface soil moisture and root zone soil moisture were identified as important variables but were not recommended in the ESAS2017.</a:t>
            </a:r>
          </a:p>
          <a:p>
            <a:r>
              <a:rPr lang="en-US" sz="1800" b="0" dirty="0" smtClean="0"/>
              <a:t>Need for higher resolution soil moisture (field scale)</a:t>
            </a:r>
            <a:endParaRPr lang="en-US" sz="1800" b="0" dirty="0"/>
          </a:p>
        </p:txBody>
      </p:sp>
      <p:sp>
        <p:nvSpPr>
          <p:cNvPr id="4" name="Rectangle 3"/>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pic>
        <p:nvPicPr>
          <p:cNvPr id="5" name="Picture 4" descr="Screen Clipping"/>
          <p:cNvPicPr>
            <a:picLocks noChangeAspect="1"/>
          </p:cNvPicPr>
          <p:nvPr/>
        </p:nvPicPr>
        <p:blipFill rotWithShape="1">
          <a:blip r:embed="rId2">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Tree>
    <p:extLst>
      <p:ext uri="{BB962C8B-B14F-4D97-AF65-F5344CB8AC3E}">
        <p14:creationId xmlns:p14="http://schemas.microsoft.com/office/powerpoint/2010/main" val="1683936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79FD8F-B3CE-4532-A8EB-6C163CBF1762}"/>
              </a:ext>
            </a:extLst>
          </p:cNvPr>
          <p:cNvSpPr txBox="1"/>
          <p:nvPr/>
        </p:nvSpPr>
        <p:spPr>
          <a:xfrm>
            <a:off x="3783435" y="3061982"/>
            <a:ext cx="1721946" cy="461665"/>
          </a:xfrm>
          <a:prstGeom prst="rect">
            <a:avLst/>
          </a:prstGeom>
          <a:noFill/>
        </p:spPr>
        <p:txBody>
          <a:bodyPr wrap="none" rtlCol="0">
            <a:spAutoFit/>
          </a:bodyPr>
          <a:lstStyle/>
          <a:p>
            <a:r>
              <a:rPr lang="en-US" b="1" dirty="0">
                <a:solidFill>
                  <a:srgbClr val="0000CC"/>
                </a:solidFill>
                <a:latin typeface="+mn-lt"/>
              </a:rPr>
              <a:t>Thank you</a:t>
            </a:r>
          </a:p>
        </p:txBody>
      </p:sp>
      <p:sp>
        <p:nvSpPr>
          <p:cNvPr id="3" name="Rectangle 2"/>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pic>
        <p:nvPicPr>
          <p:cNvPr id="4" name="Picture 3" descr="Screen Clipping"/>
          <p:cNvPicPr>
            <a:picLocks noChangeAspect="1"/>
          </p:cNvPicPr>
          <p:nvPr/>
        </p:nvPicPr>
        <p:blipFill rotWithShape="1">
          <a:blip r:embed="rId2">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Tree>
    <p:extLst>
      <p:ext uri="{BB962C8B-B14F-4D97-AF65-F5344CB8AC3E}">
        <p14:creationId xmlns:p14="http://schemas.microsoft.com/office/powerpoint/2010/main" val="31836296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5" name="Text Box 7"/>
          <p:cNvSpPr txBox="1">
            <a:spLocks noChangeArrowheads="1"/>
          </p:cNvSpPr>
          <p:nvPr/>
        </p:nvSpPr>
        <p:spPr bwMode="auto">
          <a:xfrm>
            <a:off x="118048" y="3794197"/>
            <a:ext cx="4822825"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177800" indent="-177800">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ct val="50000"/>
              </a:spcAft>
              <a:buFontTx/>
              <a:buChar char="•"/>
            </a:pPr>
            <a:r>
              <a:rPr lang="en-US" sz="1400" dirty="0">
                <a:latin typeface="+mj-lt"/>
                <a:cs typeface="Times New Roman"/>
              </a:rPr>
              <a:t>Equations for p = H, V (radiometer) and </a:t>
            </a:r>
            <a:r>
              <a:rPr lang="en-US" sz="1400" dirty="0" err="1">
                <a:latin typeface="+mj-lt"/>
                <a:cs typeface="Times New Roman"/>
              </a:rPr>
              <a:t>pq</a:t>
            </a:r>
            <a:r>
              <a:rPr lang="en-US" sz="1400" dirty="0">
                <a:latin typeface="+mj-lt"/>
                <a:cs typeface="Times New Roman"/>
              </a:rPr>
              <a:t> = VV, HH, HV (radar)</a:t>
            </a:r>
          </a:p>
          <a:p>
            <a:pPr eaLnBrk="1" hangingPunct="1">
              <a:spcAft>
                <a:spcPct val="50000"/>
              </a:spcAft>
              <a:buFontTx/>
              <a:buChar char="•"/>
            </a:pPr>
            <a:r>
              <a:rPr lang="en-US" sz="1400" dirty="0">
                <a:latin typeface="+mj-lt"/>
                <a:cs typeface="Times New Roman"/>
              </a:rPr>
              <a:t>Contributions include three terms: soil, vegetation, and soil-vegetation interaction</a:t>
            </a:r>
          </a:p>
          <a:p>
            <a:pPr eaLnBrk="1" hangingPunct="1">
              <a:spcAft>
                <a:spcPct val="50000"/>
              </a:spcAft>
              <a:buFontTx/>
              <a:buChar char="•"/>
            </a:pPr>
            <a:r>
              <a:rPr lang="en-US" sz="1400" dirty="0">
                <a:latin typeface="+mj-lt"/>
                <a:cs typeface="Times New Roman"/>
              </a:rPr>
              <a:t>Soil moisture is the dominant contributor to the signal</a:t>
            </a:r>
            <a:endParaRPr lang="en-US" sz="1400" i="1" dirty="0">
              <a:latin typeface="+mj-lt"/>
              <a:cs typeface="Times New Roman"/>
            </a:endParaRPr>
          </a:p>
          <a:p>
            <a:pPr eaLnBrk="1" hangingPunct="1">
              <a:spcAft>
                <a:spcPct val="50000"/>
              </a:spcAft>
              <a:buFontTx/>
              <a:buChar char="•"/>
            </a:pPr>
            <a:r>
              <a:rPr lang="en-US" sz="1400" i="1" dirty="0">
                <a:latin typeface="+mj-lt"/>
                <a:cs typeface="Times New Roman"/>
              </a:rPr>
              <a:t>L</a:t>
            </a:r>
            <a:r>
              <a:rPr lang="en-US" sz="1400" i="1" baseline="-25000" dirty="0">
                <a:latin typeface="+mj-lt"/>
                <a:cs typeface="Times New Roman"/>
              </a:rPr>
              <a:t> </a:t>
            </a:r>
            <a:r>
              <a:rPr lang="en-US" sz="1400" dirty="0">
                <a:latin typeface="+mj-lt"/>
                <a:cs typeface="Times New Roman"/>
              </a:rPr>
              <a:t>is the vegetation attenuation factor,  </a:t>
            </a:r>
            <a:r>
              <a:rPr lang="en-US" sz="1400" dirty="0" err="1">
                <a:solidFill>
                  <a:srgbClr val="000000"/>
                </a:solidFill>
                <a:latin typeface="+mj-lt"/>
                <a:cs typeface="Times New Roman"/>
              </a:rPr>
              <a:t>exp</a:t>
            </a:r>
            <a:r>
              <a:rPr lang="en-US" sz="1400" dirty="0">
                <a:solidFill>
                  <a:srgbClr val="000000"/>
                </a:solidFill>
                <a:latin typeface="+mj-lt"/>
                <a:cs typeface="Times New Roman"/>
              </a:rPr>
              <a:t>(</a:t>
            </a:r>
            <a:r>
              <a:rPr lang="en-US" sz="1400" i="1" dirty="0">
                <a:solidFill>
                  <a:srgbClr val="000000"/>
                </a:solidFill>
                <a:latin typeface="+mj-lt"/>
                <a:cs typeface="Times New Roman"/>
              </a:rPr>
              <a:t>-</a:t>
            </a:r>
            <a:r>
              <a:rPr lang="en-US" sz="1400" i="1" dirty="0">
                <a:solidFill>
                  <a:srgbClr val="000000"/>
                </a:solidFill>
                <a:latin typeface="+mj-lt"/>
                <a:cs typeface="Times New Roman"/>
                <a:sym typeface="Symbol" charset="0"/>
              </a:rPr>
              <a:t></a:t>
            </a:r>
            <a:r>
              <a:rPr lang="en-US" sz="1400" i="1" baseline="-25000" dirty="0">
                <a:solidFill>
                  <a:srgbClr val="000000"/>
                </a:solidFill>
                <a:latin typeface="+mj-lt"/>
                <a:cs typeface="Times New Roman"/>
              </a:rPr>
              <a:t>o </a:t>
            </a:r>
            <a:r>
              <a:rPr lang="en-US" sz="1400" dirty="0">
                <a:latin typeface="+mj-lt"/>
                <a:cs typeface="Times New Roman"/>
              </a:rPr>
              <a:t>/ </a:t>
            </a:r>
            <a:r>
              <a:rPr lang="en-US" sz="1400" dirty="0" err="1">
                <a:latin typeface="+mj-lt"/>
                <a:cs typeface="Times New Roman"/>
              </a:rPr>
              <a:t>cos</a:t>
            </a:r>
            <a:r>
              <a:rPr lang="en-US" sz="1400" dirty="0">
                <a:latin typeface="+mj-lt"/>
                <a:cs typeface="Times New Roman"/>
                <a:sym typeface="Symbol" charset="0"/>
              </a:rPr>
              <a:t></a:t>
            </a:r>
            <a:r>
              <a:rPr lang="en-US" sz="1400" dirty="0">
                <a:latin typeface="+mj-lt"/>
                <a:cs typeface="Times New Roman"/>
              </a:rPr>
              <a:t>)</a:t>
            </a:r>
          </a:p>
          <a:p>
            <a:pPr eaLnBrk="1" hangingPunct="1">
              <a:spcAft>
                <a:spcPct val="50000"/>
              </a:spcAft>
              <a:buFontTx/>
              <a:buChar char="•"/>
            </a:pPr>
            <a:r>
              <a:rPr lang="en-US" sz="1400" dirty="0">
                <a:solidFill>
                  <a:srgbClr val="00007D"/>
                </a:solidFill>
                <a:latin typeface="+mj-lt"/>
                <a:cs typeface="Times New Roman"/>
              </a:rPr>
              <a:t>Retrievals invert these equations to obtain soil moisture, with corrections for vegetation, roughness and surface temperature</a:t>
            </a:r>
          </a:p>
        </p:txBody>
      </p:sp>
      <p:sp>
        <p:nvSpPr>
          <p:cNvPr id="58377" name="Rectangle 9"/>
          <p:cNvSpPr>
            <a:spLocks noChangeArrowheads="1"/>
          </p:cNvSpPr>
          <p:nvPr/>
        </p:nvSpPr>
        <p:spPr bwMode="auto">
          <a:xfrm>
            <a:off x="0" y="305390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pic>
        <p:nvPicPr>
          <p:cNvPr id="58378" name="Picture 10"/>
          <p:cNvPicPr>
            <a:picLocks noChangeAspect="1" noChangeArrowheads="1"/>
          </p:cNvPicPr>
          <p:nvPr/>
        </p:nvPicPr>
        <p:blipFill>
          <a:blip r:embed="rId4" cstate="email">
            <a:extLst>
              <a:ext uri="{28A0092B-C50C-407E-A947-70E740481C1C}">
                <a14:useLocalDpi xmlns:a14="http://schemas.microsoft.com/office/drawing/2010/main" val="0"/>
              </a:ext>
            </a:extLst>
          </a:blip>
          <a:srcRect l="10001" t="17334" r="50000" b="46666"/>
          <a:stretch>
            <a:fillRect/>
          </a:stretch>
        </p:blipFill>
        <p:spPr bwMode="auto">
          <a:xfrm>
            <a:off x="0" y="1093346"/>
            <a:ext cx="228600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1"/>
          <p:cNvPicPr>
            <a:picLocks noChangeAspect="1" noChangeArrowheads="1"/>
          </p:cNvPicPr>
          <p:nvPr/>
        </p:nvPicPr>
        <p:blipFill>
          <a:blip r:embed="rId5" cstate="email">
            <a:extLst>
              <a:ext uri="{28A0092B-C50C-407E-A947-70E740481C1C}">
                <a14:useLocalDpi xmlns:a14="http://schemas.microsoft.com/office/drawing/2010/main" val="0"/>
              </a:ext>
            </a:extLst>
          </a:blip>
          <a:srcRect l="10001" t="17334" r="50000" b="46666"/>
          <a:stretch>
            <a:fillRect/>
          </a:stretch>
        </p:blipFill>
        <p:spPr bwMode="auto">
          <a:xfrm>
            <a:off x="2498725" y="1091759"/>
            <a:ext cx="22860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0" name="Text Box 12"/>
          <p:cNvSpPr txBox="1">
            <a:spLocks noChangeArrowheads="1"/>
          </p:cNvSpPr>
          <p:nvPr/>
        </p:nvSpPr>
        <p:spPr bwMode="auto">
          <a:xfrm>
            <a:off x="704850" y="2491934"/>
            <a:ext cx="1127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b="1" i="1">
                <a:solidFill>
                  <a:srgbClr val="33337F"/>
                </a:solidFill>
                <a:latin typeface="Times" charset="0"/>
              </a:rPr>
              <a:t>Emission</a:t>
            </a:r>
          </a:p>
        </p:txBody>
      </p:sp>
      <p:sp>
        <p:nvSpPr>
          <p:cNvPr id="58381" name="Text Box 13"/>
          <p:cNvSpPr txBox="1">
            <a:spLocks noChangeArrowheads="1"/>
          </p:cNvSpPr>
          <p:nvPr/>
        </p:nvSpPr>
        <p:spPr bwMode="auto">
          <a:xfrm>
            <a:off x="3098800" y="2480821"/>
            <a:ext cx="1360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b="1" i="1">
                <a:solidFill>
                  <a:srgbClr val="33337F"/>
                </a:solidFill>
                <a:latin typeface="Times" charset="0"/>
              </a:rPr>
              <a:t>Backscatter</a:t>
            </a:r>
          </a:p>
        </p:txBody>
      </p:sp>
      <p:sp>
        <p:nvSpPr>
          <p:cNvPr id="58383" name="Rectangle 15"/>
          <p:cNvSpPr>
            <a:spLocks noChangeArrowheads="1"/>
          </p:cNvSpPr>
          <p:nvPr/>
        </p:nvSpPr>
        <p:spPr bwMode="auto">
          <a:xfrm>
            <a:off x="182563" y="2797880"/>
            <a:ext cx="4340225" cy="974725"/>
          </a:xfrm>
          <a:prstGeom prst="rect">
            <a:avLst/>
          </a:prstGeom>
          <a:solidFill>
            <a:srgbClr val="FFFFB8"/>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58384" name="Object 16"/>
          <p:cNvGraphicFramePr>
            <a:graphicFrameLocks noChangeAspect="1"/>
          </p:cNvGraphicFramePr>
          <p:nvPr>
            <p:extLst>
              <p:ext uri="{D42A27DB-BD31-4B8C-83A1-F6EECF244321}">
                <p14:modId xmlns:p14="http://schemas.microsoft.com/office/powerpoint/2010/main" val="489569509"/>
              </p:ext>
            </p:extLst>
          </p:nvPr>
        </p:nvGraphicFramePr>
        <p:xfrm>
          <a:off x="558800" y="2883318"/>
          <a:ext cx="2047875" cy="349250"/>
        </p:xfrm>
        <a:graphic>
          <a:graphicData uri="http://schemas.openxmlformats.org/presentationml/2006/ole">
            <mc:AlternateContent xmlns:mc="http://schemas.openxmlformats.org/markup-compatibility/2006">
              <mc:Choice xmlns:v="urn:schemas-microsoft-com:vml" Requires="v">
                <p:oleObj spid="_x0000_s1098" name="Equation" r:id="rId6" imgW="2273300" imgH="381000" progId="Equation.3">
                  <p:embed/>
                </p:oleObj>
              </mc:Choice>
              <mc:Fallback>
                <p:oleObj name="Equation" r:id="rId6" imgW="2273300" imgH="381000" progId="Equation.3">
                  <p:embed/>
                  <p:pic>
                    <p:nvPicPr>
                      <p:cNvPr id="58384"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800" y="2883318"/>
                        <a:ext cx="2047875"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8385" name="Object 17"/>
          <p:cNvGraphicFramePr>
            <a:graphicFrameLocks noChangeAspect="1"/>
          </p:cNvGraphicFramePr>
          <p:nvPr>
            <p:extLst>
              <p:ext uri="{D42A27DB-BD31-4B8C-83A1-F6EECF244321}">
                <p14:modId xmlns:p14="http://schemas.microsoft.com/office/powerpoint/2010/main" val="1776677055"/>
              </p:ext>
            </p:extLst>
          </p:nvPr>
        </p:nvGraphicFramePr>
        <p:xfrm>
          <a:off x="495300" y="3316706"/>
          <a:ext cx="2312988" cy="350837"/>
        </p:xfrm>
        <a:graphic>
          <a:graphicData uri="http://schemas.openxmlformats.org/presentationml/2006/ole">
            <mc:AlternateContent xmlns:mc="http://schemas.openxmlformats.org/markup-compatibility/2006">
              <mc:Choice xmlns:v="urn:schemas-microsoft-com:vml" Requires="v">
                <p:oleObj spid="_x0000_s1099" name="Equation" r:id="rId8" imgW="2565400" imgH="381000" progId="Equation.3">
                  <p:embed/>
                </p:oleObj>
              </mc:Choice>
              <mc:Fallback>
                <p:oleObj name="Equation" r:id="rId8" imgW="2565400" imgH="381000" progId="Equation.3">
                  <p:embed/>
                  <p:pic>
                    <p:nvPicPr>
                      <p:cNvPr id="58385" name="Object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0" y="3316706"/>
                        <a:ext cx="2312988"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8386" name="Text Box 18"/>
          <p:cNvSpPr txBox="1">
            <a:spLocks noChangeArrowheads="1"/>
          </p:cNvSpPr>
          <p:nvPr/>
        </p:nvSpPr>
        <p:spPr bwMode="auto">
          <a:xfrm>
            <a:off x="3106738" y="2927768"/>
            <a:ext cx="1471612"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60000"/>
              </a:spcBef>
            </a:pPr>
            <a:r>
              <a:rPr lang="en-US" sz="1600">
                <a:latin typeface="Times" charset="0"/>
              </a:rPr>
              <a:t>(Emission)</a:t>
            </a:r>
          </a:p>
          <a:p>
            <a:pPr>
              <a:spcBef>
                <a:spcPct val="70000"/>
              </a:spcBef>
            </a:pPr>
            <a:r>
              <a:rPr lang="en-US" sz="1600">
                <a:latin typeface="Times" charset="0"/>
              </a:rPr>
              <a:t>(Backscatter)</a:t>
            </a:r>
          </a:p>
        </p:txBody>
      </p:sp>
      <p:sp>
        <p:nvSpPr>
          <p:cNvPr id="58411" name="AutoShape 43"/>
          <p:cNvSpPr>
            <a:spLocks noChangeArrowheads="1"/>
          </p:cNvSpPr>
          <p:nvPr/>
        </p:nvSpPr>
        <p:spPr bwMode="auto">
          <a:xfrm>
            <a:off x="4457700" y="4082360"/>
            <a:ext cx="520700" cy="258763"/>
          </a:xfrm>
          <a:prstGeom prst="rightArrow">
            <a:avLst>
              <a:gd name="adj1" fmla="val 50000"/>
              <a:gd name="adj2" fmla="val 50307"/>
            </a:avLst>
          </a:prstGeom>
          <a:solidFill>
            <a:schemeClr val="accent1"/>
          </a:solidFill>
          <a:ln w="9525">
            <a:solidFill>
              <a:schemeClr val="tx1"/>
            </a:solidFill>
            <a:miter lim="800000"/>
            <a:headEnd/>
            <a:tailEnd/>
          </a:ln>
        </p:spPr>
        <p:txBody>
          <a:bodyPr wrap="none" anchor="ctr"/>
          <a:lstStyle/>
          <a:p>
            <a:endParaRPr lang="en-US"/>
          </a:p>
        </p:txBody>
      </p:sp>
      <p:sp>
        <p:nvSpPr>
          <p:cNvPr id="58412" name="Rectangle 44"/>
          <p:cNvSpPr>
            <a:spLocks noGrp="1" noChangeArrowheads="1"/>
          </p:cNvSpPr>
          <p:nvPr>
            <p:ph type="title"/>
          </p:nvPr>
        </p:nvSpPr>
        <p:spPr/>
        <p:txBody>
          <a:bodyPr>
            <a:normAutofit/>
          </a:bodyPr>
          <a:lstStyle/>
          <a:p>
            <a:r>
              <a:rPr lang="en-US" sz="2400" b="1" dirty="0">
                <a:cs typeface="Helvetica" panose="020B0604020202020204" pitchFamily="34" charset="0"/>
              </a:rPr>
              <a:t>Measurement Approach (Physical Basis)</a:t>
            </a:r>
          </a:p>
        </p:txBody>
      </p:sp>
      <p:grpSp>
        <p:nvGrpSpPr>
          <p:cNvPr id="58417" name="Group 49"/>
          <p:cNvGrpSpPr>
            <a:grpSpLocks/>
          </p:cNvGrpSpPr>
          <p:nvPr/>
        </p:nvGrpSpPr>
        <p:grpSpPr bwMode="auto">
          <a:xfrm>
            <a:off x="5006975" y="1394950"/>
            <a:ext cx="3921125" cy="4367212"/>
            <a:chOff x="3154" y="1191"/>
            <a:chExt cx="2470" cy="2751"/>
          </a:xfrm>
        </p:grpSpPr>
        <p:pic>
          <p:nvPicPr>
            <p:cNvPr id="58413" name="Picture 45" descr="figc2"/>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154" y="1191"/>
              <a:ext cx="2470" cy="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414" name="Text Box 46"/>
            <p:cNvSpPr txBox="1">
              <a:spLocks noChangeArrowheads="1"/>
            </p:cNvSpPr>
            <p:nvPr/>
          </p:nvSpPr>
          <p:spPr bwMode="auto">
            <a:xfrm>
              <a:off x="3584" y="3787"/>
              <a:ext cx="1888"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1000" dirty="0"/>
                <a:t>[Jackson and O</a:t>
              </a:r>
              <a:r>
                <a:rPr lang="ja-JP" altLang="en-US" sz="1000" dirty="0"/>
                <a:t>’</a:t>
              </a:r>
              <a:r>
                <a:rPr lang="en-US" sz="1000" dirty="0"/>
                <a:t>Neill, </a:t>
              </a:r>
              <a:r>
                <a:rPr lang="en-US" sz="1000" i="1" dirty="0"/>
                <a:t>IEEE TGARS, GE-25</a:t>
              </a:r>
              <a:r>
                <a:rPr lang="en-US" sz="1000" dirty="0"/>
                <a:t>, 1987.]</a:t>
              </a:r>
            </a:p>
          </p:txBody>
        </p:sp>
        <p:sp>
          <p:nvSpPr>
            <p:cNvPr id="58415" name="AutoShape 47"/>
            <p:cNvSpPr>
              <a:spLocks noChangeAspect="1" noChangeArrowheads="1"/>
            </p:cNvSpPr>
            <p:nvPr/>
          </p:nvSpPr>
          <p:spPr bwMode="auto">
            <a:xfrm>
              <a:off x="4330" y="1451"/>
              <a:ext cx="46" cy="40"/>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416" name="AutoShape 48"/>
            <p:cNvSpPr>
              <a:spLocks noChangeAspect="1" noChangeArrowheads="1"/>
            </p:cNvSpPr>
            <p:nvPr/>
          </p:nvSpPr>
          <p:spPr bwMode="auto">
            <a:xfrm>
              <a:off x="4709" y="1451"/>
              <a:ext cx="46" cy="40"/>
            </a:xfrm>
            <a:prstGeom prst="triangle">
              <a:avLst>
                <a:gd name="adj"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9" name="Rectangle 18"/>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pic>
        <p:nvPicPr>
          <p:cNvPr id="20" name="Picture 19" descr="Screen Clipping"/>
          <p:cNvPicPr>
            <a:picLocks noChangeAspect="1"/>
          </p:cNvPicPr>
          <p:nvPr/>
        </p:nvPicPr>
        <p:blipFill rotWithShape="1">
          <a:blip r:embed="rId11">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
        <p:nvSpPr>
          <p:cNvPr id="21" name="Text Box 32"/>
          <p:cNvSpPr txBox="1">
            <a:spLocks noChangeArrowheads="1"/>
          </p:cNvSpPr>
          <p:nvPr/>
        </p:nvSpPr>
        <p:spPr bwMode="auto">
          <a:xfrm>
            <a:off x="230188" y="6178931"/>
            <a:ext cx="8585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000" b="1" dirty="0" smtClean="0">
                <a:solidFill>
                  <a:srgbClr val="000076"/>
                </a:solidFill>
                <a:latin typeface="+mj-lt"/>
                <a:cs typeface="Times New Roman"/>
              </a:rPr>
              <a:t>Radiometer provides a greater sensitivity to Soil moisture than Radar observations</a:t>
            </a:r>
            <a:endParaRPr lang="en-US" sz="2000" b="1" i="1" dirty="0">
              <a:solidFill>
                <a:srgbClr val="000076"/>
              </a:solidFill>
              <a:latin typeface="+mj-lt"/>
              <a:cs typeface="Times New Roman"/>
            </a:endParaRPr>
          </a:p>
        </p:txBody>
      </p:sp>
    </p:spTree>
    <p:extLst>
      <p:ext uri="{BB962C8B-B14F-4D97-AF65-F5344CB8AC3E}">
        <p14:creationId xmlns:p14="http://schemas.microsoft.com/office/powerpoint/2010/main" val="9519858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Ocean Salinity</a:t>
            </a:r>
          </a:p>
        </p:txBody>
      </p:sp>
      <p:sp>
        <p:nvSpPr>
          <p:cNvPr id="11" name="Content Placeholder 2"/>
          <p:cNvSpPr>
            <a:spLocks noGrp="1"/>
          </p:cNvSpPr>
          <p:nvPr>
            <p:ph idx="1"/>
          </p:nvPr>
        </p:nvSpPr>
        <p:spPr>
          <a:xfrm>
            <a:off x="457200" y="1028701"/>
            <a:ext cx="8509000" cy="2578099"/>
          </a:xfrm>
        </p:spPr>
        <p:txBody>
          <a:bodyPr/>
          <a:lstStyle/>
          <a:p>
            <a:r>
              <a:rPr lang="en-US" sz="1800" b="0" dirty="0"/>
              <a:t>Ocean circulation</a:t>
            </a:r>
          </a:p>
          <a:p>
            <a:pPr lvl="1"/>
            <a:r>
              <a:rPr lang="en-US" sz="1600" b="0" dirty="0"/>
              <a:t>Salinity + </a:t>
            </a:r>
            <a:r>
              <a:rPr lang="en-US" sz="1600" b="0" dirty="0" smtClean="0"/>
              <a:t>temperature </a:t>
            </a:r>
            <a:r>
              <a:rPr lang="en-US" sz="1600" b="0" dirty="0"/>
              <a:t>determine density</a:t>
            </a:r>
          </a:p>
          <a:p>
            <a:r>
              <a:rPr lang="en-US" sz="1800" b="0" dirty="0"/>
              <a:t>Global water cycle:  </a:t>
            </a:r>
          </a:p>
          <a:p>
            <a:pPr lvl="1"/>
            <a:r>
              <a:rPr lang="en-US" sz="1600" b="0" dirty="0"/>
              <a:t>Salinity reflects balance between precipitation and evaporation</a:t>
            </a:r>
          </a:p>
          <a:p>
            <a:r>
              <a:rPr lang="en-US" sz="1800" b="0" dirty="0"/>
              <a:t>Changes in </a:t>
            </a:r>
            <a:r>
              <a:rPr lang="en-US" sz="1800" b="0" dirty="0" smtClean="0"/>
              <a:t>salinity </a:t>
            </a:r>
            <a:r>
              <a:rPr lang="en-US" sz="1800" b="0" dirty="0"/>
              <a:t>reflect manifestations of climate change</a:t>
            </a:r>
          </a:p>
          <a:p>
            <a:pPr lvl="1"/>
            <a:r>
              <a:rPr lang="en-US" sz="1600" b="0" dirty="0"/>
              <a:t>Freshening due to ice melt in Arctic</a:t>
            </a:r>
          </a:p>
          <a:p>
            <a:pPr lvl="1"/>
            <a:r>
              <a:rPr lang="en-US" sz="1600" b="0" dirty="0"/>
              <a:t>Change in balance between Atlantic and Pacific </a:t>
            </a:r>
          </a:p>
          <a:p>
            <a:pPr lvl="1"/>
            <a:r>
              <a:rPr lang="en-US" sz="1600" b="0" dirty="0"/>
              <a:t>Changes in coastal salinity due to increased run off from increased precipitation</a:t>
            </a:r>
          </a:p>
          <a:p>
            <a:r>
              <a:rPr lang="en-US" sz="1800" b="0" dirty="0"/>
              <a:t>Nominal Requirements:</a:t>
            </a:r>
          </a:p>
          <a:p>
            <a:pPr lvl="1"/>
            <a:r>
              <a:rPr lang="en-US" sz="1600" b="0" dirty="0"/>
              <a:t>Open Ocean: 0.1 </a:t>
            </a:r>
            <a:r>
              <a:rPr lang="en-US" sz="1600" b="0" dirty="0" err="1"/>
              <a:t>psu</a:t>
            </a:r>
            <a:r>
              <a:rPr lang="en-US" sz="1600" b="0" dirty="0"/>
              <a:t>; 100 km;  monthly revisit</a:t>
            </a:r>
          </a:p>
        </p:txBody>
      </p:sp>
      <p:pic>
        <p:nvPicPr>
          <p:cNvPr id="5122" name="Picture 2" descr="Aquarius_SAC-D_satellite.png (933Ã7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165600"/>
            <a:ext cx="2970132" cy="24003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upload.wikimedia.org/wikipedia/commons/thumb/d/d6/Aquarius_flat_2048x1024.ogv/800px--Aquarius_flat_2048x1024.og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799" y="4066614"/>
            <a:ext cx="5196541" cy="25982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pic>
        <p:nvPicPr>
          <p:cNvPr id="7" name="Picture 6" descr="Screen Clipping"/>
          <p:cNvPicPr>
            <a:picLocks noChangeAspect="1"/>
          </p:cNvPicPr>
          <p:nvPr/>
        </p:nvPicPr>
        <p:blipFill rotWithShape="1">
          <a:blip r:embed="rId4">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Tree>
    <p:extLst>
      <p:ext uri="{BB962C8B-B14F-4D97-AF65-F5344CB8AC3E}">
        <p14:creationId xmlns:p14="http://schemas.microsoft.com/office/powerpoint/2010/main" val="37126439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Ocean Surface Winds</a:t>
            </a:r>
          </a:p>
        </p:txBody>
      </p:sp>
      <p:sp>
        <p:nvSpPr>
          <p:cNvPr id="11" name="Content Placeholder 2"/>
          <p:cNvSpPr>
            <a:spLocks noGrp="1"/>
          </p:cNvSpPr>
          <p:nvPr>
            <p:ph idx="1"/>
          </p:nvPr>
        </p:nvSpPr>
        <p:spPr>
          <a:xfrm>
            <a:off x="203200" y="1155701"/>
            <a:ext cx="4279900" cy="2578099"/>
          </a:xfrm>
        </p:spPr>
        <p:txBody>
          <a:bodyPr/>
          <a:lstStyle/>
          <a:p>
            <a:pPr marL="0" indent="0">
              <a:buNone/>
            </a:pPr>
            <a:r>
              <a:rPr lang="en-US" sz="2000" b="0" dirty="0" smtClean="0"/>
              <a:t>SMOS and SMAP radiometers have been able </a:t>
            </a:r>
            <a:r>
              <a:rPr lang="en-US" sz="2000" b="0" dirty="0"/>
              <a:t>to measure ocean surface </a:t>
            </a:r>
            <a:r>
              <a:rPr lang="en-US" sz="2000" b="0" dirty="0" smtClean="0"/>
              <a:t>winds </a:t>
            </a:r>
            <a:r>
              <a:rPr lang="en-US" sz="2000" b="0" dirty="0"/>
              <a:t>up to 65 m/s without being affected by rain</a:t>
            </a:r>
          </a:p>
          <a:p>
            <a:r>
              <a:rPr lang="en-US" sz="1800" b="0" dirty="0"/>
              <a:t>Effective in intense tropical cyclones</a:t>
            </a:r>
          </a:p>
          <a:p>
            <a:r>
              <a:rPr lang="en-US" sz="1800" b="0" dirty="0"/>
              <a:t>L-band not affected by rain or clouds</a:t>
            </a:r>
          </a:p>
          <a:p>
            <a:r>
              <a:rPr lang="en-US" sz="1800" b="0" dirty="0"/>
              <a:t>L-band emissivity does not appear to saturate with wind speed</a:t>
            </a:r>
          </a:p>
          <a:p>
            <a:r>
              <a:rPr lang="en-US" sz="1800" b="0" dirty="0"/>
              <a:t>Superior to all other ocean surface wind remote sensing at w&gt;30 m/s</a:t>
            </a:r>
          </a:p>
        </p:txBody>
      </p:sp>
      <p:pic>
        <p:nvPicPr>
          <p:cNvPr id="6" name="Picture 2" descr="https://journals.ametsoc.org/na101/home/literatum/publisher/ams/journals/content/bams/2017/15200477-98.8/bams-d-16-0052.1/20170914/images/large/bams-d-16-0052.1-f2.jpeg">
            <a:extLst>
              <a:ext uri="{FF2B5EF4-FFF2-40B4-BE49-F238E27FC236}">
                <a16:creationId xmlns:a16="http://schemas.microsoft.com/office/drawing/2014/main" id="{7F427C18-7256-DB44-85C4-B6969099E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3018" y="1664922"/>
            <a:ext cx="4820982" cy="250941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odis-and-SMOS.gif (656Ã21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4781550"/>
            <a:ext cx="6248400" cy="2076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25161" y="4421616"/>
            <a:ext cx="6393097" cy="584775"/>
          </a:xfrm>
          <a:prstGeom prst="rect">
            <a:avLst/>
          </a:prstGeom>
          <a:noFill/>
        </p:spPr>
        <p:txBody>
          <a:bodyPr wrap="none" rtlCol="0">
            <a:spAutoFit/>
          </a:bodyPr>
          <a:lstStyle/>
          <a:p>
            <a:r>
              <a:rPr lang="en-US" sz="1600" b="1" i="0" dirty="0">
                <a:latin typeface="+mn-lt"/>
              </a:rPr>
              <a:t>3 major </a:t>
            </a:r>
            <a:r>
              <a:rPr lang="en-US" sz="1600" b="1" i="0" dirty="0" smtClean="0">
                <a:latin typeface="+mn-lt"/>
              </a:rPr>
              <a:t>hurricanes </a:t>
            </a:r>
            <a:r>
              <a:rPr lang="en-US" sz="1600" b="1" i="0" dirty="0">
                <a:latin typeface="+mn-lt"/>
              </a:rPr>
              <a:t>seen by SMOS in Fall 2015 over the Pacific</a:t>
            </a:r>
          </a:p>
          <a:p>
            <a:endParaRPr lang="en-US" sz="1600" dirty="0">
              <a:latin typeface="+mn-lt"/>
            </a:endParaRPr>
          </a:p>
        </p:txBody>
      </p:sp>
      <p:sp>
        <p:nvSpPr>
          <p:cNvPr id="7" name="Rectangle 6"/>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pic>
        <p:nvPicPr>
          <p:cNvPr id="8" name="Picture 7" descr="Screen Clipping"/>
          <p:cNvPicPr>
            <a:picLocks noChangeAspect="1"/>
          </p:cNvPicPr>
          <p:nvPr/>
        </p:nvPicPr>
        <p:blipFill rotWithShape="1">
          <a:blip r:embed="rId4">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Tree>
    <p:extLst>
      <p:ext uri="{BB962C8B-B14F-4D97-AF65-F5344CB8AC3E}">
        <p14:creationId xmlns:p14="http://schemas.microsoft.com/office/powerpoint/2010/main" val="25662583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Sea Ice</a:t>
            </a:r>
          </a:p>
        </p:txBody>
      </p:sp>
      <p:sp>
        <p:nvSpPr>
          <p:cNvPr id="11" name="Content Placeholder 2"/>
          <p:cNvSpPr>
            <a:spLocks noGrp="1"/>
          </p:cNvSpPr>
          <p:nvPr>
            <p:ph idx="1"/>
          </p:nvPr>
        </p:nvSpPr>
        <p:spPr>
          <a:xfrm>
            <a:off x="203200" y="1155701"/>
            <a:ext cx="8343900" cy="2578099"/>
          </a:xfrm>
        </p:spPr>
        <p:txBody>
          <a:bodyPr/>
          <a:lstStyle/>
          <a:p>
            <a:r>
              <a:rPr lang="en-US" sz="1800" b="0" dirty="0"/>
              <a:t>Sea Ice thickness using L-band observations</a:t>
            </a:r>
          </a:p>
          <a:p>
            <a:pPr lvl="1"/>
            <a:r>
              <a:rPr lang="en-US" sz="1600" b="0" dirty="0"/>
              <a:t>L-band not affected by rain or clouds</a:t>
            </a:r>
          </a:p>
          <a:p>
            <a:pPr lvl="1"/>
            <a:r>
              <a:rPr lang="en-US" sz="1600" dirty="0"/>
              <a:t>L-band brightness temperatures useful to estimate sea ice thickness up to ~0.5 m</a:t>
            </a:r>
          </a:p>
          <a:p>
            <a:pPr lvl="1"/>
            <a:r>
              <a:rPr lang="en-US" sz="1600" b="0" dirty="0"/>
              <a:t>Complementary </a:t>
            </a:r>
            <a:r>
              <a:rPr lang="en-US" sz="1600" b="0" dirty="0" smtClean="0"/>
              <a:t>observations </a:t>
            </a:r>
            <a:r>
              <a:rPr lang="en-US" sz="1600" b="0" dirty="0"/>
              <a:t>to altimeter observations that have problems with thin </a:t>
            </a:r>
            <a:r>
              <a:rPr lang="en-US" sz="1600" dirty="0"/>
              <a:t>sea ice</a:t>
            </a:r>
          </a:p>
          <a:p>
            <a:r>
              <a:rPr lang="en-US" sz="1800" b="0" dirty="0"/>
              <a:t>Monitoring melt water from sea ice and ice sheets during summer.</a:t>
            </a:r>
          </a:p>
          <a:p>
            <a:pPr lvl="1"/>
            <a:r>
              <a:rPr lang="en-US" sz="1600" b="0" dirty="0"/>
              <a:t>S</a:t>
            </a:r>
            <a:r>
              <a:rPr lang="en-US" sz="1800" b="0" dirty="0"/>
              <a:t>ummer melt of sea ice and ice sheets can cause fresh water lenses</a:t>
            </a:r>
          </a:p>
        </p:txBody>
      </p:sp>
      <p:pic>
        <p:nvPicPr>
          <p:cNvPr id="7" name="Picture 6">
            <a:extLst>
              <a:ext uri="{FF2B5EF4-FFF2-40B4-BE49-F238E27FC236}">
                <a16:creationId xmlns:a16="http://schemas.microsoft.com/office/drawing/2014/main" id="{32D7C1B1-557A-8242-AC32-774B552F03A8}"/>
              </a:ext>
            </a:extLst>
          </p:cNvPr>
          <p:cNvPicPr/>
          <p:nvPr/>
        </p:nvPicPr>
        <p:blipFill>
          <a:blip r:embed="rId2">
            <a:extLst>
              <a:ext uri="{28A0092B-C50C-407E-A947-70E740481C1C}">
                <a14:useLocalDpi xmlns:a14="http://schemas.microsoft.com/office/drawing/2010/main" val="0"/>
              </a:ext>
            </a:extLst>
          </a:blip>
          <a:stretch>
            <a:fillRect/>
          </a:stretch>
        </p:blipFill>
        <p:spPr>
          <a:xfrm>
            <a:off x="5098247" y="3280138"/>
            <a:ext cx="3842553" cy="3158626"/>
          </a:xfrm>
          <a:prstGeom prst="rect">
            <a:avLst/>
          </a:prstGeom>
        </p:spPr>
      </p:pic>
      <p:sp>
        <p:nvSpPr>
          <p:cNvPr id="8" name="TextBox 7">
            <a:extLst>
              <a:ext uri="{FF2B5EF4-FFF2-40B4-BE49-F238E27FC236}">
                <a16:creationId xmlns:a16="http://schemas.microsoft.com/office/drawing/2014/main" id="{00275BA4-4AAB-7B4C-9026-EF2D9AC6C243}"/>
              </a:ext>
            </a:extLst>
          </p:cNvPr>
          <p:cNvSpPr txBox="1"/>
          <p:nvPr/>
        </p:nvSpPr>
        <p:spPr>
          <a:xfrm>
            <a:off x="5271396" y="6334780"/>
            <a:ext cx="3669404" cy="523220"/>
          </a:xfrm>
          <a:prstGeom prst="rect">
            <a:avLst/>
          </a:prstGeom>
          <a:noFill/>
        </p:spPr>
        <p:txBody>
          <a:bodyPr wrap="square" rtlCol="0">
            <a:spAutoFit/>
          </a:bodyPr>
          <a:lstStyle/>
          <a:p>
            <a:r>
              <a:rPr lang="en-US" sz="1400" dirty="0"/>
              <a:t>Ice thickness retrieval error for CryoSat-2 and SMOS.</a:t>
            </a:r>
          </a:p>
        </p:txBody>
      </p:sp>
      <p:pic>
        <p:nvPicPr>
          <p:cNvPr id="7170" name="Picture 2" descr="http://www.cesbio.ups-tlse.fr/SMOS_blog/wp-content/uploads/2016/11/anim.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9906" y="3165276"/>
            <a:ext cx="3601636" cy="343111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pic>
        <p:nvPicPr>
          <p:cNvPr id="10" name="Picture 9" descr="Screen Clipping"/>
          <p:cNvPicPr>
            <a:picLocks noChangeAspect="1"/>
          </p:cNvPicPr>
          <p:nvPr/>
        </p:nvPicPr>
        <p:blipFill rotWithShape="1">
          <a:blip r:embed="rId4">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Tree>
    <p:extLst>
      <p:ext uri="{BB962C8B-B14F-4D97-AF65-F5344CB8AC3E}">
        <p14:creationId xmlns:p14="http://schemas.microsoft.com/office/powerpoint/2010/main" val="23554037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Users\rautiaik\Desktop\Jäätymispäiväkarttoja\state_vs_temp_v1_small_forDoc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531" y="3198383"/>
            <a:ext cx="4586355" cy="3206865"/>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a:spLocks noGrp="1"/>
          </p:cNvSpPr>
          <p:nvPr>
            <p:ph type="title"/>
          </p:nvPr>
        </p:nvSpPr>
        <p:spPr>
          <a:xfrm>
            <a:off x="3306926" y="379384"/>
            <a:ext cx="4785762" cy="531436"/>
          </a:xfrm>
        </p:spPr>
        <p:txBody>
          <a:bodyPr>
            <a:normAutofit/>
          </a:bodyPr>
          <a:lstStyle/>
          <a:p>
            <a:r>
              <a:rPr lang="en-GB" sz="2123" b="1" dirty="0">
                <a:solidFill>
                  <a:srgbClr val="0070C0"/>
                </a:solidFill>
              </a:rPr>
              <a:t>SMOS Soil Freeze/Thaw product</a:t>
            </a:r>
          </a:p>
        </p:txBody>
      </p:sp>
      <p:sp>
        <p:nvSpPr>
          <p:cNvPr id="15" name="TextBox 14"/>
          <p:cNvSpPr txBox="1"/>
          <p:nvPr/>
        </p:nvSpPr>
        <p:spPr>
          <a:xfrm>
            <a:off x="366531" y="2727076"/>
            <a:ext cx="4555741" cy="469333"/>
          </a:xfrm>
          <a:prstGeom prst="rect">
            <a:avLst/>
          </a:prstGeom>
          <a:ln w="9525"/>
        </p:spPr>
        <p:style>
          <a:lnRef idx="2">
            <a:schemeClr val="dk1"/>
          </a:lnRef>
          <a:fillRef idx="1">
            <a:schemeClr val="lt1"/>
          </a:fillRef>
          <a:effectRef idx="0">
            <a:schemeClr val="dk1"/>
          </a:effectRef>
          <a:fontRef idx="minor">
            <a:schemeClr val="dk1"/>
          </a:fontRef>
        </p:style>
        <p:txBody>
          <a:bodyPr wrap="square" lIns="99034" tIns="49517" rIns="99034" bIns="49517" rtlCol="0">
            <a:spAutoFit/>
          </a:bodyPr>
          <a:lstStyle/>
          <a:p>
            <a:pPr marL="0" marR="0" lvl="0" indent="0" algn="ctr" defTabSz="84428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Soil freezing in Siberia (left), and a 5-day cumulative air temperature sum (ECWMF) an example for October 2015</a:t>
            </a:r>
          </a:p>
        </p:txBody>
      </p:sp>
      <p:sp>
        <p:nvSpPr>
          <p:cNvPr id="16" name="TextBox 15"/>
          <p:cNvSpPr txBox="1"/>
          <p:nvPr/>
        </p:nvSpPr>
        <p:spPr>
          <a:xfrm>
            <a:off x="590401" y="1403168"/>
            <a:ext cx="4108000" cy="1293020"/>
          </a:xfrm>
          <a:prstGeom prst="rect">
            <a:avLst/>
          </a:prstGeom>
          <a:noFill/>
        </p:spPr>
        <p:txBody>
          <a:bodyPr wrap="square" lIns="99034" tIns="49517" rIns="99034" bIns="49517" rtlCol="0">
            <a:spAutoFit/>
          </a:bodyPr>
          <a:lstStyle/>
          <a:p>
            <a:pPr marL="185693" marR="0" lvl="0" indent="-185693" algn="l" defTabSz="84428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92" b="0" i="0" u="none" strike="noStrike" kern="1200" cap="none" spc="0" normalizeH="0" baseline="0" noProof="0" dirty="0">
                <a:ln>
                  <a:noFill/>
                </a:ln>
                <a:solidFill>
                  <a:prstClr val="black"/>
                </a:solidFill>
                <a:effectLst/>
                <a:uLnTx/>
                <a:uFillTx/>
                <a:latin typeface="Calibri"/>
                <a:ea typeface="+mn-ea"/>
                <a:cs typeface="+mn-cs"/>
              </a:rPr>
              <a:t>Daily information on soil freeze/thaw state </a:t>
            </a:r>
          </a:p>
          <a:p>
            <a:pPr marL="185693" marR="0" lvl="0" indent="-185693" algn="l" defTabSz="84428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92" b="0" i="0" u="none" strike="noStrike" kern="1200" cap="none" spc="0" normalizeH="0" baseline="0" noProof="0" dirty="0">
                <a:ln>
                  <a:noFill/>
                </a:ln>
                <a:solidFill>
                  <a:prstClr val="black"/>
                </a:solidFill>
                <a:effectLst/>
                <a:uLnTx/>
                <a:uFillTx/>
                <a:latin typeface="Calibri"/>
                <a:ea typeface="+mn-ea"/>
                <a:cs typeface="+mn-cs"/>
              </a:rPr>
              <a:t>Based on SMOS L3 brightness temperatures</a:t>
            </a:r>
          </a:p>
          <a:p>
            <a:pPr marL="185693" marR="0" lvl="0" indent="-185693" algn="l" defTabSz="84428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92" b="0" i="0" u="none" strike="noStrike" kern="1200" cap="none" spc="0" normalizeH="0" baseline="0" noProof="0" dirty="0">
                <a:ln>
                  <a:noFill/>
                </a:ln>
                <a:solidFill>
                  <a:prstClr val="black"/>
                </a:solidFill>
                <a:effectLst/>
                <a:uLnTx/>
                <a:uFillTx/>
                <a:latin typeface="Calibri"/>
                <a:ea typeface="+mn-ea"/>
                <a:cs typeface="+mn-cs"/>
              </a:rPr>
              <a:t>Spatial resolution: 25x25km (EASE grid) </a:t>
            </a:r>
          </a:p>
          <a:p>
            <a:pPr marL="185693" marR="0" lvl="0" indent="-185693" algn="l" defTabSz="84428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92" b="0" i="0" u="none" strike="noStrike" kern="1200" cap="none" spc="0" normalizeH="0" baseline="0" noProof="0" dirty="0">
                <a:ln>
                  <a:noFill/>
                </a:ln>
                <a:solidFill>
                  <a:prstClr val="black"/>
                </a:solidFill>
                <a:effectLst/>
                <a:uLnTx/>
                <a:uFillTx/>
                <a:latin typeface="Calibri"/>
                <a:ea typeface="+mn-ea"/>
                <a:cs typeface="+mn-cs"/>
              </a:rPr>
              <a:t>Three levels: ”frozen”, ”partially frozen”, ”thaw”</a:t>
            </a:r>
          </a:p>
          <a:p>
            <a:pPr marL="185693" marR="0" lvl="0" indent="-185693" algn="l" defTabSz="84428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92" b="0" i="0" u="none" strike="noStrike" kern="1200" cap="none" spc="0" normalizeH="0" baseline="0" noProof="0" dirty="0">
                <a:ln>
                  <a:noFill/>
                </a:ln>
                <a:solidFill>
                  <a:prstClr val="black"/>
                </a:solidFill>
                <a:effectLst/>
                <a:uLnTx/>
                <a:uFillTx/>
                <a:latin typeface="Calibri"/>
                <a:ea typeface="+mn-ea"/>
                <a:cs typeface="+mn-cs"/>
              </a:rPr>
              <a:t>Current dataset: 2010 – 2017 =&gt; operational product under implementation</a:t>
            </a:r>
          </a:p>
        </p:txBody>
      </p:sp>
      <p:sp>
        <p:nvSpPr>
          <p:cNvPr id="17" name="TextBox 16"/>
          <p:cNvSpPr txBox="1"/>
          <p:nvPr/>
        </p:nvSpPr>
        <p:spPr>
          <a:xfrm>
            <a:off x="7290474" y="1444554"/>
            <a:ext cx="1604428" cy="838665"/>
          </a:xfrm>
          <a:prstGeom prst="rect">
            <a:avLst/>
          </a:prstGeom>
          <a:ln w="9525"/>
        </p:spPr>
        <p:style>
          <a:lnRef idx="2">
            <a:schemeClr val="dk1"/>
          </a:lnRef>
          <a:fillRef idx="1">
            <a:schemeClr val="lt1"/>
          </a:fillRef>
          <a:effectRef idx="0">
            <a:schemeClr val="dk1"/>
          </a:effectRef>
          <a:fontRef idx="minor">
            <a:schemeClr val="dk1"/>
          </a:fontRef>
        </p:style>
        <p:txBody>
          <a:bodyPr wrap="square" lIns="99034" tIns="49517" rIns="99034" bIns="49517" rtlCol="0">
            <a:spAutoFit/>
          </a:bodyPr>
          <a:lstStyle/>
          <a:p>
            <a:pPr marL="0" marR="0" lvl="0" indent="0" algn="l" defTabSz="84428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Soil state maps on </a:t>
            </a:r>
          </a:p>
          <a:p>
            <a:pPr marL="0" marR="0" lvl="0" indent="0" algn="l" defTabSz="84428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1</a:t>
            </a:r>
            <a:r>
              <a:rPr kumimoji="0" lang="en-GB" sz="1200" b="0" i="0" u="none" strike="noStrike" kern="1200" cap="none" spc="0" normalizeH="0" baseline="30000" noProof="0" dirty="0">
                <a:ln>
                  <a:noFill/>
                </a:ln>
                <a:solidFill>
                  <a:prstClr val="black"/>
                </a:solidFill>
                <a:effectLst/>
                <a:uLnTx/>
                <a:uFillTx/>
                <a:latin typeface="Calibri"/>
                <a:ea typeface="+mn-ea"/>
                <a:cs typeface="+mn-cs"/>
              </a:rPr>
              <a:t>st</a:t>
            </a:r>
            <a:r>
              <a:rPr kumimoji="0" lang="en-GB" sz="1200" b="0" i="0" u="none" strike="noStrike" kern="1200" cap="none" spc="0" normalizeH="0" baseline="0" noProof="0" dirty="0">
                <a:ln>
                  <a:noFill/>
                </a:ln>
                <a:solidFill>
                  <a:prstClr val="black"/>
                </a:solidFill>
                <a:effectLst/>
                <a:uLnTx/>
                <a:uFillTx/>
                <a:latin typeface="Calibri"/>
                <a:ea typeface="+mn-ea"/>
                <a:cs typeface="+mn-cs"/>
              </a:rPr>
              <a:t> October, </a:t>
            </a:r>
          </a:p>
          <a:p>
            <a:pPr marL="0" marR="0" lvl="0" indent="0" algn="l" defTabSz="84428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1</a:t>
            </a:r>
            <a:r>
              <a:rPr kumimoji="0" lang="en-GB" sz="1200" b="0" i="0" u="none" strike="noStrike" kern="1200" cap="none" spc="0" normalizeH="0" baseline="30000" noProof="0" dirty="0">
                <a:ln>
                  <a:noFill/>
                </a:ln>
                <a:solidFill>
                  <a:prstClr val="black"/>
                </a:solidFill>
                <a:effectLst/>
                <a:uLnTx/>
                <a:uFillTx/>
                <a:latin typeface="Calibri"/>
                <a:ea typeface="+mn-ea"/>
                <a:cs typeface="+mn-cs"/>
              </a:rPr>
              <a:t>st</a:t>
            </a:r>
            <a:r>
              <a:rPr kumimoji="0" lang="en-GB" sz="1200" b="0" i="0" u="none" strike="noStrike" kern="1200" cap="none" spc="0" normalizeH="0" baseline="0" noProof="0" dirty="0">
                <a:ln>
                  <a:noFill/>
                </a:ln>
                <a:solidFill>
                  <a:prstClr val="black"/>
                </a:solidFill>
                <a:effectLst/>
                <a:uLnTx/>
                <a:uFillTx/>
                <a:latin typeface="Calibri"/>
                <a:ea typeface="+mn-ea"/>
                <a:cs typeface="+mn-cs"/>
              </a:rPr>
              <a:t> November and </a:t>
            </a:r>
          </a:p>
          <a:p>
            <a:pPr marL="0" marR="0" lvl="0" indent="0" algn="l" defTabSz="84428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1</a:t>
            </a:r>
            <a:r>
              <a:rPr kumimoji="0" lang="en-GB" sz="1200" b="0" i="0" u="none" strike="noStrike" kern="1200" cap="none" spc="0" normalizeH="0" baseline="30000" noProof="0" dirty="0">
                <a:ln>
                  <a:noFill/>
                </a:ln>
                <a:solidFill>
                  <a:prstClr val="black"/>
                </a:solidFill>
                <a:effectLst/>
                <a:uLnTx/>
                <a:uFillTx/>
                <a:latin typeface="Calibri"/>
                <a:ea typeface="+mn-ea"/>
                <a:cs typeface="+mn-cs"/>
              </a:rPr>
              <a:t>st</a:t>
            </a:r>
            <a:r>
              <a:rPr kumimoji="0" lang="en-GB" sz="1200" b="0" i="0" u="none" strike="noStrike" kern="1200" cap="none" spc="0" normalizeH="0" baseline="0" noProof="0" dirty="0">
                <a:ln>
                  <a:noFill/>
                </a:ln>
                <a:solidFill>
                  <a:prstClr val="black"/>
                </a:solidFill>
                <a:effectLst/>
                <a:uLnTx/>
                <a:uFillTx/>
                <a:latin typeface="Calibri"/>
                <a:ea typeface="+mn-ea"/>
                <a:cs typeface="+mn-cs"/>
              </a:rPr>
              <a:t> December 2014</a:t>
            </a:r>
          </a:p>
        </p:txBody>
      </p:sp>
      <p:pic>
        <p:nvPicPr>
          <p:cNvPr id="18" name="Picture 3" descr="C:\Työt\Erilaisia esitelmiä\Perus FT esittely\DATA_Ratio_52_Asc_2014_MovAve_20_2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0783" y="1169057"/>
            <a:ext cx="2228322" cy="22283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Työt\Erilaisia esitelmiä\Perus FT esittely\DATA_Ratio_52_Asc_2014_MovAve_20_3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4103" y="2556851"/>
            <a:ext cx="2228322" cy="22283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C:\Työt\Erilaisia esitelmiä\Perus FT esittely\DATA_Ratio_52_Asc_2014_MovAve_20_3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5203" y="4365909"/>
            <a:ext cx="2228322" cy="22283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gamma_logo.png"/>
          <p:cNvPicPr>
            <a:picLocks noChangeAspect="1"/>
          </p:cNvPicPr>
          <p:nvPr/>
        </p:nvPicPr>
        <p:blipFill>
          <a:blip r:embed="rId6" cstate="print"/>
          <a:stretch>
            <a:fillRect/>
          </a:stretch>
        </p:blipFill>
        <p:spPr>
          <a:xfrm>
            <a:off x="251521" y="863402"/>
            <a:ext cx="1684494" cy="509085"/>
          </a:xfrm>
          <a:prstGeom prst="rect">
            <a:avLst/>
          </a:prstGeom>
        </p:spPr>
      </p:pic>
      <p:sp>
        <p:nvSpPr>
          <p:cNvPr id="2" name="ZoneTexte 1"/>
          <p:cNvSpPr txBox="1"/>
          <p:nvPr/>
        </p:nvSpPr>
        <p:spPr>
          <a:xfrm>
            <a:off x="4209577" y="6501124"/>
            <a:ext cx="1425390" cy="369332"/>
          </a:xfrm>
          <a:prstGeom prst="rect">
            <a:avLst/>
          </a:prstGeom>
          <a:noFill/>
        </p:spPr>
        <p:txBody>
          <a:bodyPr wrap="none" rtlCol="0">
            <a:sp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K. Rautiainen</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9448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pic>
        <p:nvPicPr>
          <p:cNvPr id="41986" name="Picture 2" descr="pendepth"/>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9575" y="1079500"/>
            <a:ext cx="3284538" cy="3409950"/>
          </a:xfrm>
          <a:prstGeom prst="rect">
            <a:avLst/>
          </a:prstGeom>
          <a:noFill/>
          <a:extLst>
            <a:ext uri="{909E8E84-426E-40DD-AFC4-6F175D3DCCD1}">
              <a14:hiddenFill xmlns:a14="http://schemas.microsoft.com/office/drawing/2010/main">
                <a:solidFill>
                  <a:srgbClr val="FFFFFF"/>
                </a:solidFill>
              </a14:hiddenFill>
            </a:ext>
          </a:extLst>
        </p:spPr>
      </p:pic>
      <p:sp>
        <p:nvSpPr>
          <p:cNvPr id="41987" name="Text Box 3"/>
          <p:cNvSpPr txBox="1">
            <a:spLocks noChangeArrowheads="1"/>
          </p:cNvSpPr>
          <p:nvPr/>
        </p:nvSpPr>
        <p:spPr bwMode="auto">
          <a:xfrm>
            <a:off x="2166938" y="1301750"/>
            <a:ext cx="5572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800" b="1">
                <a:solidFill>
                  <a:srgbClr val="00B0AC"/>
                </a:solidFill>
                <a:cs typeface="Arial" charset="0"/>
              </a:rPr>
              <a:t>L-Band</a:t>
            </a:r>
          </a:p>
          <a:p>
            <a:pPr eaLnBrk="1" hangingPunct="1"/>
            <a:r>
              <a:rPr lang="en-US" sz="800" b="1">
                <a:solidFill>
                  <a:srgbClr val="00B0AC"/>
                </a:solidFill>
                <a:cs typeface="Arial" charset="0"/>
              </a:rPr>
              <a:t>1.4 GHz</a:t>
            </a:r>
          </a:p>
        </p:txBody>
      </p:sp>
      <p:sp>
        <p:nvSpPr>
          <p:cNvPr id="41988" name="Line 4"/>
          <p:cNvSpPr>
            <a:spLocks noChangeShapeType="1"/>
          </p:cNvSpPr>
          <p:nvPr/>
        </p:nvSpPr>
        <p:spPr bwMode="auto">
          <a:xfrm>
            <a:off x="1598613" y="1335088"/>
            <a:ext cx="0" cy="2184400"/>
          </a:xfrm>
          <a:prstGeom prst="line">
            <a:avLst/>
          </a:prstGeom>
          <a:noFill/>
          <a:ln w="28575">
            <a:solidFill>
              <a:srgbClr val="E1D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989" name="Rectangle 5"/>
          <p:cNvSpPr>
            <a:spLocks noChangeArrowheads="1"/>
          </p:cNvSpPr>
          <p:nvPr/>
        </p:nvSpPr>
        <p:spPr bwMode="auto">
          <a:xfrm>
            <a:off x="906463" y="3163888"/>
            <a:ext cx="679450" cy="349250"/>
          </a:xfrm>
          <a:prstGeom prst="rect">
            <a:avLst/>
          </a:prstGeom>
          <a:solidFill>
            <a:srgbClr val="E1DC00">
              <a:alpha val="32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90" name="Line 6"/>
          <p:cNvSpPr>
            <a:spLocks noChangeShapeType="1"/>
          </p:cNvSpPr>
          <p:nvPr/>
        </p:nvSpPr>
        <p:spPr bwMode="auto">
          <a:xfrm flipH="1">
            <a:off x="1135063" y="1328738"/>
            <a:ext cx="6350" cy="2743200"/>
          </a:xfrm>
          <a:prstGeom prst="line">
            <a:avLst/>
          </a:prstGeom>
          <a:noFill/>
          <a:ln w="28575">
            <a:solidFill>
              <a:srgbClr val="FF8D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991" name="Rectangle 7"/>
          <p:cNvSpPr>
            <a:spLocks noChangeArrowheads="1"/>
          </p:cNvSpPr>
          <p:nvPr/>
        </p:nvSpPr>
        <p:spPr bwMode="auto">
          <a:xfrm>
            <a:off x="906463" y="3703638"/>
            <a:ext cx="228600" cy="381000"/>
          </a:xfrm>
          <a:prstGeom prst="rect">
            <a:avLst/>
          </a:prstGeom>
          <a:solidFill>
            <a:srgbClr val="FF8DFF">
              <a:alpha val="4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92" name="Line 8"/>
          <p:cNvSpPr>
            <a:spLocks noChangeShapeType="1"/>
          </p:cNvSpPr>
          <p:nvPr/>
        </p:nvSpPr>
        <p:spPr bwMode="auto">
          <a:xfrm flipH="1">
            <a:off x="2220913" y="1341438"/>
            <a:ext cx="6350" cy="1409700"/>
          </a:xfrm>
          <a:prstGeom prst="line">
            <a:avLst/>
          </a:prstGeom>
          <a:noFill/>
          <a:ln w="2857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993" name="Rectangle 9"/>
          <p:cNvSpPr>
            <a:spLocks noChangeArrowheads="1"/>
          </p:cNvSpPr>
          <p:nvPr/>
        </p:nvSpPr>
        <p:spPr bwMode="auto">
          <a:xfrm>
            <a:off x="906463" y="2452688"/>
            <a:ext cx="1320800" cy="304800"/>
          </a:xfrm>
          <a:prstGeom prst="rect">
            <a:avLst/>
          </a:prstGeom>
          <a:solidFill>
            <a:srgbClr val="00FFFF">
              <a:alpha val="44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994" name="Text Box 10"/>
          <p:cNvSpPr txBox="1">
            <a:spLocks noChangeArrowheads="1"/>
          </p:cNvSpPr>
          <p:nvPr/>
        </p:nvSpPr>
        <p:spPr bwMode="auto">
          <a:xfrm>
            <a:off x="1531938" y="1412875"/>
            <a:ext cx="557212"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800" b="1">
                <a:solidFill>
                  <a:srgbClr val="B4B000"/>
                </a:solidFill>
                <a:cs typeface="Arial" charset="0"/>
              </a:rPr>
              <a:t>CMIS</a:t>
            </a:r>
          </a:p>
          <a:p>
            <a:pPr eaLnBrk="1" hangingPunct="1"/>
            <a:r>
              <a:rPr lang="en-US" sz="800" b="1">
                <a:solidFill>
                  <a:srgbClr val="B4B000"/>
                </a:solidFill>
                <a:cs typeface="Arial" charset="0"/>
              </a:rPr>
              <a:t>AMSR</a:t>
            </a:r>
          </a:p>
          <a:p>
            <a:pPr eaLnBrk="1" hangingPunct="1"/>
            <a:r>
              <a:rPr lang="en-US" sz="800" b="1">
                <a:solidFill>
                  <a:srgbClr val="B4B000"/>
                </a:solidFill>
                <a:cs typeface="Arial" charset="0"/>
              </a:rPr>
              <a:t>6.0 GHz</a:t>
            </a:r>
          </a:p>
        </p:txBody>
      </p:sp>
      <p:sp>
        <p:nvSpPr>
          <p:cNvPr id="41995" name="Text Box 11"/>
          <p:cNvSpPr txBox="1">
            <a:spLocks noChangeArrowheads="1"/>
          </p:cNvSpPr>
          <p:nvPr/>
        </p:nvSpPr>
        <p:spPr bwMode="auto">
          <a:xfrm>
            <a:off x="1081088" y="1603375"/>
            <a:ext cx="5286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800" b="1">
                <a:solidFill>
                  <a:srgbClr val="FF1FFF"/>
                </a:solidFill>
                <a:cs typeface="Arial" charset="0"/>
              </a:rPr>
              <a:t>SSM/I</a:t>
            </a:r>
          </a:p>
          <a:p>
            <a:pPr eaLnBrk="1" hangingPunct="1"/>
            <a:r>
              <a:rPr lang="en-US" sz="800" b="1">
                <a:solidFill>
                  <a:srgbClr val="FF1FFF"/>
                </a:solidFill>
                <a:cs typeface="Arial" charset="0"/>
              </a:rPr>
              <a:t>19 GHz</a:t>
            </a:r>
          </a:p>
        </p:txBody>
      </p:sp>
      <p:sp>
        <p:nvSpPr>
          <p:cNvPr id="41996" name="Text Box 12"/>
          <p:cNvSpPr txBox="1">
            <a:spLocks noChangeArrowheads="1"/>
          </p:cNvSpPr>
          <p:nvPr/>
        </p:nvSpPr>
        <p:spPr bwMode="auto">
          <a:xfrm>
            <a:off x="1466850" y="3503613"/>
            <a:ext cx="27828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l-GR" sz="1200" dirty="0">
                <a:latin typeface="Symbol" charset="0"/>
                <a:cs typeface="Arial" charset="0"/>
              </a:rPr>
              <a:t>l</a:t>
            </a:r>
            <a:r>
              <a:rPr lang="en-US" sz="1200" dirty="0">
                <a:cs typeface="Arial" charset="0"/>
              </a:rPr>
              <a:t>  = Wavelength</a:t>
            </a:r>
          </a:p>
          <a:p>
            <a:pPr eaLnBrk="1" hangingPunct="1"/>
            <a:r>
              <a:rPr lang="en-US" sz="1200" dirty="0">
                <a:cs typeface="Arial" charset="0"/>
              </a:rPr>
              <a:t>N</a:t>
            </a:r>
            <a:r>
              <a:rPr lang="en-US" sz="1200" dirty="0">
                <a:latin typeface="Arial"/>
                <a:cs typeface="Arial" charset="0"/>
              </a:rPr>
              <a:t>” </a:t>
            </a:r>
            <a:r>
              <a:rPr lang="en-US" sz="1200" dirty="0">
                <a:cs typeface="Arial" charset="0"/>
              </a:rPr>
              <a:t>= </a:t>
            </a:r>
            <a:r>
              <a:rPr lang="en-US" sz="1200" dirty="0" err="1">
                <a:cs typeface="Arial" charset="0"/>
              </a:rPr>
              <a:t>Im</a:t>
            </a:r>
            <a:r>
              <a:rPr lang="en-US" sz="1200" dirty="0">
                <a:cs typeface="Arial" charset="0"/>
              </a:rPr>
              <a:t> {Refractive Index}</a:t>
            </a:r>
          </a:p>
          <a:p>
            <a:pPr eaLnBrk="1" hangingPunct="1"/>
            <a:r>
              <a:rPr lang="en-US" sz="1200" dirty="0">
                <a:cs typeface="Arial" charset="0"/>
              </a:rPr>
              <a:t>Power Attenuates as </a:t>
            </a:r>
            <a:r>
              <a:rPr lang="en-US" sz="1200" i="1" dirty="0">
                <a:cs typeface="Arial" charset="0"/>
              </a:rPr>
              <a:t>e</a:t>
            </a:r>
            <a:r>
              <a:rPr lang="en-US" sz="1200" baseline="30000" dirty="0">
                <a:cs typeface="Arial" charset="0"/>
              </a:rPr>
              <a:t>-z/d</a:t>
            </a:r>
            <a:endParaRPr lang="el-GR" sz="1200" baseline="30000" dirty="0">
              <a:cs typeface="Arial" charset="0"/>
            </a:endParaRPr>
          </a:p>
        </p:txBody>
      </p:sp>
      <p:sp>
        <p:nvSpPr>
          <p:cNvPr id="41997" name="Text Box 13"/>
          <p:cNvSpPr txBox="1">
            <a:spLocks noChangeArrowheads="1"/>
          </p:cNvSpPr>
          <p:nvPr/>
        </p:nvSpPr>
        <p:spPr bwMode="auto">
          <a:xfrm>
            <a:off x="2239963" y="2840038"/>
            <a:ext cx="5000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400">
                <a:cs typeface="Arial" charset="0"/>
              </a:rPr>
              <a:t>d =</a:t>
            </a:r>
            <a:r>
              <a:rPr lang="en-US" sz="1800">
                <a:cs typeface="Arial" charset="0"/>
              </a:rPr>
              <a:t> </a:t>
            </a:r>
          </a:p>
        </p:txBody>
      </p:sp>
      <p:sp>
        <p:nvSpPr>
          <p:cNvPr id="41998" name="Line 14"/>
          <p:cNvSpPr>
            <a:spLocks noChangeShapeType="1"/>
          </p:cNvSpPr>
          <p:nvPr/>
        </p:nvSpPr>
        <p:spPr bwMode="auto">
          <a:xfrm>
            <a:off x="2662238" y="3044825"/>
            <a:ext cx="4826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999" name="Text Box 15"/>
          <p:cNvSpPr txBox="1">
            <a:spLocks noChangeArrowheads="1"/>
          </p:cNvSpPr>
          <p:nvPr/>
        </p:nvSpPr>
        <p:spPr bwMode="auto">
          <a:xfrm>
            <a:off x="2582863" y="3005138"/>
            <a:ext cx="61623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400" dirty="0">
                <a:cs typeface="Arial" charset="0"/>
              </a:rPr>
              <a:t>4 </a:t>
            </a:r>
            <a:r>
              <a:rPr lang="el-GR" sz="1400" dirty="0">
                <a:cs typeface="Arial" charset="0"/>
              </a:rPr>
              <a:t>π</a:t>
            </a:r>
            <a:r>
              <a:rPr lang="en-US" sz="1400" dirty="0">
                <a:cs typeface="Arial" charset="0"/>
              </a:rPr>
              <a:t> n</a:t>
            </a:r>
            <a:r>
              <a:rPr lang="en-US" dirty="0">
                <a:latin typeface="Arial"/>
                <a:cs typeface="Arial" charset="0"/>
              </a:rPr>
              <a:t>”</a:t>
            </a:r>
            <a:endParaRPr lang="el-GR" sz="1400" dirty="0">
              <a:cs typeface="Arial" charset="0"/>
            </a:endParaRPr>
          </a:p>
        </p:txBody>
      </p:sp>
      <p:sp>
        <p:nvSpPr>
          <p:cNvPr id="42000" name="Rectangle 16"/>
          <p:cNvSpPr>
            <a:spLocks noChangeArrowheads="1"/>
          </p:cNvSpPr>
          <p:nvPr/>
        </p:nvSpPr>
        <p:spPr bwMode="auto">
          <a:xfrm>
            <a:off x="288925" y="1000125"/>
            <a:ext cx="3252788" cy="46164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993300">
                    <a:alpha val="5000"/>
                  </a:srgbClr>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42001" name="Picture 17" descr="a_000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30638" y="1285875"/>
            <a:ext cx="4670425" cy="3438525"/>
          </a:xfrm>
          <a:prstGeom prst="rect">
            <a:avLst/>
          </a:prstGeom>
          <a:noFill/>
          <a:extLst>
            <a:ext uri="{909E8E84-426E-40DD-AFC4-6F175D3DCCD1}">
              <a14:hiddenFill xmlns:a14="http://schemas.microsoft.com/office/drawing/2010/main">
                <a:solidFill>
                  <a:srgbClr val="FFFFFF"/>
                </a:solidFill>
              </a14:hiddenFill>
            </a:ext>
          </a:extLst>
        </p:spPr>
      </p:pic>
      <p:sp>
        <p:nvSpPr>
          <p:cNvPr id="42002" name="Text Box 18"/>
          <p:cNvSpPr txBox="1">
            <a:spLocks noChangeArrowheads="1"/>
          </p:cNvSpPr>
          <p:nvPr/>
        </p:nvSpPr>
        <p:spPr bwMode="auto">
          <a:xfrm>
            <a:off x="4337050" y="4706938"/>
            <a:ext cx="4286250" cy="595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257300" indent="-342900">
              <a:defRPr sz="2400">
                <a:solidFill>
                  <a:schemeClr val="tx1"/>
                </a:solidFill>
                <a:latin typeface="Arial" charset="0"/>
                <a:ea typeface="ＭＳ Ｐゴシック" charset="0"/>
              </a:defRPr>
            </a:lvl3pPr>
            <a:lvl4pPr marL="1714500" indent="-342900">
              <a:defRPr sz="2400">
                <a:solidFill>
                  <a:schemeClr val="tx1"/>
                </a:solidFill>
                <a:latin typeface="Arial" charset="0"/>
                <a:ea typeface="ＭＳ Ｐゴシック" charset="0"/>
              </a:defRPr>
            </a:lvl4pPr>
            <a:lvl5pPr marL="2171700" indent="-342900">
              <a:defRPr sz="2400">
                <a:solidFill>
                  <a:schemeClr val="tx1"/>
                </a:solidFill>
                <a:latin typeface="Arial" charset="0"/>
                <a:ea typeface="ＭＳ Ｐゴシック" charset="0"/>
              </a:defRPr>
            </a:lvl5pPr>
            <a:lvl6pPr marL="2628900" indent="-342900" eaLnBrk="0" fontAlgn="base" hangingPunct="0">
              <a:spcBef>
                <a:spcPct val="0"/>
              </a:spcBef>
              <a:spcAft>
                <a:spcPct val="0"/>
              </a:spcAft>
              <a:defRPr sz="2400">
                <a:solidFill>
                  <a:schemeClr val="tx1"/>
                </a:solidFill>
                <a:latin typeface="Arial" charset="0"/>
                <a:ea typeface="ＭＳ Ｐゴシック" charset="0"/>
              </a:defRPr>
            </a:lvl6pPr>
            <a:lvl7pPr marL="3086100" indent="-342900" eaLnBrk="0" fontAlgn="base" hangingPunct="0">
              <a:spcBef>
                <a:spcPct val="0"/>
              </a:spcBef>
              <a:spcAft>
                <a:spcPct val="0"/>
              </a:spcAft>
              <a:defRPr sz="2400">
                <a:solidFill>
                  <a:schemeClr val="tx1"/>
                </a:solidFill>
                <a:latin typeface="Arial" charset="0"/>
                <a:ea typeface="ＭＳ Ｐゴシック" charset="0"/>
              </a:defRPr>
            </a:lvl7pPr>
            <a:lvl8pPr marL="3543300" indent="-342900" eaLnBrk="0" fontAlgn="base" hangingPunct="0">
              <a:spcBef>
                <a:spcPct val="0"/>
              </a:spcBef>
              <a:spcAft>
                <a:spcPct val="0"/>
              </a:spcAft>
              <a:defRPr sz="2400">
                <a:solidFill>
                  <a:schemeClr val="tx1"/>
                </a:solidFill>
                <a:latin typeface="Arial" charset="0"/>
                <a:ea typeface="ＭＳ Ｐゴシック" charset="0"/>
              </a:defRPr>
            </a:lvl8pPr>
            <a:lvl9pPr marL="4000500" indent="-3429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buSzPct val="160000"/>
            </a:pPr>
            <a:r>
              <a:rPr lang="en-US" sz="1800" dirty="0">
                <a:latin typeface="+mj-lt"/>
                <a:cs typeface="Times New Roman"/>
              </a:rPr>
              <a:t>Vegetation attenuation increases with increasing measurement frequency</a:t>
            </a:r>
          </a:p>
        </p:txBody>
      </p:sp>
      <p:sp>
        <p:nvSpPr>
          <p:cNvPr id="42003" name="Line 19"/>
          <p:cNvSpPr>
            <a:spLocks noChangeShapeType="1"/>
          </p:cNvSpPr>
          <p:nvPr/>
        </p:nvSpPr>
        <p:spPr bwMode="auto">
          <a:xfrm flipH="1">
            <a:off x="6292850" y="1644650"/>
            <a:ext cx="233363" cy="142875"/>
          </a:xfrm>
          <a:prstGeom prst="line">
            <a:avLst/>
          </a:prstGeom>
          <a:noFill/>
          <a:ln w="952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2004" name="Text Box 20"/>
          <p:cNvSpPr txBox="1">
            <a:spLocks noChangeArrowheads="1"/>
          </p:cNvSpPr>
          <p:nvPr/>
        </p:nvSpPr>
        <p:spPr bwMode="auto">
          <a:xfrm>
            <a:off x="6486525" y="1466850"/>
            <a:ext cx="8366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400" b="1" dirty="0">
                <a:solidFill>
                  <a:srgbClr val="0066FF"/>
                </a:solidFill>
                <a:cs typeface="Arial" charset="0"/>
              </a:rPr>
              <a:t>1.4 GHz</a:t>
            </a:r>
          </a:p>
        </p:txBody>
      </p:sp>
      <p:sp>
        <p:nvSpPr>
          <p:cNvPr id="42005" name="Text Box 21"/>
          <p:cNvSpPr txBox="1">
            <a:spLocks noChangeArrowheads="1"/>
          </p:cNvSpPr>
          <p:nvPr/>
        </p:nvSpPr>
        <p:spPr bwMode="auto">
          <a:xfrm>
            <a:off x="6276975" y="2116138"/>
            <a:ext cx="8366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400" b="1">
                <a:solidFill>
                  <a:srgbClr val="008000"/>
                </a:solidFill>
                <a:cs typeface="Arial" charset="0"/>
              </a:rPr>
              <a:t>6.0 GHz</a:t>
            </a:r>
          </a:p>
        </p:txBody>
      </p:sp>
      <p:sp>
        <p:nvSpPr>
          <p:cNvPr id="42006" name="Line 22"/>
          <p:cNvSpPr>
            <a:spLocks noChangeShapeType="1"/>
          </p:cNvSpPr>
          <p:nvPr/>
        </p:nvSpPr>
        <p:spPr bwMode="auto">
          <a:xfrm flipH="1">
            <a:off x="6083300" y="2328863"/>
            <a:ext cx="228600" cy="152400"/>
          </a:xfrm>
          <a:prstGeom prst="line">
            <a:avLst/>
          </a:prstGeom>
          <a:noFill/>
          <a:ln w="952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2007" name="Rectangle 23"/>
          <p:cNvSpPr>
            <a:spLocks noChangeArrowheads="1"/>
          </p:cNvSpPr>
          <p:nvPr/>
        </p:nvSpPr>
        <p:spPr bwMode="auto">
          <a:xfrm>
            <a:off x="3686175" y="1000125"/>
            <a:ext cx="5253038" cy="46180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008" name="Line 24"/>
          <p:cNvSpPr>
            <a:spLocks noChangeShapeType="1"/>
          </p:cNvSpPr>
          <p:nvPr/>
        </p:nvSpPr>
        <p:spPr bwMode="auto">
          <a:xfrm flipH="1">
            <a:off x="6135688" y="3125788"/>
            <a:ext cx="246062" cy="92075"/>
          </a:xfrm>
          <a:prstGeom prst="line">
            <a:avLst/>
          </a:prstGeom>
          <a:noFill/>
          <a:ln w="9525">
            <a:solidFill>
              <a:srgbClr val="9966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2009" name="Text Box 25"/>
          <p:cNvSpPr txBox="1">
            <a:spLocks noChangeArrowheads="1"/>
          </p:cNvSpPr>
          <p:nvPr/>
        </p:nvSpPr>
        <p:spPr bwMode="auto">
          <a:xfrm>
            <a:off x="6332538" y="2938463"/>
            <a:ext cx="9350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400" b="1">
                <a:solidFill>
                  <a:srgbClr val="996633"/>
                </a:solidFill>
                <a:cs typeface="Arial" charset="0"/>
              </a:rPr>
              <a:t>10.0 GHz</a:t>
            </a:r>
          </a:p>
        </p:txBody>
      </p:sp>
      <p:sp>
        <p:nvSpPr>
          <p:cNvPr id="42010" name="Text Box 26"/>
          <p:cNvSpPr txBox="1">
            <a:spLocks noChangeArrowheads="1"/>
          </p:cNvSpPr>
          <p:nvPr/>
        </p:nvSpPr>
        <p:spPr bwMode="auto">
          <a:xfrm>
            <a:off x="479425" y="4562475"/>
            <a:ext cx="3133725" cy="844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90000"/>
              </a:lnSpc>
            </a:pPr>
            <a:r>
              <a:rPr lang="en-US" sz="1800" dirty="0">
                <a:latin typeface="+mj-lt"/>
                <a:cs typeface="Times New Roman"/>
              </a:rPr>
              <a:t>Effective sensing depth decreases with increasing measurement frequency</a:t>
            </a:r>
            <a:endParaRPr lang="en-US" sz="2000" dirty="0">
              <a:latin typeface="+mj-lt"/>
              <a:cs typeface="Times New Roman"/>
            </a:endParaRPr>
          </a:p>
        </p:txBody>
      </p:sp>
      <p:sp>
        <p:nvSpPr>
          <p:cNvPr id="42011" name="Text Box 27"/>
          <p:cNvSpPr txBox="1">
            <a:spLocks noChangeArrowheads="1"/>
          </p:cNvSpPr>
          <p:nvPr/>
        </p:nvSpPr>
        <p:spPr bwMode="auto">
          <a:xfrm>
            <a:off x="2105831" y="142013"/>
            <a:ext cx="50545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b="1" i="0" dirty="0" smtClean="0">
                <a:latin typeface="+mj-lt"/>
                <a:cs typeface="Helvetica" panose="020B0604020202020204" pitchFamily="34" charset="0"/>
              </a:rPr>
              <a:t>Microwave Soil Moisture Sensing</a:t>
            </a:r>
            <a:endParaRPr lang="en-US" b="1" i="0" dirty="0">
              <a:latin typeface="+mj-lt"/>
              <a:cs typeface="Helvetica" panose="020B0604020202020204" pitchFamily="34" charset="0"/>
            </a:endParaRPr>
          </a:p>
        </p:txBody>
      </p:sp>
      <p:sp>
        <p:nvSpPr>
          <p:cNvPr id="42015" name="Text Box 31"/>
          <p:cNvSpPr txBox="1">
            <a:spLocks noChangeArrowheads="1"/>
          </p:cNvSpPr>
          <p:nvPr/>
        </p:nvSpPr>
        <p:spPr bwMode="auto">
          <a:xfrm>
            <a:off x="2735263" y="2784475"/>
            <a:ext cx="2809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l-GR" sz="1400">
                <a:latin typeface="Symbol" charset="0"/>
                <a:cs typeface="Arial" charset="0"/>
              </a:rPr>
              <a:t>l</a:t>
            </a:r>
            <a:endParaRPr lang="el-GR" sz="1400">
              <a:cs typeface="Arial" charset="0"/>
            </a:endParaRPr>
          </a:p>
        </p:txBody>
      </p:sp>
      <p:sp>
        <p:nvSpPr>
          <p:cNvPr id="42016" name="Text Box 32"/>
          <p:cNvSpPr txBox="1">
            <a:spLocks noChangeArrowheads="1"/>
          </p:cNvSpPr>
          <p:nvPr/>
        </p:nvSpPr>
        <p:spPr bwMode="auto">
          <a:xfrm>
            <a:off x="304800" y="5638800"/>
            <a:ext cx="8585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000" b="1" i="1" dirty="0">
                <a:solidFill>
                  <a:srgbClr val="000076"/>
                </a:solidFill>
                <a:latin typeface="+mj-lt"/>
                <a:cs typeface="Times New Roman"/>
              </a:rPr>
              <a:t>L-band provides significant improvements in soil moisture sensing capability over previous missions (e.g. AMSR-E at C-band)</a:t>
            </a:r>
          </a:p>
        </p:txBody>
      </p:sp>
      <p:pic>
        <p:nvPicPr>
          <p:cNvPr id="33" name="Picture 32" descr="Screen Clipping"/>
          <p:cNvPicPr>
            <a:picLocks noChangeAspect="1"/>
          </p:cNvPicPr>
          <p:nvPr/>
        </p:nvPicPr>
        <p:blipFill rotWithShape="1">
          <a:blip r:embed="rId5">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Tree>
    <p:extLst>
      <p:ext uri="{BB962C8B-B14F-4D97-AF65-F5344CB8AC3E}">
        <p14:creationId xmlns:p14="http://schemas.microsoft.com/office/powerpoint/2010/main" val="40562449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6097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Times" pitchFamily="16" charset="0"/>
            </a:endParaRPr>
          </a:p>
        </p:txBody>
      </p:sp>
      <p:grpSp>
        <p:nvGrpSpPr>
          <p:cNvPr id="8" name="Group 7"/>
          <p:cNvGrpSpPr/>
          <p:nvPr/>
        </p:nvGrpSpPr>
        <p:grpSpPr>
          <a:xfrm>
            <a:off x="120650" y="149225"/>
            <a:ext cx="769938" cy="649288"/>
            <a:chOff x="120650" y="149225"/>
            <a:chExt cx="769938" cy="649288"/>
          </a:xfrm>
        </p:grpSpPr>
        <p:sp>
          <p:nvSpPr>
            <p:cNvPr id="9" name="Dodecagon 8"/>
            <p:cNvSpPr/>
            <p:nvPr/>
          </p:nvSpPr>
          <p:spPr bwMode="auto">
            <a:xfrm>
              <a:off x="215053" y="215052"/>
              <a:ext cx="513079" cy="445347"/>
            </a:xfrm>
            <a:prstGeom prst="dodecagon">
              <a:avLst/>
            </a:prstGeom>
            <a:solidFill>
              <a:schemeClr val="bg1"/>
            </a:solidFill>
            <a:ln w="9525" cap="flat" cmpd="sng" algn="ctr">
              <a:noFill/>
              <a:prstDash val="solid"/>
              <a:round/>
              <a:headEnd type="none" w="med" len="med"/>
              <a:tailEnd type="none" w="med" len="med"/>
            </a:ln>
            <a:effectLst/>
          </p:spPr>
          <p:txBody>
            <a:bodyPr/>
            <a:lstStyle/>
            <a:p>
              <a:endParaRPr lang="en-US"/>
            </a:p>
          </p:txBody>
        </p:sp>
        <p:pic>
          <p:nvPicPr>
            <p:cNvPr id="10" name="Picture 16"/>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650" y="149225"/>
              <a:ext cx="7699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p:cNvSpPr txBox="1"/>
          <p:nvPr/>
        </p:nvSpPr>
        <p:spPr>
          <a:xfrm>
            <a:off x="1642535" y="0"/>
            <a:ext cx="6222666" cy="523220"/>
          </a:xfrm>
          <a:prstGeom prst="rect">
            <a:avLst/>
          </a:prstGeom>
          <a:noFill/>
        </p:spPr>
        <p:txBody>
          <a:bodyPr wrap="none" rtlCol="0">
            <a:spAutoFit/>
          </a:bodyPr>
          <a:lstStyle/>
          <a:p>
            <a:r>
              <a:rPr lang="en-US" sz="2800" i="0" dirty="0">
                <a:solidFill>
                  <a:schemeClr val="bg1"/>
                </a:solidFill>
                <a:latin typeface="+mj-lt"/>
              </a:rPr>
              <a:t>NASA  Earth Observing Satellite Fleet</a:t>
            </a:r>
          </a:p>
        </p:txBody>
      </p:sp>
      <p:sp>
        <p:nvSpPr>
          <p:cNvPr id="3" name="TextBox 2"/>
          <p:cNvSpPr txBox="1"/>
          <p:nvPr/>
        </p:nvSpPr>
        <p:spPr>
          <a:xfrm>
            <a:off x="33874" y="6509133"/>
            <a:ext cx="4515019" cy="369332"/>
          </a:xfrm>
          <a:prstGeom prst="rect">
            <a:avLst/>
          </a:prstGeom>
          <a:noFill/>
        </p:spPr>
        <p:txBody>
          <a:bodyPr wrap="none" rtlCol="0">
            <a:spAutoFit/>
          </a:bodyPr>
          <a:lstStyle/>
          <a:p>
            <a:r>
              <a:rPr lang="en-US" sz="1800" dirty="0">
                <a:solidFill>
                  <a:schemeClr val="bg1"/>
                </a:solidFill>
                <a:latin typeface="+mj-lt"/>
              </a:rPr>
              <a:t>Courtesy of the Goddard Visualization Lab</a:t>
            </a:r>
          </a:p>
        </p:txBody>
      </p:sp>
      <p:pic>
        <p:nvPicPr>
          <p:cNvPr id="5" name="Picture 4" descr="Earth%20Fleet_Operating%20MAY%202015.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31333" y="651933"/>
            <a:ext cx="7806267" cy="5854700"/>
          </a:xfrm>
          <a:prstGeom prst="rect">
            <a:avLst/>
          </a:prstGeom>
        </p:spPr>
      </p:pic>
      <p:sp>
        <p:nvSpPr>
          <p:cNvPr id="12" name="Oval 11"/>
          <p:cNvSpPr/>
          <p:nvPr/>
        </p:nvSpPr>
        <p:spPr>
          <a:xfrm>
            <a:off x="4921638" y="3400460"/>
            <a:ext cx="1030014" cy="1114097"/>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3" name="Oval 12"/>
          <p:cNvSpPr/>
          <p:nvPr/>
        </p:nvSpPr>
        <p:spPr>
          <a:xfrm>
            <a:off x="3021724" y="3221420"/>
            <a:ext cx="1030014" cy="1114097"/>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 name="TextBox 5"/>
          <p:cNvSpPr txBox="1"/>
          <p:nvPr/>
        </p:nvSpPr>
        <p:spPr>
          <a:xfrm>
            <a:off x="120650" y="1574413"/>
            <a:ext cx="3466013" cy="3046988"/>
          </a:xfrm>
          <a:prstGeom prst="rect">
            <a:avLst/>
          </a:prstGeom>
          <a:noFill/>
        </p:spPr>
        <p:txBody>
          <a:bodyPr wrap="none" rtlCol="0">
            <a:spAutoFit/>
          </a:bodyPr>
          <a:lstStyle/>
          <a:p>
            <a:r>
              <a:rPr lang="en-US" sz="2400" b="1" dirty="0" smtClean="0">
                <a:solidFill>
                  <a:srgbClr val="FF0000"/>
                </a:solidFill>
                <a:latin typeface="+mj-lt"/>
                <a:cs typeface="Helvetica" panose="020B0604020202020204" pitchFamily="34" charset="0"/>
              </a:rPr>
              <a:t>International Satellites</a:t>
            </a:r>
          </a:p>
          <a:p>
            <a:pPr marL="285750" indent="-285750">
              <a:buFont typeface="Arial" panose="020B0604020202020204" pitchFamily="34" charset="0"/>
              <a:buChar char="•"/>
            </a:pPr>
            <a:r>
              <a:rPr lang="en-US" b="1" dirty="0" smtClean="0">
                <a:solidFill>
                  <a:srgbClr val="FF0000"/>
                </a:solidFill>
                <a:latin typeface="+mj-lt"/>
                <a:cs typeface="Helvetica" panose="020B0604020202020204" pitchFamily="34" charset="0"/>
              </a:rPr>
              <a:t>SMOS (ESA)</a:t>
            </a:r>
          </a:p>
          <a:p>
            <a:pPr marL="285750" indent="-285750">
              <a:buFont typeface="Arial" panose="020B0604020202020204" pitchFamily="34" charset="0"/>
              <a:buChar char="•"/>
            </a:pPr>
            <a:r>
              <a:rPr lang="en-US" b="1" dirty="0" smtClean="0">
                <a:solidFill>
                  <a:srgbClr val="FF0000"/>
                </a:solidFill>
                <a:latin typeface="+mj-lt"/>
                <a:cs typeface="Helvetica" panose="020B0604020202020204" pitchFamily="34" charset="0"/>
              </a:rPr>
              <a:t>ASCAT (ESA)</a:t>
            </a:r>
          </a:p>
          <a:p>
            <a:pPr marL="285750" indent="-285750">
              <a:buFont typeface="Arial" panose="020B0604020202020204" pitchFamily="34" charset="0"/>
              <a:buChar char="•"/>
            </a:pPr>
            <a:r>
              <a:rPr lang="en-US" b="1" dirty="0" smtClean="0">
                <a:solidFill>
                  <a:srgbClr val="FF0000"/>
                </a:solidFill>
                <a:latin typeface="+mj-lt"/>
                <a:cs typeface="Helvetica" panose="020B0604020202020204" pitchFamily="34" charset="0"/>
              </a:rPr>
              <a:t>GCOM-W (JAXA)</a:t>
            </a:r>
          </a:p>
          <a:p>
            <a:pPr marL="285750" indent="-285750">
              <a:buFont typeface="Arial" panose="020B0604020202020204" pitchFamily="34" charset="0"/>
              <a:buChar char="•"/>
            </a:pPr>
            <a:endParaRPr lang="en-US" b="1" dirty="0">
              <a:solidFill>
                <a:srgbClr val="FF0000"/>
              </a:solidFill>
              <a:latin typeface="+mj-lt"/>
              <a:cs typeface="Helvetica" panose="020B0604020202020204" pitchFamily="34" charset="0"/>
            </a:endParaRPr>
          </a:p>
          <a:p>
            <a:r>
              <a:rPr lang="en-US" b="1" dirty="0" smtClean="0">
                <a:solidFill>
                  <a:srgbClr val="FF0000"/>
                </a:solidFill>
                <a:latin typeface="+mj-lt"/>
                <a:cs typeface="Helvetica" panose="020B0604020202020204" pitchFamily="34" charset="0"/>
              </a:rPr>
              <a:t>Future Satellites</a:t>
            </a:r>
          </a:p>
          <a:p>
            <a:pPr marL="285750" indent="-285750">
              <a:buFont typeface="Arial" panose="020B0604020202020204" pitchFamily="34" charset="0"/>
              <a:buChar char="•"/>
            </a:pPr>
            <a:r>
              <a:rPr lang="en-US" b="1" dirty="0" smtClean="0">
                <a:solidFill>
                  <a:srgbClr val="FF0000"/>
                </a:solidFill>
                <a:latin typeface="+mj-lt"/>
                <a:cs typeface="Helvetica" panose="020B0604020202020204" pitchFamily="34" charset="0"/>
              </a:rPr>
              <a:t>AMSR3</a:t>
            </a:r>
          </a:p>
          <a:p>
            <a:pPr marL="285750" indent="-285750">
              <a:buFont typeface="Arial" panose="020B0604020202020204" pitchFamily="34" charset="0"/>
              <a:buChar char="•"/>
            </a:pPr>
            <a:r>
              <a:rPr lang="en-US" b="1" dirty="0" smtClean="0">
                <a:solidFill>
                  <a:srgbClr val="FF0000"/>
                </a:solidFill>
                <a:latin typeface="+mj-lt"/>
                <a:cs typeface="Helvetica" panose="020B0604020202020204" pitchFamily="34" charset="0"/>
              </a:rPr>
              <a:t>NISAR</a:t>
            </a:r>
            <a:endParaRPr lang="en-US" b="1" dirty="0">
              <a:solidFill>
                <a:srgbClr val="FF0000"/>
              </a:solidFill>
              <a:latin typeface="+mj-lt"/>
              <a:cs typeface="Helvetica" panose="020B0604020202020204" pitchFamily="34" charset="0"/>
            </a:endParaRPr>
          </a:p>
        </p:txBody>
      </p:sp>
    </p:spTree>
    <p:extLst>
      <p:ext uri="{BB962C8B-B14F-4D97-AF65-F5344CB8AC3E}">
        <p14:creationId xmlns:p14="http://schemas.microsoft.com/office/powerpoint/2010/main" val="26293442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sp>
        <p:nvSpPr>
          <p:cNvPr id="3" name="Title 1"/>
          <p:cNvSpPr txBox="1">
            <a:spLocks/>
          </p:cNvSpPr>
          <p:nvPr/>
        </p:nvSpPr>
        <p:spPr bwMode="auto">
          <a:xfrm>
            <a:off x="1620297" y="156633"/>
            <a:ext cx="6795570" cy="458665"/>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normAutofit/>
          </a:bodyPr>
          <a:lstStyle>
            <a:lvl1pPr algn="l" defTabSz="914400" rtl="0" eaLnBrk="1" latinLnBrk="0" hangingPunct="1">
              <a:lnSpc>
                <a:spcPct val="90000"/>
              </a:lnSpc>
              <a:spcBef>
                <a:spcPct val="0"/>
              </a:spcBef>
              <a:buNone/>
              <a:defRPr sz="2400" kern="1200">
                <a:solidFill>
                  <a:schemeClr val="tx1"/>
                </a:solidFill>
                <a:latin typeface="+mn-lt"/>
                <a:ea typeface="+mj-ea"/>
                <a:cs typeface="+mj-cs"/>
              </a:defRPr>
            </a:lvl1pPr>
          </a:lstStyle>
          <a:p>
            <a:r>
              <a:rPr lang="en-US" b="1" i="0" dirty="0" smtClean="0">
                <a:latin typeface="+mj-lt"/>
                <a:cs typeface="Helvetica" panose="020B0604020202020204" pitchFamily="34" charset="0"/>
              </a:rPr>
              <a:t>Satellite Soil Moisture Data Characteristics</a:t>
            </a:r>
            <a:endParaRPr lang="en-US" b="1" i="0" dirty="0">
              <a:latin typeface="+mj-lt"/>
              <a:cs typeface="Helvetica"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917871932"/>
              </p:ext>
            </p:extLst>
          </p:nvPr>
        </p:nvGraphicFramePr>
        <p:xfrm>
          <a:off x="771181" y="1058076"/>
          <a:ext cx="8238340" cy="5255929"/>
        </p:xfrm>
        <a:graphic>
          <a:graphicData uri="http://schemas.openxmlformats.org/drawingml/2006/table">
            <a:tbl>
              <a:tblPr firstRow="1" bandRow="1">
                <a:tableStyleId>{35758FB7-9AC5-4552-8A53-C91805E547FA}</a:tableStyleId>
              </a:tblPr>
              <a:tblGrid>
                <a:gridCol w="1331889">
                  <a:extLst>
                    <a:ext uri="{9D8B030D-6E8A-4147-A177-3AD203B41FA5}">
                      <a16:colId xmlns:a16="http://schemas.microsoft.com/office/drawing/2014/main" val="20000"/>
                    </a:ext>
                  </a:extLst>
                </a:gridCol>
                <a:gridCol w="1387360">
                  <a:extLst>
                    <a:ext uri="{9D8B030D-6E8A-4147-A177-3AD203B41FA5}">
                      <a16:colId xmlns:a16="http://schemas.microsoft.com/office/drawing/2014/main" val="20001"/>
                    </a:ext>
                  </a:extLst>
                </a:gridCol>
                <a:gridCol w="1320688">
                  <a:extLst>
                    <a:ext uri="{9D8B030D-6E8A-4147-A177-3AD203B41FA5}">
                      <a16:colId xmlns:a16="http://schemas.microsoft.com/office/drawing/2014/main" val="20002"/>
                    </a:ext>
                  </a:extLst>
                </a:gridCol>
                <a:gridCol w="1114660">
                  <a:extLst>
                    <a:ext uri="{9D8B030D-6E8A-4147-A177-3AD203B41FA5}">
                      <a16:colId xmlns:a16="http://schemas.microsoft.com/office/drawing/2014/main" val="20004"/>
                    </a:ext>
                  </a:extLst>
                </a:gridCol>
                <a:gridCol w="1898619">
                  <a:extLst>
                    <a:ext uri="{9D8B030D-6E8A-4147-A177-3AD203B41FA5}">
                      <a16:colId xmlns:a16="http://schemas.microsoft.com/office/drawing/2014/main" val="20005"/>
                    </a:ext>
                  </a:extLst>
                </a:gridCol>
                <a:gridCol w="1185124">
                  <a:extLst>
                    <a:ext uri="{9D8B030D-6E8A-4147-A177-3AD203B41FA5}">
                      <a16:colId xmlns:a16="http://schemas.microsoft.com/office/drawing/2014/main" val="20006"/>
                    </a:ext>
                  </a:extLst>
                </a:gridCol>
              </a:tblGrid>
              <a:tr h="504054">
                <a:tc>
                  <a:txBody>
                    <a:bodyPr/>
                    <a:lstStyle/>
                    <a:p>
                      <a:endParaRPr lang="en-US" sz="1400" b="0" dirty="0">
                        <a:latin typeface="+mj-lt"/>
                        <a:cs typeface="Helvetica" panose="020B0604020202020204" pitchFamily="34" charset="0"/>
                      </a:endParaRPr>
                    </a:p>
                  </a:txBody>
                  <a:tcPr/>
                </a:tc>
                <a:tc>
                  <a:txBody>
                    <a:bodyPr/>
                    <a:lstStyle/>
                    <a:p>
                      <a:r>
                        <a:rPr lang="en-US" sz="1400" dirty="0">
                          <a:latin typeface="+mj-lt"/>
                          <a:cs typeface="Helvetica" panose="020B0604020202020204" pitchFamily="34" charset="0"/>
                        </a:rPr>
                        <a:t>Mission Duration</a:t>
                      </a:r>
                      <a:endParaRPr lang="en-US" sz="1400" b="0" dirty="0">
                        <a:latin typeface="+mj-lt"/>
                        <a:cs typeface="Helvetica" panose="020B0604020202020204" pitchFamily="34" charset="0"/>
                      </a:endParaRPr>
                    </a:p>
                  </a:txBody>
                  <a:tcPr/>
                </a:tc>
                <a:tc>
                  <a:txBody>
                    <a:bodyPr/>
                    <a:lstStyle/>
                    <a:p>
                      <a:r>
                        <a:rPr lang="en-US" sz="1400" dirty="0">
                          <a:latin typeface="+mj-lt"/>
                          <a:cs typeface="Helvetica" panose="020B0604020202020204" pitchFamily="34" charset="0"/>
                        </a:rPr>
                        <a:t>SM</a:t>
                      </a:r>
                      <a:r>
                        <a:rPr lang="en-US" sz="1400" baseline="0" dirty="0">
                          <a:latin typeface="+mj-lt"/>
                          <a:cs typeface="Helvetica" panose="020B0604020202020204" pitchFamily="34" charset="0"/>
                        </a:rPr>
                        <a:t> </a:t>
                      </a:r>
                      <a:r>
                        <a:rPr lang="en-US" sz="1400" dirty="0">
                          <a:latin typeface="+mj-lt"/>
                          <a:cs typeface="Helvetica" panose="020B0604020202020204" pitchFamily="34" charset="0"/>
                        </a:rPr>
                        <a:t>Spatial Coverage</a:t>
                      </a:r>
                      <a:r>
                        <a:rPr lang="en-US" sz="1400" baseline="30000" dirty="0">
                          <a:latin typeface="+mj-lt"/>
                          <a:cs typeface="Helvetica" panose="020B0604020202020204" pitchFamily="34" charset="0"/>
                        </a:rPr>
                        <a:t>1</a:t>
                      </a:r>
                      <a:endParaRPr lang="en-US" sz="1400" b="0" baseline="30000" dirty="0">
                        <a:latin typeface="+mj-lt"/>
                        <a:cs typeface="Helvetica" panose="020B0604020202020204" pitchFamily="34" charset="0"/>
                      </a:endParaRPr>
                    </a:p>
                  </a:txBody>
                  <a:tcPr/>
                </a:tc>
                <a:tc>
                  <a:txBody>
                    <a:bodyPr/>
                    <a:lstStyle/>
                    <a:p>
                      <a:r>
                        <a:rPr lang="en-US" sz="1400" dirty="0">
                          <a:latin typeface="+mj-lt"/>
                          <a:cs typeface="Helvetica" panose="020B0604020202020204" pitchFamily="34" charset="0"/>
                        </a:rPr>
                        <a:t>Temporal Revisit</a:t>
                      </a:r>
                      <a:endParaRPr lang="en-US" sz="1400" b="0" dirty="0">
                        <a:latin typeface="+mj-lt"/>
                        <a:cs typeface="Helvetica" panose="020B0604020202020204" pitchFamily="34" charset="0"/>
                      </a:endParaRPr>
                    </a:p>
                  </a:txBody>
                  <a:tcPr/>
                </a:tc>
                <a:tc>
                  <a:txBody>
                    <a:bodyPr/>
                    <a:lstStyle/>
                    <a:p>
                      <a:r>
                        <a:rPr lang="en-US" sz="1400" dirty="0">
                          <a:latin typeface="+mj-lt"/>
                          <a:cs typeface="Helvetica" panose="020B0604020202020204" pitchFamily="34" charset="0"/>
                        </a:rPr>
                        <a:t>Orbit</a:t>
                      </a:r>
                      <a:endParaRPr lang="en-US" sz="1400" b="0" dirty="0">
                        <a:latin typeface="+mj-lt"/>
                        <a:cs typeface="Helvetica"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mj-lt"/>
                          <a:cs typeface="Helvetica" panose="020B0604020202020204" pitchFamily="34" charset="0"/>
                        </a:rPr>
                        <a:t>Product Resolution</a:t>
                      </a:r>
                      <a:endParaRPr lang="en-US" sz="1400" b="0" dirty="0">
                        <a:latin typeface="+mj-lt"/>
                        <a:cs typeface="Helvetica" panose="020B0604020202020204" pitchFamily="34" charset="0"/>
                      </a:endParaRPr>
                    </a:p>
                  </a:txBody>
                  <a:tcPr/>
                </a:tc>
                <a:extLst>
                  <a:ext uri="{0D108BD9-81ED-4DB2-BD59-A6C34878D82A}">
                    <a16:rowId xmlns:a16="http://schemas.microsoft.com/office/drawing/2014/main" val="10000"/>
                  </a:ext>
                </a:extLst>
              </a:tr>
              <a:tr h="535847">
                <a:tc>
                  <a:txBody>
                    <a:bodyPr/>
                    <a:lstStyle/>
                    <a:p>
                      <a:r>
                        <a:rPr lang="en-US" sz="1400" b="1" dirty="0" smtClean="0">
                          <a:solidFill>
                            <a:srgbClr val="FF0000"/>
                          </a:solidFill>
                          <a:latin typeface="+mj-lt"/>
                          <a:cs typeface="Helvetica" panose="020B0604020202020204" pitchFamily="34" charset="0"/>
                        </a:rPr>
                        <a:t>AMSR-E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FF0000"/>
                          </a:solidFill>
                          <a:latin typeface="+mj-lt"/>
                          <a:cs typeface="Helvetica" panose="020B0604020202020204" pitchFamily="34" charset="0"/>
                        </a:rPr>
                        <a:t>2002-2011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latin typeface="+mj-lt"/>
                          <a:cs typeface="Helvetica" panose="020B0604020202020204" pitchFamily="34" charset="0"/>
                        </a:rPr>
                        <a:t>Global land</a:t>
                      </a:r>
                    </a:p>
                  </a:txBody>
                  <a:tcPr/>
                </a:tc>
                <a:tc>
                  <a:txBody>
                    <a:bodyPr/>
                    <a:lstStyle/>
                    <a:p>
                      <a:r>
                        <a:rPr lang="en-US" sz="1400" b="1" dirty="0" smtClean="0">
                          <a:solidFill>
                            <a:srgbClr val="FF0000"/>
                          </a:solidFill>
                          <a:latin typeface="+mj-lt"/>
                          <a:cs typeface="Helvetica" panose="020B0604020202020204" pitchFamily="34" charset="0"/>
                        </a:rPr>
                        <a:t>2-3 days</a:t>
                      </a:r>
                      <a:endParaRPr lang="en-US" sz="1400" b="1" dirty="0">
                        <a:solidFill>
                          <a:srgbClr val="FF0000"/>
                        </a:solidFill>
                        <a:latin typeface="+mj-lt"/>
                        <a:cs typeface="Helvetica" panose="020B0604020202020204" pitchFamily="34" charset="0"/>
                      </a:endParaRPr>
                    </a:p>
                  </a:txBody>
                  <a:tcPr/>
                </a:tc>
                <a:tc>
                  <a:txBody>
                    <a:bodyPr/>
                    <a:lstStyle/>
                    <a:p>
                      <a:r>
                        <a:rPr lang="en-US" sz="1400" b="1" dirty="0">
                          <a:solidFill>
                            <a:srgbClr val="FF0000"/>
                          </a:solidFill>
                          <a:latin typeface="+mj-lt"/>
                          <a:cs typeface="Helvetica" panose="020B0604020202020204" pitchFamily="34" charset="0"/>
                        </a:rPr>
                        <a:t>(1:30 pm asc / 1:30 am desc)</a:t>
                      </a:r>
                    </a:p>
                  </a:txBody>
                  <a:tcPr/>
                </a:tc>
                <a:tc>
                  <a:txBody>
                    <a:bodyPr/>
                    <a:lstStyle/>
                    <a:p>
                      <a:r>
                        <a:rPr lang="en-US" sz="1400" b="1" dirty="0" smtClean="0">
                          <a:solidFill>
                            <a:srgbClr val="FF0000"/>
                          </a:solidFill>
                          <a:latin typeface="+mj-lt"/>
                          <a:cs typeface="Helvetica" panose="020B0604020202020204" pitchFamily="34" charset="0"/>
                        </a:rPr>
                        <a:t>25 km</a:t>
                      </a:r>
                      <a:endParaRPr lang="en-US" sz="1400" b="1" dirty="0">
                        <a:solidFill>
                          <a:srgbClr val="FF0000"/>
                        </a:solidFill>
                        <a:latin typeface="+mj-lt"/>
                        <a:cs typeface="Helvetica" panose="020B0604020202020204" pitchFamily="34" charset="0"/>
                      </a:endParaRPr>
                    </a:p>
                  </a:txBody>
                  <a:tcPr/>
                </a:tc>
                <a:extLst>
                  <a:ext uri="{0D108BD9-81ED-4DB2-BD59-A6C34878D82A}">
                    <a16:rowId xmlns:a16="http://schemas.microsoft.com/office/drawing/2014/main" val="1295869786"/>
                  </a:ext>
                </a:extLst>
              </a:tr>
              <a:tr h="535847">
                <a:tc>
                  <a:txBody>
                    <a:bodyPr/>
                    <a:lstStyle/>
                    <a:p>
                      <a:r>
                        <a:rPr lang="en-US" sz="1400" b="1" dirty="0" smtClean="0">
                          <a:solidFill>
                            <a:srgbClr val="FF0000"/>
                          </a:solidFill>
                          <a:latin typeface="+mj-lt"/>
                          <a:cs typeface="Helvetica" panose="020B0604020202020204" pitchFamily="34" charset="0"/>
                        </a:rPr>
                        <a:t>GCOM-W (AMSR2)</a:t>
                      </a:r>
                      <a:endParaRPr lang="en-US" sz="1400" b="1" dirty="0">
                        <a:solidFill>
                          <a:srgbClr val="FF0000"/>
                        </a:solidFill>
                        <a:latin typeface="+mj-lt"/>
                        <a:cs typeface="Helvetica"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FF0000"/>
                          </a:solidFill>
                          <a:latin typeface="+mj-lt"/>
                          <a:cs typeface="Helvetica" panose="020B0604020202020204" pitchFamily="34" charset="0"/>
                        </a:rPr>
                        <a:t>2012-Present</a:t>
                      </a:r>
                      <a:endParaRPr lang="en-US" sz="1400" b="1" dirty="0">
                        <a:solidFill>
                          <a:srgbClr val="FF0000"/>
                        </a:solidFill>
                        <a:latin typeface="+mj-lt"/>
                        <a:cs typeface="Helvetica"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FF0000"/>
                          </a:solidFill>
                          <a:latin typeface="+mj-lt"/>
                          <a:cs typeface="Helvetica" panose="020B0604020202020204" pitchFamily="34" charset="0"/>
                        </a:rPr>
                        <a:t>Global land</a:t>
                      </a:r>
                    </a:p>
                  </a:txBody>
                  <a:tcPr/>
                </a:tc>
                <a:tc>
                  <a:txBody>
                    <a:bodyPr/>
                    <a:lstStyle/>
                    <a:p>
                      <a:r>
                        <a:rPr lang="en-US" sz="1400" b="1" dirty="0" smtClean="0">
                          <a:solidFill>
                            <a:srgbClr val="FF0000"/>
                          </a:solidFill>
                          <a:latin typeface="+mj-lt"/>
                          <a:cs typeface="Helvetica" panose="020B0604020202020204" pitchFamily="34" charset="0"/>
                        </a:rPr>
                        <a:t>2-3 days</a:t>
                      </a:r>
                      <a:endParaRPr lang="en-US" sz="1400" b="1" dirty="0">
                        <a:solidFill>
                          <a:srgbClr val="FF0000"/>
                        </a:solidFill>
                        <a:latin typeface="+mj-lt"/>
                        <a:cs typeface="Helvetica" panose="020B0604020202020204" pitchFamily="34" charset="0"/>
                      </a:endParaRPr>
                    </a:p>
                  </a:txBody>
                  <a:tcPr/>
                </a:tc>
                <a:tc>
                  <a:txBody>
                    <a:bodyPr/>
                    <a:lstStyle/>
                    <a:p>
                      <a:r>
                        <a:rPr lang="en-US" sz="1400" b="1" dirty="0">
                          <a:solidFill>
                            <a:srgbClr val="FF0000"/>
                          </a:solidFill>
                          <a:latin typeface="+mj-lt"/>
                          <a:cs typeface="Helvetica" panose="020B0604020202020204" pitchFamily="34" charset="0"/>
                        </a:rPr>
                        <a:t>(1:30 pm asc / 1:30 am desc)</a:t>
                      </a:r>
                    </a:p>
                  </a:txBody>
                  <a:tcPr/>
                </a:tc>
                <a:tc>
                  <a:txBody>
                    <a:bodyPr/>
                    <a:lstStyle/>
                    <a:p>
                      <a:r>
                        <a:rPr lang="en-US" sz="1400" b="1" dirty="0" smtClean="0">
                          <a:solidFill>
                            <a:srgbClr val="FF0000"/>
                          </a:solidFill>
                          <a:latin typeface="+mj-lt"/>
                          <a:cs typeface="Helvetica" panose="020B0604020202020204" pitchFamily="34" charset="0"/>
                        </a:rPr>
                        <a:t>25 km</a:t>
                      </a:r>
                      <a:endParaRPr lang="en-US" sz="1400" b="1" dirty="0">
                        <a:solidFill>
                          <a:srgbClr val="FF0000"/>
                        </a:solidFill>
                        <a:latin typeface="+mj-lt"/>
                        <a:cs typeface="Helvetica" panose="020B0604020202020204" pitchFamily="34" charset="0"/>
                      </a:endParaRPr>
                    </a:p>
                  </a:txBody>
                  <a:tcPr/>
                </a:tc>
                <a:extLst>
                  <a:ext uri="{0D108BD9-81ED-4DB2-BD59-A6C34878D82A}">
                    <a16:rowId xmlns:a16="http://schemas.microsoft.com/office/drawing/2014/main" val="1739884642"/>
                  </a:ext>
                </a:extLst>
              </a:tr>
              <a:tr h="535847">
                <a:tc>
                  <a:txBody>
                    <a:bodyPr/>
                    <a:lstStyle/>
                    <a:p>
                      <a:r>
                        <a:rPr lang="en-US" sz="1400" b="1" dirty="0" err="1">
                          <a:solidFill>
                            <a:srgbClr val="FF0000"/>
                          </a:solidFill>
                          <a:latin typeface="+mj-lt"/>
                          <a:cs typeface="Helvetica" panose="020B0604020202020204" pitchFamily="34" charset="0"/>
                        </a:rPr>
                        <a:t>WindSat</a:t>
                      </a:r>
                      <a:r>
                        <a:rPr lang="en-US" sz="1400" b="1" dirty="0">
                          <a:solidFill>
                            <a:srgbClr val="FF0000"/>
                          </a:solidFill>
                          <a:latin typeface="+mj-lt"/>
                          <a:cs typeface="Helvetica" panose="020B0604020202020204" pitchFamily="34" charset="0"/>
                        </a:rPr>
                        <a:t> </a:t>
                      </a:r>
                      <a:r>
                        <a:rPr lang="en-US" sz="1400" b="1" dirty="0" smtClean="0">
                          <a:solidFill>
                            <a:srgbClr val="FF0000"/>
                          </a:solidFill>
                          <a:latin typeface="+mj-lt"/>
                          <a:cs typeface="Helvetica" panose="020B0604020202020204" pitchFamily="34" charset="0"/>
                        </a:rPr>
                        <a:t>(DoD)</a:t>
                      </a:r>
                      <a:endParaRPr lang="en-US" sz="1400" b="1" dirty="0">
                        <a:solidFill>
                          <a:srgbClr val="FF0000"/>
                        </a:solidFill>
                        <a:latin typeface="+mj-lt"/>
                        <a:cs typeface="Helvetica" panose="020B0604020202020204" pitchFamily="34" charset="0"/>
                      </a:endParaRPr>
                    </a:p>
                  </a:txBody>
                  <a:tcPr/>
                </a:tc>
                <a:tc>
                  <a:txBody>
                    <a:bodyPr/>
                    <a:lstStyle/>
                    <a:p>
                      <a:r>
                        <a:rPr lang="en-US" sz="1400" b="1" dirty="0" smtClean="0">
                          <a:solidFill>
                            <a:srgbClr val="FF0000"/>
                          </a:solidFill>
                          <a:latin typeface="+mj-lt"/>
                          <a:cs typeface="Helvetica" panose="020B0604020202020204" pitchFamily="34" charset="0"/>
                        </a:rPr>
                        <a:t>2004-?</a:t>
                      </a:r>
                      <a:endParaRPr lang="en-US" sz="1400" b="1" dirty="0">
                        <a:solidFill>
                          <a:srgbClr val="FF0000"/>
                        </a:solidFill>
                        <a:latin typeface="+mj-lt"/>
                        <a:cs typeface="Helvetica" panose="020B0604020202020204" pitchFamily="34" charset="0"/>
                      </a:endParaRPr>
                    </a:p>
                  </a:txBody>
                  <a:tcPr/>
                </a:tc>
                <a:tc>
                  <a:txBody>
                    <a:bodyPr/>
                    <a:lstStyle/>
                    <a:p>
                      <a:r>
                        <a:rPr lang="en-US" sz="1400" b="1" dirty="0" smtClean="0">
                          <a:solidFill>
                            <a:srgbClr val="FF0000"/>
                          </a:solidFill>
                          <a:latin typeface="+mj-lt"/>
                          <a:cs typeface="Helvetica" panose="020B0604020202020204" pitchFamily="34" charset="0"/>
                        </a:rPr>
                        <a:t>Global</a:t>
                      </a:r>
                      <a:r>
                        <a:rPr lang="en-US" sz="1400" b="1" baseline="0" dirty="0" smtClean="0">
                          <a:solidFill>
                            <a:srgbClr val="FF0000"/>
                          </a:solidFill>
                          <a:latin typeface="+mj-lt"/>
                          <a:cs typeface="Helvetica" panose="020B0604020202020204" pitchFamily="34" charset="0"/>
                        </a:rPr>
                        <a:t> land</a:t>
                      </a:r>
                      <a:endParaRPr lang="en-US" sz="1400" b="1" dirty="0">
                        <a:solidFill>
                          <a:srgbClr val="FF0000"/>
                        </a:solidFill>
                        <a:latin typeface="+mj-lt"/>
                        <a:cs typeface="Helvetica" panose="020B0604020202020204" pitchFamily="34" charset="0"/>
                      </a:endParaRPr>
                    </a:p>
                  </a:txBody>
                  <a:tcPr/>
                </a:tc>
                <a:tc>
                  <a:txBody>
                    <a:bodyPr/>
                    <a:lstStyle/>
                    <a:p>
                      <a:r>
                        <a:rPr lang="en-US" sz="1400" b="1" dirty="0" smtClean="0">
                          <a:solidFill>
                            <a:srgbClr val="FF0000"/>
                          </a:solidFill>
                          <a:latin typeface="+mj-lt"/>
                          <a:cs typeface="Helvetica" panose="020B0604020202020204" pitchFamily="34" charset="0"/>
                        </a:rPr>
                        <a:t>2-3 days</a:t>
                      </a:r>
                      <a:endParaRPr lang="en-US" sz="1400" b="1" dirty="0">
                        <a:solidFill>
                          <a:srgbClr val="FF0000"/>
                        </a:solidFill>
                        <a:latin typeface="+mj-lt"/>
                        <a:cs typeface="Helvetica" panose="020B0604020202020204" pitchFamily="34" charset="0"/>
                      </a:endParaRPr>
                    </a:p>
                  </a:txBody>
                  <a:tcPr/>
                </a:tc>
                <a:tc>
                  <a:txBody>
                    <a:bodyPr/>
                    <a:lstStyle/>
                    <a:p>
                      <a:r>
                        <a:rPr lang="en-US" sz="1400" b="1" dirty="0">
                          <a:solidFill>
                            <a:srgbClr val="FF0000"/>
                          </a:solidFill>
                          <a:latin typeface="+mj-lt"/>
                          <a:cs typeface="Helvetica" panose="020B0604020202020204" pitchFamily="34" charset="0"/>
                        </a:rPr>
                        <a:t>Sun </a:t>
                      </a:r>
                      <a:r>
                        <a:rPr lang="en-US" sz="1400" b="1" dirty="0" smtClean="0">
                          <a:solidFill>
                            <a:srgbClr val="FF0000"/>
                          </a:solidFill>
                          <a:latin typeface="+mj-lt"/>
                          <a:cs typeface="Helvetica" panose="020B0604020202020204" pitchFamily="34" charset="0"/>
                        </a:rPr>
                        <a:t>synch (6:00</a:t>
                      </a:r>
                      <a:r>
                        <a:rPr lang="en-US" sz="1400" b="1" baseline="0" dirty="0" smtClean="0">
                          <a:solidFill>
                            <a:srgbClr val="FF0000"/>
                          </a:solidFill>
                          <a:latin typeface="+mj-lt"/>
                          <a:cs typeface="Helvetica" panose="020B0604020202020204" pitchFamily="34" charset="0"/>
                        </a:rPr>
                        <a:t> am </a:t>
                      </a:r>
                      <a:r>
                        <a:rPr lang="en-US" sz="1400" b="1" baseline="0" dirty="0" err="1" smtClean="0">
                          <a:solidFill>
                            <a:srgbClr val="FF0000"/>
                          </a:solidFill>
                          <a:latin typeface="+mj-lt"/>
                          <a:cs typeface="Helvetica" panose="020B0604020202020204" pitchFamily="34" charset="0"/>
                        </a:rPr>
                        <a:t>asc</a:t>
                      </a:r>
                      <a:r>
                        <a:rPr lang="en-US" sz="1400" b="1" baseline="0" dirty="0" smtClean="0">
                          <a:solidFill>
                            <a:srgbClr val="FF0000"/>
                          </a:solidFill>
                          <a:latin typeface="+mj-lt"/>
                          <a:cs typeface="Helvetica" panose="020B0604020202020204" pitchFamily="34" charset="0"/>
                        </a:rPr>
                        <a:t>/ 6:00 </a:t>
                      </a:r>
                      <a:r>
                        <a:rPr lang="en-US" sz="1400" b="1" baseline="0" dirty="0" err="1" smtClean="0">
                          <a:solidFill>
                            <a:srgbClr val="FF0000"/>
                          </a:solidFill>
                          <a:latin typeface="+mj-lt"/>
                          <a:cs typeface="Helvetica" panose="020B0604020202020204" pitchFamily="34" charset="0"/>
                        </a:rPr>
                        <a:t>desc</a:t>
                      </a:r>
                      <a:r>
                        <a:rPr lang="en-US" sz="1400" b="1" baseline="0" dirty="0" smtClean="0">
                          <a:solidFill>
                            <a:srgbClr val="FF0000"/>
                          </a:solidFill>
                          <a:latin typeface="+mj-lt"/>
                          <a:cs typeface="Helvetica" panose="020B0604020202020204" pitchFamily="34" charset="0"/>
                        </a:rPr>
                        <a:t>)</a:t>
                      </a:r>
                      <a:endParaRPr lang="en-US" sz="1400" b="1" dirty="0">
                        <a:solidFill>
                          <a:srgbClr val="FF0000"/>
                        </a:solidFill>
                        <a:latin typeface="+mj-lt"/>
                        <a:cs typeface="Helvetica" panose="020B0604020202020204" pitchFamily="34" charset="0"/>
                      </a:endParaRPr>
                    </a:p>
                  </a:txBody>
                  <a:tcPr/>
                </a:tc>
                <a:tc>
                  <a:txBody>
                    <a:bodyPr/>
                    <a:lstStyle/>
                    <a:p>
                      <a:r>
                        <a:rPr lang="en-US" sz="1400" b="1" dirty="0" smtClean="0">
                          <a:solidFill>
                            <a:srgbClr val="FF0000"/>
                          </a:solidFill>
                          <a:latin typeface="+mj-lt"/>
                          <a:cs typeface="Helvetica" panose="020B0604020202020204" pitchFamily="34" charset="0"/>
                        </a:rPr>
                        <a:t>25 km</a:t>
                      </a:r>
                      <a:endParaRPr lang="en-US" sz="1400" b="1" dirty="0">
                        <a:solidFill>
                          <a:srgbClr val="FF0000"/>
                        </a:solidFill>
                        <a:latin typeface="+mj-lt"/>
                        <a:cs typeface="Helvetica" panose="020B0604020202020204" pitchFamily="34" charset="0"/>
                      </a:endParaRPr>
                    </a:p>
                  </a:txBody>
                  <a:tcPr/>
                </a:tc>
                <a:extLst>
                  <a:ext uri="{0D108BD9-81ED-4DB2-BD59-A6C34878D82A}">
                    <a16:rowId xmlns:a16="http://schemas.microsoft.com/office/drawing/2014/main" val="2326107806"/>
                  </a:ext>
                </a:extLst>
              </a:tr>
              <a:tr h="535847">
                <a:tc>
                  <a:txBody>
                    <a:bodyPr/>
                    <a:lstStyle/>
                    <a:p>
                      <a:r>
                        <a:rPr lang="en-US" sz="1400" b="1" dirty="0" smtClean="0">
                          <a:solidFill>
                            <a:schemeClr val="accent2"/>
                          </a:solidFill>
                          <a:latin typeface="+mj-lt"/>
                          <a:cs typeface="Helvetica" panose="020B0604020202020204" pitchFamily="34" charset="0"/>
                        </a:rPr>
                        <a:t>ASCAT</a:t>
                      </a:r>
                    </a:p>
                  </a:txBody>
                  <a:tcPr/>
                </a:tc>
                <a:tc>
                  <a:txBody>
                    <a:bodyPr/>
                    <a:lstStyle/>
                    <a:p>
                      <a:r>
                        <a:rPr lang="en-US" sz="1400" b="1" dirty="0" smtClean="0">
                          <a:solidFill>
                            <a:schemeClr val="accent2"/>
                          </a:solidFill>
                          <a:latin typeface="+mj-lt"/>
                          <a:cs typeface="Helvetica" panose="020B0604020202020204" pitchFamily="34" charset="0"/>
                        </a:rPr>
                        <a:t>2009-Present</a:t>
                      </a:r>
                      <a:endParaRPr lang="en-US" sz="1400" b="1" dirty="0">
                        <a:solidFill>
                          <a:schemeClr val="accent2"/>
                        </a:solidFill>
                        <a:latin typeface="+mj-lt"/>
                        <a:cs typeface="Helvetica"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2"/>
                          </a:solidFill>
                          <a:latin typeface="+mj-lt"/>
                          <a:cs typeface="Helvetica" panose="020B0604020202020204" pitchFamily="34" charset="0"/>
                        </a:rPr>
                        <a:t>Global land</a:t>
                      </a:r>
                    </a:p>
                  </a:txBody>
                  <a:tcPr/>
                </a:tc>
                <a:tc>
                  <a:txBody>
                    <a:bodyPr/>
                    <a:lstStyle/>
                    <a:p>
                      <a:r>
                        <a:rPr lang="en-US" sz="1400" b="1" dirty="0" smtClean="0">
                          <a:solidFill>
                            <a:schemeClr val="accent2"/>
                          </a:solidFill>
                          <a:latin typeface="+mj-lt"/>
                          <a:cs typeface="Helvetica" panose="020B0604020202020204" pitchFamily="34" charset="0"/>
                        </a:rPr>
                        <a:t>2-3 days</a:t>
                      </a:r>
                      <a:endParaRPr lang="en-US" sz="1400" b="1" dirty="0">
                        <a:solidFill>
                          <a:schemeClr val="accent2"/>
                        </a:solidFill>
                        <a:latin typeface="+mj-lt"/>
                        <a:cs typeface="Helvetica" panose="020B0604020202020204" pitchFamily="34" charset="0"/>
                      </a:endParaRPr>
                    </a:p>
                  </a:txBody>
                  <a:tcPr/>
                </a:tc>
                <a:tc>
                  <a:txBody>
                    <a:bodyPr/>
                    <a:lstStyle/>
                    <a:p>
                      <a:r>
                        <a:rPr lang="en-US" sz="1400" b="1" dirty="0">
                          <a:solidFill>
                            <a:schemeClr val="accent2"/>
                          </a:solidFill>
                          <a:latin typeface="+mj-lt"/>
                          <a:cs typeface="Helvetica" panose="020B0604020202020204" pitchFamily="34" charset="0"/>
                        </a:rPr>
                        <a:t>Sun synch (9:30pm</a:t>
                      </a:r>
                      <a:r>
                        <a:rPr lang="en-US" sz="1400" b="1" baseline="0" dirty="0">
                          <a:solidFill>
                            <a:schemeClr val="accent2"/>
                          </a:solidFill>
                          <a:latin typeface="+mj-lt"/>
                          <a:cs typeface="Helvetica" panose="020B0604020202020204" pitchFamily="34" charset="0"/>
                        </a:rPr>
                        <a:t> asc / 9:30am desc)</a:t>
                      </a:r>
                      <a:endParaRPr lang="en-US" sz="1400" b="1" dirty="0">
                        <a:solidFill>
                          <a:schemeClr val="accent2"/>
                        </a:solidFill>
                        <a:latin typeface="+mj-lt"/>
                        <a:cs typeface="Helvetica" panose="020B0604020202020204" pitchFamily="34" charset="0"/>
                      </a:endParaRPr>
                    </a:p>
                  </a:txBody>
                  <a:tcPr/>
                </a:tc>
                <a:tc>
                  <a:txBody>
                    <a:bodyPr/>
                    <a:lstStyle/>
                    <a:p>
                      <a:r>
                        <a:rPr lang="en-US" sz="1400" b="1" dirty="0" smtClean="0">
                          <a:solidFill>
                            <a:schemeClr val="accent2"/>
                          </a:solidFill>
                          <a:latin typeface="+mj-lt"/>
                          <a:cs typeface="Helvetica" panose="020B0604020202020204" pitchFamily="34" charset="0"/>
                        </a:rPr>
                        <a:t>12.5 km/25 km</a:t>
                      </a:r>
                      <a:endParaRPr lang="en-US" sz="1400" b="1" dirty="0">
                        <a:solidFill>
                          <a:schemeClr val="accent2"/>
                        </a:solidFill>
                        <a:latin typeface="+mj-lt"/>
                        <a:cs typeface="Helvetica" panose="020B0604020202020204" pitchFamily="34" charset="0"/>
                      </a:endParaRPr>
                    </a:p>
                  </a:txBody>
                  <a:tcPr/>
                </a:tc>
                <a:extLst>
                  <a:ext uri="{0D108BD9-81ED-4DB2-BD59-A6C34878D82A}">
                    <a16:rowId xmlns:a16="http://schemas.microsoft.com/office/drawing/2014/main" val="1457546693"/>
                  </a:ext>
                </a:extLst>
              </a:tr>
              <a:tr h="535847">
                <a:tc>
                  <a:txBody>
                    <a:bodyPr/>
                    <a:lstStyle/>
                    <a:p>
                      <a:r>
                        <a:rPr lang="en-US" sz="1400" b="1" dirty="0">
                          <a:latin typeface="+mj-lt"/>
                          <a:cs typeface="Helvetica" panose="020B0604020202020204" pitchFamily="34" charset="0"/>
                        </a:rPr>
                        <a:t>SMOS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mj-lt"/>
                          <a:cs typeface="Helvetica" panose="020B0604020202020204" pitchFamily="34" charset="0"/>
                        </a:rPr>
                        <a:t>2009-Present</a:t>
                      </a:r>
                      <a:endParaRPr lang="en-US" sz="1400" b="1" dirty="0">
                        <a:latin typeface="+mj-lt"/>
                        <a:cs typeface="Helvetica"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j-lt"/>
                          <a:cs typeface="Helvetica" panose="020B0604020202020204" pitchFamily="34" charset="0"/>
                        </a:rPr>
                        <a:t>Global land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mj-lt"/>
                          <a:cs typeface="Helvetica" panose="020B0604020202020204" pitchFamily="34" charset="0"/>
                        </a:rPr>
                        <a:t>2-3 </a:t>
                      </a:r>
                      <a:r>
                        <a:rPr lang="en-US" sz="1400" b="1" dirty="0">
                          <a:latin typeface="+mj-lt"/>
                          <a:cs typeface="Helvetica" panose="020B0604020202020204" pitchFamily="34" charset="0"/>
                        </a:rPr>
                        <a:t>days</a:t>
                      </a:r>
                    </a:p>
                    <a:p>
                      <a:endParaRPr lang="en-US" sz="1400" b="1" dirty="0">
                        <a:latin typeface="+mj-lt"/>
                        <a:cs typeface="Helvetica" panose="020B0604020202020204" pitchFamily="34" charset="0"/>
                      </a:endParaRPr>
                    </a:p>
                  </a:txBody>
                  <a:tcPr/>
                </a:tc>
                <a:tc>
                  <a:txBody>
                    <a:bodyPr/>
                    <a:lstStyle/>
                    <a:p>
                      <a:r>
                        <a:rPr lang="en-US" sz="1400" b="1" dirty="0">
                          <a:latin typeface="+mj-lt"/>
                          <a:cs typeface="Helvetica" panose="020B0604020202020204" pitchFamily="34" charset="0"/>
                        </a:rPr>
                        <a:t>Sun-synch</a:t>
                      </a:r>
                      <a:r>
                        <a:rPr lang="en-US" sz="1400" b="1" baseline="0" dirty="0">
                          <a:latin typeface="+mj-lt"/>
                          <a:cs typeface="Helvetica" panose="020B0604020202020204" pitchFamily="34" charset="0"/>
                        </a:rPr>
                        <a:t> (</a:t>
                      </a:r>
                      <a:r>
                        <a:rPr lang="en-US" sz="1400" b="1" dirty="0">
                          <a:latin typeface="+mj-lt"/>
                          <a:cs typeface="Helvetica" panose="020B0604020202020204" pitchFamily="34" charset="0"/>
                        </a:rPr>
                        <a:t>6am asc / 6pm desc)</a:t>
                      </a:r>
                    </a:p>
                  </a:txBody>
                  <a:tcPr/>
                </a:tc>
                <a:tc>
                  <a:txBody>
                    <a:bodyPr/>
                    <a:lstStyle/>
                    <a:p>
                      <a:r>
                        <a:rPr lang="en-US" sz="1400" b="1" dirty="0" smtClean="0">
                          <a:latin typeface="+mj-lt"/>
                          <a:cs typeface="Helvetica" panose="020B0604020202020204" pitchFamily="34" charset="0"/>
                        </a:rPr>
                        <a:t>25 km</a:t>
                      </a:r>
                      <a:endParaRPr lang="en-US" sz="1400" b="1" dirty="0">
                        <a:latin typeface="+mj-lt"/>
                        <a:cs typeface="Helvetica" panose="020B0604020202020204" pitchFamily="34" charset="0"/>
                      </a:endParaRPr>
                    </a:p>
                  </a:txBody>
                  <a:tcPr/>
                </a:tc>
                <a:extLst>
                  <a:ext uri="{0D108BD9-81ED-4DB2-BD59-A6C34878D82A}">
                    <a16:rowId xmlns:a16="http://schemas.microsoft.com/office/drawing/2014/main" val="10001"/>
                  </a:ext>
                </a:extLst>
              </a:tr>
              <a:tr h="504054">
                <a:tc>
                  <a:txBody>
                    <a:bodyPr/>
                    <a:lstStyle/>
                    <a:p>
                      <a:r>
                        <a:rPr lang="en-US" sz="1400" b="1" dirty="0">
                          <a:latin typeface="+mj-lt"/>
                          <a:cs typeface="Helvetica" panose="020B0604020202020204" pitchFamily="34" charset="0"/>
                        </a:rPr>
                        <a:t>Aquarius </a:t>
                      </a:r>
                    </a:p>
                  </a:txBody>
                  <a:tcPr/>
                </a:tc>
                <a:tc>
                  <a:txBody>
                    <a:bodyPr/>
                    <a:lstStyle/>
                    <a:p>
                      <a:r>
                        <a:rPr lang="en-US" sz="1400" b="1" dirty="0" smtClean="0">
                          <a:latin typeface="+mj-lt"/>
                          <a:cs typeface="Helvetica" panose="020B0604020202020204" pitchFamily="34" charset="0"/>
                        </a:rPr>
                        <a:t>2011-2015</a:t>
                      </a:r>
                      <a:endParaRPr lang="en-US" sz="1400" b="1" dirty="0">
                        <a:latin typeface="+mj-lt"/>
                        <a:cs typeface="Helvetica"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j-lt"/>
                          <a:cs typeface="Helvetica" panose="020B0604020202020204" pitchFamily="34" charset="0"/>
                        </a:rPr>
                        <a:t>Global</a:t>
                      </a:r>
                      <a:r>
                        <a:rPr lang="en-US" sz="1400" b="1" baseline="30000" dirty="0">
                          <a:latin typeface="+mj-lt"/>
                          <a:cs typeface="Helvetica" panose="020B0604020202020204" pitchFamily="34" charset="0"/>
                        </a:rPr>
                        <a:t> </a:t>
                      </a:r>
                      <a:r>
                        <a:rPr lang="en-US" sz="1400" b="1" dirty="0">
                          <a:latin typeface="+mj-lt"/>
                          <a:cs typeface="Helvetica" panose="020B0604020202020204" pitchFamily="34" charset="0"/>
                        </a:rPr>
                        <a:t>land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mj-lt"/>
                          <a:cs typeface="Helvetica" panose="020B0604020202020204" pitchFamily="34" charset="0"/>
                        </a:rPr>
                        <a:t>8 days</a:t>
                      </a:r>
                      <a:endParaRPr lang="en-US" sz="1400" b="1" dirty="0">
                        <a:latin typeface="+mj-lt"/>
                        <a:cs typeface="Helvetica" panose="020B0604020202020204" pitchFamily="34" charset="0"/>
                      </a:endParaRPr>
                    </a:p>
                  </a:txBody>
                  <a:tcPr/>
                </a:tc>
                <a:tc>
                  <a:txBody>
                    <a:bodyPr/>
                    <a:lstStyle/>
                    <a:p>
                      <a:r>
                        <a:rPr lang="en-US" sz="1400" b="1" dirty="0">
                          <a:latin typeface="+mj-lt"/>
                          <a:cs typeface="Helvetica" panose="020B0604020202020204" pitchFamily="34" charset="0"/>
                        </a:rPr>
                        <a:t>Sun-synch</a:t>
                      </a:r>
                      <a:r>
                        <a:rPr lang="en-US" sz="1400" b="1" baseline="0" dirty="0">
                          <a:latin typeface="+mj-lt"/>
                          <a:cs typeface="Helvetica" panose="020B0604020202020204" pitchFamily="34" charset="0"/>
                        </a:rPr>
                        <a:t> (6pm asc / 6 am desc)</a:t>
                      </a:r>
                      <a:endParaRPr lang="en-US" sz="1400" b="1" dirty="0">
                        <a:latin typeface="+mj-lt"/>
                        <a:cs typeface="Helvetica"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mj-lt"/>
                          <a:cs typeface="Helvetica" panose="020B0604020202020204" pitchFamily="34" charset="0"/>
                        </a:rPr>
                        <a:t>100 km</a:t>
                      </a:r>
                      <a:endParaRPr lang="en-US" sz="1400" b="1" dirty="0">
                        <a:latin typeface="+mj-lt"/>
                        <a:cs typeface="Helvetica" panose="020B0604020202020204" pitchFamily="34" charset="0"/>
                      </a:endParaRPr>
                    </a:p>
                  </a:txBody>
                  <a:tcPr/>
                </a:tc>
                <a:extLst>
                  <a:ext uri="{0D108BD9-81ED-4DB2-BD59-A6C34878D82A}">
                    <a16:rowId xmlns:a16="http://schemas.microsoft.com/office/drawing/2014/main" val="10002"/>
                  </a:ext>
                </a:extLst>
              </a:tr>
              <a:tr h="504054">
                <a:tc>
                  <a:txBody>
                    <a:bodyPr/>
                    <a:lstStyle/>
                    <a:p>
                      <a:r>
                        <a:rPr lang="en-US" sz="1400" b="1" dirty="0">
                          <a:latin typeface="+mj-lt"/>
                          <a:cs typeface="Helvetica" panose="020B0604020202020204" pitchFamily="34" charset="0"/>
                        </a:rPr>
                        <a:t>SMAP</a:t>
                      </a:r>
                    </a:p>
                  </a:txBody>
                  <a:tcPr/>
                </a:tc>
                <a:tc>
                  <a:txBody>
                    <a:bodyPr/>
                    <a:lstStyle/>
                    <a:p>
                      <a:r>
                        <a:rPr lang="en-US" sz="1400" b="1" dirty="0" smtClean="0">
                          <a:latin typeface="+mj-lt"/>
                          <a:cs typeface="Helvetica" panose="020B0604020202020204" pitchFamily="34" charset="0"/>
                        </a:rPr>
                        <a:t>2015-Present</a:t>
                      </a:r>
                      <a:endParaRPr lang="en-US" sz="1400" b="1" dirty="0">
                        <a:latin typeface="+mj-lt"/>
                        <a:cs typeface="Helvetica"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latin typeface="+mj-lt"/>
                          <a:cs typeface="Helvetica" panose="020B0604020202020204" pitchFamily="34" charset="0"/>
                        </a:rPr>
                        <a:t>Global land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mj-lt"/>
                          <a:cs typeface="Helvetica" panose="020B0604020202020204" pitchFamily="34" charset="0"/>
                        </a:rPr>
                        <a:t>2-3 </a:t>
                      </a:r>
                      <a:r>
                        <a:rPr lang="en-US" sz="1400" b="1" dirty="0">
                          <a:latin typeface="+mj-lt"/>
                          <a:cs typeface="Helvetica" panose="020B0604020202020204" pitchFamily="34" charset="0"/>
                        </a:rPr>
                        <a:t>days</a:t>
                      </a:r>
                    </a:p>
                  </a:txBody>
                  <a:tcPr/>
                </a:tc>
                <a:tc>
                  <a:txBody>
                    <a:bodyPr/>
                    <a:lstStyle/>
                    <a:p>
                      <a:r>
                        <a:rPr lang="en-US" sz="1400" b="1" dirty="0">
                          <a:latin typeface="+mj-lt"/>
                          <a:cs typeface="Helvetica" panose="020B0604020202020204" pitchFamily="34" charset="0"/>
                        </a:rPr>
                        <a:t>Sun-synch (6am desc / 6pm asc)</a:t>
                      </a:r>
                    </a:p>
                  </a:txBody>
                  <a:tcPr/>
                </a:tc>
                <a:tc>
                  <a:txBody>
                    <a:bodyPr/>
                    <a:lstStyle/>
                    <a:p>
                      <a:r>
                        <a:rPr lang="en-US" sz="1400" b="1" dirty="0" smtClean="0">
                          <a:latin typeface="+mj-lt"/>
                          <a:cs typeface="Helvetica" panose="020B0604020202020204" pitchFamily="34" charset="0"/>
                        </a:rPr>
                        <a:t>3 km/9 km/36 km</a:t>
                      </a:r>
                      <a:endParaRPr lang="en-US" sz="1400" b="1" dirty="0">
                        <a:latin typeface="+mj-lt"/>
                        <a:cs typeface="Helvetica" panose="020B0604020202020204" pitchFamily="34" charset="0"/>
                      </a:endParaRPr>
                    </a:p>
                  </a:txBody>
                  <a:tcPr/>
                </a:tc>
                <a:extLst>
                  <a:ext uri="{0D108BD9-81ED-4DB2-BD59-A6C34878D82A}">
                    <a16:rowId xmlns:a16="http://schemas.microsoft.com/office/drawing/2014/main" val="10004"/>
                  </a:ext>
                </a:extLst>
              </a:tr>
              <a:tr h="504054">
                <a:tc>
                  <a:txBody>
                    <a:bodyPr/>
                    <a:lstStyle/>
                    <a:p>
                      <a:r>
                        <a:rPr lang="en-US" sz="1400" b="1" dirty="0">
                          <a:solidFill>
                            <a:srgbClr val="0000CC"/>
                          </a:solidFill>
                          <a:latin typeface="+mj-lt"/>
                          <a:cs typeface="Helvetica" panose="020B0604020202020204" pitchFamily="34" charset="0"/>
                        </a:rPr>
                        <a:t>SAOCOM</a:t>
                      </a:r>
                    </a:p>
                  </a:txBody>
                  <a:tcPr/>
                </a:tc>
                <a:tc>
                  <a:txBody>
                    <a:bodyPr/>
                    <a:lstStyle/>
                    <a:p>
                      <a:r>
                        <a:rPr lang="en-US" sz="1400" b="1" dirty="0" smtClean="0">
                          <a:solidFill>
                            <a:srgbClr val="0000CC"/>
                          </a:solidFill>
                          <a:latin typeface="+mj-lt"/>
                          <a:cs typeface="Helvetica" panose="020B0604020202020204" pitchFamily="34" charset="0"/>
                        </a:rPr>
                        <a:t>2018-?</a:t>
                      </a:r>
                      <a:endParaRPr lang="en-US" sz="1400" b="1" dirty="0">
                        <a:solidFill>
                          <a:srgbClr val="0000CC"/>
                        </a:solidFill>
                        <a:latin typeface="+mj-lt"/>
                        <a:cs typeface="Helvetica"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CC"/>
                          </a:solidFill>
                          <a:latin typeface="+mj-lt"/>
                          <a:cs typeface="Helvetica" panose="020B0604020202020204" pitchFamily="34" charset="0"/>
                        </a:rPr>
                        <a:t>Argentina Pampas</a:t>
                      </a:r>
                    </a:p>
                  </a:txBody>
                  <a:tcPr/>
                </a:tc>
                <a:tc>
                  <a:txBody>
                    <a:bodyPr/>
                    <a:lstStyle/>
                    <a:p>
                      <a:r>
                        <a:rPr lang="en-US" sz="1400" b="1" dirty="0">
                          <a:solidFill>
                            <a:srgbClr val="0000CC"/>
                          </a:solidFill>
                          <a:latin typeface="+mj-lt"/>
                          <a:cs typeface="Helvetica" panose="020B0604020202020204" pitchFamily="34" charset="0"/>
                        </a:rPr>
                        <a:t> ?</a:t>
                      </a:r>
                    </a:p>
                  </a:txBody>
                  <a:tcPr/>
                </a:tc>
                <a:tc>
                  <a:txBody>
                    <a:bodyPr/>
                    <a:lstStyle/>
                    <a:p>
                      <a:r>
                        <a:rPr lang="en-US" sz="1400" b="1" dirty="0">
                          <a:solidFill>
                            <a:srgbClr val="0000CC"/>
                          </a:solidFill>
                          <a:latin typeface="+mj-lt"/>
                          <a:cs typeface="Helvetica" panose="020B0604020202020204" pitchFamily="34" charset="0"/>
                        </a:rPr>
                        <a:t>?</a:t>
                      </a:r>
                    </a:p>
                  </a:txBody>
                  <a:tcPr/>
                </a:tc>
                <a:tc>
                  <a:txBody>
                    <a:bodyPr/>
                    <a:lstStyle/>
                    <a:p>
                      <a:r>
                        <a:rPr lang="en-US" sz="1400" b="1" dirty="0" smtClean="0">
                          <a:solidFill>
                            <a:srgbClr val="0000CC"/>
                          </a:solidFill>
                          <a:latin typeface="+mj-lt"/>
                          <a:cs typeface="Helvetica" panose="020B0604020202020204" pitchFamily="34" charset="0"/>
                        </a:rPr>
                        <a:t>1 km</a:t>
                      </a:r>
                      <a:endParaRPr lang="en-US" sz="1400" b="1" dirty="0">
                        <a:solidFill>
                          <a:srgbClr val="0000CC"/>
                        </a:solidFill>
                        <a:latin typeface="+mj-lt"/>
                        <a:cs typeface="Helvetica" panose="020B0604020202020204" pitchFamily="34" charset="0"/>
                      </a:endParaRPr>
                    </a:p>
                  </a:txBody>
                  <a:tcPr/>
                </a:tc>
                <a:extLst>
                  <a:ext uri="{0D108BD9-81ED-4DB2-BD59-A6C34878D82A}">
                    <a16:rowId xmlns:a16="http://schemas.microsoft.com/office/drawing/2014/main" val="10005"/>
                  </a:ext>
                </a:extLst>
              </a:tr>
              <a:tr h="504054">
                <a:tc>
                  <a:txBody>
                    <a:bodyPr/>
                    <a:lstStyle/>
                    <a:p>
                      <a:r>
                        <a:rPr lang="en-US" sz="1400" b="1" dirty="0" smtClean="0">
                          <a:solidFill>
                            <a:srgbClr val="0000CC"/>
                          </a:solidFill>
                          <a:latin typeface="+mj-lt"/>
                          <a:cs typeface="Helvetica" panose="020B0604020202020204" pitchFamily="34" charset="0"/>
                        </a:rPr>
                        <a:t>NISAR</a:t>
                      </a:r>
                      <a:endParaRPr lang="en-US" sz="1400" b="1" dirty="0">
                        <a:solidFill>
                          <a:srgbClr val="0000CC"/>
                        </a:solidFill>
                        <a:latin typeface="+mj-lt"/>
                        <a:cs typeface="Helvetica" panose="020B0604020202020204" pitchFamily="34" charset="0"/>
                      </a:endParaRPr>
                    </a:p>
                  </a:txBody>
                  <a:tcPr/>
                </a:tc>
                <a:tc>
                  <a:txBody>
                    <a:bodyPr/>
                    <a:lstStyle/>
                    <a:p>
                      <a:r>
                        <a:rPr lang="en-US" sz="1400" b="1" dirty="0" smtClean="0">
                          <a:solidFill>
                            <a:srgbClr val="0000CC"/>
                          </a:solidFill>
                          <a:latin typeface="+mj-lt"/>
                          <a:cs typeface="Helvetica" panose="020B0604020202020204" pitchFamily="34" charset="0"/>
                        </a:rPr>
                        <a:t>2021/2022-?</a:t>
                      </a:r>
                      <a:endParaRPr lang="en-US" sz="1400" b="1" dirty="0">
                        <a:solidFill>
                          <a:srgbClr val="0000CC"/>
                        </a:solidFill>
                        <a:latin typeface="+mj-lt"/>
                        <a:cs typeface="Helvetica"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00CC"/>
                          </a:solidFill>
                          <a:latin typeface="+mj-lt"/>
                          <a:cs typeface="Helvetica" panose="020B0604020202020204" pitchFamily="34" charset="0"/>
                        </a:rPr>
                        <a:t>Global</a:t>
                      </a:r>
                      <a:endParaRPr lang="en-US" sz="1400" b="1" dirty="0">
                        <a:solidFill>
                          <a:srgbClr val="0000CC"/>
                        </a:solidFill>
                        <a:latin typeface="+mj-lt"/>
                        <a:cs typeface="Helvetica" panose="020B0604020202020204" pitchFamily="34" charset="0"/>
                      </a:endParaRPr>
                    </a:p>
                  </a:txBody>
                  <a:tcPr/>
                </a:tc>
                <a:tc>
                  <a:txBody>
                    <a:bodyPr/>
                    <a:lstStyle/>
                    <a:p>
                      <a:r>
                        <a:rPr lang="en-US" sz="1400" b="1" dirty="0" smtClean="0">
                          <a:solidFill>
                            <a:srgbClr val="0000CC"/>
                          </a:solidFill>
                          <a:latin typeface="+mj-lt"/>
                          <a:cs typeface="Helvetica" panose="020B0604020202020204" pitchFamily="34" charset="0"/>
                        </a:rPr>
                        <a:t>12 days</a:t>
                      </a:r>
                      <a:endParaRPr lang="en-US" sz="1400" b="1" dirty="0">
                        <a:solidFill>
                          <a:srgbClr val="0000CC"/>
                        </a:solidFill>
                        <a:latin typeface="+mj-lt"/>
                        <a:cs typeface="Helvetica" panose="020B0604020202020204" pitchFamily="34" charset="0"/>
                      </a:endParaRPr>
                    </a:p>
                  </a:txBody>
                  <a:tcPr/>
                </a:tc>
                <a:tc>
                  <a:txBody>
                    <a:bodyPr/>
                    <a:lstStyle/>
                    <a:p>
                      <a:r>
                        <a:rPr lang="en-US" sz="1400" b="1" dirty="0" smtClean="0">
                          <a:solidFill>
                            <a:srgbClr val="0000CC"/>
                          </a:solidFill>
                          <a:latin typeface="+mj-lt"/>
                          <a:cs typeface="Helvetica" panose="020B0604020202020204" pitchFamily="34" charset="0"/>
                        </a:rPr>
                        <a:t>6</a:t>
                      </a:r>
                      <a:r>
                        <a:rPr lang="en-US" sz="1400" b="1" baseline="0" dirty="0" smtClean="0">
                          <a:solidFill>
                            <a:srgbClr val="0000CC"/>
                          </a:solidFill>
                          <a:latin typeface="+mj-lt"/>
                          <a:cs typeface="Helvetica" panose="020B0604020202020204" pitchFamily="34" charset="0"/>
                        </a:rPr>
                        <a:t> am /6 pm</a:t>
                      </a:r>
                      <a:endParaRPr lang="en-US" sz="1400" b="1" dirty="0">
                        <a:solidFill>
                          <a:srgbClr val="0000CC"/>
                        </a:solidFill>
                        <a:latin typeface="+mj-lt"/>
                        <a:cs typeface="Helvetica" panose="020B0604020202020204" pitchFamily="34" charset="0"/>
                      </a:endParaRPr>
                    </a:p>
                  </a:txBody>
                  <a:tcPr/>
                </a:tc>
                <a:tc>
                  <a:txBody>
                    <a:bodyPr/>
                    <a:lstStyle/>
                    <a:p>
                      <a:r>
                        <a:rPr lang="en-US" sz="1400" b="1" dirty="0" smtClean="0">
                          <a:solidFill>
                            <a:srgbClr val="0000CC"/>
                          </a:solidFill>
                          <a:latin typeface="+mj-lt"/>
                          <a:cs typeface="Helvetica" panose="020B0604020202020204" pitchFamily="34" charset="0"/>
                        </a:rPr>
                        <a:t>200 m</a:t>
                      </a:r>
                      <a:endParaRPr lang="en-US" sz="1400" b="1" dirty="0">
                        <a:solidFill>
                          <a:srgbClr val="0000CC"/>
                        </a:solidFill>
                        <a:latin typeface="+mj-lt"/>
                        <a:cs typeface="Helvetica" panose="020B0604020202020204" pitchFamily="34" charset="0"/>
                      </a:endParaRPr>
                    </a:p>
                  </a:txBody>
                  <a:tcPr/>
                </a:tc>
                <a:extLst>
                  <a:ext uri="{0D108BD9-81ED-4DB2-BD59-A6C34878D82A}">
                    <a16:rowId xmlns:a16="http://schemas.microsoft.com/office/drawing/2014/main" val="10006"/>
                  </a:ext>
                </a:extLst>
              </a:tr>
            </a:tbl>
          </a:graphicData>
        </a:graphic>
      </p:graphicFrame>
      <p:sp>
        <p:nvSpPr>
          <p:cNvPr id="5" name="TextBox 4"/>
          <p:cNvSpPr txBox="1"/>
          <p:nvPr/>
        </p:nvSpPr>
        <p:spPr>
          <a:xfrm>
            <a:off x="418640" y="6396335"/>
            <a:ext cx="2185214" cy="369332"/>
          </a:xfrm>
          <a:prstGeom prst="rect">
            <a:avLst/>
          </a:prstGeom>
          <a:noFill/>
        </p:spPr>
        <p:txBody>
          <a:bodyPr wrap="none" rtlCol="0">
            <a:spAutoFit/>
          </a:bodyPr>
          <a:lstStyle/>
          <a:p>
            <a:r>
              <a:rPr lang="en-US" sz="1800" b="1" i="0" dirty="0" smtClean="0">
                <a:solidFill>
                  <a:srgbClr val="FF0000"/>
                </a:solidFill>
                <a:latin typeface="+mj-lt"/>
                <a:cs typeface="Helvetica" panose="020B0604020202020204" pitchFamily="34" charset="0"/>
              </a:rPr>
              <a:t>C, X-band Passive</a:t>
            </a:r>
            <a:endParaRPr lang="en-US" sz="1800" b="1" i="0" dirty="0">
              <a:solidFill>
                <a:srgbClr val="FF0000"/>
              </a:solidFill>
              <a:latin typeface="+mj-lt"/>
              <a:cs typeface="Helvetica" panose="020B0604020202020204" pitchFamily="34" charset="0"/>
            </a:endParaRPr>
          </a:p>
        </p:txBody>
      </p:sp>
      <p:sp>
        <p:nvSpPr>
          <p:cNvPr id="6" name="TextBox 5"/>
          <p:cNvSpPr txBox="1"/>
          <p:nvPr/>
        </p:nvSpPr>
        <p:spPr>
          <a:xfrm>
            <a:off x="2944754" y="6402365"/>
            <a:ext cx="1727781" cy="369332"/>
          </a:xfrm>
          <a:prstGeom prst="rect">
            <a:avLst/>
          </a:prstGeom>
          <a:noFill/>
        </p:spPr>
        <p:txBody>
          <a:bodyPr wrap="none" rtlCol="0">
            <a:spAutoFit/>
          </a:bodyPr>
          <a:lstStyle/>
          <a:p>
            <a:r>
              <a:rPr lang="en-US" sz="1800" b="1" i="0" dirty="0" smtClean="0">
                <a:solidFill>
                  <a:schemeClr val="accent2"/>
                </a:solidFill>
                <a:latin typeface="+mj-lt"/>
                <a:cs typeface="Helvetica" panose="020B0604020202020204" pitchFamily="34" charset="0"/>
              </a:rPr>
              <a:t>C-band Active</a:t>
            </a:r>
            <a:endParaRPr lang="en-US" sz="1800" b="1" i="0" dirty="0">
              <a:solidFill>
                <a:schemeClr val="accent2"/>
              </a:solidFill>
              <a:latin typeface="+mj-lt"/>
              <a:cs typeface="Helvetica" panose="020B0604020202020204" pitchFamily="34" charset="0"/>
            </a:endParaRPr>
          </a:p>
        </p:txBody>
      </p:sp>
      <p:sp>
        <p:nvSpPr>
          <p:cNvPr id="7" name="TextBox 6"/>
          <p:cNvSpPr txBox="1"/>
          <p:nvPr/>
        </p:nvSpPr>
        <p:spPr>
          <a:xfrm>
            <a:off x="4890351" y="6396335"/>
            <a:ext cx="1877437" cy="369332"/>
          </a:xfrm>
          <a:prstGeom prst="rect">
            <a:avLst/>
          </a:prstGeom>
          <a:noFill/>
        </p:spPr>
        <p:txBody>
          <a:bodyPr wrap="none" rtlCol="0">
            <a:spAutoFit/>
          </a:bodyPr>
          <a:lstStyle/>
          <a:p>
            <a:r>
              <a:rPr lang="en-US" sz="1800" b="1" i="0" dirty="0">
                <a:latin typeface="+mj-lt"/>
                <a:cs typeface="Helvetica" panose="020B0604020202020204" pitchFamily="34" charset="0"/>
              </a:rPr>
              <a:t>L</a:t>
            </a:r>
            <a:r>
              <a:rPr lang="en-US" sz="1800" b="1" i="0" dirty="0" smtClean="0">
                <a:latin typeface="+mj-lt"/>
                <a:cs typeface="Helvetica" panose="020B0604020202020204" pitchFamily="34" charset="0"/>
              </a:rPr>
              <a:t>-band Passive</a:t>
            </a:r>
            <a:endParaRPr lang="en-US" sz="1800" b="1" i="0" dirty="0">
              <a:latin typeface="+mj-lt"/>
              <a:cs typeface="Helvetica" panose="020B0604020202020204" pitchFamily="34" charset="0"/>
            </a:endParaRPr>
          </a:p>
        </p:txBody>
      </p:sp>
      <p:sp>
        <p:nvSpPr>
          <p:cNvPr id="8" name="TextBox 7"/>
          <p:cNvSpPr txBox="1"/>
          <p:nvPr/>
        </p:nvSpPr>
        <p:spPr>
          <a:xfrm>
            <a:off x="7198403" y="6402364"/>
            <a:ext cx="1702133" cy="369332"/>
          </a:xfrm>
          <a:prstGeom prst="rect">
            <a:avLst/>
          </a:prstGeom>
          <a:noFill/>
        </p:spPr>
        <p:txBody>
          <a:bodyPr wrap="none" rtlCol="0">
            <a:spAutoFit/>
          </a:bodyPr>
          <a:lstStyle/>
          <a:p>
            <a:r>
              <a:rPr lang="en-US" sz="1800" b="1" i="0" dirty="0">
                <a:solidFill>
                  <a:srgbClr val="0000CC"/>
                </a:solidFill>
                <a:latin typeface="+mj-lt"/>
                <a:cs typeface="Helvetica" panose="020B0604020202020204" pitchFamily="34" charset="0"/>
              </a:rPr>
              <a:t>L</a:t>
            </a:r>
            <a:r>
              <a:rPr lang="en-US" sz="1800" b="1" i="0" dirty="0" smtClean="0">
                <a:solidFill>
                  <a:srgbClr val="0000CC"/>
                </a:solidFill>
                <a:latin typeface="+mj-lt"/>
                <a:cs typeface="Helvetica" panose="020B0604020202020204" pitchFamily="34" charset="0"/>
              </a:rPr>
              <a:t>-band Active</a:t>
            </a:r>
            <a:endParaRPr lang="en-US" sz="1800" b="1" i="0" dirty="0">
              <a:solidFill>
                <a:srgbClr val="0000CC"/>
              </a:solidFill>
              <a:latin typeface="+mj-lt"/>
              <a:cs typeface="Helvetica" panose="020B0604020202020204" pitchFamily="34" charset="0"/>
            </a:endParaRPr>
          </a:p>
        </p:txBody>
      </p:sp>
      <p:pic>
        <p:nvPicPr>
          <p:cNvPr id="12" name="Picture 11" descr="Screen Clipping"/>
          <p:cNvPicPr>
            <a:picLocks noChangeAspect="1"/>
          </p:cNvPicPr>
          <p:nvPr/>
        </p:nvPicPr>
        <p:blipFill rotWithShape="1">
          <a:blip r:embed="rId2">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Tree>
    <p:extLst>
      <p:ext uri="{BB962C8B-B14F-4D97-AF65-F5344CB8AC3E}">
        <p14:creationId xmlns:p14="http://schemas.microsoft.com/office/powerpoint/2010/main" val="24748254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smtClean="0">
                <a:cs typeface="Times New Roman" pitchFamily="18" charset="0"/>
              </a:rPr>
              <a:t>AMSR Soil Moisture</a:t>
            </a:r>
            <a:endParaRPr lang="en-US" sz="2400" b="1" dirty="0">
              <a:cs typeface="Times New Roman" pitchFamily="18" charset="0"/>
            </a:endParaRPr>
          </a:p>
        </p:txBody>
      </p:sp>
      <p:sp>
        <p:nvSpPr>
          <p:cNvPr id="3" name="Content Placeholder 2"/>
          <p:cNvSpPr>
            <a:spLocks noGrp="1"/>
          </p:cNvSpPr>
          <p:nvPr>
            <p:ph idx="1"/>
          </p:nvPr>
        </p:nvSpPr>
        <p:spPr/>
        <p:txBody>
          <a:bodyPr>
            <a:normAutofit/>
          </a:bodyPr>
          <a:lstStyle/>
          <a:p>
            <a:r>
              <a:rPr lang="en-US" sz="2000" b="0" dirty="0" smtClean="0">
                <a:latin typeface="+mj-lt"/>
                <a:cs typeface="Times New Roman" pitchFamily="18" charset="0"/>
              </a:rPr>
              <a:t>AMSR-E was the first satellite mission to develop a soil moisture product</a:t>
            </a:r>
          </a:p>
          <a:p>
            <a:r>
              <a:rPr lang="en-US" sz="2000" b="0" dirty="0" smtClean="0">
                <a:latin typeface="+mj-lt"/>
                <a:cs typeface="Times New Roman" pitchFamily="18" charset="0"/>
              </a:rPr>
              <a:t>AMSR-E provided invaluable environmental data products (precipitation, cloud water, soil moisture, snow, sea ice) from 2002 to 2011</a:t>
            </a:r>
          </a:p>
          <a:p>
            <a:r>
              <a:rPr lang="en-US" sz="2000" b="0" dirty="0" smtClean="0">
                <a:latin typeface="+mj-lt"/>
                <a:cs typeface="Times New Roman" pitchFamily="18" charset="0"/>
              </a:rPr>
              <a:t>AMSR2 was launched by JAXA in July 2012 and provides an opportunity to extend this data record</a:t>
            </a:r>
          </a:p>
          <a:p>
            <a:r>
              <a:rPr lang="en-US" sz="2000" b="0" dirty="0" smtClean="0">
                <a:latin typeface="+mj-lt"/>
                <a:cs typeface="Times New Roman" pitchFamily="18" charset="0"/>
              </a:rPr>
              <a:t>AMSR2 products are invaluable for a more complete understanding of the climate system and provide a long term data record</a:t>
            </a:r>
          </a:p>
          <a:p>
            <a:r>
              <a:rPr lang="en-US" sz="2000" b="0" dirty="0" smtClean="0">
                <a:latin typeface="+mj-lt"/>
                <a:cs typeface="Times New Roman" pitchFamily="18" charset="0"/>
              </a:rPr>
              <a:t>AMSR-E and AMSR2 are both part of NASA’s A-train satellites</a:t>
            </a:r>
          </a:p>
          <a:p>
            <a:r>
              <a:rPr lang="en-US" sz="2000" b="0" dirty="0" smtClean="0">
                <a:latin typeface="+mj-lt"/>
                <a:cs typeface="Times New Roman" pitchFamily="18" charset="0"/>
              </a:rPr>
              <a:t>Goal Accuracy: 0.06 m</a:t>
            </a:r>
            <a:r>
              <a:rPr lang="en-US" sz="2000" b="0" baseline="30000" dirty="0" smtClean="0">
                <a:latin typeface="+mj-lt"/>
                <a:cs typeface="Times New Roman" pitchFamily="18" charset="0"/>
              </a:rPr>
              <a:t>3</a:t>
            </a:r>
            <a:r>
              <a:rPr lang="en-US" sz="2000" b="0" dirty="0" smtClean="0">
                <a:latin typeface="+mj-lt"/>
                <a:cs typeface="Times New Roman" pitchFamily="18" charset="0"/>
              </a:rPr>
              <a:t>/m</a:t>
            </a:r>
            <a:r>
              <a:rPr lang="en-US" sz="2000" b="0" baseline="30000" dirty="0" smtClean="0">
                <a:latin typeface="+mj-lt"/>
                <a:cs typeface="Times New Roman" pitchFamily="18" charset="0"/>
              </a:rPr>
              <a:t>3</a:t>
            </a:r>
            <a:r>
              <a:rPr lang="en-US" sz="2000" b="0" dirty="0" smtClean="0">
                <a:latin typeface="+mj-lt"/>
                <a:cs typeface="Times New Roman" pitchFamily="18" charset="0"/>
              </a:rPr>
              <a:t> for regions with vegetation water contents (VWC) &lt; 2 kg/m</a:t>
            </a:r>
            <a:r>
              <a:rPr lang="en-US" sz="2000" b="0" baseline="30000" dirty="0" smtClean="0">
                <a:latin typeface="+mj-lt"/>
                <a:cs typeface="Times New Roman" pitchFamily="18" charset="0"/>
              </a:rPr>
              <a:t>2</a:t>
            </a:r>
            <a:r>
              <a:rPr lang="en-US" sz="2000" b="0" dirty="0" smtClean="0">
                <a:latin typeface="+mj-lt"/>
                <a:cs typeface="Times New Roman" pitchFamily="18" charset="0"/>
              </a:rPr>
              <a:t>, 0.10 m</a:t>
            </a:r>
            <a:r>
              <a:rPr lang="en-US" sz="2000" b="0" baseline="30000" dirty="0" smtClean="0">
                <a:latin typeface="+mj-lt"/>
                <a:cs typeface="Times New Roman" pitchFamily="18" charset="0"/>
              </a:rPr>
              <a:t>3</a:t>
            </a:r>
            <a:r>
              <a:rPr lang="en-US" sz="2000" b="0" dirty="0" smtClean="0">
                <a:latin typeface="+mj-lt"/>
                <a:cs typeface="Times New Roman" pitchFamily="18" charset="0"/>
              </a:rPr>
              <a:t>/m</a:t>
            </a:r>
            <a:r>
              <a:rPr lang="en-US" sz="2000" b="0" baseline="30000" dirty="0" smtClean="0">
                <a:latin typeface="+mj-lt"/>
                <a:cs typeface="Times New Roman" pitchFamily="18" charset="0"/>
              </a:rPr>
              <a:t>3</a:t>
            </a:r>
            <a:r>
              <a:rPr lang="en-US" sz="2000" b="0" dirty="0" smtClean="0">
                <a:latin typeface="+mj-lt"/>
                <a:cs typeface="Times New Roman" pitchFamily="18" charset="0"/>
              </a:rPr>
              <a:t> for VWC 2-5 kg/m</a:t>
            </a:r>
            <a:r>
              <a:rPr lang="en-US" sz="2000" b="0" baseline="30000" dirty="0" smtClean="0">
                <a:latin typeface="+mj-lt"/>
                <a:cs typeface="Times New Roman" pitchFamily="18" charset="0"/>
              </a:rPr>
              <a:t>2</a:t>
            </a:r>
            <a:r>
              <a:rPr lang="en-US" sz="2000" b="0" dirty="0" smtClean="0">
                <a:latin typeface="+mj-lt"/>
                <a:cs typeface="Times New Roman" pitchFamily="18" charset="0"/>
              </a:rPr>
              <a:t>.</a:t>
            </a:r>
          </a:p>
          <a:p>
            <a:endParaRPr lang="en-US" sz="2000" b="0" dirty="0" smtClean="0">
              <a:latin typeface="+mj-lt"/>
              <a:cs typeface="Times New Roman" pitchFamily="18" charset="0"/>
            </a:endParaRPr>
          </a:p>
        </p:txBody>
      </p:sp>
      <p:sp>
        <p:nvSpPr>
          <p:cNvPr id="4" name="Rectangle 3"/>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pic>
        <p:nvPicPr>
          <p:cNvPr id="5" name="Picture 4" descr="Screen Clipping"/>
          <p:cNvPicPr>
            <a:picLocks noChangeAspect="1"/>
          </p:cNvPicPr>
          <p:nvPr/>
        </p:nvPicPr>
        <p:blipFill rotWithShape="1">
          <a:blip r:embed="rId2">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Tree>
    <p:extLst>
      <p:ext uri="{BB962C8B-B14F-4D97-AF65-F5344CB8AC3E}">
        <p14:creationId xmlns:p14="http://schemas.microsoft.com/office/powerpoint/2010/main" val="39310584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p:nvPr>
        </p:nvSpPr>
        <p:spPr>
          <a:xfrm>
            <a:off x="457200" y="274638"/>
            <a:ext cx="8229600" cy="421013"/>
          </a:xfrm>
        </p:spPr>
        <p:txBody>
          <a:bodyPr wrap="square">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n-GB" sz="2400" b="1" dirty="0">
                <a:cs typeface="Helvetica" panose="020B0604020202020204" pitchFamily="34" charset="0"/>
              </a:rPr>
              <a:t>The SMOS Mission</a:t>
            </a:r>
          </a:p>
        </p:txBody>
      </p:sp>
      <p:sp>
        <p:nvSpPr>
          <p:cNvPr id="3" name="Espace réservé du texte 2"/>
          <p:cNvSpPr txBox="1">
            <a:spLocks noGrp="1"/>
          </p:cNvSpPr>
          <p:nvPr>
            <p:ph idx="1"/>
          </p:nvPr>
        </p:nvSpPr>
        <p:spPr>
          <a:xfrm>
            <a:off x="457200" y="1137495"/>
            <a:ext cx="8229600" cy="2585323"/>
          </a:xfrm>
        </p:spPr>
        <p:txBody>
          <a:bodyPr wrap="square">
            <a:spAutoFit/>
          </a:bodyPr>
          <a:lstStyle>
            <a:defPPr marL="342720" marR="0" lvl="0" indent="-342720" algn="l" rtl="0" hangingPunct="1">
              <a:lnSpc>
                <a:spcPct val="100000"/>
              </a:lnSpc>
              <a:spcBef>
                <a:spcPts val="598"/>
              </a:spcBef>
              <a:spcAft>
                <a:spcPts val="0"/>
              </a:spcAft>
              <a:buNone/>
              <a:tabLst>
                <a:tab pos="342720" algn="l"/>
                <a:tab pos="448920" algn="l"/>
                <a:tab pos="898199" algn="l"/>
                <a:tab pos="1347479" algn="l"/>
                <a:tab pos="1796760" algn="l"/>
                <a:tab pos="2246039" algn="l"/>
                <a:tab pos="2695320" algn="l"/>
                <a:tab pos="3144600" algn="l"/>
                <a:tab pos="3593879" algn="l"/>
                <a:tab pos="4043159" algn="l"/>
                <a:tab pos="4492439" algn="l"/>
                <a:tab pos="4941359" algn="l"/>
                <a:tab pos="5390640" algn="l"/>
                <a:tab pos="5839919" algn="l"/>
                <a:tab pos="6289200" algn="l"/>
                <a:tab pos="6738479" algn="l"/>
                <a:tab pos="7187760" algn="l"/>
                <a:tab pos="7637039" algn="l"/>
                <a:tab pos="8086320" algn="l"/>
                <a:tab pos="8535599" algn="l"/>
                <a:tab pos="8984880" algn="l"/>
              </a:tabLst>
              <a:defRPr lang="en-US" sz="2400" b="0" i="0" u="none" strike="noStrike" baseline="0">
                <a:ln>
                  <a:noFill/>
                </a:ln>
                <a:solidFill>
                  <a:srgbClr val="000000"/>
                </a:solidFill>
                <a:latin typeface="Arial" pitchFamily="34"/>
                <a:ea typeface="DejaVu Sans" pitchFamily="2"/>
                <a:cs typeface="DejaVu Sans" pitchFamily="2"/>
              </a:defRPr>
            </a:defPPr>
            <a:lvl1pPr marL="342720" marR="0" lvl="0" indent="-342720" algn="l" rtl="0" hangingPunct="1">
              <a:lnSpc>
                <a:spcPct val="100000"/>
              </a:lnSpc>
              <a:spcBef>
                <a:spcPts val="598"/>
              </a:spcBef>
              <a:spcAft>
                <a:spcPts val="0"/>
              </a:spcAft>
              <a:buNone/>
              <a:tabLst>
                <a:tab pos="342720" algn="l"/>
                <a:tab pos="448920" algn="l"/>
                <a:tab pos="898199" algn="l"/>
                <a:tab pos="1347479" algn="l"/>
                <a:tab pos="1796760" algn="l"/>
                <a:tab pos="2246039" algn="l"/>
                <a:tab pos="2695320" algn="l"/>
                <a:tab pos="3144600" algn="l"/>
                <a:tab pos="3593879" algn="l"/>
                <a:tab pos="4043159" algn="l"/>
                <a:tab pos="4492439" algn="l"/>
                <a:tab pos="4941359" algn="l"/>
                <a:tab pos="5390640" algn="l"/>
                <a:tab pos="5839919" algn="l"/>
                <a:tab pos="6289200" algn="l"/>
                <a:tab pos="6738479" algn="l"/>
                <a:tab pos="7187760" algn="l"/>
                <a:tab pos="7637039" algn="l"/>
                <a:tab pos="8086320" algn="l"/>
                <a:tab pos="8535599" algn="l"/>
                <a:tab pos="8984880" algn="l"/>
              </a:tabLst>
              <a:defRPr lang="en-US" sz="2400" b="0" i="0" u="none" strike="noStrike" baseline="0">
                <a:ln>
                  <a:noFill/>
                </a:ln>
                <a:solidFill>
                  <a:srgbClr val="000000"/>
                </a:solidFill>
                <a:latin typeface="Arial" pitchFamily="34"/>
                <a:ea typeface="DejaVu Sans" pitchFamily="2"/>
                <a:cs typeface="DejaVu Sans" pitchFamily="2"/>
              </a:defRPr>
            </a:lvl1pPr>
            <a:lvl2pPr marL="742680" marR="0" lvl="1" indent="-285480" algn="l" rtl="0" hangingPunct="1">
              <a:lnSpc>
                <a:spcPct val="100000"/>
              </a:lnSpc>
              <a:spcBef>
                <a:spcPts val="499"/>
              </a:spcBef>
              <a:spcAft>
                <a:spcPts val="0"/>
              </a:spcAft>
              <a:buClr>
                <a:srgbClr val="000000"/>
              </a:buClr>
              <a:buSzPct val="100000"/>
              <a:buFont typeface="Times New Roman" pitchFamily="18"/>
              <a:buChar char="–"/>
              <a:tabLst>
                <a:tab pos="742680" algn="l"/>
                <a:tab pos="898200" algn="l"/>
                <a:tab pos="1347480" algn="l"/>
                <a:tab pos="1796759" algn="l"/>
                <a:tab pos="2246040" algn="l"/>
                <a:tab pos="2694960" algn="l"/>
                <a:tab pos="3144240" algn="l"/>
                <a:tab pos="3593520" algn="l"/>
                <a:tab pos="4042799" algn="l"/>
                <a:tab pos="4492080" algn="l"/>
                <a:tab pos="4941360" algn="l"/>
                <a:tab pos="5390639" algn="l"/>
                <a:tab pos="5839920" algn="l"/>
                <a:tab pos="6289200" algn="l"/>
                <a:tab pos="6738480" algn="l"/>
                <a:tab pos="7187759" algn="l"/>
                <a:tab pos="7637040" algn="l"/>
                <a:tab pos="8086320" algn="l"/>
                <a:tab pos="8535600" algn="l"/>
                <a:tab pos="8984879" algn="l"/>
                <a:tab pos="9434160" algn="l"/>
              </a:tabLst>
              <a:defRPr lang="en-US" sz="2000" b="0" i="0" u="none" strike="noStrike" baseline="0">
                <a:ln>
                  <a:noFill/>
                </a:ln>
                <a:solidFill>
                  <a:srgbClr val="000000"/>
                </a:solidFill>
                <a:latin typeface="Arial" pitchFamily="34"/>
                <a:ea typeface="DejaVu Sans" pitchFamily="2"/>
                <a:cs typeface="DejaVu Sans" pitchFamily="2"/>
              </a:defRPr>
            </a:lvl2pPr>
            <a:lvl3pPr marL="1143000" marR="0" lvl="2" indent="-228600" algn="l" rtl="0" hangingPunct="1">
              <a:lnSpc>
                <a:spcPct val="100000"/>
              </a:lnSpc>
              <a:spcBef>
                <a:spcPts val="448"/>
              </a:spcBef>
              <a:spcAft>
                <a:spcPts val="0"/>
              </a:spcAft>
              <a:buClr>
                <a:srgbClr val="000000"/>
              </a:buClr>
              <a:buSzPct val="100000"/>
              <a:buFont typeface="Times New Roman" pitchFamily="18"/>
              <a:buChar char="•"/>
              <a:tabLst>
                <a:tab pos="1142999" algn="l"/>
                <a:tab pos="1347479" algn="l"/>
                <a:tab pos="1796759" algn="l"/>
                <a:tab pos="2246039" algn="l"/>
                <a:tab pos="2695318" algn="l"/>
                <a:tab pos="3144598" algn="l"/>
                <a:tab pos="3593878" algn="l"/>
                <a:tab pos="4043159" algn="l"/>
                <a:tab pos="4492439" algn="l"/>
                <a:tab pos="4941719" algn="l"/>
                <a:tab pos="5390999" algn="l"/>
                <a:tab pos="5840278" algn="l"/>
                <a:tab pos="6289558" algn="l"/>
                <a:tab pos="6738838" algn="l"/>
                <a:tab pos="7188118" algn="l"/>
                <a:tab pos="7637398" algn="l"/>
                <a:tab pos="8086678" algn="l"/>
                <a:tab pos="8535959" algn="l"/>
                <a:tab pos="8985238" algn="l"/>
                <a:tab pos="9434159" algn="l"/>
                <a:tab pos="9883438" algn="l"/>
              </a:tabLst>
              <a:defRPr lang="en-US" sz="1800" b="0" i="0" u="none" strike="noStrike" baseline="0">
                <a:ln>
                  <a:noFill/>
                </a:ln>
                <a:solidFill>
                  <a:srgbClr val="000000"/>
                </a:solidFill>
                <a:latin typeface="Arial" pitchFamily="34"/>
                <a:ea typeface="DejaVu Sans" pitchFamily="2"/>
                <a:cs typeface="DejaVu Sans" pitchFamily="2"/>
              </a:defRPr>
            </a:lvl3pPr>
            <a:lvl4pPr marL="1600199" marR="0" lvl="3" indent="-228600" algn="l" rtl="0" hangingPunct="1">
              <a:lnSpc>
                <a:spcPct val="100000"/>
              </a:lnSpc>
              <a:spcBef>
                <a:spcPts val="400"/>
              </a:spcBef>
              <a:spcAft>
                <a:spcPts val="0"/>
              </a:spcAft>
              <a:buClr>
                <a:srgbClr val="000000"/>
              </a:buClr>
              <a:buSzPct val="100000"/>
              <a:buFont typeface="Times New Roman" pitchFamily="18"/>
              <a:buChar char="–"/>
              <a:tabLst>
                <a:tab pos="1600200" algn="l"/>
                <a:tab pos="1796760" algn="l"/>
                <a:tab pos="2246040" algn="l"/>
                <a:tab pos="2695319" algn="l"/>
                <a:tab pos="3144600" algn="l"/>
                <a:tab pos="3593880" algn="l"/>
                <a:tab pos="4043160" algn="l"/>
                <a:tab pos="4492439" algn="l"/>
                <a:tab pos="4941720" algn="l"/>
                <a:tab pos="5390999" algn="l"/>
                <a:tab pos="5840279" algn="l"/>
                <a:tab pos="6289559" algn="l"/>
                <a:tab pos="6738839" algn="l"/>
                <a:tab pos="7188120" algn="l"/>
                <a:tab pos="7637399" algn="l"/>
                <a:tab pos="8086680" algn="l"/>
                <a:tab pos="8535959" algn="l"/>
                <a:tab pos="8985240" algn="l"/>
                <a:tab pos="9434159" algn="l"/>
                <a:tab pos="9883440" algn="l"/>
                <a:tab pos="10332720" algn="l"/>
              </a:tabLst>
              <a:defRPr lang="en-US" sz="1600" b="0" i="0" u="none" strike="noStrike" baseline="0">
                <a:ln>
                  <a:noFill/>
                </a:ln>
                <a:solidFill>
                  <a:srgbClr val="000000"/>
                </a:solidFill>
                <a:latin typeface="Arial" pitchFamily="34"/>
                <a:ea typeface="DejaVu Sans" pitchFamily="2"/>
                <a:cs typeface="DejaVu Sans" pitchFamily="2"/>
              </a:defRPr>
            </a:lvl4pPr>
            <a:lvl5pPr marL="2057400" marR="0" lvl="4" indent="-228600" algn="l" rtl="0" hangingPunct="1">
              <a:lnSpc>
                <a:spcPct val="100000"/>
              </a:lnSpc>
              <a:spcBef>
                <a:spcPts val="400"/>
              </a:spcBef>
              <a:spcAft>
                <a:spcPts val="0"/>
              </a:spcAft>
              <a:buClr>
                <a:srgbClr val="000000"/>
              </a:buClr>
              <a:buSzPct val="100000"/>
              <a:buFont typeface="Times New Roman" pitchFamily="18"/>
              <a:buChar char="»"/>
              <a:tabLst>
                <a:tab pos="2057399" algn="l"/>
                <a:tab pos="2246039" algn="l"/>
                <a:tab pos="2695319" algn="l"/>
                <a:tab pos="3144599" algn="l"/>
                <a:tab pos="3593878" algn="l"/>
                <a:tab pos="4043159" algn="l"/>
                <a:tab pos="4492438" algn="l"/>
                <a:tab pos="4941719" algn="l"/>
                <a:tab pos="5390998" algn="l"/>
                <a:tab pos="5840278" algn="l"/>
                <a:tab pos="6289559" algn="l"/>
                <a:tab pos="6738838" algn="l"/>
                <a:tab pos="7188119" algn="l"/>
                <a:tab pos="7637399" algn="l"/>
                <a:tab pos="8086678" algn="l"/>
                <a:tab pos="8535958" algn="l"/>
                <a:tab pos="8985238" algn="l"/>
                <a:tab pos="9434158" algn="l"/>
                <a:tab pos="9883439" algn="l"/>
                <a:tab pos="10332718" algn="l"/>
                <a:tab pos="10781998" algn="l"/>
              </a:tabLst>
              <a:defRPr lang="en-US" sz="1600" b="0" i="0" u="none" strike="noStrike" baseline="0">
                <a:ln>
                  <a:noFill/>
                </a:ln>
                <a:solidFill>
                  <a:srgbClr val="000000"/>
                </a:solidFill>
                <a:latin typeface="Arial" pitchFamily="34"/>
                <a:ea typeface="DejaVu Sans" pitchFamily="2"/>
                <a:cs typeface="DejaVu Sans" pitchFamily="2"/>
              </a:defRPr>
            </a:lvl5pPr>
            <a:lvl6pPr marL="2057400" marR="0" lvl="5" indent="-228600" algn="l" rtl="0" hangingPunct="1">
              <a:lnSpc>
                <a:spcPct val="100000"/>
              </a:lnSpc>
              <a:spcBef>
                <a:spcPts val="400"/>
              </a:spcBef>
              <a:spcAft>
                <a:spcPts val="0"/>
              </a:spcAft>
              <a:buClr>
                <a:srgbClr val="000000"/>
              </a:buClr>
              <a:buSzPct val="100000"/>
              <a:buFont typeface="Times New Roman" pitchFamily="18"/>
              <a:buChar char="»"/>
              <a:tabLst>
                <a:tab pos="2057399" algn="l"/>
                <a:tab pos="2246039" algn="l"/>
                <a:tab pos="2695319" algn="l"/>
                <a:tab pos="3144599" algn="l"/>
                <a:tab pos="3593878" algn="l"/>
                <a:tab pos="4043159" algn="l"/>
                <a:tab pos="4492438" algn="l"/>
                <a:tab pos="4941719" algn="l"/>
                <a:tab pos="5390998" algn="l"/>
                <a:tab pos="5840278" algn="l"/>
                <a:tab pos="6289559" algn="l"/>
                <a:tab pos="6738838" algn="l"/>
                <a:tab pos="7188119" algn="l"/>
                <a:tab pos="7637399" algn="l"/>
                <a:tab pos="8086678" algn="l"/>
                <a:tab pos="8535958" algn="l"/>
                <a:tab pos="8985238" algn="l"/>
                <a:tab pos="9434158" algn="l"/>
                <a:tab pos="9883439" algn="l"/>
                <a:tab pos="10332718" algn="l"/>
                <a:tab pos="10781998" algn="l"/>
              </a:tabLst>
              <a:defRPr lang="en-US" sz="1600" b="0" i="0" u="none" strike="noStrike" baseline="0">
                <a:ln>
                  <a:noFill/>
                </a:ln>
                <a:solidFill>
                  <a:srgbClr val="000000"/>
                </a:solidFill>
                <a:latin typeface="Arial" pitchFamily="34"/>
                <a:ea typeface="DejaVu Sans" pitchFamily="2"/>
                <a:cs typeface="DejaVu Sans" pitchFamily="2"/>
              </a:defRPr>
            </a:lvl6pPr>
            <a:lvl7pPr marL="2057400" marR="0" lvl="6" indent="-228600" algn="l" rtl="0" hangingPunct="1">
              <a:lnSpc>
                <a:spcPct val="100000"/>
              </a:lnSpc>
              <a:spcBef>
                <a:spcPts val="400"/>
              </a:spcBef>
              <a:spcAft>
                <a:spcPts val="0"/>
              </a:spcAft>
              <a:buClr>
                <a:srgbClr val="000000"/>
              </a:buClr>
              <a:buSzPct val="100000"/>
              <a:buFont typeface="Times New Roman" pitchFamily="18"/>
              <a:buChar char="»"/>
              <a:tabLst>
                <a:tab pos="2057399" algn="l"/>
                <a:tab pos="2246039" algn="l"/>
                <a:tab pos="2695319" algn="l"/>
                <a:tab pos="3144599" algn="l"/>
                <a:tab pos="3593878" algn="l"/>
                <a:tab pos="4043159" algn="l"/>
                <a:tab pos="4492438" algn="l"/>
                <a:tab pos="4941719" algn="l"/>
                <a:tab pos="5390998" algn="l"/>
                <a:tab pos="5840278" algn="l"/>
                <a:tab pos="6289559" algn="l"/>
                <a:tab pos="6738838" algn="l"/>
                <a:tab pos="7188119" algn="l"/>
                <a:tab pos="7637399" algn="l"/>
                <a:tab pos="8086678" algn="l"/>
                <a:tab pos="8535958" algn="l"/>
                <a:tab pos="8985238" algn="l"/>
                <a:tab pos="9434158" algn="l"/>
                <a:tab pos="9883439" algn="l"/>
                <a:tab pos="10332718" algn="l"/>
                <a:tab pos="10781998" algn="l"/>
              </a:tabLst>
              <a:defRPr lang="en-US" sz="1600" b="0" i="0" u="none" strike="noStrike" baseline="0">
                <a:ln>
                  <a:noFill/>
                </a:ln>
                <a:solidFill>
                  <a:srgbClr val="000000"/>
                </a:solidFill>
                <a:latin typeface="Arial" pitchFamily="34"/>
                <a:ea typeface="DejaVu Sans" pitchFamily="2"/>
                <a:cs typeface="DejaVu Sans" pitchFamily="2"/>
              </a:defRPr>
            </a:lvl7pPr>
            <a:lvl8pPr marL="2057400" marR="0" lvl="7" indent="-228600" algn="l" rtl="0" hangingPunct="1">
              <a:lnSpc>
                <a:spcPct val="100000"/>
              </a:lnSpc>
              <a:spcBef>
                <a:spcPts val="400"/>
              </a:spcBef>
              <a:spcAft>
                <a:spcPts val="0"/>
              </a:spcAft>
              <a:buClr>
                <a:srgbClr val="000000"/>
              </a:buClr>
              <a:buSzPct val="100000"/>
              <a:buFont typeface="Times New Roman" pitchFamily="18"/>
              <a:buChar char="»"/>
              <a:tabLst>
                <a:tab pos="2057399" algn="l"/>
                <a:tab pos="2246039" algn="l"/>
                <a:tab pos="2695319" algn="l"/>
                <a:tab pos="3144599" algn="l"/>
                <a:tab pos="3593878" algn="l"/>
                <a:tab pos="4043159" algn="l"/>
                <a:tab pos="4492438" algn="l"/>
                <a:tab pos="4941719" algn="l"/>
                <a:tab pos="5390998" algn="l"/>
                <a:tab pos="5840278" algn="l"/>
                <a:tab pos="6289559" algn="l"/>
                <a:tab pos="6738838" algn="l"/>
                <a:tab pos="7188119" algn="l"/>
                <a:tab pos="7637399" algn="l"/>
                <a:tab pos="8086678" algn="l"/>
                <a:tab pos="8535958" algn="l"/>
                <a:tab pos="8985238" algn="l"/>
                <a:tab pos="9434158" algn="l"/>
                <a:tab pos="9883439" algn="l"/>
                <a:tab pos="10332718" algn="l"/>
                <a:tab pos="10781998" algn="l"/>
              </a:tabLst>
              <a:defRPr lang="en-US" sz="1600" b="0" i="0" u="none" strike="noStrike" baseline="0">
                <a:ln>
                  <a:noFill/>
                </a:ln>
                <a:solidFill>
                  <a:srgbClr val="000000"/>
                </a:solidFill>
                <a:latin typeface="Arial" pitchFamily="34"/>
                <a:ea typeface="DejaVu Sans" pitchFamily="2"/>
                <a:cs typeface="DejaVu Sans" pitchFamily="2"/>
              </a:defRPr>
            </a:lvl8pPr>
            <a:lvl9pPr marL="2057400" marR="0" lvl="8" indent="-228600" algn="l" rtl="0" hangingPunct="1">
              <a:lnSpc>
                <a:spcPct val="100000"/>
              </a:lnSpc>
              <a:spcBef>
                <a:spcPts val="400"/>
              </a:spcBef>
              <a:spcAft>
                <a:spcPts val="0"/>
              </a:spcAft>
              <a:buClr>
                <a:srgbClr val="000000"/>
              </a:buClr>
              <a:buSzPct val="100000"/>
              <a:buFont typeface="Times New Roman" pitchFamily="18"/>
              <a:buChar char="»"/>
              <a:tabLst>
                <a:tab pos="2057399" algn="l"/>
                <a:tab pos="2246039" algn="l"/>
                <a:tab pos="2695319" algn="l"/>
                <a:tab pos="3144599" algn="l"/>
                <a:tab pos="3593878" algn="l"/>
                <a:tab pos="4043159" algn="l"/>
                <a:tab pos="4492438" algn="l"/>
                <a:tab pos="4941719" algn="l"/>
                <a:tab pos="5390998" algn="l"/>
                <a:tab pos="5840278" algn="l"/>
                <a:tab pos="6289559" algn="l"/>
                <a:tab pos="6738838" algn="l"/>
                <a:tab pos="7188119" algn="l"/>
                <a:tab pos="7637399" algn="l"/>
                <a:tab pos="8086678" algn="l"/>
                <a:tab pos="8535958" algn="l"/>
                <a:tab pos="8985238" algn="l"/>
                <a:tab pos="9434158" algn="l"/>
                <a:tab pos="9883439" algn="l"/>
                <a:tab pos="10332718" algn="l"/>
                <a:tab pos="10781998" algn="l"/>
              </a:tabLst>
              <a:defRPr lang="en-US" sz="1600" b="0" i="0" u="none" strike="noStrike" baseline="0">
                <a:ln>
                  <a:noFill/>
                </a:ln>
                <a:solidFill>
                  <a:srgbClr val="000000"/>
                </a:solidFill>
                <a:latin typeface="Arial" pitchFamily="34"/>
                <a:ea typeface="DejaVu Sans" pitchFamily="2"/>
                <a:cs typeface="DejaVu Sans" pitchFamily="2"/>
              </a:defRPr>
            </a:lvl9pPr>
          </a:lstStyle>
          <a:p>
            <a:pPr marL="285750" lvl="0" indent="-285750">
              <a:spcBef>
                <a:spcPts val="400"/>
              </a:spcBef>
              <a:buFont typeface="Arial" panose="020B0604020202020204" pitchFamily="34" charset="0"/>
              <a:buChar char="•"/>
            </a:pPr>
            <a:r>
              <a:rPr lang="en-GB" sz="1600" dirty="0">
                <a:latin typeface="+mj-lt"/>
                <a:cs typeface="Helvetica" panose="020B0604020202020204" pitchFamily="34" charset="0"/>
              </a:rPr>
              <a:t>SMOS is the second Earth Explorer opportunity mission (1st round)</a:t>
            </a:r>
          </a:p>
          <a:p>
            <a:pPr marL="285750" lvl="0" indent="-285750">
              <a:spcBef>
                <a:spcPts val="400"/>
              </a:spcBef>
              <a:buFont typeface="Arial" panose="020B0604020202020204" pitchFamily="34" charset="0"/>
              <a:buChar char="•"/>
            </a:pPr>
            <a:r>
              <a:rPr lang="en-GB" sz="1600" dirty="0">
                <a:latin typeface="+mj-lt"/>
                <a:cs typeface="Helvetica" panose="020B0604020202020204" pitchFamily="34" charset="0"/>
              </a:rPr>
              <a:t>An </a:t>
            </a:r>
            <a:r>
              <a:rPr lang="en-GB" sz="1600" dirty="0">
                <a:solidFill>
                  <a:srgbClr val="3333CC"/>
                </a:solidFill>
                <a:latin typeface="+mj-lt"/>
                <a:cs typeface="Helvetica" panose="020B0604020202020204" pitchFamily="34" charset="0"/>
              </a:rPr>
              <a:t>ESA/CNES/CDTI</a:t>
            </a:r>
            <a:r>
              <a:rPr lang="en-GB" sz="1600" dirty="0">
                <a:latin typeface="+mj-lt"/>
                <a:cs typeface="Helvetica" panose="020B0604020202020204" pitchFamily="34" charset="0"/>
              </a:rPr>
              <a:t> project</a:t>
            </a:r>
          </a:p>
          <a:p>
            <a:pPr marL="285750" lvl="0" indent="-285750">
              <a:spcBef>
                <a:spcPts val="400"/>
              </a:spcBef>
              <a:buFont typeface="Arial" panose="020B0604020202020204" pitchFamily="34" charset="0"/>
              <a:buChar char="•"/>
            </a:pPr>
            <a:r>
              <a:rPr lang="en-GB" sz="1600" dirty="0">
                <a:latin typeface="+mj-lt"/>
                <a:cs typeface="Helvetica" panose="020B0604020202020204" pitchFamily="34" charset="0"/>
              </a:rPr>
              <a:t>Selected in 1999, initiated in 2000</a:t>
            </a:r>
          </a:p>
          <a:p>
            <a:pPr marL="285750" lvl="0" indent="-285750">
              <a:spcBef>
                <a:spcPts val="400"/>
              </a:spcBef>
              <a:buFont typeface="Arial" panose="020B0604020202020204" pitchFamily="34" charset="0"/>
              <a:buChar char="•"/>
            </a:pPr>
            <a:r>
              <a:rPr lang="en-GB" sz="1600" dirty="0" smtClean="0">
                <a:latin typeface="+mj-lt"/>
                <a:cs typeface="Helvetica" panose="020B0604020202020204" pitchFamily="34" charset="0"/>
              </a:rPr>
              <a:t>Launched </a:t>
            </a:r>
            <a:r>
              <a:rPr lang="en-GB" sz="1600" dirty="0">
                <a:latin typeface="+mj-lt"/>
                <a:cs typeface="Helvetica" panose="020B0604020202020204" pitchFamily="34" charset="0"/>
              </a:rPr>
              <a:t>in N</a:t>
            </a:r>
            <a:r>
              <a:rPr lang="en-GB" sz="1600" dirty="0" smtClean="0">
                <a:latin typeface="+mj-lt"/>
                <a:cs typeface="Helvetica" panose="020B0604020202020204" pitchFamily="34" charset="0"/>
              </a:rPr>
              <a:t>ovember 2009</a:t>
            </a:r>
            <a:endParaRPr lang="en-GB" sz="1600" dirty="0">
              <a:latin typeface="+mj-lt"/>
              <a:cs typeface="Helvetica" panose="020B0604020202020204" pitchFamily="34" charset="0"/>
            </a:endParaRPr>
          </a:p>
          <a:p>
            <a:pPr marL="285750" lvl="0" indent="-285750">
              <a:spcBef>
                <a:spcPts val="448"/>
              </a:spcBef>
              <a:buFont typeface="Arial" panose="020B0604020202020204" pitchFamily="34" charset="0"/>
              <a:buChar char="•"/>
            </a:pPr>
            <a:r>
              <a:rPr lang="en-GB" sz="1800" dirty="0">
                <a:latin typeface="+mj-lt"/>
                <a:cs typeface="Helvetica" panose="020B0604020202020204" pitchFamily="34" charset="0"/>
              </a:rPr>
              <a:t>A </a:t>
            </a:r>
            <a:r>
              <a:rPr lang="en-GB" sz="1800" b="1" dirty="0">
                <a:solidFill>
                  <a:srgbClr val="FF3300"/>
                </a:solidFill>
                <a:latin typeface="+mj-lt"/>
                <a:cs typeface="Helvetica" panose="020B0604020202020204" pitchFamily="34" charset="0"/>
              </a:rPr>
              <a:t>new technique</a:t>
            </a:r>
            <a:r>
              <a:rPr lang="en-GB" sz="1800" dirty="0">
                <a:latin typeface="+mj-lt"/>
                <a:cs typeface="Helvetica" panose="020B0604020202020204" pitchFamily="34" charset="0"/>
              </a:rPr>
              <a:t> (2D interferometry) to provide </a:t>
            </a:r>
            <a:r>
              <a:rPr lang="en-GB" sz="1800" b="1" dirty="0">
                <a:solidFill>
                  <a:srgbClr val="FF3300"/>
                </a:solidFill>
                <a:latin typeface="+mj-lt"/>
                <a:cs typeface="Helvetica" panose="020B0604020202020204" pitchFamily="34" charset="0"/>
              </a:rPr>
              <a:t>global measurements</a:t>
            </a:r>
            <a:r>
              <a:rPr lang="en-GB" sz="1800" dirty="0">
                <a:latin typeface="+mj-lt"/>
                <a:cs typeface="Helvetica" panose="020B0604020202020204" pitchFamily="34" charset="0"/>
              </a:rPr>
              <a:t> from space of </a:t>
            </a:r>
            <a:r>
              <a:rPr lang="en-GB" sz="1800" b="1" dirty="0">
                <a:solidFill>
                  <a:srgbClr val="FF3300"/>
                </a:solidFill>
                <a:latin typeface="+mj-lt"/>
                <a:cs typeface="Helvetica" panose="020B0604020202020204" pitchFamily="34" charset="0"/>
              </a:rPr>
              <a:t>key variables</a:t>
            </a:r>
            <a:r>
              <a:rPr lang="en-GB" sz="1800" dirty="0">
                <a:latin typeface="+mj-lt"/>
                <a:cs typeface="Helvetica" panose="020B0604020202020204" pitchFamily="34" charset="0"/>
              </a:rPr>
              <a:t> (SSS and SM) for </a:t>
            </a:r>
            <a:r>
              <a:rPr lang="en-GB" sz="1800" dirty="0">
                <a:solidFill>
                  <a:srgbClr val="FF3300"/>
                </a:solidFill>
                <a:latin typeface="+mj-lt"/>
                <a:cs typeface="Helvetica" panose="020B0604020202020204" pitchFamily="34" charset="0"/>
              </a:rPr>
              <a:t>the </a:t>
            </a:r>
            <a:r>
              <a:rPr lang="en-GB" sz="1800" b="1" dirty="0">
                <a:solidFill>
                  <a:srgbClr val="FF3300"/>
                </a:solidFill>
                <a:latin typeface="+mj-lt"/>
                <a:cs typeface="Helvetica" panose="020B0604020202020204" pitchFamily="34" charset="0"/>
              </a:rPr>
              <a:t>first time</a:t>
            </a:r>
            <a:r>
              <a:rPr lang="en-GB" sz="1800" dirty="0" smtClean="0">
                <a:solidFill>
                  <a:srgbClr val="FF3300"/>
                </a:solidFill>
                <a:latin typeface="+mj-lt"/>
                <a:cs typeface="Helvetica" panose="020B0604020202020204" pitchFamily="34" charset="0"/>
              </a:rPr>
              <a:t>.</a:t>
            </a:r>
          </a:p>
          <a:p>
            <a:pPr marL="0" lvl="0" indent="0">
              <a:spcBef>
                <a:spcPts val="448"/>
              </a:spcBef>
            </a:pPr>
            <a:endParaRPr lang="en-GB" sz="1800" dirty="0">
              <a:solidFill>
                <a:srgbClr val="FF3300"/>
              </a:solidFill>
              <a:latin typeface="+mj-lt"/>
              <a:cs typeface="Helvetica" panose="020B0604020202020204" pitchFamily="34" charset="0"/>
            </a:endParaRPr>
          </a:p>
          <a:p>
            <a:pPr marL="0" lvl="0" indent="0">
              <a:spcBef>
                <a:spcPts val="448"/>
              </a:spcBef>
            </a:pPr>
            <a:r>
              <a:rPr lang="en-GB" b="1" dirty="0" smtClean="0">
                <a:solidFill>
                  <a:schemeClr val="tx1"/>
                </a:solidFill>
                <a:latin typeface="+mj-lt"/>
                <a:cs typeface="Helvetica" panose="020B0604020202020204" pitchFamily="34" charset="0"/>
              </a:rPr>
              <a:t>SMOS : 2010-Present</a:t>
            </a:r>
            <a:endParaRPr lang="en-GB" b="1" dirty="0">
              <a:solidFill>
                <a:schemeClr val="tx1"/>
              </a:solidFill>
              <a:latin typeface="+mj-lt"/>
              <a:cs typeface="Helvetica" panose="020B0604020202020204" pitchFamily="34" charset="0"/>
            </a:endParaRPr>
          </a:p>
        </p:txBody>
      </p:sp>
      <p:sp>
        <p:nvSpPr>
          <p:cNvPr id="4" name="Forme libre 3"/>
          <p:cNvSpPr/>
          <p:nvPr/>
        </p:nvSpPr>
        <p:spPr>
          <a:xfrm>
            <a:off x="463680" y="3716098"/>
            <a:ext cx="4108320" cy="224895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p>
            <a:pPr algn="l" defTabSz="914400" fontAlgn="auto" hangingPunct="0">
              <a:spcBef>
                <a:spcPts val="0"/>
              </a:spcBef>
              <a:spcAft>
                <a:spcPts val="0"/>
              </a:spcAft>
              <a:buClr>
                <a:srgbClr val="FF3300"/>
              </a:buClr>
              <a:buFont typeface="Times New Roman" pitchFamily="18"/>
              <a:buChar char="•"/>
              <a:tabLst>
                <a:tab pos="0" algn="l"/>
                <a:tab pos="448919" algn="l"/>
                <a:tab pos="898199" algn="l"/>
                <a:tab pos="1347480" algn="l"/>
                <a:tab pos="1796760" algn="l"/>
                <a:tab pos="2246040" algn="l"/>
                <a:tab pos="2695320" algn="l"/>
                <a:tab pos="3144599" algn="l"/>
                <a:tab pos="3593880" algn="l"/>
                <a:tab pos="4043159" algn="l"/>
                <a:tab pos="4492440" algn="l"/>
                <a:tab pos="4941719" algn="l"/>
                <a:tab pos="5391000" algn="l"/>
                <a:tab pos="5840279" algn="l"/>
                <a:tab pos="6289560" algn="l"/>
                <a:tab pos="6738840" algn="l"/>
                <a:tab pos="7188119" algn="l"/>
                <a:tab pos="7637399" algn="l"/>
                <a:tab pos="8086679" algn="l"/>
                <a:tab pos="8535960" algn="l"/>
                <a:tab pos="8985239" algn="l"/>
              </a:tabLst>
            </a:pPr>
            <a:r>
              <a:rPr lang="en-GB" sz="2000" b="0" dirty="0">
                <a:solidFill>
                  <a:srgbClr val="FF3300"/>
                </a:solidFill>
                <a:latin typeface="+mj-lt"/>
                <a:ea typeface="DejaVu Sans" pitchFamily="2"/>
                <a:cs typeface="Helvetica" panose="020B0604020202020204" pitchFamily="34" charset="0"/>
              </a:rPr>
              <a:t>Need</a:t>
            </a:r>
            <a:r>
              <a:rPr lang="en-GB" sz="2000" b="0" dirty="0">
                <a:solidFill>
                  <a:srgbClr val="3333CC"/>
                </a:solidFill>
                <a:latin typeface="+mj-lt"/>
                <a:ea typeface="DejaVu Sans" pitchFamily="2"/>
                <a:cs typeface="Helvetica" panose="020B0604020202020204" pitchFamily="34" charset="0"/>
              </a:rPr>
              <a:t> for soil moisture and sea surface salinity fields</a:t>
            </a:r>
          </a:p>
          <a:p>
            <a:pPr algn="l" defTabSz="914400" fontAlgn="auto" hangingPunct="0">
              <a:spcBef>
                <a:spcPts val="0"/>
              </a:spcBef>
              <a:spcAft>
                <a:spcPts val="0"/>
              </a:spcAft>
              <a:buClr>
                <a:srgbClr val="FF3300"/>
              </a:buClr>
              <a:buFont typeface="Times New Roman" pitchFamily="18"/>
              <a:buChar char="•"/>
              <a:tabLst>
                <a:tab pos="0" algn="l"/>
                <a:tab pos="448919" algn="l"/>
                <a:tab pos="898199" algn="l"/>
                <a:tab pos="1347480" algn="l"/>
                <a:tab pos="1796760" algn="l"/>
                <a:tab pos="2246040" algn="l"/>
                <a:tab pos="2695320" algn="l"/>
                <a:tab pos="3144599" algn="l"/>
                <a:tab pos="3593880" algn="l"/>
                <a:tab pos="4043159" algn="l"/>
                <a:tab pos="4492440" algn="l"/>
                <a:tab pos="4941719" algn="l"/>
                <a:tab pos="5391000" algn="l"/>
                <a:tab pos="5840279" algn="l"/>
                <a:tab pos="6289560" algn="l"/>
                <a:tab pos="6738840" algn="l"/>
                <a:tab pos="7188119" algn="l"/>
                <a:tab pos="7637399" algn="l"/>
                <a:tab pos="8086679" algn="l"/>
                <a:tab pos="8535960" algn="l"/>
                <a:tab pos="8985239" algn="l"/>
              </a:tabLst>
            </a:pPr>
            <a:r>
              <a:rPr lang="en-GB" sz="2000" b="0" dirty="0">
                <a:solidFill>
                  <a:srgbClr val="FF3300"/>
                </a:solidFill>
                <a:latin typeface="+mj-lt"/>
                <a:ea typeface="DejaVu Sans" pitchFamily="2"/>
                <a:cs typeface="Helvetica" panose="020B0604020202020204" pitchFamily="34" charset="0"/>
              </a:rPr>
              <a:t>Only</a:t>
            </a:r>
            <a:r>
              <a:rPr lang="en-GB" sz="2000" b="0" dirty="0">
                <a:solidFill>
                  <a:srgbClr val="3333CC"/>
                </a:solidFill>
                <a:latin typeface="+mj-lt"/>
                <a:ea typeface="DejaVu Sans" pitchFamily="2"/>
                <a:cs typeface="Helvetica" panose="020B0604020202020204" pitchFamily="34" charset="0"/>
              </a:rPr>
              <a:t> passive L band suitable</a:t>
            </a:r>
          </a:p>
          <a:p>
            <a:pPr algn="l" defTabSz="914400" fontAlgn="auto" hangingPunct="0">
              <a:spcBef>
                <a:spcPts val="0"/>
              </a:spcBef>
              <a:spcAft>
                <a:spcPts val="0"/>
              </a:spcAft>
              <a:buClr>
                <a:srgbClr val="3333CC"/>
              </a:buClr>
              <a:buFont typeface="Times New Roman" pitchFamily="18"/>
              <a:buChar char="•"/>
              <a:tabLst>
                <a:tab pos="0" algn="l"/>
                <a:tab pos="448919" algn="l"/>
                <a:tab pos="898199" algn="l"/>
                <a:tab pos="1347480" algn="l"/>
                <a:tab pos="1796760" algn="l"/>
                <a:tab pos="2246040" algn="l"/>
                <a:tab pos="2695320" algn="l"/>
                <a:tab pos="3144599" algn="l"/>
                <a:tab pos="3593880" algn="l"/>
                <a:tab pos="4043159" algn="l"/>
                <a:tab pos="4492440" algn="l"/>
                <a:tab pos="4941719" algn="l"/>
                <a:tab pos="5391000" algn="l"/>
                <a:tab pos="5840279" algn="l"/>
                <a:tab pos="6289560" algn="l"/>
                <a:tab pos="6738840" algn="l"/>
                <a:tab pos="7188119" algn="l"/>
                <a:tab pos="7637399" algn="l"/>
                <a:tab pos="8086679" algn="l"/>
                <a:tab pos="8535960" algn="l"/>
                <a:tab pos="8985239" algn="l"/>
              </a:tabLst>
            </a:pPr>
            <a:r>
              <a:rPr lang="en-US" sz="2000" b="0" dirty="0">
                <a:solidFill>
                  <a:srgbClr val="3333CC"/>
                </a:solidFill>
                <a:latin typeface="+mj-lt"/>
                <a:ea typeface="DejaVu Sans" pitchFamily="2"/>
                <a:cs typeface="Helvetica" panose="020B0604020202020204" pitchFamily="34" charset="0"/>
              </a:rPr>
              <a:t>Real aperture systems currently not adequate (antenna size)</a:t>
            </a:r>
            <a:r>
              <a:rPr lang="en-GB" sz="2000" b="0" dirty="0">
                <a:solidFill>
                  <a:srgbClr val="3333CC"/>
                </a:solidFill>
                <a:latin typeface="+mj-lt"/>
                <a:ea typeface="DejaVu Sans" pitchFamily="2"/>
                <a:cs typeface="Helvetica" panose="020B0604020202020204" pitchFamily="34" charset="0"/>
              </a:rPr>
              <a:t> ==&gt;Synthetic antenna</a:t>
            </a:r>
          </a:p>
          <a:p>
            <a:pPr algn="l" defTabSz="914400" fontAlgn="auto" hangingPunct="0">
              <a:spcBef>
                <a:spcPts val="0"/>
              </a:spcBef>
              <a:spcAft>
                <a:spcPts val="0"/>
              </a:spcAft>
              <a:buClrTx/>
              <a:buSzTx/>
              <a:buFontTx/>
              <a:buNone/>
              <a:tabLst>
                <a:tab pos="0" algn="l"/>
                <a:tab pos="448919" algn="l"/>
                <a:tab pos="898199" algn="l"/>
                <a:tab pos="1347480" algn="l"/>
                <a:tab pos="1796760" algn="l"/>
                <a:tab pos="2246040" algn="l"/>
                <a:tab pos="2695320" algn="l"/>
                <a:tab pos="3144599" algn="l"/>
                <a:tab pos="3593880" algn="l"/>
                <a:tab pos="4043159" algn="l"/>
                <a:tab pos="4492440" algn="l"/>
                <a:tab pos="4941719" algn="l"/>
                <a:tab pos="5391000" algn="l"/>
                <a:tab pos="5840279" algn="l"/>
                <a:tab pos="6289560" algn="l"/>
                <a:tab pos="6738840" algn="l"/>
                <a:tab pos="7188119" algn="l"/>
                <a:tab pos="7637399" algn="l"/>
                <a:tab pos="8086679" algn="l"/>
                <a:tab pos="8535960" algn="l"/>
                <a:tab pos="8985239" algn="l"/>
              </a:tabLst>
            </a:pPr>
            <a:endParaRPr lang="en-GB" sz="2000" b="0" dirty="0">
              <a:solidFill>
                <a:srgbClr val="3333CC"/>
              </a:solidFill>
              <a:latin typeface="+mj-lt"/>
              <a:ea typeface="DejaVu Sans" pitchFamily="2"/>
              <a:cs typeface="Helvetica" panose="020B0604020202020204" pitchFamily="34" charset="0"/>
            </a:endParaRPr>
          </a:p>
        </p:txBody>
      </p:sp>
      <p:pic>
        <p:nvPicPr>
          <p:cNvPr id="5" name="Image 4"/>
          <p:cNvPicPr>
            <a:picLocks noChangeAspect="1"/>
          </p:cNvPicPr>
          <p:nvPr/>
        </p:nvPicPr>
        <p:blipFill>
          <a:blip r:embed="rId3">
            <a:lum/>
            <a:alphaModFix/>
          </a:blip>
          <a:srcRect/>
          <a:stretch>
            <a:fillRect/>
          </a:stretch>
        </p:blipFill>
        <p:spPr>
          <a:xfrm>
            <a:off x="5181480" y="3581279"/>
            <a:ext cx="3733920" cy="2986199"/>
          </a:xfrm>
          <a:prstGeom prst="rect">
            <a:avLst/>
          </a:prstGeom>
          <a:noFill/>
          <a:ln>
            <a:noFill/>
          </a:ln>
        </p:spPr>
      </p:pic>
      <p:sp>
        <p:nvSpPr>
          <p:cNvPr id="8" name="Rectangle 7"/>
          <p:cNvSpPr/>
          <p:nvPr/>
        </p:nvSpPr>
        <p:spPr bwMode="auto">
          <a:xfrm>
            <a:off x="8229600" y="0"/>
            <a:ext cx="914400" cy="1065213"/>
          </a:xfrm>
          <a:prstGeom prst="rect">
            <a:avLst/>
          </a:prstGeom>
          <a:solidFill>
            <a:srgbClr val="FFFFFF"/>
          </a:solidFill>
          <a:ln w="254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06" charset="0"/>
            </a:endParaRPr>
          </a:p>
        </p:txBody>
      </p:sp>
      <p:pic>
        <p:nvPicPr>
          <p:cNvPr id="9" name="Picture 8" descr="Screen Clipping"/>
          <p:cNvPicPr>
            <a:picLocks noChangeAspect="1"/>
          </p:cNvPicPr>
          <p:nvPr/>
        </p:nvPicPr>
        <p:blipFill rotWithShape="1">
          <a:blip r:embed="rId4">
            <a:extLst>
              <a:ext uri="{28A0092B-C50C-407E-A947-70E740481C1C}">
                <a14:useLocalDpi xmlns:a14="http://schemas.microsoft.com/office/drawing/2010/main" val="0"/>
              </a:ext>
            </a:extLst>
          </a:blip>
          <a:srcRect l="2903" t="2894"/>
          <a:stretch/>
        </p:blipFill>
        <p:spPr>
          <a:xfrm>
            <a:off x="7954178" y="60248"/>
            <a:ext cx="1189822" cy="870333"/>
          </a:xfrm>
          <a:prstGeom prst="rect">
            <a:avLst/>
          </a:prstGeom>
        </p:spPr>
      </p:pic>
    </p:spTree>
    <p:extLst>
      <p:ext uri="{BB962C8B-B14F-4D97-AF65-F5344CB8AC3E}">
        <p14:creationId xmlns:p14="http://schemas.microsoft.com/office/powerpoint/2010/main" val="90039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2734057" y="0"/>
            <a:ext cx="4951475" cy="1143000"/>
          </a:xfrm>
          <a:prstGeom prst="rect">
            <a:avLst/>
          </a:prstGeom>
          <a:noFill/>
          <a:ln>
            <a:noFill/>
          </a:ln>
        </p:spPr>
        <p:txBody>
          <a:bodyPr spcFirstLastPara="1" vert="horz" wrap="square" lIns="91425" tIns="45700" rIns="91425" bIns="45700" rtlCol="0" anchor="t" anchorCtr="0">
            <a:noAutofit/>
          </a:bodyPr>
          <a:lstStyle/>
          <a:p>
            <a:pPr algn="l">
              <a:spcBef>
                <a:spcPts val="0"/>
              </a:spcBef>
              <a:buClr>
                <a:schemeClr val="lt1"/>
              </a:buClr>
              <a:buSzPts val="3240"/>
            </a:pPr>
            <a:r>
              <a:rPr lang="fr-FR" sz="2000" b="0" dirty="0" err="1">
                <a:solidFill>
                  <a:schemeClr val="tx1"/>
                </a:solidFill>
                <a:latin typeface="Calibri"/>
                <a:ea typeface="Calibri"/>
                <a:cs typeface="Calibri"/>
                <a:sym typeface="Calibri"/>
              </a:rPr>
              <a:t>Sub-kilometric</a:t>
            </a:r>
            <a:r>
              <a:rPr lang="fr-FR" sz="2000" b="0" dirty="0">
                <a:solidFill>
                  <a:schemeClr val="tx1"/>
                </a:solidFill>
                <a:latin typeface="Calibri"/>
                <a:ea typeface="Calibri"/>
                <a:cs typeface="Calibri"/>
                <a:sym typeface="Calibri"/>
              </a:rPr>
              <a:t> </a:t>
            </a:r>
            <a:r>
              <a:rPr lang="fr-FR" sz="2000" b="0" dirty="0" err="1">
                <a:solidFill>
                  <a:schemeClr val="tx1"/>
                </a:solidFill>
                <a:latin typeface="Calibri"/>
                <a:ea typeface="Calibri"/>
                <a:cs typeface="Calibri"/>
                <a:sym typeface="Calibri"/>
              </a:rPr>
              <a:t>soil</a:t>
            </a:r>
            <a:r>
              <a:rPr lang="fr-FR" sz="2000" b="0" dirty="0">
                <a:solidFill>
                  <a:schemeClr val="tx1"/>
                </a:solidFill>
                <a:latin typeface="Calibri"/>
                <a:ea typeface="Calibri"/>
                <a:cs typeface="Calibri"/>
                <a:sym typeface="Calibri"/>
              </a:rPr>
              <a:t> </a:t>
            </a:r>
            <a:r>
              <a:rPr lang="fr-FR" sz="2000" b="0" dirty="0" err="1" smtClean="0">
                <a:solidFill>
                  <a:schemeClr val="tx1"/>
                </a:solidFill>
                <a:latin typeface="Calibri"/>
                <a:ea typeface="Calibri"/>
                <a:cs typeface="Calibri"/>
                <a:sym typeface="Calibri"/>
              </a:rPr>
              <a:t>moisture</a:t>
            </a:r>
            <a:r>
              <a:rPr lang="fr-FR" sz="2000" b="0" dirty="0" smtClean="0">
                <a:solidFill>
                  <a:schemeClr val="tx1"/>
                </a:solidFill>
                <a:latin typeface="Calibri"/>
                <a:ea typeface="Calibri"/>
                <a:cs typeface="Calibri"/>
                <a:sym typeface="Calibri"/>
              </a:rPr>
              <a:t> (SMOS+ S3 or SMOS+S1  </a:t>
            </a:r>
            <a:r>
              <a:rPr lang="fr-FR" sz="2000" b="0" dirty="0">
                <a:solidFill>
                  <a:schemeClr val="tx1"/>
                </a:solidFill>
                <a:latin typeface="Calibri"/>
                <a:ea typeface="Calibri"/>
                <a:cs typeface="Calibri"/>
                <a:sym typeface="Calibri"/>
              </a:rPr>
              <a:t>-500m)</a:t>
            </a:r>
            <a:endParaRPr sz="2000" b="0" dirty="0">
              <a:solidFill>
                <a:schemeClr val="tx1"/>
              </a:solidFill>
              <a:latin typeface="Calibri"/>
              <a:ea typeface="Calibri"/>
              <a:cs typeface="Calibri"/>
              <a:sym typeface="Calibri"/>
            </a:endParaRPr>
          </a:p>
        </p:txBody>
      </p:sp>
      <p:grpSp>
        <p:nvGrpSpPr>
          <p:cNvPr id="280" name="Shape 280"/>
          <p:cNvGrpSpPr/>
          <p:nvPr/>
        </p:nvGrpSpPr>
        <p:grpSpPr>
          <a:xfrm>
            <a:off x="7995245" y="4715935"/>
            <a:ext cx="1410145" cy="882529"/>
            <a:chOff x="377766" y="4407954"/>
            <a:chExt cx="2996327" cy="1156912"/>
          </a:xfrm>
        </p:grpSpPr>
        <p:sp>
          <p:nvSpPr>
            <p:cNvPr id="281" name="Shape 281"/>
            <p:cNvSpPr txBox="1"/>
            <p:nvPr/>
          </p:nvSpPr>
          <p:spPr>
            <a:xfrm>
              <a:off x="377766" y="5351301"/>
              <a:ext cx="2996327" cy="213565"/>
            </a:xfrm>
            <a:prstGeom prst="rect">
              <a:avLst/>
            </a:prstGeom>
            <a:noFill/>
            <a:ln>
              <a:noFill/>
            </a:ln>
          </p:spPr>
          <p:txBody>
            <a:bodyPr spcFirstLastPara="1" wrap="square" lIns="91425" tIns="45700" rIns="91425" bIns="45700" anchor="t" anchorCtr="0">
              <a:no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Arial"/>
                  <a:ea typeface="Arial"/>
                  <a:cs typeface="Arial"/>
                  <a:sym typeface="Arial"/>
                </a:rPr>
                <a:t>www.aapahinnovations.com</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82" name="Shape 282" descr="aapah_logo.png"/>
            <p:cNvPicPr preferRelativeResize="0"/>
            <p:nvPr/>
          </p:nvPicPr>
          <p:blipFill rotWithShape="1">
            <a:blip r:embed="rId3">
              <a:alphaModFix/>
            </a:blip>
            <a:srcRect/>
            <a:stretch/>
          </p:blipFill>
          <p:spPr>
            <a:xfrm>
              <a:off x="503945" y="4407954"/>
              <a:ext cx="1475767" cy="441756"/>
            </a:xfrm>
            <a:prstGeom prst="rect">
              <a:avLst/>
            </a:prstGeom>
            <a:solidFill>
              <a:schemeClr val="lt1"/>
            </a:solidFill>
            <a:ln>
              <a:noFill/>
            </a:ln>
          </p:spPr>
        </p:pic>
      </p:grpSp>
      <p:pic>
        <p:nvPicPr>
          <p:cNvPr id="283" name="Shape 283" descr="2017178_v2.png"/>
          <p:cNvPicPr preferRelativeResize="0"/>
          <p:nvPr/>
        </p:nvPicPr>
        <p:blipFill rotWithShape="1">
          <a:blip r:embed="rId4">
            <a:alphaModFix/>
          </a:blip>
          <a:srcRect l="5790" t="4549" r="25412" b="4549"/>
          <a:stretch/>
        </p:blipFill>
        <p:spPr>
          <a:xfrm>
            <a:off x="7498748" y="1014278"/>
            <a:ext cx="1543090" cy="2268426"/>
          </a:xfrm>
          <a:prstGeom prst="rect">
            <a:avLst/>
          </a:prstGeom>
          <a:noFill/>
          <a:ln>
            <a:noFill/>
          </a:ln>
          <a:effectLst>
            <a:outerShdw blurRad="292100" dist="139700" dir="2700000" algn="tl" rotWithShape="0">
              <a:srgbClr val="333333">
                <a:alpha val="64705"/>
              </a:srgbClr>
            </a:outerShdw>
          </a:effectLst>
        </p:spPr>
      </p:pic>
      <p:pic>
        <p:nvPicPr>
          <p:cNvPr id="284" name="Shape 284" descr="2017178_v2.png"/>
          <p:cNvPicPr preferRelativeResize="0"/>
          <p:nvPr/>
        </p:nvPicPr>
        <p:blipFill rotWithShape="1">
          <a:blip r:embed="rId5">
            <a:alphaModFix/>
          </a:blip>
          <a:srcRect l="76558" t="34981" r="5843" b="4887"/>
          <a:stretch/>
        </p:blipFill>
        <p:spPr>
          <a:xfrm>
            <a:off x="2098267" y="4353057"/>
            <a:ext cx="415466" cy="1967653"/>
          </a:xfrm>
          <a:prstGeom prst="rect">
            <a:avLst/>
          </a:prstGeom>
          <a:noFill/>
          <a:ln>
            <a:noFill/>
          </a:ln>
        </p:spPr>
      </p:pic>
      <p:pic>
        <p:nvPicPr>
          <p:cNvPr id="285" name="Shape 285" descr="20160406.png"/>
          <p:cNvPicPr preferRelativeResize="0"/>
          <p:nvPr/>
        </p:nvPicPr>
        <p:blipFill rotWithShape="1">
          <a:blip r:embed="rId6">
            <a:alphaModFix/>
          </a:blip>
          <a:srcRect l="14310" t="8532" r="41528" b="8990"/>
          <a:stretch/>
        </p:blipFill>
        <p:spPr>
          <a:xfrm>
            <a:off x="3486899" y="747540"/>
            <a:ext cx="1340214" cy="2589688"/>
          </a:xfrm>
          <a:prstGeom prst="rect">
            <a:avLst/>
          </a:prstGeom>
          <a:noFill/>
          <a:ln>
            <a:noFill/>
          </a:ln>
        </p:spPr>
      </p:pic>
      <p:sp>
        <p:nvSpPr>
          <p:cNvPr id="286" name="Shape 286"/>
          <p:cNvSpPr txBox="1"/>
          <p:nvPr/>
        </p:nvSpPr>
        <p:spPr>
          <a:xfrm>
            <a:off x="3631330" y="748312"/>
            <a:ext cx="730853" cy="410369"/>
          </a:xfrm>
          <a:prstGeom prst="rect">
            <a:avLst/>
          </a:prstGeom>
          <a:noFill/>
          <a:ln>
            <a:noFill/>
          </a:ln>
        </p:spPr>
        <p:txBody>
          <a:bodyPr spcFirstLastPara="1" wrap="square" lIns="91425" tIns="45700" rIns="91425" bIns="45700" anchor="t" anchorCtr="0">
            <a:no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Calibri"/>
                <a:ea typeface="Calibri"/>
                <a:cs typeface="Calibri"/>
                <a:sym typeface="Calibri"/>
              </a:rPr>
              <a:t>April 2016</a:t>
            </a:r>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87" name="Shape 287" descr="20160508.png"/>
          <p:cNvPicPr preferRelativeResize="0"/>
          <p:nvPr/>
        </p:nvPicPr>
        <p:blipFill rotWithShape="1">
          <a:blip r:embed="rId7">
            <a:alphaModFix/>
          </a:blip>
          <a:srcRect l="15413" t="8532" r="41528" b="8990"/>
          <a:stretch/>
        </p:blipFill>
        <p:spPr>
          <a:xfrm>
            <a:off x="4549148" y="756437"/>
            <a:ext cx="1256859" cy="2491796"/>
          </a:xfrm>
          <a:prstGeom prst="rect">
            <a:avLst/>
          </a:prstGeom>
          <a:noFill/>
          <a:ln>
            <a:noFill/>
          </a:ln>
        </p:spPr>
      </p:pic>
      <p:sp>
        <p:nvSpPr>
          <p:cNvPr id="288" name="Shape 288"/>
          <p:cNvSpPr txBox="1"/>
          <p:nvPr/>
        </p:nvSpPr>
        <p:spPr>
          <a:xfrm>
            <a:off x="4616212" y="763856"/>
            <a:ext cx="730853" cy="410369"/>
          </a:xfrm>
          <a:prstGeom prst="rect">
            <a:avLst/>
          </a:prstGeom>
          <a:noFill/>
          <a:ln>
            <a:noFill/>
          </a:ln>
        </p:spPr>
        <p:txBody>
          <a:bodyPr spcFirstLastPara="1" wrap="square" lIns="91425" tIns="45700" rIns="91425" bIns="45700" anchor="t" anchorCtr="0">
            <a:no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Calibri"/>
                <a:ea typeface="Calibri"/>
                <a:cs typeface="Calibri"/>
                <a:sym typeface="Calibri"/>
              </a:rPr>
              <a:t>May 2016</a:t>
            </a:r>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89" name="Shape 289" descr="20160609.png"/>
          <p:cNvPicPr preferRelativeResize="0"/>
          <p:nvPr/>
        </p:nvPicPr>
        <p:blipFill rotWithShape="1">
          <a:blip r:embed="rId8">
            <a:alphaModFix/>
          </a:blip>
          <a:srcRect l="14310" t="8532" r="40425" b="8990"/>
          <a:stretch/>
        </p:blipFill>
        <p:spPr>
          <a:xfrm>
            <a:off x="5372100" y="721960"/>
            <a:ext cx="1337310" cy="2521784"/>
          </a:xfrm>
          <a:prstGeom prst="rect">
            <a:avLst/>
          </a:prstGeom>
          <a:noFill/>
          <a:ln>
            <a:noFill/>
          </a:ln>
        </p:spPr>
      </p:pic>
      <p:sp>
        <p:nvSpPr>
          <p:cNvPr id="290" name="Shape 290"/>
          <p:cNvSpPr txBox="1"/>
          <p:nvPr/>
        </p:nvSpPr>
        <p:spPr>
          <a:xfrm>
            <a:off x="5473462" y="723215"/>
            <a:ext cx="730853" cy="410369"/>
          </a:xfrm>
          <a:prstGeom prst="rect">
            <a:avLst/>
          </a:prstGeom>
          <a:noFill/>
          <a:ln>
            <a:noFill/>
          </a:ln>
        </p:spPr>
        <p:txBody>
          <a:bodyPr spcFirstLastPara="1" wrap="square" lIns="91425" tIns="45700" rIns="91425" bIns="45700" anchor="t" anchorCtr="0">
            <a:no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Calibri"/>
                <a:ea typeface="Calibri"/>
                <a:cs typeface="Calibri"/>
                <a:sym typeface="Calibri"/>
              </a:rPr>
              <a:t>June 2016</a:t>
            </a:r>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91" name="Shape 291" descr="20160711.png"/>
          <p:cNvPicPr preferRelativeResize="0"/>
          <p:nvPr/>
        </p:nvPicPr>
        <p:blipFill rotWithShape="1">
          <a:blip r:embed="rId9">
            <a:alphaModFix/>
          </a:blip>
          <a:srcRect l="15413" t="8532" r="41528" b="8990"/>
          <a:stretch/>
        </p:blipFill>
        <p:spPr>
          <a:xfrm>
            <a:off x="6309360" y="751840"/>
            <a:ext cx="1299788" cy="2576904"/>
          </a:xfrm>
          <a:prstGeom prst="rect">
            <a:avLst/>
          </a:prstGeom>
          <a:noFill/>
          <a:ln>
            <a:noFill/>
          </a:ln>
        </p:spPr>
      </p:pic>
      <p:pic>
        <p:nvPicPr>
          <p:cNvPr id="292" name="Shape 292" descr="20160812.png"/>
          <p:cNvPicPr preferRelativeResize="0"/>
          <p:nvPr/>
        </p:nvPicPr>
        <p:blipFill rotWithShape="1">
          <a:blip r:embed="rId10">
            <a:alphaModFix/>
          </a:blip>
          <a:srcRect l="14665" t="8888" r="41341" b="10001"/>
          <a:stretch/>
        </p:blipFill>
        <p:spPr>
          <a:xfrm>
            <a:off x="2734058" y="3889248"/>
            <a:ext cx="1465688" cy="2797480"/>
          </a:xfrm>
          <a:prstGeom prst="rect">
            <a:avLst/>
          </a:prstGeom>
          <a:noFill/>
          <a:ln>
            <a:noFill/>
          </a:ln>
        </p:spPr>
      </p:pic>
      <p:pic>
        <p:nvPicPr>
          <p:cNvPr id="293" name="Shape 293" descr="20160913.png"/>
          <p:cNvPicPr preferRelativeResize="0"/>
          <p:nvPr/>
        </p:nvPicPr>
        <p:blipFill rotWithShape="1">
          <a:blip r:embed="rId11">
            <a:alphaModFix/>
          </a:blip>
          <a:srcRect l="15413" t="8532" r="41528" b="8990"/>
          <a:stretch/>
        </p:blipFill>
        <p:spPr>
          <a:xfrm>
            <a:off x="3813138" y="3938016"/>
            <a:ext cx="1429790" cy="2834640"/>
          </a:xfrm>
          <a:prstGeom prst="rect">
            <a:avLst/>
          </a:prstGeom>
          <a:noFill/>
          <a:ln>
            <a:noFill/>
          </a:ln>
        </p:spPr>
      </p:pic>
      <p:sp>
        <p:nvSpPr>
          <p:cNvPr id="294" name="Shape 294"/>
          <p:cNvSpPr txBox="1"/>
          <p:nvPr/>
        </p:nvSpPr>
        <p:spPr>
          <a:xfrm>
            <a:off x="6456442" y="743536"/>
            <a:ext cx="790178" cy="410369"/>
          </a:xfrm>
          <a:prstGeom prst="rect">
            <a:avLst/>
          </a:prstGeom>
          <a:noFill/>
          <a:ln>
            <a:noFill/>
          </a:ln>
        </p:spPr>
        <p:txBody>
          <a:bodyPr spcFirstLastPara="1" wrap="square" lIns="91425" tIns="45700" rIns="91425" bIns="45700" anchor="t" anchorCtr="0">
            <a:no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smtClean="0">
                <a:ln>
                  <a:noFill/>
                </a:ln>
                <a:solidFill>
                  <a:prstClr val="black"/>
                </a:solidFill>
                <a:effectLst/>
                <a:uLnTx/>
                <a:uFillTx/>
                <a:latin typeface="Calibri"/>
                <a:ea typeface="Calibri"/>
                <a:cs typeface="Calibri"/>
                <a:sym typeface="Calibri"/>
              </a:rPr>
              <a:t>July </a:t>
            </a:r>
            <a:r>
              <a:rPr kumimoji="0" lang="fr-FR" sz="1400" b="0" i="0" u="none" strike="noStrike" kern="1200" cap="none" spc="0" normalizeH="0" baseline="0" noProof="0" dirty="0">
                <a:ln>
                  <a:noFill/>
                </a:ln>
                <a:solidFill>
                  <a:prstClr val="black"/>
                </a:solidFill>
                <a:effectLst/>
                <a:uLnTx/>
                <a:uFillTx/>
                <a:latin typeface="Calibri"/>
                <a:ea typeface="Calibri"/>
                <a:cs typeface="Calibri"/>
                <a:sym typeface="Calibri"/>
              </a:rPr>
              <a:t>2016</a:t>
            </a:r>
            <a:endParaRPr kumimoji="0" sz="14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295" name="Shape 295"/>
          <p:cNvSpPr txBox="1"/>
          <p:nvPr/>
        </p:nvSpPr>
        <p:spPr>
          <a:xfrm>
            <a:off x="2993152" y="3832176"/>
            <a:ext cx="730853" cy="410369"/>
          </a:xfrm>
          <a:prstGeom prst="rect">
            <a:avLst/>
          </a:prstGeom>
          <a:noFill/>
          <a:ln>
            <a:noFill/>
          </a:ln>
        </p:spPr>
        <p:txBody>
          <a:bodyPr spcFirstLastPara="1" wrap="square" lIns="91425" tIns="45700" rIns="91425" bIns="45700" anchor="t" anchorCtr="0">
            <a:no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err="1" smtClean="0">
                <a:ln>
                  <a:noFill/>
                </a:ln>
                <a:solidFill>
                  <a:prstClr val="black"/>
                </a:solidFill>
                <a:effectLst/>
                <a:uLnTx/>
                <a:uFillTx/>
                <a:latin typeface="Calibri"/>
                <a:ea typeface="Calibri"/>
                <a:cs typeface="Calibri"/>
                <a:sym typeface="Calibri"/>
              </a:rPr>
              <a:t>Aug</a:t>
            </a:r>
            <a:r>
              <a:rPr kumimoji="0" lang="fr-FR" sz="1400" b="0" i="0" u="none" strike="noStrike" kern="1200" cap="none" spc="0" normalizeH="0" baseline="0" noProof="0" dirty="0" smtClean="0">
                <a:ln>
                  <a:noFill/>
                </a:ln>
                <a:solidFill>
                  <a:prstClr val="black"/>
                </a:solidFill>
                <a:effectLst/>
                <a:uLnTx/>
                <a:uFillTx/>
                <a:latin typeface="Calibri"/>
                <a:ea typeface="Calibri"/>
                <a:cs typeface="Calibri"/>
                <a:sym typeface="Calibri"/>
              </a:rPr>
              <a:t>. </a:t>
            </a:r>
            <a:r>
              <a:rPr kumimoji="0" lang="fr-FR" sz="1400" b="0" i="0" u="none" strike="noStrike" kern="1200" cap="none" spc="0" normalizeH="0" baseline="0" noProof="0" dirty="0">
                <a:ln>
                  <a:noFill/>
                </a:ln>
                <a:solidFill>
                  <a:prstClr val="black"/>
                </a:solidFill>
                <a:effectLst/>
                <a:uLnTx/>
                <a:uFillTx/>
                <a:latin typeface="Calibri"/>
                <a:ea typeface="Calibri"/>
                <a:cs typeface="Calibri"/>
                <a:sym typeface="Calibri"/>
              </a:rPr>
              <a:t>2016</a:t>
            </a:r>
            <a:endParaRPr kumimoji="0" sz="14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296" name="Shape 296"/>
          <p:cNvSpPr txBox="1"/>
          <p:nvPr/>
        </p:nvSpPr>
        <p:spPr>
          <a:xfrm>
            <a:off x="3930412" y="3913455"/>
            <a:ext cx="730853" cy="410369"/>
          </a:xfrm>
          <a:prstGeom prst="rect">
            <a:avLst/>
          </a:prstGeom>
          <a:noFill/>
          <a:ln>
            <a:noFill/>
          </a:ln>
        </p:spPr>
        <p:txBody>
          <a:bodyPr spcFirstLastPara="1" wrap="square" lIns="91425" tIns="45700" rIns="91425" bIns="45700" anchor="t" anchorCtr="0">
            <a:no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Calibri"/>
                <a:ea typeface="Calibri"/>
                <a:cs typeface="Calibri"/>
                <a:sym typeface="Calibri"/>
              </a:rPr>
              <a:t>Sept. 2016</a:t>
            </a:r>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97" name="Shape 297" descr="20161218.png"/>
          <p:cNvPicPr preferRelativeResize="0"/>
          <p:nvPr/>
        </p:nvPicPr>
        <p:blipFill rotWithShape="1">
          <a:blip r:embed="rId12">
            <a:alphaModFix/>
          </a:blip>
          <a:srcRect l="15413" t="8532" r="41528" b="8990"/>
          <a:stretch/>
        </p:blipFill>
        <p:spPr>
          <a:xfrm>
            <a:off x="6787224" y="3584448"/>
            <a:ext cx="1606602" cy="3184144"/>
          </a:xfrm>
          <a:prstGeom prst="rect">
            <a:avLst/>
          </a:prstGeom>
          <a:noFill/>
          <a:ln>
            <a:noFill/>
          </a:ln>
        </p:spPr>
      </p:pic>
      <p:pic>
        <p:nvPicPr>
          <p:cNvPr id="298" name="Shape 298" descr="20161116.png"/>
          <p:cNvPicPr preferRelativeResize="0"/>
          <p:nvPr/>
        </p:nvPicPr>
        <p:blipFill rotWithShape="1">
          <a:blip r:embed="rId13">
            <a:alphaModFix/>
          </a:blip>
          <a:srcRect l="15414" t="8532" r="41374" b="8990"/>
          <a:stretch/>
        </p:blipFill>
        <p:spPr>
          <a:xfrm>
            <a:off x="5803183" y="3803904"/>
            <a:ext cx="1404422" cy="2774032"/>
          </a:xfrm>
          <a:prstGeom prst="rect">
            <a:avLst/>
          </a:prstGeom>
          <a:noFill/>
          <a:ln>
            <a:noFill/>
          </a:ln>
        </p:spPr>
      </p:pic>
      <p:pic>
        <p:nvPicPr>
          <p:cNvPr id="299" name="Shape 299" descr="20161015.png"/>
          <p:cNvPicPr preferRelativeResize="0"/>
          <p:nvPr/>
        </p:nvPicPr>
        <p:blipFill rotWithShape="1">
          <a:blip r:embed="rId14">
            <a:alphaModFix/>
          </a:blip>
          <a:srcRect l="15413" t="8532" r="41528" b="8990"/>
          <a:stretch/>
        </p:blipFill>
        <p:spPr>
          <a:xfrm>
            <a:off x="4814318" y="3844544"/>
            <a:ext cx="1401091" cy="2777744"/>
          </a:xfrm>
          <a:prstGeom prst="rect">
            <a:avLst/>
          </a:prstGeom>
          <a:noFill/>
          <a:ln>
            <a:noFill/>
          </a:ln>
        </p:spPr>
      </p:pic>
      <p:sp>
        <p:nvSpPr>
          <p:cNvPr id="300" name="Shape 300"/>
          <p:cNvSpPr txBox="1"/>
          <p:nvPr/>
        </p:nvSpPr>
        <p:spPr>
          <a:xfrm>
            <a:off x="4970542" y="3832176"/>
            <a:ext cx="730853" cy="410369"/>
          </a:xfrm>
          <a:prstGeom prst="rect">
            <a:avLst/>
          </a:prstGeom>
          <a:noFill/>
          <a:ln>
            <a:noFill/>
          </a:ln>
        </p:spPr>
        <p:txBody>
          <a:bodyPr spcFirstLastPara="1" wrap="square" lIns="91425" tIns="45700" rIns="91425" bIns="45700" anchor="t" anchorCtr="0">
            <a:no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Calibri"/>
                <a:ea typeface="Calibri"/>
                <a:cs typeface="Calibri"/>
                <a:sym typeface="Calibri"/>
              </a:rPr>
              <a:t>Oct. 2016</a:t>
            </a:r>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01" name="Shape 301"/>
          <p:cNvSpPr txBox="1"/>
          <p:nvPr/>
        </p:nvSpPr>
        <p:spPr>
          <a:xfrm>
            <a:off x="5953522" y="3771215"/>
            <a:ext cx="730853" cy="410369"/>
          </a:xfrm>
          <a:prstGeom prst="rect">
            <a:avLst/>
          </a:prstGeom>
          <a:noFill/>
          <a:ln>
            <a:noFill/>
          </a:ln>
        </p:spPr>
        <p:txBody>
          <a:bodyPr spcFirstLastPara="1" wrap="square" lIns="91425" tIns="45700" rIns="91425" bIns="45700" anchor="t" anchorCtr="0">
            <a:no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Calibri"/>
                <a:ea typeface="Calibri"/>
                <a:cs typeface="Calibri"/>
                <a:sym typeface="Calibri"/>
              </a:rPr>
              <a:t>Nov. 2016</a:t>
            </a:r>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02" name="Shape 302"/>
          <p:cNvSpPr txBox="1"/>
          <p:nvPr/>
        </p:nvSpPr>
        <p:spPr>
          <a:xfrm>
            <a:off x="7000510" y="3754960"/>
            <a:ext cx="730853" cy="410369"/>
          </a:xfrm>
          <a:prstGeom prst="rect">
            <a:avLst/>
          </a:prstGeom>
          <a:noFill/>
          <a:ln>
            <a:noFill/>
          </a:ln>
        </p:spPr>
        <p:txBody>
          <a:bodyPr spcFirstLastPara="1" wrap="square" lIns="91425" tIns="45700" rIns="91425" bIns="45700" anchor="t" anchorCtr="0">
            <a:no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a:ln>
                  <a:noFill/>
                </a:ln>
                <a:solidFill>
                  <a:prstClr val="black"/>
                </a:solidFill>
                <a:effectLst/>
                <a:uLnTx/>
                <a:uFillTx/>
                <a:latin typeface="Calibri"/>
                <a:ea typeface="Calibri"/>
                <a:cs typeface="Calibri"/>
                <a:sym typeface="Calibri"/>
              </a:rPr>
              <a:t>Dec. 2016</a:t>
            </a:r>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6" name="Espace réservé du contenu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8382" y="579505"/>
            <a:ext cx="2601078" cy="3393233"/>
          </a:xfrm>
          <a:prstGeom prst="rect">
            <a:avLst/>
          </a:prstGeom>
        </p:spPr>
      </p:pic>
      <p:sp>
        <p:nvSpPr>
          <p:cNvPr id="27" name="Rectangle à coins arrondis 26"/>
          <p:cNvSpPr/>
          <p:nvPr/>
        </p:nvSpPr>
        <p:spPr>
          <a:xfrm>
            <a:off x="12329" y="2230882"/>
            <a:ext cx="2874902" cy="17071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marL="0" marR="0" lvl="0" indent="0" algn="ctr" defTabSz="914021"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8" name="ZoneTexte 27"/>
          <p:cNvSpPr txBox="1"/>
          <p:nvPr/>
        </p:nvSpPr>
        <p:spPr>
          <a:xfrm>
            <a:off x="259832" y="5285562"/>
            <a:ext cx="1885871" cy="338552"/>
          </a:xfrm>
          <a:prstGeom prst="rect">
            <a:avLst/>
          </a:prstGeom>
          <a:noFill/>
        </p:spPr>
        <p:txBody>
          <a:bodyPr wrap="square" lIns="121917" tIns="60959" rIns="121917" bIns="60959" rtlCol="0">
            <a:spAutoFit/>
          </a:bodyPr>
          <a:lstStyle/>
          <a:p>
            <a:pPr marL="0" marR="0" lvl="0" indent="0" algn="l" defTabSz="914021"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prstClr val="black"/>
                </a:solidFill>
                <a:effectLst/>
                <a:uLnTx/>
                <a:uFillTx/>
                <a:latin typeface="Calibri"/>
                <a:ea typeface="+mn-ea"/>
                <a:cs typeface="+mn-cs"/>
              </a:rPr>
              <a:t>Molero</a:t>
            </a:r>
            <a:r>
              <a:rPr kumimoji="0" lang="en-GB" sz="1400" b="0" i="0" u="none" strike="noStrike" kern="1200" cap="none" spc="0" normalizeH="0" baseline="0" noProof="0" dirty="0">
                <a:ln>
                  <a:noFill/>
                </a:ln>
                <a:solidFill>
                  <a:prstClr val="black"/>
                </a:solidFill>
                <a:effectLst/>
                <a:uLnTx/>
                <a:uFillTx/>
                <a:latin typeface="Calibri"/>
                <a:ea typeface="+mn-ea"/>
                <a:cs typeface="+mn-cs"/>
              </a:rPr>
              <a:t> et al</a:t>
            </a:r>
          </a:p>
        </p:txBody>
      </p:sp>
      <p:pic>
        <p:nvPicPr>
          <p:cNvPr id="29" name="Image 28" descr="SML2PP_Map_SM_R650_Global_20100701_20170406_ASC_AVGFLNOPROD_FLNP.png"/>
          <p:cNvPicPr>
            <a:picLocks noChangeAspect="1"/>
          </p:cNvPicPr>
          <p:nvPr/>
        </p:nvPicPr>
        <p:blipFill>
          <a:blip r:embed="rId16" cstate="print"/>
          <a:stretch>
            <a:fillRect/>
          </a:stretch>
        </p:blipFill>
        <p:spPr>
          <a:xfrm>
            <a:off x="-1195018" y="341780"/>
            <a:ext cx="11114402" cy="6485335"/>
          </a:xfrm>
          <a:prstGeom prst="rect">
            <a:avLst/>
          </a:prstGeom>
        </p:spPr>
      </p:pic>
      <p:sp>
        <p:nvSpPr>
          <p:cNvPr id="30" name="ZoneTexte 29"/>
          <p:cNvSpPr txBox="1"/>
          <p:nvPr/>
        </p:nvSpPr>
        <p:spPr>
          <a:xfrm>
            <a:off x="2179175" y="6228406"/>
            <a:ext cx="6498767" cy="523220"/>
          </a:xfrm>
          <a:prstGeom prst="rect">
            <a:avLst/>
          </a:prstGeom>
          <a:noFill/>
        </p:spPr>
        <p:txBody>
          <a:bodyPr wrap="none" rtlCol="0">
            <a:spAutoFit/>
          </a:bodyPr>
          <a:lstStyle/>
          <a:p>
            <a:pPr marL="0" marR="0" lvl="0" indent="0" algn="l" defTabSz="449263"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Calibri"/>
                <a:ea typeface="+mn-ea"/>
                <a:cs typeface="+mn-cs"/>
              </a:rPr>
              <a:t>Almost 9 years of SMOS soil moisture data</a:t>
            </a:r>
            <a:endParaRPr kumimoji="0" lang="en-US" sz="28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43966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9"/>
                                        </p:tgtEl>
                                        <p:attrNameLst>
                                          <p:attrName>ppt_x</p:attrName>
                                        </p:attrNameLst>
                                      </p:cBhvr>
                                      <p:tavLst>
                                        <p:tav tm="0">
                                          <p:val>
                                            <p:strVal val="ppt_x"/>
                                          </p:val>
                                        </p:tav>
                                        <p:tav tm="100000">
                                          <p:val>
                                            <p:strVal val="ppt_x"/>
                                          </p:val>
                                        </p:tav>
                                      </p:tavLst>
                                    </p:anim>
                                    <p:anim calcmode="lin" valueType="num">
                                      <p:cBhvr additive="base">
                                        <p:cTn id="7" dur="500"/>
                                        <p:tgtEl>
                                          <p:spTgt spid="29"/>
                                        </p:tgtEl>
                                        <p:attrNameLst>
                                          <p:attrName>ppt_y</p:attrName>
                                        </p:attrNameLst>
                                      </p:cBhvr>
                                      <p:tavLst>
                                        <p:tav tm="0">
                                          <p:val>
                                            <p:strVal val="ppt_y"/>
                                          </p:val>
                                        </p:tav>
                                        <p:tav tm="100000">
                                          <p:val>
                                            <p:strVal val="1+ppt_h/2"/>
                                          </p:val>
                                        </p:tav>
                                      </p:tavLst>
                                    </p:anim>
                                    <p:set>
                                      <p:cBhvr>
                                        <p:cTn id="8" dur="1" fill="hold">
                                          <p:stCondLst>
                                            <p:cond delay="499"/>
                                          </p:stCondLst>
                                        </p:cTn>
                                        <p:tgtEl>
                                          <p:spTgt spid="29"/>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30"/>
                                        </p:tgtEl>
                                        <p:attrNameLst>
                                          <p:attrName>ppt_x</p:attrName>
                                        </p:attrNameLst>
                                      </p:cBhvr>
                                      <p:tavLst>
                                        <p:tav tm="0">
                                          <p:val>
                                            <p:strVal val="ppt_x"/>
                                          </p:val>
                                        </p:tav>
                                        <p:tav tm="100000">
                                          <p:val>
                                            <p:strVal val="ppt_x"/>
                                          </p:val>
                                        </p:tav>
                                      </p:tavLst>
                                    </p:anim>
                                    <p:anim calcmode="lin" valueType="num">
                                      <p:cBhvr additive="base">
                                        <p:cTn id="11" dur="500"/>
                                        <p:tgtEl>
                                          <p:spTgt spid="30"/>
                                        </p:tgtEl>
                                        <p:attrNameLst>
                                          <p:attrName>ppt_y</p:attrName>
                                        </p:attrNameLst>
                                      </p:cBhvr>
                                      <p:tavLst>
                                        <p:tav tm="0">
                                          <p:val>
                                            <p:strVal val="ppt_y"/>
                                          </p:val>
                                        </p:tav>
                                        <p:tav tm="100000">
                                          <p:val>
                                            <p:strVal val="1+ppt_h/2"/>
                                          </p:val>
                                        </p:tav>
                                      </p:tavLst>
                                    </p:anim>
                                    <p:set>
                                      <p:cBhvr>
                                        <p:cTn id="12" dur="1" fill="hold">
                                          <p:stCondLst>
                                            <p:cond delay="499"/>
                                          </p:stCondLst>
                                        </p:cTn>
                                        <p:tgtEl>
                                          <p:spTgt spid="30"/>
                                        </p:tgtEl>
                                        <p:attrNameLst>
                                          <p:attrName>style.visibility</p:attrName>
                                        </p:attrNameLst>
                                      </p:cBhvr>
                                      <p:to>
                                        <p:strVal val="hidden"/>
                                      </p:to>
                                    </p:set>
                                  </p:childTnLst>
                                </p:cTn>
                              </p:par>
                              <p:par>
                                <p:cTn id="13" presetID="2" presetClass="entr" presetSubtype="4" fill="hold" grpId="0" nodeType="withEffect">
                                  <p:stCondLst>
                                    <p:cond delay="0"/>
                                  </p:stCondLst>
                                  <p:childTnLst>
                                    <p:set>
                                      <p:cBhvr>
                                        <p:cTn id="14" dur="1" fill="hold">
                                          <p:stCondLst>
                                            <p:cond delay="0"/>
                                          </p:stCondLst>
                                        </p:cTn>
                                        <p:tgtEl>
                                          <p:spTgt spid="279"/>
                                        </p:tgtEl>
                                        <p:attrNameLst>
                                          <p:attrName>style.visibility</p:attrName>
                                        </p:attrNameLst>
                                      </p:cBhvr>
                                      <p:to>
                                        <p:strVal val="visible"/>
                                      </p:to>
                                    </p:set>
                                    <p:anim calcmode="lin" valueType="num">
                                      <p:cBhvr additive="base">
                                        <p:cTn id="15" dur="500" fill="hold"/>
                                        <p:tgtEl>
                                          <p:spTgt spid="279"/>
                                        </p:tgtEl>
                                        <p:attrNameLst>
                                          <p:attrName>ppt_x</p:attrName>
                                        </p:attrNameLst>
                                      </p:cBhvr>
                                      <p:tavLst>
                                        <p:tav tm="0">
                                          <p:val>
                                            <p:strVal val="#ppt_x"/>
                                          </p:val>
                                        </p:tav>
                                        <p:tav tm="100000">
                                          <p:val>
                                            <p:strVal val="#ppt_x"/>
                                          </p:val>
                                        </p:tav>
                                      </p:tavLst>
                                    </p:anim>
                                    <p:anim calcmode="lin" valueType="num">
                                      <p:cBhvr additive="base">
                                        <p:cTn id="16" dur="500" fill="hold"/>
                                        <p:tgtEl>
                                          <p:spTgt spid="27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0" nodeType="clickEffect">
                                  <p:stCondLst>
                                    <p:cond delay="0"/>
                                  </p:stCondLst>
                                  <p:childTnLst>
                                    <p:anim calcmode="lin" valueType="num">
                                      <p:cBhvr additive="base">
                                        <p:cTn id="29" dur="500"/>
                                        <p:tgtEl>
                                          <p:spTgt spid="27"/>
                                        </p:tgtEl>
                                        <p:attrNameLst>
                                          <p:attrName>ppt_x</p:attrName>
                                        </p:attrNameLst>
                                      </p:cBhvr>
                                      <p:tavLst>
                                        <p:tav tm="0">
                                          <p:val>
                                            <p:strVal val="ppt_x"/>
                                          </p:val>
                                        </p:tav>
                                        <p:tav tm="100000">
                                          <p:val>
                                            <p:strVal val="ppt_x"/>
                                          </p:val>
                                        </p:tav>
                                      </p:tavLst>
                                    </p:anim>
                                    <p:anim calcmode="lin" valueType="num">
                                      <p:cBhvr additive="base">
                                        <p:cTn id="30" dur="500"/>
                                        <p:tgtEl>
                                          <p:spTgt spid="27"/>
                                        </p:tgtEl>
                                        <p:attrNameLst>
                                          <p:attrName>ppt_y</p:attrName>
                                        </p:attrNameLst>
                                      </p:cBhvr>
                                      <p:tavLst>
                                        <p:tav tm="0">
                                          <p:val>
                                            <p:strVal val="ppt_y"/>
                                          </p:val>
                                        </p:tav>
                                        <p:tav tm="100000">
                                          <p:val>
                                            <p:strVal val="1+ppt_h/2"/>
                                          </p:val>
                                        </p:tav>
                                      </p:tavLst>
                                    </p:anim>
                                    <p:set>
                                      <p:cBhvr>
                                        <p:cTn id="31"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0"/>
      <p:bldP spid="27" grpId="0" animBg="1"/>
      <p:bldP spid="28" grpId="0"/>
      <p:bldP spid="30" grpId="0"/>
    </p:bldLst>
  </p:timing>
</p:sld>
</file>

<file path=ppt/theme/theme1.xml><?xml version="1.0" encoding="utf-8"?>
<a:theme xmlns:a="http://schemas.openxmlformats.org/drawingml/2006/main" name="Brown final">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Brown fi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a:ln>
              <a:noFill/>
            </a:ln>
            <a:solidFill>
              <a:schemeClr val="tx1"/>
            </a:solidFill>
            <a:effectLst/>
            <a:latin typeface="Times New Roman" pitchFamily="-106"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a:ln>
              <a:noFill/>
            </a:ln>
            <a:solidFill>
              <a:schemeClr val="tx1"/>
            </a:solidFill>
            <a:effectLst/>
            <a:latin typeface="Times New Roman" pitchFamily="-106" charset="0"/>
          </a:defRPr>
        </a:defPPr>
      </a:lstStyle>
    </a:lnDef>
  </a:objectDefaults>
  <a:extraClrSchemeLst>
    <a:extraClrScheme>
      <a:clrScheme name="Brown fina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rown fina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rown fina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rown fina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rown fin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rown fin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rown fin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MacinStor» 1001:FROM SpeedArray-1:Code 500:SOMO May 98:Brown final</Template>
  <TotalTime>169234575</TotalTime>
  <Pages>9</Pages>
  <Words>2888</Words>
  <Application>Microsoft Office PowerPoint</Application>
  <PresentationFormat>On-screen Show (4:3)</PresentationFormat>
  <Paragraphs>492</Paragraphs>
  <Slides>33</Slides>
  <Notes>14</Notes>
  <HiddenSlides>0</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50" baseType="lpstr">
      <vt:lpstr>MS PGothic</vt:lpstr>
      <vt:lpstr>MS PGothic</vt:lpstr>
      <vt:lpstr>Arial</vt:lpstr>
      <vt:lpstr>Book Antiqua</vt:lpstr>
      <vt:lpstr>Calibri</vt:lpstr>
      <vt:lpstr>Century Gothic</vt:lpstr>
      <vt:lpstr>Courier New</vt:lpstr>
      <vt:lpstr>DejaVu Sans</vt:lpstr>
      <vt:lpstr>Helvetica</vt:lpstr>
      <vt:lpstr>Symbol</vt:lpstr>
      <vt:lpstr>Times</vt:lpstr>
      <vt:lpstr>Times New Roman</vt:lpstr>
      <vt:lpstr>Trebuchet MS</vt:lpstr>
      <vt:lpstr>Wingdings</vt:lpstr>
      <vt:lpstr>Brown final</vt:lpstr>
      <vt:lpstr>Thème Office</vt:lpstr>
      <vt:lpstr>Equation</vt:lpstr>
      <vt:lpstr>Satellite Soil Moisture</vt:lpstr>
      <vt:lpstr>Soil Moisture</vt:lpstr>
      <vt:lpstr>Measurement Approach (Physical Basis)</vt:lpstr>
      <vt:lpstr>PowerPoint Presentation</vt:lpstr>
      <vt:lpstr>PowerPoint Presentation</vt:lpstr>
      <vt:lpstr>PowerPoint Presentation</vt:lpstr>
      <vt:lpstr>AMSR Soil Moisture</vt:lpstr>
      <vt:lpstr>The SMOS Mission</vt:lpstr>
      <vt:lpstr>Sub-kilometric soil moisture (SMOS+ S3 or SMOS+S1  -500m)</vt:lpstr>
      <vt:lpstr>Status of the NRT SM data assimilation</vt:lpstr>
      <vt:lpstr>Status of the NRT SM data assimilation</vt:lpstr>
      <vt:lpstr>PowerPoint Presentation</vt:lpstr>
      <vt:lpstr>PowerPoint Presentation</vt:lpstr>
      <vt:lpstr>Vegetation Optical Depth</vt:lpstr>
      <vt:lpstr>PowerPoint Presentation</vt:lpstr>
      <vt:lpstr>PowerPoint Presentation</vt:lpstr>
      <vt:lpstr>PowerPoint Presentation</vt:lpstr>
      <vt:lpstr>PowerPoint Presentation</vt:lpstr>
      <vt:lpstr>Soil Moisture Cal/Val Approach</vt:lpstr>
      <vt:lpstr>PowerPoint Presentation</vt:lpstr>
      <vt:lpstr>Summary Statistics for AMSR2 Soil Moisture</vt:lpstr>
      <vt:lpstr>L2-4 SMAP Product Performance</vt:lpstr>
      <vt:lpstr>Global L2SMP inter-comparison (SMAP, SMOS, AMSR2, ASCAT)</vt:lpstr>
      <vt:lpstr>Global L2SMP inter-comparison (Bias wrt SMAP)</vt:lpstr>
      <vt:lpstr>Land Surface Response to Storm Events</vt:lpstr>
      <vt:lpstr>Water Cycles Linkages between Land &amp; Ocean </vt:lpstr>
      <vt:lpstr>Mapping Drought</vt:lpstr>
      <vt:lpstr>Summary</vt:lpstr>
      <vt:lpstr>PowerPoint Presentation</vt:lpstr>
      <vt:lpstr>Ocean Salinity</vt:lpstr>
      <vt:lpstr>Ocean Surface Winds</vt:lpstr>
      <vt:lpstr>Sea Ice</vt:lpstr>
      <vt:lpstr>SMOS Soil Freeze/Thaw product</vt:lpstr>
    </vt:vector>
  </TitlesOfParts>
  <Manager/>
  <Company>Goddard Space Flight Center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IRAD Quad Chart Template</dc:subject>
  <dc:creator/>
  <cp:keywords/>
  <dc:description/>
  <cp:lastModifiedBy>Bindlish, Rajat (GSFC-6170)</cp:lastModifiedBy>
  <cp:revision>564</cp:revision>
  <cp:lastPrinted>2017-11-13T16:45:41Z</cp:lastPrinted>
  <dcterms:created xsi:type="dcterms:W3CDTF">1998-10-05T12:23:43Z</dcterms:created>
  <dcterms:modified xsi:type="dcterms:W3CDTF">2018-11-14T16:43:35Z</dcterms:modified>
  <cp:category/>
</cp:coreProperties>
</file>