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9" r:id="rId2"/>
    <p:sldId id="353" r:id="rId3"/>
    <p:sldId id="359" r:id="rId4"/>
    <p:sldId id="355" r:id="rId5"/>
    <p:sldId id="357" r:id="rId6"/>
    <p:sldId id="317" r:id="rId7"/>
    <p:sldId id="356" r:id="rId8"/>
    <p:sldId id="347" r:id="rId9"/>
    <p:sldId id="345" r:id="rId10"/>
    <p:sldId id="358" r:id="rId11"/>
    <p:sldId id="332" r:id="rId12"/>
  </p:sldIdLst>
  <p:sldSz cx="9144000" cy="5143500" type="screen16x9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10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et Maenhout" initials="G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CF6"/>
    <a:srgbClr val="1C306B"/>
    <a:srgbClr val="0F5494"/>
    <a:srgbClr val="CCECFF"/>
    <a:srgbClr val="D2E7FA"/>
    <a:srgbClr val="FFFF99"/>
    <a:srgbClr val="5261FF"/>
    <a:srgbClr val="00D9F0"/>
    <a:srgbClr val="FFFF00"/>
    <a:srgbClr val="00468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9" autoAdjust="0"/>
    <p:restoredTop sz="99515" autoAdjust="0"/>
  </p:normalViewPr>
  <p:slideViewPr>
    <p:cSldViewPr>
      <p:cViewPr>
        <p:scale>
          <a:sx n="120" d="100"/>
          <a:sy n="120" d="100"/>
        </p:scale>
        <p:origin x="-504" y="-228"/>
      </p:cViewPr>
      <p:guideLst>
        <p:guide orient="horz" pos="1620"/>
        <p:guide pos="2880"/>
        <p:guide pos="51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C821ED5-E76A-49E4-B0EF-562B5E16C972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1119E1AD-BF7F-4FBF-AB3D-833149EE6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95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EE12CD7E-4193-46CB-8698-CB3797083196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B3E37BDE-1E16-4497-8123-4D9E05E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3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B23F2-5F05-4C18-B49C-0B4976BBB95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77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B23F2-5F05-4C18-B49C-0B4976BBB95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774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B23F2-5F05-4C18-B49C-0B4976BBB95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774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B23F2-5F05-4C18-B49C-0B4976BBB95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774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1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0"/>
            <a:ext cx="9144000" cy="514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54512" y="2572001"/>
            <a:ext cx="4678288" cy="560636"/>
          </a:xfrm>
        </p:spPr>
        <p:txBody>
          <a:bodyPr>
            <a:noAutofit/>
          </a:bodyPr>
          <a:lstStyle>
            <a:lvl1pPr algn="l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4512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4994547"/>
            <a:ext cx="1547664" cy="14895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18 June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360" y="4993124"/>
            <a:ext cx="1331640" cy="170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972" y="4659982"/>
            <a:ext cx="1054646" cy="41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5295255" y="4668013"/>
            <a:ext cx="7200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 err="1">
                <a:solidFill>
                  <a:schemeClr val="bg1"/>
                </a:solidFill>
              </a:rPr>
              <a:t>Copernicus</a:t>
            </a:r>
            <a:r>
              <a:rPr lang="es-ES" sz="700" dirty="0">
                <a:solidFill>
                  <a:schemeClr val="bg1"/>
                </a:solidFill>
              </a:rPr>
              <a:t> EU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95255" y="4855030"/>
            <a:ext cx="7200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 err="1">
                <a:solidFill>
                  <a:schemeClr val="bg1"/>
                </a:solidFill>
              </a:rPr>
              <a:t>Copernicus</a:t>
            </a:r>
            <a:r>
              <a:rPr lang="es-ES" sz="700" dirty="0">
                <a:solidFill>
                  <a:schemeClr val="bg1"/>
                </a:solidFill>
              </a:rPr>
              <a:t> EU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084168" y="4855030"/>
            <a:ext cx="9361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chemeClr val="bg1"/>
                </a:solidFill>
              </a:rPr>
              <a:t>www.copernicus.eu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87343" y="4668013"/>
            <a:ext cx="7200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 err="1">
                <a:solidFill>
                  <a:schemeClr val="bg1"/>
                </a:solidFill>
              </a:rPr>
              <a:t>Copernicus</a:t>
            </a:r>
            <a:r>
              <a:rPr lang="es-ES" sz="700" dirty="0">
                <a:solidFill>
                  <a:schemeClr val="bg1"/>
                </a:solidFill>
              </a:rPr>
              <a:t> EU</a:t>
            </a:r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4668929"/>
            <a:ext cx="1216372" cy="41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2051720" y="4980574"/>
            <a:ext cx="1807226" cy="1709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4981287"/>
            <a:ext cx="2239274" cy="16221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CEOS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6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11410" y="-11063"/>
            <a:ext cx="2091596" cy="5160587"/>
            <a:chOff x="-2916832" y="-200722"/>
            <a:chExt cx="2091596" cy="5160587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-2916832" y="-200722"/>
              <a:ext cx="2091596" cy="5157838"/>
              <a:chOff x="-3291385" y="112960"/>
              <a:chExt cx="2091596" cy="5157838"/>
            </a:xfrm>
          </p:grpSpPr>
          <p:pic>
            <p:nvPicPr>
              <p:cNvPr id="21" name="Picture 2" descr="S:\F15015_Copernicus\3_Work\330_Work-in-process\SC4_BackgroundMat\Visual_ID\Photos\Po_River_Italy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0800000">
                <a:off x="-3291385" y="123478"/>
                <a:ext cx="2077082" cy="5147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ctangle 21"/>
              <p:cNvSpPr/>
              <p:nvPr userDrawn="1"/>
            </p:nvSpPr>
            <p:spPr>
              <a:xfrm>
                <a:off x="-3276872" y="112960"/>
                <a:ext cx="2077083" cy="515006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Rectangle 19"/>
            <p:cNvSpPr/>
            <p:nvPr userDrawn="1"/>
          </p:nvSpPr>
          <p:spPr>
            <a:xfrm>
              <a:off x="-2910142" y="-190204"/>
              <a:ext cx="2084906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0077"/>
            <a:ext cx="7819096" cy="283417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r>
              <a:rPr lang="en-US" smtClean="0"/>
              <a:t>18 June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CEOS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441308" y="876444"/>
            <a:ext cx="0" cy="4074007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 userDrawn="1"/>
        </p:nvSpPr>
        <p:spPr>
          <a:xfrm>
            <a:off x="-36512" y="614834"/>
            <a:ext cx="945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1"/>
                </a:solidFill>
              </a:rPr>
              <a:t>Copernicus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Designer\Desktop\PRESENTATION COPERNICUS\Copernicus ICO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-66349"/>
            <a:ext cx="835449" cy="8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14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18 June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CEOS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13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03848" y="915566"/>
            <a:ext cx="5400600" cy="2016224"/>
          </a:xfrm>
        </p:spPr>
        <p:txBody>
          <a:bodyPr/>
          <a:lstStyle/>
          <a:p>
            <a:pPr algn="ctr"/>
            <a:r>
              <a:rPr lang="en-GB" b="1" dirty="0" smtClean="0"/>
              <a:t>Context and state of play of the Copernicus  anthropogenic CO</a:t>
            </a:r>
            <a:r>
              <a:rPr lang="en-GB" b="1" baseline="-25000" dirty="0" smtClean="0"/>
              <a:t>2</a:t>
            </a:r>
            <a:r>
              <a:rPr lang="en-GB" b="1" dirty="0" smtClean="0"/>
              <a:t> emissions initiative </a:t>
            </a:r>
            <a:endParaRPr lang="en-GB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252536" y="771550"/>
            <a:ext cx="2880320" cy="1224136"/>
          </a:xfrm>
        </p:spPr>
        <p:txBody>
          <a:bodyPr>
            <a:normAutofit/>
          </a:bodyPr>
          <a:lstStyle/>
          <a:p>
            <a:pPr algn="ctr"/>
            <a:r>
              <a:rPr lang="en-GB" sz="1400" dirty="0" smtClean="0">
                <a:solidFill>
                  <a:srgbClr val="FFC000"/>
                </a:solidFill>
              </a:rPr>
              <a:t>CEOS workshop</a:t>
            </a:r>
          </a:p>
          <a:p>
            <a:pPr algn="ctr"/>
            <a:r>
              <a:rPr lang="de-DE" sz="1400" dirty="0" err="1" smtClean="0">
                <a:solidFill>
                  <a:srgbClr val="FFC000"/>
                </a:solidFill>
              </a:rPr>
              <a:t>Ispra</a:t>
            </a:r>
            <a:r>
              <a:rPr lang="de-DE" sz="1400" dirty="0" smtClean="0">
                <a:solidFill>
                  <a:srgbClr val="FFC000"/>
                </a:solidFill>
              </a:rPr>
              <a:t>, </a:t>
            </a:r>
            <a:r>
              <a:rPr lang="en-GB" sz="1400" dirty="0" smtClean="0">
                <a:solidFill>
                  <a:srgbClr val="FFC000"/>
                </a:solidFill>
              </a:rPr>
              <a:t>1</a:t>
            </a:r>
            <a:r>
              <a:rPr lang="en-GB" sz="1400" dirty="0">
                <a:solidFill>
                  <a:srgbClr val="FFC000"/>
                </a:solidFill>
              </a:rPr>
              <a:t>8</a:t>
            </a:r>
            <a:r>
              <a:rPr lang="en-GB" sz="1400" dirty="0" smtClean="0">
                <a:solidFill>
                  <a:srgbClr val="FFC000"/>
                </a:solidFill>
              </a:rPr>
              <a:t> June</a:t>
            </a:r>
            <a:r>
              <a:rPr lang="de-DE" sz="1400" dirty="0" smtClean="0">
                <a:solidFill>
                  <a:srgbClr val="FFC000"/>
                </a:solidFill>
              </a:rPr>
              <a:t>201</a:t>
            </a:r>
            <a:r>
              <a:rPr lang="en-GB" sz="1400" dirty="0">
                <a:solidFill>
                  <a:srgbClr val="FFC000"/>
                </a:solidFill>
              </a:rPr>
              <a:t>8</a:t>
            </a:r>
            <a:r>
              <a:rPr lang="de-DE" sz="1400" dirty="0">
                <a:solidFill>
                  <a:srgbClr val="FFC000"/>
                </a:solidFill>
              </a:rPr>
              <a:t/>
            </a:r>
            <a:br>
              <a:rPr lang="de-DE" sz="1400" dirty="0">
                <a:solidFill>
                  <a:srgbClr val="FFC000"/>
                </a:solidFill>
              </a:rPr>
            </a:br>
            <a:r>
              <a:rPr lang="de-DE" dirty="0"/>
              <a:t/>
            </a:r>
            <a:br>
              <a:rPr lang="de-DE" dirty="0"/>
            </a:br>
            <a:endParaRPr lang="en-GB" dirty="0"/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3275856" y="2931790"/>
            <a:ext cx="5472608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400" dirty="0"/>
              <a:t>Bernard </a:t>
            </a:r>
            <a:r>
              <a:rPr lang="en-GB" sz="6400" dirty="0" err="1" smtClean="0"/>
              <a:t>Pinty</a:t>
            </a:r>
            <a:r>
              <a:rPr lang="en-GB" sz="6400" dirty="0" smtClean="0"/>
              <a:t> </a:t>
            </a:r>
            <a:r>
              <a:rPr lang="en-GB" sz="6400" baseline="30000" dirty="0" smtClean="0"/>
              <a:t>(1)</a:t>
            </a:r>
            <a:r>
              <a:rPr lang="en-GB" sz="6400" dirty="0" smtClean="0"/>
              <a:t> </a:t>
            </a:r>
          </a:p>
          <a:p>
            <a:pPr algn="ctr"/>
            <a:r>
              <a:rPr lang="en-GB" sz="6400" dirty="0" smtClean="0"/>
              <a:t>Greet </a:t>
            </a:r>
            <a:r>
              <a:rPr lang="en-GB" sz="6400" dirty="0" err="1" smtClean="0"/>
              <a:t>Janssens-Maenhout</a:t>
            </a:r>
            <a:r>
              <a:rPr lang="en-GB" sz="6400" baseline="30000" dirty="0"/>
              <a:t> (2</a:t>
            </a:r>
            <a:r>
              <a:rPr lang="en-GB" sz="6400" baseline="30000" dirty="0" smtClean="0"/>
              <a:t>)</a:t>
            </a:r>
            <a:r>
              <a:rPr lang="en-GB" sz="6400" dirty="0" smtClean="0"/>
              <a:t>, Mark Dowell</a:t>
            </a:r>
            <a:r>
              <a:rPr lang="en-GB" sz="6400" baseline="30000" dirty="0"/>
              <a:t> (</a:t>
            </a:r>
            <a:r>
              <a:rPr lang="en-GB" sz="6400" baseline="30000" dirty="0" smtClean="0"/>
              <a:t>2)</a:t>
            </a:r>
            <a:r>
              <a:rPr lang="en-GB" sz="6400" dirty="0" smtClean="0"/>
              <a:t>, H. </a:t>
            </a:r>
            <a:r>
              <a:rPr lang="en-GB" sz="6400" dirty="0" err="1" smtClean="0"/>
              <a:t>Zunker</a:t>
            </a:r>
            <a:r>
              <a:rPr lang="en-GB" sz="6400" dirty="0" smtClean="0"/>
              <a:t> </a:t>
            </a:r>
            <a:r>
              <a:rPr lang="en-GB" sz="6400" baseline="30000" dirty="0" smtClean="0"/>
              <a:t>(1)</a:t>
            </a:r>
          </a:p>
          <a:p>
            <a:pPr algn="ctr"/>
            <a:r>
              <a:rPr lang="en-GB" sz="6400" dirty="0" smtClean="0"/>
              <a:t>with contributions from ESA, ECMWF &amp; EUMETSAT </a:t>
            </a:r>
          </a:p>
          <a:p>
            <a:pPr algn="ctr"/>
            <a:r>
              <a:rPr lang="en-GB" sz="6400" dirty="0"/>
              <a:t>a</a:t>
            </a:r>
            <a:r>
              <a:rPr lang="en-GB" sz="6400" dirty="0" smtClean="0"/>
              <a:t>nd many experts</a:t>
            </a:r>
            <a:r>
              <a:rPr lang="en-GB" sz="6400" baseline="30000" dirty="0"/>
              <a:t> </a:t>
            </a:r>
            <a:r>
              <a:rPr lang="en-GB" sz="6400" baseline="30000" dirty="0" smtClean="0"/>
              <a:t>(3)</a:t>
            </a:r>
            <a:endParaRPr lang="en-GB" sz="6400" dirty="0" smtClean="0"/>
          </a:p>
          <a:p>
            <a:endParaRPr lang="en-GB" sz="4800" dirty="0" smtClean="0"/>
          </a:p>
          <a:p>
            <a:r>
              <a:rPr lang="en-GB" sz="4800" baseline="30000" dirty="0" smtClean="0"/>
              <a:t>(1)  </a:t>
            </a:r>
            <a:r>
              <a:rPr lang="en-GB" sz="4800" dirty="0" smtClean="0"/>
              <a:t>EC DG-GROW, Copernicus unit </a:t>
            </a:r>
            <a:r>
              <a:rPr lang="en-GB" sz="4800" dirty="0"/>
              <a:t>I.2, Brussels, </a:t>
            </a:r>
            <a:r>
              <a:rPr lang="en-GB" sz="4800" dirty="0" smtClean="0"/>
              <a:t>Belgium</a:t>
            </a:r>
          </a:p>
          <a:p>
            <a:r>
              <a:rPr lang="en-GB" sz="4800" baseline="30000" dirty="0" smtClean="0"/>
              <a:t>(2) </a:t>
            </a:r>
            <a:r>
              <a:rPr lang="en-GB" sz="4800" dirty="0" smtClean="0"/>
              <a:t>EC JRC, Directorate for Sustainable resources, unit D.6, </a:t>
            </a:r>
            <a:r>
              <a:rPr lang="en-GB" sz="4800" dirty="0" err="1" smtClean="0"/>
              <a:t>Ispra</a:t>
            </a:r>
            <a:r>
              <a:rPr lang="en-GB" sz="4800" dirty="0" smtClean="0"/>
              <a:t>, Italy</a:t>
            </a:r>
          </a:p>
          <a:p>
            <a:r>
              <a:rPr lang="en-GB" sz="4800" baseline="30000" dirty="0"/>
              <a:t>(3) </a:t>
            </a:r>
            <a:r>
              <a:rPr lang="en-GB" sz="4800" dirty="0"/>
              <a:t>Major </a:t>
            </a:r>
            <a:r>
              <a:rPr lang="en-GB" sz="4800" dirty="0" smtClean="0"/>
              <a:t>national &amp; international </a:t>
            </a:r>
            <a:r>
              <a:rPr lang="en-GB" sz="4800" dirty="0"/>
              <a:t>institutions</a:t>
            </a:r>
          </a:p>
          <a:p>
            <a:endParaRPr lang="en-GB" sz="4800" dirty="0" smtClean="0"/>
          </a:p>
          <a:p>
            <a:r>
              <a:rPr lang="de-DE" dirty="0" smtClean="0">
                <a:solidFill>
                  <a:srgbClr val="FFC000"/>
                </a:solidFill>
              </a:rPr>
              <a:t/>
            </a:r>
            <a:br>
              <a:rPr lang="de-DE" dirty="0" smtClean="0">
                <a:solidFill>
                  <a:srgbClr val="FFC000"/>
                </a:solidFill>
              </a:rPr>
            </a:br>
            <a:r>
              <a:rPr lang="de-DE" dirty="0" smtClean="0">
                <a:solidFill>
                  <a:srgbClr val="FFC000"/>
                </a:solidFill>
              </a:rPr>
              <a:t/>
            </a:r>
            <a:br>
              <a:rPr lang="de-DE" dirty="0" smtClean="0">
                <a:solidFill>
                  <a:srgbClr val="FFC000"/>
                </a:solidFill>
              </a:rPr>
            </a:br>
            <a:r>
              <a:rPr lang="de-DE" dirty="0" smtClean="0"/>
              <a:t/>
            </a:r>
            <a:br>
              <a:rPr lang="de-DE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9724" y="4659982"/>
            <a:ext cx="21047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1" name="Rounded Rectangle 60"/>
          <p:cNvSpPr/>
          <p:nvPr/>
        </p:nvSpPr>
        <p:spPr bwMode="auto">
          <a:xfrm>
            <a:off x="539552" y="130773"/>
            <a:ext cx="8424936" cy="4817688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 smtClean="0">
              <a:solidFill>
                <a:srgbClr val="0F5494"/>
              </a:solidFill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1043609" y="2456115"/>
            <a:ext cx="6768751" cy="202728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 smtClean="0">
              <a:solidFill>
                <a:srgbClr val="D2E7FA"/>
              </a:solidFill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7308304" y="2571750"/>
            <a:ext cx="413155" cy="1890210"/>
          </a:xfrm>
          <a:prstGeom prst="roundRect">
            <a:avLst/>
          </a:prstGeom>
          <a:solidFill>
            <a:srgbClr val="5261FF"/>
          </a:solidFill>
          <a:ln>
            <a:noFill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0F549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9145" y="467673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10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2051720" y="2589752"/>
            <a:ext cx="504056" cy="1890210"/>
          </a:xfrm>
          <a:prstGeom prst="roundRect">
            <a:avLst/>
          </a:prstGeom>
          <a:solidFill>
            <a:srgbClr val="00D9F0"/>
          </a:solidFill>
          <a:ln>
            <a:noFill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GOSAT (JAXA)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627784" y="2589752"/>
            <a:ext cx="360040" cy="1890210"/>
          </a:xfrm>
          <a:prstGeom prst="roundRect">
            <a:avLst/>
          </a:prstGeom>
          <a:solidFill>
            <a:srgbClr val="00D9F0"/>
          </a:solidFill>
          <a:ln>
            <a:noFill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err="1" smtClean="0">
                <a:solidFill>
                  <a:srgbClr val="0F5494"/>
                </a:solidFill>
              </a:rPr>
              <a:t>MicroCarb</a:t>
            </a:r>
            <a:r>
              <a:rPr lang="en-GB" sz="1200" dirty="0" smtClean="0">
                <a:solidFill>
                  <a:srgbClr val="0F5494"/>
                </a:solidFill>
              </a:rPr>
              <a:t> (CNES)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059832" y="2589752"/>
            <a:ext cx="576064" cy="1890210"/>
          </a:xfrm>
          <a:prstGeom prst="roundRect">
            <a:avLst/>
          </a:prstGeom>
          <a:solidFill>
            <a:srgbClr val="00D9F0"/>
          </a:solidFill>
          <a:ln>
            <a:noFill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Copernicus – supporting missions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007604" y="326793"/>
            <a:ext cx="1692188" cy="202893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 smtClean="0">
              <a:solidFill>
                <a:srgbClr val="0F5494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707904" y="2589752"/>
            <a:ext cx="2016223" cy="1890210"/>
          </a:xfrm>
          <a:prstGeom prst="roundRect">
            <a:avLst/>
          </a:prstGeom>
          <a:solidFill>
            <a:srgbClr val="1C306B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chemeClr val="bg1"/>
                </a:solidFill>
              </a:rPr>
              <a:t>Copernicus expansion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 smtClean="0">
              <a:solidFill>
                <a:schemeClr val="bg1"/>
              </a:solidFill>
            </a:endParaRP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chemeClr val="bg1"/>
                </a:solidFill>
              </a:rPr>
              <a:t>Sentinel- 7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chemeClr val="bg1"/>
                </a:solidFill>
              </a:rPr>
              <a:t>d</a:t>
            </a:r>
            <a:r>
              <a:rPr lang="en-GB" sz="1400" dirty="0" smtClean="0">
                <a:solidFill>
                  <a:schemeClr val="bg1"/>
                </a:solidFill>
              </a:rPr>
              <a:t>edicated LEO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chemeClr val="bg1"/>
                </a:solidFill>
              </a:rPr>
              <a:t>c</a:t>
            </a:r>
            <a:r>
              <a:rPr lang="en-GB" sz="1400" dirty="0" smtClean="0">
                <a:solidFill>
                  <a:schemeClr val="bg1"/>
                </a:solidFill>
              </a:rPr>
              <a:t>onstellation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chemeClr val="bg1"/>
              </a:solidFill>
            </a:endParaRP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chemeClr val="bg1"/>
                </a:solidFill>
              </a:rPr>
              <a:t>(first launch 2025- fully operational 2030)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10800000">
            <a:off x="7895332" y="3362316"/>
            <a:ext cx="504056" cy="65133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F5494"/>
                </a:solidFill>
              </a:rPr>
              <a:t>CEOS &amp; CGMS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1159024" y="2589752"/>
            <a:ext cx="388640" cy="1890210"/>
          </a:xfrm>
          <a:prstGeom prst="roundRect">
            <a:avLst/>
          </a:prstGeom>
          <a:solidFill>
            <a:srgbClr val="00D9F0"/>
          </a:solidFill>
          <a:ln>
            <a:noFill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TANSAT &amp; 2</a:t>
            </a:r>
            <a:r>
              <a:rPr lang="en-GB" sz="1200" baseline="30000" dirty="0" smtClean="0">
                <a:solidFill>
                  <a:srgbClr val="0F5494"/>
                </a:solidFill>
              </a:rPr>
              <a:t>nd</a:t>
            </a:r>
            <a:r>
              <a:rPr lang="en-GB" sz="1200" dirty="0" smtClean="0">
                <a:solidFill>
                  <a:srgbClr val="0F5494"/>
                </a:solidFill>
              </a:rPr>
              <a:t> gen (CMA)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1591072" y="2589752"/>
            <a:ext cx="388640" cy="1890210"/>
          </a:xfrm>
          <a:prstGeom prst="roundRect">
            <a:avLst/>
          </a:prstGeom>
          <a:solidFill>
            <a:srgbClr val="00D9F0"/>
          </a:solidFill>
          <a:ln>
            <a:noFill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OCO-2 (NASA)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1220180" y="407802"/>
            <a:ext cx="324036" cy="88103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SOCAT</a:t>
            </a:r>
          </a:p>
        </p:txBody>
      </p:sp>
      <p:sp>
        <p:nvSpPr>
          <p:cNvPr id="19" name="Rounded Rectangle 18"/>
          <p:cNvSpPr/>
          <p:nvPr/>
        </p:nvSpPr>
        <p:spPr bwMode="auto">
          <a:xfrm rot="10800000">
            <a:off x="7905788" y="698302"/>
            <a:ext cx="555646" cy="69409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F5494"/>
                </a:solidFill>
              </a:rPr>
              <a:t>IG3IS (WMO)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1187624" y="1403136"/>
            <a:ext cx="335000" cy="88103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FLUXNET</a:t>
            </a:r>
          </a:p>
        </p:txBody>
      </p:sp>
      <p:sp>
        <p:nvSpPr>
          <p:cNvPr id="21" name="Rounded Rectangle 20"/>
          <p:cNvSpPr/>
          <p:nvPr/>
        </p:nvSpPr>
        <p:spPr bwMode="auto">
          <a:xfrm rot="10800000">
            <a:off x="7884368" y="1495810"/>
            <a:ext cx="587028" cy="88103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F5494"/>
                </a:solidFill>
              </a:rPr>
              <a:t>GEO Carbon &amp; GHG (GEO)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3203848" y="465516"/>
            <a:ext cx="4199774" cy="145816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Operational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Anthropogenic CO2/GHG Emission </a:t>
            </a:r>
            <a:br>
              <a:rPr lang="en-GB" sz="20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Monitoring and Verification Support  Capacity</a:t>
            </a:r>
          </a:p>
        </p:txBody>
      </p:sp>
      <p:sp>
        <p:nvSpPr>
          <p:cNvPr id="23" name="Right Arrow 22"/>
          <p:cNvSpPr/>
          <p:nvPr/>
        </p:nvSpPr>
        <p:spPr bwMode="auto">
          <a:xfrm>
            <a:off x="2771800" y="843558"/>
            <a:ext cx="360040" cy="972108"/>
          </a:xfrm>
          <a:prstGeom prst="rightArrow">
            <a:avLst/>
          </a:prstGeom>
          <a:solidFill>
            <a:srgbClr val="1C306B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 smtClean="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1796244" y="400746"/>
            <a:ext cx="324036" cy="88103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ICOS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1785280" y="1396080"/>
            <a:ext cx="335000" cy="88103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TCCON</a:t>
            </a:r>
          </a:p>
        </p:txBody>
      </p:sp>
      <p:sp>
        <p:nvSpPr>
          <p:cNvPr id="33" name="TextBox 32"/>
          <p:cNvSpPr txBox="1"/>
          <p:nvPr/>
        </p:nvSpPr>
        <p:spPr>
          <a:xfrm rot="5400000">
            <a:off x="6531848" y="2361580"/>
            <a:ext cx="423869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C00000"/>
                </a:solidFill>
              </a:rPr>
              <a:t> </a:t>
            </a:r>
            <a:r>
              <a:rPr lang="en-GB" sz="1600" b="1" dirty="0" smtClean="0">
                <a:solidFill>
                  <a:srgbClr val="0F5494"/>
                </a:solidFill>
              </a:rPr>
              <a:t>Major  Coordinating frameworks &amp; initiatives </a:t>
            </a:r>
            <a:endParaRPr lang="en-GB" sz="1600" b="1" dirty="0">
              <a:solidFill>
                <a:srgbClr val="0F549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86865" y="1226126"/>
            <a:ext cx="1470403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F5494"/>
                </a:solidFill>
              </a:rPr>
              <a:t>In-situ Observations</a:t>
            </a:r>
            <a:endParaRPr lang="en-GB" sz="1200" b="1" dirty="0">
              <a:solidFill>
                <a:srgbClr val="0F5494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00314" y="4671015"/>
            <a:ext cx="1023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F5494"/>
                </a:solidFill>
              </a:rPr>
              <a:t>LEO Missions</a:t>
            </a:r>
            <a:endParaRPr lang="en-GB" sz="1200" b="1" dirty="0">
              <a:solidFill>
                <a:srgbClr val="0F5494"/>
              </a:solidFill>
            </a:endParaRPr>
          </a:p>
        </p:txBody>
      </p:sp>
      <p:sp>
        <p:nvSpPr>
          <p:cNvPr id="24" name="Left Brace 23"/>
          <p:cNvSpPr/>
          <p:nvPr/>
        </p:nvSpPr>
        <p:spPr bwMode="auto">
          <a:xfrm rot="16200000">
            <a:off x="6776069" y="3536033"/>
            <a:ext cx="167311" cy="2127176"/>
          </a:xfrm>
          <a:prstGeom prst="leftBrace">
            <a:avLst/>
          </a:prstGeom>
          <a:noFill/>
          <a:ln w="2540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 smtClean="0">
              <a:solidFill>
                <a:srgbClr val="0F549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95530" y="4671015"/>
            <a:ext cx="1228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F5494"/>
                </a:solidFill>
              </a:rPr>
              <a:t>Global GEO Ring</a:t>
            </a:r>
            <a:endParaRPr lang="en-GB" sz="1200" b="1" dirty="0">
              <a:solidFill>
                <a:srgbClr val="0F5494"/>
              </a:solidFill>
            </a:endParaRPr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>
          <a:xfrm>
            <a:off x="637728" y="4890194"/>
            <a:ext cx="2133600" cy="273844"/>
          </a:xfrm>
        </p:spPr>
        <p:txBody>
          <a:bodyPr/>
          <a:lstStyle/>
          <a:p>
            <a:r>
              <a:rPr lang="en-US" smtClean="0"/>
              <a:t>18 June 2018</a:t>
            </a:r>
            <a:endParaRPr lang="en-US" dirty="0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>
          <a:xfrm>
            <a:off x="3304728" y="4890194"/>
            <a:ext cx="2895600" cy="273844"/>
          </a:xfrm>
        </p:spPr>
        <p:txBody>
          <a:bodyPr/>
          <a:lstStyle/>
          <a:p>
            <a:r>
              <a:rPr lang="en-US" smtClean="0"/>
              <a:t>CEOS workshop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 bwMode="auto">
          <a:xfrm rot="10800000">
            <a:off x="7905788" y="2501480"/>
            <a:ext cx="465120" cy="7200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F5494"/>
                </a:solidFill>
              </a:rPr>
              <a:t>GCOS</a:t>
            </a:r>
          </a:p>
        </p:txBody>
      </p:sp>
      <p:sp>
        <p:nvSpPr>
          <p:cNvPr id="51" name="Right Arrow 50"/>
          <p:cNvSpPr/>
          <p:nvPr/>
        </p:nvSpPr>
        <p:spPr bwMode="auto">
          <a:xfrm rot="16200000">
            <a:off x="4655003" y="1696662"/>
            <a:ext cx="374058" cy="972108"/>
          </a:xfrm>
          <a:prstGeom prst="rightArrow">
            <a:avLst/>
          </a:prstGeom>
          <a:solidFill>
            <a:srgbClr val="1C306B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 smtClean="0"/>
          </a:p>
        </p:txBody>
      </p:sp>
      <p:sp>
        <p:nvSpPr>
          <p:cNvPr id="45" name="Left Brace 44"/>
          <p:cNvSpPr/>
          <p:nvPr/>
        </p:nvSpPr>
        <p:spPr bwMode="auto">
          <a:xfrm rot="16200000">
            <a:off x="3265963" y="2333572"/>
            <a:ext cx="203762" cy="4568550"/>
          </a:xfrm>
          <a:prstGeom prst="leftBrace">
            <a:avLst/>
          </a:prstGeom>
          <a:noFill/>
          <a:ln w="2540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 smtClean="0">
              <a:solidFill>
                <a:srgbClr val="0F5494"/>
              </a:solidFill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5815029" y="2571750"/>
            <a:ext cx="413155" cy="1890210"/>
          </a:xfrm>
          <a:prstGeom prst="roundRect">
            <a:avLst/>
          </a:prstGeom>
          <a:solidFill>
            <a:srgbClr val="5261FF"/>
          </a:solidFill>
          <a:ln>
            <a:noFill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16200000">
            <a:off x="42143" y="3365052"/>
            <a:ext cx="1559851" cy="276999"/>
          </a:xfrm>
          <a:prstGeom prst="rect">
            <a:avLst/>
          </a:prstGeom>
          <a:solidFill>
            <a:srgbClr val="00D9F0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F5494"/>
                </a:solidFill>
              </a:rPr>
              <a:t>Satellite observations</a:t>
            </a:r>
            <a:endParaRPr lang="en-GB" sz="1200" b="1" dirty="0">
              <a:solidFill>
                <a:srgbClr val="0F5494"/>
              </a:solidFill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2231740" y="411510"/>
            <a:ext cx="324036" cy="88103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……</a:t>
            </a:r>
            <a:endParaRPr lang="en-GB" sz="1200" dirty="0">
              <a:solidFill>
                <a:srgbClr val="0F5494"/>
              </a:solidFill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6319085" y="2571750"/>
            <a:ext cx="413155" cy="1890210"/>
          </a:xfrm>
          <a:prstGeom prst="roundRect">
            <a:avLst/>
          </a:prstGeom>
          <a:solidFill>
            <a:srgbClr val="5261FF"/>
          </a:solidFill>
          <a:ln>
            <a:noFill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0F5494"/>
              </a:solidFill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6823141" y="2571750"/>
            <a:ext cx="413155" cy="1890210"/>
          </a:xfrm>
          <a:prstGeom prst="roundRect">
            <a:avLst/>
          </a:prstGeom>
          <a:solidFill>
            <a:srgbClr val="5261FF"/>
          </a:solidFill>
          <a:ln>
            <a:noFill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2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4" grpId="0" animBg="1"/>
      <p:bldP spid="60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9" grpId="0" animBg="1"/>
      <p:bldP spid="30" grpId="0" animBg="1"/>
      <p:bldP spid="33" grpId="0" animBg="1"/>
      <p:bldP spid="34" grpId="0" animBg="1"/>
      <p:bldP spid="46" grpId="0"/>
      <p:bldP spid="24" grpId="0" animBg="1"/>
      <p:bldP spid="31" grpId="0"/>
      <p:bldP spid="50" grpId="0" animBg="1"/>
      <p:bldP spid="51" grpId="0" animBg="1"/>
      <p:bldP spid="45" grpId="0" animBg="1"/>
      <p:bldP spid="53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779912" y="1851670"/>
            <a:ext cx="3548930" cy="1224136"/>
          </a:xfrm>
        </p:spPr>
        <p:txBody>
          <a:bodyPr/>
          <a:lstStyle/>
          <a:p>
            <a:pPr algn="ctr"/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4" name="Subtitle 6"/>
          <p:cNvSpPr>
            <a:spLocks noGrp="1"/>
          </p:cNvSpPr>
          <p:nvPr>
            <p:ph type="subTitle" idx="1"/>
          </p:nvPr>
        </p:nvSpPr>
        <p:spPr>
          <a:xfrm>
            <a:off x="-252536" y="771550"/>
            <a:ext cx="2880320" cy="1224136"/>
          </a:xfrm>
        </p:spPr>
        <p:txBody>
          <a:bodyPr>
            <a:normAutofit/>
          </a:bodyPr>
          <a:lstStyle/>
          <a:p>
            <a:pPr algn="ctr"/>
            <a:r>
              <a:rPr lang="en-GB" sz="1400" dirty="0" smtClean="0">
                <a:solidFill>
                  <a:srgbClr val="FFC000"/>
                </a:solidFill>
              </a:rPr>
              <a:t>CEOS workshop</a:t>
            </a:r>
          </a:p>
          <a:p>
            <a:pPr algn="ctr"/>
            <a:r>
              <a:rPr lang="de-DE" sz="1400" dirty="0" err="1" smtClean="0">
                <a:solidFill>
                  <a:srgbClr val="FFC000"/>
                </a:solidFill>
              </a:rPr>
              <a:t>Ispra</a:t>
            </a:r>
            <a:r>
              <a:rPr lang="de-DE" sz="1400" dirty="0" smtClean="0">
                <a:solidFill>
                  <a:srgbClr val="FFC000"/>
                </a:solidFill>
              </a:rPr>
              <a:t>, </a:t>
            </a:r>
            <a:r>
              <a:rPr lang="en-GB" sz="1400" dirty="0" smtClean="0">
                <a:solidFill>
                  <a:srgbClr val="FFC000"/>
                </a:solidFill>
              </a:rPr>
              <a:t>1</a:t>
            </a:r>
            <a:r>
              <a:rPr lang="en-GB" sz="1400" dirty="0">
                <a:solidFill>
                  <a:srgbClr val="FFC000"/>
                </a:solidFill>
              </a:rPr>
              <a:t>8</a:t>
            </a:r>
            <a:r>
              <a:rPr lang="en-GB" sz="1400" dirty="0" smtClean="0">
                <a:solidFill>
                  <a:srgbClr val="FFC000"/>
                </a:solidFill>
              </a:rPr>
              <a:t> June</a:t>
            </a:r>
            <a:r>
              <a:rPr lang="de-DE" sz="1400" dirty="0" smtClean="0">
                <a:solidFill>
                  <a:srgbClr val="FFC000"/>
                </a:solidFill>
              </a:rPr>
              <a:t>201</a:t>
            </a:r>
            <a:r>
              <a:rPr lang="en-GB" sz="1400" dirty="0">
                <a:solidFill>
                  <a:srgbClr val="FFC000"/>
                </a:solidFill>
              </a:rPr>
              <a:t>8</a:t>
            </a:r>
            <a:r>
              <a:rPr lang="de-DE" sz="1400" dirty="0">
                <a:solidFill>
                  <a:srgbClr val="FFC000"/>
                </a:solidFill>
              </a:rPr>
              <a:t/>
            </a:r>
            <a:br>
              <a:rPr lang="de-DE" sz="1400" dirty="0">
                <a:solidFill>
                  <a:srgbClr val="FFC000"/>
                </a:solidFill>
              </a:rPr>
            </a:br>
            <a:r>
              <a:rPr lang="de-DE" dirty="0"/>
              <a:t/>
            </a:r>
            <a:br>
              <a:rPr lang="de-DE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9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June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71800" y="4928764"/>
            <a:ext cx="3600400" cy="273844"/>
          </a:xfrm>
        </p:spPr>
        <p:txBody>
          <a:bodyPr/>
          <a:lstStyle/>
          <a:p>
            <a:r>
              <a:rPr lang="en-US" smtClean="0"/>
              <a:t>CEOS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67704" y="260077"/>
            <a:ext cx="7819096" cy="283417"/>
          </a:xfrm>
        </p:spPr>
        <p:txBody>
          <a:bodyPr/>
          <a:lstStyle/>
          <a:p>
            <a:r>
              <a:rPr lang="en-GB" altLang="en-US" spc="0" dirty="0" smtClean="0">
                <a:solidFill>
                  <a:srgbClr val="FFC000"/>
                </a:solidFill>
                <a:latin typeface="Arial" charset="0"/>
              </a:rPr>
              <a:t>Current political Context and Challenges</a:t>
            </a:r>
            <a:endParaRPr lang="en-GB" altLang="en-US" spc="0" noProof="0" dirty="0"/>
          </a:p>
        </p:txBody>
      </p:sp>
      <p:sp>
        <p:nvSpPr>
          <p:cNvPr id="6" name="Rectangle 5"/>
          <p:cNvSpPr/>
          <p:nvPr/>
        </p:nvSpPr>
        <p:spPr>
          <a:xfrm>
            <a:off x="1043608" y="685889"/>
            <a:ext cx="7848872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GB" dirty="0" smtClean="0">
                <a:solidFill>
                  <a:srgbClr val="00468C"/>
                </a:solidFill>
              </a:rPr>
              <a:t>UNFCCC Parties agreed for an </a:t>
            </a:r>
            <a:r>
              <a:rPr lang="en-GB" dirty="0" smtClean="0">
                <a:solidFill>
                  <a:srgbClr val="C00000"/>
                </a:solidFill>
              </a:rPr>
              <a:t>"enhanced transparency framework" </a:t>
            </a:r>
            <a:r>
              <a:rPr lang="en-GB" dirty="0">
                <a:solidFill>
                  <a:srgbClr val="00468C"/>
                </a:solidFill>
              </a:rPr>
              <a:t>to be implemented bottom-up through national inventory </a:t>
            </a:r>
            <a:r>
              <a:rPr lang="en-GB" dirty="0" smtClean="0">
                <a:solidFill>
                  <a:srgbClr val="00468C"/>
                </a:solidFill>
              </a:rPr>
              <a:t>reports </a:t>
            </a:r>
            <a:r>
              <a:rPr lang="en-GB" sz="1400" dirty="0" smtClean="0">
                <a:solidFill>
                  <a:srgbClr val="00468C"/>
                </a:solidFill>
              </a:rPr>
              <a:t>(</a:t>
            </a:r>
            <a:r>
              <a:rPr lang="en-GB" sz="1400" dirty="0">
                <a:solidFill>
                  <a:srgbClr val="00468C"/>
                </a:solidFill>
              </a:rPr>
              <a:t>Paris Agreement, 2015</a:t>
            </a:r>
            <a:r>
              <a:rPr lang="en-GB" sz="1400" dirty="0" smtClean="0">
                <a:solidFill>
                  <a:srgbClr val="00468C"/>
                </a:solidFill>
              </a:rPr>
              <a:t>)</a:t>
            </a:r>
            <a:r>
              <a:rPr lang="en-GB" sz="1600" dirty="0" smtClean="0">
                <a:solidFill>
                  <a:srgbClr val="00468C"/>
                </a:solidFill>
              </a:rPr>
              <a:t> </a:t>
            </a:r>
            <a:r>
              <a:rPr lang="en-GB" dirty="0" smtClean="0">
                <a:solidFill>
                  <a:srgbClr val="00468C"/>
                </a:solidFill>
              </a:rPr>
              <a:t>and complemented </a:t>
            </a:r>
            <a:r>
              <a:rPr lang="en-GB" dirty="0">
                <a:solidFill>
                  <a:srgbClr val="00468C"/>
                </a:solidFill>
              </a:rPr>
              <a:t>by a global </a:t>
            </a:r>
            <a:r>
              <a:rPr lang="en-GB" dirty="0">
                <a:solidFill>
                  <a:srgbClr val="C00000"/>
                </a:solidFill>
              </a:rPr>
              <a:t>CO</a:t>
            </a:r>
            <a:r>
              <a:rPr lang="en-GB" baseline="-25000" dirty="0">
                <a:solidFill>
                  <a:srgbClr val="C00000"/>
                </a:solidFill>
              </a:rPr>
              <a:t>2</a:t>
            </a:r>
            <a:r>
              <a:rPr lang="en-GB" dirty="0">
                <a:solidFill>
                  <a:srgbClr val="C00000"/>
                </a:solidFill>
              </a:rPr>
              <a:t> Monitoring and verification support </a:t>
            </a:r>
            <a:r>
              <a:rPr lang="en-GB" dirty="0">
                <a:solidFill>
                  <a:srgbClr val="00468C"/>
                </a:solidFill>
              </a:rPr>
              <a:t>capacity to fill in gaps of </a:t>
            </a:r>
            <a:r>
              <a:rPr lang="en-GB" dirty="0" smtClean="0">
                <a:solidFill>
                  <a:srgbClr val="00468C"/>
                </a:solidFill>
              </a:rPr>
              <a:t>data</a:t>
            </a:r>
            <a:r>
              <a:rPr lang="en-GB" sz="1400" dirty="0" smtClean="0">
                <a:solidFill>
                  <a:srgbClr val="00468C"/>
                </a:solidFill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  <a:defRPr/>
            </a:pPr>
            <a:endParaRPr lang="en-GB" sz="1400" b="1" dirty="0">
              <a:solidFill>
                <a:srgbClr val="00468C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dirty="0">
                <a:solidFill>
                  <a:srgbClr val="00468C"/>
                </a:solidFill>
              </a:rPr>
              <a:t>The global CO</a:t>
            </a:r>
            <a:r>
              <a:rPr lang="en-GB" baseline="-25000" dirty="0">
                <a:solidFill>
                  <a:srgbClr val="00468C"/>
                </a:solidFill>
              </a:rPr>
              <a:t>2</a:t>
            </a:r>
            <a:r>
              <a:rPr lang="en-GB" dirty="0">
                <a:solidFill>
                  <a:srgbClr val="00468C"/>
                </a:solidFill>
              </a:rPr>
              <a:t> budget needs to provide input to the </a:t>
            </a:r>
            <a:r>
              <a:rPr lang="en-GB" dirty="0">
                <a:solidFill>
                  <a:srgbClr val="C00000"/>
                </a:solidFill>
              </a:rPr>
              <a:t>5-yearly global stocktake </a:t>
            </a:r>
            <a:r>
              <a:rPr lang="en-GB" dirty="0">
                <a:solidFill>
                  <a:srgbClr val="00468C"/>
                </a:solidFill>
              </a:rPr>
              <a:t>exercise </a:t>
            </a:r>
            <a:r>
              <a:rPr lang="en-GB" dirty="0" smtClean="0">
                <a:solidFill>
                  <a:srgbClr val="00468C"/>
                </a:solidFill>
              </a:rPr>
              <a:t>starting from 2023 established </a:t>
            </a:r>
            <a:r>
              <a:rPr lang="en-GB" dirty="0">
                <a:solidFill>
                  <a:srgbClr val="00468C"/>
                </a:solidFill>
              </a:rPr>
              <a:t>under the Paris Agreement</a:t>
            </a:r>
            <a:r>
              <a:rPr lang="en-GB" dirty="0" smtClean="0">
                <a:solidFill>
                  <a:srgbClr val="00468C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  <a:defRPr/>
            </a:pPr>
            <a:endParaRPr lang="en-GB" dirty="0">
              <a:solidFill>
                <a:srgbClr val="00468C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dirty="0" smtClean="0">
                <a:solidFill>
                  <a:srgbClr val="00468C"/>
                </a:solidFill>
              </a:rPr>
              <a:t>Analysis </a:t>
            </a:r>
            <a:r>
              <a:rPr lang="en-GB" dirty="0">
                <a:solidFill>
                  <a:srgbClr val="00468C"/>
                </a:solidFill>
              </a:rPr>
              <a:t>at </a:t>
            </a:r>
            <a:r>
              <a:rPr lang="en-GB" dirty="0" smtClean="0">
                <a:solidFill>
                  <a:srgbClr val="00468C"/>
                </a:solidFill>
              </a:rPr>
              <a:t>local/regional </a:t>
            </a:r>
            <a:r>
              <a:rPr lang="en-GB" dirty="0">
                <a:solidFill>
                  <a:srgbClr val="00468C"/>
                </a:solidFill>
              </a:rPr>
              <a:t>level may help countries in evaluating the </a:t>
            </a:r>
            <a:r>
              <a:rPr lang="en-GB" dirty="0">
                <a:solidFill>
                  <a:srgbClr val="C00000"/>
                </a:solidFill>
              </a:rPr>
              <a:t>effectiveness of their CO</a:t>
            </a:r>
            <a:r>
              <a:rPr lang="en-GB" baseline="-25000" dirty="0">
                <a:solidFill>
                  <a:srgbClr val="C00000"/>
                </a:solidFill>
              </a:rPr>
              <a:t>2 </a:t>
            </a:r>
            <a:r>
              <a:rPr lang="en-GB" dirty="0">
                <a:solidFill>
                  <a:srgbClr val="C00000"/>
                </a:solidFill>
              </a:rPr>
              <a:t>emission reduction strategies </a:t>
            </a:r>
            <a:r>
              <a:rPr lang="en-GB" dirty="0">
                <a:solidFill>
                  <a:srgbClr val="00468C"/>
                </a:solidFill>
              </a:rPr>
              <a:t>and possibly </a:t>
            </a:r>
            <a:r>
              <a:rPr lang="en-GB" dirty="0" smtClean="0">
                <a:solidFill>
                  <a:srgbClr val="00468C"/>
                </a:solidFill>
              </a:rPr>
              <a:t>in defining </a:t>
            </a:r>
            <a:r>
              <a:rPr lang="en-GB" dirty="0">
                <a:solidFill>
                  <a:srgbClr val="00468C"/>
                </a:solidFill>
              </a:rPr>
              <a:t>revised Nationally Determined Contributions of the UNFCCC </a:t>
            </a:r>
            <a:r>
              <a:rPr lang="en-GB" dirty="0" smtClean="0">
                <a:solidFill>
                  <a:srgbClr val="00468C"/>
                </a:solidFill>
              </a:rPr>
              <a:t>Parties. </a:t>
            </a:r>
          </a:p>
          <a:p>
            <a:pPr>
              <a:buFont typeface="Wingdings" pitchFamily="2" charset="2"/>
              <a:buChar char="Ø"/>
              <a:defRPr/>
            </a:pPr>
            <a:endParaRPr lang="en-GB" b="1" dirty="0">
              <a:solidFill>
                <a:srgbClr val="00468C"/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dirty="0">
                <a:solidFill>
                  <a:srgbClr val="00468C"/>
                </a:solidFill>
              </a:rPr>
              <a:t>Need to provide </a:t>
            </a:r>
            <a:r>
              <a:rPr lang="en-GB" dirty="0">
                <a:solidFill>
                  <a:srgbClr val="C00000"/>
                </a:solidFill>
              </a:rPr>
              <a:t>independent evidence </a:t>
            </a:r>
            <a:r>
              <a:rPr lang="en-GB" dirty="0">
                <a:solidFill>
                  <a:srgbClr val="00468C"/>
                </a:solidFill>
              </a:rPr>
              <a:t>on and </a:t>
            </a:r>
            <a:r>
              <a:rPr lang="en-GB" dirty="0">
                <a:solidFill>
                  <a:srgbClr val="C00000"/>
                </a:solidFill>
              </a:rPr>
              <a:t>verification</a:t>
            </a:r>
            <a:r>
              <a:rPr lang="en-GB" dirty="0">
                <a:solidFill>
                  <a:srgbClr val="00468C"/>
                </a:solidFill>
              </a:rPr>
              <a:t> of nationally reported anthropogenic CO2 emissions and help assessing the uncertainties and gaps associated with the emission </a:t>
            </a:r>
            <a:r>
              <a:rPr lang="en-GB" dirty="0" smtClean="0">
                <a:solidFill>
                  <a:srgbClr val="00468C"/>
                </a:solidFill>
              </a:rPr>
              <a:t>inventories.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GB" dirty="0">
              <a:solidFill>
                <a:srgbClr val="00468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12360" y="4587974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5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June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71800" y="4928764"/>
            <a:ext cx="3600400" cy="273844"/>
          </a:xfrm>
        </p:spPr>
        <p:txBody>
          <a:bodyPr/>
          <a:lstStyle/>
          <a:p>
            <a:r>
              <a:rPr lang="en-US" smtClean="0"/>
              <a:t>CEOS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67704" y="260077"/>
            <a:ext cx="7819096" cy="283417"/>
          </a:xfrm>
        </p:spPr>
        <p:txBody>
          <a:bodyPr/>
          <a:lstStyle/>
          <a:p>
            <a:r>
              <a:rPr lang="en-GB" altLang="en-US" spc="0" dirty="0" smtClean="0">
                <a:solidFill>
                  <a:srgbClr val="FFC000"/>
                </a:solidFill>
                <a:latin typeface="Arial" charset="0"/>
              </a:rPr>
              <a:t>Boundary conditions</a:t>
            </a:r>
            <a:endParaRPr lang="en-GB" altLang="en-US" spc="0" noProof="0" dirty="0"/>
          </a:p>
        </p:txBody>
      </p:sp>
      <p:sp>
        <p:nvSpPr>
          <p:cNvPr id="6" name="Rectangle 5"/>
          <p:cNvSpPr/>
          <p:nvPr/>
        </p:nvSpPr>
        <p:spPr>
          <a:xfrm>
            <a:off x="1043608" y="771550"/>
            <a:ext cx="784887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000" dirty="0">
                <a:solidFill>
                  <a:srgbClr val="00468C"/>
                </a:solidFill>
              </a:rPr>
              <a:t>Emphasis on </a:t>
            </a:r>
            <a:r>
              <a:rPr lang="en-GB" sz="2000" dirty="0">
                <a:solidFill>
                  <a:srgbClr val="C00000"/>
                </a:solidFill>
              </a:rPr>
              <a:t>systems</a:t>
            </a:r>
            <a:r>
              <a:rPr lang="en-GB" sz="2000" dirty="0">
                <a:solidFill>
                  <a:srgbClr val="00468C"/>
                </a:solidFill>
              </a:rPr>
              <a:t>: inventories,  space-borne and in-situ observations, data assimilation framework, inversion system, transport models, decision support </a:t>
            </a:r>
            <a:r>
              <a:rPr lang="en-GB" sz="2000" dirty="0" smtClean="0">
                <a:solidFill>
                  <a:srgbClr val="00468C"/>
                </a:solidFill>
              </a:rPr>
              <a:t>system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sz="2000" dirty="0">
              <a:solidFill>
                <a:srgbClr val="00468C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2000" dirty="0">
                <a:solidFill>
                  <a:srgbClr val="00468C"/>
                </a:solidFill>
              </a:rPr>
              <a:t>Emphasis on </a:t>
            </a:r>
            <a:r>
              <a:rPr lang="en-GB" sz="2000" dirty="0">
                <a:solidFill>
                  <a:srgbClr val="C00000"/>
                </a:solidFill>
              </a:rPr>
              <a:t>operational </a:t>
            </a:r>
            <a:r>
              <a:rPr lang="en-GB" sz="2000" dirty="0">
                <a:solidFill>
                  <a:srgbClr val="00468C"/>
                </a:solidFill>
              </a:rPr>
              <a:t>intent – from the </a:t>
            </a:r>
            <a:r>
              <a:rPr lang="en-GB" sz="2000" dirty="0" smtClean="0">
                <a:solidFill>
                  <a:srgbClr val="00468C"/>
                </a:solidFill>
              </a:rPr>
              <a:t>outset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sz="2000" dirty="0">
              <a:solidFill>
                <a:srgbClr val="00468C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2000" dirty="0">
                <a:solidFill>
                  <a:srgbClr val="00468C"/>
                </a:solidFill>
              </a:rPr>
              <a:t>Fundamentally underpinned by strong </a:t>
            </a:r>
            <a:r>
              <a:rPr lang="en-GB" sz="2000" dirty="0">
                <a:solidFill>
                  <a:srgbClr val="C00000"/>
                </a:solidFill>
              </a:rPr>
              <a:t>user requirements </a:t>
            </a:r>
            <a:r>
              <a:rPr lang="en-GB" sz="2000" dirty="0">
                <a:solidFill>
                  <a:srgbClr val="00468C"/>
                </a:solidFill>
              </a:rPr>
              <a:t>based on </a:t>
            </a:r>
            <a:r>
              <a:rPr lang="en-GB" sz="2000" dirty="0">
                <a:solidFill>
                  <a:srgbClr val="C00000"/>
                </a:solidFill>
              </a:rPr>
              <a:t>international commitments </a:t>
            </a:r>
            <a:r>
              <a:rPr lang="en-GB" sz="2000" dirty="0">
                <a:solidFill>
                  <a:srgbClr val="00468C"/>
                </a:solidFill>
              </a:rPr>
              <a:t>and corresponding </a:t>
            </a:r>
            <a:r>
              <a:rPr lang="en-GB" sz="2000" dirty="0">
                <a:solidFill>
                  <a:srgbClr val="C00000"/>
                </a:solidFill>
              </a:rPr>
              <a:t>EU Policy </a:t>
            </a:r>
            <a:r>
              <a:rPr lang="en-GB" sz="2000" dirty="0" smtClean="0">
                <a:solidFill>
                  <a:srgbClr val="C00000"/>
                </a:solidFill>
              </a:rPr>
              <a:t>implementation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sz="2000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2000" dirty="0">
                <a:solidFill>
                  <a:srgbClr val="00468C"/>
                </a:solidFill>
              </a:rPr>
              <a:t>Fundamental </a:t>
            </a:r>
            <a:r>
              <a:rPr lang="en-GB" sz="2000" dirty="0">
                <a:solidFill>
                  <a:srgbClr val="C00000"/>
                </a:solidFill>
              </a:rPr>
              <a:t>added value of international engagement </a:t>
            </a:r>
            <a:r>
              <a:rPr lang="en-GB" sz="2000" dirty="0">
                <a:solidFill>
                  <a:srgbClr val="00468C"/>
                </a:solidFill>
              </a:rPr>
              <a:t>on multiple aspects of system implementation/development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GB" dirty="0">
              <a:solidFill>
                <a:srgbClr val="00468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12360" y="4587974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3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47864" y="1347614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1C306B"/>
                </a:solidFill>
              </a:rPr>
              <a:t>Towards a </a:t>
            </a:r>
            <a:r>
              <a:rPr lang="en-GB" sz="3600" b="1" dirty="0">
                <a:solidFill>
                  <a:srgbClr val="1C306B"/>
                </a:solidFill>
              </a:rPr>
              <a:t>E</a:t>
            </a:r>
            <a:r>
              <a:rPr lang="en-GB" sz="3600" b="1" dirty="0" smtClean="0">
                <a:solidFill>
                  <a:srgbClr val="1C306B"/>
                </a:solidFill>
              </a:rPr>
              <a:t>uropean Operational Observing System to Monitor Fossil CO</a:t>
            </a:r>
            <a:r>
              <a:rPr lang="en-GB" sz="3600" b="1" baseline="-25000" dirty="0" smtClean="0">
                <a:solidFill>
                  <a:srgbClr val="1C306B"/>
                </a:solidFill>
              </a:rPr>
              <a:t>2</a:t>
            </a:r>
            <a:r>
              <a:rPr lang="en-GB" sz="3600" b="1" dirty="0" smtClean="0">
                <a:solidFill>
                  <a:srgbClr val="1C306B"/>
                </a:solidFill>
              </a:rPr>
              <a:t> Emissions</a:t>
            </a:r>
            <a:endParaRPr lang="en-GB" sz="3600" b="1" dirty="0">
              <a:solidFill>
                <a:srgbClr val="1C306B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922468" y="843558"/>
            <a:ext cx="5982709" cy="3029705"/>
          </a:xfrm>
          <a:prstGeom prst="roundRect">
            <a:avLst>
              <a:gd name="adj" fmla="val 1738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 smtClean="0">
              <a:solidFill>
                <a:srgbClr val="0F549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19622"/>
            <a:ext cx="5982709" cy="2192422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71800" y="4928764"/>
            <a:ext cx="3600400" cy="273844"/>
          </a:xfrm>
        </p:spPr>
        <p:txBody>
          <a:bodyPr/>
          <a:lstStyle/>
          <a:p>
            <a:r>
              <a:rPr lang="en-US" smtClean="0"/>
              <a:t>CEOS workshop</a:t>
            </a:r>
            <a:endParaRPr lang="en-US" dirty="0"/>
          </a:p>
        </p:txBody>
      </p:sp>
      <p:pic>
        <p:nvPicPr>
          <p:cNvPr id="13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50" y="1055659"/>
            <a:ext cx="2038944" cy="279654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3050545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002060"/>
                </a:solidFill>
              </a:rPr>
              <a:t>2015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June 2018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39752" y="3867894"/>
            <a:ext cx="688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The crux of the matter is about increasing significantly the </a:t>
            </a:r>
            <a:r>
              <a:rPr lang="en-GB" sz="2400" b="1" dirty="0" smtClean="0">
                <a:solidFill>
                  <a:srgbClr val="002060"/>
                </a:solidFill>
              </a:rPr>
              <a:t>density of high quality relevant observations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20" name="Left Brace 19"/>
          <p:cNvSpPr/>
          <p:nvPr/>
        </p:nvSpPr>
        <p:spPr bwMode="auto">
          <a:xfrm rot="16200000" flipH="1">
            <a:off x="4213885" y="269419"/>
            <a:ext cx="284181" cy="2016225"/>
          </a:xfrm>
          <a:prstGeom prst="leftBrace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 smtClean="0">
              <a:solidFill>
                <a:srgbClr val="0F5494"/>
              </a:solidFill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16200000" flipH="1">
            <a:off x="6990079" y="-257463"/>
            <a:ext cx="276408" cy="3096345"/>
          </a:xfrm>
          <a:prstGeom prst="leftBrace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 smtClean="0">
              <a:solidFill>
                <a:srgbClr val="0F549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78" y="843558"/>
            <a:ext cx="176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CO</a:t>
            </a:r>
            <a:r>
              <a:rPr lang="en-GB" b="1" baseline="-25000" dirty="0" smtClean="0">
                <a:solidFill>
                  <a:srgbClr val="002060"/>
                </a:solidFill>
              </a:rPr>
              <a:t>2</a:t>
            </a:r>
            <a:r>
              <a:rPr lang="en-GB" b="1" dirty="0" smtClean="0">
                <a:solidFill>
                  <a:srgbClr val="002060"/>
                </a:solidFill>
              </a:rPr>
              <a:t> Task Force A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62706" y="843558"/>
            <a:ext cx="1756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CO</a:t>
            </a:r>
            <a:r>
              <a:rPr lang="en-GB" b="1" baseline="-25000" dirty="0" smtClean="0">
                <a:solidFill>
                  <a:srgbClr val="002060"/>
                </a:solidFill>
              </a:rPr>
              <a:t>2</a:t>
            </a:r>
            <a:r>
              <a:rPr lang="en-GB" b="1" dirty="0" smtClean="0">
                <a:solidFill>
                  <a:srgbClr val="002060"/>
                </a:solidFill>
              </a:rPr>
              <a:t> Task Force B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67704" y="260077"/>
            <a:ext cx="7819096" cy="283417"/>
          </a:xfrm>
          <a:prstGeom prst="rect">
            <a:avLst/>
          </a:prstGeom>
          <a:solidFill>
            <a:srgbClr val="25408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0" kern="1200" spc="7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pc="0" smtClean="0">
                <a:solidFill>
                  <a:srgbClr val="FFC000"/>
                </a:solidFill>
                <a:latin typeface="Arial" charset="0"/>
              </a:rPr>
              <a:t>Expansion of the Copernicus Programme: CO</a:t>
            </a:r>
            <a:r>
              <a:rPr lang="en-GB" altLang="en-US" spc="0" baseline="-25000" smtClean="0">
                <a:solidFill>
                  <a:srgbClr val="FFC000"/>
                </a:solidFill>
                <a:latin typeface="Arial" charset="0"/>
              </a:rPr>
              <a:t>2</a:t>
            </a:r>
            <a:r>
              <a:rPr lang="en-GB" altLang="en-US" spc="0" smtClean="0">
                <a:solidFill>
                  <a:srgbClr val="FFC000"/>
                </a:solidFill>
                <a:latin typeface="Arial" charset="0"/>
              </a:rPr>
              <a:t> Report –November 2015</a:t>
            </a:r>
            <a:endParaRPr lang="en-GB" altLang="en-US" spc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pc="0" dirty="0">
                <a:solidFill>
                  <a:srgbClr val="FFC000"/>
                </a:solidFill>
                <a:latin typeface="Arial" charset="0"/>
              </a:rPr>
              <a:t>Expansion of the Copernicus Programme: CO</a:t>
            </a:r>
            <a:r>
              <a:rPr lang="en-GB" altLang="en-US" spc="0" baseline="-25000" dirty="0">
                <a:solidFill>
                  <a:srgbClr val="FFC000"/>
                </a:solidFill>
                <a:latin typeface="Arial" charset="0"/>
              </a:rPr>
              <a:t>2</a:t>
            </a:r>
            <a:r>
              <a:rPr lang="en-GB" altLang="en-US" spc="0" dirty="0">
                <a:solidFill>
                  <a:srgbClr val="FFC000"/>
                </a:solidFill>
                <a:latin typeface="Arial" charset="0"/>
              </a:rPr>
              <a:t> Report –November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9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  <p:bldP spid="11" grpId="0"/>
      <p:bldP spid="20" grpId="0" animBg="1"/>
      <p:bldP spid="21" grpId="0" animBg="1"/>
      <p:bldP spid="16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67704" y="260077"/>
            <a:ext cx="7808752" cy="367457"/>
          </a:xfrm>
        </p:spPr>
        <p:txBody>
          <a:bodyPr/>
          <a:lstStyle/>
          <a:p>
            <a:r>
              <a:rPr lang="en-GB" altLang="en-US" spc="0" dirty="0" smtClean="0">
                <a:solidFill>
                  <a:srgbClr val="FFC000"/>
                </a:solidFill>
                <a:latin typeface="Arial" charset="0"/>
              </a:rPr>
              <a:t>Objectives and Requirements from the Space Component: Task Force A</a:t>
            </a:r>
            <a:endParaRPr lang="en-GB" altLang="en-US" spc="0" noProof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71800" y="4928764"/>
            <a:ext cx="3600400" cy="273844"/>
          </a:xfrm>
        </p:spPr>
        <p:txBody>
          <a:bodyPr/>
          <a:lstStyle/>
          <a:p>
            <a:r>
              <a:rPr lang="en-US" smtClean="0"/>
              <a:t>CEOS workshop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55577" y="1203598"/>
            <a:ext cx="2304256" cy="3384376"/>
            <a:chOff x="6300192" y="771550"/>
            <a:chExt cx="2513457" cy="35524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92" y="771550"/>
              <a:ext cx="2513457" cy="355244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444208" y="843558"/>
              <a:ext cx="2369441" cy="348043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June 2018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75856" y="771550"/>
            <a:ext cx="5760640" cy="41043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GB" sz="1800" dirty="0" smtClean="0">
                <a:solidFill>
                  <a:srgbClr val="00468C"/>
                </a:solidFill>
              </a:rPr>
              <a:t>XCO</a:t>
            </a:r>
            <a:r>
              <a:rPr lang="en-GB" sz="1800" baseline="-25000" dirty="0" smtClean="0">
                <a:solidFill>
                  <a:srgbClr val="00468C"/>
                </a:solidFill>
              </a:rPr>
              <a:t>2</a:t>
            </a:r>
            <a:r>
              <a:rPr lang="en-GB" sz="1800" dirty="0" smtClean="0">
                <a:solidFill>
                  <a:srgbClr val="00468C"/>
                </a:solidFill>
              </a:rPr>
              <a:t> precision:	</a:t>
            </a:r>
            <a:r>
              <a:rPr lang="en-GB" sz="1800" b="1" dirty="0" smtClean="0">
                <a:solidFill>
                  <a:srgbClr val="C00000"/>
                </a:solidFill>
              </a:rPr>
              <a:t>0.5 – 0.7 ppm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GB" sz="1800" dirty="0" smtClean="0">
                <a:solidFill>
                  <a:srgbClr val="00468C"/>
                </a:solidFill>
              </a:rPr>
              <a:t>Systematic bias 	</a:t>
            </a:r>
            <a:r>
              <a:rPr lang="en-GB" sz="1800" b="1" dirty="0" smtClean="0">
                <a:solidFill>
                  <a:srgbClr val="C00000"/>
                </a:solidFill>
              </a:rPr>
              <a:t>&lt; 0.5 ppm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GB" sz="1800" dirty="0" smtClean="0">
                <a:solidFill>
                  <a:srgbClr val="00468C"/>
                </a:solidFill>
              </a:rPr>
              <a:t>Spatial resolution </a:t>
            </a:r>
            <a:r>
              <a:rPr lang="en-GB" sz="1800" dirty="0">
                <a:solidFill>
                  <a:srgbClr val="00468C"/>
                </a:solidFill>
              </a:rPr>
              <a:t> </a:t>
            </a:r>
            <a:r>
              <a:rPr lang="en-GB" sz="1800" dirty="0" smtClean="0">
                <a:solidFill>
                  <a:srgbClr val="00468C"/>
                </a:solidFill>
              </a:rPr>
              <a:t>about </a:t>
            </a:r>
            <a:r>
              <a:rPr lang="en-GB" sz="1800" b="1" dirty="0" smtClean="0">
                <a:solidFill>
                  <a:srgbClr val="C00000"/>
                </a:solidFill>
              </a:rPr>
              <a:t>4 km</a:t>
            </a:r>
            <a:r>
              <a:rPr lang="en-GB" sz="1800" b="1" baseline="30000" dirty="0" smtClean="0">
                <a:solidFill>
                  <a:srgbClr val="C00000"/>
                </a:solidFill>
              </a:rPr>
              <a:t>2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GB" sz="1800" dirty="0" smtClean="0">
                <a:solidFill>
                  <a:srgbClr val="00468C"/>
                </a:solidFill>
              </a:rPr>
              <a:t>Continuously sampled swath width </a:t>
            </a:r>
            <a:r>
              <a:rPr lang="en-GB" sz="1800" b="1" dirty="0" smtClean="0">
                <a:solidFill>
                  <a:srgbClr val="C00000"/>
                </a:solidFill>
              </a:rPr>
              <a:t>&gt; 200 km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GB" sz="1800" dirty="0" smtClean="0">
                <a:solidFill>
                  <a:srgbClr val="00468C"/>
                </a:solidFill>
              </a:rPr>
              <a:t>Revisit around </a:t>
            </a:r>
            <a:r>
              <a:rPr lang="en-GB" sz="1800" b="1" dirty="0" smtClean="0">
                <a:solidFill>
                  <a:srgbClr val="C00000"/>
                </a:solidFill>
              </a:rPr>
              <a:t>3 days </a:t>
            </a:r>
            <a:r>
              <a:rPr lang="en-GB" sz="1800" dirty="0" smtClean="0">
                <a:solidFill>
                  <a:srgbClr val="00468C"/>
                </a:solidFill>
              </a:rPr>
              <a:t>(poleward of 40 </a:t>
            </a:r>
            <a:r>
              <a:rPr lang="en-GB" sz="1800" dirty="0" err="1" smtClean="0">
                <a:solidFill>
                  <a:srgbClr val="00468C"/>
                </a:solidFill>
              </a:rPr>
              <a:t>deg</a:t>
            </a:r>
            <a:r>
              <a:rPr lang="en-GB" sz="1800" dirty="0" smtClean="0">
                <a:solidFill>
                  <a:srgbClr val="00468C"/>
                </a:solidFill>
              </a:rPr>
              <a:t>)		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GB" sz="1800" dirty="0" smtClean="0">
                <a:solidFill>
                  <a:srgbClr val="00468C"/>
                </a:solidFill>
              </a:rPr>
              <a:t>A constellation of </a:t>
            </a:r>
            <a:r>
              <a:rPr lang="en-GB" sz="1800" b="1" dirty="0" smtClean="0">
                <a:solidFill>
                  <a:srgbClr val="C00000"/>
                </a:solidFill>
              </a:rPr>
              <a:t>N </a:t>
            </a:r>
            <a:r>
              <a:rPr lang="en-GB" sz="1800" dirty="0" smtClean="0">
                <a:solidFill>
                  <a:srgbClr val="00468C"/>
                </a:solidFill>
              </a:rPr>
              <a:t>satellites (N about </a:t>
            </a:r>
            <a:r>
              <a:rPr lang="en-GB" sz="1800" b="1" dirty="0" smtClean="0">
                <a:solidFill>
                  <a:srgbClr val="C00000"/>
                </a:solidFill>
              </a:rPr>
              <a:t>3</a:t>
            </a:r>
            <a:r>
              <a:rPr lang="en-GB" sz="1800" dirty="0" smtClean="0">
                <a:solidFill>
                  <a:srgbClr val="00468C"/>
                </a:solidFill>
              </a:rPr>
              <a:t> to </a:t>
            </a:r>
            <a:r>
              <a:rPr lang="en-GB" sz="1800" b="1" dirty="0" smtClean="0">
                <a:solidFill>
                  <a:srgbClr val="C00000"/>
                </a:solidFill>
              </a:rPr>
              <a:t>4</a:t>
            </a:r>
            <a:r>
              <a:rPr lang="en-GB" sz="1800" dirty="0" smtClean="0">
                <a:solidFill>
                  <a:srgbClr val="00468C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GB" sz="1800" dirty="0" smtClean="0">
                <a:solidFill>
                  <a:srgbClr val="00468C"/>
                </a:solidFill>
              </a:rPr>
              <a:t>Orbit equator crossing time </a:t>
            </a:r>
            <a:r>
              <a:rPr lang="en-GB" sz="1800" b="1" dirty="0" smtClean="0">
                <a:solidFill>
                  <a:srgbClr val="C00000"/>
                </a:solidFill>
              </a:rPr>
              <a:t>11:00 – 12:00 hrs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GB" sz="1800" dirty="0" smtClean="0">
              <a:solidFill>
                <a:srgbClr val="00468C"/>
              </a:solidFill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 smtClean="0">
              <a:solidFill>
                <a:srgbClr val="00468C"/>
              </a:solidFill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 smtClean="0">
              <a:solidFill>
                <a:srgbClr val="00468C"/>
              </a:solidFill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smtClean="0">
                <a:solidFill>
                  <a:srgbClr val="00468C"/>
                </a:solidFill>
              </a:rPr>
              <a:t>		</a:t>
            </a:r>
            <a:r>
              <a:rPr lang="en-GB" sz="1800" dirty="0">
                <a:solidFill>
                  <a:srgbClr val="00468C"/>
                </a:solidFill>
              </a:rPr>
              <a:t>	</a:t>
            </a:r>
            <a:r>
              <a:rPr lang="en-GB" sz="1800" dirty="0" smtClean="0">
                <a:solidFill>
                  <a:srgbClr val="00468C"/>
                </a:solidFill>
              </a:rPr>
              <a:t>*</a:t>
            </a:r>
            <a:endParaRPr lang="en-GB" sz="1400" dirty="0">
              <a:solidFill>
                <a:srgbClr val="00468C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GB" sz="1400" dirty="0" smtClean="0">
              <a:solidFill>
                <a:srgbClr val="00468C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GB" sz="1400" dirty="0" smtClean="0">
              <a:solidFill>
                <a:srgbClr val="00468C"/>
              </a:solidFill>
            </a:endParaRPr>
          </a:p>
          <a:p>
            <a:pPr marL="342900" lvl="2" indent="-342900">
              <a:spcBef>
                <a:spcPts val="0"/>
              </a:spcBef>
              <a:buFont typeface="Wingdings" pitchFamily="2" charset="2"/>
              <a:buChar char="Ø"/>
            </a:pPr>
            <a:r>
              <a:rPr lang="en-GB" dirty="0">
                <a:solidFill>
                  <a:srgbClr val="002060"/>
                </a:solidFill>
              </a:rPr>
              <a:t>Radiometric  uncertainty &lt; 3</a:t>
            </a:r>
            <a:r>
              <a:rPr lang="en-GB" dirty="0" smtClean="0">
                <a:solidFill>
                  <a:srgbClr val="002060"/>
                </a:solidFill>
              </a:rPr>
              <a:t>%</a:t>
            </a:r>
          </a:p>
          <a:p>
            <a:pPr marL="342900" lvl="2" indent="-342900">
              <a:spcBef>
                <a:spcPts val="0"/>
              </a:spcBef>
              <a:buFont typeface="Wingdings" pitchFamily="2" charset="2"/>
              <a:buChar char="Ø"/>
            </a:pPr>
            <a:r>
              <a:rPr lang="en-GB" dirty="0">
                <a:solidFill>
                  <a:srgbClr val="002060"/>
                </a:solidFill>
              </a:rPr>
              <a:t>Relative radiometric accuracy &lt; 0.5%</a:t>
            </a:r>
          </a:p>
          <a:p>
            <a:pPr marL="342900" lvl="2" indent="-342900">
              <a:spcBef>
                <a:spcPts val="0"/>
              </a:spcBef>
              <a:buFont typeface="Wingdings" pitchFamily="2" charset="2"/>
              <a:buChar char="Ø"/>
            </a:pPr>
            <a:endParaRPr lang="en-GB" dirty="0">
              <a:solidFill>
                <a:srgbClr val="00468C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GB" sz="1400" dirty="0" smtClean="0">
              <a:solidFill>
                <a:srgbClr val="00468C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43667"/>
              </p:ext>
            </p:extLst>
          </p:nvPr>
        </p:nvGraphicFramePr>
        <p:xfrm>
          <a:off x="3563888" y="2931790"/>
          <a:ext cx="4414696" cy="1208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925"/>
                <a:gridCol w="1409266"/>
                <a:gridCol w="955352"/>
                <a:gridCol w="1269153"/>
              </a:tblGrid>
              <a:tr h="53799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Band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Spectral range [nm]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Spectral resolution [nm]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SNR at reference radiance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551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NIR</a:t>
                      </a:r>
                      <a:endParaRPr lang="en-GB" sz="8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747–773</a:t>
                      </a:r>
                      <a:endParaRPr lang="en-GB" sz="8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0.1</a:t>
                      </a:r>
                      <a:endParaRPr lang="en-GB" sz="8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338455" algn="l"/>
                        </a:tabLst>
                      </a:pPr>
                      <a:r>
                        <a:rPr lang="en-GB" sz="1100" dirty="0">
                          <a:effectLst/>
                        </a:rPr>
                        <a:t>400 - 600</a:t>
                      </a:r>
                      <a:endParaRPr lang="en-GB" sz="8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62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SWIR-1</a:t>
                      </a:r>
                      <a:endParaRPr lang="en-GB" sz="8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1590–1675</a:t>
                      </a:r>
                      <a:endParaRPr lang="en-GB" sz="8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0.3</a:t>
                      </a:r>
                      <a:endParaRPr lang="en-GB" sz="8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300 - 500</a:t>
                      </a:r>
                      <a:endParaRPr lang="en-GB" sz="8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33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SWIR-2</a:t>
                      </a:r>
                      <a:endParaRPr lang="en-GB" sz="8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1925–2095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0.55</a:t>
                      </a:r>
                      <a:endParaRPr lang="en-GB" sz="8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200 - 400</a:t>
                      </a:r>
                      <a:endParaRPr lang="en-GB" sz="8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8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67704" y="260077"/>
            <a:ext cx="7808752" cy="367457"/>
          </a:xfrm>
        </p:spPr>
        <p:txBody>
          <a:bodyPr/>
          <a:lstStyle/>
          <a:p>
            <a:r>
              <a:rPr lang="en-GB" altLang="en-US" spc="0" dirty="0" smtClean="0">
                <a:solidFill>
                  <a:srgbClr val="FFC000"/>
                </a:solidFill>
                <a:latin typeface="Arial" charset="0"/>
              </a:rPr>
              <a:t>Consolidating Requirements: Main Open Points</a:t>
            </a:r>
            <a:endParaRPr lang="en-GB" altLang="en-US" spc="0" noProof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62054" y="915566"/>
            <a:ext cx="7811896" cy="3823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dirty="0">
                <a:solidFill>
                  <a:srgbClr val="00468C"/>
                </a:solidFill>
              </a:rPr>
              <a:t>Complementary </a:t>
            </a:r>
            <a:r>
              <a:rPr lang="en-US" sz="1800" b="1" dirty="0">
                <a:solidFill>
                  <a:srgbClr val="C00000"/>
                </a:solidFill>
              </a:rPr>
              <a:t>NO</a:t>
            </a:r>
            <a:r>
              <a:rPr lang="en-US" sz="1800" b="1" baseline="-25000" dirty="0">
                <a:solidFill>
                  <a:srgbClr val="C00000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rgbClr val="00468C"/>
                </a:solidFill>
              </a:rPr>
              <a:t>and/or </a:t>
            </a:r>
            <a:r>
              <a:rPr lang="en-US" sz="1800" b="1" dirty="0">
                <a:solidFill>
                  <a:srgbClr val="C00000"/>
                </a:solidFill>
              </a:rPr>
              <a:t>CO</a:t>
            </a:r>
            <a:r>
              <a:rPr lang="en-US" sz="1800" dirty="0">
                <a:solidFill>
                  <a:srgbClr val="00468C"/>
                </a:solidFill>
              </a:rPr>
              <a:t> observations for attribution of </a:t>
            </a:r>
            <a:r>
              <a:rPr lang="en-US" sz="1800" dirty="0" smtClean="0">
                <a:solidFill>
                  <a:srgbClr val="00468C"/>
                </a:solidFill>
              </a:rPr>
              <a:t>anthropogenic </a:t>
            </a:r>
            <a:r>
              <a:rPr lang="en-US" sz="1800" dirty="0">
                <a:solidFill>
                  <a:srgbClr val="00468C"/>
                </a:solidFill>
              </a:rPr>
              <a:t>emission sources  </a:t>
            </a:r>
            <a:r>
              <a:rPr lang="en-US" sz="1800" dirty="0">
                <a:solidFill>
                  <a:srgbClr val="00468C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rgbClr val="00468C"/>
                </a:solidFill>
              </a:rPr>
              <a:t>Y/N?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solidFill>
                  <a:srgbClr val="00468C"/>
                </a:solidFill>
              </a:rPr>
              <a:t>Complementary </a:t>
            </a:r>
            <a:r>
              <a:rPr lang="en-US" sz="1800" b="1" dirty="0">
                <a:solidFill>
                  <a:srgbClr val="C00000"/>
                </a:solidFill>
              </a:rPr>
              <a:t>aerosol/cloud observations </a:t>
            </a:r>
            <a:r>
              <a:rPr lang="en-US" sz="1800" dirty="0">
                <a:solidFill>
                  <a:srgbClr val="00468C"/>
                </a:solidFill>
              </a:rPr>
              <a:t>for light path correction </a:t>
            </a:r>
            <a:r>
              <a:rPr lang="en-US" sz="1800" dirty="0">
                <a:solidFill>
                  <a:srgbClr val="00468C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rgbClr val="00468C"/>
                </a:solidFill>
              </a:rPr>
              <a:t>Y/N?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solidFill>
                  <a:srgbClr val="00468C"/>
                </a:solidFill>
              </a:rPr>
              <a:t>Temporal/spatial coverage </a:t>
            </a:r>
            <a:r>
              <a:rPr lang="en-US" sz="1800" dirty="0">
                <a:solidFill>
                  <a:srgbClr val="00468C"/>
                </a:solidFill>
                <a:sym typeface="Wingdings" panose="05000000000000000000" pitchFamily="2" charset="2"/>
              </a:rPr>
              <a:t> </a:t>
            </a:r>
            <a:r>
              <a:rPr lang="en-US" sz="1800" b="1" dirty="0">
                <a:solidFill>
                  <a:srgbClr val="C00000"/>
                </a:solidFill>
                <a:sym typeface="Wingdings" panose="05000000000000000000" pitchFamily="2" charset="2"/>
              </a:rPr>
              <a:t>how many satellites</a:t>
            </a:r>
            <a:r>
              <a:rPr lang="en-US" sz="1800" dirty="0">
                <a:solidFill>
                  <a:srgbClr val="00468C"/>
                </a:solidFill>
                <a:sym typeface="Wingdings" panose="05000000000000000000" pitchFamily="2" charset="2"/>
              </a:rPr>
              <a:t>?</a:t>
            </a:r>
          </a:p>
          <a:p>
            <a:pPr marL="0" indent="0">
              <a:buNone/>
            </a:pPr>
            <a:endParaRPr lang="en-GB" dirty="0" smtClean="0">
              <a:solidFill>
                <a:srgbClr val="00468C"/>
              </a:solidFill>
            </a:endParaRP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71800" y="4928764"/>
            <a:ext cx="3600400" cy="273844"/>
          </a:xfrm>
        </p:spPr>
        <p:txBody>
          <a:bodyPr/>
          <a:lstStyle/>
          <a:p>
            <a:r>
              <a:rPr lang="en-US" smtClean="0"/>
              <a:t>CEOS workshop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June 2018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381129" y="2601903"/>
            <a:ext cx="6043931" cy="1786890"/>
            <a:chOff x="0" y="0"/>
            <a:chExt cx="6494699" cy="1880010"/>
          </a:xfrm>
        </p:grpSpPr>
        <p:pic>
          <p:nvPicPr>
            <p:cNvPr id="13" name="Picture 12" descr="H:\SMARTCARB\meetings\2017-09-Midterm-Review\Task3\clouds\Sentinel_7_CO2_2015070211_AL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60325" cy="1880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H:\SMARTCARB\meetings\2017-09-Midterm-Review\Task3\Satellite_examples_with_noise\Sentinel_7_NO2_2km_n1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325" y="15862"/>
              <a:ext cx="2516816" cy="1848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9"/>
            <p:cNvSpPr txBox="1"/>
            <p:nvPr/>
          </p:nvSpPr>
          <p:spPr>
            <a:xfrm>
              <a:off x="3306527" y="279482"/>
              <a:ext cx="655320" cy="314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>
                <a:lnSpc>
                  <a:spcPts val="1200"/>
                </a:lnSpc>
                <a:spcAft>
                  <a:spcPts val="0"/>
                </a:spcAft>
                <a:tabLst>
                  <a:tab pos="1431925" algn="l"/>
                  <a:tab pos="3589655" algn="l"/>
                  <a:tab pos="5380355" algn="l"/>
                  <a:tab pos="6904355" algn="l"/>
                </a:tabLst>
              </a:pPr>
              <a:r>
                <a:rPr lang="en-GB" sz="1200" b="1" kern="1200">
                  <a:solidFill>
                    <a:srgbClr val="C0504D"/>
                  </a:solidFill>
                  <a:effectLst/>
                  <a:latin typeface="Verdana"/>
                  <a:ea typeface="Times New Roman"/>
                  <a:cs typeface="Times New Roman"/>
                </a:rPr>
                <a:t>NO</a:t>
              </a:r>
              <a:r>
                <a:rPr lang="en-GB" sz="1200" b="1" kern="1200" baseline="-25000">
                  <a:solidFill>
                    <a:srgbClr val="C0504D"/>
                  </a:solidFill>
                  <a:effectLst/>
                  <a:latin typeface="Verdana"/>
                  <a:ea typeface="Times New Roman"/>
                  <a:cs typeface="Times New Roman"/>
                </a:rPr>
                <a:t>2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TextBox 10"/>
            <p:cNvSpPr txBox="1"/>
            <p:nvPr/>
          </p:nvSpPr>
          <p:spPr>
            <a:xfrm>
              <a:off x="599702" y="130581"/>
              <a:ext cx="655320" cy="314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>
                <a:lnSpc>
                  <a:spcPts val="1200"/>
                </a:lnSpc>
                <a:spcAft>
                  <a:spcPts val="0"/>
                </a:spcAft>
                <a:tabLst>
                  <a:tab pos="1431925" algn="l"/>
                  <a:tab pos="3589655" algn="l"/>
                  <a:tab pos="5380355" algn="l"/>
                  <a:tab pos="6904355" algn="l"/>
                </a:tabLst>
              </a:pPr>
              <a:r>
                <a:rPr lang="en-GB" sz="1200" b="1" kern="1200">
                  <a:solidFill>
                    <a:srgbClr val="C0504D"/>
                  </a:solidFill>
                  <a:effectLst/>
                  <a:latin typeface="Verdana"/>
                  <a:ea typeface="Times New Roman"/>
                  <a:cs typeface="Times New Roman"/>
                </a:rPr>
                <a:t>CO</a:t>
              </a:r>
              <a:r>
                <a:rPr lang="en-GB" sz="1200" b="1" kern="1200" baseline="-25000">
                  <a:solidFill>
                    <a:srgbClr val="C0504D"/>
                  </a:solidFill>
                  <a:effectLst/>
                  <a:latin typeface="Verdana"/>
                  <a:ea typeface="Times New Roman"/>
                  <a:cs typeface="Times New Roman"/>
                </a:rPr>
                <a:t>2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TextBox 11"/>
            <p:cNvSpPr txBox="1"/>
            <p:nvPr/>
          </p:nvSpPr>
          <p:spPr>
            <a:xfrm>
              <a:off x="3818733" y="594710"/>
              <a:ext cx="1094771" cy="276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>
                <a:lnSpc>
                  <a:spcPts val="1200"/>
                </a:lnSpc>
                <a:spcAft>
                  <a:spcPts val="0"/>
                </a:spcAft>
                <a:tabLst>
                  <a:tab pos="1431925" algn="l"/>
                  <a:tab pos="3589655" algn="l"/>
                  <a:tab pos="5380355" algn="l"/>
                  <a:tab pos="6904355" algn="l"/>
                </a:tabLst>
              </a:pPr>
              <a:r>
                <a:rPr lang="en-GB" sz="1200" b="1" kern="1200" dirty="0">
                  <a:solidFill>
                    <a:srgbClr val="C0504D"/>
                  </a:solidFill>
                  <a:effectLst/>
                  <a:latin typeface="Verdana"/>
                  <a:ea typeface="Times New Roman"/>
                  <a:cs typeface="Times New Roman"/>
                </a:rPr>
                <a:t>Plumes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18" name="Picture 17" descr="smokestack.t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881" y="31724"/>
              <a:ext cx="1346818" cy="1832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33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5328" y="1491630"/>
            <a:ext cx="60131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E0000"/>
                </a:solidFill>
              </a:rPr>
              <a:t>An Operational Anthropogenic CO</a:t>
            </a:r>
            <a:r>
              <a:rPr lang="en-US" sz="3600" b="1" baseline="-25000" dirty="0">
                <a:solidFill>
                  <a:srgbClr val="8E0000"/>
                </a:solidFill>
              </a:rPr>
              <a:t>2</a:t>
            </a:r>
            <a:r>
              <a:rPr lang="en-US" sz="3600" b="1" dirty="0">
                <a:solidFill>
                  <a:srgbClr val="8E0000"/>
                </a:solidFill>
              </a:rPr>
              <a:t> Emissions </a:t>
            </a:r>
            <a:endParaRPr lang="en-GB" sz="3600" dirty="0">
              <a:solidFill>
                <a:srgbClr val="8E0000"/>
              </a:solidFill>
            </a:endParaRPr>
          </a:p>
          <a:p>
            <a:pPr algn="ctr"/>
            <a:r>
              <a:rPr lang="en-US" sz="3600" b="1" dirty="0">
                <a:solidFill>
                  <a:srgbClr val="8E0000"/>
                </a:solidFill>
              </a:rPr>
              <a:t>Monitoring &amp; Verification </a:t>
            </a:r>
            <a:r>
              <a:rPr lang="en-US" sz="3600" b="1" dirty="0" smtClean="0">
                <a:solidFill>
                  <a:srgbClr val="8E0000"/>
                </a:solidFill>
              </a:rPr>
              <a:t>S</a:t>
            </a:r>
            <a:r>
              <a:rPr lang="en-GB" sz="3600" b="1" dirty="0" err="1" smtClean="0">
                <a:solidFill>
                  <a:srgbClr val="8E0000"/>
                </a:solidFill>
              </a:rPr>
              <a:t>upport</a:t>
            </a:r>
            <a:r>
              <a:rPr lang="en-GB" sz="3600" b="1" dirty="0" smtClean="0">
                <a:solidFill>
                  <a:srgbClr val="8E0000"/>
                </a:solidFill>
              </a:rPr>
              <a:t> Capacity</a:t>
            </a:r>
            <a:endParaRPr lang="en-GB" sz="3600" dirty="0">
              <a:solidFill>
                <a:srgbClr val="8E0000"/>
              </a:solidFill>
            </a:endParaRPr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56" y="1059582"/>
            <a:ext cx="2052000" cy="290490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111100"/>
            <a:ext cx="7819096" cy="540058"/>
          </a:xfrm>
        </p:spPr>
        <p:txBody>
          <a:bodyPr/>
          <a:lstStyle/>
          <a:p>
            <a:r>
              <a:rPr lang="en-US" spc="0" dirty="0">
                <a:solidFill>
                  <a:srgbClr val="FFC000"/>
                </a:solidFill>
                <a:latin typeface="Arial" charset="0"/>
              </a:rPr>
              <a:t>Functional Architecture – </a:t>
            </a:r>
            <a:r>
              <a:rPr lang="en-US" spc="0" dirty="0" smtClean="0">
                <a:solidFill>
                  <a:srgbClr val="FFC000"/>
                </a:solidFill>
                <a:latin typeface="Arial" charset="0"/>
              </a:rPr>
              <a:t>An integrated system approach: Task Force B</a:t>
            </a:r>
            <a:endParaRPr lang="en-US" spc="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71800" y="4928764"/>
            <a:ext cx="3600400" cy="273844"/>
          </a:xfrm>
        </p:spPr>
        <p:txBody>
          <a:bodyPr/>
          <a:lstStyle/>
          <a:p>
            <a:r>
              <a:rPr lang="en-US" smtClean="0"/>
              <a:t>CEOS workshop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2773" y="3237071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8E0000"/>
                </a:solidFill>
              </a:rPr>
              <a:t>2017</a:t>
            </a:r>
            <a:endParaRPr lang="en-GB" sz="1600" b="1" dirty="0">
              <a:solidFill>
                <a:srgbClr val="8E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June 2018</a:t>
            </a:r>
            <a:endParaRPr lang="en-US" dirty="0"/>
          </a:p>
        </p:txBody>
      </p:sp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99542"/>
            <a:ext cx="6120680" cy="395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9542"/>
            <a:ext cx="643932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99542"/>
            <a:ext cx="6264696" cy="3960440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198168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>
                <a:solidFill>
                  <a:srgbClr val="FFC000"/>
                </a:solidFill>
                <a:latin typeface="Arial" charset="0"/>
              </a:rPr>
              <a:t>Way </a:t>
            </a:r>
            <a:r>
              <a:rPr lang="en-US" spc="0" dirty="0" smtClean="0">
                <a:solidFill>
                  <a:srgbClr val="FFC000"/>
                </a:solidFill>
                <a:latin typeface="Arial" charset="0"/>
              </a:rPr>
              <a:t>Forward for the CO2 Task Force: 3 dedicated working groups</a:t>
            </a:r>
            <a:endParaRPr lang="en-US" spc="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548877"/>
            <a:ext cx="7803809" cy="3967089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GB" sz="1600" dirty="0">
                <a:solidFill>
                  <a:srgbClr val="00468C"/>
                </a:solidFill>
              </a:rPr>
              <a:t>Reviewing inputs from system simulations to </a:t>
            </a:r>
            <a:r>
              <a:rPr lang="en-GB" sz="1600" dirty="0" smtClean="0">
                <a:solidFill>
                  <a:srgbClr val="00468C"/>
                </a:solidFill>
              </a:rPr>
              <a:t>assess </a:t>
            </a:r>
            <a:r>
              <a:rPr lang="en-GB" sz="1600" dirty="0">
                <a:solidFill>
                  <a:srgbClr val="00468C"/>
                </a:solidFill>
              </a:rPr>
              <a:t>the </a:t>
            </a:r>
            <a:r>
              <a:rPr lang="en-GB" sz="1600" dirty="0">
                <a:solidFill>
                  <a:srgbClr val="C00000"/>
                </a:solidFill>
              </a:rPr>
              <a:t>system </a:t>
            </a:r>
            <a:r>
              <a:rPr lang="en-GB" sz="1600" dirty="0" smtClean="0">
                <a:solidFill>
                  <a:srgbClr val="C00000"/>
                </a:solidFill>
              </a:rPr>
              <a:t>performance</a:t>
            </a:r>
            <a:r>
              <a:rPr lang="en-GB" sz="1600" dirty="0" smtClean="0">
                <a:solidFill>
                  <a:srgbClr val="00468C"/>
                </a:solidFill>
              </a:rPr>
              <a:t>. </a:t>
            </a:r>
          </a:p>
          <a:p>
            <a:pPr lvl="0"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468C"/>
                </a:solidFill>
              </a:rPr>
              <a:t>Apportionment </a:t>
            </a:r>
            <a:r>
              <a:rPr lang="en-GB" sz="1600" dirty="0">
                <a:solidFill>
                  <a:srgbClr val="00468C"/>
                </a:solidFill>
              </a:rPr>
              <a:t>of requirements between </a:t>
            </a:r>
            <a:r>
              <a:rPr lang="en-GB" sz="1600" dirty="0">
                <a:solidFill>
                  <a:srgbClr val="C00000"/>
                </a:solidFill>
              </a:rPr>
              <a:t>system </a:t>
            </a:r>
            <a:r>
              <a:rPr lang="en-GB" sz="1600" dirty="0" smtClean="0">
                <a:solidFill>
                  <a:srgbClr val="C00000"/>
                </a:solidFill>
              </a:rPr>
              <a:t>elements</a:t>
            </a:r>
            <a:r>
              <a:rPr lang="en-GB" sz="1600" dirty="0" smtClean="0">
                <a:solidFill>
                  <a:srgbClr val="00468C"/>
                </a:solidFill>
              </a:rPr>
              <a:t>.</a:t>
            </a:r>
            <a:endParaRPr lang="en-US" sz="1600" dirty="0">
              <a:solidFill>
                <a:srgbClr val="00468C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468C"/>
                </a:solidFill>
              </a:rPr>
              <a:t>Identifying </a:t>
            </a:r>
            <a:r>
              <a:rPr lang="en-GB" sz="1600" dirty="0">
                <a:solidFill>
                  <a:srgbClr val="C00000"/>
                </a:solidFill>
              </a:rPr>
              <a:t>critical </a:t>
            </a:r>
            <a:r>
              <a:rPr lang="en-GB" sz="1600" dirty="0" smtClean="0">
                <a:solidFill>
                  <a:srgbClr val="C00000"/>
                </a:solidFill>
              </a:rPr>
              <a:t>issues</a:t>
            </a:r>
            <a:r>
              <a:rPr lang="en-GB" sz="1600" dirty="0" smtClean="0">
                <a:solidFill>
                  <a:srgbClr val="00468C"/>
                </a:solidFill>
              </a:rPr>
              <a:t> </a:t>
            </a:r>
            <a:r>
              <a:rPr lang="en-GB" sz="1600" dirty="0">
                <a:solidFill>
                  <a:srgbClr val="00468C"/>
                </a:solidFill>
              </a:rPr>
              <a:t>affecting the system </a:t>
            </a:r>
            <a:r>
              <a:rPr lang="en-GB" sz="1600" dirty="0" smtClean="0">
                <a:solidFill>
                  <a:srgbClr val="00468C"/>
                </a:solidFill>
              </a:rPr>
              <a:t>design.</a:t>
            </a:r>
          </a:p>
          <a:p>
            <a:pPr lvl="0"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468C"/>
                </a:solidFill>
              </a:rPr>
              <a:t>Engage stakeholders on </a:t>
            </a:r>
            <a:r>
              <a:rPr lang="en-GB" sz="1600" dirty="0">
                <a:solidFill>
                  <a:srgbClr val="00468C"/>
                </a:solidFill>
              </a:rPr>
              <a:t>the further </a:t>
            </a:r>
            <a:r>
              <a:rPr lang="en-GB" sz="1600" dirty="0" smtClean="0">
                <a:solidFill>
                  <a:srgbClr val="00468C"/>
                </a:solidFill>
              </a:rPr>
              <a:t>adjustment </a:t>
            </a:r>
            <a:r>
              <a:rPr lang="en-GB" sz="1600" dirty="0">
                <a:solidFill>
                  <a:srgbClr val="00468C"/>
                </a:solidFill>
              </a:rPr>
              <a:t>of the requirements, including the functionality needed for </a:t>
            </a:r>
            <a:r>
              <a:rPr lang="en-GB" sz="1600" dirty="0" smtClean="0">
                <a:solidFill>
                  <a:srgbClr val="00468C"/>
                </a:solidFill>
              </a:rPr>
              <a:t>decision-making – basis for </a:t>
            </a:r>
            <a:r>
              <a:rPr lang="en-GB" sz="1600" dirty="0" smtClean="0">
                <a:solidFill>
                  <a:srgbClr val="C00000"/>
                </a:solidFill>
              </a:rPr>
              <a:t>decision support system</a:t>
            </a:r>
            <a:r>
              <a:rPr lang="en-GB" sz="1600" dirty="0" smtClean="0">
                <a:solidFill>
                  <a:srgbClr val="00468C"/>
                </a:solidFill>
              </a:rPr>
              <a:t>.</a:t>
            </a:r>
          </a:p>
          <a:p>
            <a:pPr lvl="0">
              <a:buFont typeface="Wingdings" pitchFamily="2" charset="2"/>
              <a:buChar char="Ø"/>
            </a:pPr>
            <a:endParaRPr lang="en-GB" sz="1600" dirty="0" smtClean="0">
              <a:solidFill>
                <a:srgbClr val="00468C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468C"/>
                </a:solidFill>
              </a:rPr>
              <a:t>Outlining </a:t>
            </a:r>
            <a:r>
              <a:rPr lang="en-GB" sz="1600" dirty="0">
                <a:solidFill>
                  <a:srgbClr val="00468C"/>
                </a:solidFill>
              </a:rPr>
              <a:t>options for the physical realisation of the functional architecture, including conducting a survey of </a:t>
            </a:r>
            <a:r>
              <a:rPr lang="en-GB" sz="1600" dirty="0">
                <a:solidFill>
                  <a:srgbClr val="C00000"/>
                </a:solidFill>
              </a:rPr>
              <a:t>existing capabilities, need for developments, </a:t>
            </a:r>
            <a:r>
              <a:rPr lang="en-GB" sz="1600" dirty="0" smtClean="0">
                <a:solidFill>
                  <a:srgbClr val="C00000"/>
                </a:solidFill>
              </a:rPr>
              <a:t>re-use</a:t>
            </a:r>
            <a:r>
              <a:rPr lang="en-US" sz="1600" dirty="0" smtClean="0">
                <a:solidFill>
                  <a:srgbClr val="00468C"/>
                </a:solidFill>
              </a:rPr>
              <a:t>.</a:t>
            </a:r>
            <a:endParaRPr lang="en-US" sz="1600" dirty="0">
              <a:solidFill>
                <a:srgbClr val="00468C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468C"/>
                </a:solidFill>
              </a:rPr>
              <a:t>Make initial assessment of options of </a:t>
            </a:r>
            <a:r>
              <a:rPr lang="en-GB" sz="1600" dirty="0" smtClean="0">
                <a:solidFill>
                  <a:srgbClr val="C00000"/>
                </a:solidFill>
              </a:rPr>
              <a:t>governance arrangement </a:t>
            </a:r>
            <a:r>
              <a:rPr lang="en-GB" sz="1600" dirty="0" smtClean="0">
                <a:solidFill>
                  <a:srgbClr val="00468C"/>
                </a:solidFill>
              </a:rPr>
              <a:t>for a system.</a:t>
            </a:r>
            <a:endParaRPr lang="en-US" sz="1600" dirty="0">
              <a:solidFill>
                <a:srgbClr val="00468C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sz="1600" dirty="0">
                <a:solidFill>
                  <a:srgbClr val="C00000"/>
                </a:solidFill>
              </a:rPr>
              <a:t>Implementation </a:t>
            </a:r>
            <a:r>
              <a:rPr lang="en-GB" sz="1600" dirty="0">
                <a:solidFill>
                  <a:srgbClr val="00468C"/>
                </a:solidFill>
              </a:rPr>
              <a:t>planning </a:t>
            </a:r>
            <a:r>
              <a:rPr lang="en-US" sz="1600" dirty="0" smtClean="0">
                <a:solidFill>
                  <a:srgbClr val="00468C"/>
                </a:solidFill>
              </a:rPr>
              <a:t>.</a:t>
            </a:r>
            <a:endParaRPr lang="en-GB" sz="1600" dirty="0" smtClean="0">
              <a:solidFill>
                <a:srgbClr val="00468C"/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en-GB" sz="1600" dirty="0">
              <a:solidFill>
                <a:srgbClr val="00468C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468C"/>
                </a:solidFill>
              </a:rPr>
              <a:t>Provide a detailed assessment of activities and infrastructure requirements for </a:t>
            </a:r>
            <a:r>
              <a:rPr lang="en-GB" sz="1600" dirty="0" smtClean="0">
                <a:solidFill>
                  <a:srgbClr val="C00000"/>
                </a:solidFill>
              </a:rPr>
              <a:t>in-situ observations </a:t>
            </a:r>
            <a:r>
              <a:rPr lang="en-GB" sz="1600" dirty="0" smtClean="0">
                <a:solidFill>
                  <a:srgbClr val="00468C"/>
                </a:solidFill>
              </a:rPr>
              <a:t>(taking advantage of current EU investments and international partnerships)</a:t>
            </a:r>
          </a:p>
          <a:p>
            <a:pPr lvl="0"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468C"/>
                </a:solidFill>
              </a:rPr>
              <a:t>Provide a overview of a strategy for </a:t>
            </a:r>
            <a:r>
              <a:rPr lang="en-GB" sz="1600" dirty="0" smtClean="0">
                <a:solidFill>
                  <a:srgbClr val="C00000"/>
                </a:solidFill>
              </a:rPr>
              <a:t>calibration and validation </a:t>
            </a:r>
            <a:r>
              <a:rPr lang="en-GB" sz="1600" dirty="0" smtClean="0">
                <a:solidFill>
                  <a:srgbClr val="00468C"/>
                </a:solidFill>
              </a:rPr>
              <a:t>of the system and it’s implications on the observing component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627534"/>
            <a:ext cx="7560840" cy="1368152"/>
          </a:xfrm>
          <a:prstGeom prst="rect">
            <a:avLst/>
          </a:prstGeom>
          <a:solidFill>
            <a:srgbClr val="FFFF66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55576" y="2139702"/>
            <a:ext cx="7560840" cy="1296144"/>
          </a:xfrm>
          <a:prstGeom prst="rect">
            <a:avLst/>
          </a:prstGeom>
          <a:solidFill>
            <a:srgbClr val="FF6699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55576" y="3651870"/>
            <a:ext cx="7560840" cy="1368152"/>
          </a:xfrm>
          <a:prstGeom prst="rect">
            <a:avLst/>
          </a:prstGeom>
          <a:solidFill>
            <a:srgbClr val="33CC33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316416" y="771550"/>
            <a:ext cx="38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316416" y="3797627"/>
            <a:ext cx="38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3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316416" y="2357467"/>
            <a:ext cx="38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</a:t>
            </a:r>
            <a:endParaRPr lang="en-GB" sz="36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June 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CEOS workshop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704" y="221999"/>
            <a:ext cx="7819096" cy="321495"/>
          </a:xfrm>
        </p:spPr>
        <p:txBody>
          <a:bodyPr/>
          <a:lstStyle/>
          <a:p>
            <a:r>
              <a:rPr lang="en-US" spc="0" dirty="0" smtClean="0">
                <a:solidFill>
                  <a:srgbClr val="FFC000"/>
                </a:solidFill>
                <a:latin typeface="Arial" charset="0"/>
              </a:rPr>
              <a:t>Towards an anthropogenic CO</a:t>
            </a:r>
            <a:r>
              <a:rPr lang="en-US" spc="0" baseline="-25000" dirty="0" smtClean="0">
                <a:solidFill>
                  <a:srgbClr val="FFC000"/>
                </a:solidFill>
                <a:latin typeface="Arial" charset="0"/>
              </a:rPr>
              <a:t>2</a:t>
            </a:r>
            <a:r>
              <a:rPr lang="en-US" spc="0" dirty="0" smtClean="0">
                <a:solidFill>
                  <a:srgbClr val="FFC000"/>
                </a:solidFill>
                <a:latin typeface="Arial" charset="0"/>
              </a:rPr>
              <a:t> Monitoring &amp; Verification Support Capacity</a:t>
            </a:r>
            <a:endParaRPr lang="en-US" spc="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9</a:t>
            </a:fld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812360" y="4587974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19230"/>
            <a:ext cx="768996" cy="10886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283968" y="483518"/>
            <a:ext cx="11528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350" b="1" dirty="0"/>
              <a:t>Global Stock</a:t>
            </a:r>
          </a:p>
          <a:p>
            <a:pPr algn="ctr"/>
            <a:r>
              <a:rPr lang="nl-BE" sz="1350" b="1" dirty="0" smtClean="0"/>
              <a:t>Take 1</a:t>
            </a:r>
            <a:endParaRPr lang="nl-BE" sz="135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583978" y="987574"/>
            <a:ext cx="11644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350" b="1" dirty="0">
                <a:solidFill>
                  <a:srgbClr val="C00000"/>
                </a:solidFill>
              </a:rPr>
              <a:t>Global Stock</a:t>
            </a:r>
          </a:p>
          <a:p>
            <a:pPr algn="ctr"/>
            <a:r>
              <a:rPr lang="nl-BE" sz="1350" b="1" dirty="0" smtClean="0">
                <a:solidFill>
                  <a:srgbClr val="C00000"/>
                </a:solidFill>
              </a:rPr>
              <a:t>Take 2</a:t>
            </a:r>
            <a:endParaRPr lang="nl-BE" sz="135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1448" y="555526"/>
            <a:ext cx="1267016" cy="46166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solidFill>
                  <a:srgbClr val="3333CC"/>
                </a:solidFill>
              </a:rPr>
              <a:t>using </a:t>
            </a:r>
            <a:r>
              <a:rPr lang="nl-BE" sz="1200" dirty="0">
                <a:solidFill>
                  <a:srgbClr val="3333CC"/>
                </a:solidFill>
              </a:rPr>
              <a:t>inventories of 2026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6102865" y="2279286"/>
            <a:ext cx="917408" cy="1156560"/>
          </a:xfrm>
          <a:prstGeom prst="downArrow">
            <a:avLst>
              <a:gd name="adj1" fmla="val 60096"/>
              <a:gd name="adj2" fmla="val 50000"/>
            </a:avLst>
          </a:prstGeom>
          <a:effectLst>
            <a:outerShdw blurRad="50800" dist="50800" dir="5400000" sx="2000" sy="2000" algn="ctr" rotWithShape="0">
              <a:srgbClr val="000000">
                <a:alpha val="8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5" name="TextBox 34"/>
          <p:cNvSpPr txBox="1"/>
          <p:nvPr/>
        </p:nvSpPr>
        <p:spPr>
          <a:xfrm>
            <a:off x="5868144" y="3363838"/>
            <a:ext cx="15372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500" dirty="0" err="1" smtClean="0">
                <a:solidFill>
                  <a:schemeClr val="accent1"/>
                </a:solidFill>
              </a:rPr>
              <a:t>Launch</a:t>
            </a:r>
            <a:r>
              <a:rPr lang="nl-BE" sz="1500" dirty="0" smtClean="0">
                <a:solidFill>
                  <a:schemeClr val="accent1"/>
                </a:solidFill>
              </a:rPr>
              <a:t> target for</a:t>
            </a:r>
            <a:endParaRPr lang="nl-BE" sz="1500" dirty="0">
              <a:solidFill>
                <a:schemeClr val="accent1"/>
              </a:solidFill>
            </a:endParaRPr>
          </a:p>
          <a:p>
            <a:pPr algn="ctr"/>
            <a:r>
              <a:rPr lang="nl-BE" sz="1500" dirty="0" smtClean="0">
                <a:solidFill>
                  <a:schemeClr val="accent1"/>
                </a:solidFill>
              </a:rPr>
              <a:t>Copernicus S-7</a:t>
            </a:r>
            <a:endParaRPr lang="nl-BE" sz="1500" dirty="0">
              <a:solidFill>
                <a:schemeClr val="accent1"/>
              </a:solidFill>
            </a:endParaRPr>
          </a:p>
          <a:p>
            <a:pPr algn="ctr"/>
            <a:r>
              <a:rPr lang="nl-BE" sz="1500" dirty="0">
                <a:solidFill>
                  <a:schemeClr val="accent1"/>
                </a:solidFill>
              </a:rPr>
              <a:t>constellation</a:t>
            </a:r>
          </a:p>
        </p:txBody>
      </p:sp>
      <p:sp>
        <p:nvSpPr>
          <p:cNvPr id="3" name="Isosceles Triangle 2"/>
          <p:cNvSpPr/>
          <p:nvPr/>
        </p:nvSpPr>
        <p:spPr>
          <a:xfrm flipV="1">
            <a:off x="1908971" y="2322151"/>
            <a:ext cx="4264787" cy="479921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35895" y="2283718"/>
            <a:ext cx="25922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500" dirty="0" smtClean="0">
                <a:solidFill>
                  <a:srgbClr val="0033CC"/>
                </a:solidFill>
              </a:rPr>
              <a:t>system </a:t>
            </a:r>
            <a:r>
              <a:rPr lang="nl-BE" sz="1500" dirty="0" err="1" smtClean="0">
                <a:solidFill>
                  <a:srgbClr val="0033CC"/>
                </a:solidFill>
              </a:rPr>
              <a:t>capacity</a:t>
            </a:r>
            <a:r>
              <a:rPr lang="nl-BE" sz="1500" dirty="0" smtClean="0">
                <a:solidFill>
                  <a:srgbClr val="0033CC"/>
                </a:solidFill>
              </a:rPr>
              <a:t> built up</a:t>
            </a:r>
            <a:endParaRPr lang="nl-BE" sz="1500" dirty="0">
              <a:solidFill>
                <a:srgbClr val="0033CC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57089" y="915566"/>
            <a:ext cx="289888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2"/>
                </a:solidFill>
              </a:rPr>
              <a:t>CO</a:t>
            </a:r>
            <a:r>
              <a:rPr lang="nl-BE" sz="1600" baseline="-25000" dirty="0">
                <a:solidFill>
                  <a:schemeClr val="tx2"/>
                </a:solidFill>
              </a:rPr>
              <a:t>2</a:t>
            </a:r>
            <a:r>
              <a:rPr lang="nl-BE" sz="1600" dirty="0">
                <a:solidFill>
                  <a:schemeClr val="tx2"/>
                </a:solidFill>
              </a:rPr>
              <a:t> </a:t>
            </a:r>
            <a:r>
              <a:rPr lang="nl-BE" sz="1600" dirty="0" err="1" smtClean="0">
                <a:solidFill>
                  <a:schemeClr val="tx2"/>
                </a:solidFill>
              </a:rPr>
              <a:t>Task</a:t>
            </a:r>
            <a:r>
              <a:rPr lang="nl-BE" sz="1600" dirty="0" smtClean="0">
                <a:solidFill>
                  <a:schemeClr val="tx2"/>
                </a:solidFill>
              </a:rPr>
              <a:t> Force &amp; ESA MAG </a:t>
            </a:r>
            <a:endParaRPr lang="nl-BE" sz="1600" dirty="0">
              <a:solidFill>
                <a:schemeClr val="tx2"/>
              </a:solidFill>
            </a:endParaRPr>
          </a:p>
        </p:txBody>
      </p:sp>
      <p:sp>
        <p:nvSpPr>
          <p:cNvPr id="51" name="Down Arrow 50"/>
          <p:cNvSpPr/>
          <p:nvPr/>
        </p:nvSpPr>
        <p:spPr>
          <a:xfrm rot="16200000">
            <a:off x="7609440" y="1504733"/>
            <a:ext cx="765881" cy="2088232"/>
          </a:xfrm>
          <a:prstGeom prst="downArrow">
            <a:avLst>
              <a:gd name="adj1" fmla="val 60096"/>
              <a:gd name="adj2" fmla="val 42359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50800" dir="5400000" sx="2000" sy="2000" algn="ctr" rotWithShape="0">
              <a:srgbClr val="000000">
                <a:alpha val="8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61" name="TextBox 60"/>
          <p:cNvSpPr txBox="1"/>
          <p:nvPr/>
        </p:nvSpPr>
        <p:spPr>
          <a:xfrm>
            <a:off x="1331639" y="4008135"/>
            <a:ext cx="1859445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350" dirty="0" smtClean="0">
                <a:solidFill>
                  <a:srgbClr val="25408F"/>
                </a:solidFill>
              </a:rPr>
              <a:t>H2020 </a:t>
            </a:r>
            <a:r>
              <a:rPr lang="nl-BE" sz="1350" dirty="0" err="1" smtClean="0">
                <a:solidFill>
                  <a:srgbClr val="25408F"/>
                </a:solidFill>
              </a:rPr>
              <a:t>Coordination</a:t>
            </a:r>
            <a:r>
              <a:rPr lang="nl-BE" sz="1350" dirty="0" smtClean="0">
                <a:solidFill>
                  <a:srgbClr val="25408F"/>
                </a:solidFill>
              </a:rPr>
              <a:t> &amp; support Action: CHE</a:t>
            </a:r>
            <a:endParaRPr lang="nl-BE" sz="1350" dirty="0">
              <a:solidFill>
                <a:srgbClr val="25408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63888" y="3711828"/>
            <a:ext cx="1415214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1350" dirty="0" smtClean="0">
                <a:solidFill>
                  <a:srgbClr val="25408F"/>
                </a:solidFill>
              </a:rPr>
              <a:t>H2020 </a:t>
            </a:r>
            <a:r>
              <a:rPr lang="nl-BE" sz="1350" dirty="0" err="1" smtClean="0">
                <a:solidFill>
                  <a:srgbClr val="25408F"/>
                </a:solidFill>
              </a:rPr>
              <a:t>space</a:t>
            </a:r>
            <a:r>
              <a:rPr lang="nl-BE" sz="1350" dirty="0" smtClean="0">
                <a:solidFill>
                  <a:srgbClr val="25408F"/>
                </a:solidFill>
              </a:rPr>
              <a:t> call</a:t>
            </a:r>
            <a:endParaRPr lang="nl-BE" sz="1350" dirty="0">
              <a:solidFill>
                <a:srgbClr val="25408F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 rot="16200000">
            <a:off x="2159377" y="3048435"/>
            <a:ext cx="203974" cy="1859441"/>
          </a:xfrm>
          <a:prstGeom prst="downArrow">
            <a:avLst/>
          </a:prstGeom>
          <a:solidFill>
            <a:srgbClr val="0F549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63" name="Down Arrow 62"/>
          <p:cNvSpPr/>
          <p:nvPr/>
        </p:nvSpPr>
        <p:spPr>
          <a:xfrm rot="16200000">
            <a:off x="4073215" y="2558808"/>
            <a:ext cx="208198" cy="2143672"/>
          </a:xfrm>
          <a:prstGeom prst="downArrow">
            <a:avLst/>
          </a:prstGeom>
          <a:solidFill>
            <a:srgbClr val="0F549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4879545" y="971522"/>
            <a:ext cx="0" cy="44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7020272" y="767422"/>
            <a:ext cx="0" cy="879654"/>
          </a:xfrm>
          <a:prstGeom prst="straightConnector1">
            <a:avLst/>
          </a:prstGeom>
          <a:ln w="2540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7020272" y="767422"/>
            <a:ext cx="432048" cy="4128"/>
          </a:xfrm>
          <a:prstGeom prst="straightConnector1">
            <a:avLst/>
          </a:prstGeom>
          <a:ln w="2540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043610" y="2139702"/>
            <a:ext cx="0" cy="2795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20346" y="3639820"/>
            <a:ext cx="1619406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1350" dirty="0" smtClean="0">
                <a:solidFill>
                  <a:srgbClr val="25408F"/>
                </a:solidFill>
              </a:rPr>
              <a:t>ESA support studies</a:t>
            </a:r>
            <a:endParaRPr lang="nl-BE" sz="1350" dirty="0">
              <a:solidFill>
                <a:srgbClr val="25408F"/>
              </a:solidFill>
            </a:endParaRPr>
          </a:p>
        </p:txBody>
      </p:sp>
      <p:sp>
        <p:nvSpPr>
          <p:cNvPr id="68" name="Down Arrow 67"/>
          <p:cNvSpPr/>
          <p:nvPr/>
        </p:nvSpPr>
        <p:spPr>
          <a:xfrm rot="16200000">
            <a:off x="1538861" y="2692747"/>
            <a:ext cx="162997" cy="1873582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3568" y="1419002"/>
            <a:ext cx="8367047" cy="792708"/>
            <a:chOff x="741457" y="1491010"/>
            <a:chExt cx="8367047" cy="792708"/>
          </a:xfrm>
        </p:grpSpPr>
        <p:sp>
          <p:nvSpPr>
            <p:cNvPr id="71" name="TextBox 70"/>
            <p:cNvSpPr txBox="1"/>
            <p:nvPr/>
          </p:nvSpPr>
          <p:spPr>
            <a:xfrm>
              <a:off x="2031145" y="1512424"/>
              <a:ext cx="5373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350" dirty="0" smtClean="0"/>
                <a:t>2019</a:t>
              </a:r>
              <a:endParaRPr lang="nl-BE" sz="1350" dirty="0">
                <a:solidFill>
                  <a:srgbClr val="FF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327289" y="1512424"/>
              <a:ext cx="5373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350" dirty="0" smtClean="0"/>
                <a:t>2021</a:t>
              </a:r>
              <a:endParaRPr lang="nl-BE" sz="1350" dirty="0">
                <a:solidFill>
                  <a:srgbClr val="FF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607366" y="1512424"/>
              <a:ext cx="5373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350" b="1" dirty="0" smtClean="0"/>
                <a:t>2023</a:t>
              </a:r>
              <a:endParaRPr lang="nl-BE" sz="135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962985" y="1511804"/>
              <a:ext cx="5373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350" dirty="0" smtClean="0"/>
                <a:t>2025</a:t>
              </a:r>
              <a:endParaRPr lang="nl-BE" sz="1350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4661" y="1491010"/>
              <a:ext cx="5373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350" dirty="0" smtClean="0"/>
                <a:t>2017</a:t>
              </a:r>
              <a:endParaRPr lang="nl-BE" sz="1350" dirty="0">
                <a:solidFill>
                  <a:srgbClr val="FF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225381" y="1491630"/>
              <a:ext cx="5373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350" dirty="0" smtClean="0"/>
                <a:t>2027</a:t>
              </a:r>
              <a:endParaRPr lang="nl-BE" sz="1350" dirty="0">
                <a:solidFill>
                  <a:srgbClr val="FF0000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41457" y="1812506"/>
              <a:ext cx="625716" cy="47121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382808" y="1812506"/>
              <a:ext cx="625716" cy="471212"/>
            </a:xfrm>
            <a:prstGeom prst="rect">
              <a:avLst/>
            </a:prstGeom>
            <a:solidFill>
              <a:srgbClr val="9EF12F"/>
            </a:solidFill>
            <a:ln>
              <a:solidFill>
                <a:srgbClr val="9EF1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031145" y="1812506"/>
              <a:ext cx="625716" cy="47121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672496" y="1812506"/>
              <a:ext cx="625716" cy="471212"/>
            </a:xfrm>
            <a:prstGeom prst="rect">
              <a:avLst/>
            </a:prstGeom>
            <a:solidFill>
              <a:srgbClr val="9EF12F"/>
            </a:solidFill>
            <a:ln>
              <a:solidFill>
                <a:srgbClr val="9EF1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186644" y="1812506"/>
              <a:ext cx="625716" cy="47121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827995" y="1812506"/>
              <a:ext cx="625716" cy="471212"/>
            </a:xfrm>
            <a:prstGeom prst="rect">
              <a:avLst/>
            </a:prstGeom>
            <a:solidFill>
              <a:srgbClr val="9EF12F"/>
            </a:solidFill>
            <a:ln>
              <a:solidFill>
                <a:srgbClr val="9EF1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623433" y="1812506"/>
              <a:ext cx="625716" cy="47121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264784" y="1812506"/>
              <a:ext cx="625716" cy="471212"/>
            </a:xfrm>
            <a:prstGeom prst="rect">
              <a:avLst/>
            </a:prstGeom>
            <a:solidFill>
              <a:srgbClr val="9EF12F"/>
            </a:solidFill>
            <a:ln>
              <a:solidFill>
                <a:srgbClr val="9EF1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327289" y="1812506"/>
              <a:ext cx="625716" cy="47121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968640" y="1812506"/>
              <a:ext cx="625716" cy="471212"/>
            </a:xfrm>
            <a:prstGeom prst="rect">
              <a:avLst/>
            </a:prstGeom>
            <a:solidFill>
              <a:srgbClr val="9EF12F"/>
            </a:solidFill>
            <a:ln>
              <a:solidFill>
                <a:srgbClr val="9EF1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919577" y="1812506"/>
              <a:ext cx="625716" cy="47121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560928" y="1812506"/>
              <a:ext cx="625716" cy="471212"/>
            </a:xfrm>
            <a:prstGeom prst="rect">
              <a:avLst/>
            </a:prstGeom>
            <a:solidFill>
              <a:srgbClr val="9EF12F"/>
            </a:solidFill>
            <a:ln>
              <a:solidFill>
                <a:srgbClr val="9EF1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8482788" y="1812506"/>
              <a:ext cx="625716" cy="47121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521525" y="1491630"/>
              <a:ext cx="5373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350" dirty="0" smtClean="0"/>
                <a:t>2029</a:t>
              </a:r>
              <a:endParaRPr lang="nl-BE" sz="135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94" name="Straight Arrow Connector 93"/>
          <p:cNvCxnSpPr/>
          <p:nvPr/>
        </p:nvCxnSpPr>
        <p:spPr>
          <a:xfrm flipH="1" flipV="1">
            <a:off x="539551" y="1277503"/>
            <a:ext cx="2736000" cy="1"/>
          </a:xfrm>
          <a:prstGeom prst="straightConnector1">
            <a:avLst/>
          </a:prstGeom>
          <a:ln w="57150" cmpd="sng">
            <a:solidFill>
              <a:srgbClr val="1E4494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 flipV="1">
            <a:off x="2915818" y="1275607"/>
            <a:ext cx="1800198" cy="1897"/>
          </a:xfrm>
          <a:prstGeom prst="straightConnector1">
            <a:avLst/>
          </a:prstGeom>
          <a:ln w="57150" cmpd="sng">
            <a:solidFill>
              <a:srgbClr val="1E4494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826479" y="1491630"/>
            <a:ext cx="5693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b="1" dirty="0" smtClean="0">
                <a:solidFill>
                  <a:srgbClr val="C00000"/>
                </a:solidFill>
              </a:rPr>
              <a:t>2028</a:t>
            </a:r>
            <a:endParaRPr lang="nl-BE" sz="1350" b="1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85096" y="2355726"/>
            <a:ext cx="723875" cy="1023104"/>
            <a:chOff x="1185096" y="2571750"/>
            <a:chExt cx="723875" cy="1023104"/>
          </a:xfrm>
        </p:grpSpPr>
        <p:grpSp>
          <p:nvGrpSpPr>
            <p:cNvPr id="58" name="Group 57"/>
            <p:cNvGrpSpPr>
              <a:grpSpLocks noChangeAspect="1"/>
            </p:cNvGrpSpPr>
            <p:nvPr/>
          </p:nvGrpSpPr>
          <p:grpSpPr>
            <a:xfrm>
              <a:off x="1185096" y="2571750"/>
              <a:ext cx="723875" cy="1023104"/>
              <a:chOff x="6300192" y="771550"/>
              <a:chExt cx="2513457" cy="3552444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0192" y="771550"/>
                <a:ext cx="2513457" cy="3552444"/>
              </a:xfrm>
              <a:prstGeom prst="rect">
                <a:avLst/>
              </a:prstGeom>
            </p:spPr>
          </p:pic>
          <p:sp>
            <p:nvSpPr>
              <p:cNvPr id="64" name="Rectangle 63"/>
              <p:cNvSpPr/>
              <p:nvPr/>
            </p:nvSpPr>
            <p:spPr>
              <a:xfrm>
                <a:off x="6444208" y="843558"/>
                <a:ext cx="2369441" cy="3480436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1187624" y="2946782"/>
              <a:ext cx="5389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/>
                <a:t>MRD </a:t>
              </a:r>
            </a:p>
            <a:p>
              <a:r>
                <a:rPr lang="en-GB" sz="1200" b="1" dirty="0" smtClean="0"/>
                <a:t>#1</a:t>
              </a:r>
              <a:endParaRPr lang="en-GB" sz="1200" b="1" dirty="0"/>
            </a:p>
          </p:txBody>
        </p:sp>
      </p:grpSp>
      <p:sp>
        <p:nvSpPr>
          <p:cNvPr id="97" name="Down Arrow 96"/>
          <p:cNvSpPr/>
          <p:nvPr/>
        </p:nvSpPr>
        <p:spPr>
          <a:xfrm rot="10800000">
            <a:off x="7812360" y="1419622"/>
            <a:ext cx="576064" cy="1296144"/>
          </a:xfrm>
          <a:prstGeom prst="downArrow">
            <a:avLst>
              <a:gd name="adj1" fmla="val 60096"/>
              <a:gd name="adj2" fmla="val 41005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50800" dir="5400000" sx="2000" sy="2000" algn="ctr" rotWithShape="0">
              <a:srgbClr val="000000">
                <a:alpha val="8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99" name="TextBox 98"/>
          <p:cNvSpPr txBox="1"/>
          <p:nvPr/>
        </p:nvSpPr>
        <p:spPr>
          <a:xfrm>
            <a:off x="6983798" y="2318851"/>
            <a:ext cx="14766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500" dirty="0" err="1" smtClean="0">
                <a:solidFill>
                  <a:srgbClr val="0033CC"/>
                </a:solidFill>
              </a:rPr>
              <a:t>operation</a:t>
            </a:r>
            <a:endParaRPr lang="nl-BE" sz="1500" dirty="0">
              <a:solidFill>
                <a:srgbClr val="0033C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7664" y="2427734"/>
            <a:ext cx="726492" cy="1026803"/>
            <a:chOff x="1535804" y="2565298"/>
            <a:chExt cx="726492" cy="1026803"/>
          </a:xfrm>
        </p:grpSpPr>
        <p:grpSp>
          <p:nvGrpSpPr>
            <p:cNvPr id="100" name="Group 99"/>
            <p:cNvGrpSpPr>
              <a:grpSpLocks noChangeAspect="1"/>
            </p:cNvGrpSpPr>
            <p:nvPr/>
          </p:nvGrpSpPr>
          <p:grpSpPr>
            <a:xfrm>
              <a:off x="1535804" y="2565298"/>
              <a:ext cx="726492" cy="1026803"/>
              <a:chOff x="6300192" y="771550"/>
              <a:chExt cx="2513457" cy="3552444"/>
            </a:xfrm>
          </p:grpSpPr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0192" y="771550"/>
                <a:ext cx="2513457" cy="3552444"/>
              </a:xfrm>
              <a:prstGeom prst="rect">
                <a:avLst/>
              </a:prstGeom>
            </p:spPr>
          </p:pic>
          <p:sp>
            <p:nvSpPr>
              <p:cNvPr id="102" name="Rectangle 101"/>
              <p:cNvSpPr/>
              <p:nvPr/>
            </p:nvSpPr>
            <p:spPr>
              <a:xfrm>
                <a:off x="6444208" y="843558"/>
                <a:ext cx="2369441" cy="3480436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1547664" y="2946088"/>
              <a:ext cx="5389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/>
                <a:t>MRD </a:t>
              </a:r>
            </a:p>
            <a:p>
              <a:r>
                <a:rPr lang="en-GB" sz="1200" b="1" dirty="0" smtClean="0"/>
                <a:t>#2</a:t>
              </a:r>
              <a:endParaRPr lang="en-GB" sz="12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49139" y="2499742"/>
            <a:ext cx="738181" cy="1026803"/>
            <a:chOff x="1949139" y="2571750"/>
            <a:chExt cx="738181" cy="1026803"/>
          </a:xfrm>
        </p:grpSpPr>
        <p:grpSp>
          <p:nvGrpSpPr>
            <p:cNvPr id="57" name="Group 56"/>
            <p:cNvGrpSpPr>
              <a:grpSpLocks noChangeAspect="1"/>
            </p:cNvGrpSpPr>
            <p:nvPr/>
          </p:nvGrpSpPr>
          <p:grpSpPr>
            <a:xfrm>
              <a:off x="1960828" y="2571750"/>
              <a:ext cx="726492" cy="1026803"/>
              <a:chOff x="6300192" y="771550"/>
              <a:chExt cx="2513457" cy="3552444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0192" y="771550"/>
                <a:ext cx="2513457" cy="3552444"/>
              </a:xfrm>
              <a:prstGeom prst="rect">
                <a:avLst/>
              </a:prstGeom>
            </p:spPr>
          </p:pic>
          <p:sp>
            <p:nvSpPr>
              <p:cNvPr id="65" name="Rectangle 64"/>
              <p:cNvSpPr/>
              <p:nvPr/>
            </p:nvSpPr>
            <p:spPr>
              <a:xfrm>
                <a:off x="6444208" y="843558"/>
                <a:ext cx="2369441" cy="3480436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949139" y="2957815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/>
                <a:t>MRD</a:t>
              </a:r>
            </a:p>
            <a:p>
              <a:r>
                <a:rPr lang="en-GB" sz="1200" b="1" dirty="0" smtClean="0"/>
                <a:t>#3</a:t>
              </a:r>
              <a:endParaRPr lang="en-GB" sz="1200" b="1" dirty="0"/>
            </a:p>
          </p:txBody>
        </p:sp>
      </p:grpSp>
      <p:cxnSp>
        <p:nvCxnSpPr>
          <p:cNvPr id="93" name="Straight Arrow Connector 92"/>
          <p:cNvCxnSpPr/>
          <p:nvPr/>
        </p:nvCxnSpPr>
        <p:spPr>
          <a:xfrm>
            <a:off x="1259634" y="2211710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2051720" y="2211710"/>
            <a:ext cx="0" cy="3371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1619672" y="2215842"/>
            <a:ext cx="0" cy="2327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CEOS workshop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June 2018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1726554" y="4545946"/>
            <a:ext cx="1619406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350" dirty="0" smtClean="0">
                <a:solidFill>
                  <a:srgbClr val="25408F"/>
                </a:solidFill>
              </a:rPr>
              <a:t>H2020: VERIFY</a:t>
            </a:r>
            <a:endParaRPr lang="nl-BE" sz="1350" dirty="0">
              <a:solidFill>
                <a:srgbClr val="25408F"/>
              </a:solidFill>
            </a:endParaRPr>
          </a:p>
        </p:txBody>
      </p:sp>
      <p:sp>
        <p:nvSpPr>
          <p:cNvPr id="106" name="Down Arrow 105"/>
          <p:cNvSpPr/>
          <p:nvPr/>
        </p:nvSpPr>
        <p:spPr>
          <a:xfrm rot="16200000">
            <a:off x="2542720" y="3295534"/>
            <a:ext cx="203974" cy="2500823"/>
          </a:xfrm>
          <a:prstGeom prst="downArrow">
            <a:avLst/>
          </a:prstGeom>
          <a:solidFill>
            <a:srgbClr val="0F549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5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3" grpId="0" animBg="1"/>
      <p:bldP spid="34" grpId="0" animBg="1"/>
      <p:bldP spid="35" grpId="0"/>
      <p:bldP spid="3" grpId="0" animBg="1"/>
      <p:bldP spid="45" grpId="0"/>
      <p:bldP spid="49" grpId="0"/>
      <p:bldP spid="51" grpId="0" animBg="1"/>
      <p:bldP spid="61" grpId="0"/>
      <p:bldP spid="62" grpId="0"/>
      <p:bldP spid="44" grpId="0" animBg="1"/>
      <p:bldP spid="63" grpId="0" animBg="1"/>
      <p:bldP spid="67" grpId="0"/>
      <p:bldP spid="68" grpId="0" animBg="1"/>
      <p:bldP spid="69" grpId="0"/>
      <p:bldP spid="97" grpId="0" animBg="1"/>
      <p:bldP spid="99" grpId="0"/>
      <p:bldP spid="105" grpId="0"/>
      <p:bldP spid="106" grpId="0" animBg="1"/>
    </p:bldLst>
  </p:timing>
</p:sld>
</file>

<file path=ppt/theme/theme1.xml><?xml version="1.0" encoding="utf-8"?>
<a:theme xmlns:a="http://schemas.openxmlformats.org/drawingml/2006/main" name="Generic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4941</TotalTime>
  <Words>814</Words>
  <Application>Microsoft Office PowerPoint</Application>
  <PresentationFormat>On-screen Show (16:9)</PresentationFormat>
  <Paragraphs>190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Generic</vt:lpstr>
      <vt:lpstr>Context and state of play of the Copernicus  anthropogenic CO2 emissions initiative </vt:lpstr>
      <vt:lpstr>Current political Context and Challenges</vt:lpstr>
      <vt:lpstr>Boundary conditions</vt:lpstr>
      <vt:lpstr>Expansion of the Copernicus Programme: CO2 Report –November 2015</vt:lpstr>
      <vt:lpstr>Objectives and Requirements from the Space Component: Task Force A</vt:lpstr>
      <vt:lpstr>Consolidating Requirements: Main Open Points</vt:lpstr>
      <vt:lpstr>Functional Architecture – An integrated system approach: Task Force B</vt:lpstr>
      <vt:lpstr>Way Forward for the CO2 Task Force: 3 dedicated working groups</vt:lpstr>
      <vt:lpstr>Towards an anthropogenic CO2 Monitoring &amp; Verification Support Capacity</vt:lpstr>
      <vt:lpstr>PowerPoint Presentation</vt:lpstr>
      <vt:lpstr>Thank you</vt:lpstr>
    </vt:vector>
  </TitlesOfParts>
  <Company>GCG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Borras, Telm</dc:creator>
  <cp:lastModifiedBy>pintybe</cp:lastModifiedBy>
  <cp:revision>513</cp:revision>
  <cp:lastPrinted>2017-04-25T06:55:11Z</cp:lastPrinted>
  <dcterms:created xsi:type="dcterms:W3CDTF">2016-08-05T07:21:09Z</dcterms:created>
  <dcterms:modified xsi:type="dcterms:W3CDTF">2018-06-07T14:21:37Z</dcterms:modified>
</cp:coreProperties>
</file>