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8" r:id="rId2"/>
    <p:sldId id="356" r:id="rId3"/>
    <p:sldId id="345" r:id="rId4"/>
    <p:sldId id="346" r:id="rId5"/>
    <p:sldId id="359" r:id="rId6"/>
    <p:sldId id="362" r:id="rId7"/>
    <p:sldId id="351" r:id="rId8"/>
    <p:sldId id="352" r:id="rId9"/>
    <p:sldId id="354" r:id="rId10"/>
    <p:sldId id="363" r:id="rId11"/>
    <p:sldId id="319" r:id="rId12"/>
    <p:sldId id="320" r:id="rId13"/>
    <p:sldId id="322" r:id="rId14"/>
    <p:sldId id="323" r:id="rId15"/>
    <p:sldId id="325" r:id="rId16"/>
    <p:sldId id="342" r:id="rId17"/>
    <p:sldId id="365" r:id="rId18"/>
    <p:sldId id="344" r:id="rId19"/>
    <p:sldId id="367" r:id="rId20"/>
    <p:sldId id="368" r:id="rId21"/>
    <p:sldId id="371" r:id="rId22"/>
    <p:sldId id="373" r:id="rId23"/>
    <p:sldId id="374" r:id="rId24"/>
    <p:sldId id="381" r:id="rId25"/>
    <p:sldId id="382" r:id="rId26"/>
    <p:sldId id="380" r:id="rId27"/>
    <p:sldId id="263" r:id="rId28"/>
  </p:sldIdLst>
  <p:sldSz cx="9144000" cy="6858000" type="screen4x3"/>
  <p:notesSz cx="6889750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A000"/>
    <a:srgbClr val="E6A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4" autoAdjust="0"/>
    <p:restoredTop sz="80980" autoAdjust="0"/>
  </p:normalViewPr>
  <p:slideViewPr>
    <p:cSldViewPr>
      <p:cViewPr>
        <p:scale>
          <a:sx n="70" d="100"/>
          <a:sy n="70" d="100"/>
        </p:scale>
        <p:origin x="-1572" y="-180"/>
      </p:cViewPr>
      <p:guideLst>
        <p:guide orient="horz" pos="2160"/>
        <p:guide pos="28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101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902597" y="0"/>
            <a:ext cx="2985558" cy="50101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fld id="{936135D5-4F40-427A-BFFC-E60978DE9436}" type="datetimeFigureOut">
              <a:rPr lang="en-US" smtClean="0"/>
              <a:t>18-Jun-18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517546"/>
            <a:ext cx="2985558" cy="501015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902597" y="9517546"/>
            <a:ext cx="2985558" cy="501015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fld id="{560F9923-17D4-4945-B7A8-7DE92BBE567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0485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101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50101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fld id="{C640FDAA-6304-4962-92CF-5785551E0681}" type="datetimeFigureOut">
              <a:rPr lang="en-US" smtClean="0"/>
              <a:t>18-Jun-18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10150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25" tIns="48312" rIns="96625" bIns="48312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8975" y="4759643"/>
            <a:ext cx="5511800" cy="4509135"/>
          </a:xfrm>
          <a:prstGeom prst="rect">
            <a:avLst/>
          </a:prstGeom>
        </p:spPr>
        <p:txBody>
          <a:bodyPr vert="horz" lIns="96625" tIns="48312" rIns="96625" bIns="48312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5558" cy="501015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902597" y="9517546"/>
            <a:ext cx="2985558" cy="501015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fld id="{AD9E9D1E-6B90-4A56-AFDE-1734759EAC9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541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10D1-13B9-5941-869D-F864627DD2E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230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BB7FE-13B7-4DD2-ADC5-DAE400427CDC}" type="datetimeFigureOut">
              <a:rPr lang="en-US" smtClean="0"/>
              <a:t>18-Jun-18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E0D81-C31B-4741-A19D-E1B58644CBD5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BB7FE-13B7-4DD2-ADC5-DAE400427CDC}" type="datetimeFigureOut">
              <a:rPr lang="en-US" smtClean="0"/>
              <a:t>18-Jun-18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E0D81-C31B-4741-A19D-E1B58644CBD5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BB7FE-13B7-4DD2-ADC5-DAE400427CDC}" type="datetimeFigureOut">
              <a:rPr lang="en-US" smtClean="0"/>
              <a:t>18-Jun-18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E0D81-C31B-4741-A19D-E1B58644CBD5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BB7FE-13B7-4DD2-ADC5-DAE400427CDC}" type="datetimeFigureOut">
              <a:rPr lang="en-US" smtClean="0"/>
              <a:t>18-Jun-18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E0D81-C31B-4741-A19D-E1B58644CBD5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BB7FE-13B7-4DD2-ADC5-DAE400427CDC}" type="datetimeFigureOut">
              <a:rPr lang="en-US" smtClean="0"/>
              <a:t>18-Jun-18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E0D81-C31B-4741-A19D-E1B58644CBD5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BB7FE-13B7-4DD2-ADC5-DAE400427CDC}" type="datetimeFigureOut">
              <a:rPr lang="en-US" smtClean="0"/>
              <a:t>18-Jun-18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E0D81-C31B-4741-A19D-E1B58644CBD5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BB7FE-13B7-4DD2-ADC5-DAE400427CDC}" type="datetimeFigureOut">
              <a:rPr lang="en-US" smtClean="0"/>
              <a:t>18-Jun-18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E0D81-C31B-4741-A19D-E1B58644CBD5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BB7FE-13B7-4DD2-ADC5-DAE400427CDC}" type="datetimeFigureOut">
              <a:rPr lang="en-US" smtClean="0"/>
              <a:t>18-Jun-18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E0D81-C31B-4741-A19D-E1B58644CBD5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BB7FE-13B7-4DD2-ADC5-DAE400427CDC}" type="datetimeFigureOut">
              <a:rPr lang="en-US" smtClean="0"/>
              <a:t>18-Jun-18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E0D81-C31B-4741-A19D-E1B58644CBD5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BB7FE-13B7-4DD2-ADC5-DAE400427CDC}" type="datetimeFigureOut">
              <a:rPr lang="en-US" smtClean="0"/>
              <a:t>18-Jun-18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E0D81-C31B-4741-A19D-E1B58644CBD5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BB7FE-13B7-4DD2-ADC5-DAE400427CDC}" type="datetimeFigureOut">
              <a:rPr lang="en-US" smtClean="0"/>
              <a:t>18-Jun-18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E0D81-C31B-4741-A19D-E1B58644CBD5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BBB7FE-13B7-4DD2-ADC5-DAE400427CDC}" type="datetimeFigureOut">
              <a:rPr lang="en-US" smtClean="0"/>
              <a:t>18-Jun-18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E0D81-C31B-4741-A19D-E1B58644CBD5}" type="slidenum">
              <a:rPr lang="en-US" smtClean="0"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3.emf"/><Relationship Id="rId18" Type="http://schemas.openxmlformats.org/officeDocument/2006/relationships/image" Target="../media/image28.png"/><Relationship Id="rId3" Type="http://schemas.openxmlformats.org/officeDocument/2006/relationships/image" Target="../media/image14.png"/><Relationship Id="rId21" Type="http://schemas.openxmlformats.org/officeDocument/2006/relationships/image" Target="../media/image31.png"/><Relationship Id="rId7" Type="http://schemas.openxmlformats.org/officeDocument/2006/relationships/image" Target="../media/image18.jpeg"/><Relationship Id="rId12" Type="http://schemas.openxmlformats.org/officeDocument/2006/relationships/image" Target="../media/image22.emf"/><Relationship Id="rId17" Type="http://schemas.openxmlformats.org/officeDocument/2006/relationships/image" Target="../media/image27.jpeg"/><Relationship Id="rId2" Type="http://schemas.openxmlformats.org/officeDocument/2006/relationships/image" Target="../media/image3.jpeg"/><Relationship Id="rId16" Type="http://schemas.openxmlformats.org/officeDocument/2006/relationships/image" Target="../media/image26.png"/><Relationship Id="rId20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hyperlink" Target="http://www.wmo.int/pages/prog/gcos/index.php?name=AboutGCOS" TargetMode="External"/><Relationship Id="rId5" Type="http://schemas.openxmlformats.org/officeDocument/2006/relationships/image" Target="../media/image16.png"/><Relationship Id="rId15" Type="http://schemas.openxmlformats.org/officeDocument/2006/relationships/image" Target="../media/image25.png"/><Relationship Id="rId23" Type="http://schemas.openxmlformats.org/officeDocument/2006/relationships/image" Target="../media/image33.jpeg"/><Relationship Id="rId10" Type="http://schemas.openxmlformats.org/officeDocument/2006/relationships/image" Target="../media/image21.png"/><Relationship Id="rId19" Type="http://schemas.openxmlformats.org/officeDocument/2006/relationships/image" Target="../media/image29.png"/><Relationship Id="rId4" Type="http://schemas.openxmlformats.org/officeDocument/2006/relationships/image" Target="../media/image15.emf"/><Relationship Id="rId9" Type="http://schemas.openxmlformats.org/officeDocument/2006/relationships/image" Target="../media/image20.png"/><Relationship Id="rId14" Type="http://schemas.openxmlformats.org/officeDocument/2006/relationships/image" Target="../media/image24.png"/><Relationship Id="rId22" Type="http://schemas.openxmlformats.org/officeDocument/2006/relationships/image" Target="../media/image3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lide4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8415" y="-11986"/>
            <a:ext cx="9194800" cy="68973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3608" y="1268760"/>
            <a:ext cx="7344816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de-DE" sz="4000" b="1" i="1" dirty="0" smtClean="0">
              <a:solidFill>
                <a:srgbClr val="1D324B"/>
              </a:solidFill>
              <a:latin typeface="Calibri" panose="020F0502020204030204" pitchFamily="34" charset="0"/>
            </a:endParaRPr>
          </a:p>
          <a:p>
            <a:pPr algn="ctr"/>
            <a:r>
              <a:rPr lang="de-DE" sz="3600" b="1" dirty="0" smtClean="0">
                <a:solidFill>
                  <a:srgbClr val="1D324B"/>
                </a:solidFill>
                <a:latin typeface="Calibri" panose="020F0502020204030204" pitchFamily="34" charset="0"/>
              </a:rPr>
              <a:t>GEO Carbon, In-situ </a:t>
            </a:r>
            <a:r>
              <a:rPr lang="de-DE" sz="3600" b="1" dirty="0" err="1" smtClean="0">
                <a:solidFill>
                  <a:srgbClr val="1D324B"/>
                </a:solidFill>
                <a:latin typeface="Calibri" panose="020F0502020204030204" pitchFamily="34" charset="0"/>
              </a:rPr>
              <a:t>coordination</a:t>
            </a:r>
            <a:r>
              <a:rPr lang="de-DE" sz="3600" b="1" dirty="0" smtClean="0">
                <a:solidFill>
                  <a:srgbClr val="1D324B"/>
                </a:solidFill>
                <a:latin typeface="Calibri" panose="020F0502020204030204" pitchFamily="34" charset="0"/>
              </a:rPr>
              <a:t> &amp; GEO Paris Agreement Workshop</a:t>
            </a:r>
          </a:p>
          <a:p>
            <a:pPr algn="ctr">
              <a:spcBef>
                <a:spcPts val="1200"/>
              </a:spcBef>
            </a:pPr>
            <a:r>
              <a:rPr lang="de-DE" sz="4000" b="1" dirty="0" smtClean="0">
                <a:solidFill>
                  <a:srgbClr val="1D324B"/>
                </a:solidFill>
                <a:latin typeface="Calibri" panose="020F0502020204030204" pitchFamily="34" charset="0"/>
              </a:rPr>
              <a:t/>
            </a:r>
            <a:br>
              <a:rPr lang="de-DE" sz="4000" b="1" dirty="0" smtClean="0">
                <a:solidFill>
                  <a:srgbClr val="1D324B"/>
                </a:solidFill>
                <a:latin typeface="Calibri" panose="020F0502020204030204" pitchFamily="34" charset="0"/>
              </a:rPr>
            </a:br>
            <a:endParaRPr lang="en-US" sz="4000" b="1" dirty="0">
              <a:solidFill>
                <a:srgbClr val="1D324B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8569" y="4074457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5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Workshop on EC CEOS Priority on GHG Monitoring, </a:t>
            </a:r>
            <a:r>
              <a:rPr lang="en-US" sz="25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Ispra</a:t>
            </a:r>
            <a:endParaRPr lang="en-US" sz="2500" dirty="0" smtClean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ctr"/>
            <a:r>
              <a:rPr lang="de-DE" sz="2500" i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18, June 2018, André </a:t>
            </a:r>
            <a:r>
              <a:rPr lang="de-DE" sz="2500" i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Obregón</a:t>
            </a:r>
            <a:r>
              <a:rPr lang="de-DE" sz="2500" i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, GEO </a:t>
            </a:r>
            <a:r>
              <a:rPr lang="de-DE" sz="2500" i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Secretariat</a:t>
            </a:r>
            <a:endParaRPr lang="en-US" sz="2500" i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908720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in collaboration with all actors</a:t>
            </a:r>
            <a:endParaRPr lang="en-US" sz="25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1588730"/>
            <a:ext cx="6048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err="1" smtClean="0">
                <a:latin typeface="Calibri" panose="020F0502020204030204" pitchFamily="34" charset="0"/>
              </a:rPr>
              <a:t>Objectives</a:t>
            </a:r>
            <a:r>
              <a:rPr lang="de-DE" sz="2000" b="1" dirty="0" smtClean="0">
                <a:latin typeface="Calibri" panose="020F0502020204030204" pitchFamily="34" charset="0"/>
              </a:rPr>
              <a:t> 2/2</a:t>
            </a:r>
            <a:endParaRPr lang="en-US" sz="2000" b="1" dirty="0" smtClean="0"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2060848"/>
            <a:ext cx="4427984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 </a:t>
            </a:r>
            <a:endParaRPr lang="en-US" sz="2000" dirty="0" smtClean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Improve policy science interface, with the aim to produce rapid feedback in both directions;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Establish common terminology;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Agree on joint roadmap to reach goals;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Explore cross-boundary opportunities between science and society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de-DE" sz="2000" dirty="0" smtClean="0">
              <a:solidFill>
                <a:srgbClr val="1D324B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GB" sz="2000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de-DE" sz="2000" dirty="0" smtClean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Box 5"/>
          <p:cNvSpPr txBox="1"/>
          <p:nvPr/>
        </p:nvSpPr>
        <p:spPr>
          <a:xfrm>
            <a:off x="0" y="201414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1D324B"/>
                </a:solidFill>
                <a:latin typeface="Calibri" panose="020F0502020204030204" pitchFamily="34" charset="0"/>
              </a:rPr>
              <a:t>R</a:t>
            </a:r>
            <a:r>
              <a:rPr lang="en-US" sz="4400" b="1" dirty="0" smtClean="0">
                <a:solidFill>
                  <a:srgbClr val="1D324B"/>
                </a:solidFill>
                <a:latin typeface="Calibri" panose="020F0502020204030204" pitchFamily="34" charset="0"/>
              </a:rPr>
              <a:t>ole </a:t>
            </a:r>
            <a:r>
              <a:rPr lang="en-US" sz="4400" b="1" dirty="0">
                <a:solidFill>
                  <a:srgbClr val="1D324B"/>
                </a:solidFill>
                <a:latin typeface="Calibri" panose="020F0502020204030204" pitchFamily="34" charset="0"/>
              </a:rPr>
              <a:t>of </a:t>
            </a:r>
            <a:r>
              <a:rPr lang="en-US" sz="4400" b="1" dirty="0" smtClean="0">
                <a:solidFill>
                  <a:srgbClr val="1D324B"/>
                </a:solidFill>
                <a:latin typeface="Calibri" panose="020F0502020204030204" pitchFamily="34" charset="0"/>
              </a:rPr>
              <a:t>GEO-C</a:t>
            </a:r>
            <a:endParaRPr lang="en-US" sz="4400" b="1" dirty="0">
              <a:solidFill>
                <a:srgbClr val="1D324B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" y="182045"/>
            <a:ext cx="1619672" cy="870691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030422"/>
            <a:ext cx="4032448" cy="3918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784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160" y="1772816"/>
            <a:ext cx="18097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772816"/>
            <a:ext cx="18288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495" y="817283"/>
            <a:ext cx="43148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817283"/>
            <a:ext cx="1114298" cy="64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160" y="4168366"/>
            <a:ext cx="1823181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6300192" y="4069521"/>
            <a:ext cx="7560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b="1" dirty="0" smtClean="0">
                <a:solidFill>
                  <a:schemeClr val="bg1"/>
                </a:solidFill>
              </a:rPr>
              <a:t>?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8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827584" y="2852936"/>
            <a:ext cx="7488832" cy="11202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303748" y="3141062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>
                <a:solidFill>
                  <a:srgbClr val="D2A000"/>
                </a:solidFill>
              </a:rPr>
              <a:t>IN SITU OBSERVATIONS</a:t>
            </a:r>
            <a:endParaRPr lang="en-US" sz="2800" dirty="0">
              <a:solidFill>
                <a:srgbClr val="D2A000"/>
              </a:solidFill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755576" y="1964856"/>
            <a:ext cx="2520280" cy="816072"/>
            <a:chOff x="503548" y="1268760"/>
            <a:chExt cx="2520280" cy="816072"/>
          </a:xfrm>
        </p:grpSpPr>
        <p:sp>
          <p:nvSpPr>
            <p:cNvPr id="7" name="Rechteck 6"/>
            <p:cNvSpPr/>
            <p:nvPr/>
          </p:nvSpPr>
          <p:spPr>
            <a:xfrm>
              <a:off x="611560" y="1268760"/>
              <a:ext cx="2304256" cy="81607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503548" y="1417595"/>
              <a:ext cx="25202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800" dirty="0" smtClean="0">
                  <a:solidFill>
                    <a:srgbClr val="D2A000"/>
                  </a:solidFill>
                </a:rPr>
                <a:t>ATMOSPHERE</a:t>
              </a:r>
              <a:endParaRPr lang="en-US" sz="2800" dirty="0">
                <a:solidFill>
                  <a:srgbClr val="D2A000"/>
                </a:solidFill>
              </a:endParaRPr>
            </a:p>
          </p:txBody>
        </p:sp>
      </p:grpSp>
      <p:grpSp>
        <p:nvGrpSpPr>
          <p:cNvPr id="14" name="Gruppieren 13"/>
          <p:cNvGrpSpPr/>
          <p:nvPr/>
        </p:nvGrpSpPr>
        <p:grpSpPr>
          <a:xfrm>
            <a:off x="3370220" y="1964856"/>
            <a:ext cx="2520280" cy="816072"/>
            <a:chOff x="503548" y="1268760"/>
            <a:chExt cx="2520280" cy="816072"/>
          </a:xfrm>
        </p:grpSpPr>
        <p:sp>
          <p:nvSpPr>
            <p:cNvPr id="15" name="Rechteck 14"/>
            <p:cNvSpPr/>
            <p:nvPr/>
          </p:nvSpPr>
          <p:spPr>
            <a:xfrm>
              <a:off x="611560" y="1268760"/>
              <a:ext cx="2304256" cy="81607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503548" y="1417595"/>
              <a:ext cx="25202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800" dirty="0" smtClean="0">
                  <a:solidFill>
                    <a:srgbClr val="D2A000"/>
                  </a:solidFill>
                </a:rPr>
                <a:t>OCEAN</a:t>
              </a:r>
              <a:endParaRPr lang="en-US" sz="2800" dirty="0">
                <a:solidFill>
                  <a:srgbClr val="D2A000"/>
                </a:solidFill>
              </a:endParaRPr>
            </a:p>
          </p:txBody>
        </p:sp>
      </p:grpSp>
      <p:grpSp>
        <p:nvGrpSpPr>
          <p:cNvPr id="17" name="Gruppieren 16"/>
          <p:cNvGrpSpPr/>
          <p:nvPr/>
        </p:nvGrpSpPr>
        <p:grpSpPr>
          <a:xfrm>
            <a:off x="5904148" y="1964856"/>
            <a:ext cx="2520280" cy="816072"/>
            <a:chOff x="611560" y="1316784"/>
            <a:chExt cx="2520280" cy="816072"/>
          </a:xfrm>
        </p:grpSpPr>
        <p:sp>
          <p:nvSpPr>
            <p:cNvPr id="18" name="Rechteck 17"/>
            <p:cNvSpPr/>
            <p:nvPr/>
          </p:nvSpPr>
          <p:spPr>
            <a:xfrm>
              <a:off x="719572" y="1316784"/>
              <a:ext cx="2304256" cy="81607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611560" y="1462936"/>
              <a:ext cx="25202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800" dirty="0" smtClean="0">
                  <a:solidFill>
                    <a:srgbClr val="D2A000"/>
                  </a:solidFill>
                </a:rPr>
                <a:t>LAND</a:t>
              </a:r>
              <a:endParaRPr lang="en-US" sz="2800" dirty="0">
                <a:solidFill>
                  <a:srgbClr val="D2A000"/>
                </a:solidFill>
              </a:endParaRPr>
            </a:p>
          </p:txBody>
        </p:sp>
      </p:grp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756" y="1137263"/>
            <a:ext cx="1557207" cy="607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Image result for gtos terrestrial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33339"/>
            <a:ext cx="936104" cy="58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893" y="4338623"/>
            <a:ext cx="1885529" cy="547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979" y="5157791"/>
            <a:ext cx="1015657" cy="667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400" y="1133379"/>
            <a:ext cx="1455651" cy="6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Gerade Verbindung 22"/>
          <p:cNvCxnSpPr/>
          <p:nvPr/>
        </p:nvCxnSpPr>
        <p:spPr>
          <a:xfrm>
            <a:off x="6300192" y="980728"/>
            <a:ext cx="1944216" cy="86409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29"/>
          <p:cNvCxnSpPr/>
          <p:nvPr/>
        </p:nvCxnSpPr>
        <p:spPr>
          <a:xfrm flipV="1">
            <a:off x="6356709" y="980728"/>
            <a:ext cx="1887699" cy="86409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6" name="Picture 14" descr="Image result for wmo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96287"/>
            <a:ext cx="789803" cy="78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" name="Textfeld 2048"/>
          <p:cNvSpPr txBox="1"/>
          <p:nvPr/>
        </p:nvSpPr>
        <p:spPr>
          <a:xfrm>
            <a:off x="6948264" y="4437112"/>
            <a:ext cx="2268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>
                <a:solidFill>
                  <a:schemeClr val="bg1"/>
                </a:solidFill>
              </a:rPr>
              <a:t>...</a:t>
            </a:r>
            <a:r>
              <a:rPr lang="de-DE" sz="3200" b="1" dirty="0" err="1" smtClean="0">
                <a:solidFill>
                  <a:schemeClr val="bg1"/>
                </a:solidFill>
              </a:rPr>
              <a:t>others</a:t>
            </a:r>
            <a:endParaRPr lang="en-US" sz="900" b="1" dirty="0">
              <a:solidFill>
                <a:schemeClr val="bg1"/>
              </a:solidFill>
            </a:endParaRPr>
          </a:p>
        </p:txBody>
      </p:sp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60648"/>
            <a:ext cx="2043111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2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021318"/>
            <a:ext cx="583251" cy="764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2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616" y="488520"/>
            <a:ext cx="14859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8" name="Picture 26" descr="Image result for eneon europ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666" y="4437112"/>
            <a:ext cx="1390283" cy="49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1" name="Picture 2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188163"/>
            <a:ext cx="1152128" cy="63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211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12168" y="272842"/>
            <a:ext cx="7164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1D324B"/>
                </a:solidFill>
                <a:latin typeface="Calibri" panose="020F0502020204030204" pitchFamily="34" charset="0"/>
              </a:rPr>
              <a:t>Implementation Plan</a:t>
            </a:r>
            <a:endParaRPr lang="en-US" sz="4000" b="1" dirty="0">
              <a:solidFill>
                <a:srgbClr val="1D324B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908720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Coordination</a:t>
            </a:r>
            <a:r>
              <a:rPr lang="de-DE" sz="25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25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needs</a:t>
            </a:r>
            <a:endParaRPr lang="en-US" sz="25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6" y="1812325"/>
            <a:ext cx="9063618" cy="4280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664"/>
            <a:ext cx="1872208" cy="543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175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72842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1D324B"/>
                </a:solidFill>
                <a:latin typeface="Calibri" panose="020F0502020204030204" pitchFamily="34" charset="0"/>
              </a:rPr>
              <a:t>Strategy Session</a:t>
            </a:r>
            <a:endParaRPr lang="en-US" sz="4000" b="1" dirty="0">
              <a:solidFill>
                <a:srgbClr val="1D324B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908720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Addressing</a:t>
            </a:r>
            <a:r>
              <a:rPr lang="de-DE" sz="25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25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the</a:t>
            </a:r>
            <a:r>
              <a:rPr lang="de-DE" sz="25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25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gap</a:t>
            </a:r>
            <a:r>
              <a:rPr lang="de-DE" sz="25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in </a:t>
            </a:r>
            <a:r>
              <a:rPr lang="de-DE" sz="25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coordination</a:t>
            </a:r>
            <a:r>
              <a:rPr lang="de-DE" sz="25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25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of</a:t>
            </a:r>
            <a:r>
              <a:rPr lang="de-DE" sz="25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25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terrestrial</a:t>
            </a:r>
            <a:r>
              <a:rPr lang="de-DE" sz="25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25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observations</a:t>
            </a:r>
            <a:endParaRPr lang="en-US" sz="25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95536" y="1916832"/>
            <a:ext cx="8352928" cy="4536504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e-DE" sz="2400" dirty="0" err="1" smtClean="0">
                <a:solidFill>
                  <a:srgbClr val="005FAA"/>
                </a:solidFill>
              </a:rPr>
              <a:t>Frascati</a:t>
            </a:r>
            <a:r>
              <a:rPr lang="de-DE" sz="2400" dirty="0" smtClean="0">
                <a:solidFill>
                  <a:srgbClr val="005FAA"/>
                </a:solidFill>
              </a:rPr>
              <a:t>, 13 March 2017</a:t>
            </a:r>
            <a:endParaRPr lang="en-US" sz="2400" dirty="0">
              <a:solidFill>
                <a:srgbClr val="005FAA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rgbClr val="005FAA"/>
                </a:solidFill>
              </a:rPr>
              <a:t>Organisers</a:t>
            </a:r>
            <a:r>
              <a:rPr lang="en-US" sz="2400" dirty="0" smtClean="0">
                <a:solidFill>
                  <a:srgbClr val="005FAA"/>
                </a:solidFill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005FAA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5FAA"/>
                </a:solidFill>
              </a:rPr>
              <a:t>Participants: </a:t>
            </a:r>
            <a:br>
              <a:rPr lang="en-US" sz="2400" dirty="0" smtClean="0">
                <a:solidFill>
                  <a:srgbClr val="005FAA"/>
                </a:solidFill>
              </a:rPr>
            </a:br>
            <a:r>
              <a:rPr lang="en-US" sz="2400" dirty="0" smtClean="0">
                <a:solidFill>
                  <a:srgbClr val="005FAA"/>
                </a:solidFill>
              </a:rPr>
              <a:t>CEOS</a:t>
            </a:r>
            <a:r>
              <a:rPr lang="en-US" sz="2400" smtClean="0">
                <a:solidFill>
                  <a:srgbClr val="005FAA"/>
                </a:solidFill>
              </a:rPr>
              <a:t>, CMCC, EC-JRC</a:t>
            </a:r>
            <a:r>
              <a:rPr lang="en-US" sz="2400" dirty="0" smtClean="0">
                <a:solidFill>
                  <a:srgbClr val="005FAA"/>
                </a:solidFill>
              </a:rPr>
              <a:t>, ESA, GOFC-GOLD, ISCC, UNEP</a:t>
            </a:r>
          </a:p>
          <a:p>
            <a:pPr marL="57150" indent="0">
              <a:buNone/>
            </a:pPr>
            <a:endParaRPr lang="en-US" sz="2400" dirty="0" smtClean="0">
              <a:solidFill>
                <a:srgbClr val="005FAA"/>
              </a:solidFill>
            </a:endParaRPr>
          </a:p>
          <a:p>
            <a:pPr marL="0" indent="0" algn="ctr">
              <a:buNone/>
            </a:pPr>
            <a:r>
              <a:rPr lang="en-US" sz="2400" b="1" i="1" dirty="0" smtClean="0">
                <a:solidFill>
                  <a:srgbClr val="005FAA"/>
                </a:solidFill>
              </a:rPr>
              <a:t>Coordination </a:t>
            </a:r>
            <a:r>
              <a:rPr lang="en-US" sz="2400" b="1" i="1" dirty="0">
                <a:solidFill>
                  <a:srgbClr val="005FAA"/>
                </a:solidFill>
              </a:rPr>
              <a:t>for terrestrial observations is missing…</a:t>
            </a:r>
          </a:p>
          <a:p>
            <a:pPr marL="0" indent="0" algn="ctr">
              <a:buNone/>
            </a:pPr>
            <a:r>
              <a:rPr lang="en-US" sz="2400" b="1" i="1" dirty="0" smtClean="0">
                <a:solidFill>
                  <a:srgbClr val="005FAA"/>
                </a:solidFill>
              </a:rPr>
              <a:t>… </a:t>
            </a:r>
            <a:r>
              <a:rPr lang="en-US" sz="2400" b="1" i="1" dirty="0">
                <a:solidFill>
                  <a:srgbClr val="005FAA"/>
                </a:solidFill>
              </a:rPr>
              <a:t>Across systems, MEAs, disciplines, institutions…</a:t>
            </a:r>
          </a:p>
          <a:p>
            <a:endParaRPr lang="en-US" sz="800" b="1" i="1" dirty="0">
              <a:solidFill>
                <a:srgbClr val="005FAA"/>
              </a:solidFill>
            </a:endParaRPr>
          </a:p>
          <a:p>
            <a:pPr marL="0" indent="0" algn="ctr">
              <a:buNone/>
            </a:pPr>
            <a:r>
              <a:rPr lang="en-US" sz="2000" b="1" i="1" dirty="0" smtClean="0">
                <a:solidFill>
                  <a:srgbClr val="005FAA"/>
                </a:solidFill>
              </a:rPr>
              <a:t>How </a:t>
            </a:r>
            <a:r>
              <a:rPr lang="en-US" sz="2000" b="1" i="1" dirty="0">
                <a:solidFill>
                  <a:srgbClr val="005FAA"/>
                </a:solidFill>
              </a:rPr>
              <a:t>can coordination be added?</a:t>
            </a:r>
          </a:p>
          <a:p>
            <a:pPr marL="400050"/>
            <a:endParaRPr lang="en-US" sz="2400" dirty="0">
              <a:solidFill>
                <a:srgbClr val="005FAA"/>
              </a:solidFill>
            </a:endParaRPr>
          </a:p>
          <a:p>
            <a:endParaRPr lang="en-US" sz="2400" dirty="0" smtClean="0">
              <a:solidFill>
                <a:srgbClr val="005FAA"/>
              </a:solidFill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932" y="2621079"/>
            <a:ext cx="1686196" cy="48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630" y="2557054"/>
            <a:ext cx="1003990" cy="58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769" y="2485309"/>
            <a:ext cx="1464393" cy="655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434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72842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1D324B"/>
                </a:solidFill>
                <a:latin typeface="Calibri" panose="020F0502020204030204" pitchFamily="34" charset="0"/>
              </a:rPr>
              <a:t>Strategy Session</a:t>
            </a:r>
            <a:endParaRPr lang="en-US" sz="5200" b="1" dirty="0">
              <a:solidFill>
                <a:srgbClr val="1D324B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908720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Outcomes</a:t>
            </a:r>
            <a:endParaRPr lang="en-US" sz="25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79512" y="1844824"/>
            <a:ext cx="4464496" cy="4536504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2000" dirty="0" smtClean="0">
                <a:solidFill>
                  <a:srgbClr val="005FAA"/>
                </a:solidFill>
              </a:rPr>
              <a:t>Recognition of the limited coordination within and in particular across themes</a:t>
            </a:r>
          </a:p>
          <a:p>
            <a:pPr>
              <a:spcAft>
                <a:spcPts val="1200"/>
              </a:spcAft>
            </a:pPr>
            <a:r>
              <a:rPr lang="de-DE" sz="2000" dirty="0" err="1" smtClean="0">
                <a:solidFill>
                  <a:srgbClr val="005FAA"/>
                </a:solidFill>
              </a:rPr>
              <a:t>Identification</a:t>
            </a:r>
            <a:r>
              <a:rPr lang="de-DE" sz="2000" dirty="0" smtClean="0">
                <a:solidFill>
                  <a:srgbClr val="005FAA"/>
                </a:solidFill>
              </a:rPr>
              <a:t> </a:t>
            </a:r>
            <a:r>
              <a:rPr lang="de-DE" sz="2000" dirty="0" err="1" smtClean="0">
                <a:solidFill>
                  <a:srgbClr val="005FAA"/>
                </a:solidFill>
              </a:rPr>
              <a:t>of</a:t>
            </a:r>
            <a:r>
              <a:rPr lang="de-DE" sz="2000" dirty="0" smtClean="0">
                <a:solidFill>
                  <a:srgbClr val="005FAA"/>
                </a:solidFill>
              </a:rPr>
              <a:t> </a:t>
            </a:r>
            <a:r>
              <a:rPr lang="de-DE" sz="2000" dirty="0" err="1" smtClean="0">
                <a:solidFill>
                  <a:srgbClr val="005FAA"/>
                </a:solidFill>
              </a:rPr>
              <a:t>coordination</a:t>
            </a:r>
            <a:r>
              <a:rPr lang="de-DE" sz="2000" dirty="0" smtClean="0">
                <a:solidFill>
                  <a:srgbClr val="005FAA"/>
                </a:solidFill>
              </a:rPr>
              <a:t> </a:t>
            </a:r>
            <a:r>
              <a:rPr lang="de-DE" sz="2000" dirty="0" err="1" smtClean="0">
                <a:solidFill>
                  <a:srgbClr val="005FAA"/>
                </a:solidFill>
              </a:rPr>
              <a:t>benefits</a:t>
            </a:r>
            <a:r>
              <a:rPr lang="de-DE" sz="2000" dirty="0" smtClean="0">
                <a:solidFill>
                  <a:srgbClr val="005FAA"/>
                </a:solidFill>
              </a:rPr>
              <a:t>: </a:t>
            </a:r>
            <a:r>
              <a:rPr lang="de-DE" sz="2000" dirty="0" err="1" smtClean="0">
                <a:solidFill>
                  <a:srgbClr val="005FAA"/>
                </a:solidFill>
              </a:rPr>
              <a:t>shared</a:t>
            </a:r>
            <a:r>
              <a:rPr lang="de-DE" sz="2000" dirty="0" smtClean="0">
                <a:solidFill>
                  <a:srgbClr val="005FAA"/>
                </a:solidFill>
              </a:rPr>
              <a:t> </a:t>
            </a:r>
            <a:r>
              <a:rPr lang="de-DE" sz="2000" dirty="0" err="1" smtClean="0">
                <a:solidFill>
                  <a:srgbClr val="005FAA"/>
                </a:solidFill>
              </a:rPr>
              <a:t>sites</a:t>
            </a:r>
            <a:r>
              <a:rPr lang="de-DE" sz="2000" dirty="0" smtClean="0">
                <a:solidFill>
                  <a:srgbClr val="005FAA"/>
                </a:solidFill>
              </a:rPr>
              <a:t>/</a:t>
            </a:r>
            <a:r>
              <a:rPr lang="de-DE" sz="2000" dirty="0" err="1" smtClean="0">
                <a:solidFill>
                  <a:srgbClr val="005FAA"/>
                </a:solidFill>
              </a:rPr>
              <a:t>databases</a:t>
            </a:r>
            <a:r>
              <a:rPr lang="de-DE" sz="2000" dirty="0" smtClean="0">
                <a:solidFill>
                  <a:srgbClr val="005FAA"/>
                </a:solidFill>
              </a:rPr>
              <a:t>, </a:t>
            </a:r>
            <a:r>
              <a:rPr lang="de-DE" sz="2000" dirty="0" err="1" smtClean="0">
                <a:solidFill>
                  <a:srgbClr val="005FAA"/>
                </a:solidFill>
              </a:rPr>
              <a:t>fill</a:t>
            </a:r>
            <a:r>
              <a:rPr lang="de-DE" sz="2000" dirty="0" smtClean="0">
                <a:solidFill>
                  <a:srgbClr val="005FAA"/>
                </a:solidFill>
              </a:rPr>
              <a:t> </a:t>
            </a:r>
            <a:r>
              <a:rPr lang="de-DE" sz="2000" dirty="0" err="1" smtClean="0">
                <a:solidFill>
                  <a:srgbClr val="005FAA"/>
                </a:solidFill>
              </a:rPr>
              <a:t>gaps</a:t>
            </a:r>
            <a:r>
              <a:rPr lang="de-DE" sz="2000" dirty="0" smtClean="0">
                <a:solidFill>
                  <a:srgbClr val="005FAA"/>
                </a:solidFill>
              </a:rPr>
              <a:t>, </a:t>
            </a:r>
            <a:r>
              <a:rPr lang="de-DE" sz="2000" dirty="0" err="1" smtClean="0">
                <a:solidFill>
                  <a:srgbClr val="005FAA"/>
                </a:solidFill>
              </a:rPr>
              <a:t>eliminate</a:t>
            </a:r>
            <a:r>
              <a:rPr lang="de-DE" sz="2000" dirty="0" smtClean="0">
                <a:solidFill>
                  <a:srgbClr val="005FAA"/>
                </a:solidFill>
              </a:rPr>
              <a:t> </a:t>
            </a:r>
            <a:r>
              <a:rPr lang="de-DE" sz="2000" dirty="0" err="1" smtClean="0">
                <a:solidFill>
                  <a:srgbClr val="005FAA"/>
                </a:solidFill>
              </a:rPr>
              <a:t>overlaps</a:t>
            </a:r>
            <a:r>
              <a:rPr lang="de-DE" sz="2000" dirty="0" smtClean="0">
                <a:solidFill>
                  <a:srgbClr val="005FAA"/>
                </a:solidFill>
              </a:rPr>
              <a:t>, </a:t>
            </a:r>
            <a:r>
              <a:rPr lang="de-DE" sz="2000" dirty="0" err="1" smtClean="0">
                <a:solidFill>
                  <a:srgbClr val="005FAA"/>
                </a:solidFill>
              </a:rPr>
              <a:t>coordinate</a:t>
            </a:r>
            <a:r>
              <a:rPr lang="de-DE" sz="2000" dirty="0" smtClean="0">
                <a:solidFill>
                  <a:srgbClr val="005FAA"/>
                </a:solidFill>
              </a:rPr>
              <a:t> </a:t>
            </a:r>
            <a:r>
              <a:rPr lang="de-DE" sz="2000" dirty="0" err="1" smtClean="0">
                <a:solidFill>
                  <a:srgbClr val="005FAA"/>
                </a:solidFill>
              </a:rPr>
              <a:t>methods</a:t>
            </a:r>
            <a:r>
              <a:rPr lang="de-DE" sz="2000" dirty="0" smtClean="0">
                <a:solidFill>
                  <a:srgbClr val="005FAA"/>
                </a:solidFill>
              </a:rPr>
              <a:t>/</a:t>
            </a:r>
            <a:r>
              <a:rPr lang="de-DE" sz="2000" dirty="0" err="1" smtClean="0">
                <a:solidFill>
                  <a:srgbClr val="005FAA"/>
                </a:solidFill>
              </a:rPr>
              <a:t>protocols</a:t>
            </a:r>
            <a:r>
              <a:rPr lang="de-DE" sz="2000" dirty="0" smtClean="0">
                <a:solidFill>
                  <a:srgbClr val="005FAA"/>
                </a:solidFill>
              </a:rPr>
              <a:t>, </a:t>
            </a:r>
            <a:r>
              <a:rPr lang="de-DE" sz="2000" dirty="0" err="1" smtClean="0">
                <a:solidFill>
                  <a:srgbClr val="005FAA"/>
                </a:solidFill>
              </a:rPr>
              <a:t>harmonize</a:t>
            </a:r>
            <a:r>
              <a:rPr lang="de-DE" sz="2000" dirty="0" smtClean="0">
                <a:solidFill>
                  <a:srgbClr val="005FAA"/>
                </a:solidFill>
              </a:rPr>
              <a:t> </a:t>
            </a:r>
            <a:r>
              <a:rPr lang="de-DE" sz="2000" dirty="0" err="1" smtClean="0">
                <a:solidFill>
                  <a:srgbClr val="005FAA"/>
                </a:solidFill>
              </a:rPr>
              <a:t>standards</a:t>
            </a:r>
            <a:r>
              <a:rPr lang="de-DE" sz="2000" dirty="0" smtClean="0">
                <a:solidFill>
                  <a:srgbClr val="005FAA"/>
                </a:solidFill>
              </a:rPr>
              <a:t>, </a:t>
            </a:r>
            <a:r>
              <a:rPr lang="de-DE" sz="2000" dirty="0" err="1" smtClean="0">
                <a:solidFill>
                  <a:srgbClr val="005FAA"/>
                </a:solidFill>
              </a:rPr>
              <a:t>increase</a:t>
            </a:r>
            <a:r>
              <a:rPr lang="de-DE" sz="2000" dirty="0" smtClean="0">
                <a:solidFill>
                  <a:srgbClr val="005FAA"/>
                </a:solidFill>
              </a:rPr>
              <a:t> </a:t>
            </a:r>
            <a:r>
              <a:rPr lang="de-DE" sz="2000" dirty="0" err="1" smtClean="0">
                <a:solidFill>
                  <a:srgbClr val="005FAA"/>
                </a:solidFill>
              </a:rPr>
              <a:t>interoperability</a:t>
            </a:r>
            <a:r>
              <a:rPr lang="de-DE" sz="2000" dirty="0" smtClean="0">
                <a:solidFill>
                  <a:srgbClr val="005FAA"/>
                </a:solidFill>
              </a:rPr>
              <a:t> etc.</a:t>
            </a:r>
          </a:p>
          <a:p>
            <a:pPr>
              <a:spcAft>
                <a:spcPts val="1200"/>
              </a:spcAft>
            </a:pPr>
            <a:r>
              <a:rPr lang="de-DE" sz="2000" dirty="0" err="1" smtClean="0">
                <a:solidFill>
                  <a:srgbClr val="005FAA"/>
                </a:solidFill>
              </a:rPr>
              <a:t>Recommendation</a:t>
            </a:r>
            <a:r>
              <a:rPr lang="de-DE" sz="2000" dirty="0" smtClean="0">
                <a:solidFill>
                  <a:srgbClr val="005FAA"/>
                </a:solidFill>
              </a:rPr>
              <a:t> </a:t>
            </a:r>
            <a:r>
              <a:rPr lang="de-DE" sz="2000" dirty="0" err="1" smtClean="0">
                <a:solidFill>
                  <a:srgbClr val="005FAA"/>
                </a:solidFill>
              </a:rPr>
              <a:t>to</a:t>
            </a:r>
            <a:r>
              <a:rPr lang="de-DE" sz="2000" dirty="0" smtClean="0">
                <a:solidFill>
                  <a:srgbClr val="005FAA"/>
                </a:solidFill>
              </a:rPr>
              <a:t> hold a </a:t>
            </a:r>
            <a:r>
              <a:rPr lang="de-DE" sz="2000" dirty="0" err="1" smtClean="0">
                <a:solidFill>
                  <a:srgbClr val="005FAA"/>
                </a:solidFill>
              </a:rPr>
              <a:t>workshop</a:t>
            </a:r>
            <a:r>
              <a:rPr lang="de-DE" sz="2000" dirty="0" smtClean="0">
                <a:solidFill>
                  <a:srgbClr val="005FAA"/>
                </a:solidFill>
              </a:rPr>
              <a:t> </a:t>
            </a:r>
            <a:r>
              <a:rPr lang="de-DE" sz="2000" dirty="0" err="1" smtClean="0">
                <a:solidFill>
                  <a:srgbClr val="005FAA"/>
                </a:solidFill>
              </a:rPr>
              <a:t>bringing</a:t>
            </a:r>
            <a:r>
              <a:rPr lang="de-DE" sz="2000" dirty="0" smtClean="0">
                <a:solidFill>
                  <a:srgbClr val="005FAA"/>
                </a:solidFill>
              </a:rPr>
              <a:t> </a:t>
            </a:r>
            <a:r>
              <a:rPr lang="de-DE" sz="2000" dirty="0" err="1" smtClean="0">
                <a:solidFill>
                  <a:srgbClr val="005FAA"/>
                </a:solidFill>
              </a:rPr>
              <a:t>together</a:t>
            </a:r>
            <a:r>
              <a:rPr lang="de-DE" sz="2000" dirty="0" smtClean="0">
                <a:solidFill>
                  <a:srgbClr val="005FAA"/>
                </a:solidFill>
              </a:rPr>
              <a:t> </a:t>
            </a:r>
            <a:r>
              <a:rPr lang="de-DE" sz="2000" dirty="0" err="1" smtClean="0">
                <a:solidFill>
                  <a:srgbClr val="005FAA"/>
                </a:solidFill>
              </a:rPr>
              <a:t>network</a:t>
            </a:r>
            <a:r>
              <a:rPr lang="de-DE" sz="2000" dirty="0" smtClean="0">
                <a:solidFill>
                  <a:srgbClr val="005FAA"/>
                </a:solidFill>
              </a:rPr>
              <a:t> </a:t>
            </a:r>
            <a:r>
              <a:rPr lang="de-DE" sz="2000" dirty="0" err="1" smtClean="0">
                <a:solidFill>
                  <a:srgbClr val="005FAA"/>
                </a:solidFill>
              </a:rPr>
              <a:t>coordinators</a:t>
            </a:r>
            <a:r>
              <a:rPr lang="de-DE" sz="2000" dirty="0" smtClean="0">
                <a:solidFill>
                  <a:srgbClr val="005FAA"/>
                </a:solidFill>
              </a:rPr>
              <a:t> </a:t>
            </a:r>
            <a:r>
              <a:rPr lang="de-DE" sz="2000" dirty="0" err="1" smtClean="0">
                <a:solidFill>
                  <a:srgbClr val="005FAA"/>
                </a:solidFill>
              </a:rPr>
              <a:t>and</a:t>
            </a:r>
            <a:r>
              <a:rPr lang="de-DE" sz="2000" dirty="0" smtClean="0">
                <a:solidFill>
                  <a:srgbClr val="005FAA"/>
                </a:solidFill>
              </a:rPr>
              <a:t> </a:t>
            </a:r>
            <a:r>
              <a:rPr lang="de-DE" sz="2000" dirty="0" err="1" smtClean="0">
                <a:solidFill>
                  <a:srgbClr val="005FAA"/>
                </a:solidFill>
              </a:rPr>
              <a:t>operators</a:t>
            </a:r>
            <a:endParaRPr lang="en-US" sz="2400" dirty="0">
              <a:solidFill>
                <a:srgbClr val="005FAA"/>
              </a:solidFill>
            </a:endParaRPr>
          </a:p>
        </p:txBody>
      </p:sp>
      <p:pic>
        <p:nvPicPr>
          <p:cNvPr id="8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2"/>
          <a:stretch/>
        </p:blipFill>
        <p:spPr bwMode="auto">
          <a:xfrm>
            <a:off x="4951155" y="1628800"/>
            <a:ext cx="4176464" cy="5112568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8565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76" y="2564904"/>
            <a:ext cx="7752556" cy="3435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34543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 err="1" smtClean="0">
                <a:solidFill>
                  <a:srgbClr val="1D324B"/>
                </a:solidFill>
                <a:latin typeface="Calibri" panose="020F0502020204030204" pitchFamily="34" charset="0"/>
              </a:rPr>
              <a:t>Coordinating</a:t>
            </a:r>
            <a:r>
              <a:rPr lang="de-DE" sz="3600" b="1" dirty="0" smtClean="0">
                <a:solidFill>
                  <a:srgbClr val="1D324B"/>
                </a:solidFill>
                <a:latin typeface="Calibri" panose="020F0502020204030204" pitchFamily="34" charset="0"/>
              </a:rPr>
              <a:t> </a:t>
            </a:r>
            <a:r>
              <a:rPr lang="de-DE" sz="3600" b="1" dirty="0" err="1" smtClean="0">
                <a:solidFill>
                  <a:srgbClr val="1D324B"/>
                </a:solidFill>
                <a:latin typeface="Calibri" panose="020F0502020204030204" pitchFamily="34" charset="0"/>
              </a:rPr>
              <a:t>Terrestrial</a:t>
            </a:r>
            <a:r>
              <a:rPr lang="de-DE" sz="3600" b="1" dirty="0" smtClean="0">
                <a:solidFill>
                  <a:srgbClr val="1D324B"/>
                </a:solidFill>
                <a:latin typeface="Calibri" panose="020F0502020204030204" pitchFamily="34" charset="0"/>
              </a:rPr>
              <a:t> </a:t>
            </a:r>
            <a:r>
              <a:rPr lang="de-DE" sz="3600" b="1" i="1" dirty="0" smtClean="0">
                <a:solidFill>
                  <a:srgbClr val="1D324B"/>
                </a:solidFill>
                <a:latin typeface="Calibri" panose="020F0502020204030204" pitchFamily="34" charset="0"/>
              </a:rPr>
              <a:t>In-situ</a:t>
            </a:r>
            <a:r>
              <a:rPr lang="de-DE" sz="3600" b="1" dirty="0" smtClean="0">
                <a:solidFill>
                  <a:srgbClr val="1D324B"/>
                </a:solidFill>
                <a:latin typeface="Calibri" panose="020F0502020204030204" pitchFamily="34" charset="0"/>
              </a:rPr>
              <a:t> </a:t>
            </a:r>
            <a:r>
              <a:rPr lang="de-DE" sz="3600" b="1" dirty="0" err="1" smtClean="0">
                <a:solidFill>
                  <a:srgbClr val="1D324B"/>
                </a:solidFill>
                <a:latin typeface="Calibri" panose="020F0502020204030204" pitchFamily="34" charset="0"/>
              </a:rPr>
              <a:t>Observations</a:t>
            </a:r>
            <a:endParaRPr lang="en-US" sz="3600" b="1" dirty="0">
              <a:solidFill>
                <a:srgbClr val="1D324B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908720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GEO Symposium 2018: Session 3</a:t>
            </a:r>
            <a:endParaRPr lang="en-US" sz="25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51520" y="3142709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chemeClr val="bg1"/>
                </a:solidFill>
              </a:rPr>
              <a:t>Simon Eggleston </a:t>
            </a:r>
            <a:br>
              <a:rPr lang="de-DE" b="1" dirty="0" smtClean="0">
                <a:solidFill>
                  <a:schemeClr val="bg1"/>
                </a:solidFill>
              </a:rPr>
            </a:br>
            <a:r>
              <a:rPr lang="de-DE" b="1" dirty="0" smtClean="0">
                <a:solidFill>
                  <a:schemeClr val="bg1"/>
                </a:solidFill>
              </a:rPr>
              <a:t>(GCOS)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123728" y="2996952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chemeClr val="bg1"/>
                </a:solidFill>
              </a:rPr>
              <a:t>Michael </a:t>
            </a:r>
            <a:r>
              <a:rPr lang="de-DE" b="1" dirty="0" err="1" smtClean="0">
                <a:solidFill>
                  <a:schemeClr val="bg1"/>
                </a:solidFill>
              </a:rPr>
              <a:t>Mirtl</a:t>
            </a:r>
            <a:endParaRPr lang="de-DE" b="1" dirty="0" smtClean="0">
              <a:solidFill>
                <a:schemeClr val="bg1"/>
              </a:solidFill>
            </a:endParaRPr>
          </a:p>
          <a:p>
            <a:pPr algn="ctr"/>
            <a:r>
              <a:rPr lang="de-DE" b="1" dirty="0" smtClean="0">
                <a:solidFill>
                  <a:schemeClr val="bg1"/>
                </a:solidFill>
              </a:rPr>
              <a:t>(ILTER)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995936" y="2996952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 smtClean="0">
                <a:solidFill>
                  <a:schemeClr val="bg1"/>
                </a:solidFill>
              </a:rPr>
              <a:t>Jouni</a:t>
            </a:r>
            <a:r>
              <a:rPr lang="de-DE" b="1" dirty="0" smtClean="0">
                <a:solidFill>
                  <a:schemeClr val="bg1"/>
                </a:solidFill>
              </a:rPr>
              <a:t> </a:t>
            </a:r>
            <a:r>
              <a:rPr lang="de-DE" b="1" dirty="0" err="1" smtClean="0">
                <a:solidFill>
                  <a:schemeClr val="bg1"/>
                </a:solidFill>
              </a:rPr>
              <a:t>Heiskanen</a:t>
            </a:r>
            <a:r>
              <a:rPr lang="de-DE" b="1" dirty="0" smtClean="0">
                <a:solidFill>
                  <a:schemeClr val="bg1"/>
                </a:solidFill>
              </a:rPr>
              <a:t> </a:t>
            </a:r>
            <a:br>
              <a:rPr lang="de-DE" b="1" dirty="0" smtClean="0">
                <a:solidFill>
                  <a:schemeClr val="bg1"/>
                </a:solidFill>
              </a:rPr>
            </a:br>
            <a:r>
              <a:rPr lang="de-DE" b="1" dirty="0" smtClean="0">
                <a:solidFill>
                  <a:schemeClr val="bg1"/>
                </a:solidFill>
              </a:rPr>
              <a:t>(ICOS, </a:t>
            </a:r>
            <a:r>
              <a:rPr lang="de-DE" b="1" dirty="0" err="1" smtClean="0">
                <a:solidFill>
                  <a:schemeClr val="bg1"/>
                </a:solidFill>
              </a:rPr>
              <a:t>ENVRIplus</a:t>
            </a:r>
            <a:r>
              <a:rPr lang="de-DE" b="1" dirty="0" smtClean="0">
                <a:solidFill>
                  <a:schemeClr val="bg1"/>
                </a:solidFill>
              </a:rPr>
              <a:t>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012160" y="3295109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chemeClr val="bg1"/>
                </a:solidFill>
              </a:rPr>
              <a:t>Hiroyuki </a:t>
            </a:r>
            <a:r>
              <a:rPr lang="de-DE" b="1" dirty="0" err="1" smtClean="0">
                <a:solidFill>
                  <a:schemeClr val="bg1"/>
                </a:solidFill>
              </a:rPr>
              <a:t>Muraoka</a:t>
            </a:r>
            <a:r>
              <a:rPr lang="de-DE" b="1" dirty="0" smtClean="0">
                <a:solidFill>
                  <a:schemeClr val="bg1"/>
                </a:solidFill>
              </a:rPr>
              <a:t> </a:t>
            </a:r>
            <a:br>
              <a:rPr lang="de-DE" b="1" dirty="0" smtClean="0">
                <a:solidFill>
                  <a:schemeClr val="bg1"/>
                </a:solidFill>
              </a:rPr>
            </a:br>
            <a:r>
              <a:rPr lang="de-DE" b="1" dirty="0" smtClean="0">
                <a:solidFill>
                  <a:schemeClr val="bg1"/>
                </a:solidFill>
              </a:rPr>
              <a:t>(AP-BON, </a:t>
            </a:r>
            <a:r>
              <a:rPr lang="de-DE" b="1" dirty="0" err="1" smtClean="0">
                <a:solidFill>
                  <a:schemeClr val="bg1"/>
                </a:solidFill>
              </a:rPr>
              <a:t>JaLTER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619944" y="1916832"/>
            <a:ext cx="7840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Focus on </a:t>
            </a:r>
            <a:r>
              <a:rPr lang="de-DE" sz="2000" b="1" dirty="0" err="1" smtClean="0"/>
              <a:t>climatological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and</a:t>
            </a:r>
            <a:r>
              <a:rPr lang="de-DE" sz="2000" b="1" dirty="0" smtClean="0"/>
              <a:t> environmental </a:t>
            </a:r>
            <a:r>
              <a:rPr lang="de-DE" sz="2000" b="1" dirty="0" err="1" smtClean="0"/>
              <a:t>observations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84380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4543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 err="1" smtClean="0">
                <a:solidFill>
                  <a:srgbClr val="1D324B"/>
                </a:solidFill>
                <a:latin typeface="Calibri" panose="020F0502020204030204" pitchFamily="34" charset="0"/>
              </a:rPr>
              <a:t>Coordinating</a:t>
            </a:r>
            <a:r>
              <a:rPr lang="de-DE" sz="3600" b="1" dirty="0" smtClean="0">
                <a:solidFill>
                  <a:srgbClr val="1D324B"/>
                </a:solidFill>
                <a:latin typeface="Calibri" panose="020F0502020204030204" pitchFamily="34" charset="0"/>
              </a:rPr>
              <a:t> </a:t>
            </a:r>
            <a:r>
              <a:rPr lang="de-DE" sz="3600" b="1" dirty="0" err="1" smtClean="0">
                <a:solidFill>
                  <a:srgbClr val="1D324B"/>
                </a:solidFill>
                <a:latin typeface="Calibri" panose="020F0502020204030204" pitchFamily="34" charset="0"/>
              </a:rPr>
              <a:t>Terrestrial</a:t>
            </a:r>
            <a:r>
              <a:rPr lang="de-DE" sz="3600" b="1" dirty="0" smtClean="0">
                <a:solidFill>
                  <a:srgbClr val="1D324B"/>
                </a:solidFill>
                <a:latin typeface="Calibri" panose="020F0502020204030204" pitchFamily="34" charset="0"/>
              </a:rPr>
              <a:t> </a:t>
            </a:r>
            <a:r>
              <a:rPr lang="de-DE" sz="3600" b="1" i="1" dirty="0" smtClean="0">
                <a:solidFill>
                  <a:srgbClr val="1D324B"/>
                </a:solidFill>
                <a:latin typeface="Calibri" panose="020F0502020204030204" pitchFamily="34" charset="0"/>
              </a:rPr>
              <a:t>In-situ</a:t>
            </a:r>
            <a:r>
              <a:rPr lang="de-DE" sz="3600" b="1" dirty="0" smtClean="0">
                <a:solidFill>
                  <a:srgbClr val="1D324B"/>
                </a:solidFill>
                <a:latin typeface="Calibri" panose="020F0502020204030204" pitchFamily="34" charset="0"/>
              </a:rPr>
              <a:t> </a:t>
            </a:r>
            <a:r>
              <a:rPr lang="de-DE" sz="3600" b="1" dirty="0" err="1" smtClean="0">
                <a:solidFill>
                  <a:srgbClr val="1D324B"/>
                </a:solidFill>
                <a:latin typeface="Calibri" panose="020F0502020204030204" pitchFamily="34" charset="0"/>
              </a:rPr>
              <a:t>Observations</a:t>
            </a:r>
            <a:endParaRPr lang="en-US" sz="3600" b="1" dirty="0">
              <a:solidFill>
                <a:srgbClr val="1D324B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1988840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alibri" panose="020F0502020204030204" pitchFamily="34" charset="0"/>
              </a:rPr>
              <a:t>Key messages</a:t>
            </a:r>
            <a:endParaRPr lang="en-US" sz="1400" b="1" dirty="0"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560" y="2264964"/>
            <a:ext cx="381642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2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The </a:t>
            </a:r>
            <a:r>
              <a:rPr lang="de-DE" sz="20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terrestrial</a:t>
            </a:r>
            <a:r>
              <a:rPr lang="de-DE" sz="2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20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domain</a:t>
            </a:r>
            <a:r>
              <a:rPr lang="de-DE" sz="2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20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is</a:t>
            </a:r>
            <a:r>
              <a:rPr lang="de-DE" sz="2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20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perceived</a:t>
            </a:r>
            <a:r>
              <a:rPr lang="de-DE" sz="2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20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to</a:t>
            </a:r>
            <a:r>
              <a:rPr lang="de-DE" sz="2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20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be</a:t>
            </a:r>
            <a:r>
              <a:rPr lang="de-DE" sz="2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20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the</a:t>
            </a:r>
            <a:r>
              <a:rPr lang="de-DE" sz="2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least </a:t>
            </a:r>
            <a:r>
              <a:rPr lang="de-DE" sz="20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coordinated</a:t>
            </a:r>
            <a:r>
              <a:rPr lang="de-DE" sz="2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20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area</a:t>
            </a:r>
            <a:r>
              <a:rPr lang="de-DE" sz="2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20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and</a:t>
            </a:r>
            <a:r>
              <a:rPr lang="de-DE" sz="2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20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provides</a:t>
            </a:r>
            <a:r>
              <a:rPr lang="de-DE" sz="2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20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opportunities</a:t>
            </a:r>
            <a:r>
              <a:rPr lang="de-DE" sz="2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20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for</a:t>
            </a:r>
            <a:r>
              <a:rPr lang="de-DE" sz="2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GEO.</a:t>
            </a:r>
          </a:p>
          <a:p>
            <a:pPr>
              <a:spcAft>
                <a:spcPts val="1200"/>
              </a:spcAft>
            </a:pPr>
            <a:r>
              <a:rPr lang="de-DE" sz="2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GCOS </a:t>
            </a:r>
            <a:r>
              <a:rPr lang="de-DE" sz="20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has</a:t>
            </a:r>
            <a:r>
              <a:rPr lang="de-DE" sz="2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20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identified</a:t>
            </a:r>
            <a:r>
              <a:rPr lang="de-DE" sz="2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20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this</a:t>
            </a:r>
            <a:r>
              <a:rPr lang="de-DE" sz="2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20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area</a:t>
            </a:r>
            <a:r>
              <a:rPr lang="de-DE" sz="2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in </a:t>
            </a:r>
            <a:r>
              <a:rPr lang="de-DE" sz="20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their</a:t>
            </a:r>
            <a:r>
              <a:rPr lang="de-DE" sz="2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Implementation Plan </a:t>
            </a:r>
            <a:r>
              <a:rPr lang="de-DE" sz="20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which</a:t>
            </a:r>
            <a:r>
              <a:rPr lang="de-DE" sz="2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20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can</a:t>
            </a:r>
            <a:r>
              <a:rPr lang="de-DE" sz="2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20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guide</a:t>
            </a:r>
            <a:r>
              <a:rPr lang="de-DE" sz="2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20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the</a:t>
            </a:r>
            <a:r>
              <a:rPr lang="de-DE" sz="2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GEO </a:t>
            </a:r>
            <a:r>
              <a:rPr lang="de-DE" sz="20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community</a:t>
            </a:r>
            <a:r>
              <a:rPr lang="de-DE" sz="2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de-DE" sz="2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Need </a:t>
            </a:r>
            <a:r>
              <a:rPr lang="de-DE" sz="20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to</a:t>
            </a:r>
            <a:r>
              <a:rPr lang="de-DE" sz="2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20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resource</a:t>
            </a:r>
            <a:r>
              <a:rPr lang="de-DE" sz="2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in situ </a:t>
            </a:r>
            <a:r>
              <a:rPr lang="de-DE" sz="20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task</a:t>
            </a:r>
            <a:r>
              <a:rPr lang="de-DE" sz="2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.</a:t>
            </a:r>
            <a:endParaRPr lang="de-DE" sz="20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de-DE" sz="2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Need </a:t>
            </a:r>
            <a:r>
              <a:rPr lang="de-DE" sz="20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to</a:t>
            </a:r>
            <a:r>
              <a:rPr lang="de-DE" sz="2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20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liaise</a:t>
            </a:r>
            <a:r>
              <a:rPr lang="de-DE" sz="2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20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with</a:t>
            </a:r>
            <a:r>
              <a:rPr lang="de-DE" sz="2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20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network</a:t>
            </a:r>
            <a:r>
              <a:rPr lang="de-DE" sz="2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20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coordinators</a:t>
            </a:r>
            <a:r>
              <a:rPr lang="de-DE" sz="2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20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and</a:t>
            </a:r>
            <a:r>
              <a:rPr lang="de-DE" sz="2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20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operators</a:t>
            </a:r>
            <a:r>
              <a:rPr lang="de-DE" sz="2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908720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GEO Symposium 2018: Session 3</a:t>
            </a:r>
            <a:endParaRPr lang="en-US" sz="25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1988840"/>
            <a:ext cx="4338513" cy="408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606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61889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 smtClean="0">
                <a:solidFill>
                  <a:srgbClr val="1D324B"/>
                </a:solidFill>
                <a:latin typeface="Calibri" panose="020F0502020204030204" pitchFamily="34" charset="0"/>
              </a:rPr>
              <a:t>&amp;</a:t>
            </a:r>
            <a:r>
              <a:rPr lang="de-DE" sz="3600" b="1" dirty="0" smtClean="0">
                <a:solidFill>
                  <a:srgbClr val="1D324B"/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de-DE" sz="3600" b="1" dirty="0" smtClean="0">
                <a:solidFill>
                  <a:srgbClr val="1D324B"/>
                </a:solidFill>
                <a:latin typeface="Calibri" panose="020F0502020204030204" pitchFamily="34" charset="0"/>
              </a:rPr>
              <a:t>GEO </a:t>
            </a:r>
            <a:r>
              <a:rPr lang="de-DE" sz="3600" b="1" dirty="0" err="1" smtClean="0">
                <a:solidFill>
                  <a:srgbClr val="1D324B"/>
                </a:solidFill>
                <a:latin typeface="Calibri" panose="020F0502020204030204" pitchFamily="34" charset="0"/>
              </a:rPr>
              <a:t>Climate</a:t>
            </a:r>
            <a:r>
              <a:rPr lang="de-DE" sz="3600" b="1" dirty="0" smtClean="0">
                <a:solidFill>
                  <a:srgbClr val="1D324B"/>
                </a:solidFill>
                <a:latin typeface="Calibri" panose="020F0502020204030204" pitchFamily="34" charset="0"/>
              </a:rPr>
              <a:t> Workshop:</a:t>
            </a:r>
            <a:br>
              <a:rPr lang="de-DE" sz="3600" b="1" dirty="0" smtClean="0">
                <a:solidFill>
                  <a:srgbClr val="1D324B"/>
                </a:solidFill>
                <a:latin typeface="Calibri" panose="020F0502020204030204" pitchFamily="34" charset="0"/>
              </a:rPr>
            </a:br>
            <a:r>
              <a:rPr lang="de-DE" sz="3600" dirty="0" smtClean="0">
                <a:solidFill>
                  <a:srgbClr val="1D324B"/>
                </a:solidFill>
                <a:latin typeface="Calibri" panose="020F0502020204030204" pitchFamily="34" charset="0"/>
              </a:rPr>
              <a:t>„Earth </a:t>
            </a:r>
            <a:r>
              <a:rPr lang="de-DE" sz="3600" dirty="0" err="1" smtClean="0">
                <a:solidFill>
                  <a:srgbClr val="1D324B"/>
                </a:solidFill>
                <a:latin typeface="Calibri" panose="020F0502020204030204" pitchFamily="34" charset="0"/>
              </a:rPr>
              <a:t>Observations</a:t>
            </a:r>
            <a:r>
              <a:rPr lang="de-DE" sz="3600" dirty="0" smtClean="0">
                <a:solidFill>
                  <a:srgbClr val="1D324B"/>
                </a:solidFill>
                <a:latin typeface="Calibri" panose="020F0502020204030204" pitchFamily="34" charset="0"/>
              </a:rPr>
              <a:t> </a:t>
            </a:r>
            <a:r>
              <a:rPr lang="de-DE" sz="3600" dirty="0" err="1" smtClean="0">
                <a:solidFill>
                  <a:srgbClr val="1D324B"/>
                </a:solidFill>
                <a:latin typeface="Calibri" panose="020F0502020204030204" pitchFamily="34" charset="0"/>
              </a:rPr>
              <a:t>for</a:t>
            </a:r>
            <a:r>
              <a:rPr lang="de-DE" sz="3600" dirty="0" smtClean="0">
                <a:solidFill>
                  <a:srgbClr val="1D324B"/>
                </a:solidFill>
                <a:latin typeface="Calibri" panose="020F0502020204030204" pitchFamily="34" charset="0"/>
              </a:rPr>
              <a:t> </a:t>
            </a:r>
            <a:r>
              <a:rPr lang="de-DE" sz="3600" dirty="0" err="1" smtClean="0">
                <a:solidFill>
                  <a:srgbClr val="1D324B"/>
                </a:solidFill>
                <a:latin typeface="Calibri" panose="020F0502020204030204" pitchFamily="34" charset="0"/>
              </a:rPr>
              <a:t>the</a:t>
            </a:r>
            <a:r>
              <a:rPr lang="de-DE" sz="3600" dirty="0" smtClean="0">
                <a:solidFill>
                  <a:srgbClr val="1D324B"/>
                </a:solidFill>
                <a:latin typeface="Calibri" panose="020F0502020204030204" pitchFamily="34" charset="0"/>
              </a:rPr>
              <a:t> Paris Agreement“</a:t>
            </a:r>
            <a:endParaRPr lang="en-US" sz="3600" dirty="0">
              <a:solidFill>
                <a:srgbClr val="1D324B"/>
              </a:solidFill>
              <a:latin typeface="Calibri" panose="020F050202020403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78" y="849779"/>
            <a:ext cx="7339976" cy="272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094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image5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73" name="Shape 573"/>
          <p:cNvSpPr/>
          <p:nvPr/>
        </p:nvSpPr>
        <p:spPr>
          <a:xfrm>
            <a:off x="0" y="293752"/>
            <a:ext cx="9144000" cy="1138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02" tIns="45702" rIns="45702" bIns="45702">
            <a:spAutoFit/>
          </a:bodyPr>
          <a:lstStyle>
            <a:lvl1pPr algn="ctr">
              <a:defRPr sz="6800" b="1">
                <a:solidFill>
                  <a:srgbClr val="1B3E54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642684"/>
            <a:r>
              <a:t>Climate Change</a:t>
            </a:r>
          </a:p>
        </p:txBody>
      </p:sp>
      <p:sp>
        <p:nvSpPr>
          <p:cNvPr id="574" name="Shape 574"/>
          <p:cNvSpPr/>
          <p:nvPr/>
        </p:nvSpPr>
        <p:spPr>
          <a:xfrm>
            <a:off x="0" y="908725"/>
            <a:ext cx="9144000" cy="646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02" tIns="45702" rIns="45702" bIns="45702">
            <a:spAutoFit/>
          </a:bodyPr>
          <a:lstStyle>
            <a:lvl1pPr algn="ctr">
              <a:defRPr sz="360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642684"/>
            <a:r>
              <a:t>Responding to the Paris Agreement</a:t>
            </a:r>
          </a:p>
        </p:txBody>
      </p:sp>
      <p:sp>
        <p:nvSpPr>
          <p:cNvPr id="575" name="Shape 575"/>
          <p:cNvSpPr/>
          <p:nvPr/>
        </p:nvSpPr>
        <p:spPr>
          <a:xfrm>
            <a:off x="611559" y="1702544"/>
            <a:ext cx="8064897" cy="2862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02" tIns="45702" rIns="45702" bIns="45702">
            <a:spAutoFit/>
          </a:bodyPr>
          <a:lstStyle/>
          <a:p>
            <a:pPr defTabSz="642684">
              <a:defRPr b="1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000" b="1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Article 4 and Article 13 – National Reporting</a:t>
            </a:r>
          </a:p>
          <a:p>
            <a:pPr marL="531595" indent="-258659" algn="just" defTabSz="642684">
              <a:buSzPct val="100000"/>
              <a:buFont typeface="Arial"/>
              <a:buChar char="•"/>
              <a:defRPr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00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Reported five-yearly by parties, successive reductions in emissions</a:t>
            </a:r>
          </a:p>
          <a:p>
            <a:pPr marL="531595" indent="-258659" algn="just" defTabSz="642684">
              <a:spcBef>
                <a:spcPts val="562"/>
              </a:spcBef>
              <a:buSzPct val="100000"/>
              <a:buFont typeface="Arial"/>
              <a:buChar char="•"/>
              <a:defRPr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00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Using existing methods and guidance; not validation</a:t>
            </a:r>
          </a:p>
          <a:p>
            <a:pPr algn="just" defTabSz="642684">
              <a:spcBef>
                <a:spcPts val="562"/>
              </a:spcBef>
              <a:defRPr b="1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000" b="1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Article 5 Mitigation</a:t>
            </a:r>
          </a:p>
          <a:p>
            <a:pPr marL="531595" indent="-258659" algn="just" defTabSz="642684">
              <a:spcBef>
                <a:spcPts val="562"/>
              </a:spcBef>
              <a:buSzPct val="100000"/>
              <a:buFont typeface="Arial"/>
              <a:buChar char="•"/>
              <a:defRPr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00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Knowledge of evolution of sinks and sources</a:t>
            </a:r>
          </a:p>
          <a:p>
            <a:pPr algn="just" defTabSz="642684">
              <a:spcBef>
                <a:spcPts val="562"/>
              </a:spcBef>
              <a:defRPr b="1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000" b="1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Article 7 Adaptation</a:t>
            </a:r>
          </a:p>
          <a:p>
            <a:pPr marL="531595" indent="-258659" algn="just" defTabSz="642684">
              <a:buSzPct val="100000"/>
              <a:buFont typeface="Arial"/>
              <a:buChar char="•"/>
              <a:defRPr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00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(7.6) Strengthening cooperation, </a:t>
            </a:r>
          </a:p>
          <a:p>
            <a:pPr marL="531595" indent="-258659" algn="just" defTabSz="642684">
              <a:spcBef>
                <a:spcPts val="562"/>
              </a:spcBef>
              <a:buSzPct val="100000"/>
              <a:buFont typeface="Arial"/>
              <a:buChar char="•"/>
              <a:defRPr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00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(7.7c) Research, systematic observation</a:t>
            </a:r>
          </a:p>
          <a:p>
            <a:pPr algn="just" defTabSz="642684">
              <a:spcBef>
                <a:spcPts val="562"/>
              </a:spcBef>
              <a:defRPr b="1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000" b="1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Article 10 Technology Transfer</a:t>
            </a:r>
          </a:p>
          <a:p>
            <a:pPr algn="just" defTabSz="642684">
              <a:spcBef>
                <a:spcPts val="562"/>
              </a:spcBef>
              <a:defRPr b="1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000" b="1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&amp; Article 11 Capacity Development</a:t>
            </a:r>
          </a:p>
          <a:p>
            <a:pPr algn="just" defTabSz="642684">
              <a:spcBef>
                <a:spcPts val="562"/>
              </a:spcBef>
              <a:defRPr b="1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000" b="1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Article 14 Global stocktaking</a:t>
            </a:r>
          </a:p>
          <a:p>
            <a:pPr marL="531595" indent="-258659" algn="just" defTabSz="642684">
              <a:spcBef>
                <a:spcPts val="562"/>
              </a:spcBef>
              <a:buSzPct val="100000"/>
              <a:buFont typeface="Arial"/>
              <a:buChar char="•"/>
              <a:defRPr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00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in the light of equity and the best available science: 2023, 2028…</a:t>
            </a:r>
          </a:p>
          <a:p>
            <a:pPr algn="just" defTabSz="642684">
              <a:spcBef>
                <a:spcPts val="562"/>
              </a:spcBef>
              <a:defRPr b="1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000" b="1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Article 15 Compliance</a:t>
            </a:r>
          </a:p>
        </p:txBody>
      </p:sp>
      <p:pic>
        <p:nvPicPr>
          <p:cNvPr id="576" name="image54.png" descr="http://www.cop21.gouv.fr/sites/all/themes/custom/co21_theme/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40352" y="293749"/>
            <a:ext cx="1195966" cy="18000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79" name="Group 579"/>
          <p:cNvGrpSpPr/>
          <p:nvPr/>
        </p:nvGrpSpPr>
        <p:grpSpPr>
          <a:xfrm>
            <a:off x="5508104" y="3573018"/>
            <a:ext cx="3347866" cy="1296145"/>
            <a:chOff x="-1" y="0"/>
            <a:chExt cx="4761409" cy="1843404"/>
          </a:xfrm>
        </p:grpSpPr>
        <p:sp>
          <p:nvSpPr>
            <p:cNvPr id="577" name="Shape 577"/>
            <p:cNvSpPr/>
            <p:nvPr/>
          </p:nvSpPr>
          <p:spPr>
            <a:xfrm>
              <a:off x="-1" y="0"/>
              <a:ext cx="4761409" cy="1843404"/>
            </a:xfrm>
            <a:prstGeom prst="rect">
              <a:avLst/>
            </a:prstGeom>
            <a:solidFill>
              <a:schemeClr val="accent1"/>
            </a:solidFill>
            <a:ln w="25400" cap="flat">
              <a:solidFill>
                <a:srgbClr val="144E8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642684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Shape 578"/>
            <p:cNvSpPr/>
            <p:nvPr/>
          </p:nvSpPr>
          <p:spPr>
            <a:xfrm>
              <a:off x="-1" y="500030"/>
              <a:ext cx="4761408" cy="8433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2" tIns="65022" rIns="65022" bIns="65022" numCol="1" anchor="ctr">
              <a:spAutoFit/>
            </a:bodyPr>
            <a:lstStyle/>
            <a:p>
              <a:pPr defTabSz="642684">
                <a:defRPr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0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GEO PB Action (Aug 2017):</a:t>
              </a:r>
              <a:br>
                <a:rPr sz="10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sz="10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Organise a workshop on the EO response to the Paris Agreement</a:t>
              </a:r>
            </a:p>
          </p:txBody>
        </p:sp>
      </p:grpSp>
      <p:pic>
        <p:nvPicPr>
          <p:cNvPr id="580" name="image55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81" name="image5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2" y="6055789"/>
            <a:ext cx="9144002" cy="789467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feld 11"/>
          <p:cNvSpPr txBox="1"/>
          <p:nvPr/>
        </p:nvSpPr>
        <p:spPr>
          <a:xfrm>
            <a:off x="6660232" y="4859868"/>
            <a:ext cx="2051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GCOS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others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052624"/>
      </p:ext>
    </p:extLst>
  </p:cSld>
  <p:clrMapOvr>
    <a:masterClrMapping/>
  </p:clrMapOvr>
  <p:transition spd="slow"/>
  <p:timing>
    <p:tnLst>
      <p:par>
        <p:cTn id="1" dur="indefinite" restart="never" fill="hold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EO-slides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597034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0141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200" b="1" dirty="0" smtClean="0">
                <a:solidFill>
                  <a:srgbClr val="1D324B"/>
                </a:solidFill>
                <a:latin typeface="Calibri" panose="020F0502020204030204" pitchFamily="34" charset="0"/>
              </a:rPr>
              <a:t>Paris Agreement</a:t>
            </a:r>
            <a:endParaRPr lang="en-US" sz="5200" b="1" dirty="0">
              <a:solidFill>
                <a:srgbClr val="1D324B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908720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Pillars for Earth Observations</a:t>
            </a:r>
            <a:endParaRPr lang="en-US" sz="25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1898248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 smtClean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endParaRPr lang="en-US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8" name="Picture 1"/>
          <p:cNvPicPr/>
          <p:nvPr/>
        </p:nvPicPr>
        <p:blipFill>
          <a:blip r:embed="rId3"/>
          <a:stretch>
            <a:fillRect/>
          </a:stretch>
        </p:blipFill>
        <p:spPr>
          <a:xfrm>
            <a:off x="2273670" y="1538604"/>
            <a:ext cx="4602586" cy="4613434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7056784" y="3429000"/>
            <a:ext cx="2051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GEO Programme Board </a:t>
            </a:r>
            <a:r>
              <a:rPr lang="de-DE" dirty="0" err="1" smtClean="0"/>
              <a:t>Subgroup</a:t>
            </a:r>
            <a:r>
              <a:rPr lang="de-DE" dirty="0" smtClean="0"/>
              <a:t>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84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84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01414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dirty="0" smtClean="0">
                <a:solidFill>
                  <a:srgbClr val="1D324B"/>
                </a:solidFill>
                <a:latin typeface="Calibri" panose="020F0502020204030204" pitchFamily="34" charset="0"/>
              </a:rPr>
              <a:t>GEO </a:t>
            </a:r>
            <a:r>
              <a:rPr lang="de-DE" sz="4400" b="1" dirty="0" err="1" smtClean="0">
                <a:solidFill>
                  <a:srgbClr val="1D324B"/>
                </a:solidFill>
                <a:latin typeface="Calibri" panose="020F0502020204030204" pitchFamily="34" charset="0"/>
              </a:rPr>
              <a:t>Contribution</a:t>
            </a:r>
            <a:r>
              <a:rPr lang="de-DE" sz="4400" b="1" dirty="0" smtClean="0">
                <a:solidFill>
                  <a:srgbClr val="1D324B"/>
                </a:solidFill>
                <a:latin typeface="Calibri" panose="020F0502020204030204" pitchFamily="34" charset="0"/>
              </a:rPr>
              <a:t> </a:t>
            </a:r>
            <a:r>
              <a:rPr lang="de-DE" sz="4400" b="1" dirty="0" err="1" smtClean="0">
                <a:solidFill>
                  <a:srgbClr val="1D324B"/>
                </a:solidFill>
                <a:latin typeface="Calibri" panose="020F0502020204030204" pitchFamily="34" charset="0"/>
              </a:rPr>
              <a:t>to</a:t>
            </a:r>
            <a:r>
              <a:rPr lang="de-DE" sz="4400" b="1" dirty="0" smtClean="0">
                <a:solidFill>
                  <a:srgbClr val="1D324B"/>
                </a:solidFill>
                <a:latin typeface="Calibri" panose="020F0502020204030204" pitchFamily="34" charset="0"/>
              </a:rPr>
              <a:t> </a:t>
            </a:r>
            <a:r>
              <a:rPr lang="de-DE" sz="4400" b="1" dirty="0" err="1" smtClean="0">
                <a:solidFill>
                  <a:srgbClr val="1D324B"/>
                </a:solidFill>
                <a:latin typeface="Calibri" panose="020F0502020204030204" pitchFamily="34" charset="0"/>
              </a:rPr>
              <a:t>Pillars</a:t>
            </a:r>
            <a:endParaRPr lang="en-US" sz="4400" b="1" dirty="0">
              <a:solidFill>
                <a:srgbClr val="1D324B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1970256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 smtClean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endParaRPr lang="en-US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538089"/>
            <a:ext cx="2276475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308506"/>
            <a:ext cx="215265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729" y="1504181"/>
            <a:ext cx="211455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720" y="1523231"/>
            <a:ext cx="220980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195" y="3356992"/>
            <a:ext cx="214312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6043761"/>
            <a:ext cx="42291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6"/>
          <p:cNvSpPr txBox="1"/>
          <p:nvPr/>
        </p:nvSpPr>
        <p:spPr>
          <a:xfrm>
            <a:off x="0" y="908720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Preliminary results from mapping exercise</a:t>
            </a:r>
            <a:endParaRPr lang="en-US" sz="25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29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2583" y="201414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dirty="0" smtClean="0">
                <a:solidFill>
                  <a:srgbClr val="1D324B"/>
                </a:solidFill>
                <a:latin typeface="Calibri" panose="020F0502020204030204" pitchFamily="34" charset="0"/>
              </a:rPr>
              <a:t>GEO Symposium: </a:t>
            </a:r>
            <a:r>
              <a:rPr lang="de-DE" sz="4400" b="1" dirty="0" err="1" smtClean="0">
                <a:solidFill>
                  <a:srgbClr val="1D324B"/>
                </a:solidFill>
                <a:latin typeface="Calibri" panose="020F0502020204030204" pitchFamily="34" charset="0"/>
              </a:rPr>
              <a:t>Climate</a:t>
            </a:r>
            <a:r>
              <a:rPr lang="de-DE" sz="4400" b="1" dirty="0" smtClean="0">
                <a:solidFill>
                  <a:srgbClr val="1D324B"/>
                </a:solidFill>
                <a:latin typeface="Calibri" panose="020F0502020204030204" pitchFamily="34" charset="0"/>
              </a:rPr>
              <a:t> Session</a:t>
            </a:r>
            <a:endParaRPr lang="en-US" sz="4400" b="1" dirty="0">
              <a:solidFill>
                <a:srgbClr val="1D324B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41694" y="908720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Speakers</a:t>
            </a:r>
            <a:endParaRPr lang="en-US" sz="25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564904"/>
            <a:ext cx="7560840" cy="3254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2555776" y="5949280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smtClean="0"/>
              <a:t>Moderator:  </a:t>
            </a:r>
            <a:r>
              <a:rPr lang="de-DE" sz="1600" dirty="0" smtClean="0"/>
              <a:t>Mark </a:t>
            </a:r>
            <a:r>
              <a:rPr lang="de-DE" sz="1600" dirty="0" err="1" smtClean="0"/>
              <a:t>Dowell</a:t>
            </a:r>
            <a:r>
              <a:rPr lang="de-DE" sz="1600" dirty="0" smtClean="0"/>
              <a:t> (EC)</a:t>
            </a:r>
            <a:endParaRPr lang="en-US" sz="1600" dirty="0"/>
          </a:p>
        </p:txBody>
      </p:sp>
      <p:sp>
        <p:nvSpPr>
          <p:cNvPr id="10" name="Textfeld 9"/>
          <p:cNvSpPr txBox="1"/>
          <p:nvPr/>
        </p:nvSpPr>
        <p:spPr>
          <a:xfrm>
            <a:off x="467544" y="1817529"/>
            <a:ext cx="8208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/>
              <a:t>Speakers: </a:t>
            </a:r>
            <a:r>
              <a:rPr lang="de-DE" sz="1600" dirty="0" smtClean="0"/>
              <a:t>Joanna Post (UNFCCC), </a:t>
            </a:r>
            <a:r>
              <a:rPr lang="de-DE" sz="1600" dirty="0" err="1"/>
              <a:t>Abdalah</a:t>
            </a:r>
            <a:r>
              <a:rPr lang="de-DE" sz="1600" dirty="0"/>
              <a:t> </a:t>
            </a:r>
            <a:r>
              <a:rPr lang="de-DE" sz="1600" dirty="0" err="1"/>
              <a:t>Mokssit</a:t>
            </a:r>
            <a:r>
              <a:rPr lang="de-DE" sz="1600" dirty="0"/>
              <a:t> (</a:t>
            </a:r>
            <a:r>
              <a:rPr lang="de-DE" sz="1600" dirty="0" smtClean="0"/>
              <a:t>IPCC), Simon </a:t>
            </a:r>
            <a:r>
              <a:rPr lang="de-DE" sz="1600" dirty="0"/>
              <a:t>Eggleston (GCOS</a:t>
            </a:r>
            <a:r>
              <a:rPr lang="de-DE" sz="1600" dirty="0" smtClean="0"/>
              <a:t>), Lars </a:t>
            </a:r>
            <a:r>
              <a:rPr lang="de-DE" sz="1600" dirty="0"/>
              <a:t>Peter </a:t>
            </a:r>
            <a:r>
              <a:rPr lang="de-DE" sz="1600" dirty="0" err="1"/>
              <a:t>Riihshojgaard</a:t>
            </a:r>
            <a:r>
              <a:rPr lang="de-DE" sz="1600" dirty="0"/>
              <a:t> (WMO</a:t>
            </a:r>
            <a:r>
              <a:rPr lang="de-DE" sz="1600" dirty="0" smtClean="0"/>
              <a:t>), </a:t>
            </a:r>
            <a:r>
              <a:rPr lang="de-DE" sz="1600" dirty="0"/>
              <a:t>Joerg Schulz (CEOS/CGMS</a:t>
            </a:r>
            <a:r>
              <a:rPr lang="de-DE" sz="1600" dirty="0" smtClean="0"/>
              <a:t>), Michel </a:t>
            </a:r>
            <a:r>
              <a:rPr lang="de-DE" sz="1600" dirty="0" err="1" smtClean="0"/>
              <a:t>Rixen</a:t>
            </a:r>
            <a:r>
              <a:rPr lang="de-DE" sz="1600" dirty="0" smtClean="0"/>
              <a:t> (WCRP), Michael Sideris (IUGG)</a:t>
            </a:r>
            <a:endParaRPr lang="en-US" sz="1600" dirty="0"/>
          </a:p>
          <a:p>
            <a:endParaRPr lang="en-US" sz="1600" b="1" dirty="0"/>
          </a:p>
          <a:p>
            <a:endParaRPr lang="en-US" sz="1600" b="1" dirty="0"/>
          </a:p>
          <a:p>
            <a:pPr algn="ctr"/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09888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2583" y="201414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dirty="0" smtClean="0">
                <a:solidFill>
                  <a:srgbClr val="1D324B"/>
                </a:solidFill>
                <a:latin typeface="Calibri" panose="020F0502020204030204" pitchFamily="34" charset="0"/>
              </a:rPr>
              <a:t>GEO Symposium: </a:t>
            </a:r>
            <a:r>
              <a:rPr lang="de-DE" sz="4400" b="1" dirty="0" err="1" smtClean="0">
                <a:solidFill>
                  <a:srgbClr val="1D324B"/>
                </a:solidFill>
                <a:latin typeface="Calibri" panose="020F0502020204030204" pitchFamily="34" charset="0"/>
              </a:rPr>
              <a:t>Climate</a:t>
            </a:r>
            <a:r>
              <a:rPr lang="de-DE" sz="4400" b="1" dirty="0" smtClean="0">
                <a:solidFill>
                  <a:srgbClr val="1D324B"/>
                </a:solidFill>
                <a:latin typeface="Calibri" panose="020F0502020204030204" pitchFamily="34" charset="0"/>
              </a:rPr>
              <a:t> Session</a:t>
            </a:r>
            <a:endParaRPr lang="en-US" sz="4400" b="1" dirty="0">
              <a:solidFill>
                <a:srgbClr val="1D324B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1844824"/>
            <a:ext cx="8496944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5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 err="1" smtClean="0">
                <a:solidFill>
                  <a:srgbClr val="008B7A"/>
                </a:solidFill>
              </a:rPr>
              <a:t>Identify</a:t>
            </a:r>
            <a:r>
              <a:rPr lang="de-DE" sz="2000" dirty="0" smtClean="0">
                <a:solidFill>
                  <a:srgbClr val="008B7A"/>
                </a:solidFill>
              </a:rPr>
              <a:t> </a:t>
            </a:r>
            <a:r>
              <a:rPr lang="de-DE" sz="2000" dirty="0" err="1" smtClean="0">
                <a:solidFill>
                  <a:srgbClr val="008B7A"/>
                </a:solidFill>
              </a:rPr>
              <a:t>needs</a:t>
            </a:r>
            <a:r>
              <a:rPr lang="de-DE" sz="2000" dirty="0" smtClean="0">
                <a:solidFill>
                  <a:srgbClr val="008B7A"/>
                </a:solidFill>
              </a:rPr>
              <a:t>, </a:t>
            </a:r>
            <a:r>
              <a:rPr lang="de-DE" sz="2000" dirty="0" err="1" smtClean="0">
                <a:solidFill>
                  <a:srgbClr val="008B7A"/>
                </a:solidFill>
              </a:rPr>
              <a:t>gaps</a:t>
            </a:r>
            <a:r>
              <a:rPr lang="de-DE" sz="2000" dirty="0" smtClean="0">
                <a:solidFill>
                  <a:srgbClr val="008B7A"/>
                </a:solidFill>
              </a:rPr>
              <a:t> </a:t>
            </a:r>
            <a:r>
              <a:rPr lang="de-DE" sz="2000" dirty="0" err="1" smtClean="0">
                <a:solidFill>
                  <a:srgbClr val="008B7A"/>
                </a:solidFill>
              </a:rPr>
              <a:t>and</a:t>
            </a:r>
            <a:r>
              <a:rPr lang="de-DE" sz="2000" dirty="0" smtClean="0">
                <a:solidFill>
                  <a:srgbClr val="008B7A"/>
                </a:solidFill>
              </a:rPr>
              <a:t> </a:t>
            </a:r>
            <a:r>
              <a:rPr lang="de-DE" sz="2000" dirty="0" err="1" smtClean="0">
                <a:solidFill>
                  <a:srgbClr val="008B7A"/>
                </a:solidFill>
              </a:rPr>
              <a:t>support</a:t>
            </a:r>
            <a:r>
              <a:rPr lang="de-DE" sz="2000" dirty="0" smtClean="0">
                <a:solidFill>
                  <a:srgbClr val="008B7A"/>
                </a:solidFill>
              </a:rPr>
              <a:t> </a:t>
            </a:r>
            <a:r>
              <a:rPr lang="de-DE" sz="2000" dirty="0" err="1" smtClean="0">
                <a:solidFill>
                  <a:srgbClr val="008B7A"/>
                </a:solidFill>
              </a:rPr>
              <a:t>access</a:t>
            </a:r>
            <a:r>
              <a:rPr lang="de-DE" sz="2000" dirty="0" smtClean="0">
                <a:solidFill>
                  <a:srgbClr val="008B7A"/>
                </a:solidFill>
              </a:rPr>
              <a:t> </a:t>
            </a:r>
            <a:r>
              <a:rPr lang="de-DE" sz="2000" dirty="0" err="1" smtClean="0">
                <a:solidFill>
                  <a:srgbClr val="008B7A"/>
                </a:solidFill>
              </a:rPr>
              <a:t>to</a:t>
            </a:r>
            <a:r>
              <a:rPr lang="de-DE" sz="2000" dirty="0" smtClean="0">
                <a:solidFill>
                  <a:srgbClr val="008B7A"/>
                </a:solidFill>
              </a:rPr>
              <a:t> </a:t>
            </a:r>
            <a:r>
              <a:rPr lang="de-DE" sz="2000" dirty="0" err="1" smtClean="0">
                <a:solidFill>
                  <a:srgbClr val="008B7A"/>
                </a:solidFill>
              </a:rPr>
              <a:t>data</a:t>
            </a:r>
            <a:r>
              <a:rPr lang="de-DE" sz="2000" dirty="0" smtClean="0">
                <a:solidFill>
                  <a:srgbClr val="008B7A"/>
                </a:solidFill>
              </a:rPr>
              <a:t> (</a:t>
            </a:r>
            <a:r>
              <a:rPr lang="de-DE" sz="2000" dirty="0" err="1" smtClean="0">
                <a:solidFill>
                  <a:srgbClr val="008B7A"/>
                </a:solidFill>
              </a:rPr>
              <a:t>sustained</a:t>
            </a:r>
            <a:r>
              <a:rPr lang="de-DE" sz="2000" dirty="0" smtClean="0">
                <a:solidFill>
                  <a:srgbClr val="008B7A"/>
                </a:solidFill>
              </a:rPr>
              <a:t> </a:t>
            </a:r>
            <a:r>
              <a:rPr lang="de-DE" sz="2000" dirty="0" err="1" smtClean="0">
                <a:solidFill>
                  <a:srgbClr val="008B7A"/>
                </a:solidFill>
              </a:rPr>
              <a:t>observations</a:t>
            </a:r>
            <a:r>
              <a:rPr lang="de-DE" sz="2000" dirty="0" smtClean="0">
                <a:solidFill>
                  <a:srgbClr val="008B7A"/>
                </a:solidFill>
              </a:rPr>
              <a:t>, </a:t>
            </a:r>
            <a:r>
              <a:rPr lang="de-DE" sz="2000" dirty="0" err="1" smtClean="0">
                <a:solidFill>
                  <a:srgbClr val="008B7A"/>
                </a:solidFill>
              </a:rPr>
              <a:t>early</a:t>
            </a:r>
            <a:r>
              <a:rPr lang="de-DE" sz="2000" dirty="0" smtClean="0">
                <a:solidFill>
                  <a:srgbClr val="008B7A"/>
                </a:solidFill>
              </a:rPr>
              <a:t> </a:t>
            </a:r>
            <a:r>
              <a:rPr lang="de-DE" sz="2000" dirty="0" err="1" smtClean="0">
                <a:solidFill>
                  <a:srgbClr val="008B7A"/>
                </a:solidFill>
              </a:rPr>
              <a:t>warning</a:t>
            </a:r>
            <a:r>
              <a:rPr lang="de-DE" sz="2000" dirty="0" smtClean="0">
                <a:solidFill>
                  <a:srgbClr val="008B7A"/>
                </a:solidFill>
              </a:rPr>
              <a:t>)</a:t>
            </a:r>
          </a:p>
          <a:p>
            <a:pPr marL="342900" lvl="5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8B7A"/>
                </a:solidFill>
              </a:rPr>
              <a:t>Support actions on mitigation</a:t>
            </a:r>
            <a:r>
              <a:rPr lang="en-US" sz="2000" dirty="0">
                <a:solidFill>
                  <a:srgbClr val="008B7A"/>
                </a:solidFill>
              </a:rPr>
              <a:t>, adaptation and loss and </a:t>
            </a:r>
            <a:r>
              <a:rPr lang="en-US" sz="2000" dirty="0" smtClean="0">
                <a:solidFill>
                  <a:srgbClr val="008B7A"/>
                </a:solidFill>
              </a:rPr>
              <a:t>damage </a:t>
            </a:r>
          </a:p>
          <a:p>
            <a:pPr marL="342900" lvl="5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8B7A"/>
                </a:solidFill>
              </a:rPr>
              <a:t>Work towards integrated </a:t>
            </a:r>
            <a:r>
              <a:rPr lang="en-US" sz="2000" dirty="0">
                <a:solidFill>
                  <a:srgbClr val="008B7A"/>
                </a:solidFill>
              </a:rPr>
              <a:t>approach with SDGs, Sendai Framework and other Rio </a:t>
            </a:r>
            <a:r>
              <a:rPr lang="en-US" sz="2000" dirty="0" smtClean="0">
                <a:solidFill>
                  <a:srgbClr val="008B7A"/>
                </a:solidFill>
              </a:rPr>
              <a:t>Conventions</a:t>
            </a:r>
          </a:p>
          <a:p>
            <a:pPr marL="342900" lvl="5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 err="1" smtClean="0">
                <a:solidFill>
                  <a:srgbClr val="008B7A"/>
                </a:solidFill>
              </a:rPr>
              <a:t>Engage</a:t>
            </a:r>
            <a:r>
              <a:rPr lang="de-DE" sz="2000" dirty="0" smtClean="0">
                <a:solidFill>
                  <a:srgbClr val="008B7A"/>
                </a:solidFill>
              </a:rPr>
              <a:t> </a:t>
            </a:r>
            <a:r>
              <a:rPr lang="de-DE" sz="2000" dirty="0" err="1" smtClean="0">
                <a:solidFill>
                  <a:srgbClr val="008B7A"/>
                </a:solidFill>
              </a:rPr>
              <a:t>with</a:t>
            </a:r>
            <a:r>
              <a:rPr lang="de-DE" sz="2000" dirty="0" smtClean="0">
                <a:solidFill>
                  <a:srgbClr val="008B7A"/>
                </a:solidFill>
              </a:rPr>
              <a:t> national </a:t>
            </a:r>
            <a:r>
              <a:rPr lang="de-DE" sz="2000" dirty="0" err="1" smtClean="0">
                <a:solidFill>
                  <a:srgbClr val="008B7A"/>
                </a:solidFill>
              </a:rPr>
              <a:t>stakeholders</a:t>
            </a:r>
            <a:r>
              <a:rPr lang="de-DE" sz="2000" dirty="0" smtClean="0">
                <a:solidFill>
                  <a:srgbClr val="008B7A"/>
                </a:solidFill>
              </a:rPr>
              <a:t> (e.g. in National Adaptation </a:t>
            </a:r>
            <a:r>
              <a:rPr lang="de-DE" sz="2000" dirty="0" err="1" smtClean="0">
                <a:solidFill>
                  <a:srgbClr val="008B7A"/>
                </a:solidFill>
              </a:rPr>
              <a:t>Planning</a:t>
            </a:r>
            <a:r>
              <a:rPr lang="de-DE" sz="2000" dirty="0">
                <a:solidFill>
                  <a:srgbClr val="008B7A"/>
                </a:solidFill>
              </a:rPr>
              <a:t>)</a:t>
            </a:r>
            <a:endParaRPr lang="de-DE" sz="2000" dirty="0" smtClean="0">
              <a:solidFill>
                <a:srgbClr val="008B7A"/>
              </a:solidFill>
            </a:endParaRPr>
          </a:p>
          <a:p>
            <a:pPr marL="342900" lvl="5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8B7A"/>
                </a:solidFill>
              </a:rPr>
              <a:t>Support IPCC </a:t>
            </a:r>
            <a:r>
              <a:rPr lang="de-DE" sz="2000" dirty="0" err="1" smtClean="0">
                <a:solidFill>
                  <a:srgbClr val="008B7A"/>
                </a:solidFill>
              </a:rPr>
              <a:t>processes</a:t>
            </a:r>
            <a:r>
              <a:rPr lang="de-DE" sz="2000" dirty="0" smtClean="0">
                <a:solidFill>
                  <a:srgbClr val="008B7A"/>
                </a:solidFill>
              </a:rPr>
              <a:t>: 2019 </a:t>
            </a:r>
            <a:r>
              <a:rPr lang="de-DE" sz="2000" dirty="0" err="1" smtClean="0">
                <a:solidFill>
                  <a:srgbClr val="008B7A"/>
                </a:solidFill>
              </a:rPr>
              <a:t>Refinement</a:t>
            </a:r>
            <a:r>
              <a:rPr lang="de-DE" sz="2000" dirty="0" smtClean="0">
                <a:solidFill>
                  <a:srgbClr val="008B7A"/>
                </a:solidFill>
              </a:rPr>
              <a:t> </a:t>
            </a:r>
            <a:r>
              <a:rPr lang="de-DE" sz="2000" dirty="0" err="1" smtClean="0">
                <a:solidFill>
                  <a:srgbClr val="008B7A"/>
                </a:solidFill>
              </a:rPr>
              <a:t>of</a:t>
            </a:r>
            <a:r>
              <a:rPr lang="de-DE" sz="2000" dirty="0" smtClean="0">
                <a:solidFill>
                  <a:srgbClr val="008B7A"/>
                </a:solidFill>
              </a:rPr>
              <a:t> 2006 IPCC Guidelines on National GHG </a:t>
            </a:r>
            <a:r>
              <a:rPr lang="de-DE" sz="2000" dirty="0" err="1" smtClean="0">
                <a:solidFill>
                  <a:srgbClr val="008B7A"/>
                </a:solidFill>
              </a:rPr>
              <a:t>Inventories</a:t>
            </a:r>
            <a:r>
              <a:rPr lang="de-DE" sz="2000" dirty="0" smtClean="0">
                <a:solidFill>
                  <a:srgbClr val="008B7A"/>
                </a:solidFill>
              </a:rPr>
              <a:t>; </a:t>
            </a:r>
            <a:r>
              <a:rPr lang="de-DE" sz="2000" dirty="0" err="1" smtClean="0">
                <a:solidFill>
                  <a:srgbClr val="008B7A"/>
                </a:solidFill>
              </a:rPr>
              <a:t>Sixth</a:t>
            </a:r>
            <a:r>
              <a:rPr lang="de-DE" sz="2000" dirty="0" smtClean="0">
                <a:solidFill>
                  <a:srgbClr val="008B7A"/>
                </a:solidFill>
              </a:rPr>
              <a:t> Assessment Cycle</a:t>
            </a:r>
          </a:p>
          <a:p>
            <a:pPr marL="342900" lvl="5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 err="1" smtClean="0">
                <a:solidFill>
                  <a:srgbClr val="008B7A"/>
                </a:solidFill>
              </a:rPr>
              <a:t>Respond</a:t>
            </a:r>
            <a:r>
              <a:rPr lang="de-DE" sz="2000" dirty="0" smtClean="0">
                <a:solidFill>
                  <a:srgbClr val="008B7A"/>
                </a:solidFill>
              </a:rPr>
              <a:t> </a:t>
            </a:r>
            <a:r>
              <a:rPr lang="de-DE" sz="2000" dirty="0" err="1" smtClean="0">
                <a:solidFill>
                  <a:srgbClr val="008B7A"/>
                </a:solidFill>
              </a:rPr>
              <a:t>to</a:t>
            </a:r>
            <a:r>
              <a:rPr lang="de-DE" sz="2000" dirty="0" smtClean="0">
                <a:solidFill>
                  <a:srgbClr val="008B7A"/>
                </a:solidFill>
              </a:rPr>
              <a:t> </a:t>
            </a:r>
            <a:r>
              <a:rPr lang="de-DE" sz="2000" dirty="0" err="1" smtClean="0">
                <a:solidFill>
                  <a:srgbClr val="008B7A"/>
                </a:solidFill>
              </a:rPr>
              <a:t>actions</a:t>
            </a:r>
            <a:r>
              <a:rPr lang="de-DE" sz="2000" dirty="0" smtClean="0">
                <a:solidFill>
                  <a:srgbClr val="008B7A"/>
                </a:solidFill>
              </a:rPr>
              <a:t> in </a:t>
            </a:r>
            <a:r>
              <a:rPr lang="de-DE" sz="2000" dirty="0" err="1" smtClean="0">
                <a:solidFill>
                  <a:srgbClr val="008B7A"/>
                </a:solidFill>
              </a:rPr>
              <a:t>the</a:t>
            </a:r>
            <a:r>
              <a:rPr lang="de-DE" sz="2000" dirty="0" smtClean="0">
                <a:solidFill>
                  <a:srgbClr val="008B7A"/>
                </a:solidFill>
              </a:rPr>
              <a:t> GCOS Implementation Plan</a:t>
            </a:r>
          </a:p>
          <a:p>
            <a:pPr marL="342900" lvl="5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 err="1" smtClean="0">
                <a:solidFill>
                  <a:srgbClr val="008B7A"/>
                </a:solidFill>
              </a:rPr>
              <a:t>Enhance</a:t>
            </a:r>
            <a:r>
              <a:rPr lang="de-DE" sz="2000" dirty="0" smtClean="0">
                <a:solidFill>
                  <a:srgbClr val="008B7A"/>
                </a:solidFill>
              </a:rPr>
              <a:t> </a:t>
            </a:r>
            <a:r>
              <a:rPr lang="de-DE" sz="2000" dirty="0" err="1" smtClean="0">
                <a:solidFill>
                  <a:srgbClr val="008B7A"/>
                </a:solidFill>
              </a:rPr>
              <a:t>use</a:t>
            </a:r>
            <a:r>
              <a:rPr lang="de-DE" sz="2000" dirty="0" smtClean="0">
                <a:solidFill>
                  <a:srgbClr val="008B7A"/>
                </a:solidFill>
              </a:rPr>
              <a:t> </a:t>
            </a:r>
            <a:r>
              <a:rPr lang="de-DE" sz="2000" dirty="0" err="1" smtClean="0">
                <a:solidFill>
                  <a:srgbClr val="008B7A"/>
                </a:solidFill>
              </a:rPr>
              <a:t>of</a:t>
            </a:r>
            <a:r>
              <a:rPr lang="de-DE" sz="2000" dirty="0" smtClean="0">
                <a:solidFill>
                  <a:srgbClr val="008B7A"/>
                </a:solidFill>
              </a:rPr>
              <a:t> </a:t>
            </a:r>
            <a:r>
              <a:rPr lang="de-DE" sz="2000" dirty="0" err="1" smtClean="0">
                <a:solidFill>
                  <a:srgbClr val="008B7A"/>
                </a:solidFill>
              </a:rPr>
              <a:t>climate</a:t>
            </a:r>
            <a:r>
              <a:rPr lang="de-DE" sz="2000" dirty="0" smtClean="0">
                <a:solidFill>
                  <a:srgbClr val="008B7A"/>
                </a:solidFill>
              </a:rPr>
              <a:t> </a:t>
            </a:r>
            <a:r>
              <a:rPr lang="de-DE" sz="2000" dirty="0" err="1" smtClean="0">
                <a:solidFill>
                  <a:srgbClr val="008B7A"/>
                </a:solidFill>
              </a:rPr>
              <a:t>data</a:t>
            </a:r>
            <a:r>
              <a:rPr lang="de-DE" sz="2000" dirty="0" smtClean="0">
                <a:solidFill>
                  <a:srgbClr val="008B7A"/>
                </a:solidFill>
              </a:rPr>
              <a:t> </a:t>
            </a:r>
            <a:r>
              <a:rPr lang="de-DE" sz="2000" dirty="0" err="1" smtClean="0">
                <a:solidFill>
                  <a:srgbClr val="008B7A"/>
                </a:solidFill>
              </a:rPr>
              <a:t>records</a:t>
            </a:r>
            <a:r>
              <a:rPr lang="de-DE" sz="2000" dirty="0" smtClean="0">
                <a:solidFill>
                  <a:srgbClr val="008B7A"/>
                </a:solidFill>
              </a:rPr>
              <a:t> </a:t>
            </a:r>
            <a:r>
              <a:rPr lang="de-DE" sz="2000" dirty="0" err="1" smtClean="0">
                <a:solidFill>
                  <a:srgbClr val="008B7A"/>
                </a:solidFill>
              </a:rPr>
              <a:t>for</a:t>
            </a:r>
            <a:r>
              <a:rPr lang="de-DE" sz="2000" dirty="0" smtClean="0">
                <a:solidFill>
                  <a:srgbClr val="008B7A"/>
                </a:solidFill>
              </a:rPr>
              <a:t> a </a:t>
            </a:r>
            <a:r>
              <a:rPr lang="de-DE" sz="2000" dirty="0" err="1" smtClean="0">
                <a:solidFill>
                  <a:srgbClr val="008B7A"/>
                </a:solidFill>
              </a:rPr>
              <a:t>variety</a:t>
            </a:r>
            <a:r>
              <a:rPr lang="de-DE" sz="2000" dirty="0" smtClean="0">
                <a:solidFill>
                  <a:srgbClr val="008B7A"/>
                </a:solidFill>
              </a:rPr>
              <a:t> </a:t>
            </a:r>
            <a:r>
              <a:rPr lang="de-DE" sz="2000" dirty="0" err="1" smtClean="0">
                <a:solidFill>
                  <a:srgbClr val="008B7A"/>
                </a:solidFill>
              </a:rPr>
              <a:t>of</a:t>
            </a:r>
            <a:r>
              <a:rPr lang="de-DE" sz="2000" dirty="0" smtClean="0">
                <a:solidFill>
                  <a:srgbClr val="008B7A"/>
                </a:solidFill>
              </a:rPr>
              <a:t> </a:t>
            </a:r>
            <a:r>
              <a:rPr lang="de-DE" sz="2000" dirty="0" err="1" smtClean="0">
                <a:solidFill>
                  <a:srgbClr val="008B7A"/>
                </a:solidFill>
              </a:rPr>
              <a:t>application</a:t>
            </a:r>
            <a:r>
              <a:rPr lang="de-DE" sz="2000" dirty="0" smtClean="0">
                <a:solidFill>
                  <a:srgbClr val="008B7A"/>
                </a:solidFill>
              </a:rPr>
              <a:t> </a:t>
            </a:r>
            <a:r>
              <a:rPr lang="de-DE" sz="2000" dirty="0" err="1" smtClean="0">
                <a:solidFill>
                  <a:srgbClr val="008B7A"/>
                </a:solidFill>
              </a:rPr>
              <a:t>areas</a:t>
            </a:r>
            <a:endParaRPr lang="de-DE" dirty="0" smtClean="0">
              <a:solidFill>
                <a:srgbClr val="008B7A"/>
              </a:solidFill>
            </a:endParaRPr>
          </a:p>
          <a:p>
            <a:pPr marL="361950" lvl="5" indent="-361950">
              <a:buFont typeface="Arial" panose="020B0604020202020204" pitchFamily="34" charset="0"/>
              <a:buChar char="•"/>
            </a:pPr>
            <a:endParaRPr lang="de-DE" dirty="0" smtClean="0">
              <a:solidFill>
                <a:srgbClr val="008B7A"/>
              </a:solidFill>
              <a:latin typeface="+mj-lt"/>
              <a:sym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908720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Opportunities</a:t>
            </a:r>
            <a:r>
              <a:rPr lang="de-DE" sz="25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25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for</a:t>
            </a:r>
            <a:r>
              <a:rPr lang="de-DE" sz="25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GEO </a:t>
            </a:r>
            <a:r>
              <a:rPr lang="de-DE" sz="25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articulated</a:t>
            </a:r>
            <a:r>
              <a:rPr lang="de-DE" sz="25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25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by</a:t>
            </a:r>
            <a:r>
              <a:rPr lang="de-DE" sz="25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Speakers</a:t>
            </a:r>
            <a:endParaRPr lang="en-US" sz="25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82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3" y="27384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01414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dirty="0">
                <a:solidFill>
                  <a:srgbClr val="1D324B"/>
                </a:solidFill>
                <a:latin typeface="Calibri" panose="020F0502020204030204" pitchFamily="34" charset="0"/>
              </a:rPr>
              <a:t>GEO </a:t>
            </a:r>
            <a:r>
              <a:rPr lang="de-DE" sz="4400" b="1" dirty="0" err="1">
                <a:solidFill>
                  <a:srgbClr val="1D324B"/>
                </a:solidFill>
                <a:latin typeface="Calibri" panose="020F0502020204030204" pitchFamily="34" charset="0"/>
              </a:rPr>
              <a:t>Climate</a:t>
            </a:r>
            <a:r>
              <a:rPr lang="de-DE" sz="4400" b="1" dirty="0">
                <a:solidFill>
                  <a:srgbClr val="1D324B"/>
                </a:solidFill>
                <a:latin typeface="Calibri" panose="020F0502020204030204" pitchFamily="34" charset="0"/>
              </a:rPr>
              <a:t> </a:t>
            </a:r>
            <a:r>
              <a:rPr lang="de-DE" sz="4400" b="1" dirty="0" smtClean="0">
                <a:solidFill>
                  <a:srgbClr val="1D324B"/>
                </a:solidFill>
                <a:latin typeface="Calibri" panose="020F0502020204030204" pitchFamily="34" charset="0"/>
              </a:rPr>
              <a:t>Workshop</a:t>
            </a:r>
            <a:endParaRPr lang="en-US" sz="4400" b="1" dirty="0">
              <a:solidFill>
                <a:srgbClr val="1D324B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908720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Key Points from Discussion</a:t>
            </a:r>
            <a:endParaRPr lang="en-US" sz="25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9592" y="2031231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300"/>
              </a:spcAft>
            </a:pP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PROGRAMMATIC GAPS (beyond GEO)</a:t>
            </a:r>
          </a:p>
        </p:txBody>
      </p:sp>
      <p:sp>
        <p:nvSpPr>
          <p:cNvPr id="8" name="Ellipse 7"/>
          <p:cNvSpPr/>
          <p:nvPr/>
        </p:nvSpPr>
        <p:spPr>
          <a:xfrm>
            <a:off x="323528" y="4104892"/>
            <a:ext cx="409227" cy="3874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>
                <a:latin typeface="Arial Black" panose="020B0A04020102020204" pitchFamily="34" charset="0"/>
              </a:rPr>
              <a:t>2</a:t>
            </a:r>
            <a:endParaRPr lang="en-US" b="1" dirty="0">
              <a:latin typeface="Arial Black" panose="020B0A04020102020204" pitchFamily="34" charset="0"/>
            </a:endParaRPr>
          </a:p>
        </p:txBody>
      </p:sp>
      <p:sp>
        <p:nvSpPr>
          <p:cNvPr id="9" name="Ellipse 8"/>
          <p:cNvSpPr/>
          <p:nvPr/>
        </p:nvSpPr>
        <p:spPr>
          <a:xfrm>
            <a:off x="323528" y="2036929"/>
            <a:ext cx="409227" cy="3874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 smtClean="0">
                <a:latin typeface="Arial Black" panose="020B0A04020102020204" pitchFamily="34" charset="0"/>
              </a:rPr>
              <a:t>1</a:t>
            </a:r>
            <a:endParaRPr lang="en-US" b="1" dirty="0">
              <a:latin typeface="Arial Black" panose="020B0A04020102020204" pitchFamily="34" charset="0"/>
            </a:endParaRPr>
          </a:p>
        </p:txBody>
      </p:sp>
      <p:sp>
        <p:nvSpPr>
          <p:cNvPr id="13" name="TextBox 9"/>
          <p:cNvSpPr txBox="1"/>
          <p:nvPr/>
        </p:nvSpPr>
        <p:spPr>
          <a:xfrm>
            <a:off x="876770" y="4066039"/>
            <a:ext cx="6071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MISSED OPPORTUNTIES (internal to GEO)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79512" y="2629361"/>
            <a:ext cx="9073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>
                <a:solidFill>
                  <a:srgbClr val="008B7A"/>
                </a:solidFill>
              </a:rPr>
              <a:t>Advocacy</a:t>
            </a:r>
            <a:r>
              <a:rPr lang="de-DE" sz="2000" dirty="0">
                <a:solidFill>
                  <a:srgbClr val="008B7A"/>
                </a:solidFill>
              </a:rPr>
              <a:t> at high national </a:t>
            </a:r>
            <a:r>
              <a:rPr lang="de-DE" sz="2000" dirty="0" err="1" smtClean="0">
                <a:solidFill>
                  <a:srgbClr val="008B7A"/>
                </a:solidFill>
              </a:rPr>
              <a:t>level</a:t>
            </a:r>
            <a:r>
              <a:rPr lang="de-DE" sz="2000" dirty="0" smtClean="0">
                <a:solidFill>
                  <a:srgbClr val="008B7A"/>
                </a:solidFill>
              </a:rPr>
              <a:t>; Data </a:t>
            </a:r>
            <a:r>
              <a:rPr lang="de-DE" sz="2000" dirty="0" err="1">
                <a:solidFill>
                  <a:srgbClr val="008B7A"/>
                </a:solidFill>
              </a:rPr>
              <a:t>provision</a:t>
            </a:r>
            <a:r>
              <a:rPr lang="de-DE" sz="2000" dirty="0">
                <a:solidFill>
                  <a:srgbClr val="008B7A"/>
                </a:solidFill>
              </a:rPr>
              <a:t> </a:t>
            </a:r>
            <a:r>
              <a:rPr lang="de-DE" sz="2000" dirty="0" err="1">
                <a:solidFill>
                  <a:srgbClr val="008B7A"/>
                </a:solidFill>
              </a:rPr>
              <a:t>beyond</a:t>
            </a:r>
            <a:r>
              <a:rPr lang="de-DE" sz="2000" dirty="0">
                <a:solidFill>
                  <a:srgbClr val="008B7A"/>
                </a:solidFill>
              </a:rPr>
              <a:t> </a:t>
            </a:r>
            <a:r>
              <a:rPr lang="de-DE" sz="2000" dirty="0" err="1">
                <a:solidFill>
                  <a:srgbClr val="008B7A"/>
                </a:solidFill>
              </a:rPr>
              <a:t>met</a:t>
            </a:r>
            <a:r>
              <a:rPr lang="de-DE" sz="2000" dirty="0">
                <a:solidFill>
                  <a:srgbClr val="008B7A"/>
                </a:solidFill>
              </a:rPr>
              <a:t> </a:t>
            </a:r>
            <a:r>
              <a:rPr lang="de-DE" sz="2000" dirty="0" err="1">
                <a:solidFill>
                  <a:srgbClr val="008B7A"/>
                </a:solidFill>
              </a:rPr>
              <a:t>domain</a:t>
            </a:r>
            <a:r>
              <a:rPr lang="de-DE" sz="2000" dirty="0">
                <a:solidFill>
                  <a:srgbClr val="008B7A"/>
                </a:solidFill>
              </a:rPr>
              <a:t>; </a:t>
            </a:r>
            <a:r>
              <a:rPr lang="de-DE" sz="2000" dirty="0" smtClean="0">
                <a:solidFill>
                  <a:srgbClr val="008B7A"/>
                </a:solidFill>
              </a:rPr>
              <a:t>High-</a:t>
            </a:r>
            <a:r>
              <a:rPr lang="de-DE" sz="2000" dirty="0" err="1" smtClean="0">
                <a:solidFill>
                  <a:srgbClr val="008B7A"/>
                </a:solidFill>
              </a:rPr>
              <a:t>res</a:t>
            </a:r>
            <a:r>
              <a:rPr lang="de-DE" sz="2000" dirty="0" smtClean="0">
                <a:solidFill>
                  <a:srgbClr val="008B7A"/>
                </a:solidFill>
              </a:rPr>
              <a:t> </a:t>
            </a:r>
            <a:r>
              <a:rPr lang="de-DE" sz="2000" dirty="0" err="1">
                <a:solidFill>
                  <a:srgbClr val="008B7A"/>
                </a:solidFill>
              </a:rPr>
              <a:t>data</a:t>
            </a:r>
            <a:r>
              <a:rPr lang="de-DE" sz="2000" dirty="0">
                <a:solidFill>
                  <a:srgbClr val="008B7A"/>
                </a:solidFill>
              </a:rPr>
              <a:t>; </a:t>
            </a:r>
            <a:r>
              <a:rPr lang="de-DE" sz="2000" dirty="0" err="1" smtClean="0">
                <a:solidFill>
                  <a:srgbClr val="008B7A"/>
                </a:solidFill>
              </a:rPr>
              <a:t>Climate</a:t>
            </a:r>
            <a:r>
              <a:rPr lang="de-DE" sz="2000" dirty="0" smtClean="0">
                <a:solidFill>
                  <a:srgbClr val="008B7A"/>
                </a:solidFill>
              </a:rPr>
              <a:t> </a:t>
            </a:r>
            <a:r>
              <a:rPr lang="de-DE" sz="2000" dirty="0" err="1">
                <a:solidFill>
                  <a:srgbClr val="008B7A"/>
                </a:solidFill>
              </a:rPr>
              <a:t>impact</a:t>
            </a:r>
            <a:r>
              <a:rPr lang="de-DE" sz="2000" dirty="0">
                <a:solidFill>
                  <a:srgbClr val="008B7A"/>
                </a:solidFill>
              </a:rPr>
              <a:t> </a:t>
            </a:r>
            <a:r>
              <a:rPr lang="de-DE" sz="2000" dirty="0" err="1">
                <a:solidFill>
                  <a:srgbClr val="008B7A"/>
                </a:solidFill>
              </a:rPr>
              <a:t>measurements</a:t>
            </a:r>
            <a:r>
              <a:rPr lang="de-DE" sz="2000" dirty="0">
                <a:solidFill>
                  <a:srgbClr val="008B7A"/>
                </a:solidFill>
              </a:rPr>
              <a:t>;  </a:t>
            </a:r>
            <a:r>
              <a:rPr lang="de-DE" sz="2000" dirty="0" smtClean="0">
                <a:solidFill>
                  <a:srgbClr val="008B7A"/>
                </a:solidFill>
              </a:rPr>
              <a:t>Products </a:t>
            </a:r>
            <a:r>
              <a:rPr lang="de-DE" sz="2000" dirty="0" err="1">
                <a:solidFill>
                  <a:srgbClr val="008B7A"/>
                </a:solidFill>
              </a:rPr>
              <a:t>for</a:t>
            </a:r>
            <a:r>
              <a:rPr lang="de-DE" sz="2000" dirty="0">
                <a:solidFill>
                  <a:srgbClr val="008B7A"/>
                </a:solidFill>
              </a:rPr>
              <a:t> </a:t>
            </a:r>
            <a:r>
              <a:rPr lang="de-DE" sz="2000" dirty="0" err="1">
                <a:solidFill>
                  <a:srgbClr val="008B7A"/>
                </a:solidFill>
              </a:rPr>
              <a:t>Exposure</a:t>
            </a:r>
            <a:r>
              <a:rPr lang="de-DE" sz="2000" dirty="0">
                <a:solidFill>
                  <a:srgbClr val="008B7A"/>
                </a:solidFill>
              </a:rPr>
              <a:t> </a:t>
            </a:r>
            <a:r>
              <a:rPr lang="de-DE" sz="2000" dirty="0" err="1">
                <a:solidFill>
                  <a:srgbClr val="008B7A"/>
                </a:solidFill>
              </a:rPr>
              <a:t>and</a:t>
            </a:r>
            <a:r>
              <a:rPr lang="de-DE" sz="2000" dirty="0">
                <a:solidFill>
                  <a:srgbClr val="008B7A"/>
                </a:solidFill>
              </a:rPr>
              <a:t> </a:t>
            </a:r>
            <a:r>
              <a:rPr lang="de-DE" sz="2000" dirty="0" err="1">
                <a:solidFill>
                  <a:srgbClr val="008B7A"/>
                </a:solidFill>
              </a:rPr>
              <a:t>Vulnerability</a:t>
            </a:r>
            <a:r>
              <a:rPr lang="de-DE" sz="2000" dirty="0">
                <a:solidFill>
                  <a:srgbClr val="008B7A"/>
                </a:solidFill>
              </a:rPr>
              <a:t>; </a:t>
            </a:r>
            <a:r>
              <a:rPr lang="de-DE" sz="2000" dirty="0" err="1" smtClean="0">
                <a:solidFill>
                  <a:srgbClr val="008B7A"/>
                </a:solidFill>
              </a:rPr>
              <a:t>Raising</a:t>
            </a:r>
            <a:r>
              <a:rPr lang="de-DE" sz="2000" dirty="0" smtClean="0">
                <a:solidFill>
                  <a:srgbClr val="008B7A"/>
                </a:solidFill>
              </a:rPr>
              <a:t> </a:t>
            </a:r>
            <a:r>
              <a:rPr lang="de-DE" sz="2000" dirty="0" err="1">
                <a:solidFill>
                  <a:srgbClr val="008B7A"/>
                </a:solidFill>
              </a:rPr>
              <a:t>awareness</a:t>
            </a:r>
            <a:r>
              <a:rPr lang="de-DE" sz="2000" dirty="0">
                <a:solidFill>
                  <a:srgbClr val="008B7A"/>
                </a:solidFill>
              </a:rPr>
              <a:t> </a:t>
            </a:r>
            <a:r>
              <a:rPr lang="de-DE" sz="2000" dirty="0" err="1">
                <a:solidFill>
                  <a:srgbClr val="008B7A"/>
                </a:solidFill>
              </a:rPr>
              <a:t>among</a:t>
            </a:r>
            <a:r>
              <a:rPr lang="de-DE" sz="2000">
                <a:solidFill>
                  <a:srgbClr val="008B7A"/>
                </a:solidFill>
              </a:rPr>
              <a:t> </a:t>
            </a:r>
            <a:r>
              <a:rPr lang="de-DE" sz="2000" smtClean="0">
                <a:solidFill>
                  <a:srgbClr val="008B7A"/>
                </a:solidFill>
              </a:rPr>
              <a:t>national </a:t>
            </a:r>
            <a:r>
              <a:rPr lang="de-DE" sz="2000" dirty="0" err="1">
                <a:solidFill>
                  <a:srgbClr val="008B7A"/>
                </a:solidFill>
              </a:rPr>
              <a:t>delegates</a:t>
            </a:r>
            <a:r>
              <a:rPr lang="de-DE" sz="2000" dirty="0">
                <a:solidFill>
                  <a:srgbClr val="008B7A"/>
                </a:solidFill>
              </a:rPr>
              <a:t>; </a:t>
            </a:r>
            <a:r>
              <a:rPr lang="de-DE" sz="2000" dirty="0" err="1" smtClean="0">
                <a:solidFill>
                  <a:srgbClr val="008B7A"/>
                </a:solidFill>
              </a:rPr>
              <a:t>Timeliness</a:t>
            </a:r>
            <a:r>
              <a:rPr lang="de-DE" sz="2000" dirty="0" smtClean="0">
                <a:solidFill>
                  <a:srgbClr val="008B7A"/>
                </a:solidFill>
              </a:rPr>
              <a:t> </a:t>
            </a:r>
            <a:r>
              <a:rPr lang="de-DE" sz="2000" dirty="0" err="1">
                <a:solidFill>
                  <a:srgbClr val="008B7A"/>
                </a:solidFill>
              </a:rPr>
              <a:t>of</a:t>
            </a:r>
            <a:r>
              <a:rPr lang="de-DE" sz="2000" dirty="0">
                <a:solidFill>
                  <a:srgbClr val="008B7A"/>
                </a:solidFill>
              </a:rPr>
              <a:t> </a:t>
            </a:r>
            <a:r>
              <a:rPr lang="de-DE" sz="2000" dirty="0" err="1">
                <a:solidFill>
                  <a:srgbClr val="008B7A"/>
                </a:solidFill>
              </a:rPr>
              <a:t>carbon-related</a:t>
            </a:r>
            <a:r>
              <a:rPr lang="de-DE" sz="2000" dirty="0">
                <a:solidFill>
                  <a:srgbClr val="008B7A"/>
                </a:solidFill>
              </a:rPr>
              <a:t> </a:t>
            </a:r>
            <a:r>
              <a:rPr lang="de-DE" sz="2000" dirty="0" err="1">
                <a:solidFill>
                  <a:srgbClr val="008B7A"/>
                </a:solidFill>
              </a:rPr>
              <a:t>data</a:t>
            </a:r>
            <a:r>
              <a:rPr lang="de-DE" sz="2000" dirty="0">
                <a:solidFill>
                  <a:srgbClr val="008B7A"/>
                </a:solidFill>
              </a:rPr>
              <a:t>; </a:t>
            </a:r>
            <a:r>
              <a:rPr lang="de-DE" sz="2000" dirty="0" smtClean="0">
                <a:solidFill>
                  <a:srgbClr val="008B7A"/>
                </a:solidFill>
              </a:rPr>
              <a:t>Data </a:t>
            </a:r>
            <a:r>
              <a:rPr lang="de-DE" sz="2000" dirty="0" err="1">
                <a:solidFill>
                  <a:srgbClr val="008B7A"/>
                </a:solidFill>
              </a:rPr>
              <a:t>rescue</a:t>
            </a:r>
            <a:endParaRPr lang="en-US" sz="2000" dirty="0">
              <a:solidFill>
                <a:srgbClr val="008B7A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251520" y="4645585"/>
            <a:ext cx="88569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rgbClr val="008B7A"/>
                </a:solidFill>
              </a:rPr>
              <a:t>Joint </a:t>
            </a:r>
            <a:r>
              <a:rPr lang="de-DE" sz="2000" dirty="0" err="1" smtClean="0">
                <a:solidFill>
                  <a:srgbClr val="008B7A"/>
                </a:solidFill>
              </a:rPr>
              <a:t>advocacy</a:t>
            </a:r>
            <a:r>
              <a:rPr lang="de-DE" sz="2000" dirty="0" smtClean="0">
                <a:solidFill>
                  <a:srgbClr val="008B7A"/>
                </a:solidFill>
              </a:rPr>
              <a:t> </a:t>
            </a:r>
            <a:r>
              <a:rPr lang="de-DE" sz="2000" dirty="0" err="1" smtClean="0">
                <a:solidFill>
                  <a:srgbClr val="008B7A"/>
                </a:solidFill>
              </a:rPr>
              <a:t>for</a:t>
            </a:r>
            <a:r>
              <a:rPr lang="de-DE" sz="2000" dirty="0" smtClean="0">
                <a:solidFill>
                  <a:srgbClr val="008B7A"/>
                </a:solidFill>
              </a:rPr>
              <a:t> </a:t>
            </a:r>
            <a:r>
              <a:rPr lang="de-DE" sz="2000" dirty="0" err="1" smtClean="0">
                <a:solidFill>
                  <a:srgbClr val="008B7A"/>
                </a:solidFill>
              </a:rPr>
              <a:t>data</a:t>
            </a:r>
            <a:r>
              <a:rPr lang="de-DE" sz="2000" dirty="0" smtClean="0">
                <a:solidFill>
                  <a:srgbClr val="008B7A"/>
                </a:solidFill>
              </a:rPr>
              <a:t> </a:t>
            </a:r>
            <a:r>
              <a:rPr lang="de-DE" sz="2000" dirty="0" err="1" smtClean="0">
                <a:solidFill>
                  <a:srgbClr val="008B7A"/>
                </a:solidFill>
              </a:rPr>
              <a:t>sharing</a:t>
            </a:r>
            <a:r>
              <a:rPr lang="de-DE" sz="2000" dirty="0" smtClean="0">
                <a:solidFill>
                  <a:srgbClr val="008B7A"/>
                </a:solidFill>
              </a:rPr>
              <a:t>; </a:t>
            </a:r>
            <a:r>
              <a:rPr lang="de-DE" sz="2000" dirty="0">
                <a:solidFill>
                  <a:srgbClr val="008B7A"/>
                </a:solidFill>
              </a:rPr>
              <a:t>D</a:t>
            </a:r>
            <a:r>
              <a:rPr lang="de-DE" sz="2000" dirty="0" smtClean="0">
                <a:solidFill>
                  <a:srgbClr val="008B7A"/>
                </a:solidFill>
              </a:rPr>
              <a:t>ata </a:t>
            </a:r>
            <a:r>
              <a:rPr lang="de-DE" sz="2000" dirty="0" err="1" smtClean="0">
                <a:solidFill>
                  <a:srgbClr val="008B7A"/>
                </a:solidFill>
              </a:rPr>
              <a:t>access</a:t>
            </a:r>
            <a:r>
              <a:rPr lang="de-DE" sz="2000" dirty="0" smtClean="0">
                <a:solidFill>
                  <a:srgbClr val="008B7A"/>
                </a:solidFill>
              </a:rPr>
              <a:t> </a:t>
            </a:r>
            <a:r>
              <a:rPr lang="de-DE" sz="2000" dirty="0" err="1" smtClean="0">
                <a:solidFill>
                  <a:srgbClr val="008B7A"/>
                </a:solidFill>
              </a:rPr>
              <a:t>to</a:t>
            </a:r>
            <a:r>
              <a:rPr lang="de-DE" sz="2000" dirty="0" smtClean="0">
                <a:solidFill>
                  <a:srgbClr val="008B7A"/>
                </a:solidFill>
              </a:rPr>
              <a:t> WMO in situ </a:t>
            </a:r>
            <a:r>
              <a:rPr lang="de-DE" sz="2000" dirty="0" err="1" smtClean="0">
                <a:solidFill>
                  <a:srgbClr val="008B7A"/>
                </a:solidFill>
              </a:rPr>
              <a:t>data</a:t>
            </a:r>
            <a:r>
              <a:rPr lang="de-DE" sz="2000" dirty="0" smtClean="0">
                <a:solidFill>
                  <a:srgbClr val="008B7A"/>
                </a:solidFill>
              </a:rPr>
              <a:t>; </a:t>
            </a:r>
            <a:r>
              <a:rPr lang="de-DE" sz="2000" dirty="0" err="1" smtClean="0">
                <a:solidFill>
                  <a:srgbClr val="008B7A"/>
                </a:solidFill>
              </a:rPr>
              <a:t>Using</a:t>
            </a:r>
            <a:r>
              <a:rPr lang="de-DE" sz="2000" dirty="0" smtClean="0">
                <a:solidFill>
                  <a:srgbClr val="008B7A"/>
                </a:solidFill>
              </a:rPr>
              <a:t> OSCAR </a:t>
            </a:r>
            <a:r>
              <a:rPr lang="de-DE" sz="2000" dirty="0" err="1" smtClean="0">
                <a:solidFill>
                  <a:srgbClr val="008B7A"/>
                </a:solidFill>
              </a:rPr>
              <a:t>database</a:t>
            </a:r>
            <a:r>
              <a:rPr lang="de-DE" sz="2000" dirty="0" smtClean="0">
                <a:solidFill>
                  <a:srgbClr val="008B7A"/>
                </a:solidFill>
              </a:rPr>
              <a:t> </a:t>
            </a:r>
            <a:r>
              <a:rPr lang="de-DE" sz="2000" dirty="0" err="1" smtClean="0">
                <a:solidFill>
                  <a:srgbClr val="008B7A"/>
                </a:solidFill>
              </a:rPr>
              <a:t>and</a:t>
            </a:r>
            <a:r>
              <a:rPr lang="de-DE" sz="2000" dirty="0" smtClean="0">
                <a:solidFill>
                  <a:srgbClr val="008B7A"/>
                </a:solidFill>
              </a:rPr>
              <a:t> ECV </a:t>
            </a:r>
            <a:r>
              <a:rPr lang="de-DE" sz="2000" dirty="0" err="1" smtClean="0">
                <a:solidFill>
                  <a:srgbClr val="008B7A"/>
                </a:solidFill>
              </a:rPr>
              <a:t>Inventory</a:t>
            </a:r>
            <a:r>
              <a:rPr lang="de-DE" sz="2000" dirty="0" smtClean="0">
                <a:solidFill>
                  <a:srgbClr val="008B7A"/>
                </a:solidFill>
              </a:rPr>
              <a:t>; </a:t>
            </a:r>
            <a:r>
              <a:rPr lang="de-DE" sz="2000" dirty="0">
                <a:solidFill>
                  <a:srgbClr val="008B7A"/>
                </a:solidFill>
              </a:rPr>
              <a:t>D</a:t>
            </a:r>
            <a:r>
              <a:rPr lang="de-DE" sz="2000" dirty="0" smtClean="0">
                <a:solidFill>
                  <a:srgbClr val="008B7A"/>
                </a:solidFill>
              </a:rPr>
              <a:t>ata </a:t>
            </a:r>
            <a:r>
              <a:rPr lang="de-DE" sz="2000" dirty="0" err="1" smtClean="0">
                <a:solidFill>
                  <a:srgbClr val="008B7A"/>
                </a:solidFill>
              </a:rPr>
              <a:t>integration</a:t>
            </a:r>
            <a:r>
              <a:rPr lang="de-DE" sz="2000" dirty="0" smtClean="0">
                <a:solidFill>
                  <a:srgbClr val="008B7A"/>
                </a:solidFill>
              </a:rPr>
              <a:t>;  </a:t>
            </a:r>
            <a:r>
              <a:rPr lang="de-DE" sz="2000" dirty="0" err="1">
                <a:solidFill>
                  <a:srgbClr val="008B7A"/>
                </a:solidFill>
              </a:rPr>
              <a:t>R</a:t>
            </a:r>
            <a:r>
              <a:rPr lang="de-DE" sz="2000" dirty="0" err="1" smtClean="0">
                <a:solidFill>
                  <a:srgbClr val="008B7A"/>
                </a:solidFill>
              </a:rPr>
              <a:t>isk</a:t>
            </a:r>
            <a:r>
              <a:rPr lang="de-DE" sz="2000" dirty="0" smtClean="0">
                <a:solidFill>
                  <a:srgbClr val="008B7A"/>
                </a:solidFill>
              </a:rPr>
              <a:t> </a:t>
            </a:r>
            <a:r>
              <a:rPr lang="de-DE" sz="2000" dirty="0" err="1" smtClean="0">
                <a:solidFill>
                  <a:srgbClr val="008B7A"/>
                </a:solidFill>
              </a:rPr>
              <a:t>assessments</a:t>
            </a:r>
            <a:r>
              <a:rPr lang="de-DE" sz="2000" dirty="0" smtClean="0">
                <a:solidFill>
                  <a:srgbClr val="008B7A"/>
                </a:solidFill>
              </a:rPr>
              <a:t>; </a:t>
            </a:r>
            <a:r>
              <a:rPr lang="de-DE" sz="2000" dirty="0" err="1">
                <a:solidFill>
                  <a:srgbClr val="008B7A"/>
                </a:solidFill>
              </a:rPr>
              <a:t>S</a:t>
            </a:r>
            <a:r>
              <a:rPr lang="de-DE" sz="2000" dirty="0" err="1" smtClean="0">
                <a:solidFill>
                  <a:srgbClr val="008B7A"/>
                </a:solidFill>
              </a:rPr>
              <a:t>upplementary</a:t>
            </a:r>
            <a:r>
              <a:rPr lang="de-DE" sz="2000" dirty="0" smtClean="0">
                <a:solidFill>
                  <a:srgbClr val="008B7A"/>
                </a:solidFill>
              </a:rPr>
              <a:t> </a:t>
            </a:r>
            <a:r>
              <a:rPr lang="de-DE" sz="2000" dirty="0" err="1" smtClean="0">
                <a:solidFill>
                  <a:srgbClr val="008B7A"/>
                </a:solidFill>
              </a:rPr>
              <a:t>guidance</a:t>
            </a:r>
            <a:r>
              <a:rPr lang="de-DE" sz="2000" dirty="0" smtClean="0">
                <a:solidFill>
                  <a:srgbClr val="008B7A"/>
                </a:solidFill>
              </a:rPr>
              <a:t> </a:t>
            </a:r>
            <a:r>
              <a:rPr lang="de-DE" sz="2000" dirty="0" err="1" smtClean="0">
                <a:solidFill>
                  <a:srgbClr val="008B7A"/>
                </a:solidFill>
              </a:rPr>
              <a:t>to</a:t>
            </a:r>
            <a:r>
              <a:rPr lang="de-DE" sz="2000" dirty="0" smtClean="0">
                <a:solidFill>
                  <a:srgbClr val="008B7A"/>
                </a:solidFill>
              </a:rPr>
              <a:t> </a:t>
            </a:r>
            <a:r>
              <a:rPr lang="de-DE" sz="2000" dirty="0" err="1" smtClean="0">
                <a:solidFill>
                  <a:srgbClr val="008B7A"/>
                </a:solidFill>
              </a:rPr>
              <a:t>adaptation</a:t>
            </a:r>
            <a:r>
              <a:rPr lang="de-DE" sz="2000" dirty="0" smtClean="0">
                <a:solidFill>
                  <a:srgbClr val="008B7A"/>
                </a:solidFill>
              </a:rPr>
              <a:t>  </a:t>
            </a:r>
            <a:endParaRPr lang="en-US" sz="2000" dirty="0">
              <a:solidFill>
                <a:srgbClr val="008B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15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3" y="27384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01414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dirty="0">
                <a:solidFill>
                  <a:srgbClr val="1D324B"/>
                </a:solidFill>
                <a:latin typeface="Calibri" panose="020F0502020204030204" pitchFamily="34" charset="0"/>
              </a:rPr>
              <a:t>GEO </a:t>
            </a:r>
            <a:r>
              <a:rPr lang="de-DE" sz="4400" b="1" dirty="0" err="1">
                <a:solidFill>
                  <a:srgbClr val="1D324B"/>
                </a:solidFill>
                <a:latin typeface="Calibri" panose="020F0502020204030204" pitchFamily="34" charset="0"/>
              </a:rPr>
              <a:t>Climate</a:t>
            </a:r>
            <a:r>
              <a:rPr lang="de-DE" sz="4400" b="1" dirty="0">
                <a:solidFill>
                  <a:srgbClr val="1D324B"/>
                </a:solidFill>
                <a:latin typeface="Calibri" panose="020F0502020204030204" pitchFamily="34" charset="0"/>
              </a:rPr>
              <a:t> </a:t>
            </a:r>
            <a:r>
              <a:rPr lang="de-DE" sz="4400" b="1" dirty="0" smtClean="0">
                <a:solidFill>
                  <a:srgbClr val="1D324B"/>
                </a:solidFill>
                <a:latin typeface="Calibri" panose="020F0502020204030204" pitchFamily="34" charset="0"/>
              </a:rPr>
              <a:t>Workshop</a:t>
            </a:r>
            <a:endParaRPr lang="en-US" sz="4400" b="1" dirty="0">
              <a:solidFill>
                <a:srgbClr val="1D324B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908720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Key Points from Discussion</a:t>
            </a:r>
            <a:endParaRPr lang="en-US" sz="25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395536" y="2078088"/>
            <a:ext cx="409227" cy="3874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 smtClean="0">
                <a:latin typeface="Arial Black" panose="020B0A04020102020204" pitchFamily="34" charset="0"/>
              </a:rPr>
              <a:t>3</a:t>
            </a:r>
            <a:endParaRPr lang="en-US" b="1" dirty="0">
              <a:latin typeface="Arial Black" panose="020B0A04020102020204" pitchFamily="34" charset="0"/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418357" y="4049688"/>
            <a:ext cx="409227" cy="3874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 smtClean="0">
                <a:latin typeface="Arial Black" panose="020B0A04020102020204" pitchFamily="34" charset="0"/>
              </a:rPr>
              <a:t>4</a:t>
            </a:r>
            <a:endParaRPr lang="en-US" b="1" dirty="0">
              <a:latin typeface="Arial Black" panose="020B0A04020102020204" pitchFamily="34" charset="0"/>
            </a:endParaRPr>
          </a:p>
        </p:txBody>
      </p:sp>
      <p:sp>
        <p:nvSpPr>
          <p:cNvPr id="14" name="TextBox 9"/>
          <p:cNvSpPr txBox="1"/>
          <p:nvPr/>
        </p:nvSpPr>
        <p:spPr>
          <a:xfrm>
            <a:off x="943892" y="2075855"/>
            <a:ext cx="4708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24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COORDINATION (internal </a:t>
            </a:r>
            <a:r>
              <a:rPr lang="de-DE" sz="24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to</a:t>
            </a:r>
            <a:r>
              <a:rPr lang="de-DE" sz="24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GEO)</a:t>
            </a:r>
            <a:endParaRPr lang="en-US" sz="2400" dirty="0" smtClean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5" name="TextBox 9"/>
          <p:cNvSpPr txBox="1"/>
          <p:nvPr/>
        </p:nvSpPr>
        <p:spPr>
          <a:xfrm>
            <a:off x="1043608" y="4038163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24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PARTNERSHIPS (</a:t>
            </a:r>
            <a:r>
              <a:rPr lang="de-DE" sz="24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external</a:t>
            </a:r>
            <a:r>
              <a:rPr lang="de-DE" sz="24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)</a:t>
            </a:r>
            <a:r>
              <a:rPr lang="en-GB" sz="2400" dirty="0"/>
              <a:t/>
            </a:r>
            <a:br>
              <a:rPr lang="en-GB" sz="2400" dirty="0"/>
            </a:br>
            <a:endParaRPr lang="en-US" sz="2400" dirty="0" smtClean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395536" y="2721114"/>
            <a:ext cx="8856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>
                <a:solidFill>
                  <a:srgbClr val="008B7A"/>
                </a:solidFill>
              </a:rPr>
              <a:t>Developing</a:t>
            </a:r>
            <a:r>
              <a:rPr lang="de-DE" sz="2000" dirty="0" smtClean="0">
                <a:solidFill>
                  <a:srgbClr val="008B7A"/>
                </a:solidFill>
              </a:rPr>
              <a:t> Case Studies </a:t>
            </a:r>
            <a:r>
              <a:rPr lang="de-DE" sz="2000" dirty="0" err="1" smtClean="0">
                <a:solidFill>
                  <a:srgbClr val="008B7A"/>
                </a:solidFill>
              </a:rPr>
              <a:t>and</a:t>
            </a:r>
            <a:r>
              <a:rPr lang="de-DE" sz="2000" dirty="0" smtClean="0">
                <a:solidFill>
                  <a:srgbClr val="008B7A"/>
                </a:solidFill>
              </a:rPr>
              <a:t> </a:t>
            </a:r>
            <a:r>
              <a:rPr lang="de-DE" sz="2000" dirty="0" err="1" smtClean="0">
                <a:solidFill>
                  <a:srgbClr val="008B7A"/>
                </a:solidFill>
              </a:rPr>
              <a:t>Pilots</a:t>
            </a:r>
            <a:r>
              <a:rPr lang="de-DE" sz="2000" dirty="0" smtClean="0">
                <a:solidFill>
                  <a:srgbClr val="008B7A"/>
                </a:solidFill>
              </a:rPr>
              <a:t>; </a:t>
            </a:r>
            <a:r>
              <a:rPr lang="de-DE" sz="2000" dirty="0" err="1" smtClean="0">
                <a:solidFill>
                  <a:srgbClr val="008B7A"/>
                </a:solidFill>
              </a:rPr>
              <a:t>Increase</a:t>
            </a:r>
            <a:r>
              <a:rPr lang="de-DE" sz="2000" dirty="0" smtClean="0">
                <a:solidFill>
                  <a:srgbClr val="008B7A"/>
                </a:solidFill>
              </a:rPr>
              <a:t> </a:t>
            </a:r>
            <a:r>
              <a:rPr lang="de-DE" sz="2000" dirty="0" err="1" smtClean="0">
                <a:solidFill>
                  <a:srgbClr val="008B7A"/>
                </a:solidFill>
              </a:rPr>
              <a:t>cooperation</a:t>
            </a:r>
            <a:r>
              <a:rPr lang="de-DE" sz="2000" dirty="0" smtClean="0">
                <a:solidFill>
                  <a:srgbClr val="008B7A"/>
                </a:solidFill>
              </a:rPr>
              <a:t> </a:t>
            </a:r>
            <a:r>
              <a:rPr lang="de-DE" sz="2000" dirty="0" err="1" smtClean="0">
                <a:solidFill>
                  <a:srgbClr val="008B7A"/>
                </a:solidFill>
              </a:rPr>
              <a:t>across</a:t>
            </a:r>
            <a:r>
              <a:rPr lang="de-DE" sz="2000" dirty="0" smtClean="0">
                <a:solidFill>
                  <a:srgbClr val="008B7A"/>
                </a:solidFill>
              </a:rPr>
              <a:t> </a:t>
            </a:r>
            <a:r>
              <a:rPr lang="de-DE" sz="2000" dirty="0" err="1" smtClean="0">
                <a:solidFill>
                  <a:srgbClr val="008B7A"/>
                </a:solidFill>
              </a:rPr>
              <a:t>activities</a:t>
            </a:r>
            <a:r>
              <a:rPr lang="de-DE" sz="2000" dirty="0" smtClean="0">
                <a:solidFill>
                  <a:srgbClr val="008B7A"/>
                </a:solidFill>
              </a:rPr>
              <a:t>; Cross-</a:t>
            </a:r>
            <a:r>
              <a:rPr lang="de-DE" sz="2000" dirty="0" err="1" smtClean="0">
                <a:solidFill>
                  <a:srgbClr val="008B7A"/>
                </a:solidFill>
              </a:rPr>
              <a:t>cutting</a:t>
            </a:r>
            <a:r>
              <a:rPr lang="de-DE" sz="2000" dirty="0" smtClean="0">
                <a:solidFill>
                  <a:srgbClr val="008B7A"/>
                </a:solidFill>
              </a:rPr>
              <a:t> </a:t>
            </a:r>
            <a:r>
              <a:rPr lang="de-DE" sz="2000" dirty="0" err="1" smtClean="0">
                <a:solidFill>
                  <a:srgbClr val="008B7A"/>
                </a:solidFill>
              </a:rPr>
              <a:t>climate</a:t>
            </a:r>
            <a:r>
              <a:rPr lang="de-DE" sz="2000" dirty="0" smtClean="0">
                <a:solidFill>
                  <a:srgbClr val="008B7A"/>
                </a:solidFill>
              </a:rPr>
              <a:t> </a:t>
            </a:r>
            <a:r>
              <a:rPr lang="de-DE" sz="2000" dirty="0" err="1" smtClean="0">
                <a:solidFill>
                  <a:srgbClr val="008B7A"/>
                </a:solidFill>
              </a:rPr>
              <a:t>coordination</a:t>
            </a:r>
            <a:r>
              <a:rPr lang="de-DE" sz="2000" dirty="0" smtClean="0">
                <a:solidFill>
                  <a:srgbClr val="008B7A"/>
                </a:solidFill>
              </a:rPr>
              <a:t> </a:t>
            </a:r>
            <a:r>
              <a:rPr lang="de-DE" sz="2000" dirty="0" err="1" smtClean="0">
                <a:solidFill>
                  <a:srgbClr val="008B7A"/>
                </a:solidFill>
              </a:rPr>
              <a:t>mechanism</a:t>
            </a:r>
            <a:r>
              <a:rPr lang="de-DE" sz="2000" dirty="0" smtClean="0">
                <a:solidFill>
                  <a:srgbClr val="008B7A"/>
                </a:solidFill>
              </a:rPr>
              <a:t> </a:t>
            </a:r>
            <a:r>
              <a:rPr lang="de-DE" sz="2000" dirty="0" err="1" smtClean="0">
                <a:solidFill>
                  <a:srgbClr val="008B7A"/>
                </a:solidFill>
              </a:rPr>
              <a:t>needed</a:t>
            </a:r>
            <a:endParaRPr lang="en-US" sz="2000" dirty="0">
              <a:solidFill>
                <a:srgbClr val="008B7A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395536" y="4581128"/>
            <a:ext cx="8856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>
                <a:solidFill>
                  <a:srgbClr val="008B7A"/>
                </a:solidFill>
              </a:rPr>
              <a:t>Avoid</a:t>
            </a:r>
            <a:r>
              <a:rPr lang="de-DE" sz="2000" dirty="0" smtClean="0">
                <a:solidFill>
                  <a:srgbClr val="008B7A"/>
                </a:solidFill>
              </a:rPr>
              <a:t> </a:t>
            </a:r>
            <a:r>
              <a:rPr lang="de-DE" sz="2000" dirty="0" err="1" smtClean="0">
                <a:solidFill>
                  <a:srgbClr val="008B7A"/>
                </a:solidFill>
              </a:rPr>
              <a:t>duplication</a:t>
            </a:r>
            <a:r>
              <a:rPr lang="de-DE" sz="2000" dirty="0" smtClean="0">
                <a:solidFill>
                  <a:srgbClr val="008B7A"/>
                </a:solidFill>
              </a:rPr>
              <a:t>; </a:t>
            </a:r>
            <a:r>
              <a:rPr lang="de-DE" sz="2000" dirty="0" err="1" smtClean="0">
                <a:solidFill>
                  <a:srgbClr val="008B7A"/>
                </a:solidFill>
              </a:rPr>
              <a:t>Build</a:t>
            </a:r>
            <a:r>
              <a:rPr lang="de-DE" sz="2000" dirty="0" smtClean="0">
                <a:solidFill>
                  <a:srgbClr val="008B7A"/>
                </a:solidFill>
              </a:rPr>
              <a:t> </a:t>
            </a:r>
            <a:r>
              <a:rPr lang="de-DE" sz="2000" dirty="0" err="1" smtClean="0">
                <a:solidFill>
                  <a:srgbClr val="008B7A"/>
                </a:solidFill>
              </a:rPr>
              <a:t>interfaces</a:t>
            </a:r>
            <a:r>
              <a:rPr lang="de-DE" sz="2000" dirty="0" smtClean="0">
                <a:solidFill>
                  <a:srgbClr val="008B7A"/>
                </a:solidFill>
              </a:rPr>
              <a:t> </a:t>
            </a:r>
            <a:r>
              <a:rPr lang="de-DE" sz="2000" dirty="0" err="1" smtClean="0">
                <a:solidFill>
                  <a:srgbClr val="008B7A"/>
                </a:solidFill>
              </a:rPr>
              <a:t>with</a:t>
            </a:r>
            <a:r>
              <a:rPr lang="de-DE" sz="2000" dirty="0" smtClean="0">
                <a:solidFill>
                  <a:srgbClr val="008B7A"/>
                </a:solidFill>
              </a:rPr>
              <a:t> UNFCCC </a:t>
            </a:r>
            <a:r>
              <a:rPr lang="de-DE" sz="2000" dirty="0" err="1" smtClean="0">
                <a:solidFill>
                  <a:srgbClr val="008B7A"/>
                </a:solidFill>
              </a:rPr>
              <a:t>Constituted</a:t>
            </a:r>
            <a:r>
              <a:rPr lang="de-DE" sz="2000" dirty="0" smtClean="0">
                <a:solidFill>
                  <a:srgbClr val="008B7A"/>
                </a:solidFill>
              </a:rPr>
              <a:t> </a:t>
            </a:r>
            <a:r>
              <a:rPr lang="de-DE" sz="2000" dirty="0" err="1" smtClean="0">
                <a:solidFill>
                  <a:srgbClr val="008B7A"/>
                </a:solidFill>
              </a:rPr>
              <a:t>Bodies</a:t>
            </a:r>
            <a:r>
              <a:rPr lang="de-DE" sz="2000" dirty="0" smtClean="0">
                <a:solidFill>
                  <a:srgbClr val="008B7A"/>
                </a:solidFill>
              </a:rPr>
              <a:t>; </a:t>
            </a:r>
            <a:r>
              <a:rPr lang="de-DE" sz="2000" dirty="0" err="1" smtClean="0">
                <a:solidFill>
                  <a:srgbClr val="008B7A"/>
                </a:solidFill>
              </a:rPr>
              <a:t>Build</a:t>
            </a:r>
            <a:r>
              <a:rPr lang="de-DE" sz="2000" dirty="0" smtClean="0">
                <a:solidFill>
                  <a:srgbClr val="008B7A"/>
                </a:solidFill>
              </a:rPr>
              <a:t> on </a:t>
            </a:r>
            <a:r>
              <a:rPr lang="de-DE" sz="2000" dirty="0" err="1" smtClean="0">
                <a:solidFill>
                  <a:srgbClr val="008B7A"/>
                </a:solidFill>
              </a:rPr>
              <a:t>documents</a:t>
            </a:r>
            <a:r>
              <a:rPr lang="de-DE" sz="2000" dirty="0" smtClean="0">
                <a:solidFill>
                  <a:srgbClr val="008B7A"/>
                </a:solidFill>
              </a:rPr>
              <a:t> </a:t>
            </a:r>
            <a:r>
              <a:rPr lang="de-DE" sz="2000" dirty="0" err="1" smtClean="0">
                <a:solidFill>
                  <a:srgbClr val="008B7A"/>
                </a:solidFill>
              </a:rPr>
              <a:t>made</a:t>
            </a:r>
            <a:r>
              <a:rPr lang="de-DE" sz="2000" dirty="0" smtClean="0">
                <a:solidFill>
                  <a:srgbClr val="008B7A"/>
                </a:solidFill>
              </a:rPr>
              <a:t> </a:t>
            </a:r>
            <a:r>
              <a:rPr lang="de-DE" sz="2000" dirty="0" err="1" smtClean="0">
                <a:solidFill>
                  <a:srgbClr val="008B7A"/>
                </a:solidFill>
              </a:rPr>
              <a:t>available</a:t>
            </a:r>
            <a:r>
              <a:rPr lang="de-DE" sz="2000" dirty="0" smtClean="0">
                <a:solidFill>
                  <a:srgbClr val="008B7A"/>
                </a:solidFill>
              </a:rPr>
              <a:t> </a:t>
            </a:r>
            <a:r>
              <a:rPr lang="de-DE" sz="2000" dirty="0" err="1" smtClean="0">
                <a:solidFill>
                  <a:srgbClr val="008B7A"/>
                </a:solidFill>
              </a:rPr>
              <a:t>by</a:t>
            </a:r>
            <a:r>
              <a:rPr lang="de-DE" sz="2000" dirty="0" smtClean="0">
                <a:solidFill>
                  <a:srgbClr val="008B7A"/>
                </a:solidFill>
              </a:rPr>
              <a:t> </a:t>
            </a:r>
            <a:r>
              <a:rPr lang="de-DE" sz="2000" dirty="0" err="1" smtClean="0">
                <a:solidFill>
                  <a:srgbClr val="008B7A"/>
                </a:solidFill>
              </a:rPr>
              <a:t>Parties</a:t>
            </a:r>
            <a:r>
              <a:rPr lang="de-DE" sz="2000" dirty="0" smtClean="0">
                <a:solidFill>
                  <a:srgbClr val="008B7A"/>
                </a:solidFill>
              </a:rPr>
              <a:t>; Hold regional </a:t>
            </a:r>
            <a:r>
              <a:rPr lang="de-DE" sz="2000" dirty="0" err="1" smtClean="0">
                <a:solidFill>
                  <a:srgbClr val="008B7A"/>
                </a:solidFill>
              </a:rPr>
              <a:t>workshops</a:t>
            </a:r>
            <a:r>
              <a:rPr lang="de-DE" sz="2000" dirty="0" smtClean="0">
                <a:solidFill>
                  <a:srgbClr val="008B7A"/>
                </a:solidFill>
              </a:rPr>
              <a:t> </a:t>
            </a:r>
            <a:r>
              <a:rPr lang="de-DE" sz="2000" dirty="0" err="1" smtClean="0">
                <a:solidFill>
                  <a:srgbClr val="008B7A"/>
                </a:solidFill>
              </a:rPr>
              <a:t>with</a:t>
            </a:r>
            <a:r>
              <a:rPr lang="de-DE" sz="2000" dirty="0" smtClean="0">
                <a:solidFill>
                  <a:srgbClr val="008B7A"/>
                </a:solidFill>
              </a:rPr>
              <a:t> </a:t>
            </a:r>
            <a:r>
              <a:rPr lang="de-DE" sz="2000" dirty="0" err="1" smtClean="0">
                <a:solidFill>
                  <a:srgbClr val="008B7A"/>
                </a:solidFill>
              </a:rPr>
              <a:t>stakeholders</a:t>
            </a:r>
            <a:r>
              <a:rPr lang="de-DE" sz="2000" dirty="0" smtClean="0">
                <a:solidFill>
                  <a:srgbClr val="008B7A"/>
                </a:solidFill>
              </a:rPr>
              <a:t> </a:t>
            </a:r>
            <a:endParaRPr lang="en-US" sz="2000" dirty="0">
              <a:solidFill>
                <a:srgbClr val="008B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75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01414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dirty="0" smtClean="0">
                <a:solidFill>
                  <a:srgbClr val="1D324B"/>
                </a:solidFill>
                <a:latin typeface="Calibri" panose="020F0502020204030204" pitchFamily="34" charset="0"/>
              </a:rPr>
              <a:t>GEO </a:t>
            </a:r>
            <a:r>
              <a:rPr lang="de-DE" sz="4400" b="1" dirty="0" err="1" smtClean="0">
                <a:solidFill>
                  <a:srgbClr val="1D324B"/>
                </a:solidFill>
                <a:latin typeface="Calibri" panose="020F0502020204030204" pitchFamily="34" charset="0"/>
              </a:rPr>
              <a:t>Climate</a:t>
            </a:r>
            <a:r>
              <a:rPr lang="de-DE" sz="4400" b="1" dirty="0" smtClean="0">
                <a:solidFill>
                  <a:srgbClr val="1D324B"/>
                </a:solidFill>
                <a:latin typeface="Calibri" panose="020F0502020204030204" pitchFamily="34" charset="0"/>
              </a:rPr>
              <a:t> Workshop</a:t>
            </a:r>
            <a:endParaRPr lang="en-US" sz="4400" b="1" dirty="0">
              <a:solidFill>
                <a:srgbClr val="1D324B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12" y="908720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Recommendations to GEO </a:t>
            </a:r>
            <a:r>
              <a:rPr lang="en-US" sz="25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Programme</a:t>
            </a:r>
            <a:r>
              <a:rPr lang="en-US" sz="25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Board</a:t>
            </a:r>
            <a:endParaRPr lang="en-US" sz="25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528" y="2204864"/>
            <a:ext cx="857388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de-DE" sz="2400" dirty="0" err="1" smtClean="0">
                <a:solidFill>
                  <a:schemeClr val="accent5">
                    <a:lumMod val="75000"/>
                  </a:schemeClr>
                </a:solidFill>
                <a:latin typeface="+mj-lt"/>
                <a:sym typeface="Helvetica"/>
              </a:rPr>
              <a:t>Establish</a:t>
            </a:r>
            <a:r>
              <a:rPr lang="de-DE" sz="2400" dirty="0" smtClean="0">
                <a:solidFill>
                  <a:schemeClr val="accent5">
                    <a:lumMod val="75000"/>
                  </a:schemeClr>
                </a:solidFill>
                <a:latin typeface="+mj-lt"/>
                <a:sym typeface="Helvetica"/>
              </a:rPr>
              <a:t> a 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coordination mechanism for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climate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across the GEO Work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</a:rPr>
              <a:t>Programme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Develop 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Pilots 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for dedicated tasks within the existing activities e.g. on adaptation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de-DE" sz="24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Mid-term </a:t>
            </a:r>
            <a:r>
              <a:rPr lang="de-DE" sz="24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target</a:t>
            </a:r>
            <a:r>
              <a:rPr lang="de-DE" sz="24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: GEO </a:t>
            </a:r>
            <a:r>
              <a:rPr lang="de-DE" sz="24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to</a:t>
            </a:r>
            <a:r>
              <a:rPr lang="de-DE" sz="24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24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formulate</a:t>
            </a:r>
            <a:r>
              <a:rPr lang="de-DE" sz="24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24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supplementary</a:t>
            </a:r>
            <a:r>
              <a:rPr lang="de-DE" sz="24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24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guidance</a:t>
            </a:r>
            <a:r>
              <a:rPr lang="de-DE" sz="24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24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report</a:t>
            </a:r>
            <a:r>
              <a:rPr lang="de-DE" sz="24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24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to</a:t>
            </a:r>
            <a:r>
              <a:rPr lang="de-DE" sz="24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NAP </a:t>
            </a:r>
            <a:r>
              <a:rPr lang="de-DE" sz="24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process</a:t>
            </a:r>
            <a:r>
              <a:rPr lang="de-DE" sz="24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on </a:t>
            </a:r>
            <a:r>
              <a:rPr lang="de-DE" sz="24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the</a:t>
            </a:r>
            <a:r>
              <a:rPr lang="de-DE" sz="24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24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use</a:t>
            </a:r>
            <a:r>
              <a:rPr lang="de-DE" sz="24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24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and</a:t>
            </a:r>
            <a:r>
              <a:rPr lang="de-DE" sz="24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potential </a:t>
            </a:r>
            <a:r>
              <a:rPr lang="de-DE" sz="24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of</a:t>
            </a:r>
            <a:r>
              <a:rPr lang="de-DE" sz="24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EO</a:t>
            </a:r>
            <a:endParaRPr lang="en-US" sz="24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16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slide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6"/>
          <p:cNvSpPr txBox="1"/>
          <p:nvPr/>
        </p:nvSpPr>
        <p:spPr>
          <a:xfrm>
            <a:off x="-1" y="908720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History</a:t>
            </a:r>
            <a:endParaRPr lang="en-US" sz="25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35496" y="1352962"/>
            <a:ext cx="35283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de-DE" sz="2000" dirty="0" smtClean="0">
                <a:solidFill>
                  <a:srgbClr val="1D324B"/>
                </a:solidFill>
              </a:rPr>
              <a:t>2010 GEO Carbon Community </a:t>
            </a:r>
            <a:r>
              <a:rPr lang="de-DE" sz="2000" dirty="0" err="1" smtClean="0">
                <a:solidFill>
                  <a:srgbClr val="1D324B"/>
                </a:solidFill>
              </a:rPr>
              <a:t>of</a:t>
            </a:r>
            <a:r>
              <a:rPr lang="de-DE" sz="2000" dirty="0" smtClean="0">
                <a:solidFill>
                  <a:srgbClr val="1D324B"/>
                </a:solidFill>
              </a:rPr>
              <a:t> Practice</a:t>
            </a:r>
            <a:endParaRPr lang="en-US" sz="2000" dirty="0">
              <a:solidFill>
                <a:srgbClr val="1D324B"/>
              </a:solidFill>
            </a:endParaRPr>
          </a:p>
        </p:txBody>
      </p:sp>
      <p:sp>
        <p:nvSpPr>
          <p:cNvPr id="7" name="TextBox 5"/>
          <p:cNvSpPr txBox="1"/>
          <p:nvPr/>
        </p:nvSpPr>
        <p:spPr>
          <a:xfrm>
            <a:off x="0" y="201414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dirty="0" smtClean="0">
                <a:solidFill>
                  <a:srgbClr val="1D324B"/>
                </a:solidFill>
                <a:latin typeface="Calibri" panose="020F0502020204030204" pitchFamily="34" charset="0"/>
              </a:rPr>
              <a:t>GEO-C</a:t>
            </a:r>
            <a:endParaRPr lang="en-US" sz="4400" b="1" dirty="0">
              <a:solidFill>
                <a:srgbClr val="1D324B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" y="182045"/>
            <a:ext cx="1619672" cy="870691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80" y="2119981"/>
            <a:ext cx="2808312" cy="397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8" descr="http://ceos.org/wp-content/uploads/2014/10/CEOS-Carbon-Strategy-Cover-Page-221x30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743688"/>
            <a:ext cx="1512168" cy="2053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9899">
            <a:off x="6270422" y="2708409"/>
            <a:ext cx="1463848" cy="197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hteck 15"/>
          <p:cNvSpPr/>
          <p:nvPr/>
        </p:nvSpPr>
        <p:spPr>
          <a:xfrm>
            <a:off x="3491880" y="2164794"/>
            <a:ext cx="35283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de-DE" sz="2000" dirty="0" smtClean="0">
                <a:solidFill>
                  <a:srgbClr val="1D324B"/>
                </a:solidFill>
              </a:rPr>
              <a:t>Follow-</a:t>
            </a:r>
            <a:r>
              <a:rPr lang="de-DE" sz="2000" dirty="0" err="1" smtClean="0">
                <a:solidFill>
                  <a:srgbClr val="1D324B"/>
                </a:solidFill>
              </a:rPr>
              <a:t>up</a:t>
            </a:r>
            <a:r>
              <a:rPr lang="de-DE" sz="2000" dirty="0" smtClean="0">
                <a:solidFill>
                  <a:srgbClr val="1D324B"/>
                </a:solidFill>
              </a:rPr>
              <a:t> </a:t>
            </a:r>
            <a:r>
              <a:rPr lang="de-DE" sz="2000" dirty="0" err="1" smtClean="0">
                <a:solidFill>
                  <a:srgbClr val="1D324B"/>
                </a:solidFill>
              </a:rPr>
              <a:t>strategies</a:t>
            </a:r>
            <a:endParaRPr lang="en-US" sz="2000" dirty="0">
              <a:solidFill>
                <a:srgbClr val="1D324B"/>
              </a:solidFill>
            </a:endParaRPr>
          </a:p>
        </p:txBody>
      </p:sp>
      <p:sp>
        <p:nvSpPr>
          <p:cNvPr id="3" name="Pfeil nach rechts 2"/>
          <p:cNvSpPr/>
          <p:nvPr/>
        </p:nvSpPr>
        <p:spPr>
          <a:xfrm>
            <a:off x="3275856" y="3501008"/>
            <a:ext cx="360040" cy="6056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966" y="4585790"/>
            <a:ext cx="1527178" cy="2083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5943">
            <a:off x="7434653" y="2700592"/>
            <a:ext cx="1439281" cy="1981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878" y="4149080"/>
            <a:ext cx="1452450" cy="2053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728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6"/>
          <p:cNvSpPr txBox="1"/>
          <p:nvPr/>
        </p:nvSpPr>
        <p:spPr>
          <a:xfrm>
            <a:off x="-1" y="908720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Mission</a:t>
            </a:r>
            <a:endParaRPr lang="en-US" sz="25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-468560" y="4706560"/>
            <a:ext cx="97210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pPr lvl="1"/>
            <a:r>
              <a:rPr lang="de-DE" sz="2400" dirty="0" err="1">
                <a:solidFill>
                  <a:srgbClr val="1D324B"/>
                </a:solidFill>
              </a:rPr>
              <a:t>Integrating</a:t>
            </a:r>
            <a:r>
              <a:rPr lang="de-DE" sz="2400" dirty="0">
                <a:solidFill>
                  <a:srgbClr val="1D324B"/>
                </a:solidFill>
              </a:rPr>
              <a:t> </a:t>
            </a:r>
            <a:r>
              <a:rPr lang="de-DE" sz="2400" dirty="0" err="1">
                <a:solidFill>
                  <a:srgbClr val="1D324B"/>
                </a:solidFill>
              </a:rPr>
              <a:t>carbon</a:t>
            </a:r>
            <a:r>
              <a:rPr lang="de-DE" sz="2400" dirty="0">
                <a:solidFill>
                  <a:srgbClr val="1D324B"/>
                </a:solidFill>
              </a:rPr>
              <a:t> </a:t>
            </a:r>
            <a:r>
              <a:rPr lang="de-DE" sz="2400" dirty="0" err="1">
                <a:solidFill>
                  <a:srgbClr val="1D324B"/>
                </a:solidFill>
              </a:rPr>
              <a:t>cycle</a:t>
            </a:r>
            <a:r>
              <a:rPr lang="de-DE" sz="2400" dirty="0">
                <a:solidFill>
                  <a:srgbClr val="1D324B"/>
                </a:solidFill>
              </a:rPr>
              <a:t> </a:t>
            </a:r>
            <a:r>
              <a:rPr lang="de-DE" sz="2400" dirty="0" err="1">
                <a:solidFill>
                  <a:srgbClr val="1D324B"/>
                </a:solidFill>
              </a:rPr>
              <a:t>observations</a:t>
            </a:r>
            <a:r>
              <a:rPr lang="de-DE" sz="2400" dirty="0">
                <a:solidFill>
                  <a:srgbClr val="1D324B"/>
                </a:solidFill>
              </a:rPr>
              <a:t> </a:t>
            </a:r>
            <a:r>
              <a:rPr lang="de-DE" sz="2400" dirty="0" err="1">
                <a:solidFill>
                  <a:srgbClr val="1D324B"/>
                </a:solidFill>
              </a:rPr>
              <a:t>across</a:t>
            </a:r>
            <a:r>
              <a:rPr lang="de-DE" sz="2400" dirty="0">
                <a:solidFill>
                  <a:srgbClr val="1D324B"/>
                </a:solidFill>
              </a:rPr>
              <a:t> </a:t>
            </a:r>
            <a:r>
              <a:rPr lang="de-DE" sz="2400" dirty="0" err="1">
                <a:solidFill>
                  <a:srgbClr val="1D324B"/>
                </a:solidFill>
              </a:rPr>
              <a:t>ocean</a:t>
            </a:r>
            <a:r>
              <a:rPr lang="de-DE" sz="2400" dirty="0">
                <a:solidFill>
                  <a:srgbClr val="1D324B"/>
                </a:solidFill>
              </a:rPr>
              <a:t>, </a:t>
            </a:r>
            <a:r>
              <a:rPr lang="de-DE" sz="2400" dirty="0" err="1">
                <a:solidFill>
                  <a:srgbClr val="1D324B"/>
                </a:solidFill>
              </a:rPr>
              <a:t>land</a:t>
            </a:r>
            <a:r>
              <a:rPr lang="de-DE" sz="2400" dirty="0">
                <a:solidFill>
                  <a:srgbClr val="1D324B"/>
                </a:solidFill>
              </a:rPr>
              <a:t> </a:t>
            </a:r>
            <a:r>
              <a:rPr lang="de-DE" sz="2400" dirty="0" err="1">
                <a:solidFill>
                  <a:srgbClr val="1D324B"/>
                </a:solidFill>
              </a:rPr>
              <a:t>and</a:t>
            </a:r>
            <a:r>
              <a:rPr lang="de-DE" sz="2400" dirty="0">
                <a:solidFill>
                  <a:srgbClr val="1D324B"/>
                </a:solidFill>
              </a:rPr>
              <a:t> </a:t>
            </a:r>
            <a:r>
              <a:rPr lang="de-DE" sz="2400" dirty="0" err="1">
                <a:solidFill>
                  <a:srgbClr val="1D324B"/>
                </a:solidFill>
              </a:rPr>
              <a:t>atmosphere</a:t>
            </a:r>
            <a:endParaRPr lang="en-US" sz="2400" dirty="0">
              <a:solidFill>
                <a:srgbClr val="1D324B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" y="2132856"/>
            <a:ext cx="86010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5"/>
          <p:cNvSpPr txBox="1"/>
          <p:nvPr/>
        </p:nvSpPr>
        <p:spPr>
          <a:xfrm>
            <a:off x="0" y="201414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dirty="0" smtClean="0">
                <a:solidFill>
                  <a:srgbClr val="1D324B"/>
                </a:solidFill>
                <a:latin typeface="Calibri" panose="020F0502020204030204" pitchFamily="34" charset="0"/>
              </a:rPr>
              <a:t>GEO-C</a:t>
            </a:r>
            <a:endParaRPr lang="en-US" sz="4400" b="1" dirty="0">
              <a:solidFill>
                <a:srgbClr val="1D324B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" y="182045"/>
            <a:ext cx="1619672" cy="870691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-316160" y="5631631"/>
            <a:ext cx="97210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de-DE" sz="2400" dirty="0" err="1" smtClean="0">
                <a:solidFill>
                  <a:srgbClr val="1D324B"/>
                </a:solidFill>
              </a:rPr>
              <a:t>Coherence</a:t>
            </a:r>
            <a:r>
              <a:rPr lang="de-DE" sz="2400" dirty="0" smtClean="0">
                <a:solidFill>
                  <a:srgbClr val="1D324B"/>
                </a:solidFill>
              </a:rPr>
              <a:t> &amp; </a:t>
            </a:r>
            <a:r>
              <a:rPr lang="de-DE" sz="2400" dirty="0" err="1" smtClean="0">
                <a:solidFill>
                  <a:srgbClr val="1D324B"/>
                </a:solidFill>
              </a:rPr>
              <a:t>Consistency</a:t>
            </a:r>
            <a:endParaRPr lang="en-US" sz="2400" dirty="0">
              <a:solidFill>
                <a:srgbClr val="1D324B"/>
              </a:solidFill>
            </a:endParaRPr>
          </a:p>
        </p:txBody>
      </p:sp>
      <p:sp>
        <p:nvSpPr>
          <p:cNvPr id="3" name="Pfeil nach rechts 2"/>
          <p:cNvSpPr/>
          <p:nvPr/>
        </p:nvSpPr>
        <p:spPr>
          <a:xfrm>
            <a:off x="2267744" y="5733256"/>
            <a:ext cx="79208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68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CA1F8D4-BDA2-4E40-A0AA-E2EE3B431B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856" y="1291746"/>
            <a:ext cx="7164288" cy="467817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5C0D451-E874-3A4A-8185-48ECF0DB12DA}"/>
              </a:ext>
            </a:extLst>
          </p:cNvPr>
          <p:cNvSpPr/>
          <p:nvPr/>
        </p:nvSpPr>
        <p:spPr>
          <a:xfrm>
            <a:off x="1449607" y="381938"/>
            <a:ext cx="6244786" cy="8156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700" b="1" dirty="0">
                <a:solidFill>
                  <a:srgbClr val="1D324B"/>
                </a:solidFill>
                <a:latin typeface="Calibri" panose="020F0502020204030204" pitchFamily="34" charset="0"/>
              </a:rPr>
              <a:t>The need for integration</a:t>
            </a:r>
            <a:endParaRPr lang="en-US" sz="4700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52D4B61-D9ED-1840-962E-8E179E2F66EE}"/>
              </a:ext>
            </a:extLst>
          </p:cNvPr>
          <p:cNvSpPr txBox="1"/>
          <p:nvPr/>
        </p:nvSpPr>
        <p:spPr>
          <a:xfrm>
            <a:off x="7383545" y="5805264"/>
            <a:ext cx="1753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Pinty</a:t>
            </a:r>
            <a:r>
              <a:rPr lang="en-US" dirty="0"/>
              <a:t> et al., 2018</a:t>
            </a:r>
          </a:p>
        </p:txBody>
      </p:sp>
    </p:spTree>
    <p:extLst>
      <p:ext uri="{BB962C8B-B14F-4D97-AF65-F5344CB8AC3E}">
        <p14:creationId xmlns:p14="http://schemas.microsoft.com/office/powerpoint/2010/main" val="265262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581"/>
            <a:ext cx="9144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="" xmlns:a16="http://schemas.microsoft.com/office/drawing/2014/main" id="{D9D5009D-0EE4-3F42-B749-6B9E55923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790" y="274638"/>
            <a:ext cx="8223610" cy="1143000"/>
          </a:xfrm>
        </p:spPr>
        <p:txBody>
          <a:bodyPr>
            <a:noAutofit/>
          </a:bodyPr>
          <a:lstStyle/>
          <a:p>
            <a:r>
              <a:rPr lang="en-US" sz="4700" b="1" dirty="0">
                <a:solidFill>
                  <a:srgbClr val="1D324B"/>
                </a:solidFill>
                <a:latin typeface="Calibri" panose="020F0502020204030204" pitchFamily="34" charset="0"/>
              </a:rPr>
              <a:t>From observations to decisions</a:t>
            </a:r>
            <a:endParaRPr lang="en-GB" sz="4700" dirty="0"/>
          </a:p>
        </p:txBody>
      </p:sp>
      <p:pic>
        <p:nvPicPr>
          <p:cNvPr id="4" name="Picture 2" descr="SOCAT">
            <a:extLst>
              <a:ext uri="{FF2B5EF4-FFF2-40B4-BE49-F238E27FC236}">
                <a16:creationId xmlns="" xmlns:a16="http://schemas.microsoft.com/office/drawing/2014/main" id="{FA0920D6-35E5-9F46-BA8C-5B0FBF5A2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21" y="2095156"/>
            <a:ext cx="962955" cy="56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6A78E2B-AEFC-6C45-904E-03F87455B9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756" y="5477374"/>
            <a:ext cx="795585" cy="3797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A6CB6E5-8B26-8740-A0A0-085A87572C7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414" y="1817251"/>
            <a:ext cx="535435" cy="7560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FD0134C-D7FB-274E-B483-2F6334C1CE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5873" y="2010627"/>
            <a:ext cx="1016669" cy="4845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CD8B62F-A5A5-D444-83B7-442A43EADE91}"/>
              </a:ext>
            </a:extLst>
          </p:cNvPr>
          <p:cNvSpPr txBox="1"/>
          <p:nvPr/>
        </p:nvSpPr>
        <p:spPr>
          <a:xfrm flipH="1">
            <a:off x="6947336" y="2301580"/>
            <a:ext cx="100963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ts val="2400"/>
              </a:lnSpc>
              <a:spcAft>
                <a:spcPts val="1200"/>
              </a:spcAft>
            </a:pPr>
            <a:r>
              <a:rPr lang="en-GB" sz="2400" dirty="0">
                <a:solidFill>
                  <a:schemeClr val="tx2"/>
                </a:solidFill>
                <a:latin typeface="Trebuchet MS" charset="0"/>
                <a:ea typeface="Trebuchet MS" charset="0"/>
                <a:cs typeface="Trebuchet MS" charset="0"/>
              </a:rPr>
              <a:t>SBSTA</a:t>
            </a:r>
          </a:p>
        </p:txBody>
      </p:sp>
      <p:pic>
        <p:nvPicPr>
          <p:cNvPr id="10" name="Picture 2" descr="https://duckduckgo.com/i/46521499.jpg">
            <a:extLst>
              <a:ext uri="{FF2B5EF4-FFF2-40B4-BE49-F238E27FC236}">
                <a16:creationId xmlns="" xmlns:a16="http://schemas.microsoft.com/office/drawing/2014/main" id="{1F7E9814-F810-0A4E-97B7-E4CB83FD1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90" y="2887702"/>
            <a:ext cx="520057" cy="52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www.wmo.int/pages/prog/arep/gaw/images/gaw_logo_acronym_vertical-3.jpg">
            <a:extLst>
              <a:ext uri="{FF2B5EF4-FFF2-40B4-BE49-F238E27FC236}">
                <a16:creationId xmlns="" xmlns:a16="http://schemas.microsoft.com/office/drawing/2014/main" id="{07A5A38C-517E-6B49-86EC-FCB4DAEEE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347" y="2631450"/>
            <a:ext cx="538993" cy="70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www.earthobservations.org/images/logos/geo_logo_al_300.png">
            <a:extLst>
              <a:ext uri="{FF2B5EF4-FFF2-40B4-BE49-F238E27FC236}">
                <a16:creationId xmlns="" xmlns:a16="http://schemas.microsoft.com/office/drawing/2014/main" id="{452A119B-26FB-D140-839D-0664476DA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371" y="2756783"/>
            <a:ext cx="1516256" cy="52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8B52C92-BE20-CA4D-8846-CBE40DA6A04E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787" y="2596847"/>
            <a:ext cx="854734" cy="795845"/>
          </a:xfrm>
          <a:prstGeom prst="rect">
            <a:avLst/>
          </a:prstGeom>
        </p:spPr>
      </p:pic>
      <p:pic>
        <p:nvPicPr>
          <p:cNvPr id="14" name="Picture 13">
            <a:hlinkClick r:id="rId11"/>
            <a:extLst>
              <a:ext uri="{FF2B5EF4-FFF2-40B4-BE49-F238E27FC236}">
                <a16:creationId xmlns="" xmlns:a16="http://schemas.microsoft.com/office/drawing/2014/main" id="{7DECC6BF-E563-5245-AA45-51F181FF3DB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210" t="11954" r="47504" b="42613"/>
          <a:stretch/>
        </p:blipFill>
        <p:spPr>
          <a:xfrm>
            <a:off x="6222125" y="4966586"/>
            <a:ext cx="1734846" cy="5001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6ED704A0-E92F-0346-AAEF-52FF8543960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74141" y="2747943"/>
            <a:ext cx="2411260" cy="584162"/>
          </a:xfrm>
          <a:prstGeom prst="rect">
            <a:avLst/>
          </a:prstGeom>
        </p:spPr>
      </p:pic>
      <p:sp>
        <p:nvSpPr>
          <p:cNvPr id="16" name="Freccia a destra 1">
            <a:extLst>
              <a:ext uri="{FF2B5EF4-FFF2-40B4-BE49-F238E27FC236}">
                <a16:creationId xmlns="" xmlns:a16="http://schemas.microsoft.com/office/drawing/2014/main" id="{C971F660-0CF3-9349-9D63-20AA3F8A4051}"/>
              </a:ext>
            </a:extLst>
          </p:cNvPr>
          <p:cNvSpPr/>
          <p:nvPr/>
        </p:nvSpPr>
        <p:spPr>
          <a:xfrm>
            <a:off x="408479" y="3466063"/>
            <a:ext cx="8282031" cy="512474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gradFill>
              <a:gsLst>
                <a:gs pos="0">
                  <a:srgbClr val="0070C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  </a:t>
            </a:r>
            <a:r>
              <a:rPr lang="en-US" sz="1600" i="1" dirty="0">
                <a:solidFill>
                  <a:schemeClr val="tx1"/>
                </a:solidFill>
              </a:rPr>
              <a:t>Observations</a:t>
            </a:r>
            <a:r>
              <a:rPr lang="en-US" sz="1600" dirty="0">
                <a:solidFill>
                  <a:schemeClr val="tx1"/>
                </a:solidFill>
              </a:rPr>
              <a:t>         	 </a:t>
            </a:r>
            <a:r>
              <a:rPr lang="en-US" sz="1600" i="1" dirty="0">
                <a:solidFill>
                  <a:schemeClr val="tx1"/>
                </a:solidFill>
              </a:rPr>
              <a:t>Services</a:t>
            </a:r>
            <a:r>
              <a:rPr lang="en-US" sz="1600" dirty="0">
                <a:solidFill>
                  <a:schemeClr val="tx1"/>
                </a:solidFill>
              </a:rPr>
              <a:t>   	              </a:t>
            </a:r>
            <a:r>
              <a:rPr lang="en-US" sz="1600" i="1" dirty="0">
                <a:solidFill>
                  <a:schemeClr val="tx1"/>
                </a:solidFill>
              </a:rPr>
              <a:t>Knowledge</a:t>
            </a:r>
            <a:r>
              <a:rPr lang="en-US" sz="1600" dirty="0">
                <a:solidFill>
                  <a:schemeClr val="tx1"/>
                </a:solidFill>
              </a:rPr>
              <a:t>	  		      </a:t>
            </a:r>
            <a:r>
              <a:rPr lang="en-US" sz="1600" i="1" dirty="0">
                <a:solidFill>
                  <a:schemeClr val="tx1"/>
                </a:solidFill>
              </a:rPr>
              <a:t>Decisions</a:t>
            </a:r>
          </a:p>
        </p:txBody>
      </p:sp>
      <p:pic>
        <p:nvPicPr>
          <p:cNvPr id="17" name="Picture 2" descr="NEON">
            <a:extLst>
              <a:ext uri="{FF2B5EF4-FFF2-40B4-BE49-F238E27FC236}">
                <a16:creationId xmlns="" xmlns:a16="http://schemas.microsoft.com/office/drawing/2014/main" id="{EE2F61FA-E6F9-F645-8665-29CC29235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34" y="4139586"/>
            <a:ext cx="520291" cy="14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ameriflux.lbl.gov/wp-content/uploads/2014/12/copy-ameriflux_r6_final-sm.png">
            <a:extLst>
              <a:ext uri="{FF2B5EF4-FFF2-40B4-BE49-F238E27FC236}">
                <a16:creationId xmlns="" xmlns:a16="http://schemas.microsoft.com/office/drawing/2014/main" id="{1825618B-276A-934E-A4FD-CBFF97CF4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976" y="5508900"/>
            <a:ext cx="916495" cy="31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helsinki.app.box.com/representation/file_version_16071031056/image_2048/1.png?shared_name=gfe0oy5yppxxl7u0m21u">
            <a:extLst>
              <a:ext uri="{FF2B5EF4-FFF2-40B4-BE49-F238E27FC236}">
                <a16:creationId xmlns="" xmlns:a16="http://schemas.microsoft.com/office/drawing/2014/main" id="{0AA5130F-13A1-DF4D-A289-704F719BB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2" y="4440775"/>
            <a:ext cx="1066798" cy="29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ttp://www.japanflux.org/image/JapanFlux_logo_sample.jpg">
            <a:extLst>
              <a:ext uri="{FF2B5EF4-FFF2-40B4-BE49-F238E27FC236}">
                <a16:creationId xmlns="" xmlns:a16="http://schemas.microsoft.com/office/drawing/2014/main" id="{706D4E79-6A17-A04D-AB59-BB7C551F9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10" y="4856302"/>
            <a:ext cx="252260" cy="36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C7D21D98-4368-F449-83F5-E882E7658D71}"/>
              </a:ext>
            </a:extLst>
          </p:cNvPr>
          <p:cNvSpPr txBox="1"/>
          <p:nvPr/>
        </p:nvSpPr>
        <p:spPr>
          <a:xfrm>
            <a:off x="1124744" y="4207148"/>
            <a:ext cx="1550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200" i="1" dirty="0" err="1"/>
              <a:t>Identifying</a:t>
            </a:r>
            <a:r>
              <a:rPr lang="fi-FI" sz="1200" i="1" dirty="0"/>
              <a:t> </a:t>
            </a:r>
            <a:r>
              <a:rPr lang="fi-FI" sz="1200" i="1" dirty="0" err="1"/>
              <a:t>observational</a:t>
            </a:r>
            <a:r>
              <a:rPr lang="fi-FI" sz="1200" i="1" dirty="0"/>
              <a:t> </a:t>
            </a:r>
            <a:r>
              <a:rPr lang="fi-FI" sz="1200" i="1" dirty="0" err="1"/>
              <a:t>gaps</a:t>
            </a:r>
            <a:endParaRPr lang="fi-FI" sz="1200" i="1" dirty="0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06B24A3F-60DE-5B4B-A960-152D3B644AF4}"/>
              </a:ext>
            </a:extLst>
          </p:cNvPr>
          <p:cNvSpPr txBox="1"/>
          <p:nvPr/>
        </p:nvSpPr>
        <p:spPr>
          <a:xfrm>
            <a:off x="2747822" y="4207148"/>
            <a:ext cx="19552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200" i="1" dirty="0" err="1"/>
              <a:t>Improve</a:t>
            </a:r>
            <a:r>
              <a:rPr lang="fi-FI" sz="1200" i="1" dirty="0"/>
              <a:t> data </a:t>
            </a:r>
            <a:r>
              <a:rPr lang="fi-FI" sz="1200" i="1" dirty="0" err="1"/>
              <a:t>harmonization</a:t>
            </a:r>
            <a:endParaRPr lang="fi-FI" sz="1200" i="1" dirty="0"/>
          </a:p>
          <a:p>
            <a:pPr algn="ctr"/>
            <a:r>
              <a:rPr lang="fi-FI" sz="1200" i="1" dirty="0" err="1"/>
              <a:t>Improve</a:t>
            </a:r>
            <a:r>
              <a:rPr lang="fi-FI" sz="1200" i="1" dirty="0"/>
              <a:t> inter-</a:t>
            </a:r>
            <a:r>
              <a:rPr lang="fi-FI" sz="1200" i="1" dirty="0" err="1"/>
              <a:t>operability</a:t>
            </a:r>
            <a:endParaRPr lang="fi-FI" sz="1200" i="1" dirty="0"/>
          </a:p>
          <a:p>
            <a:pPr algn="ctr"/>
            <a:r>
              <a:rPr lang="fi-FI" sz="1200" i="1" dirty="0" err="1"/>
              <a:t>Improve</a:t>
            </a:r>
            <a:r>
              <a:rPr lang="fi-FI" sz="1200" i="1" dirty="0"/>
              <a:t> data </a:t>
            </a:r>
            <a:r>
              <a:rPr lang="fi-FI" sz="1200" i="1" dirty="0" err="1"/>
              <a:t>accessibility</a:t>
            </a:r>
            <a:endParaRPr lang="fi-FI" sz="1200" i="1" dirty="0"/>
          </a:p>
          <a:p>
            <a:pPr algn="ctr"/>
            <a:r>
              <a:rPr lang="fi-FI" sz="1200" i="1" dirty="0"/>
              <a:t>Data </a:t>
            </a:r>
            <a:r>
              <a:rPr lang="fi-FI" sz="1200" i="1" dirty="0" err="1"/>
              <a:t>Citation</a:t>
            </a:r>
            <a:endParaRPr lang="fi-FI" sz="1200" i="1" dirty="0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8B937314-05D2-C24E-8F97-B60B991DC369}"/>
              </a:ext>
            </a:extLst>
          </p:cNvPr>
          <p:cNvSpPr txBox="1"/>
          <p:nvPr/>
        </p:nvSpPr>
        <p:spPr>
          <a:xfrm>
            <a:off x="5843237" y="4229250"/>
            <a:ext cx="1445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200" i="1" dirty="0"/>
              <a:t>Sustainability</a:t>
            </a:r>
          </a:p>
          <a:p>
            <a:pPr algn="ctr"/>
            <a:r>
              <a:rPr lang="fi-FI" sz="1200" i="1" dirty="0"/>
              <a:t>Elaborated products</a:t>
            </a:r>
          </a:p>
          <a:p>
            <a:pPr algn="ctr"/>
            <a:r>
              <a:rPr lang="fi-FI" sz="1200" i="1" dirty="0"/>
              <a:t>and services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ACEF2D6B-6052-3A42-9086-D2B3C316591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45444" y="1841608"/>
            <a:ext cx="796411" cy="219809"/>
          </a:xfrm>
          <a:prstGeom prst="rect">
            <a:avLst/>
          </a:prstGeom>
        </p:spPr>
      </p:pic>
      <p:pic>
        <p:nvPicPr>
          <p:cNvPr id="25" name="Picture 2" descr="http://www.copernicus.eu/sites/all/themes/copernicus/logo.png">
            <a:extLst>
              <a:ext uri="{FF2B5EF4-FFF2-40B4-BE49-F238E27FC236}">
                <a16:creationId xmlns="" xmlns:a16="http://schemas.microsoft.com/office/drawing/2014/main" id="{4FCD7259-F769-164D-9B09-B23882EBA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516" y="5208516"/>
            <a:ext cx="825667" cy="34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4COLOR">
            <a:extLst>
              <a:ext uri="{FF2B5EF4-FFF2-40B4-BE49-F238E27FC236}">
                <a16:creationId xmlns="" xmlns:a16="http://schemas.microsoft.com/office/drawing/2014/main" id="{A733085C-36FE-504D-9FA2-1634E6B1D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1" t="70857" r="33333"/>
          <a:stretch>
            <a:fillRect/>
          </a:stretch>
        </p:blipFill>
        <p:spPr bwMode="auto">
          <a:xfrm>
            <a:off x="5091948" y="5380530"/>
            <a:ext cx="764385" cy="74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A98EB841-0F5D-9E49-A00A-A03D8E083E72}"/>
              </a:ext>
            </a:extLst>
          </p:cNvPr>
          <p:cNvGrpSpPr/>
          <p:nvPr/>
        </p:nvGrpSpPr>
        <p:grpSpPr>
          <a:xfrm>
            <a:off x="5062876" y="3447820"/>
            <a:ext cx="504291" cy="612145"/>
            <a:chOff x="830847" y="4787024"/>
            <a:chExt cx="504291" cy="612145"/>
          </a:xfrm>
        </p:grpSpPr>
        <p:sp>
          <p:nvSpPr>
            <p:cNvPr id="28" name="Flussdiagramm: Verbinder zu einer anderen Seite 39">
              <a:extLst>
                <a:ext uri="{FF2B5EF4-FFF2-40B4-BE49-F238E27FC236}">
                  <a16:creationId xmlns="" xmlns:a16="http://schemas.microsoft.com/office/drawing/2014/main" id="{687ECF23-2F23-B74C-8D5E-DB50C261BB00}"/>
                </a:ext>
              </a:extLst>
            </p:cNvPr>
            <p:cNvSpPr/>
            <p:nvPr/>
          </p:nvSpPr>
          <p:spPr>
            <a:xfrm>
              <a:off x="830847" y="4787024"/>
              <a:ext cx="504291" cy="612145"/>
            </a:xfrm>
            <a:prstGeom prst="flowChartOffpageConnector">
              <a:avLst/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2800" b="1" dirty="0"/>
            </a:p>
          </p:txBody>
        </p:sp>
        <p:pic>
          <p:nvPicPr>
            <p:cNvPr id="29" name="Grafik 53">
              <a:extLst>
                <a:ext uri="{FF2B5EF4-FFF2-40B4-BE49-F238E27FC236}">
                  <a16:creationId xmlns="" xmlns:a16="http://schemas.microsoft.com/office/drawing/2014/main" id="{18BEA45E-E36E-0E44-850F-D99F380DC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830848" y="4789821"/>
              <a:ext cx="504290" cy="271483"/>
            </a:xfrm>
            <a:prstGeom prst="rect">
              <a:avLst/>
            </a:prstGeom>
          </p:spPr>
        </p:pic>
        <p:sp>
          <p:nvSpPr>
            <p:cNvPr id="30" name="Textfeld 54">
              <a:extLst>
                <a:ext uri="{FF2B5EF4-FFF2-40B4-BE49-F238E27FC236}">
                  <a16:creationId xmlns="" xmlns:a16="http://schemas.microsoft.com/office/drawing/2014/main" id="{985048B7-7DD3-7A4F-BB09-EAB9834A9F46}"/>
                </a:ext>
              </a:extLst>
            </p:cNvPr>
            <p:cNvSpPr txBox="1"/>
            <p:nvPr/>
          </p:nvSpPr>
          <p:spPr>
            <a:xfrm>
              <a:off x="935956" y="5056706"/>
              <a:ext cx="2506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3</a:t>
              </a:r>
              <a:endParaRPr lang="fi-FI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1B462E28-7D86-634F-A21A-2CE1A73194D5}"/>
              </a:ext>
            </a:extLst>
          </p:cNvPr>
          <p:cNvGrpSpPr/>
          <p:nvPr/>
        </p:nvGrpSpPr>
        <p:grpSpPr>
          <a:xfrm>
            <a:off x="3185387" y="3455893"/>
            <a:ext cx="504291" cy="612145"/>
            <a:chOff x="2988878" y="4263479"/>
            <a:chExt cx="504291" cy="612145"/>
          </a:xfrm>
        </p:grpSpPr>
        <p:grpSp>
          <p:nvGrpSpPr>
            <p:cNvPr id="32" name="Group 31">
              <a:extLst>
                <a:ext uri="{FF2B5EF4-FFF2-40B4-BE49-F238E27FC236}">
                  <a16:creationId xmlns="" xmlns:a16="http://schemas.microsoft.com/office/drawing/2014/main" id="{9D220B52-7E4B-9840-9CE4-9C30AA7046F5}"/>
                </a:ext>
              </a:extLst>
            </p:cNvPr>
            <p:cNvGrpSpPr/>
            <p:nvPr/>
          </p:nvGrpSpPr>
          <p:grpSpPr>
            <a:xfrm>
              <a:off x="2988878" y="4263479"/>
              <a:ext cx="504291" cy="612145"/>
              <a:chOff x="2988878" y="4263479"/>
              <a:chExt cx="504291" cy="612145"/>
            </a:xfrm>
          </p:grpSpPr>
          <p:sp>
            <p:nvSpPr>
              <p:cNvPr id="34" name="Flussdiagramm: Verbinder zu einer anderen Seite 39">
                <a:extLst>
                  <a:ext uri="{FF2B5EF4-FFF2-40B4-BE49-F238E27FC236}">
                    <a16:creationId xmlns="" xmlns:a16="http://schemas.microsoft.com/office/drawing/2014/main" id="{B078C36E-D171-4746-B8A9-EA1253BF78C6}"/>
                  </a:ext>
                </a:extLst>
              </p:cNvPr>
              <p:cNvSpPr/>
              <p:nvPr/>
            </p:nvSpPr>
            <p:spPr>
              <a:xfrm>
                <a:off x="2988878" y="4263479"/>
                <a:ext cx="504291" cy="612145"/>
              </a:xfrm>
              <a:prstGeom prst="flowChartOffpageConnector">
                <a:avLst/>
              </a:prstGeom>
              <a:solidFill>
                <a:srgbClr val="FF0000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2800" b="1" dirty="0"/>
              </a:p>
            </p:txBody>
          </p:sp>
          <p:pic>
            <p:nvPicPr>
              <p:cNvPr id="35" name="Grafik 53">
                <a:extLst>
                  <a:ext uri="{FF2B5EF4-FFF2-40B4-BE49-F238E27FC236}">
                    <a16:creationId xmlns="" xmlns:a16="http://schemas.microsoft.com/office/drawing/2014/main" id="{AF9D9730-8273-0B48-846F-0E67E83AFB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988879" y="4271051"/>
                <a:ext cx="504290" cy="271483"/>
              </a:xfrm>
              <a:prstGeom prst="rect">
                <a:avLst/>
              </a:prstGeom>
            </p:spPr>
          </p:pic>
        </p:grpSp>
        <p:sp>
          <p:nvSpPr>
            <p:cNvPr id="33" name="Textfeld 54">
              <a:extLst>
                <a:ext uri="{FF2B5EF4-FFF2-40B4-BE49-F238E27FC236}">
                  <a16:creationId xmlns="" xmlns:a16="http://schemas.microsoft.com/office/drawing/2014/main" id="{A9E770C3-B0BF-7C4A-BED2-54760C83028D}"/>
                </a:ext>
              </a:extLst>
            </p:cNvPr>
            <p:cNvSpPr txBox="1"/>
            <p:nvPr/>
          </p:nvSpPr>
          <p:spPr>
            <a:xfrm>
              <a:off x="3096151" y="4525204"/>
              <a:ext cx="2506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2</a:t>
              </a:r>
              <a:endParaRPr lang="fi-FI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97CBBB4E-87D7-5A45-972F-1703E42AD329}"/>
              </a:ext>
            </a:extLst>
          </p:cNvPr>
          <p:cNvGrpSpPr/>
          <p:nvPr/>
        </p:nvGrpSpPr>
        <p:grpSpPr>
          <a:xfrm>
            <a:off x="6378198" y="3466061"/>
            <a:ext cx="546287" cy="612145"/>
            <a:chOff x="7166974" y="4616131"/>
            <a:chExt cx="546287" cy="612145"/>
          </a:xfrm>
        </p:grpSpPr>
        <p:sp>
          <p:nvSpPr>
            <p:cNvPr id="37" name="Flussdiagramm: Verbinder zu einer anderen Seite 39">
              <a:extLst>
                <a:ext uri="{FF2B5EF4-FFF2-40B4-BE49-F238E27FC236}">
                  <a16:creationId xmlns="" xmlns:a16="http://schemas.microsoft.com/office/drawing/2014/main" id="{B126DC6F-4991-A94C-90EE-E0139B6E066D}"/>
                </a:ext>
              </a:extLst>
            </p:cNvPr>
            <p:cNvSpPr/>
            <p:nvPr/>
          </p:nvSpPr>
          <p:spPr>
            <a:xfrm>
              <a:off x="7175115" y="4616131"/>
              <a:ext cx="504291" cy="612145"/>
            </a:xfrm>
            <a:prstGeom prst="flowChartOffpageConnector">
              <a:avLst/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2800" b="1" dirty="0"/>
            </a:p>
          </p:txBody>
        </p:sp>
        <p:pic>
          <p:nvPicPr>
            <p:cNvPr id="38" name="Grafik 53">
              <a:extLst>
                <a:ext uri="{FF2B5EF4-FFF2-40B4-BE49-F238E27FC236}">
                  <a16:creationId xmlns="" xmlns:a16="http://schemas.microsoft.com/office/drawing/2014/main" id="{71490A26-7314-7F4C-BF08-04A457F17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166974" y="4627858"/>
              <a:ext cx="546287" cy="294092"/>
            </a:xfrm>
            <a:prstGeom prst="rect">
              <a:avLst/>
            </a:prstGeom>
          </p:spPr>
        </p:pic>
        <p:sp>
          <p:nvSpPr>
            <p:cNvPr id="39" name="Textfeld 54">
              <a:extLst>
                <a:ext uri="{FF2B5EF4-FFF2-40B4-BE49-F238E27FC236}">
                  <a16:creationId xmlns="" xmlns:a16="http://schemas.microsoft.com/office/drawing/2014/main" id="{18F1A2B3-1517-574B-9B6E-5A56FA1BE6AD}"/>
                </a:ext>
              </a:extLst>
            </p:cNvPr>
            <p:cNvSpPr txBox="1"/>
            <p:nvPr/>
          </p:nvSpPr>
          <p:spPr>
            <a:xfrm>
              <a:off x="7312882" y="4893784"/>
              <a:ext cx="2506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4</a:t>
              </a:r>
              <a:endParaRPr lang="fi-FI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3471D406-8708-D84A-A719-32E8F7C75229}"/>
              </a:ext>
            </a:extLst>
          </p:cNvPr>
          <p:cNvGrpSpPr/>
          <p:nvPr/>
        </p:nvGrpSpPr>
        <p:grpSpPr>
          <a:xfrm>
            <a:off x="1766359" y="3455893"/>
            <a:ext cx="504291" cy="612145"/>
            <a:chOff x="6643135" y="3049011"/>
            <a:chExt cx="504291" cy="612145"/>
          </a:xfrm>
        </p:grpSpPr>
        <p:sp>
          <p:nvSpPr>
            <p:cNvPr id="41" name="Flussdiagramm: Verbinder zu einer anderen Seite 39">
              <a:extLst>
                <a:ext uri="{FF2B5EF4-FFF2-40B4-BE49-F238E27FC236}">
                  <a16:creationId xmlns="" xmlns:a16="http://schemas.microsoft.com/office/drawing/2014/main" id="{C895C2DC-7C8C-464F-8765-7243A1A2AD8A}"/>
                </a:ext>
              </a:extLst>
            </p:cNvPr>
            <p:cNvSpPr/>
            <p:nvPr/>
          </p:nvSpPr>
          <p:spPr>
            <a:xfrm>
              <a:off x="6643135" y="3049011"/>
              <a:ext cx="504291" cy="612145"/>
            </a:xfrm>
            <a:prstGeom prst="flowChartOffpageConnector">
              <a:avLst/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2800" b="1" dirty="0"/>
            </a:p>
          </p:txBody>
        </p:sp>
        <p:pic>
          <p:nvPicPr>
            <p:cNvPr id="42" name="Grafik 53">
              <a:extLst>
                <a:ext uri="{FF2B5EF4-FFF2-40B4-BE49-F238E27FC236}">
                  <a16:creationId xmlns="" xmlns:a16="http://schemas.microsoft.com/office/drawing/2014/main" id="{8A0179EF-DD2C-9941-B0BB-1FC4D64F0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643135" y="3071919"/>
              <a:ext cx="504290" cy="271483"/>
            </a:xfrm>
            <a:prstGeom prst="rect">
              <a:avLst/>
            </a:prstGeom>
          </p:spPr>
        </p:pic>
        <p:sp>
          <p:nvSpPr>
            <p:cNvPr id="43" name="Textfeld 54">
              <a:extLst>
                <a:ext uri="{FF2B5EF4-FFF2-40B4-BE49-F238E27FC236}">
                  <a16:creationId xmlns="" xmlns:a16="http://schemas.microsoft.com/office/drawing/2014/main" id="{DAC52408-FD78-6344-A0AE-B198E95C796B}"/>
                </a:ext>
              </a:extLst>
            </p:cNvPr>
            <p:cNvSpPr txBox="1"/>
            <p:nvPr/>
          </p:nvSpPr>
          <p:spPr>
            <a:xfrm>
              <a:off x="6777300" y="3326288"/>
              <a:ext cx="2506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1</a:t>
              </a:r>
              <a:endParaRPr lang="fi-FI" sz="1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4" name="Picture 15" descr="http://global.jaxa.jp/images/logo.gif">
            <a:extLst>
              <a:ext uri="{FF2B5EF4-FFF2-40B4-BE49-F238E27FC236}">
                <a16:creationId xmlns="" xmlns:a16="http://schemas.microsoft.com/office/drawing/2014/main" id="{B01A29BE-8271-1443-B2B8-A1ADBC882737}"/>
              </a:ext>
            </a:extLst>
          </p:cNvPr>
          <p:cNvPicPr/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90" y="5316365"/>
            <a:ext cx="738411" cy="385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Picture 18" descr="http://2050.nies.go.jp/s3/images/NIESlogo.jpg">
            <a:extLst>
              <a:ext uri="{FF2B5EF4-FFF2-40B4-BE49-F238E27FC236}">
                <a16:creationId xmlns="" xmlns:a16="http://schemas.microsoft.com/office/drawing/2014/main" id="{B9E471F2-0F3D-EF4C-8D6C-DEE51579475F}"/>
              </a:ext>
            </a:extLst>
          </p:cNvPr>
          <p:cNvPicPr/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822" y="4829612"/>
            <a:ext cx="841873" cy="56422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11EABAB7-2A50-594B-9BB9-A91AC963854A}"/>
              </a:ext>
            </a:extLst>
          </p:cNvPr>
          <p:cNvSpPr txBox="1"/>
          <p:nvPr/>
        </p:nvSpPr>
        <p:spPr>
          <a:xfrm>
            <a:off x="4908773" y="4196856"/>
            <a:ext cx="1042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200" i="1" dirty="0"/>
              <a:t>Cross-sectoral engagement</a:t>
            </a:r>
          </a:p>
        </p:txBody>
      </p:sp>
      <p:sp>
        <p:nvSpPr>
          <p:cNvPr id="49" name="Freccia a destra 1">
            <a:extLst>
              <a:ext uri="{FF2B5EF4-FFF2-40B4-BE49-F238E27FC236}">
                <a16:creationId xmlns="" xmlns:a16="http://schemas.microsoft.com/office/drawing/2014/main" id="{06261F95-04C0-6345-900D-C63306B62BA1}"/>
              </a:ext>
            </a:extLst>
          </p:cNvPr>
          <p:cNvSpPr/>
          <p:nvPr/>
        </p:nvSpPr>
        <p:spPr>
          <a:xfrm rot="10800000">
            <a:off x="81798" y="3477787"/>
            <a:ext cx="457754" cy="488111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26241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908720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Governance</a:t>
            </a:r>
            <a:endParaRPr lang="en-US" sz="25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Box 5"/>
          <p:cNvSpPr txBox="1"/>
          <p:nvPr/>
        </p:nvSpPr>
        <p:spPr>
          <a:xfrm>
            <a:off x="0" y="201414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dirty="0" smtClean="0">
                <a:solidFill>
                  <a:srgbClr val="1D324B"/>
                </a:solidFill>
                <a:latin typeface="Calibri" panose="020F0502020204030204" pitchFamily="34" charset="0"/>
              </a:rPr>
              <a:t>GEO-C</a:t>
            </a:r>
            <a:endParaRPr lang="en-US" sz="4400" b="1" dirty="0">
              <a:solidFill>
                <a:srgbClr val="1D324B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" y="182045"/>
            <a:ext cx="1619672" cy="870691"/>
          </a:xfrm>
          <a:prstGeom prst="rect">
            <a:avLst/>
          </a:prstGeom>
        </p:spPr>
      </p:pic>
      <p:pic>
        <p:nvPicPr>
          <p:cNvPr id="18" name="Picture 16">
            <a:extLst>
              <a:ext uri="{FF2B5EF4-FFF2-40B4-BE49-F238E27FC236}">
                <a16:creationId xmlns:a16="http://schemas.microsoft.com/office/drawing/2014/main" xmlns="" id="{53D5DFCE-35A3-44ED-ACA6-BF94F79354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229766" flipH="1">
            <a:off x="2684244" y="2029745"/>
            <a:ext cx="3752665" cy="3866225"/>
          </a:xfrm>
          <a:prstGeom prst="rect">
            <a:avLst/>
          </a:prstGeom>
        </p:spPr>
      </p:pic>
      <p:sp>
        <p:nvSpPr>
          <p:cNvPr id="19" name="Rectangle: Rounded Corners 3">
            <a:extLst>
              <a:ext uri="{FF2B5EF4-FFF2-40B4-BE49-F238E27FC236}">
                <a16:creationId xmlns:a16="http://schemas.microsoft.com/office/drawing/2014/main" xmlns="" id="{87C80763-0FB2-4835-81DD-43BDBD8EF500}"/>
              </a:ext>
            </a:extLst>
          </p:cNvPr>
          <p:cNvSpPr/>
          <p:nvPr/>
        </p:nvSpPr>
        <p:spPr>
          <a:xfrm>
            <a:off x="3513575" y="5080659"/>
            <a:ext cx="2094007" cy="914400"/>
          </a:xfrm>
          <a:prstGeom prst="roundRect">
            <a:avLst/>
          </a:prstGeom>
          <a:solidFill>
            <a:srgbClr val="172949"/>
          </a:solidFill>
          <a:ln>
            <a:solidFill>
              <a:srgbClr val="17294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Implementation/</a:t>
            </a:r>
          </a:p>
          <a:p>
            <a:pPr algn="ctr"/>
            <a:r>
              <a:rPr lang="en-GB" dirty="0"/>
              <a:t>Tasks</a:t>
            </a:r>
          </a:p>
        </p:txBody>
      </p:sp>
      <p:sp>
        <p:nvSpPr>
          <p:cNvPr id="20" name="Rectangle: Rounded Corners 4">
            <a:extLst>
              <a:ext uri="{FF2B5EF4-FFF2-40B4-BE49-F238E27FC236}">
                <a16:creationId xmlns:a16="http://schemas.microsoft.com/office/drawing/2014/main" xmlns="" id="{5762EBF5-1192-4B80-ADCA-B7601F41DBB4}"/>
              </a:ext>
            </a:extLst>
          </p:cNvPr>
          <p:cNvSpPr/>
          <p:nvPr/>
        </p:nvSpPr>
        <p:spPr>
          <a:xfrm>
            <a:off x="1187624" y="3505658"/>
            <a:ext cx="2094007" cy="914400"/>
          </a:xfrm>
          <a:prstGeom prst="roundRect">
            <a:avLst/>
          </a:prstGeom>
          <a:solidFill>
            <a:srgbClr val="172949"/>
          </a:solidFill>
          <a:ln>
            <a:solidFill>
              <a:srgbClr val="17294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preparatory phase Coordinators</a:t>
            </a:r>
          </a:p>
        </p:txBody>
      </p:sp>
      <p:sp>
        <p:nvSpPr>
          <p:cNvPr id="21" name="Rectangle: Rounded Corners 5">
            <a:extLst>
              <a:ext uri="{FF2B5EF4-FFF2-40B4-BE49-F238E27FC236}">
                <a16:creationId xmlns:a16="http://schemas.microsoft.com/office/drawing/2014/main" xmlns="" id="{E94FC074-0CAB-4F57-99E3-A3B2429E10BE}"/>
              </a:ext>
            </a:extLst>
          </p:cNvPr>
          <p:cNvSpPr/>
          <p:nvPr/>
        </p:nvSpPr>
        <p:spPr>
          <a:xfrm>
            <a:off x="3513575" y="2050661"/>
            <a:ext cx="2094007" cy="914400"/>
          </a:xfrm>
          <a:prstGeom prst="roundRect">
            <a:avLst/>
          </a:prstGeom>
          <a:solidFill>
            <a:srgbClr val="172949"/>
          </a:solidFill>
          <a:ln>
            <a:solidFill>
              <a:srgbClr val="17294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Steering Committee</a:t>
            </a:r>
          </a:p>
        </p:txBody>
      </p:sp>
      <p:sp>
        <p:nvSpPr>
          <p:cNvPr id="22" name="Rectangle: Rounded Corners 6">
            <a:extLst>
              <a:ext uri="{FF2B5EF4-FFF2-40B4-BE49-F238E27FC236}">
                <a16:creationId xmlns:a16="http://schemas.microsoft.com/office/drawing/2014/main" xmlns="" id="{DC08C3BD-4C47-4B61-A46E-59F1E9E94F8A}"/>
              </a:ext>
            </a:extLst>
          </p:cNvPr>
          <p:cNvSpPr/>
          <p:nvPr/>
        </p:nvSpPr>
        <p:spPr>
          <a:xfrm>
            <a:off x="5858759" y="3505658"/>
            <a:ext cx="2094007" cy="914400"/>
          </a:xfrm>
          <a:prstGeom prst="roundRect">
            <a:avLst/>
          </a:prstGeom>
          <a:solidFill>
            <a:srgbClr val="172949"/>
          </a:solidFill>
          <a:ln>
            <a:solidFill>
              <a:srgbClr val="17294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Secretariat</a:t>
            </a:r>
          </a:p>
        </p:txBody>
      </p:sp>
      <p:pic>
        <p:nvPicPr>
          <p:cNvPr id="23" name="Grafik 21">
            <a:extLst>
              <a:ext uri="{FF2B5EF4-FFF2-40B4-BE49-F238E27FC236}">
                <a16:creationId xmlns:a16="http://schemas.microsoft.com/office/drawing/2014/main" xmlns="" id="{E5E943CB-6C27-47F7-A943-087D6B2C20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4854" y="3345668"/>
            <a:ext cx="1995714" cy="1074390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6250564" y="4480494"/>
            <a:ext cx="29299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/>
              <a:t>Jouni</a:t>
            </a:r>
            <a:r>
              <a:rPr lang="en-US" sz="1600" dirty="0"/>
              <a:t> </a:t>
            </a:r>
            <a:r>
              <a:rPr lang="en-US" sz="1600" dirty="0" err="1"/>
              <a:t>Heiskanen</a:t>
            </a:r>
            <a:r>
              <a:rPr lang="en-US" sz="1600" dirty="0"/>
              <a:t> (</a:t>
            </a:r>
            <a:r>
              <a:rPr lang="en-US" sz="1600" dirty="0" smtClean="0"/>
              <a:t>ICOS, </a:t>
            </a:r>
            <a:r>
              <a:rPr lang="en-US" sz="1600" i="1" dirty="0" smtClean="0"/>
              <a:t>Host</a:t>
            </a:r>
            <a:r>
              <a:rPr lang="en-US" sz="1600" dirty="0" smtClean="0"/>
              <a:t>) </a:t>
            </a:r>
            <a:br>
              <a:rPr lang="en-US" sz="1600" dirty="0" smtClean="0"/>
            </a:br>
            <a:r>
              <a:rPr lang="en-US" sz="1600" dirty="0" smtClean="0"/>
              <a:t>Antonio </a:t>
            </a:r>
            <a:r>
              <a:rPr lang="en-US" sz="1600" dirty="0" err="1"/>
              <a:t>Bombelli</a:t>
            </a:r>
            <a:r>
              <a:rPr lang="en-US" sz="1600" dirty="0"/>
              <a:t> (CMCC) Nobuko </a:t>
            </a:r>
            <a:r>
              <a:rPr lang="en-US" sz="1600" dirty="0" err="1"/>
              <a:t>Saigusa</a:t>
            </a:r>
            <a:r>
              <a:rPr lang="en-US" sz="1600" dirty="0"/>
              <a:t> (NIES)</a:t>
            </a:r>
          </a:p>
        </p:txBody>
      </p:sp>
      <p:pic>
        <p:nvPicPr>
          <p:cNvPr id="24" name="Picture 38" descr="logo.png">
            <a:extLst>
              <a:ext uri="{FF2B5EF4-FFF2-40B4-BE49-F238E27FC236}">
                <a16:creationId xmlns:a16="http://schemas.microsoft.com/office/drawing/2014/main" xmlns="" id="{026A6800-64E2-40DB-AE46-44B1998291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2200" y="2996952"/>
            <a:ext cx="2009517" cy="56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74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908720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First Meeting 2 Feb 2018, Geneva</a:t>
            </a:r>
            <a:endParaRPr lang="en-US" sz="25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4457144"/>
            <a:ext cx="8497871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Participants: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Han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Dolman (Netherlands)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[Chair], Werner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Kutsch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(ICOS)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[Vive-Chair], Hiroyuki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Muraoka (Japan) [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Vice-Chair], Pascal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Lecomte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(CEOS), Mauro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Facchini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, Mark Dowell (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EC),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Carolin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Richter, Simon Eggleston (GCOS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), Phil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DeCola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(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IG3IS), Kiyoto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Tanabe (IPCC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TFI), Joanna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Post (UNFCCC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), Deon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Terblanche (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WMO)</a:t>
            </a:r>
          </a:p>
          <a:p>
            <a:pPr algn="just">
              <a:spcAft>
                <a:spcPts val="600"/>
              </a:spcAft>
            </a:pP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unable to attend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: </a:t>
            </a:r>
            <a:r>
              <a:rPr lang="de-DE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Pep </a:t>
            </a:r>
            <a:r>
              <a:rPr lang="de-DE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Canadell</a:t>
            </a:r>
            <a:r>
              <a:rPr lang="de-DE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(GCP), Bob Scholes (South </a:t>
            </a:r>
            <a:r>
              <a:rPr lang="de-DE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Africa</a:t>
            </a:r>
            <a:r>
              <a:rPr lang="de-DE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), </a:t>
            </a:r>
          </a:p>
        </p:txBody>
      </p:sp>
      <p:sp>
        <p:nvSpPr>
          <p:cNvPr id="9" name="TextBox 5"/>
          <p:cNvSpPr txBox="1"/>
          <p:nvPr/>
        </p:nvSpPr>
        <p:spPr>
          <a:xfrm>
            <a:off x="0" y="201414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dirty="0" err="1" smtClean="0">
                <a:solidFill>
                  <a:srgbClr val="1D324B"/>
                </a:solidFill>
                <a:latin typeface="Calibri" panose="020F0502020204030204" pitchFamily="34" charset="0"/>
              </a:rPr>
              <a:t>Steering</a:t>
            </a:r>
            <a:r>
              <a:rPr lang="de-DE" sz="4400" b="1" dirty="0" smtClean="0">
                <a:solidFill>
                  <a:srgbClr val="1D324B"/>
                </a:solidFill>
                <a:latin typeface="Calibri" panose="020F0502020204030204" pitchFamily="34" charset="0"/>
              </a:rPr>
              <a:t> </a:t>
            </a:r>
            <a:r>
              <a:rPr lang="de-DE" sz="4400" b="1" dirty="0" err="1" smtClean="0">
                <a:solidFill>
                  <a:srgbClr val="1D324B"/>
                </a:solidFill>
                <a:latin typeface="Calibri" panose="020F0502020204030204" pitchFamily="34" charset="0"/>
              </a:rPr>
              <a:t>Committee</a:t>
            </a:r>
            <a:endParaRPr lang="en-US" sz="4400" b="1" dirty="0">
              <a:solidFill>
                <a:srgbClr val="1D324B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" y="182045"/>
            <a:ext cx="1619672" cy="870691"/>
          </a:xfrm>
          <a:prstGeom prst="rect">
            <a:avLst/>
          </a:prstGeom>
        </p:spPr>
      </p:pic>
      <p:pic>
        <p:nvPicPr>
          <p:cNvPr id="1026" name="Picture 2" descr="https://www.earthobservations.org/images/articles/201802_geo_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8425863" cy="2527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65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908720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in collaboration with all actors</a:t>
            </a:r>
            <a:endParaRPr lang="en-US" sz="25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1588730"/>
            <a:ext cx="6048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err="1" smtClean="0">
                <a:latin typeface="Calibri" panose="020F0502020204030204" pitchFamily="34" charset="0"/>
              </a:rPr>
              <a:t>Objectives</a:t>
            </a:r>
            <a:r>
              <a:rPr lang="de-DE" sz="2000" b="1" dirty="0" smtClean="0">
                <a:latin typeface="Calibri" panose="020F0502020204030204" pitchFamily="34" charset="0"/>
              </a:rPr>
              <a:t> 1/2</a:t>
            </a:r>
            <a:endParaRPr lang="en-US" sz="2000" b="1" dirty="0" smtClean="0"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2060848"/>
            <a:ext cx="4427984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 </a:t>
            </a:r>
            <a:endParaRPr lang="en-US" sz="2000" dirty="0" smtClean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Provide a global forum for formal and informal discussions;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Map 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the carbon observation and modelling landscape;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Identify observational and modelling requirements to define requirements for an integrated global carbon monitoring system;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Identify existing gaps in modelling and 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observation</a:t>
            </a:r>
          </a:p>
        </p:txBody>
      </p:sp>
      <p:sp>
        <p:nvSpPr>
          <p:cNvPr id="9" name="TextBox 5"/>
          <p:cNvSpPr txBox="1"/>
          <p:nvPr/>
        </p:nvSpPr>
        <p:spPr>
          <a:xfrm>
            <a:off x="0" y="201414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1D324B"/>
                </a:solidFill>
                <a:latin typeface="Calibri" panose="020F0502020204030204" pitchFamily="34" charset="0"/>
              </a:rPr>
              <a:t>R</a:t>
            </a:r>
            <a:r>
              <a:rPr lang="en-US" sz="4400" b="1" dirty="0" smtClean="0">
                <a:solidFill>
                  <a:srgbClr val="1D324B"/>
                </a:solidFill>
                <a:latin typeface="Calibri" panose="020F0502020204030204" pitchFamily="34" charset="0"/>
              </a:rPr>
              <a:t>ole </a:t>
            </a:r>
            <a:r>
              <a:rPr lang="en-US" sz="4400" b="1" dirty="0">
                <a:solidFill>
                  <a:srgbClr val="1D324B"/>
                </a:solidFill>
                <a:latin typeface="Calibri" panose="020F0502020204030204" pitchFamily="34" charset="0"/>
              </a:rPr>
              <a:t>of </a:t>
            </a:r>
            <a:r>
              <a:rPr lang="en-US" sz="4400" b="1" dirty="0" smtClean="0">
                <a:solidFill>
                  <a:srgbClr val="1D324B"/>
                </a:solidFill>
                <a:latin typeface="Calibri" panose="020F0502020204030204" pitchFamily="34" charset="0"/>
              </a:rPr>
              <a:t>GEO-C</a:t>
            </a:r>
            <a:endParaRPr lang="en-US" sz="4400" b="1" dirty="0">
              <a:solidFill>
                <a:srgbClr val="1D324B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" y="182045"/>
            <a:ext cx="1619672" cy="870691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030422"/>
            <a:ext cx="4032448" cy="3918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972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870</Words>
  <Application>Microsoft Office PowerPoint</Application>
  <PresentationFormat>Bildschirmpräsentation (4:3)</PresentationFormat>
  <Paragraphs>163</Paragraphs>
  <Slides>27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28" baseType="lpstr"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From observations to decisions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World Meteorological Organization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Madeline West</dc:creator>
  <cp:lastModifiedBy>andob</cp:lastModifiedBy>
  <cp:revision>96</cp:revision>
  <cp:lastPrinted>2018-06-10T16:00:19Z</cp:lastPrinted>
  <dcterms:created xsi:type="dcterms:W3CDTF">2017-08-25T15:25:00Z</dcterms:created>
  <dcterms:modified xsi:type="dcterms:W3CDTF">2018-06-18T08:39:35Z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1033-10.2.0.5908</vt:lpwstr>
  </property>
</Properties>
</file>