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</p:sldMasterIdLst>
  <p:notesMasterIdLst>
    <p:notesMasterId r:id="rId13"/>
  </p:notesMasterIdLst>
  <p:sldIdLst>
    <p:sldId id="256" r:id="rId3"/>
    <p:sldId id="292" r:id="rId4"/>
    <p:sldId id="293" r:id="rId5"/>
    <p:sldId id="278" r:id="rId6"/>
    <p:sldId id="265" r:id="rId7"/>
    <p:sldId id="266" r:id="rId8"/>
    <p:sldId id="279" r:id="rId9"/>
    <p:sldId id="280" r:id="rId10"/>
    <p:sldId id="269" r:id="rId11"/>
    <p:sldId id="289" r:id="rId12"/>
  </p:sldIdLst>
  <p:sldSz cx="9144000" cy="6858000" type="screen4x3"/>
  <p:notesSz cx="6807200" cy="99393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FF99FF"/>
    <a:srgbClr val="FF9900"/>
    <a:srgbClr val="FFFFCC"/>
    <a:srgbClr val="1C3D78"/>
    <a:srgbClr val="009900"/>
    <a:srgbClr val="546C9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511" autoAdjust="0"/>
  </p:normalViewPr>
  <p:slideViewPr>
    <p:cSldViewPr>
      <p:cViewPr varScale="1">
        <p:scale>
          <a:sx n="71" d="100"/>
          <a:sy n="71" d="100"/>
        </p:scale>
        <p:origin x="3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957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JAXA </a:t>
            </a:r>
            <a:r>
              <a:rPr lang="en-US" altLang="ja-JP" dirty="0"/>
              <a:t>activities </a:t>
            </a: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will </a:t>
            </a:r>
            <a:r>
              <a:rPr lang="en-US" altLang="ja-JP" dirty="0"/>
              <a:t>focus on </a:t>
            </a: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contributing to Space-based GHG observation</a:t>
            </a:r>
            <a:endParaRPr lang="en-US" altLang="ja-JP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and GFOI</a:t>
            </a:r>
            <a:endParaRPr kumimoji="0" lang="ja-JP" alt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9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kumimoji="1" lang="en-US" altLang="ja-JP" sz="240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725B-1AB5-C546-B9D2-7F3C14DD68B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071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kumimoji="1" lang="en-US" altLang="ja-JP" sz="240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725B-1AB5-C546-B9D2-7F3C14DD68B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42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2400" dirty="0">
              <a:effectLst/>
              <a:latin typeface="+mn-lt"/>
              <a:ea typeface="+mn-ea"/>
              <a:cs typeface="+mn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69890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041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363538">
              <a:buFont typeface="Wingdings" panose="05000000000000000000" pitchFamily="2" charset="2"/>
              <a:buNone/>
            </a:pPr>
            <a:endParaRPr kumimoji="1" lang="en-US" altLang="ja-JP" sz="24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32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first order draft of 2019 IPCC Guidelines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1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565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303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CF77E-52B8-4859-B3A0-14B121FD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EE3F25-FFB8-45A3-B29F-71051FF2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5A40A1D-766E-4396-B977-F195FB15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23A0D5-CCA3-45ED-BA66-C2EBCF28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1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4B4C1-9BBB-4959-A56D-F320A6BD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C7156C-662C-42EE-8715-92E636AF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309832-B288-4167-B3B5-4C94F04C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12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25C4A-4A6A-456C-B708-0FED6E91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63BB69-54BA-4712-B6E9-682E3B08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618DE9-C459-4B10-AA6F-964F67E8E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CBE2B1-305D-4A0F-8660-5FCDEE44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74AF30-3FB0-4D5C-BCFE-24F9664E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A2D461-029A-4401-8FFA-E5B4CE9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0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30B3CC-9A1E-41D5-A883-58D4BE23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78B0BF6-C878-4B06-88C1-5905CC8EA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7B4033-A561-4920-990F-A9C72BAA7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CCCB2D-BC9C-48E5-A5CE-66802967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698C49-7C01-4F93-A26A-C8F076FD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FD39E4-7E78-4552-8DEA-5486B0E8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44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FAE39-C3A1-4D4B-B6BA-6842595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1135E4-C1E7-4834-A3A4-5F907108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8AC01E-FBB0-4B30-BCCB-138B7908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167A18-99C2-429A-8CB5-3ED769B1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1A4F37-D23E-473F-98A0-8D32DFA5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59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B395A8-84BE-4BCD-A06F-C216C9654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ECB21B-E59D-4B31-B168-9DB121C9E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A74E3D-E5C4-4F3E-96A5-2B34F4B9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4259A5-3FE1-46CB-9110-B8B9B6AC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37F89-7ECE-4726-8233-90276B17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93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3200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 GHG Workshop,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EC/JRC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, 18-19 June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526B-900F-5A47-9059-B91BDBEF979E}" type="datetimeFigureOut">
              <a:rPr kumimoji="1" lang="ja-JP" altLang="en-US" smtClean="0"/>
              <a:t>2018/6/17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39C6FC07-3F76-2B47-A200-EB83A73F3AB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4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859" y="26035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 sz="1939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5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FEC-65BA-4CC5-BDB1-9C2411248E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52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9A97D8-7BCE-478D-A847-B39CF8B15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5D2B1C2-DF55-4395-8517-DE93BFDBA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6FF4E0-DBC4-4EDD-A98E-6CDA9782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24AEF1-34DF-4B4E-B903-B9244EA7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249459-8F8F-4F66-98B1-24982EC9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40B0E6-4C42-4508-8DC1-45D252C7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B22CFC-4443-43A6-8D10-D7E7B87CD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DB1518-5253-4719-8853-C93A904C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1442A1-E004-41F5-B015-13EDF78D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763F0E-C29A-419E-B015-244415B1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53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D1677-DF0E-49C3-8381-19F596B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9435A5-C752-45C0-8348-5321FBBC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DC535A-6629-4F07-86C7-2EDA9A6B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D98048-8982-402E-AEC4-98B401A8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009F1-BE14-4476-8C24-F438CFA2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40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199C6-3F03-4566-85B5-CE5B1681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13921C-388C-4BFB-82D0-C68BD486A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A88A75-812B-4574-B4C4-8C2D216FB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144A32-224D-4E75-8471-071B4D03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536D18-D275-44EF-BD77-6C550E31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05D268-F106-4DC0-8F07-EC58F573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7596B-A3FD-4CE7-A91F-BDD5B508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55629E-F112-4A29-8209-464390330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96CC81-1287-49CA-8CB2-09E20CD1D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AFC23-DBB5-4BF8-8636-0D2968C3E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276B73-3475-49BB-B3F3-F696621D3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0095BF-5123-43DA-AE30-BE786CFD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C3CFED9-C96E-42F4-84F8-EFCDEFB8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89E5F3F-D624-4A69-838E-4F369FB7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15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A4DA25-B8C0-4BAF-9670-DAADF500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A04894-3000-4CDE-B26C-A74342CF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8CCA5C-3CDB-4ADE-9427-9CEB15054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97F8-B5E0-4C3A-80ED-5F1C81D01750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7283DB-C63D-41A8-B06C-06A25E10B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F769DC-4DD3-4E78-8F7E-F2B905843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C0CD-0DF7-447D-8423-14D54C6693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  <a:latin typeface="+mj-lt"/>
              </a:rPr>
              <a:t>UNFCCC/IPCC Engagement Efforts</a:t>
            </a:r>
            <a:br>
              <a:rPr lang="en-US" sz="3600" dirty="0">
                <a:solidFill>
                  <a:srgbClr val="FFFFFF"/>
                </a:solidFill>
                <a:latin typeface="+mj-lt"/>
              </a:rPr>
            </a:br>
            <a:endParaRPr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191000"/>
            <a:ext cx="4810858" cy="2109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Osamu Ochiai, Akiko Suzuki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Japan Aerospace Exploration Agency (JAXA)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GHG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EC/JRC, </a:t>
            </a:r>
            <a:r>
              <a:rPr lang="en-AU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Ispra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18</a:t>
            </a:r>
            <a:r>
              <a:rPr lang="en-AU" baseline="30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and 19</a:t>
            </a:r>
            <a:r>
              <a:rPr lang="en-AU" baseline="30000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June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3D1E4BC4-C66C-4247-97B8-2220E9003C05}"/>
              </a:ext>
            </a:extLst>
          </p:cNvPr>
          <p:cNvSpPr/>
          <p:nvPr/>
        </p:nvSpPr>
        <p:spPr>
          <a:xfrm rot="16200000">
            <a:off x="155722" y="2178262"/>
            <a:ext cx="4441469" cy="4295714"/>
          </a:xfrm>
          <a:prstGeom prst="homePlate">
            <a:avLst>
              <a:gd name="adj" fmla="val 27972"/>
            </a:avLst>
          </a:prstGeom>
          <a:solidFill>
            <a:srgbClr val="FFFF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A278B10-6EF5-48D0-B07D-AC2321B962E9}"/>
              </a:ext>
            </a:extLst>
          </p:cNvPr>
          <p:cNvSpPr/>
          <p:nvPr/>
        </p:nvSpPr>
        <p:spPr>
          <a:xfrm>
            <a:off x="864927" y="2964417"/>
            <a:ext cx="1132759" cy="298280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61D6F7EA-C717-4B1E-9EBF-82E922BA9EF2}"/>
              </a:ext>
            </a:extLst>
          </p:cNvPr>
          <p:cNvSpPr/>
          <p:nvPr/>
        </p:nvSpPr>
        <p:spPr>
          <a:xfrm>
            <a:off x="1751773" y="3211661"/>
            <a:ext cx="1132759" cy="298280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In-Situ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F102978B-15D8-4C2A-910B-53BCBCA745F1}"/>
              </a:ext>
            </a:extLst>
          </p:cNvPr>
          <p:cNvSpPr/>
          <p:nvPr/>
        </p:nvSpPr>
        <p:spPr>
          <a:xfrm rot="16200000">
            <a:off x="4364959" y="2264739"/>
            <a:ext cx="4475075" cy="4156370"/>
          </a:xfrm>
          <a:prstGeom prst="homePlate">
            <a:avLst>
              <a:gd name="adj" fmla="val 29539"/>
            </a:avLst>
          </a:prstGeom>
          <a:solidFill>
            <a:srgbClr val="CCFFC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FD0F030D-D6CC-4C7E-8A2E-70F8DB117BE2}"/>
              </a:ext>
            </a:extLst>
          </p:cNvPr>
          <p:cNvSpPr/>
          <p:nvPr/>
        </p:nvSpPr>
        <p:spPr>
          <a:xfrm>
            <a:off x="6734566" y="2917413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18124CBE-D3C8-4C2D-89FE-A14D37419CB1}"/>
              </a:ext>
            </a:extLst>
          </p:cNvPr>
          <p:cNvSpPr/>
          <p:nvPr/>
        </p:nvSpPr>
        <p:spPr>
          <a:xfrm>
            <a:off x="5981330" y="3067359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2BC7C9BB-1C71-4CFF-A71A-6E235AE23288}"/>
              </a:ext>
            </a:extLst>
          </p:cNvPr>
          <p:cNvSpPr/>
          <p:nvPr/>
        </p:nvSpPr>
        <p:spPr>
          <a:xfrm>
            <a:off x="5340577" y="3260078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6AA2D893-A5F7-48F3-AE3F-B12C7D2C867A}"/>
              </a:ext>
            </a:extLst>
          </p:cNvPr>
          <p:cNvSpPr/>
          <p:nvPr/>
        </p:nvSpPr>
        <p:spPr>
          <a:xfrm>
            <a:off x="4669128" y="3400187"/>
            <a:ext cx="1242334" cy="3076813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334F904-59D8-4A02-8540-F740CE2D08A6}"/>
              </a:ext>
            </a:extLst>
          </p:cNvPr>
          <p:cNvSpPr/>
          <p:nvPr/>
        </p:nvSpPr>
        <p:spPr>
          <a:xfrm>
            <a:off x="2523781" y="3379390"/>
            <a:ext cx="1325623" cy="2982804"/>
          </a:xfrm>
          <a:prstGeom prst="round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Space-based GHG</a:t>
            </a:r>
            <a:r>
              <a:rPr kumimoji="1" lang="ja-JP" altLang="en-US" sz="1600" dirty="0">
                <a:solidFill>
                  <a:schemeClr val="tx1"/>
                </a:solidFill>
              </a:rPr>
              <a:t> </a:t>
            </a:r>
            <a:r>
              <a:rPr kumimoji="1" lang="en-US" altLang="ja-JP" sz="1600" dirty="0">
                <a:solidFill>
                  <a:schemeClr val="tx1"/>
                </a:solidFill>
              </a:rPr>
              <a:t>Observation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0DDD4BF-31D0-475D-A03F-FC417BEC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44" y="76200"/>
            <a:ext cx="6400800" cy="685800"/>
          </a:xfrm>
        </p:spPr>
        <p:txBody>
          <a:bodyPr/>
          <a:lstStyle/>
          <a:p>
            <a:pPr algn="l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Beyond Refinement of IPCC Guidelines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331D25-80BE-46D7-B6AC-6C8FAFDD6F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CFEC-65BA-4CC5-BDB1-9C2411248E90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95F10C3-75EF-4702-A558-95E5B685898F}"/>
              </a:ext>
            </a:extLst>
          </p:cNvPr>
          <p:cNvSpPr/>
          <p:nvPr/>
        </p:nvSpPr>
        <p:spPr>
          <a:xfrm>
            <a:off x="2049470" y="1323510"/>
            <a:ext cx="5189530" cy="7839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1290E2-3EFC-40D7-8169-9C58EDDA388F}"/>
              </a:ext>
            </a:extLst>
          </p:cNvPr>
          <p:cNvSpPr txBox="1"/>
          <p:nvPr/>
        </p:nvSpPr>
        <p:spPr>
          <a:xfrm>
            <a:off x="4524310" y="1532136"/>
            <a:ext cx="2481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The Paris Agreement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BB8890-DD4E-479C-AB90-D75C0B750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r="16114" b="13552"/>
          <a:stretch/>
        </p:blipFill>
        <p:spPr>
          <a:xfrm>
            <a:off x="2590375" y="1418731"/>
            <a:ext cx="1700781" cy="57764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2E92C81-A92C-42F1-BB51-B478DAB83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4" b="-17288"/>
          <a:stretch/>
        </p:blipFill>
        <p:spPr bwMode="auto">
          <a:xfrm>
            <a:off x="4825603" y="5763185"/>
            <a:ext cx="868820" cy="3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F6BE8C45-3E03-4309-B798-C2B8EF91FAAA}"/>
              </a:ext>
            </a:extLst>
          </p:cNvPr>
          <p:cNvSpPr/>
          <p:nvPr/>
        </p:nvSpPr>
        <p:spPr>
          <a:xfrm rot="16200000">
            <a:off x="-1750413" y="4076170"/>
            <a:ext cx="5064584" cy="26504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EEBD9B-9092-480E-8462-B59D55BE423C}"/>
              </a:ext>
            </a:extLst>
          </p:cNvPr>
          <p:cNvSpPr txBox="1"/>
          <p:nvPr/>
        </p:nvSpPr>
        <p:spPr>
          <a:xfrm>
            <a:off x="2809" y="1347472"/>
            <a:ext cx="1219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Future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1C9EE2E-5439-4EB4-90D4-7ADC871CDBA4}"/>
              </a:ext>
            </a:extLst>
          </p:cNvPr>
          <p:cNvSpPr txBox="1"/>
          <p:nvPr/>
        </p:nvSpPr>
        <p:spPr>
          <a:xfrm>
            <a:off x="79408" y="4273035"/>
            <a:ext cx="1219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/>
              <a:t>2019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03BC1F-F3E6-4FD7-BA9F-C2E48FBEF222}"/>
              </a:ext>
            </a:extLst>
          </p:cNvPr>
          <p:cNvSpPr txBox="1"/>
          <p:nvPr/>
        </p:nvSpPr>
        <p:spPr>
          <a:xfrm>
            <a:off x="100433" y="5486400"/>
            <a:ext cx="1219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Now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86BF9C0-970E-4F55-A1B5-E0BF6627359D}"/>
              </a:ext>
            </a:extLst>
          </p:cNvPr>
          <p:cNvSpPr/>
          <p:nvPr/>
        </p:nvSpPr>
        <p:spPr>
          <a:xfrm>
            <a:off x="533400" y="4350601"/>
            <a:ext cx="8382000" cy="990600"/>
          </a:xfrm>
          <a:prstGeom prst="roundRect">
            <a:avLst/>
          </a:prstGeom>
          <a:solidFill>
            <a:srgbClr val="FFFFFF">
              <a:alpha val="50000"/>
            </a:srgbClr>
          </a:solidFill>
          <a:ln w="25400" cap="flat">
            <a:solidFill>
              <a:srgbClr val="CCEC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0F8222-4DB8-40FD-B4E5-46D44B635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874" y="4634448"/>
            <a:ext cx="1828800" cy="6092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550AE6-BAA2-4916-924C-21C9A241C425}"/>
              </a:ext>
            </a:extLst>
          </p:cNvPr>
          <p:cNvSpPr txBox="1"/>
          <p:nvPr/>
        </p:nvSpPr>
        <p:spPr>
          <a:xfrm>
            <a:off x="4114800" y="4570071"/>
            <a:ext cx="225997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Refinement of IPCC </a:t>
            </a:r>
            <a:r>
              <a:rPr lang="en-US" altLang="ja-JP" dirty="0"/>
              <a:t>Guidelines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DF4932-C0A1-4CFC-AB9A-80FA0BD00B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779" y="4591502"/>
            <a:ext cx="643257" cy="581994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5D775C7-1E2A-48BD-B940-51052986A910}"/>
              </a:ext>
            </a:extLst>
          </p:cNvPr>
          <p:cNvSpPr txBox="1"/>
          <p:nvPr/>
        </p:nvSpPr>
        <p:spPr>
          <a:xfrm>
            <a:off x="2697544" y="2576419"/>
            <a:ext cx="37087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Monitoring, Mitigation, Adaptation 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BC90D805-C2AC-4455-8F04-11B1DCA0E9A6}"/>
              </a:ext>
            </a:extLst>
          </p:cNvPr>
          <p:cNvSpPr/>
          <p:nvPr/>
        </p:nvSpPr>
        <p:spPr>
          <a:xfrm>
            <a:off x="2438400" y="5418338"/>
            <a:ext cx="1524425" cy="93050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1CD097A1-A69F-4AA3-86C2-3972CC85233C}"/>
              </a:ext>
            </a:extLst>
          </p:cNvPr>
          <p:cNvSpPr/>
          <p:nvPr/>
        </p:nvSpPr>
        <p:spPr>
          <a:xfrm>
            <a:off x="4511498" y="5431020"/>
            <a:ext cx="1524425" cy="93050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4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92501" y="1160517"/>
            <a:ext cx="8839200" cy="5573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76" indent="-263776" algn="ctr">
              <a:buFont typeface="Wingdings" panose="05000000000000000000" pitchFamily="2" charset="2"/>
              <a:buChar char="u"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80082" y="325963"/>
            <a:ext cx="5213826" cy="588437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ja-JP" sz="2800" dirty="0">
                <a:latin typeface="+mj-lt"/>
              </a:rPr>
              <a:t>“</a:t>
            </a:r>
            <a:r>
              <a:rPr kumimoji="1" lang="en-US" altLang="ja-JP" sz="2800" dirty="0">
                <a:latin typeface="+mj-lt"/>
              </a:rPr>
              <a:t>Road to IPCC Guidelines”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7871" y="3143827"/>
            <a:ext cx="3205510" cy="456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 document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14554" y="3139580"/>
            <a:ext cx="26541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Satellite-based GHG Data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6228" y="5796469"/>
            <a:ext cx="1275247" cy="61771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Ministry of Environment/NIES</a:t>
            </a:r>
            <a:endParaRPr kumimoji="1" lang="en-US" altLang="ja-JP" sz="1477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69109" y="5787533"/>
            <a:ext cx="843766" cy="747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JAXA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GOSAT/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GOSAT-2(*)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20614" y="2021249"/>
            <a:ext cx="2446423" cy="546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IPCC Guidelines</a:t>
            </a:r>
          </a:p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</a:t>
            </a:r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refined in 2019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ja-JP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ja-JP" altLang="en-US" sz="147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68042" y="5787535"/>
            <a:ext cx="763892" cy="771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NASA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OCO-2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GeoCarb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601622" y="5787534"/>
            <a:ext cx="826934" cy="7651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ESA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Sentinel-5p,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FLEX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428558" y="5787534"/>
            <a:ext cx="876859" cy="761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CNES</a:t>
            </a:r>
          </a:p>
          <a:p>
            <a:pPr algn="ctr">
              <a:lnSpc>
                <a:spcPts val="1015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IASI, MicroCarb, MERLIN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693037" y="3053948"/>
            <a:ext cx="7948246" cy="803626"/>
          </a:xfrm>
          <a:prstGeom prst="roundRect">
            <a:avLst>
              <a:gd name="adj" fmla="val 15641"/>
            </a:avLst>
          </a:prstGeom>
          <a:noFill/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左矢印 32"/>
          <p:cNvSpPr/>
          <p:nvPr/>
        </p:nvSpPr>
        <p:spPr>
          <a:xfrm rot="5400000">
            <a:off x="1593893" y="4279069"/>
            <a:ext cx="1776126" cy="44318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左矢印 34"/>
          <p:cNvSpPr/>
          <p:nvPr/>
        </p:nvSpPr>
        <p:spPr>
          <a:xfrm rot="5400000">
            <a:off x="3255363" y="3920742"/>
            <a:ext cx="1136163" cy="519872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2508" y="3951589"/>
            <a:ext cx="2053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methodology document to support for national statistician to use  GHG data for the accuracy of the greenhouse gases inventory.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83640" y="3940166"/>
            <a:ext cx="274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high accurate data set  and documents (ATBD)</a:t>
            </a:r>
          </a:p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Calibrations and validation for quality control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544386" y="4808077"/>
            <a:ext cx="4603561" cy="3062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+mj-ea"/>
                <a:ea typeface="+mj-ea"/>
              </a:rPr>
              <a:t>CEOS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 flipV="1">
            <a:off x="4687910" y="2575775"/>
            <a:ext cx="2373" cy="563806"/>
          </a:xfrm>
          <a:prstGeom prst="line">
            <a:avLst/>
          </a:prstGeom>
          <a:ln w="857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8001370" y="5814837"/>
            <a:ext cx="696066" cy="7252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CMA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TanSat</a:t>
            </a:r>
          </a:p>
        </p:txBody>
      </p:sp>
      <p:sp>
        <p:nvSpPr>
          <p:cNvPr id="75" name="左矢印 34"/>
          <p:cNvSpPr/>
          <p:nvPr/>
        </p:nvSpPr>
        <p:spPr>
          <a:xfrm rot="5400000">
            <a:off x="6706305" y="4008956"/>
            <a:ext cx="962849" cy="516760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左矢印 34"/>
          <p:cNvSpPr/>
          <p:nvPr/>
        </p:nvSpPr>
        <p:spPr>
          <a:xfrm rot="5400000">
            <a:off x="6774556" y="5104768"/>
            <a:ext cx="364394" cy="449927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加算記号 21"/>
          <p:cNvSpPr/>
          <p:nvPr/>
        </p:nvSpPr>
        <p:spPr>
          <a:xfrm>
            <a:off x="4423047" y="3176954"/>
            <a:ext cx="679002" cy="633046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466492" y="5209401"/>
            <a:ext cx="422030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and share GHG data</a:t>
            </a: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486314" y="5501335"/>
            <a:ext cx="4366342" cy="1084846"/>
            <a:chOff x="980932" y="5940216"/>
            <a:chExt cx="3697428" cy="855038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3924474" y="6152311"/>
              <a:ext cx="753886" cy="11727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990600" y="6781269"/>
              <a:ext cx="3681797" cy="9175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直線コネクタ 85"/>
            <p:cNvCxnSpPr/>
            <p:nvPr/>
          </p:nvCxnSpPr>
          <p:spPr>
            <a:xfrm flipH="1">
              <a:off x="4669992" y="6164038"/>
              <a:ext cx="8367" cy="604851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990600" y="5943600"/>
              <a:ext cx="0" cy="851654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980932" y="5940216"/>
              <a:ext cx="2959287" cy="22043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90" name="図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65" y="1238578"/>
            <a:ext cx="2312946" cy="770437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2626537" y="5767799"/>
            <a:ext cx="1252437" cy="75070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108" dirty="0">
                <a:solidFill>
                  <a:schemeClr val="tx1"/>
                </a:solidFill>
              </a:rPr>
              <a:t>Ministry of Education, Sports, Culture, Science and Technology </a:t>
            </a:r>
            <a:endParaRPr kumimoji="1" lang="en-US" altLang="ja-JP" sz="1108" dirty="0">
              <a:solidFill>
                <a:schemeClr val="tx1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3980975" y="5455190"/>
            <a:ext cx="3420" cy="313219"/>
          </a:xfrm>
          <a:prstGeom prst="line">
            <a:avLst/>
          </a:prstGeom>
          <a:noFill/>
          <a:ln w="57150" cap="flat">
            <a:solidFill>
              <a:schemeClr val="bg1">
                <a:lumMod val="75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068" y="1529315"/>
            <a:ext cx="1278376" cy="1156625"/>
          </a:xfrm>
          <a:prstGeom prst="rect">
            <a:avLst/>
          </a:prstGeom>
        </p:spPr>
      </p:pic>
      <p:sp>
        <p:nvSpPr>
          <p:cNvPr id="46" name="加算記号 45"/>
          <p:cNvSpPr/>
          <p:nvPr/>
        </p:nvSpPr>
        <p:spPr>
          <a:xfrm>
            <a:off x="2049336" y="5927541"/>
            <a:ext cx="434604" cy="391852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157165" y="6477735"/>
            <a:ext cx="4741469" cy="373302"/>
          </a:xfrm>
          <a:prstGeom prst="rect">
            <a:avLst/>
          </a:prstGeom>
          <a:noFill/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015" dirty="0">
                <a:solidFill>
                  <a:schemeClr val="tx1"/>
                </a:solidFill>
              </a:rPr>
              <a:t>*GOSAT/GOSAT-2 are joint projects by Ministry of Environment, NIES and JAXA .</a:t>
            </a:r>
            <a:endParaRPr kumimoji="1" lang="en-US" altLang="ja-JP" sz="1015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214907" y="5814837"/>
            <a:ext cx="786577" cy="734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DLR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MERLIN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122" y="2199312"/>
            <a:ext cx="2080612" cy="796527"/>
            <a:chOff x="711436" y="1508916"/>
            <a:chExt cx="2253996" cy="862904"/>
          </a:xfrm>
        </p:grpSpPr>
        <p:sp>
          <p:nvSpPr>
            <p:cNvPr id="14" name="正方形/長方形 13"/>
            <p:cNvSpPr/>
            <p:nvPr/>
          </p:nvSpPr>
          <p:spPr>
            <a:xfrm>
              <a:off x="711436" y="1508916"/>
              <a:ext cx="2253996" cy="8629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1012945" y="1545424"/>
              <a:ext cx="1773184" cy="737621"/>
              <a:chOff x="715959" y="1670692"/>
              <a:chExt cx="1773184" cy="737621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10" y="2069030"/>
                <a:ext cx="1062449" cy="339283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421" y="1670692"/>
                <a:ext cx="1151722" cy="397146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59" y="1734117"/>
                <a:ext cx="529097" cy="275253"/>
              </a:xfrm>
              <a:prstGeom prst="rect">
                <a:avLst/>
              </a:prstGeom>
            </p:spPr>
          </p:pic>
        </p:grpSp>
      </p:grpSp>
      <p:sp>
        <p:nvSpPr>
          <p:cNvPr id="50" name="テキスト ボックス 49"/>
          <p:cNvSpPr txBox="1"/>
          <p:nvPr/>
        </p:nvSpPr>
        <p:spPr>
          <a:xfrm>
            <a:off x="242508" y="1816963"/>
            <a:ext cx="282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coordination with IPCC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FC07-3F76-2B47-A200-EB83A73F3AB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3982065" y="5560779"/>
            <a:ext cx="4715258" cy="254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Space Agencies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24" name="矢印: 左右 23"/>
          <p:cNvSpPr/>
          <p:nvPr/>
        </p:nvSpPr>
        <p:spPr>
          <a:xfrm>
            <a:off x="2497418" y="2523085"/>
            <a:ext cx="2126919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030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92501" y="1160517"/>
            <a:ext cx="8839200" cy="5573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76" indent="-263776" algn="ctr">
              <a:buFont typeface="Wingdings" panose="05000000000000000000" pitchFamily="2" charset="2"/>
              <a:buChar char="u"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80082" y="93463"/>
            <a:ext cx="5213826" cy="588437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ja-JP" dirty="0">
                <a:latin typeface="+mj-lt"/>
              </a:rPr>
              <a:t>Summary of Progress</a:t>
            </a:r>
            <a:br>
              <a:rPr lang="en-US" altLang="ja-JP" dirty="0">
                <a:latin typeface="+mj-lt"/>
              </a:rPr>
            </a:br>
            <a:r>
              <a:rPr lang="en-US" altLang="ja-JP" sz="2800" dirty="0">
                <a:latin typeface="+mj-lt"/>
              </a:rPr>
              <a:t>“</a:t>
            </a:r>
            <a:r>
              <a:rPr kumimoji="1" lang="en-US" altLang="ja-JP" sz="2800" dirty="0">
                <a:latin typeface="+mj-lt"/>
              </a:rPr>
              <a:t>Road to IPCC Guidelines”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77871" y="3143827"/>
            <a:ext cx="3205510" cy="456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 document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14554" y="3139580"/>
            <a:ext cx="26541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Satellite-based GHG Data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6228" y="5796469"/>
            <a:ext cx="1275247" cy="61771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Ministry of Environment/NIES</a:t>
            </a:r>
            <a:endParaRPr kumimoji="1" lang="en-US" altLang="ja-JP" sz="1477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69109" y="5787533"/>
            <a:ext cx="843766" cy="747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JAXA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GOSAT/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GOSAT-2(*)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20614" y="2021249"/>
            <a:ext cx="2446423" cy="546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IPCC Guidelines</a:t>
            </a:r>
          </a:p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</a:t>
            </a:r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refined in 2019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ja-JP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ja-JP" altLang="en-US" sz="147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68042" y="5787535"/>
            <a:ext cx="763892" cy="771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NASA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OCO-2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GeoCarb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601622" y="5787534"/>
            <a:ext cx="826934" cy="7651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ESA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Sentinel-5p,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FLEX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428558" y="5787534"/>
            <a:ext cx="876859" cy="761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CNES</a:t>
            </a:r>
          </a:p>
          <a:p>
            <a:pPr algn="ctr">
              <a:lnSpc>
                <a:spcPts val="1015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IASI, MicroCarb, MERLIN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693037" y="3053948"/>
            <a:ext cx="7948246" cy="803626"/>
          </a:xfrm>
          <a:prstGeom prst="roundRect">
            <a:avLst>
              <a:gd name="adj" fmla="val 15641"/>
            </a:avLst>
          </a:prstGeom>
          <a:noFill/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左矢印 32"/>
          <p:cNvSpPr/>
          <p:nvPr/>
        </p:nvSpPr>
        <p:spPr>
          <a:xfrm rot="5400000">
            <a:off x="1593893" y="4279069"/>
            <a:ext cx="1776126" cy="44318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左矢印 34"/>
          <p:cNvSpPr/>
          <p:nvPr/>
        </p:nvSpPr>
        <p:spPr>
          <a:xfrm rot="5400000">
            <a:off x="3255363" y="3920742"/>
            <a:ext cx="1136163" cy="519872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2508" y="3951589"/>
            <a:ext cx="2053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methodology document to support for national statistician to use  GHG data for the accuracy of the greenhouse gases inventory.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83640" y="3940166"/>
            <a:ext cx="274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high accurate data set  and documents (ATBD)</a:t>
            </a:r>
          </a:p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Calibrations and validation for quality control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544386" y="4808077"/>
            <a:ext cx="4603561" cy="3062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+mj-ea"/>
                <a:ea typeface="+mj-ea"/>
              </a:rPr>
              <a:t>CEOS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 flipV="1">
            <a:off x="4687910" y="2575775"/>
            <a:ext cx="2373" cy="563806"/>
          </a:xfrm>
          <a:prstGeom prst="line">
            <a:avLst/>
          </a:prstGeom>
          <a:ln w="857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8001370" y="5814837"/>
            <a:ext cx="696066" cy="7252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CMA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TanSat</a:t>
            </a:r>
          </a:p>
        </p:txBody>
      </p:sp>
      <p:sp>
        <p:nvSpPr>
          <p:cNvPr id="75" name="左矢印 34"/>
          <p:cNvSpPr/>
          <p:nvPr/>
        </p:nvSpPr>
        <p:spPr>
          <a:xfrm rot="5400000">
            <a:off x="6706305" y="4008956"/>
            <a:ext cx="962849" cy="516760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左矢印 34"/>
          <p:cNvSpPr/>
          <p:nvPr/>
        </p:nvSpPr>
        <p:spPr>
          <a:xfrm rot="5400000">
            <a:off x="6774556" y="5104768"/>
            <a:ext cx="364394" cy="449927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加算記号 21"/>
          <p:cNvSpPr/>
          <p:nvPr/>
        </p:nvSpPr>
        <p:spPr>
          <a:xfrm>
            <a:off x="4423047" y="3176954"/>
            <a:ext cx="679002" cy="633046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466492" y="5209401"/>
            <a:ext cx="422030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and share GHG data</a:t>
            </a: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486314" y="5501335"/>
            <a:ext cx="4366342" cy="1084846"/>
            <a:chOff x="980932" y="5940216"/>
            <a:chExt cx="3697428" cy="855038"/>
          </a:xfrm>
        </p:grpSpPr>
        <p:cxnSp>
          <p:nvCxnSpPr>
            <p:cNvPr id="42" name="直線コネクタ 41"/>
            <p:cNvCxnSpPr/>
            <p:nvPr/>
          </p:nvCxnSpPr>
          <p:spPr>
            <a:xfrm>
              <a:off x="3924474" y="6152311"/>
              <a:ext cx="753886" cy="11727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990600" y="6781269"/>
              <a:ext cx="3681797" cy="9175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6" name="直線コネクタ 85"/>
            <p:cNvCxnSpPr/>
            <p:nvPr/>
          </p:nvCxnSpPr>
          <p:spPr>
            <a:xfrm flipH="1">
              <a:off x="4669992" y="6164038"/>
              <a:ext cx="8367" cy="604851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990600" y="5943600"/>
              <a:ext cx="0" cy="851654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980932" y="5940216"/>
              <a:ext cx="2959287" cy="22043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90" name="図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65" y="1238578"/>
            <a:ext cx="2312946" cy="770437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2626537" y="5767799"/>
            <a:ext cx="1252437" cy="75070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108" dirty="0">
                <a:solidFill>
                  <a:schemeClr val="tx1"/>
                </a:solidFill>
              </a:rPr>
              <a:t>Ministry of Education, Sports, Culture, Science and Technology </a:t>
            </a:r>
            <a:endParaRPr kumimoji="1" lang="en-US" altLang="ja-JP" sz="1108" dirty="0">
              <a:solidFill>
                <a:schemeClr val="tx1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3980975" y="5455190"/>
            <a:ext cx="3420" cy="313219"/>
          </a:xfrm>
          <a:prstGeom prst="line">
            <a:avLst/>
          </a:prstGeom>
          <a:noFill/>
          <a:ln w="57150" cap="flat">
            <a:solidFill>
              <a:schemeClr val="bg1">
                <a:lumMod val="75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図 43"/>
          <p:cNvPicPr>
            <a:picLocks noChangeAspect="1"/>
          </p:cNvPicPr>
          <p:nvPr/>
        </p:nvPicPr>
        <p:blipFill>
          <a:blip r:embed="rId4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068" y="1529315"/>
            <a:ext cx="1278376" cy="1156625"/>
          </a:xfrm>
          <a:prstGeom prst="rect">
            <a:avLst/>
          </a:prstGeom>
        </p:spPr>
      </p:pic>
      <p:sp>
        <p:nvSpPr>
          <p:cNvPr id="46" name="加算記号 45"/>
          <p:cNvSpPr/>
          <p:nvPr/>
        </p:nvSpPr>
        <p:spPr>
          <a:xfrm>
            <a:off x="2049336" y="5927541"/>
            <a:ext cx="434604" cy="391852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157165" y="6477735"/>
            <a:ext cx="4741469" cy="373302"/>
          </a:xfrm>
          <a:prstGeom prst="rect">
            <a:avLst/>
          </a:prstGeom>
          <a:noFill/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015" dirty="0">
                <a:solidFill>
                  <a:schemeClr val="tx1"/>
                </a:solidFill>
              </a:rPr>
              <a:t>*GOSAT/GOSAT-2 are joint projects by Ministry of Environment, NIES and JAXA .</a:t>
            </a:r>
            <a:endParaRPr kumimoji="1" lang="en-US" altLang="ja-JP" sz="1015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214907" y="5814837"/>
            <a:ext cx="786577" cy="734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DLR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MERLIN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58122" y="2199312"/>
            <a:ext cx="2080612" cy="796527"/>
            <a:chOff x="711436" y="1508916"/>
            <a:chExt cx="2253996" cy="862904"/>
          </a:xfrm>
        </p:grpSpPr>
        <p:sp>
          <p:nvSpPr>
            <p:cNvPr id="14" name="正方形/長方形 13"/>
            <p:cNvSpPr/>
            <p:nvPr/>
          </p:nvSpPr>
          <p:spPr>
            <a:xfrm>
              <a:off x="711436" y="1508916"/>
              <a:ext cx="2253996" cy="8629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1012945" y="1545424"/>
              <a:ext cx="1773184" cy="737621"/>
              <a:chOff x="715959" y="1670692"/>
              <a:chExt cx="1773184" cy="737621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10" y="2069030"/>
                <a:ext cx="1062449" cy="339283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421" y="1670692"/>
                <a:ext cx="1151722" cy="397146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59" y="1734117"/>
                <a:ext cx="529097" cy="275253"/>
              </a:xfrm>
              <a:prstGeom prst="rect">
                <a:avLst/>
              </a:prstGeom>
            </p:spPr>
          </p:pic>
        </p:grpSp>
      </p:grpSp>
      <p:sp>
        <p:nvSpPr>
          <p:cNvPr id="50" name="テキスト ボックス 49"/>
          <p:cNvSpPr txBox="1"/>
          <p:nvPr/>
        </p:nvSpPr>
        <p:spPr>
          <a:xfrm>
            <a:off x="242508" y="1816963"/>
            <a:ext cx="282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coordination with IPCC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FC07-3F76-2B47-A200-EB83A73F3AB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3982065" y="5560779"/>
            <a:ext cx="4715258" cy="254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Space Agencies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-29430" y="2630270"/>
            <a:ext cx="3177373" cy="3985227"/>
            <a:chOff x="298764" y="2652386"/>
            <a:chExt cx="3177373" cy="3985227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98764" y="2652386"/>
              <a:ext cx="3177373" cy="3985227"/>
              <a:chOff x="298764" y="2652386"/>
              <a:chExt cx="3177373" cy="3985227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814853" y="2947035"/>
                <a:ext cx="2661284" cy="3690578"/>
                <a:chOff x="814853" y="2947035"/>
                <a:chExt cx="2661284" cy="3690578"/>
              </a:xfrm>
            </p:grpSpPr>
            <p:sp>
              <p:nvSpPr>
                <p:cNvPr id="5" name="楕円 4"/>
                <p:cNvSpPr/>
                <p:nvPr/>
              </p:nvSpPr>
              <p:spPr>
                <a:xfrm>
                  <a:off x="814853" y="2947035"/>
                  <a:ext cx="2661284" cy="3690578"/>
                </a:xfrm>
                <a:prstGeom prst="ellipse">
                  <a:avLst/>
                </a:prstGeom>
                <a:solidFill>
                  <a:srgbClr val="558ED5">
                    <a:alpha val="54902"/>
                  </a:srgbClr>
                </a:solidFill>
                <a:ln w="76200" cap="flat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840345" y="4494819"/>
                  <a:ext cx="2600358" cy="58477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ja-JP" sz="1600" b="1" dirty="0"/>
                    <a:t>MOE/NIES “Methodology Document”</a:t>
                  </a:r>
                  <a:endParaRPr kumimoji="0" lang="ja-JP" altLang="en-US" sz="16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  <p:sp>
            <p:nvSpPr>
              <p:cNvPr id="31" name="吹き出し: 円形 30"/>
              <p:cNvSpPr/>
              <p:nvPr/>
            </p:nvSpPr>
            <p:spPr>
              <a:xfrm>
                <a:off x="298764" y="2652386"/>
                <a:ext cx="1793342" cy="639346"/>
              </a:xfrm>
              <a:prstGeom prst="wedgeEllipseCallout">
                <a:avLst>
                  <a:gd name="adj1" fmla="val 15602"/>
                  <a:gd name="adj2" fmla="val 9813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361598" y="2749606"/>
              <a:ext cx="175877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b="1" u="sng" dirty="0">
                  <a:solidFill>
                    <a:schemeClr val="bg1"/>
                  </a:solidFill>
                </a:rPr>
                <a:t>CEOS Review</a:t>
              </a:r>
              <a:endParaRPr kumimoji="1" lang="ja-JP" alt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矢印: 左右 23"/>
          <p:cNvSpPr/>
          <p:nvPr/>
        </p:nvSpPr>
        <p:spPr>
          <a:xfrm>
            <a:off x="2497418" y="2523085"/>
            <a:ext cx="2126919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3524030" y="2416600"/>
            <a:ext cx="4518317" cy="826456"/>
            <a:chOff x="3524030" y="2416600"/>
            <a:chExt cx="4518317" cy="826456"/>
          </a:xfrm>
        </p:grpSpPr>
        <p:sp>
          <p:nvSpPr>
            <p:cNvPr id="28" name="楕円 27"/>
            <p:cNvSpPr/>
            <p:nvPr/>
          </p:nvSpPr>
          <p:spPr>
            <a:xfrm>
              <a:off x="3524030" y="2416600"/>
              <a:ext cx="2266560" cy="826456"/>
            </a:xfrm>
            <a:prstGeom prst="ellipse">
              <a:avLst/>
            </a:prstGeom>
            <a:solidFill>
              <a:srgbClr val="FF33CC">
                <a:alpha val="54902"/>
              </a:srgbClr>
            </a:solidFill>
            <a:ln w="76200" cap="flat">
              <a:solidFill>
                <a:srgbClr val="FF33CC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5294812" y="2546759"/>
              <a:ext cx="2747535" cy="5847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hangingPunct="0"/>
              <a:r>
                <a:rPr lang="en-US" altLang="ja-JP" sz="1600" b="1" dirty="0">
                  <a:solidFill>
                    <a:srgbClr val="C00000"/>
                  </a:solidFill>
                </a:rPr>
                <a:t> Engagement with International Bodies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C4ED769-B4DC-4E9D-840E-DD5368E16AE0}"/>
              </a:ext>
            </a:extLst>
          </p:cNvPr>
          <p:cNvGrpSpPr/>
          <p:nvPr/>
        </p:nvGrpSpPr>
        <p:grpSpPr>
          <a:xfrm>
            <a:off x="3279702" y="4668225"/>
            <a:ext cx="4735684" cy="2069954"/>
            <a:chOff x="3181212" y="4653197"/>
            <a:chExt cx="4735684" cy="2069954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3181212" y="4653197"/>
              <a:ext cx="4032622" cy="2069954"/>
              <a:chOff x="3613964" y="4621668"/>
              <a:chExt cx="3666020" cy="2069954"/>
            </a:xfrm>
          </p:grpSpPr>
          <p:sp>
            <p:nvSpPr>
              <p:cNvPr id="26" name="楕円 25"/>
              <p:cNvSpPr/>
              <p:nvPr/>
            </p:nvSpPr>
            <p:spPr>
              <a:xfrm>
                <a:off x="3678545" y="5586725"/>
                <a:ext cx="2095458" cy="1104897"/>
              </a:xfrm>
              <a:prstGeom prst="ellipse">
                <a:avLst/>
              </a:prstGeom>
              <a:solidFill>
                <a:srgbClr val="FCD5B5">
                  <a:alpha val="54902"/>
                </a:srgbClr>
              </a:solidFill>
              <a:ln w="76200" cap="flat">
                <a:solidFill>
                  <a:srgbClr val="FF9A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70" name="楕円 69"/>
              <p:cNvSpPr/>
              <p:nvPr/>
            </p:nvSpPr>
            <p:spPr>
              <a:xfrm>
                <a:off x="4147237" y="4621668"/>
                <a:ext cx="3132747" cy="569574"/>
              </a:xfrm>
              <a:prstGeom prst="ellipse">
                <a:avLst/>
              </a:prstGeom>
              <a:solidFill>
                <a:srgbClr val="FCD5B5">
                  <a:alpha val="54902"/>
                </a:srgbClr>
              </a:solidFill>
              <a:ln w="76200" cap="flat">
                <a:solidFill>
                  <a:srgbClr val="FF9A0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3613964" y="5069216"/>
                <a:ext cx="2977021" cy="5847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 rtl="0" hangingPunct="0"/>
                <a:r>
                  <a:rPr lang="en-US" altLang="ja-JP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Quality Control and Accuracy of GHG Data</a:t>
                </a:r>
              </a:p>
            </p:txBody>
          </p:sp>
        </p:grp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3D692589-B9DA-425F-A40D-968141A35F83}"/>
                </a:ext>
              </a:extLst>
            </p:cNvPr>
            <p:cNvSpPr txBox="1"/>
            <p:nvPr/>
          </p:nvSpPr>
          <p:spPr>
            <a:xfrm>
              <a:off x="7012002" y="4962724"/>
              <a:ext cx="904894" cy="36933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rgbClr val="FFC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</a:rPr>
                <a:t>AC-VC</a:t>
              </a:r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03FC8574-ED07-43A6-B4C4-1EABE1BE0875}"/>
                </a:ext>
              </a:extLst>
            </p:cNvPr>
            <p:cNvSpPr txBox="1"/>
            <p:nvPr/>
          </p:nvSpPr>
          <p:spPr>
            <a:xfrm>
              <a:off x="6654716" y="4675966"/>
              <a:ext cx="904894" cy="36933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rgbClr val="FFC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</a:rPr>
                <a:t>WGCV</a:t>
              </a:r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375800" y="5593114"/>
            <a:ext cx="4803751" cy="1177105"/>
            <a:chOff x="3217416" y="5557283"/>
            <a:chExt cx="4803751" cy="1177105"/>
          </a:xfrm>
          <a:solidFill>
            <a:srgbClr val="D7E4BD">
              <a:alpha val="54902"/>
            </a:srgbClr>
          </a:solidFill>
        </p:grpSpPr>
        <p:sp>
          <p:nvSpPr>
            <p:cNvPr id="23" name="楕円 22"/>
            <p:cNvSpPr/>
            <p:nvPr/>
          </p:nvSpPr>
          <p:spPr>
            <a:xfrm>
              <a:off x="3217416" y="5557283"/>
              <a:ext cx="4768412" cy="1177105"/>
            </a:xfrm>
            <a:prstGeom prst="ellipse">
              <a:avLst/>
            </a:prstGeom>
            <a:grpFill/>
            <a:ln w="76200" cap="flat">
              <a:solidFill>
                <a:srgbClr val="92D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859843" y="5913785"/>
              <a:ext cx="2161324" cy="584773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b="1" dirty="0">
                  <a:solidFill>
                    <a:schemeClr val="accent3">
                      <a:lumMod val="50000"/>
                    </a:schemeClr>
                  </a:solidFill>
                </a:rPr>
                <a:t>Engagement with Space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84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D662C-544E-4673-8E9D-0C1F5B999C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99A2D-717F-4C3D-B916-7D4F68548C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142999"/>
            <a:ext cx="8610600" cy="5673685"/>
          </a:xfrm>
        </p:spPr>
        <p:txBody>
          <a:bodyPr/>
          <a:lstStyle/>
          <a:p>
            <a:r>
              <a:rPr kumimoji="1" lang="en-US" altLang="ja-JP" sz="1800" b="1" u="sng" dirty="0"/>
              <a:t>October 2016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CEOS approved “UNFCCC/IPCC Engagement” in its GHG Initiative.</a:t>
            </a:r>
          </a:p>
          <a:p>
            <a:endParaRPr kumimoji="1" lang="en-US" altLang="ja-JP" sz="1800" dirty="0"/>
          </a:p>
          <a:p>
            <a:r>
              <a:rPr kumimoji="1" lang="en-US" altLang="ja-JP" sz="1800" b="1" u="sng" dirty="0"/>
              <a:t>April 2017 to March 2018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JAXA initiated the proposed enhancement of engagement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Shared the goal with space agencies and international organizations (GEO, WMO, CGMS).</a:t>
            </a:r>
          </a:p>
          <a:p>
            <a:pPr marL="1077913" lvl="1" indent="-620713" defTabSz="582613">
              <a:buNone/>
            </a:pPr>
            <a:r>
              <a:rPr kumimoji="1" lang="en-US" altLang="ja-JP" sz="1800" dirty="0"/>
              <a:t>	</a:t>
            </a:r>
            <a:r>
              <a:rPr kumimoji="1" lang="en-US" altLang="ja-JP" sz="1800" dirty="0">
                <a:solidFill>
                  <a:srgbClr val="FF0000"/>
                </a:solidFill>
              </a:rPr>
              <a:t>Shared the goal: to be defined satellite data as a tool to support accuracy of 	national GHG emissions in IPCC Guidelines for GHG Inventories.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Shared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the technical and scientific advancements of satellite monitoring at UNFCCC/COP23.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JAXA/NIES concluded GHG agreements with ESA, CNES and DLR.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NIES developed GHG guidebook and CEOS reviewed the draft.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JAXA, in support of CEOS Chair and AC-VC, submitted expert comments to the first order draft (FOD) of IPCC guidelines.</a:t>
            </a:r>
            <a:endParaRPr kumimoji="1" lang="ja-JP" altLang="en-US" sz="1800" dirty="0"/>
          </a:p>
          <a:p>
            <a:pPr marL="457200" lvl="1" indent="0">
              <a:buNone/>
            </a:pPr>
            <a:endParaRPr kumimoji="1" lang="en-US" altLang="ja-JP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F9B3DF-185E-4A16-8A44-47562CA445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/>
              <a:t>Activity Report in 2017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9FAAF7-5792-453E-B8CB-9353BEC991E9}"/>
              </a:ext>
            </a:extLst>
          </p:cNvPr>
          <p:cNvSpPr txBox="1"/>
          <p:nvPr/>
        </p:nvSpPr>
        <p:spPr>
          <a:xfrm rot="1238551">
            <a:off x="7713761" y="1370094"/>
            <a:ext cx="1219200" cy="338552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dirty="0">
                <a:solidFill>
                  <a:srgbClr val="FF9900"/>
                </a:solidFill>
              </a:rPr>
              <a:t>Completed</a:t>
            </a:r>
            <a:endParaRPr kumimoji="0" lang="ja-JP" altLang="en-US" sz="1600" b="0" i="0" u="none" strike="noStrike" cap="none" spc="0" normalizeH="0" baseline="0" dirty="0">
              <a:ln>
                <a:noFill/>
              </a:ln>
              <a:solidFill>
                <a:srgbClr val="FF9900"/>
              </a:solidFill>
              <a:effectLst/>
              <a:uFillTx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D3967C-F0E3-4E87-B27F-B36F3AC37EE1}"/>
              </a:ext>
            </a:extLst>
          </p:cNvPr>
          <p:cNvSpPr txBox="1"/>
          <p:nvPr/>
        </p:nvSpPr>
        <p:spPr>
          <a:xfrm rot="1238551">
            <a:off x="7584223" y="2269123"/>
            <a:ext cx="1219200" cy="338552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FF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dirty="0">
                <a:solidFill>
                  <a:srgbClr val="FF9900"/>
                </a:solidFill>
              </a:rPr>
              <a:t>Completed</a:t>
            </a:r>
            <a:endParaRPr kumimoji="0" lang="ja-JP" altLang="en-US" sz="1600" b="0" i="0" u="none" strike="noStrike" cap="none" spc="0" normalizeH="0" baseline="0" dirty="0">
              <a:ln>
                <a:noFill/>
              </a:ln>
              <a:solidFill>
                <a:srgbClr val="FF99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68648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0D6BA1-9598-4087-B41C-28F634CF0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1951B93-1E6F-49F9-8C77-4E6F9C823FC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14114"/>
          <a:stretch/>
        </p:blipFill>
        <p:spPr bwMode="auto">
          <a:xfrm>
            <a:off x="4867459" y="4191000"/>
            <a:ext cx="4114800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9C8F98-5DD4-47C9-9EB5-F89E76FD19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21104"/>
            <a:ext cx="4305484" cy="17592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E1F61E7-6A44-410B-97C1-ACBEA0C83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7" y="5410200"/>
            <a:ext cx="1718552" cy="11457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B94982F-D617-4EB2-BBFB-181ADFA8F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20" y="5677820"/>
            <a:ext cx="1371600" cy="9144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171FAA8-C7E1-475A-9303-E17000DEC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80" y="5688981"/>
            <a:ext cx="1875004" cy="1125003"/>
          </a:xfrm>
          <a:prstGeom prst="rect">
            <a:avLst/>
          </a:prstGeom>
        </p:spPr>
      </p:pic>
      <p:sp>
        <p:nvSpPr>
          <p:cNvPr id="17" name="テキスト ボックス 2">
            <a:extLst>
              <a:ext uri="{FF2B5EF4-FFF2-40B4-BE49-F238E27FC236}">
                <a16:creationId xmlns:a16="http://schemas.microsoft.com/office/drawing/2014/main" id="{3C35785E-5640-4499-A56D-D4C28B68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9" y="5769234"/>
            <a:ext cx="1758073" cy="25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Reporting Service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>
            <a:extLst>
              <a:ext uri="{FF2B5EF4-FFF2-40B4-BE49-F238E27FC236}">
                <a16:creationId xmlns:a16="http://schemas.microsoft.com/office/drawing/2014/main" id="{3BADF389-E908-4F8B-9784-243F61FAA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499" y="6282691"/>
            <a:ext cx="1263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</a:t>
            </a:r>
          </a:p>
          <a:p>
            <a:pPr algn="just">
              <a:spcAft>
                <a:spcPts val="0"/>
              </a:spcAft>
            </a:pPr>
            <a:r>
              <a:rPr lang="en-US" sz="7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Reporting Service</a:t>
            </a:r>
            <a:endParaRPr 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F27A01ED-8272-42D1-9C16-A25AB9F1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169" y="6427681"/>
            <a:ext cx="18821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Reporting Service</a:t>
            </a:r>
            <a:endParaRPr lang="ja-JP" sz="10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2">
            <a:extLst>
              <a:ext uri="{FF2B5EF4-FFF2-40B4-BE49-F238E27FC236}">
                <a16:creationId xmlns:a16="http://schemas.microsoft.com/office/drawing/2014/main" id="{4EBD30C0-276A-46DB-A012-85E94F515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159" y="6626699"/>
            <a:ext cx="18821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700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© IISD Reporting Service</a:t>
            </a:r>
            <a:endParaRPr lang="ja-JP" sz="10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71736EB-29E0-49BF-8A26-E40BC1FA7A3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4916"/>
          <a:stretch/>
        </p:blipFill>
        <p:spPr bwMode="auto">
          <a:xfrm>
            <a:off x="391420" y="1586938"/>
            <a:ext cx="3733800" cy="2221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545E9-45CA-4876-8E36-86D631C5D2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83" y="3841333"/>
            <a:ext cx="8905875" cy="457200"/>
          </a:xfrm>
          <a:solidFill>
            <a:srgbClr val="FFFFFF">
              <a:alpha val="70000"/>
            </a:srgbClr>
          </a:solidFill>
        </p:spPr>
        <p:txBody>
          <a:bodyPr/>
          <a:lstStyle/>
          <a:p>
            <a:pPr marL="0" indent="0" algn="ctr" defTabSz="179388">
              <a:lnSpc>
                <a:spcPts val="1200"/>
              </a:lnSpc>
              <a:buNone/>
            </a:pPr>
            <a:r>
              <a:rPr kumimoji="1" lang="ja-JP" altLang="en-US" sz="1400" dirty="0"/>
              <a:t>❖</a:t>
            </a:r>
            <a:r>
              <a:rPr kumimoji="1" lang="en-US" altLang="ja-JP" sz="1400" dirty="0"/>
              <a:t>	</a:t>
            </a:r>
            <a:r>
              <a:rPr kumimoji="1" lang="en-US" altLang="ja-JP" sz="1400" b="1" dirty="0"/>
              <a:t>“Integrated observations for mitigation and adaptation &amp; Practical support to Parties</a:t>
            </a:r>
            <a:r>
              <a:rPr kumimoji="1" lang="en-US" altLang="ja-JP" sz="1400" dirty="0"/>
              <a:t>” </a:t>
            </a:r>
          </a:p>
          <a:p>
            <a:pPr marL="0" indent="0" algn="ctr" defTabSz="179388">
              <a:lnSpc>
                <a:spcPts val="1200"/>
              </a:lnSpc>
              <a:buNone/>
            </a:pPr>
            <a:r>
              <a:rPr kumimoji="1" lang="en-US" altLang="ja-JP" sz="1200" dirty="0"/>
              <a:t>	(hosted by GEO, GECOS, RESTEC/JAXA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on November 8)</a:t>
            </a:r>
            <a:endParaRPr kumimoji="1" lang="ja-JP" altLang="en-US" sz="12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E63564A-9C00-487A-8CDC-7CF27FFF7A0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65" y="1548553"/>
            <a:ext cx="3847916" cy="223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15124580-7A15-457E-BB43-35F6A0558F0E}"/>
              </a:ext>
            </a:extLst>
          </p:cNvPr>
          <p:cNvSpPr txBox="1">
            <a:spLocks/>
          </p:cNvSpPr>
          <p:nvPr/>
        </p:nvSpPr>
        <p:spPr>
          <a:xfrm>
            <a:off x="104959" y="1177610"/>
            <a:ext cx="4241815" cy="9534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ja-JP" altLang="en-US" sz="1400" dirty="0"/>
              <a:t>❖</a:t>
            </a:r>
            <a:r>
              <a:rPr kumimoji="1" lang="en-US" altLang="ja-JP" sz="1400" dirty="0"/>
              <a:t>	</a:t>
            </a:r>
            <a:r>
              <a:rPr kumimoji="1" lang="en-US" altLang="ja-JP" sz="1400" b="1" dirty="0"/>
              <a:t>“Cutting-edge Satellite Monitoring &amp; Scientific Knowledge to contribute to the Paris Agreement: Focusing on the IPCC Guidelines for National Greenhouse Gas Inventories</a:t>
            </a:r>
            <a:r>
              <a:rPr kumimoji="1" lang="en-US" altLang="ja-JP" sz="1400" dirty="0"/>
              <a:t>” </a:t>
            </a:r>
          </a:p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en-US" altLang="ja-JP" sz="1200" dirty="0"/>
              <a:t>(hosted by MOE,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NIES, MEXT, JWA, JAXA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on November 7)</a:t>
            </a:r>
            <a:endParaRPr kumimoji="1" lang="ja-JP" altLang="en-US" sz="1200" dirty="0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F536334A-5389-4A16-BEE1-8628F56DB84D}"/>
              </a:ext>
            </a:extLst>
          </p:cNvPr>
          <p:cNvSpPr txBox="1">
            <a:spLocks/>
          </p:cNvSpPr>
          <p:nvPr/>
        </p:nvSpPr>
        <p:spPr>
          <a:xfrm>
            <a:off x="4449780" y="1272111"/>
            <a:ext cx="4381684" cy="629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ja-JP" altLang="en-US" sz="1400" dirty="0"/>
              <a:t>❖</a:t>
            </a:r>
            <a:r>
              <a:rPr kumimoji="1" lang="en-US" altLang="ja-JP" sz="1400" dirty="0"/>
              <a:t>	</a:t>
            </a:r>
            <a:r>
              <a:rPr kumimoji="1" lang="en-US" altLang="ja-JP" sz="1400" b="1" dirty="0"/>
              <a:t>“Space Agency Round Table: Space Agencies Efforts for Implementation of Paris Agreement</a:t>
            </a:r>
            <a:r>
              <a:rPr kumimoji="1" lang="en-US" altLang="ja-JP" sz="1400" dirty="0"/>
              <a:t>” </a:t>
            </a:r>
          </a:p>
          <a:p>
            <a:pPr marL="0" indent="0" algn="ctr" defTabSz="179388">
              <a:lnSpc>
                <a:spcPts val="1300"/>
              </a:lnSpc>
              <a:buFont typeface="Arial"/>
              <a:buNone/>
            </a:pPr>
            <a:r>
              <a:rPr kumimoji="1" lang="en-US" altLang="ja-JP" sz="1200" dirty="0"/>
              <a:t>(hosted by JAXA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on November 7)</a:t>
            </a:r>
            <a:endParaRPr kumimoji="1" lang="ja-JP" altLang="en-US" sz="1200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42D67681-B306-4BFB-9FE8-3368C28247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dirty="0"/>
              <a:t>Side events at COP23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57506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0D6BA1-9598-4087-B41C-28F634CF0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081BC24-0D72-4E51-8417-DE583F19A9E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969"/>
            <a:ext cx="2263131" cy="3200400"/>
          </a:xfr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6F9DA9-BED1-4B94-9DF5-FFA3E60003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15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600" dirty="0"/>
              <a:t> Key Notes at side events, COP-23</a:t>
            </a:r>
            <a:endParaRPr kumimoji="1" lang="ja-JP" altLang="en-US" sz="2600" dirty="0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8039AA1-0929-49CD-885C-1ED947509071}"/>
              </a:ext>
            </a:extLst>
          </p:cNvPr>
          <p:cNvSpPr txBox="1">
            <a:spLocks/>
          </p:cNvSpPr>
          <p:nvPr/>
        </p:nvSpPr>
        <p:spPr>
          <a:xfrm>
            <a:off x="2359985" y="1651836"/>
            <a:ext cx="6534150" cy="2209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61950" lvl="1" indent="-361950" defTabSz="363538">
              <a:buFont typeface="Wingdings" panose="05000000000000000000" pitchFamily="2" charset="2"/>
              <a:buChar char="ü"/>
            </a:pPr>
            <a:r>
              <a:rPr kumimoji="1" lang="en-US" altLang="ja-JP" u="sng" dirty="0"/>
              <a:t>SBSTA Chair recognized in his conclusion,</a:t>
            </a:r>
            <a:r>
              <a:rPr kumimoji="1" lang="en-US" altLang="ja-JP" dirty="0"/>
              <a:t> 				“.....the </a:t>
            </a:r>
            <a:r>
              <a:rPr kumimoji="1" lang="en-US" altLang="ja-JP" dirty="0">
                <a:solidFill>
                  <a:srgbClr val="FF0000"/>
                </a:solidFill>
              </a:rPr>
              <a:t>increasing capability </a:t>
            </a:r>
            <a:r>
              <a:rPr kumimoji="1" lang="en-US" altLang="ja-JP" dirty="0"/>
              <a:t>to systematically </a:t>
            </a:r>
            <a:r>
              <a:rPr kumimoji="1" lang="en-US" altLang="ja-JP" dirty="0">
                <a:solidFill>
                  <a:srgbClr val="FF0000"/>
                </a:solidFill>
              </a:rPr>
              <a:t>monitor greenhouse gas concentrations and emissions</a:t>
            </a:r>
            <a:r>
              <a:rPr kumimoji="1" lang="en-US" altLang="ja-JP" dirty="0"/>
              <a:t>, through in situ as well as </a:t>
            </a:r>
            <a:r>
              <a:rPr kumimoji="1" lang="en-US" altLang="ja-JP" dirty="0">
                <a:solidFill>
                  <a:srgbClr val="FF0000"/>
                </a:solidFill>
              </a:rPr>
              <a:t>satellite observations</a:t>
            </a:r>
            <a:r>
              <a:rPr kumimoji="1" lang="en-US" altLang="ja-JP" dirty="0"/>
              <a:t>, and its relevance in support of the Paris Agreement”.</a:t>
            </a:r>
          </a:p>
          <a:p>
            <a:pPr marL="0" lvl="1" indent="0" defTabSz="363538">
              <a:buNone/>
            </a:pPr>
            <a:r>
              <a:rPr kumimoji="1" lang="en-US" altLang="ja-JP" dirty="0"/>
              <a:t> </a:t>
            </a:r>
            <a:endParaRPr kumimoji="1" lang="en-US" altLang="ja-JP" sz="2400" dirty="0"/>
          </a:p>
          <a:p>
            <a:pPr marL="361950" lvl="1" indent="-361950" defTabSz="363538">
              <a:buFont typeface="Wingdings" panose="05000000000000000000" pitchFamily="2" charset="2"/>
              <a:buChar char="ü"/>
            </a:pPr>
            <a:r>
              <a:rPr kumimoji="1" lang="en-US" altLang="ja-JP" u="sng" dirty="0"/>
              <a:t>IPCC/TFI Chair noted during the official side event</a:t>
            </a:r>
            <a:r>
              <a:rPr kumimoji="1" lang="en-US" altLang="ja-JP" dirty="0"/>
              <a:t>		 		that chapters in relation with </a:t>
            </a:r>
            <a:r>
              <a:rPr kumimoji="1" lang="en-US" altLang="ja-JP" dirty="0">
                <a:solidFill>
                  <a:srgbClr val="FF0000"/>
                </a:solidFill>
              </a:rPr>
              <a:t>satellite observation </a:t>
            </a:r>
            <a:r>
              <a:rPr kumimoji="1" lang="en-US" altLang="ja-JP" dirty="0"/>
              <a:t>was expected </a:t>
            </a:r>
            <a:r>
              <a:rPr kumimoji="1" lang="en-US" altLang="ja-JP" dirty="0">
                <a:solidFill>
                  <a:srgbClr val="FF0000"/>
                </a:solidFill>
              </a:rPr>
              <a:t>to be updated </a:t>
            </a:r>
            <a:r>
              <a:rPr kumimoji="1" lang="en-US" altLang="ja-JP" dirty="0"/>
              <a:t>due to </a:t>
            </a:r>
            <a:r>
              <a:rPr kumimoji="1" lang="en-US" altLang="ja-JP" dirty="0">
                <a:solidFill>
                  <a:srgbClr val="FF0000"/>
                </a:solidFill>
              </a:rPr>
              <a:t>technical advancements </a:t>
            </a:r>
            <a:r>
              <a:rPr kumimoji="1" lang="en-US" altLang="ja-JP" dirty="0">
                <a:solidFill>
                  <a:srgbClr val="1C3D78"/>
                </a:solidFill>
              </a:rPr>
              <a:t>of observation </a:t>
            </a:r>
            <a:r>
              <a:rPr kumimoji="1" lang="en-US" altLang="ja-JP" dirty="0"/>
              <a:t>since 2006</a:t>
            </a:r>
            <a:r>
              <a:rPr kumimoji="1" lang="en-US" altLang="ja-JP" dirty="0">
                <a:solidFill>
                  <a:schemeClr val="tx2"/>
                </a:solidFill>
              </a:rPr>
              <a:t>.</a:t>
            </a:r>
          </a:p>
          <a:p>
            <a:pPr lvl="1" defTabSz="914400"/>
            <a:endParaRPr kumimoji="1" lang="en-US" altLang="ja-JP" sz="2400" dirty="0"/>
          </a:p>
          <a:p>
            <a:pPr lvl="1" defTabSz="914400"/>
            <a:endParaRPr kumimoji="1" lang="ja-JP" altLang="en-US" sz="2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EBE48E6-F395-4E69-B185-05656E716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2209800" cy="7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788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0D6BA1-9598-4087-B41C-28F634CF0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6F9DA9-BED1-4B94-9DF5-FFA3E60003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228600"/>
            <a:ext cx="5715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Expert comments to the draft of IPCC Guidelines</a:t>
            </a:r>
            <a:endParaRPr kumimoji="1" lang="ja-JP" altLang="en-US" dirty="0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2E18A56C-C47F-43F5-8DE4-17BB6655A4FA}"/>
              </a:ext>
            </a:extLst>
          </p:cNvPr>
          <p:cNvSpPr txBox="1">
            <a:spLocks/>
          </p:cNvSpPr>
          <p:nvPr/>
        </p:nvSpPr>
        <p:spPr>
          <a:xfrm>
            <a:off x="152400" y="1295400"/>
            <a:ext cx="8763000" cy="4572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363538">
              <a:buNone/>
            </a:pPr>
            <a:r>
              <a:rPr kumimoji="1" lang="ja-JP" altLang="en-US" sz="1800" b="1" dirty="0"/>
              <a:t>❖</a:t>
            </a:r>
            <a:r>
              <a:rPr kumimoji="1" lang="en-US" altLang="ja-JP" sz="1800" b="1" dirty="0"/>
              <a:t>	Expert Review on First Order Draft (FOD) of 2019 Refinement to  the 2006 	IPCC Guidelines for National Greenhouse Gas Inventories						</a:t>
            </a:r>
            <a:r>
              <a:rPr kumimoji="1" lang="en-US" altLang="ja-JP" sz="1800" dirty="0"/>
              <a:t>(December 4, 2017 – February 11, 2018)</a:t>
            </a:r>
          </a:p>
          <a:p>
            <a:pPr marL="0" indent="0" defTabSz="363538">
              <a:buNone/>
            </a:pPr>
            <a:endParaRPr kumimoji="1" lang="en-US" altLang="ja-JP" sz="1800" dirty="0"/>
          </a:p>
          <a:p>
            <a:pPr marL="361950" indent="-361950" defTabSz="914400">
              <a:buNone/>
            </a:pPr>
            <a:r>
              <a:rPr kumimoji="1" lang="en-US" altLang="ja-JP" sz="1800" dirty="0"/>
              <a:t>	JAXA submitted comments:</a:t>
            </a:r>
          </a:p>
          <a:p>
            <a:pPr marL="361950" indent="-361950" defTabSz="914400">
              <a:buNone/>
            </a:pPr>
            <a:endParaRPr kumimoji="1" lang="en-US" altLang="ja-JP" sz="1800" dirty="0"/>
          </a:p>
          <a:p>
            <a:pPr lvl="1" defTabSz="914400"/>
            <a:r>
              <a:rPr kumimoji="1" lang="en-US" altLang="ja-JP" sz="1600" dirty="0"/>
              <a:t>A series of GHG monitoring satellites on orbit in operation.</a:t>
            </a:r>
          </a:p>
          <a:p>
            <a:pPr lvl="1" defTabSz="914400"/>
            <a:r>
              <a:rPr kumimoji="1" lang="en-US" altLang="ja-JP" sz="1600" dirty="0"/>
              <a:t>Their observations and the result data available openly and freely.</a:t>
            </a:r>
          </a:p>
          <a:p>
            <a:pPr lvl="1" defTabSz="914400"/>
            <a:r>
              <a:rPr kumimoji="1" lang="en-US" altLang="ja-JP" sz="1600" dirty="0"/>
              <a:t>Continuity of future GHG satellite missions in next decade.</a:t>
            </a:r>
          </a:p>
          <a:p>
            <a:pPr lvl="1" defTabSz="914400"/>
            <a:r>
              <a:rPr kumimoji="1" lang="en-US" altLang="ja-JP" sz="1600" dirty="0"/>
              <a:t>Importance of high quality GHG information integrated with ground based measurements and models in supporting a monitoring and verification system  for NDCs and stocktaking, and CEOS and CGMS started activity to define an optimum constellation of satellites to meet requirements of such a monitoring and verification system.</a:t>
            </a:r>
          </a:p>
          <a:p>
            <a:pPr lvl="1" defTabSz="914400"/>
            <a:r>
              <a:rPr kumimoji="1" lang="en-US" altLang="ja-JP" sz="1600" dirty="0"/>
              <a:t>Further engagement of partnerships/collaboration: CEOS/CGMS for the space component aspects; GEO/WMO on the broader framework; GCOS, UNFCCC and IPCC in better defining the role for space-based observation in the inventory guidelines process.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489B033-BC52-4793-98C5-A90E645AE5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799" y="1824388"/>
            <a:ext cx="1600201" cy="14478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ABA0CB-A20B-4FC5-A14F-798B8A467647}"/>
              </a:ext>
            </a:extLst>
          </p:cNvPr>
          <p:cNvSpPr/>
          <p:nvPr/>
        </p:nvSpPr>
        <p:spPr>
          <a:xfrm>
            <a:off x="457200" y="3081688"/>
            <a:ext cx="8458200" cy="3319112"/>
          </a:xfrm>
          <a:prstGeom prst="rect">
            <a:avLst/>
          </a:prstGeom>
          <a:noFill/>
          <a:ln w="12700" cap="flat">
            <a:solidFill>
              <a:srgbClr val="1C3D78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6382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D662C-544E-4673-8E9D-0C1F5B999C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99A2D-717F-4C3D-B916-7D4F68548C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142999"/>
            <a:ext cx="8610600" cy="5673685"/>
          </a:xfrm>
        </p:spPr>
        <p:txBody>
          <a:bodyPr/>
          <a:lstStyle/>
          <a:p>
            <a:endParaRPr kumimoji="1" lang="en-US" altLang="ja-JP" sz="1600" b="1" dirty="0"/>
          </a:p>
          <a:p>
            <a:r>
              <a:rPr kumimoji="1" lang="en-US" altLang="ja-JP" sz="1800" b="1" u="sng" dirty="0"/>
              <a:t>April 2018 to March 2019</a:t>
            </a:r>
          </a:p>
          <a:p>
            <a:endParaRPr kumimoji="1" lang="en-US" altLang="ja-JP" sz="1800" b="1" u="sng" dirty="0"/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Continue Cal/Val to enhance reliability of data</a:t>
            </a:r>
            <a:endParaRPr kumimoji="1" lang="en-US" altLang="ja-JP" sz="18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Literature cut-off date in June, and the second order draft (SOD) of IPCC Guidelines in July to September</a:t>
            </a:r>
          </a:p>
          <a:p>
            <a:pPr marL="808038" lvl="1" indent="-57150">
              <a:buNone/>
            </a:pPr>
            <a:r>
              <a:rPr kumimoji="1" lang="ja-JP" altLang="en-US" sz="1800" dirty="0">
                <a:solidFill>
                  <a:srgbClr val="FF0000"/>
                </a:solidFill>
              </a:rPr>
              <a:t>⇒ </a:t>
            </a:r>
            <a:r>
              <a:rPr kumimoji="1" lang="en-US" altLang="ja-JP" sz="1800" dirty="0">
                <a:solidFill>
                  <a:srgbClr val="FF0000"/>
                </a:solidFill>
              </a:rPr>
              <a:t>Relevant papers should be issued before the cut-off date, and CEOS should submit expert comments to SOD.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UNFCCC/COP24@Katwice in December</a:t>
            </a:r>
          </a:p>
          <a:p>
            <a:pPr marL="722313" lvl="1" indent="0">
              <a:buNone/>
            </a:pPr>
            <a:r>
              <a:rPr kumimoji="1" lang="ja-JP" altLang="en-US" sz="1800" dirty="0">
                <a:solidFill>
                  <a:srgbClr val="FF0000"/>
                </a:solidFill>
              </a:rPr>
              <a:t>⇒ </a:t>
            </a:r>
            <a:r>
              <a:rPr kumimoji="1" lang="en-US" altLang="ja-JP" sz="1800" dirty="0">
                <a:solidFill>
                  <a:srgbClr val="FF0000"/>
                </a:solidFill>
              </a:rPr>
              <a:t>Intensify engagement for the final review (governmental review) of IPCC Guidelines (space agencies, international organizations, governments, research institutes and public sector</a:t>
            </a:r>
            <a:r>
              <a:rPr kumimoji="1" lang="ja-JP" altLang="en-US" sz="1800" dirty="0">
                <a:solidFill>
                  <a:srgbClr val="FF0000"/>
                </a:solidFill>
              </a:rPr>
              <a:t>）</a:t>
            </a:r>
            <a:endParaRPr kumimoji="1" lang="en-US" altLang="ja-JP" sz="1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ja-JP" sz="1800" dirty="0"/>
              <a:t>IPCC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Plenary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in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Japan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in</a:t>
            </a:r>
            <a:r>
              <a:rPr kumimoji="1" lang="ja-JP" altLang="en-US" sz="1800" dirty="0"/>
              <a:t> </a:t>
            </a:r>
            <a:r>
              <a:rPr kumimoji="1" lang="en-US" altLang="ja-JP" sz="1800" dirty="0"/>
              <a:t>May</a:t>
            </a:r>
            <a:r>
              <a:rPr kumimoji="1" lang="ja-JP" altLang="en-US" sz="1800" dirty="0"/>
              <a:t> </a:t>
            </a:r>
            <a:endParaRPr kumimoji="1" lang="en-US" altLang="ja-JP" sz="1800" dirty="0"/>
          </a:p>
          <a:p>
            <a:pPr marL="722313" lvl="1" indent="0">
              <a:buNone/>
            </a:pPr>
            <a:r>
              <a:rPr kumimoji="1" lang="ja-JP" altLang="en-US" sz="1800" dirty="0">
                <a:solidFill>
                  <a:srgbClr val="FF0000"/>
                </a:solidFill>
              </a:rPr>
              <a:t>⇒ </a:t>
            </a:r>
            <a:r>
              <a:rPr kumimoji="1" lang="en-US" altLang="ja-JP" sz="1800" dirty="0">
                <a:solidFill>
                  <a:srgbClr val="FF0000"/>
                </a:solidFill>
              </a:rPr>
              <a:t>Adoption of the refined IPCC Guidelines!</a:t>
            </a:r>
          </a:p>
          <a:p>
            <a:pPr marL="457200" lvl="1" indent="0">
              <a:buNone/>
            </a:pPr>
            <a:endParaRPr kumimoji="1" lang="en-US" altLang="ja-JP" sz="16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F9B3DF-185E-4A16-8A44-47562CA445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/>
              <a:t>Activities in 2018-2019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3144D6-BDF9-48F9-BB6E-26B0718910C9}"/>
              </a:ext>
            </a:extLst>
          </p:cNvPr>
          <p:cNvSpPr txBox="1"/>
          <p:nvPr/>
        </p:nvSpPr>
        <p:spPr>
          <a:xfrm>
            <a:off x="7353300" y="1447800"/>
            <a:ext cx="1600200" cy="338552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◄ </a:t>
            </a:r>
            <a:r>
              <a:rPr kumimoji="0" lang="en-US" altLang="ja-JP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We are here!</a:t>
            </a:r>
            <a:endParaRPr kumimoji="0" lang="ja-JP" altLang="en-US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3501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2123211"/>
              </p:ext>
            </p:extLst>
          </p:nvPr>
        </p:nvGraphicFramePr>
        <p:xfrm>
          <a:off x="180975" y="875962"/>
          <a:ext cx="8839200" cy="584708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315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29 – 31 Aug 2016 @Minsk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Scoping Group meeting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>
                          <a:latin typeface="+mj-ea"/>
                          <a:ea typeface="+mj-ea"/>
                        </a:rPr>
                        <a:t>17 – 20 Oct 2016 @Bangkok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IPCC decision on outline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Feb 2017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Decision on selection of Authors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7 – 14 Jul 2017 @Bilbao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First Lead Author Meeting (LAM1)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25 – 28 Sep 2017 @Victoria Falls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Second Lead Author Meeting (LAM2)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aseline="0" dirty="0">
                          <a:latin typeface="+mj-ea"/>
                          <a:ea typeface="+mj-ea"/>
                        </a:rPr>
                        <a:t>4 Dec 2017 - 11 Feb 2018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First Order Draft (FOD) Expert Review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10 - 13 Apr 2018</a:t>
                      </a:r>
                    </a:p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@Cairns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Third Lead Author Meeting (LAM3)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June 25 2018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Literature Cut-off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 July - 9 Sep 2018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Second Order Draft (SOD) Government &amp; Expert Review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4w of Oct 2018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Forth Lead Author Meeting (LAM4)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63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14 Jan – 10 Mar 2019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Final Government Distribution (FGD) Government Review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May 2019 </a:t>
                      </a: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@Japan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IPCC adoption/acceptance</a:t>
                      </a:r>
                      <a:endParaRPr kumimoji="1" lang="en-US" altLang="ja-JP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143125" y="163830"/>
            <a:ext cx="4953000" cy="533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Timeline for Guidelines Refinement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52400" y="3581400"/>
            <a:ext cx="8991600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E735057A-B5FC-44B9-A289-5F532A379921}"/>
              </a:ext>
            </a:extLst>
          </p:cNvPr>
          <p:cNvSpPr/>
          <p:nvPr/>
        </p:nvSpPr>
        <p:spPr>
          <a:xfrm>
            <a:off x="6935769" y="3502589"/>
            <a:ext cx="2132031" cy="963329"/>
          </a:xfrm>
          <a:prstGeom prst="wedgeEllipseCallout">
            <a:avLst>
              <a:gd name="adj1" fmla="val -87155"/>
              <a:gd name="adj2" fmla="val 32966"/>
            </a:avLst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89FEEB-F8D9-4724-ACF1-A9D4808BB681}"/>
              </a:ext>
            </a:extLst>
          </p:cNvPr>
          <p:cNvSpPr txBox="1"/>
          <p:nvPr/>
        </p:nvSpPr>
        <p:spPr>
          <a:xfrm>
            <a:off x="6978986" y="3758375"/>
            <a:ext cx="21650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Issue AC-VC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White</a:t>
            </a:r>
            <a:r>
              <a: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</a:t>
            </a:r>
            <a:r>
              <a:rPr lang="en-US" altLang="ja-JP" sz="1400" dirty="0">
                <a:solidFill>
                  <a:srgbClr val="FF6600"/>
                </a:solidFill>
              </a:rPr>
              <a:t>P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aper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before the cut-off</a:t>
            </a:r>
            <a:r>
              <a:rPr lang="ja-JP" altLang="en-US" sz="1400" dirty="0">
                <a:solidFill>
                  <a:srgbClr val="FF6600"/>
                </a:solidFill>
              </a:rPr>
              <a:t> </a:t>
            </a:r>
            <a:r>
              <a:rPr lang="en-US" altLang="ja-JP" sz="1400" dirty="0">
                <a:solidFill>
                  <a:srgbClr val="FF6600"/>
                </a:solidFill>
              </a:rPr>
              <a:t>date</a:t>
            </a:r>
            <a:endParaRPr kumimoji="0" lang="en-US" altLang="ja-JP" sz="1400" b="0" i="0" u="none" strike="noStrike" cap="none" spc="0" normalizeH="0" baseline="0" dirty="0">
              <a:ln>
                <a:noFill/>
              </a:ln>
              <a:solidFill>
                <a:srgbClr val="FF6600"/>
              </a:solidFill>
              <a:effectLst/>
              <a:uFillTx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FBDEFAC4-15D8-4846-B6B9-28EB1D31EE4A}"/>
              </a:ext>
            </a:extLst>
          </p:cNvPr>
          <p:cNvSpPr/>
          <p:nvPr/>
        </p:nvSpPr>
        <p:spPr>
          <a:xfrm rot="10800000">
            <a:off x="7286625" y="5004882"/>
            <a:ext cx="1628775" cy="687904"/>
          </a:xfrm>
          <a:prstGeom prst="wedgeEllipseCallout">
            <a:avLst>
              <a:gd name="adj1" fmla="val 70548"/>
              <a:gd name="adj2" fmla="val 34203"/>
            </a:avLst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5E16B7-FE61-4802-8E37-032D30C4E379}"/>
              </a:ext>
            </a:extLst>
          </p:cNvPr>
          <p:cNvSpPr txBox="1"/>
          <p:nvPr/>
        </p:nvSpPr>
        <p:spPr>
          <a:xfrm>
            <a:off x="7480223" y="5066474"/>
            <a:ext cx="16573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dirty="0">
                <a:solidFill>
                  <a:srgbClr val="FF6600"/>
                </a:solidFill>
              </a:rPr>
              <a:t>Submit</a:t>
            </a:r>
            <a:r>
              <a:rPr kumimoji="0" lang="en-US" altLang="ja-JP" sz="14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</a:rPr>
              <a:t> Expert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dirty="0">
                <a:solidFill>
                  <a:srgbClr val="FF6600"/>
                </a:solidFill>
              </a:rPr>
              <a:t>Comments</a:t>
            </a: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FF66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09587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11483</TotalTime>
  <Words>733</Words>
  <Application>Microsoft Office PowerPoint</Application>
  <PresentationFormat>画面に合わせる (4:3)</PresentationFormat>
  <Paragraphs>223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7" baseType="lpstr">
      <vt:lpstr>Arial Unicode MS</vt:lpstr>
      <vt:lpstr>Avenir Roman</vt:lpstr>
      <vt:lpstr>Droid Serif</vt:lpstr>
      <vt:lpstr>ＭＳ Ｐゴシック</vt:lpstr>
      <vt:lpstr>Proxima Nova Regular</vt:lpstr>
      <vt:lpstr>游ゴシック</vt:lpstr>
      <vt:lpstr>游ゴシック Light</vt:lpstr>
      <vt:lpstr>游明朝</vt:lpstr>
      <vt:lpstr>Arial</vt:lpstr>
      <vt:lpstr>Arial Bold</vt:lpstr>
      <vt:lpstr>Calibri</vt:lpstr>
      <vt:lpstr>Courier New</vt:lpstr>
      <vt:lpstr>Helvetica</vt:lpstr>
      <vt:lpstr>Times New Roman</vt:lpstr>
      <vt:lpstr>Wingdings</vt:lpstr>
      <vt:lpstr>Default</vt:lpstr>
      <vt:lpstr>デザインの設定</vt:lpstr>
      <vt:lpstr>UNFCCC/IPCC Engagement Efforts </vt:lpstr>
      <vt:lpstr>“Road to IPCC Guidelines”</vt:lpstr>
      <vt:lpstr>Summary of Progress “Road to IPCC Guidelines”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Beyond Refinement of IPCC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落合　治</cp:lastModifiedBy>
  <cp:revision>253</cp:revision>
  <cp:lastPrinted>2018-04-05T06:28:28Z</cp:lastPrinted>
  <dcterms:modified xsi:type="dcterms:W3CDTF">2018-06-17T15:50:48Z</dcterms:modified>
</cp:coreProperties>
</file>