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2" r:id="rId3"/>
    <p:sldMasterId id="2147483673" r:id="rId4"/>
    <p:sldMasterId id="2147483683" r:id="rId5"/>
    <p:sldMasterId id="2147483693" r:id="rId6"/>
  </p:sldMasterIdLst>
  <p:notesMasterIdLst>
    <p:notesMasterId r:id="rId25"/>
  </p:notesMasterIdLst>
  <p:handoutMasterIdLst>
    <p:handoutMasterId r:id="rId26"/>
  </p:handoutMasterIdLst>
  <p:sldIdLst>
    <p:sldId id="270" r:id="rId7"/>
    <p:sldId id="281" r:id="rId8"/>
    <p:sldId id="282" r:id="rId9"/>
    <p:sldId id="266" r:id="rId10"/>
    <p:sldId id="302" r:id="rId11"/>
    <p:sldId id="308" r:id="rId12"/>
    <p:sldId id="340" r:id="rId13"/>
    <p:sldId id="269" r:id="rId14"/>
    <p:sldId id="256" r:id="rId15"/>
    <p:sldId id="261" r:id="rId16"/>
    <p:sldId id="262" r:id="rId17"/>
    <p:sldId id="263" r:id="rId18"/>
    <p:sldId id="264" r:id="rId19"/>
    <p:sldId id="265" r:id="rId20"/>
    <p:sldId id="342" r:id="rId21"/>
    <p:sldId id="343" r:id="rId22"/>
    <p:sldId id="345" r:id="rId23"/>
    <p:sldId id="344" r:id="rId24"/>
  </p:sldIdLst>
  <p:sldSz cx="9144000" cy="6858000" type="screen4x3"/>
  <p:notesSz cx="6669088" cy="97536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6"/>
    <p:restoredTop sz="89092" autoAdjust="0"/>
  </p:normalViewPr>
  <p:slideViewPr>
    <p:cSldViewPr>
      <p:cViewPr varScale="1">
        <p:scale>
          <a:sx n="91" d="100"/>
          <a:sy n="91" d="100"/>
        </p:scale>
        <p:origin x="10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811A0-CC68-43BD-8963-7526FFC23C2B}" type="datetimeFigureOut">
              <a:rPr lang="en-GB" smtClean="0"/>
              <a:t>16/06/2018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DF5A2-A683-429E-88CC-B6F2A9829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45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889212" y="4632960"/>
            <a:ext cx="4890665" cy="438912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122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0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626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30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9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3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32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0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3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3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04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666877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2"/>
            <a:ext cx="2846388" cy="43243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270681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5333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9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5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2"/>
            <a:ext cx="5932800" cy="619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01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8"/>
            <a:ext cx="7948800" cy="387404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1" y="2572264"/>
            <a:ext cx="7947025" cy="5847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5906962"/>
            <a:ext cx="5016500" cy="76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/>
              <a:t>Issue/Revision: 0.0</a:t>
            </a:r>
          </a:p>
          <a:p>
            <a:pPr>
              <a:spcBef>
                <a:spcPct val="50000"/>
              </a:spcBef>
            </a:pPr>
            <a:r>
              <a:rPr lang="en-US" sz="800" noProof="0"/>
              <a:t>Reference: </a:t>
            </a:r>
          </a:p>
          <a:p>
            <a:pPr>
              <a:spcBef>
                <a:spcPct val="50000"/>
              </a:spcBef>
            </a:pPr>
            <a:r>
              <a:rPr lang="en-US" sz="800" noProof="0"/>
              <a:t>Status: </a:t>
            </a:r>
          </a:p>
          <a:p>
            <a:pPr>
              <a:spcBef>
                <a:spcPct val="50000"/>
              </a:spcBef>
            </a:pPr>
            <a:r>
              <a:rPr lang="en-US" sz="800" noProof="0"/>
              <a:t>ESA UNCLASSIFIED - For Official Use</a:t>
            </a: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5" y="-1143001"/>
            <a:ext cx="68580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208265"/>
            <a:ext cx="1210456" cy="624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6532800"/>
            <a:ext cx="1196912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3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6553834"/>
            <a:ext cx="6802386" cy="149705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972779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96088"/>
            <a:ext cx="7156006" cy="430877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30" indent="-273015"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8474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96490"/>
            <a:ext cx="7789050" cy="132342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796295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85" indent="0">
              <a:buNone/>
              <a:defRPr sz="1600"/>
            </a:lvl3pPr>
            <a:lvl4pPr marL="1371430" indent="0">
              <a:buNone/>
              <a:defRPr sz="1400"/>
            </a:lvl4pPr>
            <a:lvl5pPr marL="1828570" indent="0">
              <a:buNone/>
              <a:defRPr sz="1400"/>
            </a:lvl5pPr>
            <a:lvl6pPr marL="2285715" indent="0">
              <a:buNone/>
              <a:defRPr sz="1400"/>
            </a:lvl6pPr>
            <a:lvl7pPr marL="2742855" indent="0">
              <a:buNone/>
              <a:defRPr sz="1400"/>
            </a:lvl7pPr>
            <a:lvl8pPr marL="3200000" indent="0">
              <a:buNone/>
              <a:defRPr sz="1400"/>
            </a:lvl8pPr>
            <a:lvl9pPr marL="3657144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22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8937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145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0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5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4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7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145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0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5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4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83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9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270688"/>
            <a:ext cx="7174846" cy="43087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1954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270688"/>
            <a:ext cx="7174846" cy="4308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468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16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1666880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9"/>
            <a:ext cx="2846388" cy="4324351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85" indent="0">
              <a:buNone/>
              <a:defRPr sz="1000"/>
            </a:lvl3pPr>
            <a:lvl4pPr marL="1371430" indent="0">
              <a:buNone/>
              <a:defRPr sz="900"/>
            </a:lvl4pPr>
            <a:lvl5pPr marL="1828570" indent="0">
              <a:buNone/>
              <a:defRPr sz="900"/>
            </a:lvl5pPr>
            <a:lvl6pPr marL="2285715" indent="0">
              <a:buNone/>
              <a:defRPr sz="900"/>
            </a:lvl6pPr>
            <a:lvl7pPr marL="2742855" indent="0">
              <a:buNone/>
              <a:defRPr sz="900"/>
            </a:lvl7pPr>
            <a:lvl8pPr marL="3200000" indent="0">
              <a:buNone/>
              <a:defRPr sz="900"/>
            </a:lvl8pPr>
            <a:lvl9pPr marL="3657144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270688"/>
            <a:ext cx="7174846" cy="43087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78195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107"/>
            <a:ext cx="5932800" cy="30776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5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2800"/>
            </a:lvl2pPr>
            <a:lvl3pPr marL="914285" indent="0">
              <a:buNone/>
              <a:defRPr sz="2400"/>
            </a:lvl3pPr>
            <a:lvl4pPr marL="1371430" indent="0">
              <a:buNone/>
              <a:defRPr sz="2000"/>
            </a:lvl4pPr>
            <a:lvl5pPr marL="1828570" indent="0">
              <a:buNone/>
              <a:defRPr sz="2000"/>
            </a:lvl5pPr>
            <a:lvl6pPr marL="2285715" indent="0">
              <a:buNone/>
              <a:defRPr sz="2000"/>
            </a:lvl6pPr>
            <a:lvl7pPr marL="2742855" indent="0">
              <a:buNone/>
              <a:defRPr sz="2000"/>
            </a:lvl7pPr>
            <a:lvl8pPr marL="3200000" indent="0">
              <a:buNone/>
              <a:defRPr sz="2000"/>
            </a:lvl8pPr>
            <a:lvl9pPr marL="365714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9"/>
            <a:ext cx="5932800" cy="61912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85" indent="0">
              <a:buNone/>
              <a:defRPr sz="1000"/>
            </a:lvl3pPr>
            <a:lvl4pPr marL="1371430" indent="0">
              <a:buNone/>
              <a:defRPr sz="900"/>
            </a:lvl4pPr>
            <a:lvl5pPr marL="1828570" indent="0">
              <a:buNone/>
              <a:defRPr sz="900"/>
            </a:lvl5pPr>
            <a:lvl6pPr marL="2285715" indent="0">
              <a:buNone/>
              <a:defRPr sz="900"/>
            </a:lvl6pPr>
            <a:lvl7pPr marL="2742855" indent="0">
              <a:buNone/>
              <a:defRPr sz="900"/>
            </a:lvl7pPr>
            <a:lvl8pPr marL="3200000" indent="0">
              <a:buNone/>
              <a:defRPr sz="900"/>
            </a:lvl8pPr>
            <a:lvl9pPr marL="3657144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610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0" y="6527807"/>
            <a:ext cx="584200" cy="565151"/>
          </a:xfrm>
          <a:prstGeom prst="rect">
            <a:avLst/>
          </a:prstGeom>
        </p:spPr>
        <p:txBody>
          <a:bodyPr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>
              <a:defRPr/>
            </a:pPr>
            <a:fld id="{8A06C2F6-B608-4AAD-BC19-C9F7439202B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56825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1"/>
            <a:ext cx="7948800" cy="387414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6" y="2572257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6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0" y="-1143001"/>
            <a:ext cx="68580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208265"/>
            <a:ext cx="1210456" cy="624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6165865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6532560"/>
            <a:ext cx="1196912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3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6544010"/>
            <a:ext cx="6826666" cy="148692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2981150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1800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96484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796295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177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7560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2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270681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13001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270681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306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6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C84C-817B-41B3-B5FF-A5E9355712C6}" type="datetime1">
              <a:rPr lang="en-GB" smtClean="0"/>
              <a:t>16/06/2018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997F-B99A-4ACF-AE94-2B1F29C139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403779"/>
      </p:ext>
    </p:extLst>
  </p:cSld>
  <p:clrMapOvr>
    <a:masterClrMapping/>
  </p:clrMapOvr>
  <p:transition spd="slow"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666877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2"/>
            <a:ext cx="2846388" cy="43243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270681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30774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9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5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2"/>
            <a:ext cx="5932800" cy="619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284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2999" y="-1143002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GB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11" name="Picture 10" descr="a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b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a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h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z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k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s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i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r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g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hu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t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l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l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o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t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r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s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uk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2" name="Text Box 58"/>
          <p:cNvSpPr txBox="1">
            <a:spLocks noChangeArrowheads="1"/>
          </p:cNvSpPr>
          <p:nvPr userDrawn="1"/>
        </p:nvSpPr>
        <p:spPr bwMode="auto">
          <a:xfrm>
            <a:off x="78032" y="628770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latin typeface="Verdana" pitchFamily="34" charset="0"/>
              </a:rPr>
              <a:t>ESA UNCLASSIFIED - For Official Use</a:t>
            </a:r>
            <a:endParaRPr lang="en-GB" sz="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8600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0892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69996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0643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4013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14873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557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9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1"/>
            <a:ext cx="7948800" cy="387414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6" y="2572257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6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0" y="-1142999"/>
            <a:ext cx="68580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208265"/>
            <a:ext cx="1210456" cy="624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6165865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6532800"/>
            <a:ext cx="1196912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3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6544010"/>
            <a:ext cx="6826666" cy="148692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37" name="Picture 2" descr="https://upload.wikimedia.org/wikipedia/en/thumb/8/84/European_Commission.svg/1280px-European_Commission.svg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98" y="908013"/>
            <a:ext cx="1143676" cy="10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32818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764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1"/>
            <a:ext cx="7948800" cy="387414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6" y="2572257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6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0" y="-1142999"/>
            <a:ext cx="68580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208265"/>
            <a:ext cx="1210456" cy="624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6165865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6532800"/>
            <a:ext cx="1196912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3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6544010"/>
            <a:ext cx="6826666" cy="148692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076102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1180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270681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96484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796295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496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8047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2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270681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84971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24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666877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2"/>
            <a:ext cx="2846388" cy="43243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270681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7223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9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5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2"/>
            <a:ext cx="5932800" cy="619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49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621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270681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75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96484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796295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35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0413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2"/>
            <a:ext cx="3898900" cy="38163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270681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0868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21" Type="http://schemas.openxmlformats.org/officeDocument/2006/relationships/image" Target="../media/image13.png"/><Relationship Id="rId34" Type="http://schemas.openxmlformats.org/officeDocument/2006/relationships/image" Target="../media/image26.png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png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theme" Target="../theme/theme2.xml"/><Relationship Id="rId19" Type="http://schemas.openxmlformats.org/officeDocument/2006/relationships/image" Target="../media/image11.png"/><Relationship Id="rId31" Type="http://schemas.openxmlformats.org/officeDocument/2006/relationships/image" Target="../media/image23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26" Type="http://schemas.openxmlformats.org/officeDocument/2006/relationships/image" Target="../media/image44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17" Type="http://schemas.openxmlformats.org/officeDocument/2006/relationships/image" Target="../media/image36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4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3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3.png"/><Relationship Id="rId34" Type="http://schemas.openxmlformats.org/officeDocument/2006/relationships/image" Target="../media/image26.png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png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theme" Target="../theme/theme4.xml"/><Relationship Id="rId19" Type="http://schemas.openxmlformats.org/officeDocument/2006/relationships/image" Target="../media/image11.png"/><Relationship Id="rId31" Type="http://schemas.openxmlformats.org/officeDocument/2006/relationships/image" Target="../media/image2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Relationship Id="rId8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21" Type="http://schemas.openxmlformats.org/officeDocument/2006/relationships/image" Target="../media/image13.png"/><Relationship Id="rId34" Type="http://schemas.openxmlformats.org/officeDocument/2006/relationships/image" Target="../media/image26.png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3.pn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38" Type="http://schemas.openxmlformats.org/officeDocument/2006/relationships/image" Target="../media/image58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4.jpeg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37" Type="http://schemas.openxmlformats.org/officeDocument/2006/relationships/image" Target="../media/image57.png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openxmlformats.org/officeDocument/2006/relationships/image" Target="../media/image56.png"/><Relationship Id="rId10" Type="http://schemas.openxmlformats.org/officeDocument/2006/relationships/theme" Target="../theme/theme5.xml"/><Relationship Id="rId19" Type="http://schemas.openxmlformats.org/officeDocument/2006/relationships/image" Target="../media/image11.png"/><Relationship Id="rId31" Type="http://schemas.openxmlformats.org/officeDocument/2006/relationships/image" Target="../media/image23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3.png"/><Relationship Id="rId34" Type="http://schemas.openxmlformats.org/officeDocument/2006/relationships/image" Target="../media/image26.png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3.png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theme" Target="../theme/theme6.xml"/><Relationship Id="rId19" Type="http://schemas.openxmlformats.org/officeDocument/2006/relationships/image" Target="../media/image11.png"/><Relationship Id="rId31" Type="http://schemas.openxmlformats.org/officeDocument/2006/relationships/image" Target="../media/image2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Relationship Id="rId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3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69600"/>
            <a:ext cx="8748000" cy="50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447363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270681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207247"/>
            <a:ext cx="1210456" cy="672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0"/>
            <a:ext cx="9144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6107603"/>
            <a:ext cx="18764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7321507" y="6107603"/>
            <a:ext cx="16793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Y.J. Meijer | 13/02/2018 | Slide  </a:t>
            </a:r>
            <a:fld id="{01FC565E-16C0-4BD5-997F-1A34ECB90C4E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6544010"/>
            <a:ext cx="6826666" cy="148692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34" name="Picture 2" descr="https://upload.wikimedia.org/wikipedia/en/thumb/8/84/European_Commission.svg/1280px-European_Commission.svg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98" y="908013"/>
            <a:ext cx="1143676" cy="10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78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69600"/>
            <a:ext cx="8748000" cy="50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447370"/>
            <a:ext cx="5016500" cy="21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270688"/>
            <a:ext cx="7174846" cy="4308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207247"/>
            <a:ext cx="1210456" cy="672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7"/>
            <a:ext cx="9144000" cy="48895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086414" y="6081791"/>
            <a:ext cx="2991694" cy="21543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</a:rPr>
              <a:t>	</a:t>
            </a: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6538732"/>
            <a:ext cx="6678000" cy="149584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6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14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28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43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57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85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9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42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9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47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365" indent="-41904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6510" indent="-41904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3650" indent="-41904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0795" indent="-41904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4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69600"/>
            <a:ext cx="8748000" cy="50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447363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270681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207247"/>
            <a:ext cx="1210456" cy="672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0"/>
            <a:ext cx="9144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6100801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269" y="6544010"/>
            <a:ext cx="6826666" cy="148692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62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GB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Picture 2" descr="PPT_Foot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sp>
        <p:nvSpPr>
          <p:cNvPr id="4" name="Text Box 34"/>
          <p:cNvSpPr txBox="1">
            <a:spLocks noChangeAspect="1" noChangeArrowheads="1"/>
          </p:cNvSpPr>
          <p:nvPr/>
        </p:nvSpPr>
        <p:spPr bwMode="auto">
          <a:xfrm>
            <a:off x="6551364" y="6279900"/>
            <a:ext cx="244944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sz="800" noProof="1">
                <a:solidFill>
                  <a:srgbClr val="4D4F53"/>
                </a:solidFill>
                <a:latin typeface="Verdana" pitchFamily="34" charset="0"/>
              </a:rPr>
              <a:t>CIMR-MAG No. 1 | 12-13/04/2018| Slide  </a:t>
            </a:r>
            <a:fld id="{6EDC3D03-FE45-B448-AD0E-ACEB5C2E77C3}" type="slidenum">
              <a:rPr lang="en-GB" sz="800" noProof="1">
                <a:solidFill>
                  <a:srgbClr val="4D4F53"/>
                </a:solidFill>
                <a:latin typeface="Verdana" pitchFamily="34" charset="0"/>
              </a:rPr>
              <a:pPr algn="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noProof="1">
              <a:solidFill>
                <a:srgbClr val="4D4F53"/>
              </a:solidFill>
              <a:latin typeface="Verdana" pitchFamily="34" charset="0"/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166064" y="6279900"/>
            <a:ext cx="20159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800">
                <a:solidFill>
                  <a:srgbClr val="000000">
                    <a:lumMod val="75000"/>
                    <a:lumOff val="25000"/>
                  </a:srgbClr>
                </a:solidFill>
                <a:latin typeface="Verdana" pitchFamily="34" charset="0"/>
              </a:rPr>
              <a:t>ESA UNCLASSIFIED - For Official Use</a:t>
            </a:r>
            <a:endParaRPr lang="en-GB" sz="800" dirty="0">
              <a:solidFill>
                <a:srgbClr val="000000">
                  <a:lumMod val="75000"/>
                  <a:lumOff val="25000"/>
                </a:srgbClr>
              </a:solidFill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8" name="Picture 7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Rectangle 2"/>
          <p:cNvSpPr/>
          <p:nvPr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304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69600"/>
            <a:ext cx="8748000" cy="50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447363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270681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207247"/>
            <a:ext cx="1210456" cy="672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0"/>
            <a:ext cx="9144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6107603"/>
            <a:ext cx="18764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6544010"/>
            <a:ext cx="6826666" cy="148692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95217" y="2485486"/>
            <a:ext cx="66294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br>
              <a:rPr lang="en-AU" sz="3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AU" sz="3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2018 European Commission CEOS Chair GHG Priority Workshop</a:t>
            </a:r>
            <a:endParaRPr sz="3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Mark Dowell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mark.dowell@ec.europa.eu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73541875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r>
              <a:rPr lang="en-GB" dirty="0"/>
              <a:t>Agency Perspectives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F388B4-A643-4620-96F5-9B63B6067E96}"/>
              </a:ext>
            </a:extLst>
          </p:cNvPr>
          <p:cNvSpPr txBox="1">
            <a:spLocks/>
          </p:cNvSpPr>
          <p:nvPr/>
        </p:nvSpPr>
        <p:spPr>
          <a:xfrm>
            <a:off x="381000" y="1600200"/>
            <a:ext cx="8229600" cy="43035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from individual agencies on their perspective on working with different communities (modelling,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insitu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inventory)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GHG monitoring and analysis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should (also) address:</a:t>
            </a:r>
          </a:p>
          <a:p>
            <a:pPr marL="1334192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programmatic state-of-play on GHG missions and plans</a:t>
            </a:r>
          </a:p>
          <a:p>
            <a:pPr marL="1334192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activities with modelling community</a:t>
            </a:r>
          </a:p>
          <a:p>
            <a:pPr marL="1334192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activities with In-situ community</a:t>
            </a:r>
          </a:p>
          <a:p>
            <a:pPr marL="1334192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existing dialogue with Inventory community</a:t>
            </a:r>
          </a:p>
          <a:p>
            <a:pPr marL="1334192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Engagement/Involvement at international level (bilateral/multilateral)</a:t>
            </a:r>
          </a:p>
          <a:p>
            <a:pPr marL="1334192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Target/focus of any relevant research funding</a:t>
            </a:r>
          </a:p>
          <a:p>
            <a:pPr marL="1334192" lvl="2" indent="-457200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341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153400" cy="48006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Questions/issues to address (not exhaustive):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 dirty="0"/>
              <a:t>Terminology/Scope</a:t>
            </a:r>
            <a:r>
              <a:rPr lang="en-GB" sz="1800" dirty="0"/>
              <a:t>: different "levels" of acceptable terminology, monitoring capability, support capacity for verification, verification capacity, validations versus verification. Is there a common denominator that can be acceptable in international/multilateral discussions?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 dirty="0"/>
              <a:t>Sources and view on needs and requirements</a:t>
            </a:r>
            <a:r>
              <a:rPr lang="en-GB" sz="1800" dirty="0"/>
              <a:t>: can we agree on common needs/requirements for system output and sources of observational requirements (e.g. GCOS)?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 dirty="0"/>
              <a:t>High-level view on System Architecture</a:t>
            </a:r>
            <a:r>
              <a:rPr lang="en-GB" sz="1800" dirty="0"/>
              <a:t>: can we agree on a common representation of System Architecture?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 dirty="0"/>
              <a:t>Identify critical elements sustainability of space segment</a:t>
            </a:r>
            <a:r>
              <a:rPr lang="en-GB" sz="1800" dirty="0"/>
              <a:t> contribution to operational system (operational vs. research satellites)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 dirty="0"/>
              <a:t>Centralised repository of </a:t>
            </a:r>
            <a:r>
              <a:rPr lang="en-GB" sz="1800" b="1" dirty="0" err="1"/>
              <a:t>QC'ed</a:t>
            </a:r>
            <a:r>
              <a:rPr lang="en-GB" sz="1800" b="1" dirty="0"/>
              <a:t> data</a:t>
            </a:r>
            <a:r>
              <a:rPr lang="en-GB" sz="1800" dirty="0"/>
              <a:t>: is there a need for a common (centralised) facility for maintaining </a:t>
            </a:r>
            <a:r>
              <a:rPr lang="en-GB" sz="1800" dirty="0" err="1"/>
              <a:t>QC'ed</a:t>
            </a:r>
            <a:r>
              <a:rPr lang="en-GB" sz="1800" dirty="0"/>
              <a:t> </a:t>
            </a:r>
            <a:r>
              <a:rPr lang="en-GB" sz="1800" dirty="0" err="1"/>
              <a:t>dat</a:t>
            </a:r>
            <a:r>
              <a:rPr lang="en-GB" sz="1800" dirty="0"/>
              <a:t> from the constellation </a:t>
            </a:r>
          </a:p>
          <a:p>
            <a:pPr marL="457200" lvl="1" indent="0">
              <a:buNone/>
            </a:pPr>
            <a:r>
              <a:rPr lang="en-GB" sz="1800" b="1" dirty="0"/>
              <a:t>Moderator: M. Dowell Rapporteur: R. Husband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Crosscutting issues and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247116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3400" y="1600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Questions/issues to address (not exhaustive):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OSSE experiments: requirements, prioritisation, "division of labour"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Generic issues on joint assimilation of satellite and in-situ observations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Issues relating distinguishing natural and anthropogenic signal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Dependency on transport models, mitigating impact of uncertainty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Requirement of ancillary data (satellite): natural carbon cycle land-ocean, SIF, weather, night-lights.  Common datasets ?.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Moderator R. Engelen Rapporteur – R. Husband.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Breakout:  Space - Modelling</a:t>
            </a:r>
          </a:p>
        </p:txBody>
      </p:sp>
    </p:spTree>
    <p:extLst>
      <p:ext uri="{BB962C8B-B14F-4D97-AF65-F5344CB8AC3E}">
        <p14:creationId xmlns:p14="http://schemas.microsoft.com/office/powerpoint/2010/main" val="26550323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419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Questions/issues to address (not exhaustive):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Access to in-situ data on operational timescales: can/should space agencies "invest" in this?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Prioritize in-situ </a:t>
            </a:r>
            <a:r>
              <a:rPr lang="en-GB" dirty="0" err="1"/>
              <a:t>cal</a:t>
            </a:r>
            <a:r>
              <a:rPr lang="en-GB" dirty="0"/>
              <a:t>/</a:t>
            </a:r>
            <a:r>
              <a:rPr lang="en-GB" dirty="0" err="1"/>
              <a:t>val</a:t>
            </a:r>
            <a:r>
              <a:rPr lang="en-GB" dirty="0"/>
              <a:t> for GHG (virtual) Constellation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Centralised repository of </a:t>
            </a:r>
            <a:r>
              <a:rPr lang="en-GB" dirty="0" err="1"/>
              <a:t>QC'ed</a:t>
            </a:r>
            <a:r>
              <a:rPr lang="en-GB" dirty="0"/>
              <a:t> data: is there a need for a common (centralised) facility for maintaining </a:t>
            </a:r>
            <a:r>
              <a:rPr lang="en-GB" dirty="0" err="1"/>
              <a:t>QC'ed</a:t>
            </a:r>
            <a:r>
              <a:rPr lang="en-GB" dirty="0"/>
              <a:t> data from the constellation (</a:t>
            </a:r>
            <a:r>
              <a:rPr lang="en-GB" dirty="0" err="1"/>
              <a:t>contd</a:t>
            </a:r>
            <a:r>
              <a:rPr lang="en-GB" dirty="0"/>
              <a:t> from Crosscutting)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Additional in-situ requirements from system, harmonisation activities? Is the way they are current provided fit-for-purpose.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(Additional?) Needs for international standards – e.g. WMO, ISO</a:t>
            </a:r>
          </a:p>
          <a:p>
            <a:pPr marL="342900" lvl="1" indent="-342900">
              <a:buFont typeface="Arial"/>
              <a:buChar char="•"/>
            </a:pPr>
            <a:endParaRPr lang="en-GB" dirty="0"/>
          </a:p>
          <a:p>
            <a:pPr marL="0" lvl="1" indent="0">
              <a:buNone/>
            </a:pPr>
            <a:r>
              <a:rPr lang="en-GB" b="1" dirty="0"/>
              <a:t>Moderator: David Crisp Rapporteur: Matt Steventon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Breakout:  Space - </a:t>
            </a:r>
            <a:r>
              <a:rPr lang="en-GB" dirty="0" err="1"/>
              <a:t>Insitu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668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Questions/issues to address (not exhaustive):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Interactions with the inventory community  - what has been successful what hasn't?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Links between CEOS agencies – national inventory agencies and UNFCCC, have we made all appropriate links e.g. IPCC-TFI, SBSTA/RSO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Are there developments or plans for Decision Support Systems where we can foresee joint efforts? Role for CEOS Agencies?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Is there a need for standards/formats in how inventory information is used to establish priors for the systems?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Should CEOS push/promote the need for </a:t>
            </a:r>
            <a:r>
              <a:rPr lang="en-GB" dirty="0" err="1"/>
              <a:t>harmonsised</a:t>
            </a:r>
            <a:r>
              <a:rPr lang="en-GB" dirty="0"/>
              <a:t> gridded inventory dataset? (</a:t>
            </a:r>
            <a:r>
              <a:rPr lang="en-GB" dirty="0" err="1"/>
              <a:t>e.g.EDGAR</a:t>
            </a:r>
            <a:r>
              <a:rPr lang="en-GB" dirty="0"/>
              <a:t>)?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Moderator: G. </a:t>
            </a:r>
            <a:r>
              <a:rPr lang="en-GB" b="1" dirty="0" err="1"/>
              <a:t>Maenhout</a:t>
            </a:r>
            <a:r>
              <a:rPr lang="en-GB" b="1" dirty="0"/>
              <a:t>/Hugo </a:t>
            </a:r>
            <a:r>
              <a:rPr lang="en-GB" b="1" dirty="0" err="1"/>
              <a:t>DvD</a:t>
            </a:r>
            <a:r>
              <a:rPr lang="en-GB" b="1" dirty="0"/>
              <a:t> Rapporteur: G. </a:t>
            </a:r>
            <a:r>
              <a:rPr lang="en-GB" b="1" dirty="0" err="1"/>
              <a:t>Maenhout</a:t>
            </a:r>
            <a:r>
              <a:rPr lang="en-GB" b="1" dirty="0"/>
              <a:t>/Hugo </a:t>
            </a:r>
            <a:r>
              <a:rPr lang="en-GB" b="1" dirty="0" err="1"/>
              <a:t>DvD</a:t>
            </a:r>
            <a:r>
              <a:rPr lang="en-GB" b="1" dirty="0"/>
              <a:t> 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Breakout:  Space - Inventory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72506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95217" y="2485486"/>
            <a:ext cx="66294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3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Cross-cutting issues: </a:t>
            </a:r>
            <a:br>
              <a:rPr lang="en-AU" sz="3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AU" sz="3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2018 European Commission CEOS Chair GHG Priority Workshop</a:t>
            </a:r>
            <a:endParaRPr sz="3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Mark Dowell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mark.dowell@ec.europa.eu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386336309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153400" cy="48006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Questions/issues to address (not exhaustive):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 dirty="0"/>
              <a:t>Terminology/Scope</a:t>
            </a:r>
            <a:r>
              <a:rPr lang="en-GB" sz="1800" dirty="0"/>
              <a:t>: different "levels" of acceptable terminology, monitoring capability, support capacity for verification, verification capacity, validations versus verification. Is there a common denominator that can be acceptable in international/multilateral discussions?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 dirty="0"/>
              <a:t>Sources and view on needs and requirements</a:t>
            </a:r>
            <a:r>
              <a:rPr lang="en-GB" sz="1800" dirty="0"/>
              <a:t>: can we agree on common needs/requirements for system output and sources of observational requirements (e.g. GCOS)?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 dirty="0"/>
              <a:t>High-level view on System Architecture</a:t>
            </a:r>
            <a:r>
              <a:rPr lang="en-GB" sz="1800" dirty="0"/>
              <a:t>: can we agree on a common representation of System Architecture?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 dirty="0"/>
              <a:t>Identify critical elements sustainability of space segment</a:t>
            </a:r>
            <a:r>
              <a:rPr lang="en-GB" sz="1800" dirty="0"/>
              <a:t> contribution to operational system (operational vs. research satellites)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1" dirty="0"/>
              <a:t>Centralised repository of </a:t>
            </a:r>
            <a:r>
              <a:rPr lang="en-GB" sz="1800" b="1" dirty="0" err="1"/>
              <a:t>QC'ed</a:t>
            </a:r>
            <a:r>
              <a:rPr lang="en-GB" sz="1800" b="1" dirty="0"/>
              <a:t> data</a:t>
            </a:r>
            <a:r>
              <a:rPr lang="en-GB" sz="1800" dirty="0"/>
              <a:t>: is there a need for a common (centralised) facility for maintaining </a:t>
            </a:r>
            <a:r>
              <a:rPr lang="en-GB" sz="1800" dirty="0" err="1"/>
              <a:t>QC'ed</a:t>
            </a:r>
            <a:r>
              <a:rPr lang="en-GB" sz="1800" dirty="0"/>
              <a:t> </a:t>
            </a:r>
            <a:r>
              <a:rPr lang="en-GB" sz="1800" dirty="0" err="1"/>
              <a:t>dat</a:t>
            </a:r>
            <a:r>
              <a:rPr lang="en-GB" sz="1800" dirty="0"/>
              <a:t> from the constellation </a:t>
            </a:r>
          </a:p>
          <a:p>
            <a:pPr marL="457200" lvl="1" indent="0">
              <a:buNone/>
            </a:pPr>
            <a:r>
              <a:rPr lang="en-GB" sz="1800" b="1" dirty="0"/>
              <a:t>Moderator: M. Dowell Rapporteur: R. Husband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Crosscutting issues and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99872022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CE95E5-BF5F-5E44-845D-C9E806C772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133600"/>
            <a:ext cx="8153400" cy="4191000"/>
          </a:xfrm>
        </p:spPr>
        <p:txBody>
          <a:bodyPr/>
          <a:lstStyle/>
          <a:p>
            <a:r>
              <a:rPr lang="en-GB" dirty="0"/>
              <a:t>“Support of National Inventory Preparation”</a:t>
            </a:r>
          </a:p>
          <a:p>
            <a:endParaRPr lang="en-GB" dirty="0"/>
          </a:p>
          <a:p>
            <a:r>
              <a:rPr lang="en-GB" dirty="0"/>
              <a:t>“An Operational Anthropogenic CO2 Emissions Monitoring &amp; Verification Support Capacity”</a:t>
            </a:r>
          </a:p>
          <a:p>
            <a:endParaRPr lang="en-GB" dirty="0"/>
          </a:p>
          <a:p>
            <a:r>
              <a:rPr lang="en-GB" dirty="0"/>
              <a:t>“USE OF SATELLITE GREENHOUSE GASES OBSERVATION DATA FOR VERIFICATION OF GREENHOUSE GASES EMISSION INVENTORIES”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F8B0F-E238-284E-8393-F9236AB12D7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/>
              <a:t>Terminology/Scope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88582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207062"/>
            <a:ext cx="8915400" cy="1383738"/>
          </a:xfrm>
        </p:spPr>
        <p:txBody>
          <a:bodyPr>
            <a:noAutofit/>
          </a:bodyPr>
          <a:lstStyle/>
          <a:p>
            <a:pPr algn="ctr"/>
            <a:r>
              <a:rPr lang="en-US" sz="2400" spc="0" dirty="0">
                <a:solidFill>
                  <a:schemeClr val="tx2"/>
                </a:solidFill>
                <a:latin typeface="Arial" charset="0"/>
              </a:rPr>
              <a:t>Overview of the Core Elements of the Copernicus  CO</a:t>
            </a:r>
            <a:r>
              <a:rPr lang="en-US" sz="2400" spc="0" baseline="-25000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sz="2400" spc="0" dirty="0">
                <a:solidFill>
                  <a:schemeClr val="tx2"/>
                </a:solidFill>
                <a:latin typeface="Arial" charset="0"/>
              </a:rPr>
              <a:t> Emission Monitoring &amp; Verification Support capacity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70071" y="968298"/>
            <a:ext cx="88367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205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5853405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746213"/>
      </p:ext>
    </p:extLst>
  </p:cSld>
  <p:clrMapOvr>
    <a:masterClrMapping/>
  </p:clrMapOvr>
  <p:transition spd="slow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71500" y="1447800"/>
            <a:ext cx="7924800" cy="502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1" dirty="0"/>
              <a:t>Specific Chair Initiative : Laying the foundation for an international CO2 and GHG monitoring system</a:t>
            </a:r>
            <a:endParaRPr lang="en-GB" sz="3200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3300" dirty="0"/>
              <a:t>Three specific activities are foreseen for advancing this effort in 2017-2018:</a:t>
            </a:r>
          </a:p>
          <a:p>
            <a:pPr marL="0" lvl="0" indent="0">
              <a:buNone/>
            </a:pPr>
            <a:endParaRPr lang="en-US" sz="3300" dirty="0"/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Facilitate the completion and follow-on activities of the </a:t>
            </a:r>
            <a:r>
              <a:rPr lang="en-US" sz="3300" b="1" dirty="0"/>
              <a:t>AC-VC whitepaper on defining an optimum constellation for CO2 and GHG monitoring</a:t>
            </a:r>
            <a:r>
              <a:rPr lang="en-US" sz="3300" dirty="0"/>
              <a:t>, including the joint competences of CEOS and CGMS, and in the general framework of the continued implementation of the CEOS Carbon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b="1" dirty="0"/>
              <a:t>Advance the relationship with CGMS for an operationally implemented and sustained observation capability</a:t>
            </a:r>
            <a:r>
              <a:rPr lang="en-US" sz="3300" dirty="0"/>
              <a:t>. Consider establishing a formal working relationship between CEOS and CGMS as with the successful ongoing relationship on Systematic Observations of ECVs in support of UNFCCC.</a:t>
            </a:r>
            <a:endParaRPr lang="en-GB" sz="3300" dirty="0"/>
          </a:p>
          <a:p>
            <a:pPr marL="514350" lvl="0" indent="-514350">
              <a:buFont typeface="+mj-lt"/>
              <a:buAutoNum type="arabicPeriod"/>
            </a:pPr>
            <a:r>
              <a:rPr lang="en-US" sz="3300" b="1" dirty="0"/>
              <a:t>Place the space segment in the broader context of a fully sustained system for CO2 monitoring</a:t>
            </a:r>
            <a:r>
              <a:rPr lang="en-US" sz="3300" dirty="0"/>
              <a:t>. Individual CEOS Agencies have counterparts in their individual countries/regions who have responsibility for Inventories, the required modelling, in-situ infrastructure and the ground segment elements.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CEOS Chair 2018  GHG Priority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6860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5428" y="1295400"/>
            <a:ext cx="8479971" cy="5257800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dirty="0"/>
              <a:t>On “placing the space segment in the broader context of a fully sustained system for CO2 monitoring”</a:t>
            </a:r>
          </a:p>
          <a:p>
            <a:pPr marL="0" lvl="0" indent="0">
              <a:buNone/>
            </a:pPr>
            <a:endParaRPr lang="en-US" sz="2200" dirty="0"/>
          </a:p>
          <a:p>
            <a:pPr marL="0" lvl="0" indent="0">
              <a:buNone/>
            </a:pPr>
            <a:r>
              <a:rPr lang="en-US" sz="2200" dirty="0"/>
              <a:t>The EC proposes to </a:t>
            </a:r>
            <a:r>
              <a:rPr lang="en-US" sz="2200" dirty="0" err="1"/>
              <a:t>organise</a:t>
            </a:r>
            <a:r>
              <a:rPr lang="en-US" sz="2200" dirty="0"/>
              <a:t> a dedicated discussion workshop:</a:t>
            </a:r>
          </a:p>
          <a:p>
            <a:pPr lvl="0"/>
            <a:r>
              <a:rPr lang="en-US" sz="2200" dirty="0"/>
              <a:t>Bringing together these different stakeholders to define best practices and synergies</a:t>
            </a:r>
          </a:p>
          <a:p>
            <a:pPr lvl="0"/>
            <a:r>
              <a:rPr lang="en-US" sz="2200" dirty="0"/>
              <a:t>Exploring possibilities for common approaches to some of the system development. </a:t>
            </a:r>
          </a:p>
          <a:p>
            <a:pPr lvl="0"/>
            <a:r>
              <a:rPr lang="en-US" sz="2200" dirty="0"/>
              <a:t>This would also require the strong engagement of CGMS as well as CEOS Associate members such as the WMO.</a:t>
            </a:r>
          </a:p>
          <a:p>
            <a:pPr lvl="0"/>
            <a:endParaRPr lang="en-US" sz="2200" dirty="0"/>
          </a:p>
          <a:p>
            <a:pPr marL="0" lvl="0" indent="0">
              <a:buNone/>
            </a:pPr>
            <a:r>
              <a:rPr lang="en-US" sz="2200" dirty="0"/>
              <a:t>June 18-19</a:t>
            </a:r>
            <a:r>
              <a:rPr lang="en-US" sz="2200" baseline="30000" dirty="0"/>
              <a:t>th</a:t>
            </a:r>
            <a:r>
              <a:rPr lang="en-US" sz="2200" dirty="0"/>
              <a:t> European Commission – JRC , </a:t>
            </a:r>
            <a:r>
              <a:rPr lang="en-US" sz="2200" dirty="0" err="1"/>
              <a:t>Ispra</a:t>
            </a:r>
            <a:r>
              <a:rPr lang="en-US" sz="2200" dirty="0"/>
              <a:t> (IT)</a:t>
            </a:r>
            <a:endParaRPr lang="en-GB" sz="2200" dirty="0"/>
          </a:p>
          <a:p>
            <a:r>
              <a:rPr lang="en-GB" b="1" u="sng" dirty="0"/>
              <a:t>9 CEOS Agencies confirmed attendance 2-4 people each, 3 CEOS Associates – around 40 attendees in total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CEOS Chair Workshop - GHG</a:t>
            </a:r>
          </a:p>
        </p:txBody>
      </p:sp>
    </p:spTree>
    <p:extLst>
      <p:ext uri="{BB962C8B-B14F-4D97-AF65-F5344CB8AC3E}">
        <p14:creationId xmlns:p14="http://schemas.microsoft.com/office/powerpoint/2010/main" val="25999470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133600"/>
            <a:ext cx="8153400" cy="4191000"/>
          </a:xfrm>
        </p:spPr>
        <p:txBody>
          <a:bodyPr/>
          <a:lstStyle/>
          <a:p>
            <a:r>
              <a:rPr lang="en-GB" dirty="0"/>
              <a:t>Workshop organised from a CEOS – Space </a:t>
            </a:r>
            <a:r>
              <a:rPr lang="en-GB"/>
              <a:t>Agency point-of-view</a:t>
            </a:r>
          </a:p>
          <a:p>
            <a:r>
              <a:rPr lang="en-GB" dirty="0"/>
              <a:t>Emphasis of workshop is on extracting and documenting best practices on interactions between CEOS Agencies/Associates, and counterparts working on modelling, in-situ and inventory,</a:t>
            </a:r>
          </a:p>
          <a:p>
            <a:r>
              <a:rPr lang="en-GB" dirty="0"/>
              <a:t>Identify open issues and have some specific recommendations on efforts that CEOS Agencies could target in the future.</a:t>
            </a:r>
          </a:p>
          <a:p>
            <a:r>
              <a:rPr lang="en-GB" dirty="0"/>
              <a:t>This should build open the existing recent efforts both within CEOS (i.e. the AC-VC Whitepaper on GHG Constellation) and efforts lead by other international efforts (e.g. WMO/IG3IS, GEO-C, GCOS, UNFCCC/SBSTA, IPCC-TFI)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General comments</a:t>
            </a:r>
          </a:p>
        </p:txBody>
      </p:sp>
    </p:spTree>
    <p:extLst>
      <p:ext uri="{BB962C8B-B14F-4D97-AF65-F5344CB8AC3E}">
        <p14:creationId xmlns:p14="http://schemas.microsoft.com/office/powerpoint/2010/main" val="13974883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207062"/>
            <a:ext cx="8915400" cy="1383738"/>
          </a:xfrm>
        </p:spPr>
        <p:txBody>
          <a:bodyPr>
            <a:noAutofit/>
          </a:bodyPr>
          <a:lstStyle/>
          <a:p>
            <a:pPr algn="ctr"/>
            <a:r>
              <a:rPr lang="en-US" sz="2400" spc="0" dirty="0">
                <a:solidFill>
                  <a:schemeClr val="tx2"/>
                </a:solidFill>
                <a:latin typeface="Arial" charset="0"/>
              </a:rPr>
              <a:t>Overview of the Core Elements of the Copernicus  CO</a:t>
            </a:r>
            <a:r>
              <a:rPr lang="en-US" sz="2400" spc="0" baseline="-25000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sz="2400" spc="0" dirty="0">
                <a:solidFill>
                  <a:schemeClr val="tx2"/>
                </a:solidFill>
                <a:latin typeface="Arial" charset="0"/>
              </a:rPr>
              <a:t> Emission Monitoring &amp; Verification Support capacity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70071" y="968298"/>
            <a:ext cx="88367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205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5853405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035721"/>
      </p:ext>
    </p:extLst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2882"/>
            <a:ext cx="5715000" cy="685800"/>
          </a:xfrm>
        </p:spPr>
        <p:txBody>
          <a:bodyPr/>
          <a:lstStyle/>
          <a:p>
            <a:pPr algn="l"/>
            <a:r>
              <a:rPr lang="en-US" sz="3600" dirty="0"/>
              <a:t>Action in GCOS IP 2016</a:t>
            </a:r>
            <a:br>
              <a:rPr lang="en-US" sz="3600" dirty="0"/>
            </a:br>
            <a:r>
              <a:rPr lang="en-US" sz="2000" dirty="0"/>
              <a:t>GCOS-200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16" y="1143000"/>
            <a:ext cx="6882695" cy="2671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2009177" cy="2843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52525"/>
            <a:ext cx="2009177" cy="2843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3205" y="3814763"/>
            <a:ext cx="6906506" cy="317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1400" dirty="0"/>
              <a:t>“Specifically CEOS and CGMS will undertake, over the next few years, dedicated preparatory work in a coordinated international context</a:t>
            </a:r>
            <a:r>
              <a:rPr lang="is-IS" sz="1400" dirty="0"/>
              <a:t>…</a:t>
            </a:r>
            <a:r>
              <a:rPr lang="en-GB" sz="1400" dirty="0"/>
              <a:t>:</a:t>
            </a:r>
          </a:p>
          <a:p>
            <a:endParaRPr lang="en-US" sz="14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The definition of an architecture of space component elements to address the requirements of a CO</a:t>
            </a:r>
            <a:r>
              <a:rPr lang="en-GB" sz="1200" baseline="-25000" dirty="0"/>
              <a:t>2</a:t>
            </a:r>
            <a:r>
              <a:rPr lang="en-GB" sz="1200" dirty="0"/>
              <a:t> and GHG monitoring system , </a:t>
            </a:r>
            <a:r>
              <a:rPr lang="is-IS" sz="1200" dirty="0"/>
              <a:t>… </a:t>
            </a:r>
            <a:r>
              <a:rPr lang="en-GB" sz="1200" dirty="0"/>
              <a:t>This will provide a global holistic perspective both from the point of view of existing and planned space segment assets as well and that for an optimum global constellation.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The  documentation of best practices on the relationships between individual space agencies and their counterparts working on the modelling aspects, the inventories and in-situ data provision, </a:t>
            </a:r>
            <a:r>
              <a:rPr lang="is-IS" sz="1200" dirty="0"/>
              <a:t>…</a:t>
            </a:r>
            <a:endParaRPr lang="en-US" sz="1200" dirty="0"/>
          </a:p>
          <a:p>
            <a:pPr marL="285750" lvl="0" indent="-285750">
              <a:buFont typeface="Arial" charset="0"/>
              <a:buChar char="•"/>
            </a:pPr>
            <a:r>
              <a:rPr lang="en-GB" sz="1200" dirty="0"/>
              <a:t>The further consolidation of partnerships and collaborations between the relevant international entities including:  the relationship between CEOS and CGMS on the space component aspects, the partnership with the WMO and GEO on the broader framework, </a:t>
            </a:r>
            <a:r>
              <a:rPr lang="is-IS" sz="1200" dirty="0"/>
              <a:t>…</a:t>
            </a:r>
            <a:r>
              <a:rPr lang="en-GB" sz="1200" dirty="0"/>
              <a:t> and finally the relationships with GCOS itself, UNFCCC and IPCC TFI process in better defining the role for space-based observation in the inventory guideline process.”</a:t>
            </a:r>
            <a:endParaRPr lang="en-US" sz="120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22607"/>
      </p:ext>
    </p:extLst>
  </p:cSld>
  <p:clrMapOvr>
    <a:masterClrMapping/>
  </p:clrMapOvr>
  <p:transition spd="slow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1808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COP-23/SBSTA-47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58768E1A-8455-4611-8763-3FA1B747F6B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97" y="1284808"/>
            <a:ext cx="3916116" cy="2227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55" y="1835105"/>
            <a:ext cx="5211477" cy="1677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068" y="3512678"/>
            <a:ext cx="9180443" cy="1726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2EBA6-8281-B548-8DC0-BEBB33848D92}"/>
              </a:ext>
            </a:extLst>
          </p:cNvPr>
          <p:cNvSpPr txBox="1"/>
          <p:nvPr/>
        </p:nvSpPr>
        <p:spPr>
          <a:xfrm>
            <a:off x="236197" y="5603198"/>
            <a:ext cx="867160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Considerable support in the RSO negotiations from Japan and EU delegations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/>
              <a:t>Especially for Conclusions 9 &amp; 12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9274779"/>
      </p:ext>
    </p:extLst>
  </p:cSld>
  <p:clrMapOvr>
    <a:masterClrMapping/>
  </p:clrMapOvr>
  <p:transition spd="slow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13C1AA-C30E-D54B-87F2-406BD002025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55566" y="6405154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C3149-170B-184D-8FFA-49A8D0482FB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CEOS Chair GHG Workshop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6EB046B-0401-524A-A1FA-3A52453DE1C5}"/>
              </a:ext>
            </a:extLst>
          </p:cNvPr>
          <p:cNvSpPr/>
          <p:nvPr/>
        </p:nvSpPr>
        <p:spPr>
          <a:xfrm>
            <a:off x="783166" y="1809155"/>
            <a:ext cx="3505200" cy="4086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Introduction &amp; 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D9039-D8F5-574B-BD4A-C0024CC673F4}"/>
              </a:ext>
            </a:extLst>
          </p:cNvPr>
          <p:cNvSpPr txBox="1"/>
          <p:nvPr/>
        </p:nvSpPr>
        <p:spPr>
          <a:xfrm>
            <a:off x="1524000" y="1295400"/>
            <a:ext cx="19261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Monday 18</a:t>
            </a:r>
            <a:r>
              <a:rPr kumimoji="0" lang="en-GB" sz="1800" b="0" i="0" u="none" strike="noStrike" cap="none" spc="0" normalizeH="0" baseline="3000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June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E0405-5253-854D-8CAC-6ABC222C5131}"/>
              </a:ext>
            </a:extLst>
          </p:cNvPr>
          <p:cNvSpPr txBox="1"/>
          <p:nvPr/>
        </p:nvSpPr>
        <p:spPr>
          <a:xfrm>
            <a:off x="5879480" y="1299754"/>
            <a:ext cx="19902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Tuesday 19</a:t>
            </a:r>
            <a:r>
              <a:rPr kumimoji="0" lang="en-GB" sz="1800" b="0" i="0" u="none" strike="noStrike" cap="none" spc="0" normalizeH="0" baseline="3000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June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91AC64-BB27-6B46-A625-1AE82E22345C}"/>
              </a:ext>
            </a:extLst>
          </p:cNvPr>
          <p:cNvSpPr/>
          <p:nvPr/>
        </p:nvSpPr>
        <p:spPr>
          <a:xfrm>
            <a:off x="783166" y="2329171"/>
            <a:ext cx="3505200" cy="6469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International Programmes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WMO, GCOS, GEO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2B11601-23B2-8045-88BA-097FECA11647}"/>
              </a:ext>
            </a:extLst>
          </p:cNvPr>
          <p:cNvSpPr/>
          <p:nvPr/>
        </p:nvSpPr>
        <p:spPr>
          <a:xfrm>
            <a:off x="757040" y="3081407"/>
            <a:ext cx="3505200" cy="8853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Ongoing Activities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AC-VC Whitepaper, Inversion Modelling Workshop, IPCC TFI, Copernicus…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1FAEAEB-818D-A244-906D-977F2347A2F4}"/>
              </a:ext>
            </a:extLst>
          </p:cNvPr>
          <p:cNvSpPr/>
          <p:nvPr/>
        </p:nvSpPr>
        <p:spPr>
          <a:xfrm>
            <a:off x="5189703" y="2300011"/>
            <a:ext cx="3505200" cy="16004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US" b="1" dirty="0"/>
              <a:t>Break out Groups: </a:t>
            </a:r>
          </a:p>
          <a:p>
            <a:pPr algn="l" rtl="0" latinLnBrk="1" hangingPunct="0"/>
            <a:r>
              <a:rPr lang="en-US" sz="1400" dirty="0"/>
              <a:t>Space-Modelling, </a:t>
            </a:r>
          </a:p>
          <a:p>
            <a:pPr algn="l" rtl="0" latinLnBrk="1" hangingPunct="0"/>
            <a:r>
              <a:rPr lang="en-US" sz="1400" dirty="0"/>
              <a:t>Space-In-situ, </a:t>
            </a:r>
          </a:p>
          <a:p>
            <a:pPr algn="l" rtl="0" latinLnBrk="1" hangingPunct="0"/>
            <a:r>
              <a:rPr lang="en-US" sz="1400" dirty="0"/>
              <a:t>Space-Inventory</a:t>
            </a:r>
            <a:r>
              <a:rPr lang="it-IT" sz="1400" dirty="0"/>
              <a:t> </a:t>
            </a:r>
          </a:p>
          <a:p>
            <a:pPr algn="l" rtl="0" latinLnBrk="1" hangingPunct="0"/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   </a:t>
            </a:r>
          </a:p>
          <a:p>
            <a:pPr algn="l" rtl="0" latinLnBrk="1" hangingPunct="0"/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CE4BC88-1AB1-3948-A473-540A515176EC}"/>
              </a:ext>
            </a:extLst>
          </p:cNvPr>
          <p:cNvSpPr/>
          <p:nvPr/>
        </p:nvSpPr>
        <p:spPr>
          <a:xfrm>
            <a:off x="5202766" y="4881154"/>
            <a:ext cx="3505200" cy="9704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7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Consolidation of Recommend-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700" b="1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ations</a:t>
            </a:r>
            <a:r>
              <a:rPr kumimoji="0" lang="en-GB" sz="17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and Identified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7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Best Practices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9CC56ED-AF2F-4840-A38B-E6EF2753EF64}"/>
              </a:ext>
            </a:extLst>
          </p:cNvPr>
          <p:cNvSpPr/>
          <p:nvPr/>
        </p:nvSpPr>
        <p:spPr>
          <a:xfrm>
            <a:off x="783166" y="4138444"/>
            <a:ext cx="3505200" cy="11237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Agencies Perspectives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CNES, CSA, CMA, DLR, NOAA, NASA,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JAXA, EU (EC, ESA, EUM), UKSA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0B7447D-FEF8-EF44-9DCF-A858E538EFE6}"/>
              </a:ext>
            </a:extLst>
          </p:cNvPr>
          <p:cNvSpPr/>
          <p:nvPr/>
        </p:nvSpPr>
        <p:spPr>
          <a:xfrm>
            <a:off x="776634" y="5357644"/>
            <a:ext cx="3505200" cy="11237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General &amp; Crosscutting Aspects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discussion on issues such as terminology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System </a:t>
            </a:r>
            <a:r>
              <a:rPr kumimoji="0" lang="en-GB" sz="14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defn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., needs and requirements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A3BB6E2-60C8-DA44-A58B-C4CE98BF7080}"/>
              </a:ext>
            </a:extLst>
          </p:cNvPr>
          <p:cNvSpPr/>
          <p:nvPr/>
        </p:nvSpPr>
        <p:spPr>
          <a:xfrm>
            <a:off x="5189703" y="5947954"/>
            <a:ext cx="3505200" cy="4086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Conclusion and Follow-up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2A0BB7-DDED-9347-A1F2-81CF55553095}"/>
              </a:ext>
            </a:extLst>
          </p:cNvPr>
          <p:cNvSpPr txBox="1"/>
          <p:nvPr/>
        </p:nvSpPr>
        <p:spPr>
          <a:xfrm rot="16200000">
            <a:off x="144199" y="2512240"/>
            <a:ext cx="4514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B80E29-AF48-BC4F-9F40-736A4E9ED28C}"/>
              </a:ext>
            </a:extLst>
          </p:cNvPr>
          <p:cNvSpPr txBox="1"/>
          <p:nvPr/>
        </p:nvSpPr>
        <p:spPr>
          <a:xfrm rot="16200000">
            <a:off x="150611" y="4896036"/>
            <a:ext cx="4385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37F35A-8F75-8342-A1E7-7D84A0B3951B}"/>
              </a:ext>
            </a:extLst>
          </p:cNvPr>
          <p:cNvSpPr/>
          <p:nvPr/>
        </p:nvSpPr>
        <p:spPr>
          <a:xfrm>
            <a:off x="5202766" y="1756954"/>
            <a:ext cx="3505200" cy="4086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Review of Previous Day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74E6C13-D0EA-ED4B-BE85-D6C09FF0B0F4}"/>
              </a:ext>
            </a:extLst>
          </p:cNvPr>
          <p:cNvSpPr/>
          <p:nvPr/>
        </p:nvSpPr>
        <p:spPr>
          <a:xfrm>
            <a:off x="5202766" y="4106893"/>
            <a:ext cx="3505200" cy="69806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7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Reports from Breakout Groups</a:t>
            </a:r>
            <a:endParaRPr kumimoji="0" lang="en-GB" sz="1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F716BD-9BC3-4140-AB6C-722F160C3F15}"/>
              </a:ext>
            </a:extLst>
          </p:cNvPr>
          <p:cNvSpPr txBox="1"/>
          <p:nvPr/>
        </p:nvSpPr>
        <p:spPr>
          <a:xfrm rot="16200000">
            <a:off x="4628329" y="2512240"/>
            <a:ext cx="4514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2E888-0079-D041-B39A-81EF2DE0FEB5}"/>
              </a:ext>
            </a:extLst>
          </p:cNvPr>
          <p:cNvSpPr txBox="1"/>
          <p:nvPr/>
        </p:nvSpPr>
        <p:spPr>
          <a:xfrm rot="16200000">
            <a:off x="4634741" y="4896036"/>
            <a:ext cx="4385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41461506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95217" y="2485486"/>
            <a:ext cx="66294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3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Guidelines: </a:t>
            </a:r>
            <a:br>
              <a:rPr lang="en-AU" sz="3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AU" sz="3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2018 European Commission CEOS Chair GHG Priority Workshop</a:t>
            </a:r>
            <a:endParaRPr sz="3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Mark Dowell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mark.dowell@ec.europa.eu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3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4.xml><?xml version="1.0" encoding="utf-8"?>
<a:theme xmlns:a="http://schemas.openxmlformats.org/drawingml/2006/main" name="1_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5.xml><?xml version="1.0" encoding="utf-8"?>
<a:theme xmlns:a="http://schemas.openxmlformats.org/drawingml/2006/main" name="NEW ESA Presentation">
  <a:themeElements>
    <a:clrScheme name="Custom 1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2000FF"/>
      </a:hlink>
      <a:folHlink>
        <a:srgbClr val="0900F5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25DD4EE8-CEC2-4097-877B-2881619AB218}" vid="{3EAF496E-73B5-4530-AD30-F997BCCE29B7}"/>
    </a:ext>
  </a:extLst>
</a:theme>
</file>

<file path=ppt/theme/theme6.xml><?xml version="1.0" encoding="utf-8"?>
<a:theme xmlns:a="http://schemas.openxmlformats.org/drawingml/2006/main" name="2_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7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1526</Words>
  <Application>Microsoft Macintosh PowerPoint</Application>
  <PresentationFormat>On-screen Show (4:3)</PresentationFormat>
  <Paragraphs>143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Arial Bold</vt:lpstr>
      <vt:lpstr>Avenir Roman</vt:lpstr>
      <vt:lpstr>Calibri</vt:lpstr>
      <vt:lpstr>Courier New</vt:lpstr>
      <vt:lpstr>Droid Serif</vt:lpstr>
      <vt:lpstr>Proxima Nova Regular</vt:lpstr>
      <vt:lpstr>Verdana</vt:lpstr>
      <vt:lpstr>Wingdings</vt:lpstr>
      <vt:lpstr>Default</vt:lpstr>
      <vt:lpstr>ESA Presentation 16-9</vt:lpstr>
      <vt:lpstr>NEW ESA Presentation 16-9</vt:lpstr>
      <vt:lpstr>1_ESA Presentation 16-9</vt:lpstr>
      <vt:lpstr>NEW ESA Presentation</vt:lpstr>
      <vt:lpstr>2_ESA Presentation 16-9</vt:lpstr>
      <vt:lpstr> 2018 European Commission CEOS Chair GHG Priority Workshop</vt:lpstr>
      <vt:lpstr>PowerPoint Presentation</vt:lpstr>
      <vt:lpstr>PowerPoint Presentation</vt:lpstr>
      <vt:lpstr>PowerPoint Presentation</vt:lpstr>
      <vt:lpstr>Overview of the Core Elements of the Copernicus  CO2 Emission Monitoring &amp; Verification Support capacity </vt:lpstr>
      <vt:lpstr>Action in GCOS IP 2016 GCOS-200</vt:lpstr>
      <vt:lpstr>COP-23/SBSTA-47 </vt:lpstr>
      <vt:lpstr>PowerPoint Presentation</vt:lpstr>
      <vt:lpstr>Guidelines:  2018 European Commission CEOS Chair GHG Priority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Cross-cutting issues:  2018 European Commission CEOS Chair GHG Priority Workshop</vt:lpstr>
      <vt:lpstr>PowerPoint Presentation</vt:lpstr>
      <vt:lpstr>PowerPoint Presentation</vt:lpstr>
      <vt:lpstr>Overview of the Core Elements of the Copernicus  CO2 Emission Monitoring &amp; Verification Support capacity 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mark.dowell@ec.europa.eu</dc:creator>
  <cp:lastModifiedBy>Microsoft Office User</cp:lastModifiedBy>
  <cp:revision>171</cp:revision>
  <cp:lastPrinted>2018-05-31T12:40:38Z</cp:lastPrinted>
  <dcterms:modified xsi:type="dcterms:W3CDTF">2018-06-17T20:02:56Z</dcterms:modified>
</cp:coreProperties>
</file>