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Lst>
  <p:notesMasterIdLst>
    <p:notesMasterId r:id="rId22"/>
  </p:notesMasterIdLst>
  <p:handoutMasterIdLst>
    <p:handoutMasterId r:id="rId23"/>
  </p:handoutMasterIdLst>
  <p:sldIdLst>
    <p:sldId id="256" r:id="rId5"/>
    <p:sldId id="285" r:id="rId6"/>
    <p:sldId id="289" r:id="rId7"/>
    <p:sldId id="291" r:id="rId8"/>
    <p:sldId id="294" r:id="rId9"/>
    <p:sldId id="313" r:id="rId10"/>
    <p:sldId id="315" r:id="rId11"/>
    <p:sldId id="297" r:id="rId12"/>
    <p:sldId id="298" r:id="rId13"/>
    <p:sldId id="317" r:id="rId14"/>
    <p:sldId id="319" r:id="rId15"/>
    <p:sldId id="318" r:id="rId16"/>
    <p:sldId id="305" r:id="rId17"/>
    <p:sldId id="307" r:id="rId18"/>
    <p:sldId id="308" r:id="rId19"/>
    <p:sldId id="296" r:id="rId20"/>
    <p:sldId id="312" r:id="rId21"/>
  </p:sldIdLst>
  <p:sldSz cx="9144000" cy="5143500" type="screen16x9"/>
  <p:notesSz cx="7315200" cy="96012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8DB"/>
    <a:srgbClr val="E37222"/>
    <a:srgbClr val="FDC82F"/>
    <a:srgbClr val="00549F"/>
    <a:srgbClr val="00338D"/>
    <a:srgbClr val="D0103A"/>
    <a:srgbClr val="008542"/>
    <a:srgbClr val="8224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69" autoAdjust="0"/>
    <p:restoredTop sz="94707" autoAdjust="0"/>
  </p:normalViewPr>
  <p:slideViewPr>
    <p:cSldViewPr snapToGrid="0">
      <p:cViewPr varScale="1">
        <p:scale>
          <a:sx n="87" d="100"/>
          <a:sy n="87" d="100"/>
        </p:scale>
        <p:origin x="388" y="5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2659" y="-67"/>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2" y="1"/>
            <a:ext cx="3169810" cy="479733"/>
          </a:xfrm>
          <a:prstGeom prst="rect">
            <a:avLst/>
          </a:prstGeom>
          <a:noFill/>
          <a:ln w="9525">
            <a:noFill/>
            <a:miter lim="800000"/>
            <a:headEnd/>
            <a:tailEnd/>
          </a:ln>
        </p:spPr>
        <p:txBody>
          <a:bodyPr vert="horz" wrap="square" lIns="89261" tIns="44630" rIns="89261" bIns="44630" numCol="1" anchor="t" anchorCtr="0" compatLnSpc="1">
            <a:prstTxWarp prst="textNoShape">
              <a:avLst/>
            </a:prstTxWarp>
          </a:bodyPr>
          <a:lstStyle>
            <a:lvl1pPr defTabSz="890748">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4143738" y="1"/>
            <a:ext cx="3169810" cy="479733"/>
          </a:xfrm>
          <a:prstGeom prst="rect">
            <a:avLst/>
          </a:prstGeom>
          <a:noFill/>
          <a:ln w="9525">
            <a:noFill/>
            <a:miter lim="800000"/>
            <a:headEnd/>
            <a:tailEnd/>
          </a:ln>
        </p:spPr>
        <p:txBody>
          <a:bodyPr vert="horz" wrap="square" lIns="89261" tIns="44630" rIns="89261" bIns="44630" numCol="1" anchor="t" anchorCtr="0" compatLnSpc="1">
            <a:prstTxWarp prst="textNoShape">
              <a:avLst/>
            </a:prstTxWarp>
          </a:bodyPr>
          <a:lstStyle>
            <a:lvl1pPr algn="r" defTabSz="890748">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2" y="9119831"/>
            <a:ext cx="3169810" cy="479733"/>
          </a:xfrm>
          <a:prstGeom prst="rect">
            <a:avLst/>
          </a:prstGeom>
          <a:noFill/>
          <a:ln w="9525">
            <a:noFill/>
            <a:miter lim="800000"/>
            <a:headEnd/>
            <a:tailEnd/>
          </a:ln>
        </p:spPr>
        <p:txBody>
          <a:bodyPr vert="horz" wrap="square" lIns="89261" tIns="44630" rIns="89261" bIns="44630" numCol="1" anchor="b" anchorCtr="0" compatLnSpc="1">
            <a:prstTxWarp prst="textNoShape">
              <a:avLst/>
            </a:prstTxWarp>
          </a:bodyPr>
          <a:lstStyle>
            <a:lvl1pPr defTabSz="890748">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4143738" y="9119831"/>
            <a:ext cx="3169810" cy="479733"/>
          </a:xfrm>
          <a:prstGeom prst="rect">
            <a:avLst/>
          </a:prstGeom>
          <a:noFill/>
          <a:ln w="9525">
            <a:noFill/>
            <a:miter lim="800000"/>
            <a:headEnd/>
            <a:tailEnd/>
          </a:ln>
        </p:spPr>
        <p:txBody>
          <a:bodyPr vert="horz" wrap="square" lIns="89261" tIns="44630" rIns="89261" bIns="44630" numCol="1" anchor="b" anchorCtr="0" compatLnSpc="1">
            <a:prstTxWarp prst="textNoShape">
              <a:avLst/>
            </a:prstTxWarp>
          </a:bodyPr>
          <a:lstStyle>
            <a:lvl1pPr algn="r" defTabSz="890748">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2" y="1"/>
            <a:ext cx="3140046" cy="501018"/>
          </a:xfrm>
          <a:prstGeom prst="rect">
            <a:avLst/>
          </a:prstGeom>
          <a:noFill/>
          <a:ln w="9525">
            <a:noFill/>
            <a:miter lim="800000"/>
            <a:headEnd/>
            <a:tailEnd/>
          </a:ln>
          <a:effectLst/>
        </p:spPr>
        <p:txBody>
          <a:bodyPr vert="horz" wrap="square" lIns="86017" tIns="43008" rIns="86017" bIns="43008" numCol="1" anchor="t" anchorCtr="0" compatLnSpc="1">
            <a:prstTxWarp prst="textNoShape">
              <a:avLst/>
            </a:prstTxWarp>
          </a:bodyPr>
          <a:lstStyle>
            <a:lvl1pPr defTabSz="860634">
              <a:defRPr sz="1100" smtClean="0"/>
            </a:lvl1pPr>
          </a:lstStyle>
          <a:p>
            <a:pPr>
              <a:defRPr/>
            </a:pPr>
            <a:endParaRPr lang="en-US" dirty="0"/>
          </a:p>
        </p:txBody>
      </p:sp>
      <p:sp>
        <p:nvSpPr>
          <p:cNvPr id="58371" name="Rectangle 3"/>
          <p:cNvSpPr>
            <a:spLocks noGrp="1" noChangeArrowheads="1"/>
          </p:cNvSpPr>
          <p:nvPr>
            <p:ph type="dt" idx="1"/>
          </p:nvPr>
        </p:nvSpPr>
        <p:spPr bwMode="auto">
          <a:xfrm>
            <a:off x="4161927" y="1"/>
            <a:ext cx="3140045" cy="501018"/>
          </a:xfrm>
          <a:prstGeom prst="rect">
            <a:avLst/>
          </a:prstGeom>
          <a:noFill/>
          <a:ln w="9525">
            <a:noFill/>
            <a:miter lim="800000"/>
            <a:headEnd/>
            <a:tailEnd/>
          </a:ln>
          <a:effectLst/>
        </p:spPr>
        <p:txBody>
          <a:bodyPr vert="horz" wrap="square" lIns="86017" tIns="43008" rIns="86017" bIns="43008" numCol="1" anchor="t" anchorCtr="0" compatLnSpc="1">
            <a:prstTxWarp prst="textNoShape">
              <a:avLst/>
            </a:prstTxWarp>
          </a:bodyPr>
          <a:lstStyle>
            <a:lvl1pPr algn="r" defTabSz="860634">
              <a:defRPr sz="1100" smtClean="0"/>
            </a:lvl1pPr>
          </a:lstStyle>
          <a:p>
            <a:pPr>
              <a:defRPr/>
            </a:pPr>
            <a:fld id="{A6888345-B3D3-4351-A7A9-F936F5935E41}" type="datetimeFigureOut">
              <a:rPr lang="en-US"/>
              <a:pPr>
                <a:defRPr/>
              </a:pPr>
              <a:t>6/17/2018</a:t>
            </a:fld>
            <a:endParaRPr lang="en-US" dirty="0"/>
          </a:p>
        </p:txBody>
      </p:sp>
      <p:sp>
        <p:nvSpPr>
          <p:cNvPr id="11268" name="Rectangle 4"/>
          <p:cNvSpPr>
            <a:spLocks noGrp="1" noRot="1" noChangeAspect="1" noChangeArrowheads="1" noTextEdit="1"/>
          </p:cNvSpPr>
          <p:nvPr>
            <p:ph type="sldImg" idx="2"/>
          </p:nvPr>
        </p:nvSpPr>
        <p:spPr bwMode="auto">
          <a:xfrm>
            <a:off x="514350" y="715963"/>
            <a:ext cx="6351588" cy="35734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42510" y="4574653"/>
            <a:ext cx="5416952" cy="4289758"/>
          </a:xfrm>
          <a:prstGeom prst="rect">
            <a:avLst/>
          </a:prstGeom>
          <a:noFill/>
          <a:ln w="9525">
            <a:noFill/>
            <a:miter lim="800000"/>
            <a:headEnd/>
            <a:tailEnd/>
          </a:ln>
          <a:effectLst/>
        </p:spPr>
        <p:txBody>
          <a:bodyPr vert="horz" wrap="square" lIns="86017" tIns="43008" rIns="86017" bIns="43008"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8374" name="Rectangle 6"/>
          <p:cNvSpPr>
            <a:spLocks noGrp="1" noChangeArrowheads="1"/>
          </p:cNvSpPr>
          <p:nvPr>
            <p:ph type="ftr" sz="quarter" idx="4"/>
          </p:nvPr>
        </p:nvSpPr>
        <p:spPr bwMode="auto">
          <a:xfrm>
            <a:off x="2" y="9149303"/>
            <a:ext cx="3140046" cy="428976"/>
          </a:xfrm>
          <a:prstGeom prst="rect">
            <a:avLst/>
          </a:prstGeom>
          <a:noFill/>
          <a:ln w="9525">
            <a:noFill/>
            <a:miter lim="800000"/>
            <a:headEnd/>
            <a:tailEnd/>
          </a:ln>
          <a:effectLst/>
        </p:spPr>
        <p:txBody>
          <a:bodyPr vert="horz" wrap="square" lIns="86017" tIns="43008" rIns="86017" bIns="43008" numCol="1" anchor="b" anchorCtr="0" compatLnSpc="1">
            <a:prstTxWarp prst="textNoShape">
              <a:avLst/>
            </a:prstTxWarp>
          </a:bodyPr>
          <a:lstStyle>
            <a:lvl1pPr defTabSz="860634">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4161927" y="9149303"/>
            <a:ext cx="3140045" cy="428976"/>
          </a:xfrm>
          <a:prstGeom prst="rect">
            <a:avLst/>
          </a:prstGeom>
          <a:noFill/>
          <a:ln w="9525">
            <a:noFill/>
            <a:miter lim="800000"/>
            <a:headEnd/>
            <a:tailEnd/>
          </a:ln>
          <a:effectLst/>
        </p:spPr>
        <p:txBody>
          <a:bodyPr vert="horz" wrap="square" lIns="86017" tIns="43008" rIns="86017" bIns="43008" numCol="1" anchor="b" anchorCtr="0" compatLnSpc="1">
            <a:prstTxWarp prst="textNoShape">
              <a:avLst/>
            </a:prstTxWarp>
          </a:bodyPr>
          <a:lstStyle>
            <a:lvl1pPr algn="r" defTabSz="860634">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822512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11</a:t>
            </a:fld>
            <a:endParaRPr lang="en-US" dirty="0"/>
          </a:p>
        </p:txBody>
      </p:sp>
    </p:spTree>
    <p:extLst>
      <p:ext uri="{BB962C8B-B14F-4D97-AF65-F5344CB8AC3E}">
        <p14:creationId xmlns:p14="http://schemas.microsoft.com/office/powerpoint/2010/main" val="726557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0453">
              <a:defRPr/>
            </a:pPr>
            <a:endParaRPr lang="en-GB" sz="13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4271231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3550" y="693738"/>
            <a:ext cx="6157913" cy="3465512"/>
          </a:xfrm>
        </p:spPr>
      </p:sp>
      <p:sp>
        <p:nvSpPr>
          <p:cNvPr id="3" name="Notes Placeholder 2"/>
          <p:cNvSpPr>
            <a:spLocks noGrp="1"/>
          </p:cNvSpPr>
          <p:nvPr>
            <p:ph type="body" idx="1"/>
          </p:nvPr>
        </p:nvSpPr>
        <p:spPr/>
        <p:txBody>
          <a:bodyPr/>
          <a:lstStyle/>
          <a:p>
            <a:endParaRPr lang="en-US" dirty="0"/>
          </a:p>
          <a:p>
            <a:r>
              <a:rPr lang="en-GB" dirty="0"/>
              <a:t>The CO2 monitoring and verification system follows as modus </a:t>
            </a:r>
            <a:r>
              <a:rPr lang="en-GB" dirty="0" err="1"/>
              <a:t>operandus</a:t>
            </a:r>
            <a:r>
              <a:rPr lang="en-GB" dirty="0"/>
              <a:t> the following 4 steps "1) detection of hot spot, 2) quantification of hot spot emission and monitoring this over time, 3) assessing the sum of the changes of the hot spot emissions belonging to a given country (allowing to follow implemented measures on the largely emitting facilities), 4) monitoring the change in emission pattern to identify potential shifts or new hot spots and evaluate the trend of the country emissions (most challenging). While the first step requires high resolution to resolve the hot spot emissions (km, daily), the last step requires large coverage and no longer high spatial and temporal resolution. On the contrary, the accuracy needed to measure the changes in emissions are becoming more demanding for step 3 and 4 when covering all emissions for an entire country, which is not only composed of hot spots. To measure the emission changes of a European country (in average only 1% relative change per year, mounting to an averaged 10% change over 5 year), the system needs to distinguish a few </a:t>
            </a:r>
            <a:r>
              <a:rPr lang="en-GB" dirty="0" err="1"/>
              <a:t>hunderd</a:t>
            </a:r>
            <a:r>
              <a:rPr lang="en-GB" dirty="0"/>
              <a:t> ton of CO2 emissions per year for the </a:t>
            </a:r>
            <a:r>
              <a:rPr lang="en-GB" dirty="0" err="1"/>
              <a:t>gridcells</a:t>
            </a:r>
            <a:r>
              <a:rPr lang="en-GB" dirty="0"/>
              <a:t>/pixels composing the country.</a:t>
            </a:r>
            <a:endParaRPr lang="en-US" dirty="0"/>
          </a:p>
          <a:p>
            <a:endParaRPr lang="en-US" dirty="0"/>
          </a:p>
          <a:p>
            <a:r>
              <a:rPr lang="en-US" dirty="0"/>
              <a:t>200</a:t>
            </a:r>
            <a:r>
              <a:rPr lang="en-US" baseline="0" dirty="0"/>
              <a:t> tons per </a:t>
            </a:r>
            <a:r>
              <a:rPr lang="en-US" baseline="0" dirty="0" err="1"/>
              <a:t>yr</a:t>
            </a:r>
            <a:r>
              <a:rPr lang="en-US" baseline="0" dirty="0"/>
              <a:t> for the grid cell area of 0.1degx0.1deg corresponds to a change of 1% of the total inventory of Belgium, which is the expected change of the Belgian inventory over 5 yr. </a:t>
            </a:r>
          </a:p>
          <a:p>
            <a:endParaRPr lang="en-US" baseline="0" dirty="0"/>
          </a:p>
          <a:p>
            <a:r>
              <a:rPr lang="en-US" baseline="0" dirty="0"/>
              <a:t>Added IASAI prototype CO2… advantage is that it is based on IASI which is the L1 reference instrument for IR L1.</a:t>
            </a:r>
            <a:endParaRPr lang="en-US" dirty="0"/>
          </a:p>
        </p:txBody>
      </p:sp>
      <p:sp>
        <p:nvSpPr>
          <p:cNvPr id="4" name="Slide Number Placeholder 3"/>
          <p:cNvSpPr>
            <a:spLocks noGrp="1"/>
          </p:cNvSpPr>
          <p:nvPr>
            <p:ph type="sldNum" sz="quarter" idx="10"/>
          </p:nvPr>
        </p:nvSpPr>
        <p:spPr/>
        <p:txBody>
          <a:bodyPr/>
          <a:lstStyle/>
          <a:p>
            <a:fld id="{B3E37BDE-1E16-4497-8123-4D9E05ECC396}" type="slidenum">
              <a:rPr lang="en-US" smtClean="0"/>
              <a:t>13</a:t>
            </a:fld>
            <a:endParaRPr lang="en-US"/>
          </a:p>
        </p:txBody>
      </p:sp>
    </p:spTree>
    <p:extLst>
      <p:ext uri="{BB962C8B-B14F-4D97-AF65-F5344CB8AC3E}">
        <p14:creationId xmlns:p14="http://schemas.microsoft.com/office/powerpoint/2010/main" val="4080404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14</a:t>
            </a:fld>
            <a:endParaRPr lang="en-US" dirty="0"/>
          </a:p>
        </p:txBody>
      </p:sp>
    </p:spTree>
    <p:extLst>
      <p:ext uri="{BB962C8B-B14F-4D97-AF65-F5344CB8AC3E}">
        <p14:creationId xmlns:p14="http://schemas.microsoft.com/office/powerpoint/2010/main" val="281771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15</a:t>
            </a:fld>
            <a:endParaRPr lang="en-US" dirty="0"/>
          </a:p>
        </p:txBody>
      </p:sp>
    </p:spTree>
    <p:extLst>
      <p:ext uri="{BB962C8B-B14F-4D97-AF65-F5344CB8AC3E}">
        <p14:creationId xmlns:p14="http://schemas.microsoft.com/office/powerpoint/2010/main" val="4028281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8132" y="8842029"/>
            <a:ext cx="3043343" cy="465455"/>
          </a:xfrm>
          <a:prstGeom prst="rect">
            <a:avLst/>
          </a:prstGeom>
        </p:spPr>
        <p:txBody>
          <a:bodyPr/>
          <a:lstStyle/>
          <a:p>
            <a:fld id="{29C0A6B2-A436-FE4B-89B7-DF32A65FF96E}" type="slidenum">
              <a:rPr lang="en-US" smtClean="0"/>
              <a:t>16</a:t>
            </a:fld>
            <a:endParaRPr lang="en-US"/>
          </a:p>
        </p:txBody>
      </p:sp>
    </p:spTree>
    <p:extLst>
      <p:ext uri="{BB962C8B-B14F-4D97-AF65-F5344CB8AC3E}">
        <p14:creationId xmlns:p14="http://schemas.microsoft.com/office/powerpoint/2010/main" val="1394213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3550" y="693738"/>
            <a:ext cx="6157913" cy="34655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17</a:t>
            </a:fld>
            <a:endParaRPr lang="en-US" dirty="0"/>
          </a:p>
        </p:txBody>
      </p:sp>
    </p:spTree>
    <p:extLst>
      <p:ext uri="{BB962C8B-B14F-4D97-AF65-F5344CB8AC3E}">
        <p14:creationId xmlns:p14="http://schemas.microsoft.com/office/powerpoint/2010/main" val="1351732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788320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514350" y="715963"/>
            <a:ext cx="6351588" cy="3573462"/>
          </a:xfrm>
          <a:ln/>
        </p:spPr>
      </p:sp>
      <p:sp>
        <p:nvSpPr>
          <p:cNvPr id="1392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de-DE" altLang="en-US" b="0" dirty="0">
                <a:cs typeface="Times New Roman" pitchFamily="18" charset="0"/>
              </a:rPr>
              <a:t>Note</a:t>
            </a:r>
            <a:r>
              <a:rPr lang="de-DE" altLang="en-US" b="0" baseline="0" dirty="0">
                <a:cs typeface="Times New Roman" pitchFamily="18" charset="0"/>
              </a:rPr>
              <a:t> S-1 – S-3 </a:t>
            </a:r>
            <a:r>
              <a:rPr lang="de-DE" altLang="en-US" b="0" baseline="0" dirty="0" err="1">
                <a:cs typeface="Times New Roman" pitchFamily="18" charset="0"/>
              </a:rPr>
              <a:t>are</a:t>
            </a:r>
            <a:r>
              <a:rPr lang="de-DE" altLang="en-US" b="0" baseline="0" dirty="0">
                <a:cs typeface="Times New Roman" pitchFamily="18" charset="0"/>
              </a:rPr>
              <a:t> </a:t>
            </a:r>
            <a:r>
              <a:rPr lang="de-DE" altLang="en-US" b="0" baseline="0" dirty="0" err="1">
                <a:cs typeface="Times New Roman" pitchFamily="18" charset="0"/>
              </a:rPr>
              <a:t>series</a:t>
            </a:r>
            <a:r>
              <a:rPr lang="de-DE" altLang="en-US" b="0" baseline="0" dirty="0">
                <a:cs typeface="Times New Roman" pitchFamily="18" charset="0"/>
              </a:rPr>
              <a:t> </a:t>
            </a:r>
            <a:r>
              <a:rPr lang="de-DE" altLang="en-US" b="0" baseline="0" dirty="0" err="1">
                <a:cs typeface="Times New Roman" pitchFamily="18" charset="0"/>
              </a:rPr>
              <a:t>of</a:t>
            </a:r>
            <a:r>
              <a:rPr lang="de-DE" altLang="en-US" b="0" baseline="0" dirty="0">
                <a:cs typeface="Times New Roman" pitchFamily="18" charset="0"/>
              </a:rPr>
              <a:t> </a:t>
            </a:r>
            <a:r>
              <a:rPr lang="de-DE" altLang="en-US" b="0" baseline="0" dirty="0" err="1">
                <a:cs typeface="Times New Roman" pitchFamily="18" charset="0"/>
              </a:rPr>
              <a:t>satellites</a:t>
            </a:r>
            <a:r>
              <a:rPr lang="de-DE" altLang="en-US" b="0" baseline="0" dirty="0">
                <a:cs typeface="Times New Roman" pitchFamily="18" charset="0"/>
              </a:rPr>
              <a:t> </a:t>
            </a:r>
            <a:r>
              <a:rPr lang="de-DE" altLang="en-US" b="0" baseline="0" dirty="0" err="1">
                <a:cs typeface="Times New Roman" pitchFamily="18" charset="0"/>
              </a:rPr>
              <a:t>to</a:t>
            </a:r>
            <a:r>
              <a:rPr lang="de-DE" altLang="en-US" b="0" baseline="0" dirty="0">
                <a:cs typeface="Times New Roman" pitchFamily="18" charset="0"/>
              </a:rPr>
              <a:t> </a:t>
            </a:r>
            <a:r>
              <a:rPr lang="de-DE" altLang="en-US" b="0" baseline="0" dirty="0" err="1">
                <a:cs typeface="Times New Roman" pitchFamily="18" charset="0"/>
              </a:rPr>
              <a:t>provide</a:t>
            </a:r>
            <a:r>
              <a:rPr lang="de-DE" altLang="en-US" b="0" baseline="0" dirty="0">
                <a:cs typeface="Times New Roman" pitchFamily="18" charset="0"/>
              </a:rPr>
              <a:t> operational </a:t>
            </a:r>
            <a:r>
              <a:rPr lang="de-DE" altLang="en-US" b="0" baseline="0" dirty="0" err="1">
                <a:cs typeface="Times New Roman" pitchFamily="18" charset="0"/>
              </a:rPr>
              <a:t>continuity</a:t>
            </a:r>
            <a:r>
              <a:rPr lang="de-DE" altLang="en-US" b="0" baseline="0" dirty="0">
                <a:cs typeface="Times New Roman" pitchFamily="18" charset="0"/>
              </a:rPr>
              <a:t> in </a:t>
            </a:r>
            <a:r>
              <a:rPr lang="de-DE" altLang="en-US" b="0" baseline="0" dirty="0" err="1">
                <a:cs typeface="Times New Roman" pitchFamily="18" charset="0"/>
              </a:rPr>
              <a:t>monitoring</a:t>
            </a:r>
            <a:r>
              <a:rPr lang="de-DE" altLang="en-US" b="0" baseline="0" dirty="0">
                <a:cs typeface="Times New Roman" pitchFamily="18" charset="0"/>
              </a:rPr>
              <a:t> </a:t>
            </a:r>
            <a:r>
              <a:rPr lang="de-DE" altLang="en-US" b="0" baseline="0" dirty="0" err="1">
                <a:cs typeface="Times New Roman" pitchFamily="18" charset="0"/>
              </a:rPr>
              <a:t>the</a:t>
            </a:r>
            <a:r>
              <a:rPr lang="de-DE" altLang="en-US" b="0" baseline="0" dirty="0">
                <a:cs typeface="Times New Roman" pitchFamily="18" charset="0"/>
              </a:rPr>
              <a:t> </a:t>
            </a:r>
            <a:r>
              <a:rPr lang="de-DE" altLang="en-US" b="0" baseline="0" dirty="0" err="1">
                <a:cs typeface="Times New Roman" pitchFamily="18" charset="0"/>
              </a:rPr>
              <a:t>components</a:t>
            </a:r>
            <a:r>
              <a:rPr lang="de-DE" altLang="en-US" b="0" baseline="0" dirty="0">
                <a:cs typeface="Times New Roman" pitchFamily="18" charset="0"/>
              </a:rPr>
              <a:t> </a:t>
            </a:r>
            <a:r>
              <a:rPr lang="de-DE" altLang="en-US" b="0" baseline="0" dirty="0" err="1">
                <a:cs typeface="Times New Roman" pitchFamily="18" charset="0"/>
              </a:rPr>
              <a:t>of</a:t>
            </a:r>
            <a:r>
              <a:rPr lang="de-DE" altLang="en-US" b="0" baseline="0" dirty="0">
                <a:cs typeface="Times New Roman" pitchFamily="18" charset="0"/>
              </a:rPr>
              <a:t> </a:t>
            </a:r>
            <a:r>
              <a:rPr lang="de-DE" altLang="en-US" b="0" baseline="0" dirty="0" err="1">
                <a:cs typeface="Times New Roman" pitchFamily="18" charset="0"/>
              </a:rPr>
              <a:t>the</a:t>
            </a:r>
            <a:r>
              <a:rPr lang="de-DE" altLang="en-US" b="0" baseline="0" dirty="0">
                <a:cs typeface="Times New Roman" pitchFamily="18" charset="0"/>
              </a:rPr>
              <a:t> </a:t>
            </a:r>
            <a:r>
              <a:rPr lang="de-DE" altLang="en-US" b="0" baseline="0" dirty="0" err="1">
                <a:cs typeface="Times New Roman" pitchFamily="18" charset="0"/>
              </a:rPr>
              <a:t>Earth‘s</a:t>
            </a:r>
            <a:r>
              <a:rPr lang="de-DE" altLang="en-US" b="0" baseline="0" dirty="0">
                <a:cs typeface="Times New Roman" pitchFamily="18" charset="0"/>
              </a:rPr>
              <a:t> </a:t>
            </a:r>
            <a:r>
              <a:rPr lang="de-DE" altLang="en-US" b="0" baseline="0" dirty="0" err="1">
                <a:cs typeface="Times New Roman" pitchFamily="18" charset="0"/>
              </a:rPr>
              <a:t>system</a:t>
            </a:r>
            <a:r>
              <a:rPr lang="de-DE" altLang="en-US" b="0" baseline="0" dirty="0">
                <a:cs typeface="Times New Roman" pitchFamily="18" charset="0"/>
              </a:rPr>
              <a:t> </a:t>
            </a:r>
            <a:r>
              <a:rPr lang="de-DE" altLang="en-US" b="0" baseline="0" dirty="0" err="1">
                <a:cs typeface="Times New Roman" pitchFamily="18" charset="0"/>
              </a:rPr>
              <a:t>over</a:t>
            </a:r>
            <a:r>
              <a:rPr lang="de-DE" altLang="en-US" b="0" baseline="0" dirty="0">
                <a:cs typeface="Times New Roman" pitchFamily="18" charset="0"/>
              </a:rPr>
              <a:t> time – </a:t>
            </a:r>
            <a:r>
              <a:rPr lang="de-DE" altLang="en-US" b="0" baseline="0" dirty="0" err="1">
                <a:cs typeface="Times New Roman" pitchFamily="18" charset="0"/>
              </a:rPr>
              <a:t>through</a:t>
            </a:r>
            <a:r>
              <a:rPr lang="de-DE" altLang="en-US" b="0" baseline="0" dirty="0">
                <a:cs typeface="Times New Roman" pitchFamily="18" charset="0"/>
              </a:rPr>
              <a:t> 2030 </a:t>
            </a:r>
            <a:r>
              <a:rPr lang="de-DE" altLang="en-US" b="0" baseline="0" dirty="0" err="1">
                <a:cs typeface="Times New Roman" pitchFamily="18" charset="0"/>
              </a:rPr>
              <a:t>and</a:t>
            </a:r>
            <a:r>
              <a:rPr lang="de-DE" altLang="en-US" b="0" baseline="0" dirty="0">
                <a:cs typeface="Times New Roman" pitchFamily="18" charset="0"/>
              </a:rPr>
              <a:t> </a:t>
            </a:r>
            <a:r>
              <a:rPr lang="de-DE" altLang="en-US" b="0" baseline="0" dirty="0" err="1">
                <a:cs typeface="Times New Roman" pitchFamily="18" charset="0"/>
              </a:rPr>
              <a:t>beyond</a:t>
            </a:r>
            <a:r>
              <a:rPr lang="de-DE" altLang="en-US" b="0" baseline="0">
                <a:cs typeface="Times New Roman" pitchFamily="18" charset="0"/>
              </a:rPr>
              <a:t>.</a:t>
            </a:r>
            <a:endParaRPr lang="de-DE" altLang="en-US" b="0" dirty="0">
              <a:cs typeface="Times New Roman" pitchFamily="18" charset="0"/>
            </a:endParaRPr>
          </a:p>
        </p:txBody>
      </p:sp>
      <p:sp>
        <p:nvSpPr>
          <p:cNvPr id="13926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92787" eaLnBrk="0" hangingPunct="0">
              <a:spcBef>
                <a:spcPct val="30000"/>
              </a:spcBef>
              <a:defRPr sz="1200">
                <a:solidFill>
                  <a:schemeClr val="tx1"/>
                </a:solidFill>
                <a:latin typeface="Calibri" pitchFamily="34" charset="0"/>
                <a:ea typeface="MS PGothic" pitchFamily="34" charset="-128"/>
              </a:defRPr>
            </a:lvl1pPr>
            <a:lvl2pPr marL="769473" indent="-295951" defTabSz="892787" eaLnBrk="0" hangingPunct="0">
              <a:spcBef>
                <a:spcPct val="30000"/>
              </a:spcBef>
              <a:defRPr sz="1200">
                <a:solidFill>
                  <a:schemeClr val="tx1"/>
                </a:solidFill>
                <a:latin typeface="Calibri" pitchFamily="34" charset="0"/>
                <a:ea typeface="MS PGothic" pitchFamily="34" charset="-128"/>
              </a:defRPr>
            </a:lvl2pPr>
            <a:lvl3pPr marL="1183805" indent="-236761" defTabSz="892787" eaLnBrk="0" hangingPunct="0">
              <a:spcBef>
                <a:spcPct val="30000"/>
              </a:spcBef>
              <a:defRPr sz="1200">
                <a:solidFill>
                  <a:schemeClr val="tx1"/>
                </a:solidFill>
                <a:latin typeface="Calibri" pitchFamily="34" charset="0"/>
                <a:ea typeface="MS PGothic" pitchFamily="34" charset="-128"/>
              </a:defRPr>
            </a:lvl3pPr>
            <a:lvl4pPr marL="1657327" indent="-236761" defTabSz="892787" eaLnBrk="0" hangingPunct="0">
              <a:spcBef>
                <a:spcPct val="30000"/>
              </a:spcBef>
              <a:defRPr sz="1200">
                <a:solidFill>
                  <a:schemeClr val="tx1"/>
                </a:solidFill>
                <a:latin typeface="Calibri" pitchFamily="34" charset="0"/>
                <a:ea typeface="MS PGothic" pitchFamily="34" charset="-128"/>
              </a:defRPr>
            </a:lvl4pPr>
            <a:lvl5pPr marL="2130849" indent="-236761" defTabSz="892787" eaLnBrk="0" hangingPunct="0">
              <a:spcBef>
                <a:spcPct val="30000"/>
              </a:spcBef>
              <a:defRPr sz="1200">
                <a:solidFill>
                  <a:schemeClr val="tx1"/>
                </a:solidFill>
                <a:latin typeface="Calibri" pitchFamily="34" charset="0"/>
                <a:ea typeface="MS PGothic" pitchFamily="34" charset="-128"/>
              </a:defRPr>
            </a:lvl5pPr>
            <a:lvl6pPr marL="2604371" indent="-236761" defTabSz="892787" eaLnBrk="0" fontAlgn="base" hangingPunct="0">
              <a:spcBef>
                <a:spcPct val="30000"/>
              </a:spcBef>
              <a:spcAft>
                <a:spcPct val="0"/>
              </a:spcAft>
              <a:defRPr sz="1200">
                <a:solidFill>
                  <a:schemeClr val="tx1"/>
                </a:solidFill>
                <a:latin typeface="Calibri" pitchFamily="34" charset="0"/>
                <a:ea typeface="MS PGothic" pitchFamily="34" charset="-128"/>
              </a:defRPr>
            </a:lvl6pPr>
            <a:lvl7pPr marL="3077893" indent="-236761" defTabSz="892787" eaLnBrk="0" fontAlgn="base" hangingPunct="0">
              <a:spcBef>
                <a:spcPct val="30000"/>
              </a:spcBef>
              <a:spcAft>
                <a:spcPct val="0"/>
              </a:spcAft>
              <a:defRPr sz="1200">
                <a:solidFill>
                  <a:schemeClr val="tx1"/>
                </a:solidFill>
                <a:latin typeface="Calibri" pitchFamily="34" charset="0"/>
                <a:ea typeface="MS PGothic" pitchFamily="34" charset="-128"/>
              </a:defRPr>
            </a:lvl7pPr>
            <a:lvl8pPr marL="3551415" indent="-236761" defTabSz="892787" eaLnBrk="0" fontAlgn="base" hangingPunct="0">
              <a:spcBef>
                <a:spcPct val="30000"/>
              </a:spcBef>
              <a:spcAft>
                <a:spcPct val="0"/>
              </a:spcAft>
              <a:defRPr sz="1200">
                <a:solidFill>
                  <a:schemeClr val="tx1"/>
                </a:solidFill>
                <a:latin typeface="Calibri" pitchFamily="34" charset="0"/>
                <a:ea typeface="MS PGothic" pitchFamily="34" charset="-128"/>
              </a:defRPr>
            </a:lvl8pPr>
            <a:lvl9pPr marL="4024937" indent="-236761" defTabSz="892787"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33A6DFB-C0BF-4D3E-AAB2-1A118FFC2FCD}" type="slidenum">
              <a:rPr lang="en-US" altLang="en-US" sz="1100">
                <a:latin typeface="Verdana" pitchFamily="34" charset="0"/>
              </a:rPr>
              <a:pPr eaLnBrk="1" hangingPunct="1">
                <a:spcBef>
                  <a:spcPct val="0"/>
                </a:spcBef>
              </a:pPr>
              <a:t>3</a:t>
            </a:fld>
            <a:endParaRPr lang="en-US" altLang="en-US" sz="1100">
              <a:latin typeface="Verdana" pitchFamily="34" charset="0"/>
            </a:endParaRPr>
          </a:p>
        </p:txBody>
      </p:sp>
    </p:spTree>
    <p:extLst>
      <p:ext uri="{BB962C8B-B14F-4D97-AF65-F5344CB8AC3E}">
        <p14:creationId xmlns:p14="http://schemas.microsoft.com/office/powerpoint/2010/main" val="2768823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“EUMETSAT” deleted, as funded 1/3 though ESA MS,</a:t>
            </a:r>
            <a:r>
              <a:rPr lang="en-US" baseline="0" dirty="0"/>
              <a:t> to be kept neutral</a:t>
            </a:r>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4</a:t>
            </a:fld>
            <a:endParaRPr lang="en-US" dirty="0"/>
          </a:p>
        </p:txBody>
      </p:sp>
    </p:spTree>
    <p:extLst>
      <p:ext uri="{BB962C8B-B14F-4D97-AF65-F5344CB8AC3E}">
        <p14:creationId xmlns:p14="http://schemas.microsoft.com/office/powerpoint/2010/main" val="1198313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Beijing </a:t>
            </a:r>
            <a:r>
              <a:rPr lang="en-US" dirty="0"/>
              <a:t>Airport</a:t>
            </a: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4099167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8132" y="8842029"/>
            <a:ext cx="3043343" cy="465455"/>
          </a:xfrm>
          <a:prstGeom prst="rect">
            <a:avLst/>
          </a:prstGeom>
        </p:spPr>
        <p:txBody>
          <a:bodyPr/>
          <a:lstStyle/>
          <a:p>
            <a:fld id="{29C0A6B2-A436-FE4B-89B7-DF32A65FF96E}" type="slidenum">
              <a:rPr lang="en-US" smtClean="0"/>
              <a:t>7</a:t>
            </a:fld>
            <a:endParaRPr lang="en-US"/>
          </a:p>
        </p:txBody>
      </p:sp>
    </p:spTree>
    <p:extLst>
      <p:ext uri="{BB962C8B-B14F-4D97-AF65-F5344CB8AC3E}">
        <p14:creationId xmlns:p14="http://schemas.microsoft.com/office/powerpoint/2010/main" val="3831590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a:t>
            </a:r>
            <a:r>
              <a:rPr lang="en-US" dirty="0" err="1"/>
              <a:t>Shiptracks</a:t>
            </a:r>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8</a:t>
            </a:fld>
            <a:endParaRPr lang="en-US" dirty="0"/>
          </a:p>
        </p:txBody>
      </p:sp>
    </p:spTree>
    <p:extLst>
      <p:ext uri="{BB962C8B-B14F-4D97-AF65-F5344CB8AC3E}">
        <p14:creationId xmlns:p14="http://schemas.microsoft.com/office/powerpoint/2010/main" val="1153447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9</a:t>
            </a:fld>
            <a:endParaRPr lang="en-US" dirty="0"/>
          </a:p>
        </p:txBody>
      </p:sp>
    </p:spTree>
    <p:extLst>
      <p:ext uri="{BB962C8B-B14F-4D97-AF65-F5344CB8AC3E}">
        <p14:creationId xmlns:p14="http://schemas.microsoft.com/office/powerpoint/2010/main" val="2693189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FR" sz="1200" b="1" i="1" kern="1200" dirty="0" smtClean="0">
                <a:solidFill>
                  <a:schemeClr val="tx1"/>
                </a:solidFill>
                <a:effectLst/>
                <a:latin typeface="Calibri" pitchFamily="34" charset="0"/>
                <a:ea typeface="+mn-ea"/>
                <a:cs typeface="+mn-cs"/>
              </a:rPr>
              <a:t>Computation and </a:t>
            </a:r>
            <a:r>
              <a:rPr lang="fr-FR" sz="1200" b="1" i="1" kern="1200" dirty="0" err="1" smtClean="0">
                <a:solidFill>
                  <a:schemeClr val="tx1"/>
                </a:solidFill>
                <a:effectLst/>
                <a:latin typeface="Calibri" pitchFamily="34" charset="0"/>
                <a:ea typeface="+mn-ea"/>
                <a:cs typeface="+mn-cs"/>
              </a:rPr>
              <a:t>analysis</a:t>
            </a:r>
            <a:r>
              <a:rPr lang="fr-FR" sz="1200" b="1" i="1" kern="1200" dirty="0" smtClean="0">
                <a:solidFill>
                  <a:schemeClr val="tx1"/>
                </a:solidFill>
                <a:effectLst/>
                <a:latin typeface="Calibri" pitchFamily="34" charset="0"/>
                <a:ea typeface="+mn-ea"/>
                <a:cs typeface="+mn-cs"/>
              </a:rPr>
              <a:t> of </a:t>
            </a:r>
            <a:r>
              <a:rPr lang="fr-FR" sz="1200" b="1" i="1" kern="1200" dirty="0" err="1" smtClean="0">
                <a:solidFill>
                  <a:schemeClr val="tx1"/>
                </a:solidFill>
                <a:effectLst/>
                <a:latin typeface="Calibri" pitchFamily="34" charset="0"/>
                <a:ea typeface="+mn-ea"/>
                <a:cs typeface="+mn-cs"/>
              </a:rPr>
              <a:t>atmospheric</a:t>
            </a:r>
            <a:r>
              <a:rPr lang="fr-FR" sz="1200" b="1" i="1" kern="1200" dirty="0" smtClean="0">
                <a:solidFill>
                  <a:schemeClr val="tx1"/>
                </a:solidFill>
                <a:effectLst/>
                <a:latin typeface="Calibri" pitchFamily="34" charset="0"/>
                <a:ea typeface="+mn-ea"/>
                <a:cs typeface="+mn-cs"/>
              </a:rPr>
              <a:t> </a:t>
            </a:r>
            <a:r>
              <a:rPr lang="fr-FR" sz="1200" b="1" i="1" kern="1200" dirty="0" err="1" smtClean="0">
                <a:solidFill>
                  <a:schemeClr val="tx1"/>
                </a:solidFill>
                <a:effectLst/>
                <a:latin typeface="Calibri" pitchFamily="34" charset="0"/>
                <a:ea typeface="+mn-ea"/>
                <a:cs typeface="+mn-cs"/>
              </a:rPr>
              <a:t>carbon</a:t>
            </a:r>
            <a:r>
              <a:rPr lang="fr-FR" sz="1200" b="1" i="1" kern="1200" dirty="0" smtClean="0">
                <a:solidFill>
                  <a:schemeClr val="tx1"/>
                </a:solidFill>
                <a:effectLst/>
                <a:latin typeface="Calibri" pitchFamily="34" charset="0"/>
                <a:ea typeface="+mn-ea"/>
                <a:cs typeface="+mn-cs"/>
              </a:rPr>
              <a:t> </a:t>
            </a:r>
            <a:r>
              <a:rPr lang="fr-FR" sz="1200" b="1" i="1" kern="1200" dirty="0" err="1" smtClean="0">
                <a:solidFill>
                  <a:schemeClr val="tx1"/>
                </a:solidFill>
                <a:effectLst/>
                <a:latin typeface="Calibri" pitchFamily="34" charset="0"/>
                <a:ea typeface="+mn-ea"/>
                <a:cs typeface="+mn-cs"/>
              </a:rPr>
              <a:t>dioxide</a:t>
            </a:r>
            <a:r>
              <a:rPr lang="fr-FR" sz="1200" b="1" i="1" kern="1200" dirty="0" smtClean="0">
                <a:solidFill>
                  <a:schemeClr val="tx1"/>
                </a:solidFill>
                <a:effectLst/>
                <a:latin typeface="Calibri" pitchFamily="34" charset="0"/>
                <a:ea typeface="+mn-ea"/>
                <a:cs typeface="+mn-cs"/>
              </a:rPr>
              <a:t> </a:t>
            </a:r>
            <a:r>
              <a:rPr lang="fr-FR" sz="1200" b="1" i="1" kern="1200" dirty="0" err="1" smtClean="0">
                <a:solidFill>
                  <a:schemeClr val="tx1"/>
                </a:solidFill>
                <a:effectLst/>
                <a:latin typeface="Calibri" pitchFamily="34" charset="0"/>
                <a:ea typeface="+mn-ea"/>
                <a:cs typeface="+mn-cs"/>
              </a:rPr>
              <a:t>annual</a:t>
            </a:r>
            <a:r>
              <a:rPr lang="fr-FR" sz="1200" b="1" i="1" kern="1200" dirty="0" smtClean="0">
                <a:solidFill>
                  <a:schemeClr val="tx1"/>
                </a:solidFill>
                <a:effectLst/>
                <a:latin typeface="Calibri" pitchFamily="34" charset="0"/>
                <a:ea typeface="+mn-ea"/>
                <a:cs typeface="+mn-cs"/>
              </a:rPr>
              <a:t> </a:t>
            </a:r>
            <a:r>
              <a:rPr lang="fr-FR" sz="1200" b="1" i="1" kern="1200" dirty="0" err="1" smtClean="0">
                <a:solidFill>
                  <a:schemeClr val="tx1"/>
                </a:solidFill>
                <a:effectLst/>
                <a:latin typeface="Calibri" pitchFamily="34" charset="0"/>
                <a:ea typeface="+mn-ea"/>
                <a:cs typeface="+mn-cs"/>
              </a:rPr>
              <a:t>mean</a:t>
            </a:r>
            <a:r>
              <a:rPr lang="fr-FR" sz="1200" b="1" i="1" kern="1200" dirty="0" smtClean="0">
                <a:solidFill>
                  <a:schemeClr val="tx1"/>
                </a:solidFill>
                <a:effectLst/>
                <a:latin typeface="Calibri" pitchFamily="34" charset="0"/>
                <a:ea typeface="+mn-ea"/>
                <a:cs typeface="+mn-cs"/>
              </a:rPr>
              <a:t> </a:t>
            </a:r>
            <a:r>
              <a:rPr lang="fr-FR" sz="1200" b="1" i="1" kern="1200" dirty="0" err="1" smtClean="0">
                <a:solidFill>
                  <a:schemeClr val="tx1"/>
                </a:solidFill>
                <a:effectLst/>
                <a:latin typeface="Calibri" pitchFamily="34" charset="0"/>
                <a:ea typeface="+mn-ea"/>
                <a:cs typeface="+mn-cs"/>
              </a:rPr>
              <a:t>growth</a:t>
            </a:r>
            <a:r>
              <a:rPr lang="fr-FR" sz="1200" b="1" i="1" kern="1200" dirty="0" smtClean="0">
                <a:solidFill>
                  <a:schemeClr val="tx1"/>
                </a:solidFill>
                <a:effectLst/>
                <a:latin typeface="Calibri" pitchFamily="34" charset="0"/>
                <a:ea typeface="+mn-ea"/>
                <a:cs typeface="+mn-cs"/>
              </a:rPr>
              <a:t> rates </a:t>
            </a:r>
            <a:r>
              <a:rPr lang="fr-FR" sz="1200" b="1" i="1" kern="1200" dirty="0" err="1" smtClean="0">
                <a:solidFill>
                  <a:schemeClr val="tx1"/>
                </a:solidFill>
                <a:effectLst/>
                <a:latin typeface="Calibri" pitchFamily="34" charset="0"/>
                <a:ea typeface="+mn-ea"/>
                <a:cs typeface="+mn-cs"/>
              </a:rPr>
              <a:t>from</a:t>
            </a:r>
            <a:r>
              <a:rPr lang="fr-FR" sz="1200" b="1" i="1" kern="1200" dirty="0" smtClean="0">
                <a:solidFill>
                  <a:schemeClr val="tx1"/>
                </a:solidFill>
                <a:effectLst/>
                <a:latin typeface="Calibri" pitchFamily="34" charset="0"/>
                <a:ea typeface="+mn-ea"/>
                <a:cs typeface="+mn-cs"/>
              </a:rPr>
              <a:t> satellite observations </a:t>
            </a:r>
            <a:r>
              <a:rPr lang="fr-FR" sz="1200" b="1" i="1" kern="1200" dirty="0" err="1" smtClean="0">
                <a:solidFill>
                  <a:schemeClr val="tx1"/>
                </a:solidFill>
                <a:effectLst/>
                <a:latin typeface="Calibri" pitchFamily="34" charset="0"/>
                <a:ea typeface="+mn-ea"/>
                <a:cs typeface="+mn-cs"/>
              </a:rPr>
              <a:t>during</a:t>
            </a:r>
            <a:r>
              <a:rPr lang="fr-FR" sz="1200" b="1" i="1" kern="1200" dirty="0" smtClean="0">
                <a:solidFill>
                  <a:schemeClr val="tx1"/>
                </a:solidFill>
                <a:effectLst/>
                <a:latin typeface="Calibri" pitchFamily="34" charset="0"/>
                <a:ea typeface="+mn-ea"/>
                <a:cs typeface="+mn-cs"/>
              </a:rPr>
              <a:t> 2003-2016 </a:t>
            </a:r>
          </a:p>
          <a:p>
            <a:pPr marL="0" marR="0" indent="0" algn="l" defTabSz="914400" rtl="0" eaLnBrk="1" fontAlgn="base" latinLnBrk="0" hangingPunct="1">
              <a:lnSpc>
                <a:spcPct val="100000"/>
              </a:lnSpc>
              <a:spcBef>
                <a:spcPct val="30000"/>
              </a:spcBef>
              <a:spcAft>
                <a:spcPct val="0"/>
              </a:spcAft>
              <a:buClrTx/>
              <a:buSzTx/>
              <a:buFontTx/>
              <a:buNone/>
              <a:tabLst/>
              <a:defRPr/>
            </a:pPr>
            <a:endParaRPr lang="fr-FR" i="1"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fr-FR" sz="1200" kern="1200" dirty="0" smtClean="0">
                <a:solidFill>
                  <a:schemeClr val="tx1"/>
                </a:solidFill>
                <a:effectLst/>
                <a:latin typeface="Calibri" pitchFamily="34" charset="0"/>
                <a:ea typeface="+mn-ea"/>
                <a:cs typeface="+mn-cs"/>
              </a:rPr>
              <a:t>This</a:t>
            </a:r>
            <a:r>
              <a:rPr lang="fr-FR" sz="1200" kern="1200" baseline="0" dirty="0" smtClean="0">
                <a:solidFill>
                  <a:schemeClr val="tx1"/>
                </a:solidFill>
                <a:effectLst/>
                <a:latin typeface="Calibri" pitchFamily="34" charset="0"/>
                <a:ea typeface="+mn-ea"/>
                <a:cs typeface="+mn-cs"/>
              </a:rPr>
              <a:t> </a:t>
            </a:r>
            <a:r>
              <a:rPr lang="fr-FR" sz="1200" kern="1200" baseline="0" dirty="0" err="1" smtClean="0">
                <a:solidFill>
                  <a:schemeClr val="tx1"/>
                </a:solidFill>
                <a:effectLst/>
                <a:latin typeface="Calibri" pitchFamily="34" charset="0"/>
                <a:ea typeface="+mn-ea"/>
                <a:cs typeface="+mn-cs"/>
              </a:rPr>
              <a:t>study</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estimate</a:t>
            </a:r>
            <a:r>
              <a:rPr lang="fr-FR" sz="1200" kern="1200" dirty="0" smtClean="0">
                <a:solidFill>
                  <a:schemeClr val="tx1"/>
                </a:solidFill>
                <a:effectLst/>
                <a:latin typeface="Calibri" pitchFamily="34" charset="0"/>
                <a:ea typeface="+mn-ea"/>
                <a:cs typeface="+mn-cs"/>
              </a:rPr>
              <a:t> by how </a:t>
            </a:r>
            <a:r>
              <a:rPr lang="fr-FR" sz="1200" kern="1200" dirty="0" err="1" smtClean="0">
                <a:solidFill>
                  <a:schemeClr val="tx1"/>
                </a:solidFill>
                <a:effectLst/>
                <a:latin typeface="Calibri" pitchFamily="34" charset="0"/>
                <a:ea typeface="+mn-ea"/>
                <a:cs typeface="+mn-cs"/>
              </a:rPr>
              <a:t>much</a:t>
            </a:r>
            <a:r>
              <a:rPr lang="fr-FR" sz="1200" kern="1200" dirty="0" smtClean="0">
                <a:solidFill>
                  <a:schemeClr val="tx1"/>
                </a:solidFill>
                <a:effectLst/>
                <a:latin typeface="Calibri" pitchFamily="34" charset="0"/>
                <a:ea typeface="+mn-ea"/>
                <a:cs typeface="+mn-cs"/>
              </a:rPr>
              <a:t> the impact of ENSO (El </a:t>
            </a:r>
            <a:r>
              <a:rPr lang="fr-FR" sz="1200" kern="1200" dirty="0" err="1" smtClean="0">
                <a:solidFill>
                  <a:schemeClr val="tx1"/>
                </a:solidFill>
                <a:effectLst/>
                <a:latin typeface="Calibri" pitchFamily="34" charset="0"/>
                <a:ea typeface="+mn-ea"/>
                <a:cs typeface="+mn-cs"/>
              </a:rPr>
              <a:t>Niño</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Southern</a:t>
            </a:r>
            <a:r>
              <a:rPr lang="fr-FR" sz="1200" kern="1200" dirty="0" smtClean="0">
                <a:solidFill>
                  <a:schemeClr val="tx1"/>
                </a:solidFill>
                <a:effectLst/>
                <a:latin typeface="Calibri" pitchFamily="34" charset="0"/>
                <a:ea typeface="+mn-ea"/>
                <a:cs typeface="+mn-cs"/>
              </a:rPr>
              <a:t> Oscillation) </a:t>
            </a:r>
            <a:r>
              <a:rPr lang="fr-FR" sz="1200" kern="1200" dirty="0" err="1" smtClean="0">
                <a:solidFill>
                  <a:schemeClr val="tx1"/>
                </a:solidFill>
                <a:effectLst/>
                <a:latin typeface="Calibri" pitchFamily="34" charset="0"/>
                <a:ea typeface="+mn-ea"/>
                <a:cs typeface="+mn-cs"/>
              </a:rPr>
              <a:t>dominates</a:t>
            </a:r>
            <a:r>
              <a:rPr lang="fr-FR" sz="1200" kern="1200" dirty="0" smtClean="0">
                <a:solidFill>
                  <a:schemeClr val="tx1"/>
                </a:solidFill>
                <a:effectLst/>
                <a:latin typeface="Calibri" pitchFamily="34" charset="0"/>
                <a:ea typeface="+mn-ea"/>
                <a:cs typeface="+mn-cs"/>
              </a:rPr>
              <a:t> the impact of </a:t>
            </a:r>
            <a:r>
              <a:rPr lang="fr-FR" sz="1200" kern="1200" dirty="0" err="1" smtClean="0">
                <a:solidFill>
                  <a:schemeClr val="tx1"/>
                </a:solidFill>
                <a:effectLst/>
                <a:latin typeface="Calibri" pitchFamily="34" charset="0"/>
                <a:ea typeface="+mn-ea"/>
                <a:cs typeface="+mn-cs"/>
              </a:rPr>
              <a:t>fossil</a:t>
            </a:r>
            <a:r>
              <a:rPr lang="fr-FR" sz="1200" kern="1200" dirty="0" smtClean="0">
                <a:solidFill>
                  <a:schemeClr val="tx1"/>
                </a:solidFill>
                <a:effectLst/>
                <a:latin typeface="Calibri" pitchFamily="34" charset="0"/>
                <a:ea typeface="+mn-ea"/>
                <a:cs typeface="+mn-cs"/>
              </a:rPr>
              <a:t> fuel </a:t>
            </a:r>
            <a:r>
              <a:rPr lang="fr-FR" sz="1200" kern="1200" dirty="0" err="1" smtClean="0">
                <a:solidFill>
                  <a:schemeClr val="tx1"/>
                </a:solidFill>
                <a:effectLst/>
                <a:latin typeface="Calibri" pitchFamily="34" charset="0"/>
                <a:ea typeface="+mn-ea"/>
                <a:cs typeface="+mn-cs"/>
              </a:rPr>
              <a:t>burning</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related</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emissions</a:t>
            </a:r>
            <a:r>
              <a:rPr lang="fr-FR" sz="1200" kern="1200" dirty="0" smtClean="0">
                <a:solidFill>
                  <a:schemeClr val="tx1"/>
                </a:solidFill>
                <a:effectLst/>
                <a:latin typeface="Calibri" pitchFamily="34" charset="0"/>
                <a:ea typeface="+mn-ea"/>
                <a:cs typeface="+mn-cs"/>
              </a:rPr>
              <a:t> in </a:t>
            </a:r>
            <a:r>
              <a:rPr lang="fr-FR" sz="1200" kern="1200" dirty="0" err="1" smtClean="0">
                <a:solidFill>
                  <a:schemeClr val="tx1"/>
                </a:solidFill>
                <a:effectLst/>
                <a:latin typeface="Calibri" pitchFamily="34" charset="0"/>
                <a:ea typeface="+mn-ea"/>
                <a:cs typeface="+mn-cs"/>
              </a:rPr>
              <a:t>explaining</a:t>
            </a:r>
            <a:r>
              <a:rPr lang="fr-FR" sz="1200" kern="1200" dirty="0" smtClean="0">
                <a:solidFill>
                  <a:schemeClr val="tx1"/>
                </a:solidFill>
                <a:effectLst/>
                <a:latin typeface="Calibri" pitchFamily="34" charset="0"/>
                <a:ea typeface="+mn-ea"/>
                <a:cs typeface="+mn-cs"/>
              </a:rPr>
              <a:t> the variance of the </a:t>
            </a:r>
            <a:r>
              <a:rPr lang="fr-FR" sz="1200" kern="1200" dirty="0" err="1" smtClean="0">
                <a:solidFill>
                  <a:schemeClr val="tx1"/>
                </a:solidFill>
                <a:effectLst/>
                <a:latin typeface="Calibri" pitchFamily="34" charset="0"/>
                <a:ea typeface="+mn-ea"/>
                <a:cs typeface="+mn-cs"/>
              </a:rPr>
              <a:t>atmospheric</a:t>
            </a:r>
            <a:r>
              <a:rPr lang="fr-FR" sz="1200" kern="1200" dirty="0" smtClean="0">
                <a:solidFill>
                  <a:schemeClr val="tx1"/>
                </a:solidFill>
                <a:effectLst/>
                <a:latin typeface="Calibri" pitchFamily="34" charset="0"/>
                <a:ea typeface="+mn-ea"/>
                <a:cs typeface="+mn-cs"/>
              </a:rPr>
              <a:t> CO2 </a:t>
            </a:r>
            <a:r>
              <a:rPr lang="fr-FR" sz="1200" kern="1200" dirty="0" err="1" smtClean="0">
                <a:solidFill>
                  <a:schemeClr val="tx1"/>
                </a:solidFill>
                <a:effectLst/>
                <a:latin typeface="Calibri" pitchFamily="34" charset="0"/>
                <a:ea typeface="+mn-ea"/>
                <a:cs typeface="+mn-cs"/>
              </a:rPr>
              <a:t>growth</a:t>
            </a:r>
            <a:r>
              <a:rPr lang="fr-FR" sz="1200" kern="1200" dirty="0" smtClean="0">
                <a:solidFill>
                  <a:schemeClr val="tx1"/>
                </a:solidFill>
                <a:effectLst/>
                <a:latin typeface="Calibri" pitchFamily="34" charset="0"/>
                <a:ea typeface="+mn-ea"/>
                <a:cs typeface="+mn-cs"/>
              </a:rPr>
              <a:t> rate. </a:t>
            </a:r>
            <a:endParaRPr lang="fr-FR"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fr-FR" i="1"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fr-FR" sz="1200" kern="1200" dirty="0" smtClean="0">
                <a:solidFill>
                  <a:schemeClr val="tx1"/>
                </a:solidFill>
                <a:effectLst/>
                <a:latin typeface="Calibri" pitchFamily="34" charset="0"/>
                <a:ea typeface="+mn-ea"/>
                <a:cs typeface="+mn-cs"/>
              </a:rPr>
              <a:t>In </a:t>
            </a:r>
            <a:r>
              <a:rPr lang="fr-FR" sz="1200" kern="1200" dirty="0" err="1" smtClean="0">
                <a:solidFill>
                  <a:schemeClr val="tx1"/>
                </a:solidFill>
                <a:effectLst/>
                <a:latin typeface="Calibri" pitchFamily="34" charset="0"/>
                <a:ea typeface="+mn-ea"/>
                <a:cs typeface="+mn-cs"/>
              </a:rPr>
              <a:t>this</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study</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we</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analyze</a:t>
            </a:r>
            <a:r>
              <a:rPr lang="fr-FR" sz="1200" kern="1200" dirty="0" smtClean="0">
                <a:solidFill>
                  <a:schemeClr val="tx1"/>
                </a:solidFill>
                <a:effectLst/>
                <a:latin typeface="Calibri" pitchFamily="34" charset="0"/>
                <a:ea typeface="+mn-ea"/>
                <a:cs typeface="+mn-cs"/>
              </a:rPr>
              <a:t> a new satellite XCO2 data set </a:t>
            </a:r>
            <a:r>
              <a:rPr lang="fr-FR" sz="1200" kern="1200" dirty="0" err="1" smtClean="0">
                <a:solidFill>
                  <a:schemeClr val="tx1"/>
                </a:solidFill>
                <a:effectLst/>
                <a:latin typeface="Calibri" pitchFamily="34" charset="0"/>
                <a:ea typeface="+mn-ea"/>
                <a:cs typeface="+mn-cs"/>
              </a:rPr>
              <a:t>covering</a:t>
            </a:r>
            <a:r>
              <a:rPr lang="fr-FR" sz="1200" kern="1200" dirty="0" smtClean="0">
                <a:solidFill>
                  <a:schemeClr val="tx1"/>
                </a:solidFill>
                <a:effectLst/>
                <a:latin typeface="Calibri" pitchFamily="34" charset="0"/>
                <a:ea typeface="+mn-ea"/>
                <a:cs typeface="+mn-cs"/>
              </a:rPr>
              <a:t> 14 </a:t>
            </a:r>
            <a:r>
              <a:rPr lang="fr-FR" sz="1200" kern="1200" dirty="0" err="1" smtClean="0">
                <a:solidFill>
                  <a:schemeClr val="tx1"/>
                </a:solidFill>
                <a:effectLst/>
                <a:latin typeface="Calibri" pitchFamily="34" charset="0"/>
                <a:ea typeface="+mn-ea"/>
                <a:cs typeface="+mn-cs"/>
              </a:rPr>
              <a:t>years</a:t>
            </a:r>
            <a:r>
              <a:rPr lang="fr-FR" sz="1200" kern="1200" dirty="0" smtClean="0">
                <a:solidFill>
                  <a:schemeClr val="tx1"/>
                </a:solidFill>
                <a:effectLst/>
                <a:latin typeface="Calibri" pitchFamily="34" charset="0"/>
                <a:ea typeface="+mn-ea"/>
                <a:cs typeface="+mn-cs"/>
              </a:rPr>
              <a:t> (2003-2016),</a:t>
            </a:r>
            <a:r>
              <a:rPr lang="fr-FR" sz="1200" kern="1200" baseline="0" dirty="0" smtClean="0">
                <a:solidFill>
                  <a:schemeClr val="tx1"/>
                </a:solidFill>
                <a:effectLst/>
                <a:latin typeface="Calibri" pitchFamily="34" charset="0"/>
                <a:ea typeface="+mn-ea"/>
                <a:cs typeface="+mn-cs"/>
              </a:rPr>
              <a:t> </a:t>
            </a:r>
            <a:r>
              <a:rPr lang="fr-FR" sz="1200" kern="1200" baseline="0" dirty="0" err="1" smtClean="0">
                <a:solidFill>
                  <a:schemeClr val="tx1"/>
                </a:solidFill>
                <a:effectLst/>
                <a:latin typeface="Calibri" pitchFamily="34" charset="0"/>
                <a:ea typeface="+mn-ea"/>
                <a:cs typeface="+mn-cs"/>
              </a:rPr>
              <a:t>t</a:t>
            </a:r>
            <a:r>
              <a:rPr lang="fr-FR" sz="1200" kern="1200" dirty="0" err="1" smtClean="0">
                <a:solidFill>
                  <a:schemeClr val="tx1"/>
                </a:solidFill>
                <a:effectLst/>
                <a:latin typeface="Calibri" pitchFamily="34" charset="0"/>
                <a:ea typeface="+mn-ea"/>
                <a:cs typeface="+mn-cs"/>
              </a:rPr>
              <a:t>his</a:t>
            </a:r>
            <a:r>
              <a:rPr lang="fr-FR" sz="1200" kern="1200" dirty="0" smtClean="0">
                <a:solidFill>
                  <a:schemeClr val="tx1"/>
                </a:solidFill>
                <a:effectLst/>
                <a:latin typeface="Calibri" pitchFamily="34" charset="0"/>
                <a:ea typeface="+mn-ea"/>
                <a:cs typeface="+mn-cs"/>
              </a:rPr>
              <a:t> new data set </a:t>
            </a:r>
            <a:r>
              <a:rPr lang="fr-FR" sz="1200" kern="1200" dirty="0" err="1" smtClean="0">
                <a:solidFill>
                  <a:schemeClr val="tx1"/>
                </a:solidFill>
                <a:effectLst/>
                <a:latin typeface="Calibri" pitchFamily="34" charset="0"/>
                <a:ea typeface="+mn-ea"/>
                <a:cs typeface="+mn-cs"/>
              </a:rPr>
              <a:t>confirms</a:t>
            </a:r>
            <a:r>
              <a:rPr lang="fr-FR" sz="1200" kern="1200" dirty="0" smtClean="0">
                <a:solidFill>
                  <a:schemeClr val="tx1"/>
                </a:solidFill>
                <a:effectLst/>
                <a:latin typeface="Calibri" pitchFamily="34" charset="0"/>
                <a:ea typeface="+mn-ea"/>
                <a:cs typeface="+mn-cs"/>
              </a:rPr>
              <a:t> record large </a:t>
            </a:r>
            <a:r>
              <a:rPr lang="fr-FR" sz="1200" kern="1200" dirty="0" err="1" smtClean="0">
                <a:solidFill>
                  <a:schemeClr val="tx1"/>
                </a:solidFill>
                <a:effectLst/>
                <a:latin typeface="Calibri" pitchFamily="34" charset="0"/>
                <a:ea typeface="+mn-ea"/>
                <a:cs typeface="+mn-cs"/>
              </a:rPr>
              <a:t>growth</a:t>
            </a:r>
            <a:r>
              <a:rPr lang="fr-FR" sz="1200" kern="1200" dirty="0" smtClean="0">
                <a:solidFill>
                  <a:schemeClr val="tx1"/>
                </a:solidFill>
                <a:effectLst/>
                <a:latin typeface="Calibri" pitchFamily="34" charset="0"/>
                <a:ea typeface="+mn-ea"/>
                <a:cs typeface="+mn-cs"/>
              </a:rPr>
              <a:t> rates </a:t>
            </a:r>
            <a:r>
              <a:rPr lang="fr-FR" sz="1200" kern="1200" dirty="0" err="1" smtClean="0">
                <a:solidFill>
                  <a:schemeClr val="tx1"/>
                </a:solidFill>
                <a:effectLst/>
                <a:latin typeface="Calibri" pitchFamily="34" charset="0"/>
                <a:ea typeface="+mn-ea"/>
                <a:cs typeface="+mn-cs"/>
              </a:rPr>
              <a:t>around</a:t>
            </a:r>
            <a:r>
              <a:rPr lang="fr-FR" sz="1200" kern="1200" dirty="0" smtClean="0">
                <a:solidFill>
                  <a:schemeClr val="tx1"/>
                </a:solidFill>
                <a:effectLst/>
                <a:latin typeface="Calibri" pitchFamily="34" charset="0"/>
                <a:ea typeface="+mn-ea"/>
                <a:cs typeface="+mn-cs"/>
              </a:rPr>
              <a:t> 3 ppm/</a:t>
            </a:r>
            <a:r>
              <a:rPr lang="fr-FR" sz="1200" kern="1200" dirty="0" err="1" smtClean="0">
                <a:solidFill>
                  <a:schemeClr val="tx1"/>
                </a:solidFill>
                <a:effectLst/>
                <a:latin typeface="Calibri" pitchFamily="34" charset="0"/>
                <a:ea typeface="+mn-ea"/>
                <a:cs typeface="+mn-cs"/>
              </a:rPr>
              <a:t>year</a:t>
            </a:r>
            <a:r>
              <a:rPr lang="fr-FR" sz="1200" kern="1200" dirty="0" smtClean="0">
                <a:solidFill>
                  <a:schemeClr val="tx1"/>
                </a:solidFill>
                <a:effectLst/>
                <a:latin typeface="Calibri" pitchFamily="34" charset="0"/>
                <a:ea typeface="+mn-ea"/>
                <a:cs typeface="+mn-cs"/>
              </a:rPr>
              <a:t> in 2015 and 2016, </a:t>
            </a:r>
            <a:r>
              <a:rPr lang="fr-FR" sz="1200" kern="1200" dirty="0" err="1" smtClean="0">
                <a:solidFill>
                  <a:schemeClr val="tx1"/>
                </a:solidFill>
                <a:effectLst/>
                <a:latin typeface="Calibri" pitchFamily="34" charset="0"/>
                <a:ea typeface="+mn-ea"/>
                <a:cs typeface="+mn-cs"/>
              </a:rPr>
              <a:t>which</a:t>
            </a:r>
            <a:r>
              <a:rPr lang="fr-FR" sz="1200" kern="1200" dirty="0" smtClean="0">
                <a:solidFill>
                  <a:schemeClr val="tx1"/>
                </a:solidFill>
                <a:effectLst/>
                <a:latin typeface="Calibri" pitchFamily="34" charset="0"/>
                <a:ea typeface="+mn-ea"/>
                <a:cs typeface="+mn-cs"/>
              </a:rPr>
              <a:t> are </a:t>
            </a:r>
            <a:r>
              <a:rPr lang="fr-FR" sz="1200" kern="1200" dirty="0" err="1" smtClean="0">
                <a:solidFill>
                  <a:schemeClr val="tx1"/>
                </a:solidFill>
                <a:effectLst/>
                <a:latin typeface="Calibri" pitchFamily="34" charset="0"/>
                <a:ea typeface="+mn-ea"/>
                <a:cs typeface="+mn-cs"/>
              </a:rPr>
              <a:t>attributed</a:t>
            </a:r>
            <a:r>
              <a:rPr lang="fr-FR" sz="1200" kern="1200" dirty="0" smtClean="0">
                <a:solidFill>
                  <a:schemeClr val="tx1"/>
                </a:solidFill>
                <a:effectLst/>
                <a:latin typeface="Calibri" pitchFamily="34" charset="0"/>
                <a:ea typeface="+mn-ea"/>
                <a:cs typeface="+mn-cs"/>
              </a:rPr>
              <a:t> to the 2015/2016 El </a:t>
            </a:r>
            <a:r>
              <a:rPr lang="fr-FR" sz="1200" kern="1200" dirty="0" err="1" smtClean="0">
                <a:solidFill>
                  <a:schemeClr val="tx1"/>
                </a:solidFill>
                <a:effectLst/>
                <a:latin typeface="Calibri" pitchFamily="34" charset="0"/>
                <a:ea typeface="+mn-ea"/>
                <a:cs typeface="+mn-cs"/>
              </a:rPr>
              <a:t>Niño</a:t>
            </a:r>
            <a:r>
              <a:rPr lang="fr-FR" sz="1200" kern="1200" dirty="0" smtClean="0">
                <a:solidFill>
                  <a:schemeClr val="tx1"/>
                </a:solidFill>
                <a:effectLst/>
                <a:latin typeface="Calibri" pitchFamily="34" charset="0"/>
                <a:ea typeface="+mn-ea"/>
                <a:cs typeface="+mn-cs"/>
              </a:rPr>
              <a:t>. </a:t>
            </a:r>
          </a:p>
          <a:p>
            <a:endParaRPr lang="fr-FR" sz="1200" kern="1200" dirty="0" smtClean="0">
              <a:solidFill>
                <a:schemeClr val="tx1"/>
              </a:solidFill>
              <a:effectLst/>
              <a:latin typeface="Calibri" pitchFamily="34" charset="0"/>
              <a:ea typeface="+mn-ea"/>
              <a:cs typeface="+mn-cs"/>
            </a:endParaRPr>
          </a:p>
          <a:p>
            <a:r>
              <a:rPr lang="fr-FR" sz="1200" kern="1200" dirty="0" err="1" smtClean="0">
                <a:solidFill>
                  <a:schemeClr val="tx1"/>
                </a:solidFill>
                <a:effectLst/>
                <a:latin typeface="Calibri" pitchFamily="34" charset="0"/>
                <a:ea typeface="+mn-ea"/>
                <a:cs typeface="+mn-cs"/>
              </a:rPr>
              <a:t>Anthropogenic</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emissions</a:t>
            </a:r>
            <a:r>
              <a:rPr lang="fr-FR" sz="1200" kern="1200" dirty="0" smtClean="0">
                <a:solidFill>
                  <a:schemeClr val="tx1"/>
                </a:solidFill>
                <a:effectLst/>
                <a:latin typeface="Calibri" pitchFamily="34" charset="0"/>
                <a:ea typeface="+mn-ea"/>
                <a:cs typeface="+mn-cs"/>
              </a:rPr>
              <a:t> of CO2, </a:t>
            </a:r>
            <a:r>
              <a:rPr lang="fr-FR" sz="1200" kern="1200" dirty="0" err="1" smtClean="0">
                <a:solidFill>
                  <a:schemeClr val="tx1"/>
                </a:solidFill>
                <a:effectLst/>
                <a:latin typeface="Calibri" pitchFamily="34" charset="0"/>
                <a:ea typeface="+mn-ea"/>
                <a:cs typeface="+mn-cs"/>
              </a:rPr>
              <a:t>primarily</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from</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fossil</a:t>
            </a:r>
            <a:r>
              <a:rPr lang="fr-FR" sz="1200" kern="1200" dirty="0" smtClean="0">
                <a:solidFill>
                  <a:schemeClr val="tx1"/>
                </a:solidFill>
                <a:effectLst/>
                <a:latin typeface="Calibri" pitchFamily="34" charset="0"/>
                <a:ea typeface="+mn-ea"/>
                <a:cs typeface="+mn-cs"/>
              </a:rPr>
              <a:t> fuel combustion, have </a:t>
            </a:r>
            <a:r>
              <a:rPr lang="fr-FR" sz="1200" kern="1200" dirty="0" err="1" smtClean="0">
                <a:solidFill>
                  <a:schemeClr val="tx1"/>
                </a:solidFill>
                <a:effectLst/>
                <a:latin typeface="Calibri" pitchFamily="34" charset="0"/>
                <a:ea typeface="+mn-ea"/>
                <a:cs typeface="+mn-cs"/>
              </a:rPr>
              <a:t>increased</a:t>
            </a:r>
            <a:r>
              <a:rPr lang="fr-FR" sz="1200" kern="1200" dirty="0" smtClean="0">
                <a:solidFill>
                  <a:schemeClr val="tx1"/>
                </a:solidFill>
                <a:effectLst/>
                <a:latin typeface="Calibri" pitchFamily="34" charset="0"/>
                <a:ea typeface="+mn-ea"/>
                <a:cs typeface="+mn-cs"/>
              </a:rPr>
              <a:t> the </a:t>
            </a:r>
            <a:r>
              <a:rPr lang="fr-FR" sz="1200" kern="1200" dirty="0" err="1" smtClean="0">
                <a:solidFill>
                  <a:schemeClr val="tx1"/>
                </a:solidFill>
                <a:effectLst/>
                <a:latin typeface="Calibri" pitchFamily="34" charset="0"/>
                <a:ea typeface="+mn-ea"/>
                <a:cs typeface="+mn-cs"/>
              </a:rPr>
              <a:t>atmospheric</a:t>
            </a:r>
            <a:r>
              <a:rPr lang="fr-FR" sz="1200" kern="1200" dirty="0" smtClean="0">
                <a:solidFill>
                  <a:schemeClr val="tx1"/>
                </a:solidFill>
                <a:effectLst/>
                <a:latin typeface="Calibri" pitchFamily="34" charset="0"/>
                <a:ea typeface="+mn-ea"/>
                <a:cs typeface="+mn-cs"/>
              </a:rPr>
              <a:t> CO2 </a:t>
            </a:r>
            <a:r>
              <a:rPr lang="fr-FR" sz="1200" kern="1200" dirty="0" err="1" smtClean="0">
                <a:solidFill>
                  <a:schemeClr val="tx1"/>
                </a:solidFill>
                <a:effectLst/>
                <a:latin typeface="Calibri" pitchFamily="34" charset="0"/>
                <a:ea typeface="+mn-ea"/>
                <a:cs typeface="+mn-cs"/>
              </a:rPr>
              <a:t>mixing</a:t>
            </a:r>
            <a:r>
              <a:rPr lang="fr-FR" sz="1200" kern="1200" dirty="0" smtClean="0">
                <a:solidFill>
                  <a:schemeClr val="tx1"/>
                </a:solidFill>
                <a:effectLst/>
                <a:latin typeface="Calibri" pitchFamily="34" charset="0"/>
                <a:ea typeface="+mn-ea"/>
                <a:cs typeface="+mn-cs"/>
              </a:rPr>
              <a:t> ratios at the surface by more </a:t>
            </a:r>
            <a:r>
              <a:rPr lang="fr-FR" sz="1200" kern="1200" dirty="0" err="1" smtClean="0">
                <a:solidFill>
                  <a:schemeClr val="tx1"/>
                </a:solidFill>
                <a:effectLst/>
                <a:latin typeface="Calibri" pitchFamily="34" charset="0"/>
                <a:ea typeface="+mn-ea"/>
                <a:cs typeface="+mn-cs"/>
              </a:rPr>
              <a:t>than</a:t>
            </a:r>
            <a:r>
              <a:rPr lang="fr-FR" sz="1200" kern="1200" dirty="0" smtClean="0">
                <a:solidFill>
                  <a:schemeClr val="tx1"/>
                </a:solidFill>
                <a:effectLst/>
                <a:latin typeface="Calibri" pitchFamily="34" charset="0"/>
                <a:ea typeface="+mn-ea"/>
                <a:cs typeface="+mn-cs"/>
              </a:rPr>
              <a:t> 40% </a:t>
            </a:r>
            <a:r>
              <a:rPr lang="fr-FR" sz="1200" kern="1200" dirty="0" err="1" smtClean="0">
                <a:solidFill>
                  <a:schemeClr val="tx1"/>
                </a:solidFill>
                <a:effectLst/>
                <a:latin typeface="Calibri" pitchFamily="34" charset="0"/>
                <a:ea typeface="+mn-ea"/>
                <a:cs typeface="+mn-cs"/>
              </a:rPr>
              <a:t>since</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pre-industrial</a:t>
            </a:r>
            <a:r>
              <a:rPr lang="fr-FR" sz="1200" kern="1200" dirty="0" smtClean="0">
                <a:solidFill>
                  <a:schemeClr val="tx1"/>
                </a:solidFill>
                <a:effectLst/>
                <a:latin typeface="Calibri" pitchFamily="34" charset="0"/>
                <a:ea typeface="+mn-ea"/>
                <a:cs typeface="+mn-cs"/>
              </a:rPr>
              <a:t> times </a:t>
            </a:r>
          </a:p>
          <a:p>
            <a:endParaRPr lang="fr-FR" sz="1200" kern="1200" dirty="0" smtClean="0">
              <a:solidFill>
                <a:schemeClr val="tx1"/>
              </a:solidFill>
              <a:effectLst/>
              <a:latin typeface="Calibri"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fr-FR" sz="1200" kern="1200" dirty="0" smtClean="0">
                <a:solidFill>
                  <a:schemeClr val="tx1"/>
                </a:solidFill>
                <a:effectLst/>
                <a:latin typeface="Calibri" pitchFamily="34" charset="0"/>
                <a:ea typeface="+mn-ea"/>
                <a:cs typeface="+mn-cs"/>
              </a:rPr>
              <a:t>On </a:t>
            </a:r>
            <a:r>
              <a:rPr lang="fr-FR" sz="1200" kern="1200" dirty="0" err="1" smtClean="0">
                <a:solidFill>
                  <a:schemeClr val="tx1"/>
                </a:solidFill>
                <a:effectLst/>
                <a:latin typeface="Calibri" pitchFamily="34" charset="0"/>
                <a:ea typeface="+mn-ea"/>
                <a:cs typeface="+mn-cs"/>
              </a:rPr>
              <a:t>average</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less</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than</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half</a:t>
            </a:r>
            <a:r>
              <a:rPr lang="fr-FR" sz="1200" kern="1200" dirty="0" smtClean="0">
                <a:solidFill>
                  <a:schemeClr val="tx1"/>
                </a:solidFill>
                <a:effectLst/>
                <a:latin typeface="Calibri" pitchFamily="34" charset="0"/>
                <a:ea typeface="+mn-ea"/>
                <a:cs typeface="+mn-cs"/>
              </a:rPr>
              <a:t> of the </a:t>
            </a:r>
            <a:r>
              <a:rPr lang="fr-FR" sz="1200" kern="1200" dirty="0" err="1" smtClean="0">
                <a:solidFill>
                  <a:schemeClr val="tx1"/>
                </a:solidFill>
                <a:effectLst/>
                <a:latin typeface="Calibri" pitchFamily="34" charset="0"/>
                <a:ea typeface="+mn-ea"/>
                <a:cs typeface="+mn-cs"/>
              </a:rPr>
              <a:t>emitted</a:t>
            </a:r>
            <a:r>
              <a:rPr lang="fr-FR" sz="1200" kern="1200" dirty="0" smtClean="0">
                <a:solidFill>
                  <a:schemeClr val="tx1"/>
                </a:solidFill>
                <a:effectLst/>
                <a:latin typeface="Calibri" pitchFamily="34" charset="0"/>
                <a:ea typeface="+mn-ea"/>
                <a:cs typeface="+mn-cs"/>
              </a:rPr>
              <a:t> CO2 </a:t>
            </a:r>
            <a:r>
              <a:rPr lang="fr-FR" sz="1200" kern="1200" dirty="0" err="1" smtClean="0">
                <a:solidFill>
                  <a:schemeClr val="tx1"/>
                </a:solidFill>
                <a:effectLst/>
                <a:latin typeface="Calibri" pitchFamily="34" charset="0"/>
                <a:ea typeface="+mn-ea"/>
                <a:cs typeface="+mn-cs"/>
              </a:rPr>
              <a:t>remains</a:t>
            </a:r>
            <a:r>
              <a:rPr lang="fr-FR" sz="1200" kern="1200" dirty="0" smtClean="0">
                <a:solidFill>
                  <a:schemeClr val="tx1"/>
                </a:solidFill>
                <a:effectLst/>
                <a:latin typeface="Calibri" pitchFamily="34" charset="0"/>
                <a:ea typeface="+mn-ea"/>
                <a:cs typeface="+mn-cs"/>
              </a:rPr>
              <a:t> in the </a:t>
            </a:r>
            <a:r>
              <a:rPr lang="fr-FR" sz="1200" kern="1200" dirty="0" err="1" smtClean="0">
                <a:solidFill>
                  <a:schemeClr val="tx1"/>
                </a:solidFill>
                <a:effectLst/>
                <a:latin typeface="Calibri" pitchFamily="34" charset="0"/>
                <a:ea typeface="+mn-ea"/>
                <a:cs typeface="+mn-cs"/>
              </a:rPr>
              <a:t>atmosphere</a:t>
            </a:r>
            <a:r>
              <a:rPr lang="fr-FR" sz="1200" kern="1200" dirty="0" smtClean="0">
                <a:solidFill>
                  <a:schemeClr val="tx1"/>
                </a:solidFill>
                <a:effectLst/>
                <a:latin typeface="Calibri" pitchFamily="34" charset="0"/>
                <a:ea typeface="+mn-ea"/>
                <a:cs typeface="+mn-cs"/>
              </a:rPr>
              <a:t> but </a:t>
            </a:r>
            <a:r>
              <a:rPr lang="fr-FR" sz="1200" kern="1200" dirty="0" err="1" smtClean="0">
                <a:solidFill>
                  <a:schemeClr val="tx1"/>
                </a:solidFill>
                <a:effectLst/>
                <a:latin typeface="Calibri" pitchFamily="34" charset="0"/>
                <a:ea typeface="+mn-ea"/>
                <a:cs typeface="+mn-cs"/>
              </a:rPr>
              <a:t>this</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airborne</a:t>
            </a:r>
            <a:r>
              <a:rPr lang="fr-FR" sz="1200" kern="1200" dirty="0" smtClean="0">
                <a:solidFill>
                  <a:schemeClr val="tx1"/>
                </a:solidFill>
                <a:effectLst/>
                <a:latin typeface="Calibri" pitchFamily="34" charset="0"/>
                <a:ea typeface="+mn-ea"/>
                <a:cs typeface="+mn-cs"/>
              </a:rPr>
              <a:t> fraction” varies </a:t>
            </a:r>
            <a:r>
              <a:rPr lang="fr-FR" sz="1200" kern="1200" dirty="0" err="1" smtClean="0">
                <a:solidFill>
                  <a:schemeClr val="tx1"/>
                </a:solidFill>
                <a:effectLst/>
                <a:latin typeface="Calibri" pitchFamily="34" charset="0"/>
                <a:ea typeface="+mn-ea"/>
                <a:cs typeface="+mn-cs"/>
              </a:rPr>
              <a:t>substantially</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from</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year</a:t>
            </a:r>
            <a:r>
              <a:rPr lang="fr-FR" sz="1200" kern="1200" dirty="0" smtClean="0">
                <a:solidFill>
                  <a:schemeClr val="tx1"/>
                </a:solidFill>
                <a:effectLst/>
                <a:latin typeface="Calibri" pitchFamily="34" charset="0"/>
                <a:ea typeface="+mn-ea"/>
                <a:cs typeface="+mn-cs"/>
              </a:rPr>
              <a:t> to </a:t>
            </a:r>
            <a:r>
              <a:rPr lang="fr-FR" sz="1200" kern="1200" dirty="0" err="1" smtClean="0">
                <a:solidFill>
                  <a:schemeClr val="tx1"/>
                </a:solidFill>
                <a:effectLst/>
                <a:latin typeface="Calibri" pitchFamily="34" charset="0"/>
                <a:ea typeface="+mn-ea"/>
                <a:cs typeface="+mn-cs"/>
              </a:rPr>
              <a:t>year</a:t>
            </a:r>
            <a:r>
              <a:rPr lang="fr-FR" sz="1200" kern="1200" dirty="0" smtClean="0">
                <a:solidFill>
                  <a:schemeClr val="tx1"/>
                </a:solidFill>
                <a:effectLst/>
                <a:latin typeface="Calibri" pitchFamily="34" charset="0"/>
                <a:ea typeface="+mn-ea"/>
                <a:cs typeface="+mn-cs"/>
              </a:rPr>
              <a:t> : </a:t>
            </a:r>
            <a:r>
              <a:rPr lang="fr-FR" sz="1200" kern="1200" dirty="0" err="1" smtClean="0">
                <a:solidFill>
                  <a:schemeClr val="tx1"/>
                </a:solidFill>
                <a:effectLst/>
                <a:latin typeface="Calibri" pitchFamily="34" charset="0"/>
                <a:ea typeface="+mn-ea"/>
                <a:cs typeface="+mn-cs"/>
              </a:rPr>
              <a:t>years</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having</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higher</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temperatures</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during</a:t>
            </a:r>
            <a:r>
              <a:rPr lang="fr-FR" sz="1200" kern="1200" dirty="0" smtClean="0">
                <a:solidFill>
                  <a:schemeClr val="tx1"/>
                </a:solidFill>
                <a:effectLst/>
                <a:latin typeface="Calibri" pitchFamily="34" charset="0"/>
                <a:ea typeface="+mn-ea"/>
                <a:cs typeface="+mn-cs"/>
              </a:rPr>
              <a:t> the </a:t>
            </a:r>
            <a:r>
              <a:rPr lang="fr-FR" sz="1200" kern="1200" dirty="0" err="1" smtClean="0">
                <a:solidFill>
                  <a:schemeClr val="tx1"/>
                </a:solidFill>
                <a:effectLst/>
                <a:latin typeface="Calibri" pitchFamily="34" charset="0"/>
                <a:ea typeface="+mn-ea"/>
                <a:cs typeface="+mn-cs"/>
              </a:rPr>
              <a:t>vegetation</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growing</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season</a:t>
            </a:r>
            <a:r>
              <a:rPr lang="fr-FR" sz="1200" kern="1200" dirty="0" smtClean="0">
                <a:solidFill>
                  <a:schemeClr val="tx1"/>
                </a:solidFill>
                <a:effectLst/>
                <a:latin typeface="Calibri" pitchFamily="34" charset="0"/>
                <a:ea typeface="+mn-ea"/>
                <a:cs typeface="+mn-cs"/>
              </a:rPr>
              <a:t> are </a:t>
            </a:r>
          </a:p>
          <a:p>
            <a:pPr marL="0" marR="0" indent="0" algn="l" defTabSz="914400" rtl="0" eaLnBrk="1" fontAlgn="base" latinLnBrk="0" hangingPunct="1">
              <a:lnSpc>
                <a:spcPct val="100000"/>
              </a:lnSpc>
              <a:spcBef>
                <a:spcPct val="30000"/>
              </a:spcBef>
              <a:spcAft>
                <a:spcPct val="0"/>
              </a:spcAft>
              <a:buClrTx/>
              <a:buSzTx/>
              <a:buFontTx/>
              <a:buNone/>
              <a:tabLst/>
              <a:defRPr/>
            </a:pPr>
            <a:r>
              <a:rPr lang="fr-FR" sz="1200" kern="1200" dirty="0" err="1" smtClean="0">
                <a:solidFill>
                  <a:schemeClr val="tx1"/>
                </a:solidFill>
                <a:effectLst/>
                <a:latin typeface="Calibri" pitchFamily="34" charset="0"/>
                <a:ea typeface="+mn-ea"/>
                <a:cs typeface="+mn-cs"/>
              </a:rPr>
              <a:t>associated</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with</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larger</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growth</a:t>
            </a:r>
            <a:r>
              <a:rPr lang="fr-FR" sz="1200" kern="1200" dirty="0" smtClean="0">
                <a:solidFill>
                  <a:schemeClr val="tx1"/>
                </a:solidFill>
                <a:effectLst/>
                <a:latin typeface="Calibri" pitchFamily="34" charset="0"/>
                <a:ea typeface="+mn-ea"/>
                <a:cs typeface="+mn-cs"/>
              </a:rPr>
              <a:t> rates in </a:t>
            </a:r>
            <a:r>
              <a:rPr lang="fr-FR" sz="1200" kern="1200" dirty="0" err="1" smtClean="0">
                <a:solidFill>
                  <a:schemeClr val="tx1"/>
                </a:solidFill>
                <a:effectLst/>
                <a:latin typeface="Calibri" pitchFamily="34" charset="0"/>
                <a:ea typeface="+mn-ea"/>
                <a:cs typeface="+mn-cs"/>
              </a:rPr>
              <a:t>atmospheric</a:t>
            </a:r>
            <a:r>
              <a:rPr lang="fr-FR" sz="1200" kern="1200" dirty="0" smtClean="0">
                <a:solidFill>
                  <a:schemeClr val="tx1"/>
                </a:solidFill>
                <a:effectLst/>
                <a:latin typeface="Calibri" pitchFamily="34" charset="0"/>
                <a:ea typeface="+mn-ea"/>
                <a:cs typeface="+mn-cs"/>
              </a:rPr>
              <a:t> CO2 at </a:t>
            </a:r>
            <a:r>
              <a:rPr lang="fr-FR" sz="1200" kern="1200" dirty="0" err="1" smtClean="0">
                <a:solidFill>
                  <a:schemeClr val="tx1"/>
                </a:solidFill>
                <a:effectLst/>
                <a:latin typeface="Calibri" pitchFamily="34" charset="0"/>
                <a:ea typeface="+mn-ea"/>
                <a:cs typeface="+mn-cs"/>
              </a:rPr>
              <a:t>northern</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mid</a:t>
            </a:r>
            <a:r>
              <a:rPr lang="fr-FR" sz="1200" kern="1200" dirty="0" smtClean="0">
                <a:solidFill>
                  <a:schemeClr val="tx1"/>
                </a:solidFill>
                <a:effectLst/>
                <a:latin typeface="Calibri" pitchFamily="34" charset="0"/>
                <a:ea typeface="+mn-ea"/>
                <a:cs typeface="+mn-cs"/>
              </a:rPr>
              <a:t>-latitudes. </a:t>
            </a:r>
          </a:p>
          <a:p>
            <a:pPr marL="0" marR="0" indent="0" algn="l" defTabSz="914400" rtl="0" eaLnBrk="1" fontAlgn="base" latinLnBrk="0" hangingPunct="1">
              <a:lnSpc>
                <a:spcPct val="100000"/>
              </a:lnSpc>
              <a:spcBef>
                <a:spcPct val="30000"/>
              </a:spcBef>
              <a:spcAft>
                <a:spcPct val="0"/>
              </a:spcAft>
              <a:buClrTx/>
              <a:buSzTx/>
              <a:buFontTx/>
              <a:buNone/>
              <a:tabLst/>
              <a:defRPr/>
            </a:pPr>
            <a:endParaRPr lang="fr-FR" sz="1200" kern="1200" dirty="0" smtClean="0">
              <a:solidFill>
                <a:schemeClr val="tx1"/>
              </a:solidFill>
              <a:effectLst/>
              <a:latin typeface="Calibri"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fr-FR"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fr-FR" sz="1200" kern="1200" dirty="0" smtClean="0">
                <a:solidFill>
                  <a:schemeClr val="tx1"/>
                </a:solidFill>
                <a:effectLst/>
                <a:latin typeface="Calibri" pitchFamily="34" charset="0"/>
                <a:ea typeface="+mn-ea"/>
                <a:cs typeface="+mn-cs"/>
              </a:rPr>
              <a:t>The time </a:t>
            </a:r>
            <a:r>
              <a:rPr lang="fr-FR" sz="1200" kern="1200" dirty="0" err="1" smtClean="0">
                <a:solidFill>
                  <a:schemeClr val="tx1"/>
                </a:solidFill>
                <a:effectLst/>
                <a:latin typeface="Calibri" pitchFamily="34" charset="0"/>
                <a:ea typeface="+mn-ea"/>
                <a:cs typeface="+mn-cs"/>
              </a:rPr>
              <a:t>series</a:t>
            </a:r>
            <a:r>
              <a:rPr lang="fr-FR" sz="1200" kern="1200" dirty="0" smtClean="0">
                <a:solidFill>
                  <a:schemeClr val="tx1"/>
                </a:solidFill>
                <a:effectLst/>
                <a:latin typeface="Calibri" pitchFamily="34" charset="0"/>
                <a:ea typeface="+mn-ea"/>
                <a:cs typeface="+mn-cs"/>
              </a:rPr>
              <a:t> for the </a:t>
            </a:r>
            <a:r>
              <a:rPr lang="fr-FR" sz="1200" kern="1200" dirty="0" err="1" smtClean="0">
                <a:solidFill>
                  <a:schemeClr val="tx1"/>
                </a:solidFill>
                <a:effectLst/>
                <a:latin typeface="Calibri" pitchFamily="34" charset="0"/>
                <a:ea typeface="+mn-ea"/>
                <a:cs typeface="+mn-cs"/>
              </a:rPr>
              <a:t>three</a:t>
            </a:r>
            <a:r>
              <a:rPr lang="fr-FR" sz="1200" kern="1200" dirty="0" smtClean="0">
                <a:solidFill>
                  <a:schemeClr val="tx1"/>
                </a:solidFill>
                <a:effectLst/>
                <a:latin typeface="Calibri" pitchFamily="34" charset="0"/>
                <a:ea typeface="+mn-ea"/>
                <a:cs typeface="+mn-cs"/>
              </a:rPr>
              <a:t> latitude bands </a:t>
            </a:r>
            <a:r>
              <a:rPr lang="fr-FR" sz="1200" kern="1200" dirty="0" err="1" smtClean="0">
                <a:solidFill>
                  <a:schemeClr val="tx1"/>
                </a:solidFill>
                <a:effectLst/>
                <a:latin typeface="Calibri" pitchFamily="34" charset="0"/>
                <a:ea typeface="+mn-ea"/>
                <a:cs typeface="+mn-cs"/>
              </a:rPr>
              <a:t>shown</a:t>
            </a:r>
            <a:r>
              <a:rPr lang="fr-FR" sz="1200" kern="1200" dirty="0" smtClean="0">
                <a:solidFill>
                  <a:schemeClr val="tx1"/>
                </a:solidFill>
                <a:effectLst/>
                <a:latin typeface="Calibri" pitchFamily="34" charset="0"/>
                <a:ea typeface="+mn-ea"/>
                <a:cs typeface="+mn-cs"/>
              </a:rPr>
              <a:t> in have </a:t>
            </a:r>
            <a:r>
              <a:rPr lang="fr-FR" sz="1200" kern="1200" dirty="0" err="1" smtClean="0">
                <a:solidFill>
                  <a:schemeClr val="tx1"/>
                </a:solidFill>
                <a:effectLst/>
                <a:latin typeface="Calibri" pitchFamily="34" charset="0"/>
                <a:ea typeface="+mn-ea"/>
                <a:cs typeface="+mn-cs"/>
              </a:rPr>
              <a:t>very</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similar</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slopes</a:t>
            </a:r>
            <a:r>
              <a:rPr lang="fr-FR" sz="1200" kern="1200" baseline="0" dirty="0" smtClean="0">
                <a:solidFill>
                  <a:schemeClr val="tx1"/>
                </a:solidFill>
                <a:effectLst/>
                <a:latin typeface="Calibri" pitchFamily="34" charset="0"/>
                <a:ea typeface="+mn-ea"/>
                <a:cs typeface="+mn-cs"/>
              </a:rPr>
              <a:t> but</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differ</a:t>
            </a:r>
            <a:r>
              <a:rPr lang="fr-FR" sz="1200" kern="1200" dirty="0" smtClean="0">
                <a:solidFill>
                  <a:schemeClr val="tx1"/>
                </a:solidFill>
                <a:effectLst/>
                <a:latin typeface="Calibri" pitchFamily="34" charset="0"/>
                <a:ea typeface="+mn-ea"/>
                <a:cs typeface="+mn-cs"/>
              </a:rPr>
              <a:t> in the amplitude of the </a:t>
            </a:r>
            <a:r>
              <a:rPr lang="fr-FR" sz="1200" kern="1200" dirty="0" err="1" smtClean="0">
                <a:solidFill>
                  <a:schemeClr val="tx1"/>
                </a:solidFill>
                <a:effectLst/>
                <a:latin typeface="Calibri" pitchFamily="34" charset="0"/>
                <a:ea typeface="+mn-ea"/>
                <a:cs typeface="+mn-cs"/>
              </a:rPr>
              <a:t>seasonal</a:t>
            </a:r>
            <a:r>
              <a:rPr lang="fr-FR" sz="1200" kern="1200" dirty="0" smtClean="0">
                <a:solidFill>
                  <a:schemeClr val="tx1"/>
                </a:solidFill>
                <a:effectLst/>
                <a:latin typeface="Calibri" pitchFamily="34" charset="0"/>
                <a:ea typeface="+mn-ea"/>
                <a:cs typeface="+mn-cs"/>
              </a:rPr>
              <a:t> cycle, </a:t>
            </a:r>
            <a:r>
              <a:rPr lang="fr-FR" sz="1200" kern="1200" dirty="0" err="1" smtClean="0">
                <a:solidFill>
                  <a:schemeClr val="tx1"/>
                </a:solidFill>
                <a:effectLst/>
                <a:latin typeface="Calibri" pitchFamily="34" charset="0"/>
                <a:ea typeface="+mn-ea"/>
                <a:cs typeface="+mn-cs"/>
              </a:rPr>
              <a:t>which</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reflects</a:t>
            </a:r>
            <a:r>
              <a:rPr lang="fr-FR" sz="1200" kern="1200" dirty="0" smtClean="0">
                <a:solidFill>
                  <a:schemeClr val="tx1"/>
                </a:solidFill>
                <a:effectLst/>
                <a:latin typeface="Calibri" pitchFamily="34" charset="0"/>
                <a:ea typeface="+mn-ea"/>
                <a:cs typeface="+mn-cs"/>
              </a:rPr>
              <a:t> the </a:t>
            </a:r>
            <a:r>
              <a:rPr lang="fr-FR" sz="1200" b="1" kern="1200" dirty="0" smtClean="0">
                <a:solidFill>
                  <a:schemeClr val="tx1"/>
                </a:solidFill>
                <a:effectLst/>
                <a:latin typeface="Calibri" pitchFamily="34" charset="0"/>
                <a:ea typeface="+mn-ea"/>
                <a:cs typeface="+mn-cs"/>
              </a:rPr>
              <a:t>latitudinal </a:t>
            </a:r>
            <a:r>
              <a:rPr lang="fr-FR" sz="1200" b="1" kern="1200" dirty="0" err="1" smtClean="0">
                <a:solidFill>
                  <a:schemeClr val="tx1"/>
                </a:solidFill>
                <a:effectLst/>
                <a:latin typeface="Calibri" pitchFamily="34" charset="0"/>
                <a:ea typeface="+mn-ea"/>
                <a:cs typeface="+mn-cs"/>
              </a:rPr>
              <a:t>dependence</a:t>
            </a:r>
            <a:r>
              <a:rPr lang="fr-FR" sz="1200" b="1" kern="1200" dirty="0" smtClean="0">
                <a:solidFill>
                  <a:schemeClr val="tx1"/>
                </a:solidFill>
                <a:effectLst/>
                <a:latin typeface="Calibri" pitchFamily="34" charset="0"/>
                <a:ea typeface="+mn-ea"/>
                <a:cs typeface="+mn-cs"/>
              </a:rPr>
              <a:t> of </a:t>
            </a:r>
            <a:r>
              <a:rPr lang="fr-FR" sz="1200" b="1" kern="1200" dirty="0" err="1" smtClean="0">
                <a:solidFill>
                  <a:schemeClr val="tx1"/>
                </a:solidFill>
                <a:effectLst/>
                <a:latin typeface="Calibri" pitchFamily="34" charset="0"/>
                <a:ea typeface="+mn-ea"/>
                <a:cs typeface="+mn-cs"/>
              </a:rPr>
              <a:t>uptake</a:t>
            </a:r>
            <a:r>
              <a:rPr lang="fr-FR" sz="1200" b="1" kern="1200" dirty="0" smtClean="0">
                <a:solidFill>
                  <a:schemeClr val="tx1"/>
                </a:solidFill>
                <a:effectLst/>
                <a:latin typeface="Calibri" pitchFamily="34" charset="0"/>
                <a:ea typeface="+mn-ea"/>
                <a:cs typeface="+mn-cs"/>
              </a:rPr>
              <a:t> and release of </a:t>
            </a:r>
            <a:r>
              <a:rPr lang="fr-FR" sz="1200" b="1" kern="1200" dirty="0" err="1" smtClean="0">
                <a:solidFill>
                  <a:schemeClr val="tx1"/>
                </a:solidFill>
                <a:effectLst/>
                <a:latin typeface="Calibri" pitchFamily="34" charset="0"/>
                <a:ea typeface="+mn-ea"/>
                <a:cs typeface="+mn-cs"/>
              </a:rPr>
              <a:t>atmospheric</a:t>
            </a:r>
            <a:r>
              <a:rPr lang="fr-FR" sz="1200" b="1" kern="1200" dirty="0" smtClean="0">
                <a:solidFill>
                  <a:schemeClr val="tx1"/>
                </a:solidFill>
                <a:effectLst/>
                <a:latin typeface="Calibri" pitchFamily="34" charset="0"/>
                <a:ea typeface="+mn-ea"/>
                <a:cs typeface="+mn-cs"/>
              </a:rPr>
              <a:t> CO2</a:t>
            </a:r>
            <a:r>
              <a:rPr lang="fr-FR" sz="1200" kern="1200" dirty="0" smtClean="0">
                <a:solidFill>
                  <a:schemeClr val="tx1"/>
                </a:solidFill>
                <a:effectLst/>
                <a:latin typeface="Calibri" pitchFamily="34" charset="0"/>
                <a:ea typeface="+mn-ea"/>
                <a:cs typeface="+mn-cs"/>
              </a:rPr>
              <a:t> by the </a:t>
            </a:r>
            <a:r>
              <a:rPr lang="fr-FR" sz="1200" kern="1200" dirty="0" err="1" smtClean="0">
                <a:solidFill>
                  <a:schemeClr val="tx1"/>
                </a:solidFill>
                <a:effectLst/>
                <a:latin typeface="Calibri" pitchFamily="34" charset="0"/>
                <a:ea typeface="+mn-ea"/>
                <a:cs typeface="+mn-cs"/>
              </a:rPr>
              <a:t>terrestrial</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biosphere</a:t>
            </a:r>
            <a:r>
              <a:rPr lang="fr-FR" sz="1200" kern="1200" dirty="0" smtClean="0">
                <a:solidFill>
                  <a:schemeClr val="tx1"/>
                </a:solidFill>
                <a:effectLst/>
                <a:latin typeface="Calibri" pitchFamily="34" charset="0"/>
                <a:ea typeface="+mn-ea"/>
                <a:cs typeface="+mn-cs"/>
              </a:rPr>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fr-FR"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fr-FR" sz="1200" kern="1200" dirty="0" smtClean="0">
                <a:solidFill>
                  <a:schemeClr val="tx1"/>
                </a:solidFill>
                <a:effectLst/>
                <a:latin typeface="Calibri" pitchFamily="34" charset="0"/>
                <a:ea typeface="+mn-ea"/>
                <a:cs typeface="+mn-cs"/>
              </a:rPr>
              <a:t>The</a:t>
            </a:r>
            <a:r>
              <a:rPr lang="fr-FR" sz="1200" kern="1200" baseline="0" dirty="0" smtClean="0">
                <a:solidFill>
                  <a:schemeClr val="tx1"/>
                </a:solidFill>
                <a:effectLst/>
                <a:latin typeface="Calibri" pitchFamily="34" charset="0"/>
                <a:ea typeface="+mn-ea"/>
                <a:cs typeface="+mn-cs"/>
              </a:rPr>
              <a:t> </a:t>
            </a:r>
            <a:r>
              <a:rPr lang="fr-FR" sz="1200" kern="1200" baseline="0" dirty="0" err="1" smtClean="0">
                <a:solidFill>
                  <a:schemeClr val="tx1"/>
                </a:solidFill>
                <a:effectLst/>
                <a:latin typeface="Calibri" pitchFamily="34" charset="0"/>
                <a:ea typeface="+mn-ea"/>
                <a:cs typeface="+mn-cs"/>
              </a:rPr>
              <a:t>searchers</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conclude</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that</a:t>
            </a:r>
            <a:r>
              <a:rPr lang="fr-FR" sz="1200" kern="1200" dirty="0" smtClean="0">
                <a:solidFill>
                  <a:schemeClr val="tx1"/>
                </a:solidFill>
                <a:effectLst/>
                <a:latin typeface="Calibri" pitchFamily="34" charset="0"/>
                <a:ea typeface="+mn-ea"/>
                <a:cs typeface="+mn-cs"/>
              </a:rPr>
              <a:t> the </a:t>
            </a:r>
            <a:r>
              <a:rPr lang="fr-FR" sz="1200" kern="1200" dirty="0" err="1" smtClean="0">
                <a:solidFill>
                  <a:schemeClr val="tx1"/>
                </a:solidFill>
                <a:effectLst/>
                <a:latin typeface="Calibri" pitchFamily="34" charset="0"/>
                <a:ea typeface="+mn-ea"/>
                <a:cs typeface="+mn-cs"/>
              </a:rPr>
              <a:t>human</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emissions</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explain</a:t>
            </a:r>
            <a:r>
              <a:rPr lang="fr-FR" sz="1200" kern="1200" dirty="0" smtClean="0">
                <a:solidFill>
                  <a:schemeClr val="tx1"/>
                </a:solidFill>
                <a:effectLst/>
                <a:latin typeface="Calibri" pitchFamily="34" charset="0"/>
                <a:ea typeface="+mn-ea"/>
                <a:cs typeface="+mn-cs"/>
              </a:rPr>
              <a:t> 27% of the variance of the </a:t>
            </a:r>
            <a:r>
              <a:rPr lang="fr-FR" sz="1200" kern="1200" dirty="0" err="1" smtClean="0">
                <a:solidFill>
                  <a:schemeClr val="tx1"/>
                </a:solidFill>
                <a:effectLst/>
                <a:latin typeface="Calibri" pitchFamily="34" charset="0"/>
                <a:ea typeface="+mn-ea"/>
                <a:cs typeface="+mn-cs"/>
              </a:rPr>
              <a:t>growth</a:t>
            </a:r>
            <a:r>
              <a:rPr lang="fr-FR" sz="1200" kern="1200" dirty="0" smtClean="0">
                <a:solidFill>
                  <a:schemeClr val="tx1"/>
                </a:solidFill>
                <a:effectLst/>
                <a:latin typeface="Calibri" pitchFamily="34" charset="0"/>
                <a:ea typeface="+mn-ea"/>
                <a:cs typeface="+mn-cs"/>
              </a:rPr>
              <a:t> rate and </a:t>
            </a:r>
            <a:r>
              <a:rPr lang="fr-FR" sz="1200" kern="1200" dirty="0" err="1" smtClean="0">
                <a:solidFill>
                  <a:schemeClr val="tx1"/>
                </a:solidFill>
                <a:effectLst/>
                <a:latin typeface="Calibri" pitchFamily="34" charset="0"/>
                <a:ea typeface="+mn-ea"/>
                <a:cs typeface="+mn-cs"/>
              </a:rPr>
              <a:t>that</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ENSO,as</a:t>
            </a:r>
            <a:r>
              <a:rPr lang="fr-FR" sz="1200"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quantified</a:t>
            </a:r>
            <a:r>
              <a:rPr lang="fr-FR" sz="1200" kern="1200" dirty="0" smtClean="0">
                <a:solidFill>
                  <a:schemeClr val="tx1"/>
                </a:solidFill>
                <a:effectLst/>
                <a:latin typeface="Calibri" pitchFamily="34" charset="0"/>
                <a:ea typeface="+mn-ea"/>
                <a:cs typeface="+mn-cs"/>
              </a:rPr>
              <a:t> by the </a:t>
            </a:r>
            <a:endParaRPr lang="fr-FR" dirty="0" smtClean="0"/>
          </a:p>
          <a:p>
            <a:r>
              <a:rPr lang="fr-FR" sz="1200" kern="1200" dirty="0" smtClean="0">
                <a:solidFill>
                  <a:schemeClr val="tx1"/>
                </a:solidFill>
                <a:effectLst/>
                <a:latin typeface="Calibri" pitchFamily="34" charset="0"/>
                <a:ea typeface="+mn-ea"/>
                <a:cs typeface="+mn-cs"/>
              </a:rPr>
              <a:t>25 SOI, </a:t>
            </a:r>
            <a:r>
              <a:rPr lang="fr-FR" sz="1200" kern="1200" dirty="0" err="1" smtClean="0">
                <a:solidFill>
                  <a:schemeClr val="tx1"/>
                </a:solidFill>
                <a:effectLst/>
                <a:latin typeface="Calibri" pitchFamily="34" charset="0"/>
                <a:ea typeface="+mn-ea"/>
                <a:cs typeface="+mn-cs"/>
              </a:rPr>
              <a:t>explains</a:t>
            </a:r>
            <a:r>
              <a:rPr lang="fr-FR" sz="1200" kern="1200" dirty="0" smtClean="0">
                <a:solidFill>
                  <a:schemeClr val="tx1"/>
                </a:solidFill>
                <a:effectLst/>
                <a:latin typeface="Calibri" pitchFamily="34" charset="0"/>
                <a:ea typeface="+mn-ea"/>
                <a:cs typeface="+mn-cs"/>
              </a:rPr>
              <a:t> 41% </a:t>
            </a:r>
          </a:p>
          <a:p>
            <a:endParaRPr lang="fr-FR"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fr-FR" sz="1200" kern="1200" dirty="0" smtClean="0">
                <a:solidFill>
                  <a:schemeClr val="tx1"/>
                </a:solidFill>
                <a:effectLst/>
                <a:latin typeface="Calibri" pitchFamily="34" charset="0"/>
                <a:ea typeface="+mn-ea"/>
                <a:cs typeface="+mn-cs"/>
              </a:rPr>
              <a:t>This </a:t>
            </a:r>
            <a:r>
              <a:rPr lang="fr-FR" sz="1200" kern="1200" dirty="0" err="1" smtClean="0">
                <a:solidFill>
                  <a:schemeClr val="tx1"/>
                </a:solidFill>
                <a:effectLst/>
                <a:latin typeface="Calibri" pitchFamily="34" charset="0"/>
                <a:ea typeface="+mn-ea"/>
                <a:cs typeface="+mn-cs"/>
              </a:rPr>
              <a:t>analysis</a:t>
            </a:r>
            <a:r>
              <a:rPr lang="fr-FR" sz="1200" kern="1200" dirty="0" smtClean="0">
                <a:solidFill>
                  <a:schemeClr val="tx1"/>
                </a:solidFill>
                <a:effectLst/>
                <a:latin typeface="Calibri" pitchFamily="34" charset="0"/>
                <a:ea typeface="+mn-ea"/>
                <a:cs typeface="+mn-cs"/>
              </a:rPr>
              <a:t> shows </a:t>
            </a:r>
            <a:r>
              <a:rPr lang="fr-FR" sz="1200" kern="1200" dirty="0" err="1" smtClean="0">
                <a:solidFill>
                  <a:schemeClr val="tx1"/>
                </a:solidFill>
                <a:effectLst/>
                <a:latin typeface="Calibri" pitchFamily="34" charset="0"/>
                <a:ea typeface="+mn-ea"/>
                <a:cs typeface="+mn-cs"/>
              </a:rPr>
              <a:t>that</a:t>
            </a:r>
            <a:r>
              <a:rPr lang="fr-FR" sz="1200" kern="1200" dirty="0" smtClean="0">
                <a:solidFill>
                  <a:schemeClr val="tx1"/>
                </a:solidFill>
                <a:effectLst/>
                <a:latin typeface="Calibri" pitchFamily="34" charset="0"/>
                <a:ea typeface="+mn-ea"/>
                <a:cs typeface="+mn-cs"/>
              </a:rPr>
              <a:t> the </a:t>
            </a:r>
            <a:r>
              <a:rPr lang="fr-FR" sz="1200" b="1" kern="1200" dirty="0" smtClean="0">
                <a:solidFill>
                  <a:schemeClr val="tx1"/>
                </a:solidFill>
                <a:effectLst/>
                <a:latin typeface="Calibri" pitchFamily="34" charset="0"/>
                <a:ea typeface="+mn-ea"/>
                <a:cs typeface="+mn-cs"/>
              </a:rPr>
              <a:t>ENSO impact on CO2 </a:t>
            </a:r>
            <a:r>
              <a:rPr lang="fr-FR" sz="1200" b="1" kern="1200" dirty="0" err="1" smtClean="0">
                <a:solidFill>
                  <a:schemeClr val="tx1"/>
                </a:solidFill>
                <a:effectLst/>
                <a:latin typeface="Calibri" pitchFamily="34" charset="0"/>
                <a:ea typeface="+mn-ea"/>
                <a:cs typeface="+mn-cs"/>
              </a:rPr>
              <a:t>growth</a:t>
            </a:r>
            <a:r>
              <a:rPr lang="fr-FR" sz="1200" b="1" kern="1200" dirty="0" smtClean="0">
                <a:solidFill>
                  <a:schemeClr val="tx1"/>
                </a:solidFill>
                <a:effectLst/>
                <a:latin typeface="Calibri" pitchFamily="34" charset="0"/>
                <a:ea typeface="+mn-ea"/>
                <a:cs typeface="+mn-cs"/>
              </a:rPr>
              <a:t> rate variations </a:t>
            </a:r>
            <a:r>
              <a:rPr lang="fr-FR" sz="1200" b="1" kern="1200" dirty="0" err="1" smtClean="0">
                <a:solidFill>
                  <a:schemeClr val="tx1"/>
                </a:solidFill>
                <a:effectLst/>
                <a:latin typeface="Calibri" pitchFamily="34" charset="0"/>
                <a:ea typeface="+mn-ea"/>
                <a:cs typeface="+mn-cs"/>
              </a:rPr>
              <a:t>dominates</a:t>
            </a:r>
            <a:r>
              <a:rPr lang="fr-FR" sz="1200" b="1" kern="1200" dirty="0" smtClean="0">
                <a:solidFill>
                  <a:schemeClr val="tx1"/>
                </a:solidFill>
                <a:effectLst/>
                <a:latin typeface="Calibri" pitchFamily="34" charset="0"/>
                <a:ea typeface="+mn-ea"/>
                <a:cs typeface="+mn-cs"/>
              </a:rPr>
              <a:t> over </a:t>
            </a:r>
            <a:r>
              <a:rPr lang="fr-FR" sz="1200" b="1" kern="1200" dirty="0" err="1" smtClean="0">
                <a:solidFill>
                  <a:schemeClr val="tx1"/>
                </a:solidFill>
                <a:effectLst/>
                <a:latin typeface="Calibri" pitchFamily="34" charset="0"/>
                <a:ea typeface="+mn-ea"/>
                <a:cs typeface="+mn-cs"/>
              </a:rPr>
              <a:t>that</a:t>
            </a:r>
            <a:r>
              <a:rPr lang="fr-FR" sz="1200" b="1" kern="1200" dirty="0" smtClean="0">
                <a:solidFill>
                  <a:schemeClr val="tx1"/>
                </a:solidFill>
                <a:effectLst/>
                <a:latin typeface="Calibri" pitchFamily="34" charset="0"/>
                <a:ea typeface="+mn-ea"/>
                <a:cs typeface="+mn-cs"/>
              </a:rPr>
              <a:t> of </a:t>
            </a:r>
            <a:r>
              <a:rPr lang="fr-FR" sz="1200" b="1" kern="1200" dirty="0" err="1" smtClean="0">
                <a:solidFill>
                  <a:schemeClr val="tx1"/>
                </a:solidFill>
                <a:effectLst/>
                <a:latin typeface="Calibri" pitchFamily="34" charset="0"/>
                <a:ea typeface="+mn-ea"/>
                <a:cs typeface="+mn-cs"/>
              </a:rPr>
              <a:t>human</a:t>
            </a:r>
            <a:r>
              <a:rPr lang="fr-FR" sz="1200" b="1" kern="1200" dirty="0" smtClean="0">
                <a:solidFill>
                  <a:schemeClr val="tx1"/>
                </a:solidFill>
                <a:effectLst/>
                <a:latin typeface="Calibri" pitchFamily="34" charset="0"/>
                <a:ea typeface="+mn-ea"/>
                <a:cs typeface="+mn-cs"/>
              </a:rPr>
              <a:t> </a:t>
            </a:r>
            <a:r>
              <a:rPr lang="fr-FR" sz="1200" b="1" kern="1200" dirty="0" err="1" smtClean="0">
                <a:solidFill>
                  <a:schemeClr val="tx1"/>
                </a:solidFill>
                <a:effectLst/>
                <a:latin typeface="Calibri" pitchFamily="34" charset="0"/>
                <a:ea typeface="+mn-ea"/>
                <a:cs typeface="+mn-cs"/>
              </a:rPr>
              <a:t>emissions</a:t>
            </a:r>
            <a:r>
              <a:rPr lang="fr-FR" sz="1200" b="1" kern="1200" dirty="0" smtClean="0">
                <a:solidFill>
                  <a:schemeClr val="tx1"/>
                </a:solidFill>
                <a:effectLst/>
                <a:latin typeface="Calibri" pitchFamily="34" charset="0"/>
                <a:ea typeface="+mn-ea"/>
                <a:cs typeface="+mn-cs"/>
              </a:rPr>
              <a:t> </a:t>
            </a:r>
            <a:r>
              <a:rPr lang="fr-FR" sz="1200" kern="1200" dirty="0" err="1" smtClean="0">
                <a:solidFill>
                  <a:schemeClr val="tx1"/>
                </a:solidFill>
                <a:effectLst/>
                <a:latin typeface="Calibri" pitchFamily="34" charset="0"/>
                <a:ea typeface="+mn-ea"/>
                <a:cs typeface="+mn-cs"/>
              </a:rPr>
              <a:t>throughout</a:t>
            </a:r>
            <a:r>
              <a:rPr lang="fr-FR" sz="1200" kern="1200" dirty="0" smtClean="0">
                <a:solidFill>
                  <a:schemeClr val="tx1"/>
                </a:solidFill>
                <a:effectLst/>
                <a:latin typeface="Calibri" pitchFamily="34" charset="0"/>
                <a:ea typeface="+mn-ea"/>
                <a:cs typeface="+mn-cs"/>
              </a:rPr>
              <a:t> the </a:t>
            </a:r>
            <a:r>
              <a:rPr lang="fr-FR" sz="1200" kern="1200" dirty="0" err="1" smtClean="0">
                <a:solidFill>
                  <a:schemeClr val="tx1"/>
                </a:solidFill>
                <a:effectLst/>
                <a:latin typeface="Calibri" pitchFamily="34" charset="0"/>
                <a:ea typeface="+mn-ea"/>
                <a:cs typeface="+mn-cs"/>
              </a:rPr>
              <a:t>period</a:t>
            </a:r>
            <a:r>
              <a:rPr lang="fr-FR" sz="1200" kern="1200" dirty="0" smtClean="0">
                <a:solidFill>
                  <a:schemeClr val="tx1"/>
                </a:solidFill>
                <a:effectLst/>
                <a:latin typeface="Calibri" pitchFamily="34" charset="0"/>
                <a:ea typeface="+mn-ea"/>
                <a:cs typeface="+mn-cs"/>
              </a:rPr>
              <a:t> 2003-2016 </a:t>
            </a:r>
          </a:p>
          <a:p>
            <a:pPr marL="0" marR="0" indent="0" algn="l" defTabSz="914400" rtl="0" eaLnBrk="1" fontAlgn="base" latinLnBrk="0" hangingPunct="1">
              <a:lnSpc>
                <a:spcPct val="100000"/>
              </a:lnSpc>
              <a:spcBef>
                <a:spcPct val="30000"/>
              </a:spcBef>
              <a:spcAft>
                <a:spcPct val="0"/>
              </a:spcAft>
              <a:buClrTx/>
              <a:buSzTx/>
              <a:buFontTx/>
              <a:buNone/>
              <a:tabLst/>
              <a:defRPr/>
            </a:pPr>
            <a:endParaRPr lang="fr-FR" sz="1200" kern="1200" dirty="0" smtClean="0">
              <a:solidFill>
                <a:schemeClr val="tx1"/>
              </a:solidFill>
              <a:effectLst/>
              <a:latin typeface="Calibri"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sng" kern="1200" dirty="0" smtClean="0">
                <a:solidFill>
                  <a:schemeClr val="tx1"/>
                </a:solidFill>
                <a:effectLst/>
                <a:latin typeface="Calibri" pitchFamily="34" charset="0"/>
                <a:ea typeface="+mn-ea"/>
                <a:cs typeface="+mn-cs"/>
              </a:rPr>
              <a:t>Twitter post</a:t>
            </a:r>
            <a:r>
              <a:rPr lang="en-US" sz="1200" b="1" i="0" u="sng" kern="1200" baseline="0" dirty="0" smtClean="0">
                <a:solidFill>
                  <a:schemeClr val="tx1"/>
                </a:solidFill>
                <a:effectLst/>
                <a:latin typeface="Calibri" pitchFamily="34" charset="0"/>
                <a:ea typeface="+mn-ea"/>
                <a:cs typeface="+mn-cs"/>
              </a:rPr>
              <a:t> suggestion </a:t>
            </a:r>
          </a:p>
          <a:p>
            <a:pPr marL="0" marR="0" indent="0" algn="l" defTabSz="914400" rtl="0" eaLnBrk="1" fontAlgn="base" latinLnBrk="0" hangingPunct="1">
              <a:lnSpc>
                <a:spcPct val="100000"/>
              </a:lnSpc>
              <a:spcBef>
                <a:spcPct val="30000"/>
              </a:spcBef>
              <a:spcAft>
                <a:spcPct val="0"/>
              </a:spcAft>
              <a:buClrTx/>
              <a:buSzTx/>
              <a:buFontTx/>
              <a:buNone/>
              <a:tabLst/>
              <a:defRPr/>
            </a:pPr>
            <a:endParaRPr lang="fr-FR"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fr-FR" dirty="0" smtClean="0"/>
              <a:t>    </a:t>
            </a:r>
            <a:r>
              <a:rPr lang="en-US" sz="1200" kern="1200" dirty="0" smtClean="0">
                <a:solidFill>
                  <a:schemeClr val="tx1"/>
                </a:solidFill>
                <a:effectLst/>
                <a:latin typeface="Calibri" pitchFamily="34" charset="0"/>
                <a:ea typeface="+mn-ea"/>
                <a:cs typeface="+mn-cs"/>
              </a:rPr>
              <a:t>“</a:t>
            </a:r>
            <a:r>
              <a:rPr lang="fr-FR" dirty="0" smtClean="0"/>
              <a:t>The</a:t>
            </a:r>
            <a:r>
              <a:rPr lang="fr-FR" baseline="0" dirty="0" smtClean="0"/>
              <a:t> GHG XCO2 data </a:t>
            </a:r>
            <a:r>
              <a:rPr lang="fr-FR" baseline="0" dirty="0" err="1" smtClean="0"/>
              <a:t>reveals</a:t>
            </a:r>
            <a:r>
              <a:rPr lang="fr-FR" baseline="0" dirty="0" smtClean="0"/>
              <a:t> </a:t>
            </a:r>
            <a:r>
              <a:rPr lang="fr-FR" baseline="0" dirty="0" err="1" smtClean="0"/>
              <a:t>suprising</a:t>
            </a:r>
            <a:r>
              <a:rPr lang="fr-FR" baseline="0" dirty="0" smtClean="0"/>
              <a:t> </a:t>
            </a:r>
            <a:r>
              <a:rPr lang="fr-FR" baseline="0" dirty="0" err="1" smtClean="0"/>
              <a:t>result</a:t>
            </a:r>
            <a:r>
              <a:rPr lang="fr-FR" baseline="0" dirty="0" smtClean="0"/>
              <a:t> on the </a:t>
            </a:r>
            <a:r>
              <a:rPr lang="fr-FR" baseline="0" dirty="0" err="1" smtClean="0"/>
              <a:t>correlation</a:t>
            </a:r>
            <a:r>
              <a:rPr lang="fr-FR" baseline="0" dirty="0" smtClean="0"/>
              <a:t> </a:t>
            </a:r>
            <a:r>
              <a:rPr lang="fr-FR" baseline="0" dirty="0" err="1" smtClean="0"/>
              <a:t>between</a:t>
            </a:r>
            <a:r>
              <a:rPr lang="fr-FR" baseline="0" dirty="0" smtClean="0"/>
              <a:t> El Nino </a:t>
            </a:r>
            <a:r>
              <a:rPr lang="fr-FR" baseline="0" dirty="0" err="1" smtClean="0"/>
              <a:t>southern</a:t>
            </a:r>
            <a:r>
              <a:rPr lang="fr-FR" baseline="0" dirty="0" smtClean="0"/>
              <a:t> Oscillation (ENSO) and </a:t>
            </a:r>
            <a:r>
              <a:rPr lang="fr-FR" baseline="0" dirty="0" err="1" smtClean="0"/>
              <a:t>atmospheric</a:t>
            </a:r>
            <a:r>
              <a:rPr lang="fr-FR" baseline="0" dirty="0" smtClean="0"/>
              <a:t> CO2 </a:t>
            </a:r>
            <a:r>
              <a:rPr lang="fr-FR" baseline="0" dirty="0" err="1" smtClean="0"/>
              <a:t>growth</a:t>
            </a:r>
            <a:r>
              <a:rPr lang="fr-FR" baseline="0" dirty="0" smtClean="0"/>
              <a:t> rate </a:t>
            </a:r>
            <a:r>
              <a:rPr lang="en-US" sz="1200" kern="1200" dirty="0" smtClean="0">
                <a:solidFill>
                  <a:schemeClr val="tx1"/>
                </a:solidFill>
                <a:effectLst/>
                <a:latin typeface="Calibri" pitchFamily="34" charset="0"/>
                <a:ea typeface="+mn-ea"/>
                <a:cs typeface="+mn-cs"/>
              </a:rPr>
              <a:t>“</a:t>
            </a:r>
            <a:endParaRPr lang="fr-FR" dirty="0"/>
          </a:p>
        </p:txBody>
      </p:sp>
      <p:sp>
        <p:nvSpPr>
          <p:cNvPr id="4" name="Espace réservé de la date 3"/>
          <p:cNvSpPr>
            <a:spLocks noGrp="1"/>
          </p:cNvSpPr>
          <p:nvPr>
            <p:ph type="dt" idx="10"/>
          </p:nvPr>
        </p:nvSpPr>
        <p:spPr/>
        <p:txBody>
          <a:bodyPr/>
          <a:lstStyle/>
          <a:p>
            <a:pPr>
              <a:defRPr/>
            </a:pPr>
            <a:r>
              <a:rPr lang="fr-FR" smtClean="0"/>
              <a:t>08/05/2018</a:t>
            </a:r>
            <a:endParaRPr lang="en-US" dirty="0"/>
          </a:p>
        </p:txBody>
      </p:sp>
      <p:sp>
        <p:nvSpPr>
          <p:cNvPr id="5" name="Espace réservé du numéro de diapositive 4"/>
          <p:cNvSpPr>
            <a:spLocks noGrp="1"/>
          </p:cNvSpPr>
          <p:nvPr>
            <p:ph type="sldNum" sz="quarter" idx="11"/>
          </p:nvPr>
        </p:nvSpPr>
        <p:spPr/>
        <p:txBody>
          <a:bodyPr/>
          <a:lstStyle/>
          <a:p>
            <a:pPr>
              <a:defRPr/>
            </a:pPr>
            <a:fld id="{D8DF57D7-2670-4E78-96DD-D9B22805124F}" type="slidenum">
              <a:rPr lang="en-US" smtClean="0"/>
              <a:pPr>
                <a:defRPr/>
              </a:pPr>
              <a:t>10</a:t>
            </a:fld>
            <a:endParaRPr lang="en-US" dirty="0"/>
          </a:p>
        </p:txBody>
      </p:sp>
      <p:sp>
        <p:nvSpPr>
          <p:cNvPr id="6" name="Espace réservé du pied de page 5"/>
          <p:cNvSpPr>
            <a:spLocks noGrp="1"/>
          </p:cNvSpPr>
          <p:nvPr>
            <p:ph type="ftr" sz="quarter" idx="12"/>
          </p:nvPr>
        </p:nvSpPr>
        <p:spPr/>
        <p:txBody>
          <a:bodyPr/>
          <a:lstStyle/>
          <a:p>
            <a:pPr>
              <a:defRPr/>
            </a:pPr>
            <a:endParaRPr lang="en-US" dirty="0"/>
          </a:p>
        </p:txBody>
      </p:sp>
      <p:sp>
        <p:nvSpPr>
          <p:cNvPr id="7" name="Espace réservé de l’en-tête 6"/>
          <p:cNvSpPr>
            <a:spLocks noGrp="1"/>
          </p:cNvSpPr>
          <p:nvPr>
            <p:ph type="hdr" sz="quarter" idx="13"/>
          </p:nvPr>
        </p:nvSpPr>
        <p:spPr/>
        <p:txBody>
          <a:bodyPr/>
          <a:lstStyle/>
          <a:p>
            <a:pPr>
              <a:defRPr/>
            </a:pPr>
            <a:endParaRPr lang="en-US" dirty="0"/>
          </a:p>
        </p:txBody>
      </p:sp>
    </p:spTree>
    <p:extLst>
      <p:ext uri="{BB962C8B-B14F-4D97-AF65-F5344CB8AC3E}">
        <p14:creationId xmlns:p14="http://schemas.microsoft.com/office/powerpoint/2010/main" val="181619073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9.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8.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0.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0"/>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smtClean="0">
                <a:solidFill>
                  <a:schemeClr val="bg1">
                    <a:lumMod val="85000"/>
                  </a:schemeClr>
                </a:solidFill>
              </a:rPr>
              <a:t>ESA UNCLASSIFIED - For Official Use</a:t>
            </a:r>
            <a:endParaRPr lang="en-GB" sz="800" noProof="0" dirty="0">
              <a:solidFill>
                <a:schemeClr val="bg1">
                  <a:lumMod val="85000"/>
                </a:scheme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4908007"/>
            <a:ext cx="6826666" cy="111519"/>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37" name="Picture 2" descr="https://upload.wikimedia.org/wikipedia/en/thumb/8/84/European_Commission.svg/1280px-European_Commission.svg.png"/>
          <p:cNvPicPr>
            <a:picLocks noChangeAspect="1" noChangeArrowheads="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7841412" y="626463"/>
            <a:ext cx="1156961" cy="8015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6876802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1188019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73045005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4296439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6558052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5569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17532323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72260721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18" Type="http://schemas.openxmlformats.org/officeDocument/2006/relationships/image" Target="../media/image8.png"/><Relationship Id="rId26" Type="http://schemas.openxmlformats.org/officeDocument/2006/relationships/image" Target="../media/image16.png"/><Relationship Id="rId3" Type="http://schemas.openxmlformats.org/officeDocument/2006/relationships/slideLayout" Target="../slideLayouts/slideLayout3.xml"/><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7.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2" Type="http://schemas.openxmlformats.org/officeDocument/2006/relationships/slideLayout" Target="../slideLayouts/slideLayout2.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24" Type="http://schemas.openxmlformats.org/officeDocument/2006/relationships/image" Target="../media/image14.png"/><Relationship Id="rId32" Type="http://schemas.openxmlformats.org/officeDocument/2006/relationships/image" Target="../media/image22.png"/><Relationship Id="rId37" Type="http://schemas.openxmlformats.org/officeDocument/2006/relationships/image" Target="../media/image27.png"/><Relationship Id="rId5" Type="http://schemas.openxmlformats.org/officeDocument/2006/relationships/slideLayout" Target="../slideLayouts/slideLayout5.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theme" Target="../theme/theme1.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p:nvSpPr>
        <p:spPr bwMode="auto">
          <a:xfrm>
            <a:off x="165600" y="4580702"/>
            <a:ext cx="201914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US" sz="800" noProof="0" smtClean="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sp>
        <p:nvSpPr>
          <p:cNvPr id="39" name="Text Box 34"/>
          <p:cNvSpPr txBox="1">
            <a:spLocks noChangeAspect="1" noChangeArrowheads="1"/>
          </p:cNvSpPr>
          <p:nvPr/>
        </p:nvSpPr>
        <p:spPr bwMode="auto">
          <a:xfrm>
            <a:off x="6681908" y="4580702"/>
            <a:ext cx="23189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en-GB" sz="800" noProof="1" smtClean="0">
                <a:solidFill>
                  <a:schemeClr val="bg2"/>
                </a:solidFill>
              </a:rPr>
              <a:t>Yasjka Meijer | 12-13/06/2018 | Slide  </a:t>
            </a:r>
            <a:fld id="{CDAE6881-4ADF-4588-86C0-453FA7F46D27}" type="slidenum">
              <a:rPr lang="en-GB" sz="800" noProof="1" smtClean="0">
                <a:solidFill>
                  <a:schemeClr val="bg2"/>
                </a:solidFill>
              </a:rPr>
              <a:t>‹#›</a:t>
            </a:fld>
            <a:endParaRPr lang="en-GB" sz="800" noProof="1">
              <a:solidFill>
                <a:schemeClr val="bg2"/>
              </a:solidFill>
            </a:endParaRPr>
          </a:p>
        </p:txBody>
      </p:sp>
      <p:grpSp>
        <p:nvGrpSpPr>
          <p:cNvPr id="65" name="Group 64"/>
          <p:cNvGrpSpPr/>
          <p:nvPr/>
        </p:nvGrpSpPr>
        <p:grpSpPr>
          <a:xfrm>
            <a:off x="172269" y="4908007"/>
            <a:ext cx="6826666" cy="111519"/>
            <a:chOff x="172269" y="6621494"/>
            <a:chExt cx="6826666" cy="111519"/>
          </a:xfrm>
        </p:grpSpPr>
        <p:pic>
          <p:nvPicPr>
            <p:cNvPr id="66" name="Picture 65"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34" name="Picture 2" descr="https://upload.wikimedia.org/wikipedia/en/thumb/8/84/European_Commission.svg/1280px-European_Commission.svg.png"/>
          <p:cNvPicPr>
            <a:picLocks noChangeAspect="1" noChangeArrowheads="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7841412" y="626463"/>
            <a:ext cx="1156961" cy="80158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929" r:id="rId1"/>
    <p:sldLayoutId id="2147483941" r:id="rId2"/>
    <p:sldLayoutId id="2147483930" r:id="rId3"/>
    <p:sldLayoutId id="2147483943" r:id="rId4"/>
    <p:sldLayoutId id="2147483944" r:id="rId5"/>
    <p:sldLayoutId id="2147483945" r:id="rId6"/>
    <p:sldLayoutId id="2147483947" r:id="rId7"/>
    <p:sldLayoutId id="2147483948" r:id="rId8"/>
    <p:sldLayoutId id="2147483949" r:id="rId9"/>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64.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3.png"/><Relationship Id="rId5" Type="http://schemas.openxmlformats.org/officeDocument/2006/relationships/image" Target="../media/image62.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gif"/></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5.gif"/><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1.pn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gif"/></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237573" y="2110157"/>
            <a:ext cx="7174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marL="0" marR="0" lvl="0" indent="0" defTabSz="914400" latinLnBrk="0">
              <a:lnSpc>
                <a:spcPct val="100000"/>
              </a:lnSpc>
              <a:buClrTx/>
              <a:buSzTx/>
              <a:buFontTx/>
              <a:buNone/>
              <a:tabLst/>
              <a:defRPr/>
            </a:pPr>
            <a:r>
              <a:rPr lang="en-US" sz="3200" dirty="0" smtClean="0">
                <a:solidFill>
                  <a:schemeClr val="bg1">
                    <a:lumMod val="95000"/>
                  </a:schemeClr>
                </a:solidFill>
                <a:latin typeface="Verdana"/>
                <a:ea typeface="+mj-ea"/>
                <a:cs typeface="Verdana"/>
              </a:rPr>
              <a:t>ESA activities in measuring GHGs</a:t>
            </a:r>
            <a:endParaRPr lang="en-GB" sz="3200" dirty="0">
              <a:solidFill>
                <a:schemeClr val="bg1">
                  <a:lumMod val="95000"/>
                </a:schemeClr>
              </a:solidFill>
              <a:latin typeface="Verdana"/>
              <a:ea typeface="+mj-ea"/>
              <a:cs typeface="Verdana"/>
            </a:endParaRPr>
          </a:p>
        </p:txBody>
      </p:sp>
      <p:sp>
        <p:nvSpPr>
          <p:cNvPr id="7" name="Text Box 24"/>
          <p:cNvSpPr txBox="1">
            <a:spLocks noChangeArrowheads="1"/>
          </p:cNvSpPr>
          <p:nvPr/>
        </p:nvSpPr>
        <p:spPr bwMode="auto">
          <a:xfrm>
            <a:off x="1237573" y="2906556"/>
            <a:ext cx="2657715" cy="369332"/>
          </a:xfrm>
          <a:prstGeom prst="rect">
            <a:avLst/>
          </a:prstGeom>
          <a:solidFill>
            <a:srgbClr val="007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ts val="0"/>
              </a:spcBef>
            </a:pPr>
            <a:r>
              <a:rPr lang="en-GB" dirty="0" smtClean="0">
                <a:solidFill>
                  <a:schemeClr val="bg1"/>
                </a:solidFill>
              </a:rPr>
              <a:t>Yasjka Meijer for ESA</a:t>
            </a:r>
            <a:endParaRPr lang="en-GB" dirty="0">
              <a:solidFill>
                <a:schemeClr val="bg1"/>
              </a:solidFill>
            </a:endParaRPr>
          </a:p>
        </p:txBody>
      </p:sp>
      <p:sp>
        <p:nvSpPr>
          <p:cNvPr id="8" name="Text Box 25"/>
          <p:cNvSpPr txBox="1">
            <a:spLocks noChangeArrowheads="1"/>
          </p:cNvSpPr>
          <p:nvPr/>
        </p:nvSpPr>
        <p:spPr bwMode="auto">
          <a:xfrm>
            <a:off x="1237573" y="3374556"/>
            <a:ext cx="1766830" cy="369332"/>
          </a:xfrm>
          <a:prstGeom prst="rect">
            <a:avLst/>
          </a:prstGeom>
          <a:solidFill>
            <a:srgbClr val="007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ts val="0"/>
              </a:spcBef>
            </a:pPr>
            <a:r>
              <a:rPr lang="en-GB" dirty="0" smtClean="0">
                <a:solidFill>
                  <a:schemeClr val="bg1"/>
                </a:solidFill>
              </a:rPr>
              <a:t>18 June 2018</a:t>
            </a:r>
            <a:endParaRPr lang="en-GB"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2419" y="125300"/>
            <a:ext cx="7174846" cy="400110"/>
          </a:xfrm>
        </p:spPr>
        <p:txBody>
          <a:bodyPr/>
          <a:lstStyle/>
          <a:p>
            <a:r>
              <a:rPr lang="en-US" sz="2000" dirty="0" smtClean="0"/>
              <a:t>GHG-CCI: Satellite observation of CO</a:t>
            </a:r>
            <a:r>
              <a:rPr lang="en-US" sz="2000" baseline="-25000" dirty="0" smtClean="0"/>
              <a:t>2</a:t>
            </a:r>
            <a:r>
              <a:rPr lang="en-US" sz="2000" dirty="0" smtClean="0"/>
              <a:t> growth rates </a:t>
            </a:r>
            <a:endParaRPr lang="en-US" sz="2000" dirty="0"/>
          </a:p>
        </p:txBody>
      </p:sp>
      <p:pic>
        <p:nvPicPr>
          <p:cNvPr id="5" name="Image 4"/>
          <p:cNvPicPr>
            <a:picLocks noChangeAspect="1"/>
          </p:cNvPicPr>
          <p:nvPr/>
        </p:nvPicPr>
        <p:blipFill rotWithShape="1">
          <a:blip r:embed="rId3"/>
          <a:srcRect l="7033" r="5756" b="48554"/>
          <a:stretch/>
        </p:blipFill>
        <p:spPr>
          <a:xfrm>
            <a:off x="5544922" y="736451"/>
            <a:ext cx="3538030" cy="1772160"/>
          </a:xfrm>
          <a:prstGeom prst="rect">
            <a:avLst/>
          </a:prstGeom>
        </p:spPr>
      </p:pic>
      <p:pic>
        <p:nvPicPr>
          <p:cNvPr id="14" name="Image 13"/>
          <p:cNvPicPr>
            <a:picLocks noChangeAspect="1"/>
          </p:cNvPicPr>
          <p:nvPr/>
        </p:nvPicPr>
        <p:blipFill rotWithShape="1">
          <a:blip r:embed="rId4"/>
          <a:srcRect l="9953"/>
          <a:stretch/>
        </p:blipFill>
        <p:spPr>
          <a:xfrm>
            <a:off x="5479085" y="2493981"/>
            <a:ext cx="3688816" cy="1748832"/>
          </a:xfrm>
          <a:prstGeom prst="rect">
            <a:avLst/>
          </a:prstGeom>
        </p:spPr>
      </p:pic>
      <p:pic>
        <p:nvPicPr>
          <p:cNvPr id="9" name="Picture 2" descr="C:\Users\ALAHCEM\Downloads\Atmospheric_carbon_dioxide_ris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899771"/>
            <a:ext cx="5494219" cy="300654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ZoneTexte 5"/>
          <p:cNvSpPr txBox="1"/>
          <p:nvPr/>
        </p:nvSpPr>
        <p:spPr>
          <a:xfrm>
            <a:off x="3057754" y="4182721"/>
            <a:ext cx="6025198" cy="692497"/>
          </a:xfrm>
          <a:prstGeom prst="rect">
            <a:avLst/>
          </a:prstGeom>
          <a:noFill/>
        </p:spPr>
        <p:txBody>
          <a:bodyPr wrap="square" rtlCol="0">
            <a:spAutoFit/>
          </a:bodyPr>
          <a:lstStyle/>
          <a:p>
            <a:r>
              <a:rPr lang="en-US" sz="700" dirty="0" smtClean="0">
                <a:solidFill>
                  <a:schemeClr val="tx2"/>
                </a:solidFill>
              </a:rPr>
              <a:t>Michael Buchwitz1, Maximilian Reuter1, Oliver Schneising1, Stefan Noël1, Bettina Gier1,2, Heinrich 5 Bovensmann1, John P. Burrows1, </a:t>
            </a:r>
            <a:r>
              <a:rPr lang="en-US" sz="700" dirty="0" err="1" smtClean="0">
                <a:solidFill>
                  <a:schemeClr val="tx2"/>
                </a:solidFill>
              </a:rPr>
              <a:t>Hartmut</a:t>
            </a:r>
            <a:r>
              <a:rPr lang="en-US" sz="700" dirty="0" smtClean="0">
                <a:solidFill>
                  <a:schemeClr val="tx2"/>
                </a:solidFill>
              </a:rPr>
              <a:t> Boesch3,4, Jasdeep Anand3,4, Robert J. Parker3,4, Peter Somkuti3,4, Rob G. Detmers5, Otto P. Hasekamp5.</a:t>
            </a:r>
          </a:p>
          <a:p>
            <a:r>
              <a:rPr lang="en-US" sz="700" dirty="0" smtClean="0">
                <a:solidFill>
                  <a:schemeClr val="tx2"/>
                </a:solidFill>
              </a:rPr>
              <a:t>Computation and analysis of atmospheric carbon dioxide annual mean growth rates from satellite observations during 2003-2016 </a:t>
            </a:r>
          </a:p>
          <a:p>
            <a:endParaRPr lang="en-US" dirty="0"/>
          </a:p>
        </p:txBody>
      </p:sp>
      <p:sp>
        <p:nvSpPr>
          <p:cNvPr id="10" name="TextBox 9"/>
          <p:cNvSpPr txBox="1"/>
          <p:nvPr/>
        </p:nvSpPr>
        <p:spPr>
          <a:xfrm>
            <a:off x="3569816" y="2764643"/>
            <a:ext cx="1880007" cy="646228"/>
          </a:xfrm>
          <a:prstGeom prst="rect">
            <a:avLst/>
          </a:prstGeom>
          <a:noFill/>
        </p:spPr>
        <p:txBody>
          <a:bodyPr wrap="square" lIns="91338" tIns="45669" rIns="91338" bIns="45669" rtlCol="0">
            <a:spAutoFit/>
          </a:bodyPr>
          <a:lstStyle/>
          <a:p>
            <a:pPr algn="ctr"/>
            <a:r>
              <a:rPr lang="en-GB" sz="2400" b="1" dirty="0">
                <a:solidFill>
                  <a:srgbClr val="FFFFFF"/>
                </a:solidFill>
                <a:effectLst>
                  <a:outerShdw blurRad="38100" dist="38100" dir="2700000" algn="tl">
                    <a:srgbClr val="000000">
                      <a:alpha val="43137"/>
                    </a:srgbClr>
                  </a:outerShdw>
                </a:effectLst>
              </a:rPr>
              <a:t>+9%</a:t>
            </a:r>
            <a:r>
              <a:rPr lang="en-GB" sz="1600" b="1" dirty="0">
                <a:solidFill>
                  <a:srgbClr val="FFFFFF"/>
                </a:solidFill>
                <a:effectLst>
                  <a:outerShdw blurRad="38100" dist="38100" dir="2700000" algn="tl">
                    <a:srgbClr val="000000">
                      <a:alpha val="43137"/>
                    </a:srgbClr>
                  </a:outerShdw>
                </a:effectLst>
              </a:rPr>
              <a:t> </a:t>
            </a:r>
          </a:p>
          <a:p>
            <a:pPr algn="ctr"/>
            <a:r>
              <a:rPr lang="en-GB" sz="1200" dirty="0">
                <a:solidFill>
                  <a:srgbClr val="FFFFFF"/>
                </a:solidFill>
                <a:effectLst>
                  <a:outerShdw blurRad="38100" dist="38100" dir="2700000" algn="tl">
                    <a:srgbClr val="000000">
                      <a:alpha val="43137"/>
                    </a:srgbClr>
                  </a:outerShdw>
                </a:effectLst>
              </a:rPr>
              <a:t>in just 15 years time</a:t>
            </a:r>
          </a:p>
        </p:txBody>
      </p:sp>
      <p:sp>
        <p:nvSpPr>
          <p:cNvPr id="11" name="Rectangle 10"/>
          <p:cNvSpPr/>
          <p:nvPr/>
        </p:nvSpPr>
        <p:spPr>
          <a:xfrm>
            <a:off x="-1" y="3906317"/>
            <a:ext cx="5494219" cy="230729"/>
          </a:xfrm>
          <a:prstGeom prst="rect">
            <a:avLst/>
          </a:prstGeom>
          <a:solidFill>
            <a:schemeClr val="tx1"/>
          </a:solidFill>
        </p:spPr>
        <p:txBody>
          <a:bodyPr wrap="square" lIns="91338" tIns="45669" rIns="91338" bIns="45669">
            <a:spAutoFit/>
          </a:bodyPr>
          <a:lstStyle/>
          <a:p>
            <a:r>
              <a:rPr lang="en-GB" sz="900" dirty="0">
                <a:solidFill>
                  <a:schemeClr val="bg1"/>
                </a:solidFill>
                <a:latin typeface="Verdana"/>
                <a:ea typeface="+mj-ea"/>
                <a:cs typeface="Verdana"/>
              </a:rPr>
              <a:t>© ESA CCI / Planetary Visions, 21 Feb. 2018</a:t>
            </a:r>
          </a:p>
        </p:txBody>
      </p:sp>
    </p:spTree>
    <p:extLst>
      <p:ext uri="{BB962C8B-B14F-4D97-AF65-F5344CB8AC3E}">
        <p14:creationId xmlns:p14="http://schemas.microsoft.com/office/powerpoint/2010/main" val="198840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LAHCEM\Downloads\Saint_George_Basin_Australia 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ounded Rectangle 1"/>
          <p:cNvSpPr/>
          <p:nvPr/>
        </p:nvSpPr>
        <p:spPr>
          <a:xfrm>
            <a:off x="181428" y="2058752"/>
            <a:ext cx="8781142" cy="1028700"/>
          </a:xfrm>
          <a:prstGeom prst="roundRect">
            <a:avLst/>
          </a:prstGeom>
          <a:solidFill>
            <a:schemeClr val="tx1">
              <a:alpha val="68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en-GB" sz="4000" b="1" dirty="0" smtClean="0">
                <a:effectLst>
                  <a:outerShdw blurRad="38100" dist="38100" dir="2700000" algn="tl">
                    <a:srgbClr val="000000">
                      <a:alpha val="43137"/>
                    </a:srgbClr>
                  </a:outerShdw>
                </a:effectLst>
              </a:rPr>
              <a:t>CSC Expansion</a:t>
            </a:r>
            <a:endParaRPr lang="en-GB"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08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4192862802"/>
              </p:ext>
            </p:extLst>
          </p:nvPr>
        </p:nvGraphicFramePr>
        <p:xfrm>
          <a:off x="310590" y="632702"/>
          <a:ext cx="8616957" cy="3893347"/>
        </p:xfrm>
        <a:graphic>
          <a:graphicData uri="http://schemas.openxmlformats.org/drawingml/2006/table">
            <a:tbl>
              <a:tblPr firstRow="1" bandRow="1">
                <a:tableStyleId>{5C22544A-7EE6-4342-B048-85BDC9FD1C3A}</a:tableStyleId>
              </a:tblPr>
              <a:tblGrid>
                <a:gridCol w="2549653">
                  <a:extLst>
                    <a:ext uri="{9D8B030D-6E8A-4147-A177-3AD203B41FA5}">
                      <a16:colId xmlns:a16="http://schemas.microsoft.com/office/drawing/2014/main" val="20000"/>
                    </a:ext>
                  </a:extLst>
                </a:gridCol>
                <a:gridCol w="6067304">
                  <a:extLst>
                    <a:ext uri="{9D8B030D-6E8A-4147-A177-3AD203B41FA5}">
                      <a16:colId xmlns:a16="http://schemas.microsoft.com/office/drawing/2014/main" val="20001"/>
                    </a:ext>
                  </a:extLst>
                </a:gridCol>
              </a:tblGrid>
              <a:tr h="398741">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endParaRPr lang="en-GB" sz="1600" b="1" dirty="0">
                        <a:solidFill>
                          <a:srgbClr val="0070C0"/>
                        </a:solidFill>
                        <a:effectLst/>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en-GB" sz="1200" b="0" dirty="0">
                        <a:solidFill>
                          <a:srgbClr val="0070C0"/>
                        </a:solidFill>
                        <a:effectLst/>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2752">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US" sz="1200" b="0" dirty="0">
                          <a:solidFill>
                            <a:srgbClr val="00549F"/>
                          </a:solidFill>
                          <a:effectLst/>
                          <a:latin typeface="+mn-lt"/>
                        </a:rPr>
                        <a:t>Anthropogenic </a:t>
                      </a:r>
                      <a:r>
                        <a:rPr lang="en-US" sz="1200" b="0" dirty="0" smtClean="0">
                          <a:solidFill>
                            <a:srgbClr val="00549F"/>
                          </a:solidFill>
                          <a:effectLst/>
                          <a:latin typeface="+mn-lt"/>
                        </a:rPr>
                        <a:t>CO</a:t>
                      </a:r>
                      <a:r>
                        <a:rPr lang="en-US" sz="1200" b="0" baseline="-25000" dirty="0" smtClean="0">
                          <a:solidFill>
                            <a:srgbClr val="00549F"/>
                          </a:solidFill>
                          <a:effectLst/>
                          <a:latin typeface="+mn-lt"/>
                        </a:rPr>
                        <a:t>2</a:t>
                      </a:r>
                      <a:endParaRPr lang="en-GB" sz="1200" b="0" dirty="0">
                        <a:solidFill>
                          <a:srgbClr val="00549F"/>
                        </a:solidFill>
                        <a:effectLst/>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GB" sz="1200" b="0" dirty="0" smtClean="0">
                          <a:solidFill>
                            <a:srgbClr val="0070C0"/>
                          </a:solidFill>
                          <a:effectLst/>
                          <a:latin typeface="+mn-lt"/>
                        </a:rPr>
                        <a:t>Monitoring</a:t>
                      </a:r>
                      <a:r>
                        <a:rPr lang="en-GB" sz="1200" b="0" baseline="0" dirty="0" smtClean="0">
                          <a:solidFill>
                            <a:srgbClr val="0070C0"/>
                          </a:solidFill>
                          <a:effectLst/>
                          <a:latin typeface="+mn-lt"/>
                        </a:rPr>
                        <a:t> Anthropogenic CO</a:t>
                      </a:r>
                      <a:r>
                        <a:rPr lang="en-GB" sz="1200" b="0" baseline="-25000" dirty="0" smtClean="0">
                          <a:solidFill>
                            <a:srgbClr val="0070C0"/>
                          </a:solidFill>
                          <a:effectLst/>
                          <a:latin typeface="+mn-lt"/>
                        </a:rPr>
                        <a:t>2</a:t>
                      </a:r>
                      <a:r>
                        <a:rPr lang="en-GB" sz="1200" b="0" baseline="0" dirty="0" smtClean="0">
                          <a:solidFill>
                            <a:srgbClr val="0070C0"/>
                          </a:solidFill>
                          <a:effectLst/>
                          <a:latin typeface="+mn-lt"/>
                        </a:rPr>
                        <a:t> Emissions in support of GHG </a:t>
                      </a:r>
                    </a:p>
                    <a:p>
                      <a:pPr algn="l"/>
                      <a:r>
                        <a:rPr lang="en-GB" sz="1200" b="0" baseline="0" dirty="0" smtClean="0">
                          <a:solidFill>
                            <a:srgbClr val="0070C0"/>
                          </a:solidFill>
                          <a:effectLst/>
                          <a:latin typeface="+mn-lt"/>
                        </a:rPr>
                        <a:t>Monitoring and Verification</a:t>
                      </a:r>
                      <a:endParaRPr lang="en-GB" sz="1200" b="0" dirty="0">
                        <a:solidFill>
                          <a:srgbClr val="0070C0"/>
                        </a:solidFill>
                        <a:effectLst/>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13898">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1200" b="0" kern="1200" dirty="0">
                          <a:solidFill>
                            <a:srgbClr val="00549F"/>
                          </a:solidFill>
                          <a:effectLst/>
                          <a:latin typeface="+mn-lt"/>
                          <a:ea typeface="+mn-ea"/>
                          <a:cs typeface="+mn-cs"/>
                        </a:rPr>
                        <a:t>High </a:t>
                      </a:r>
                      <a:r>
                        <a:rPr lang="en-GB" sz="1200" b="0" kern="1200" dirty="0" smtClean="0">
                          <a:solidFill>
                            <a:srgbClr val="00549F"/>
                          </a:solidFill>
                          <a:effectLst/>
                          <a:latin typeface="+mn-lt"/>
                          <a:ea typeface="+mn-ea"/>
                          <a:cs typeface="+mn-cs"/>
                        </a:rPr>
                        <a:t>Spatial/Temporal</a:t>
                      </a:r>
                      <a:r>
                        <a:rPr lang="en-GB" sz="1200" b="0" kern="1200" baseline="0" dirty="0" smtClean="0">
                          <a:solidFill>
                            <a:srgbClr val="00549F"/>
                          </a:solidFill>
                          <a:effectLst/>
                          <a:latin typeface="+mn-lt"/>
                          <a:ea typeface="+mn-ea"/>
                          <a:cs typeface="+mn-cs"/>
                        </a:rPr>
                        <a:t> </a:t>
                      </a:r>
                      <a:r>
                        <a:rPr lang="en-GB" sz="1200" b="0" kern="1200" dirty="0" smtClean="0">
                          <a:solidFill>
                            <a:srgbClr val="00549F"/>
                          </a:solidFill>
                          <a:effectLst/>
                          <a:latin typeface="+mn-lt"/>
                          <a:ea typeface="+mn-ea"/>
                          <a:cs typeface="+mn-cs"/>
                        </a:rPr>
                        <a:t>Res</a:t>
                      </a:r>
                      <a:r>
                        <a:rPr lang="en-GB" sz="1200" b="0" kern="1200" dirty="0">
                          <a:solidFill>
                            <a:srgbClr val="00549F"/>
                          </a:solidFill>
                          <a:effectLst/>
                          <a:latin typeface="+mn-lt"/>
                          <a:ea typeface="+mn-ea"/>
                          <a:cs typeface="+mn-cs"/>
                        </a:rPr>
                        <a:t>. </a:t>
                      </a:r>
                      <a:endParaRPr lang="en-GB" sz="1200" b="0" kern="1200" dirty="0" smtClean="0">
                        <a:solidFill>
                          <a:srgbClr val="00549F"/>
                        </a:solidFill>
                        <a:effectLst/>
                        <a:latin typeface="+mn-lt"/>
                        <a:ea typeface="+mn-ea"/>
                        <a:cs typeface="+mn-cs"/>
                      </a:endParaRPr>
                    </a:p>
                    <a:p>
                      <a:pPr marL="0" marR="0" indent="0" algn="l" defTabSz="685681" rtl="0" eaLnBrk="1" fontAlgn="auto" latinLnBrk="0" hangingPunct="1">
                        <a:lnSpc>
                          <a:spcPct val="100000"/>
                        </a:lnSpc>
                        <a:spcBef>
                          <a:spcPts val="0"/>
                        </a:spcBef>
                        <a:spcAft>
                          <a:spcPts val="0"/>
                        </a:spcAft>
                        <a:buClrTx/>
                        <a:buSzTx/>
                        <a:buFontTx/>
                        <a:buNone/>
                        <a:tabLst/>
                        <a:defRPr/>
                      </a:pPr>
                      <a:r>
                        <a:rPr lang="en-GB" sz="1200" b="0" kern="1200" dirty="0" smtClean="0">
                          <a:solidFill>
                            <a:srgbClr val="00549F"/>
                          </a:solidFill>
                          <a:effectLst/>
                          <a:latin typeface="+mn-lt"/>
                          <a:ea typeface="+mn-ea"/>
                          <a:cs typeface="+mn-cs"/>
                        </a:rPr>
                        <a:t>Land </a:t>
                      </a:r>
                      <a:r>
                        <a:rPr lang="en-GB" sz="1200" b="0" kern="1200" dirty="0">
                          <a:solidFill>
                            <a:srgbClr val="00549F"/>
                          </a:solidFill>
                          <a:effectLst/>
                          <a:latin typeface="+mn-lt"/>
                          <a:ea typeface="+mn-ea"/>
                          <a:cs typeface="+mn-cs"/>
                        </a:rPr>
                        <a:t>Surface Temperature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1" indent="0" algn="l" defTabSz="685681" rtl="0" eaLnBrk="1" fontAlgn="auto" latinLnBrk="0" hangingPunct="1">
                        <a:lnSpc>
                          <a:spcPct val="100000"/>
                        </a:lnSpc>
                        <a:spcBef>
                          <a:spcPts val="0"/>
                        </a:spcBef>
                        <a:spcAft>
                          <a:spcPts val="0"/>
                        </a:spcAft>
                        <a:buClrTx/>
                        <a:buSzTx/>
                        <a:buFontTx/>
                        <a:buNone/>
                        <a:tabLst/>
                        <a:defRPr/>
                      </a:pPr>
                      <a:r>
                        <a:rPr lang="en-US" sz="1200" b="0" kern="1200" dirty="0" smtClean="0">
                          <a:solidFill>
                            <a:srgbClr val="0070C0"/>
                          </a:solidFill>
                          <a:effectLst/>
                          <a:latin typeface="+mn-lt"/>
                          <a:ea typeface="+mn-ea"/>
                          <a:cs typeface="+mn-cs"/>
                        </a:rPr>
                        <a:t>Monitoring Emissivity and Evapotranspiration to</a:t>
                      </a:r>
                      <a:r>
                        <a:rPr lang="en-US" sz="1200" b="0" kern="1200" baseline="0" dirty="0" smtClean="0">
                          <a:solidFill>
                            <a:srgbClr val="0070C0"/>
                          </a:solidFill>
                          <a:effectLst/>
                          <a:latin typeface="+mn-lt"/>
                          <a:ea typeface="+mn-ea"/>
                          <a:cs typeface="+mn-cs"/>
                        </a:rPr>
                        <a:t> support </a:t>
                      </a:r>
                      <a:r>
                        <a:rPr lang="en-US" sz="1200" b="0" kern="1200" dirty="0" smtClean="0">
                          <a:solidFill>
                            <a:srgbClr val="0070C0"/>
                          </a:solidFill>
                          <a:effectLst/>
                          <a:latin typeface="+mn-lt"/>
                          <a:ea typeface="+mn-ea"/>
                          <a:cs typeface="+mn-cs"/>
                        </a:rPr>
                        <a:t>Agricultural productivity and Water Resource</a:t>
                      </a:r>
                      <a:r>
                        <a:rPr lang="en-US" sz="1200" b="0" kern="1200" baseline="0" dirty="0" smtClean="0">
                          <a:solidFill>
                            <a:srgbClr val="0070C0"/>
                          </a:solidFill>
                          <a:effectLst/>
                          <a:latin typeface="+mn-lt"/>
                          <a:ea typeface="+mn-ea"/>
                          <a:cs typeface="+mn-cs"/>
                        </a:rPr>
                        <a:t> </a:t>
                      </a:r>
                      <a:r>
                        <a:rPr lang="en-US" sz="1200" b="0" kern="1200" dirty="0" smtClean="0">
                          <a:solidFill>
                            <a:srgbClr val="0070C0"/>
                          </a:solidFill>
                          <a:effectLst/>
                          <a:latin typeface="+mn-lt"/>
                          <a:ea typeface="+mn-ea"/>
                          <a:cs typeface="+mn-cs"/>
                        </a:rPr>
                        <a:t>Management </a:t>
                      </a:r>
                      <a:endParaRPr lang="en-US" sz="1200" b="0" kern="1200" dirty="0">
                        <a:solidFill>
                          <a:srgbClr val="0070C0"/>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834">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1200" b="0" kern="1200" dirty="0">
                          <a:solidFill>
                            <a:srgbClr val="00549F"/>
                          </a:solidFill>
                          <a:effectLst/>
                          <a:latin typeface="+mn-lt"/>
                          <a:ea typeface="+mn-ea"/>
                          <a:cs typeface="+mn-cs"/>
                        </a:rPr>
                        <a:t>Polar Ice &amp; Snow Topography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1200" b="0" kern="1200" dirty="0">
                          <a:solidFill>
                            <a:srgbClr val="0070C0"/>
                          </a:solidFill>
                          <a:effectLst/>
                          <a:latin typeface="+mn-lt"/>
                          <a:ea typeface="+mn-ea"/>
                          <a:cs typeface="+mn-cs"/>
                        </a:rPr>
                        <a:t>Land &amp;</a:t>
                      </a:r>
                      <a:r>
                        <a:rPr lang="en-GB" sz="1200" b="0" kern="1200" baseline="0" dirty="0">
                          <a:solidFill>
                            <a:srgbClr val="0070C0"/>
                          </a:solidFill>
                          <a:effectLst/>
                          <a:latin typeface="+mn-lt"/>
                          <a:ea typeface="+mn-ea"/>
                          <a:cs typeface="+mn-cs"/>
                        </a:rPr>
                        <a:t> Sea </a:t>
                      </a:r>
                      <a:r>
                        <a:rPr lang="en-GB" sz="1200" b="0" kern="1200" dirty="0">
                          <a:solidFill>
                            <a:srgbClr val="0070C0"/>
                          </a:solidFill>
                          <a:effectLst/>
                          <a:latin typeface="+mn-lt"/>
                          <a:ea typeface="+mn-ea"/>
                          <a:cs typeface="+mn-cs"/>
                        </a:rPr>
                        <a:t>Ice </a:t>
                      </a:r>
                      <a:r>
                        <a:rPr lang="en-GB" sz="1200" b="0" kern="1200" dirty="0" smtClean="0">
                          <a:solidFill>
                            <a:srgbClr val="0070C0"/>
                          </a:solidFill>
                          <a:effectLst/>
                          <a:latin typeface="+mn-lt"/>
                          <a:ea typeface="+mn-ea"/>
                          <a:cs typeface="+mn-cs"/>
                        </a:rPr>
                        <a:t>Thickness Change (incl. sea, river</a:t>
                      </a:r>
                      <a:r>
                        <a:rPr lang="en-GB" sz="1200" b="0" kern="1200" baseline="0" dirty="0" smtClean="0">
                          <a:solidFill>
                            <a:srgbClr val="0070C0"/>
                          </a:solidFill>
                          <a:effectLst/>
                          <a:latin typeface="+mn-lt"/>
                          <a:ea typeface="+mn-ea"/>
                          <a:cs typeface="+mn-cs"/>
                        </a:rPr>
                        <a:t> and lake level) in support of C3S and CMEMS</a:t>
                      </a:r>
                      <a:endParaRPr lang="en-GB" sz="1200" b="0" dirty="0">
                        <a:solidFill>
                          <a:srgbClr val="0070C0"/>
                        </a:solidFill>
                        <a:effectLst/>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834">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1200" b="0" kern="1200" dirty="0">
                          <a:solidFill>
                            <a:srgbClr val="00549F"/>
                          </a:solidFill>
                          <a:effectLst/>
                          <a:latin typeface="+mn-lt"/>
                          <a:ea typeface="+mn-ea"/>
                          <a:cs typeface="+mn-cs"/>
                        </a:rPr>
                        <a:t>Passive Microwave Imaging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1200" b="0" kern="1200" dirty="0">
                          <a:solidFill>
                            <a:srgbClr val="0070C0"/>
                          </a:solidFill>
                          <a:effectLst/>
                          <a:latin typeface="+mn-lt"/>
                          <a:ea typeface="+mn-ea"/>
                          <a:cs typeface="+mn-cs"/>
                        </a:rPr>
                        <a:t>Sea Ice Concentration </a:t>
                      </a:r>
                      <a:r>
                        <a:rPr lang="en-GB" sz="1200" b="0" kern="1200" dirty="0" smtClean="0">
                          <a:solidFill>
                            <a:srgbClr val="0070C0"/>
                          </a:solidFill>
                          <a:effectLst/>
                          <a:latin typeface="+mn-lt"/>
                          <a:ea typeface="+mn-ea"/>
                          <a:cs typeface="+mn-cs"/>
                        </a:rPr>
                        <a:t>and</a:t>
                      </a:r>
                      <a:r>
                        <a:rPr lang="en-GB" sz="1200" b="0" kern="1200" baseline="0" dirty="0" smtClean="0">
                          <a:solidFill>
                            <a:srgbClr val="0070C0"/>
                          </a:solidFill>
                          <a:effectLst/>
                          <a:latin typeface="+mn-lt"/>
                          <a:ea typeface="+mn-ea"/>
                          <a:cs typeface="+mn-cs"/>
                        </a:rPr>
                        <a:t> Sea Surface Temp. (others incl. soil moisture and Snow Water Equivalent) in support of operational ice/marine services and EU Arctic Policy</a:t>
                      </a:r>
                      <a:endParaRPr lang="en-GB" sz="1200" b="0" dirty="0">
                        <a:solidFill>
                          <a:srgbClr val="0070C0"/>
                        </a:solidFill>
                        <a:effectLst/>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22354">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1200" b="0" kern="1200" dirty="0" smtClean="0">
                          <a:solidFill>
                            <a:srgbClr val="00549F"/>
                          </a:solidFill>
                          <a:effectLst/>
                          <a:latin typeface="+mn-lt"/>
                          <a:ea typeface="+mn-ea"/>
                          <a:cs typeface="+mn-cs"/>
                        </a:rPr>
                        <a:t>Hyperspectral Imaging</a:t>
                      </a:r>
                      <a:endParaRPr lang="en-GB" sz="1200" b="0" kern="1200" dirty="0">
                        <a:solidFill>
                          <a:srgbClr val="00549F"/>
                        </a:solidFill>
                        <a:effectLst/>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b="0" dirty="0" smtClean="0">
                          <a:solidFill>
                            <a:srgbClr val="0070C0"/>
                          </a:solidFill>
                          <a:effectLst/>
                          <a:latin typeface="+mn-lt"/>
                        </a:rPr>
                        <a:t>Agriculture/food security,</a:t>
                      </a:r>
                      <a:r>
                        <a:rPr lang="en-US" sz="1200" b="0" baseline="0" dirty="0" smtClean="0">
                          <a:solidFill>
                            <a:srgbClr val="0070C0"/>
                          </a:solidFill>
                          <a:effectLst/>
                          <a:latin typeface="+mn-lt"/>
                        </a:rPr>
                        <a:t> </a:t>
                      </a:r>
                      <a:r>
                        <a:rPr lang="en-US" sz="1200" b="0" dirty="0" smtClean="0">
                          <a:solidFill>
                            <a:srgbClr val="0070C0"/>
                          </a:solidFill>
                          <a:effectLst/>
                          <a:latin typeface="+mn-lt"/>
                        </a:rPr>
                        <a:t>forestry, raw materials,</a:t>
                      </a:r>
                      <a:r>
                        <a:rPr lang="en-US" sz="1200" b="0" baseline="0" dirty="0" smtClean="0">
                          <a:solidFill>
                            <a:srgbClr val="0070C0"/>
                          </a:solidFill>
                          <a:effectLst/>
                          <a:latin typeface="+mn-lt"/>
                        </a:rPr>
                        <a:t> </a:t>
                      </a:r>
                      <a:r>
                        <a:rPr lang="en-US" sz="1200" b="0" dirty="0" smtClean="0">
                          <a:solidFill>
                            <a:srgbClr val="0070C0"/>
                          </a:solidFill>
                          <a:effectLst/>
                          <a:latin typeface="+mn-lt"/>
                        </a:rPr>
                        <a:t>soil</a:t>
                      </a:r>
                      <a:r>
                        <a:rPr lang="en-US" sz="1200" b="0" baseline="0" dirty="0" smtClean="0">
                          <a:solidFill>
                            <a:srgbClr val="0070C0"/>
                          </a:solidFill>
                          <a:effectLst/>
                          <a:latin typeface="+mn-lt"/>
                        </a:rPr>
                        <a:t> properties </a:t>
                      </a:r>
                      <a:r>
                        <a:rPr lang="en-US" sz="1200" b="0" dirty="0" smtClean="0">
                          <a:solidFill>
                            <a:srgbClr val="0070C0"/>
                          </a:solidFill>
                          <a:effectLst/>
                          <a:latin typeface="+mn-lt"/>
                        </a:rPr>
                        <a:t>and biodiversity (others</a:t>
                      </a:r>
                      <a:r>
                        <a:rPr lang="en-US" sz="1200" b="0" baseline="0" dirty="0" smtClean="0">
                          <a:solidFill>
                            <a:srgbClr val="0070C0"/>
                          </a:solidFill>
                          <a:effectLst/>
                          <a:latin typeface="+mn-lt"/>
                        </a:rPr>
                        <a:t> incl. water quality)</a:t>
                      </a:r>
                      <a:endParaRPr lang="en-US" sz="1200" b="0" dirty="0" smtClean="0">
                        <a:solidFill>
                          <a:srgbClr val="0070C0"/>
                        </a:solidFill>
                        <a:effectLst/>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03874">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1200" b="0" kern="1200" dirty="0" smtClean="0">
                          <a:solidFill>
                            <a:srgbClr val="00549F"/>
                          </a:solidFill>
                          <a:effectLst/>
                          <a:latin typeface="+mn-lt"/>
                          <a:ea typeface="+mn-ea"/>
                          <a:cs typeface="+mn-cs"/>
                        </a:rPr>
                        <a:t>L-band SAR</a:t>
                      </a:r>
                      <a:endParaRPr lang="en-GB" sz="1200" b="0" kern="1200" dirty="0">
                        <a:solidFill>
                          <a:srgbClr val="00549F"/>
                        </a:solidFill>
                        <a:effectLst/>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smtClean="0">
                          <a:solidFill>
                            <a:srgbClr val="0070C0"/>
                          </a:solidFill>
                          <a:effectLst/>
                          <a:latin typeface="+mn-lt"/>
                        </a:rPr>
                        <a:t>Forestry,</a:t>
                      </a:r>
                      <a:r>
                        <a:rPr lang="en-GB" sz="1200" b="0" baseline="0" dirty="0" smtClean="0">
                          <a:solidFill>
                            <a:srgbClr val="0070C0"/>
                          </a:solidFill>
                          <a:effectLst/>
                          <a:latin typeface="+mn-lt"/>
                        </a:rPr>
                        <a:t> </a:t>
                      </a:r>
                      <a:r>
                        <a:rPr lang="en-GB" sz="1200" b="0" dirty="0" smtClean="0">
                          <a:solidFill>
                            <a:srgbClr val="0070C0"/>
                          </a:solidFill>
                          <a:effectLst/>
                          <a:latin typeface="+mn-lt"/>
                        </a:rPr>
                        <a:t>Natural Hazards, Crop type &amp; Precision Farming, Sea ice type, ice motion (others</a:t>
                      </a:r>
                      <a:r>
                        <a:rPr lang="en-GB" sz="1200" b="0" baseline="0" dirty="0" smtClean="0">
                          <a:solidFill>
                            <a:srgbClr val="0070C0"/>
                          </a:solidFill>
                          <a:effectLst/>
                          <a:latin typeface="+mn-lt"/>
                        </a:rPr>
                        <a:t> </a:t>
                      </a:r>
                      <a:r>
                        <a:rPr lang="en-GB" sz="1200" b="0" dirty="0" smtClean="0">
                          <a:solidFill>
                            <a:srgbClr val="0070C0"/>
                          </a:solidFill>
                          <a:effectLst/>
                          <a:latin typeface="+mn-lt"/>
                        </a:rPr>
                        <a:t>incl. soil</a:t>
                      </a:r>
                      <a:r>
                        <a:rPr lang="en-GB" sz="1200" b="0" baseline="0" dirty="0" smtClean="0">
                          <a:solidFill>
                            <a:srgbClr val="0070C0"/>
                          </a:solidFill>
                          <a:effectLst/>
                          <a:latin typeface="+mn-lt"/>
                        </a:rPr>
                        <a:t> moisture and </a:t>
                      </a:r>
                      <a:r>
                        <a:rPr lang="en-GB" sz="1200" b="0" baseline="0" dirty="0" err="1" smtClean="0">
                          <a:solidFill>
                            <a:srgbClr val="0070C0"/>
                          </a:solidFill>
                          <a:effectLst/>
                          <a:latin typeface="+mn-lt"/>
                        </a:rPr>
                        <a:t>InSAR</a:t>
                      </a:r>
                      <a:r>
                        <a:rPr lang="en-GB" sz="1200" b="0" baseline="0" dirty="0" smtClean="0">
                          <a:solidFill>
                            <a:srgbClr val="0070C0"/>
                          </a:solidFill>
                          <a:effectLst/>
                          <a:latin typeface="+mn-lt"/>
                        </a:rPr>
                        <a:t> water extraction)</a:t>
                      </a:r>
                      <a:endParaRPr lang="en-GB" sz="1200" b="0" dirty="0" smtClean="0">
                        <a:solidFill>
                          <a:srgbClr val="0070C0"/>
                        </a:solidFill>
                        <a:effectLst/>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8" name="Title 1"/>
          <p:cNvSpPr txBox="1">
            <a:spLocks/>
          </p:cNvSpPr>
          <p:nvPr/>
        </p:nvSpPr>
        <p:spPr>
          <a:xfrm>
            <a:off x="143088" y="149150"/>
            <a:ext cx="7174846" cy="430887"/>
          </a:xfrm>
          <a:prstGeom prst="rect">
            <a:avLst/>
          </a:prstGeom>
        </p:spPr>
        <p:txBody>
          <a:bodyPr lIns="91424" tIns="45712" rIns="91424" bIns="45712"/>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a:lstStyle>
          <a:p>
            <a:endParaRPr lang="en-GB" sz="2400" b="1" kern="0" dirty="0"/>
          </a:p>
        </p:txBody>
      </p:sp>
      <p:sp>
        <p:nvSpPr>
          <p:cNvPr id="4" name="Title 3"/>
          <p:cNvSpPr>
            <a:spLocks noGrp="1"/>
          </p:cNvSpPr>
          <p:nvPr>
            <p:ph type="title"/>
          </p:nvPr>
        </p:nvSpPr>
        <p:spPr/>
        <p:txBody>
          <a:bodyPr/>
          <a:lstStyle/>
          <a:p>
            <a:r>
              <a:rPr lang="en-US" dirty="0" smtClean="0"/>
              <a:t>High Priority Candidate Missions (HPCMs)</a:t>
            </a:r>
            <a:endParaRPr lang="en-US" dirty="0"/>
          </a:p>
        </p:txBody>
      </p:sp>
    </p:spTree>
    <p:extLst>
      <p:ext uri="{BB962C8B-B14F-4D97-AF65-F5344CB8AC3E}">
        <p14:creationId xmlns:p14="http://schemas.microsoft.com/office/powerpoint/2010/main" val="274455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3086" y="26040"/>
            <a:ext cx="7174846" cy="677108"/>
          </a:xfrm>
        </p:spPr>
        <p:txBody>
          <a:bodyPr/>
          <a:lstStyle/>
          <a:p>
            <a:r>
              <a:rPr lang="en-US" dirty="0"/>
              <a:t>Candidate Copernicus Expansion Mission</a:t>
            </a:r>
            <a:br>
              <a:rPr lang="en-US" dirty="0"/>
            </a:br>
            <a:r>
              <a:rPr lang="en-US" sz="1600" dirty="0"/>
              <a:t>End-to-end System requirements to monitor CO</a:t>
            </a:r>
            <a:r>
              <a:rPr lang="en-US" sz="1600" baseline="-25000" dirty="0"/>
              <a:t>2</a:t>
            </a:r>
            <a:endParaRPr lang="en-GB" sz="1600" dirty="0"/>
          </a:p>
        </p:txBody>
      </p:sp>
      <p:sp>
        <p:nvSpPr>
          <p:cNvPr id="25" name="Content Placeholder 2"/>
          <p:cNvSpPr>
            <a:spLocks noGrp="1"/>
          </p:cNvSpPr>
          <p:nvPr>
            <p:ph idx="1"/>
          </p:nvPr>
        </p:nvSpPr>
        <p:spPr>
          <a:xfrm>
            <a:off x="898214" y="913841"/>
            <a:ext cx="5824461" cy="3516415"/>
          </a:xfrm>
          <a:solidFill>
            <a:schemeClr val="bg1"/>
          </a:solidFill>
        </p:spPr>
        <p:txBody>
          <a:bodyPr/>
          <a:lstStyle/>
          <a:p>
            <a:pPr lvl="0">
              <a:spcAft>
                <a:spcPts val="1200"/>
              </a:spcAft>
              <a:buFont typeface="+mj-lt"/>
              <a:buAutoNum type="arabicPeriod"/>
            </a:pPr>
            <a:r>
              <a:rPr lang="en-US" b="1" dirty="0">
                <a:solidFill>
                  <a:srgbClr val="C00000"/>
                </a:solidFill>
              </a:rPr>
              <a:t>Detection of emitting hot spots </a:t>
            </a:r>
            <a:r>
              <a:rPr lang="en-US" dirty="0">
                <a:solidFill>
                  <a:srgbClr val="00468C"/>
                </a:solidFill>
              </a:rPr>
              <a:t>such as megacities or power plants.</a:t>
            </a:r>
            <a:endParaRPr lang="en-GB" b="1" dirty="0">
              <a:solidFill>
                <a:srgbClr val="C00000"/>
              </a:solidFill>
            </a:endParaRPr>
          </a:p>
          <a:p>
            <a:pPr lvl="0">
              <a:spcAft>
                <a:spcPts val="1200"/>
              </a:spcAft>
              <a:buFont typeface="+mj-lt"/>
              <a:buAutoNum type="arabicPeriod"/>
            </a:pPr>
            <a:r>
              <a:rPr lang="en-US" b="1" dirty="0">
                <a:solidFill>
                  <a:srgbClr val="C00000"/>
                </a:solidFill>
              </a:rPr>
              <a:t>Monitoring the hot spot emissions </a:t>
            </a:r>
            <a:r>
              <a:rPr lang="en-US" dirty="0">
                <a:solidFill>
                  <a:srgbClr val="00468C"/>
                </a:solidFill>
              </a:rPr>
              <a:t>to assess emission reductions/increase of the activities.</a:t>
            </a:r>
            <a:endParaRPr lang="en-GB" b="1" dirty="0">
              <a:solidFill>
                <a:srgbClr val="C00000"/>
              </a:solidFill>
            </a:endParaRPr>
          </a:p>
          <a:p>
            <a:pPr lvl="0">
              <a:spcAft>
                <a:spcPts val="1200"/>
              </a:spcAft>
              <a:buFont typeface="+mj-lt"/>
              <a:buAutoNum type="arabicPeriod"/>
            </a:pPr>
            <a:r>
              <a:rPr lang="en-US" b="1" dirty="0">
                <a:solidFill>
                  <a:srgbClr val="C00000"/>
                </a:solidFill>
              </a:rPr>
              <a:t>Assessing emission changes against local reduction targets </a:t>
            </a:r>
            <a:r>
              <a:rPr lang="en-US" dirty="0">
                <a:solidFill>
                  <a:srgbClr val="00468C"/>
                </a:solidFill>
              </a:rPr>
              <a:t>to monitor impacts of the NDCs.</a:t>
            </a:r>
            <a:endParaRPr lang="en-GB" b="1" dirty="0">
              <a:solidFill>
                <a:srgbClr val="C00000"/>
              </a:solidFill>
            </a:endParaRPr>
          </a:p>
          <a:p>
            <a:pPr lvl="0">
              <a:spcAft>
                <a:spcPts val="1200"/>
              </a:spcAft>
              <a:buFont typeface="+mj-lt"/>
              <a:buAutoNum type="arabicPeriod"/>
            </a:pPr>
            <a:r>
              <a:rPr lang="en-US" b="1" dirty="0">
                <a:solidFill>
                  <a:srgbClr val="C00000"/>
                </a:solidFill>
              </a:rPr>
              <a:t>Assessing the national emissions and changes </a:t>
            </a:r>
            <a:r>
              <a:rPr lang="en-US" dirty="0">
                <a:solidFill>
                  <a:srgbClr val="00468C"/>
                </a:solidFill>
              </a:rPr>
              <a:t>in 5-year time steps to estimate the global stock take.</a:t>
            </a:r>
            <a:endParaRPr lang="en-GB" dirty="0">
              <a:solidFill>
                <a:srgbClr val="00468C"/>
              </a:solidFill>
            </a:endParaRPr>
          </a:p>
          <a:p>
            <a:pPr lvl="0">
              <a:buFont typeface="+mj-lt"/>
              <a:buAutoNum type="arabicPeriod"/>
            </a:pPr>
            <a:endParaRPr lang="en-US" sz="1400" dirty="0">
              <a:solidFill>
                <a:srgbClr val="00468C"/>
              </a:solidFill>
            </a:endParaRPr>
          </a:p>
        </p:txBody>
      </p:sp>
      <p:cxnSp>
        <p:nvCxnSpPr>
          <p:cNvPr id="26" name="Straight Arrow Connector 25"/>
          <p:cNvCxnSpPr/>
          <p:nvPr/>
        </p:nvCxnSpPr>
        <p:spPr>
          <a:xfrm>
            <a:off x="682188" y="1040487"/>
            <a:ext cx="8795" cy="309780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738954" y="1391708"/>
            <a:ext cx="0" cy="271900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6200000">
            <a:off x="-153428" y="2601549"/>
            <a:ext cx="1219016" cy="369332"/>
          </a:xfrm>
          <a:prstGeom prst="rect">
            <a:avLst/>
          </a:prstGeom>
          <a:noFill/>
        </p:spPr>
        <p:txBody>
          <a:bodyPr wrap="none" rtlCol="0">
            <a:spAutoFit/>
          </a:bodyPr>
          <a:lstStyle/>
          <a:p>
            <a:r>
              <a:rPr lang="nl-BE" dirty="0">
                <a:solidFill>
                  <a:schemeClr val="tx2"/>
                </a:solidFill>
              </a:rPr>
              <a:t>Accuracy</a:t>
            </a:r>
          </a:p>
        </p:txBody>
      </p:sp>
      <p:sp>
        <p:nvSpPr>
          <p:cNvPr id="29" name="TextBox 28"/>
          <p:cNvSpPr txBox="1"/>
          <p:nvPr/>
        </p:nvSpPr>
        <p:spPr>
          <a:xfrm rot="16200000">
            <a:off x="6105909" y="2806787"/>
            <a:ext cx="1780318" cy="369332"/>
          </a:xfrm>
          <a:prstGeom prst="rect">
            <a:avLst/>
          </a:prstGeom>
          <a:noFill/>
        </p:spPr>
        <p:txBody>
          <a:bodyPr wrap="none" rtlCol="0">
            <a:spAutoFit/>
          </a:bodyPr>
          <a:lstStyle/>
          <a:p>
            <a:r>
              <a:rPr lang="nl-BE" dirty="0">
                <a:solidFill>
                  <a:schemeClr val="tx2"/>
                </a:solidFill>
              </a:rPr>
              <a:t>Space &amp; Time</a:t>
            </a:r>
          </a:p>
        </p:txBody>
      </p:sp>
      <p:graphicFrame>
        <p:nvGraphicFramePr>
          <p:cNvPr id="30" name="Object 29"/>
          <p:cNvGraphicFramePr>
            <a:graphicFrameLocks noChangeAspect="1"/>
          </p:cNvGraphicFramePr>
          <p:nvPr>
            <p:extLst/>
          </p:nvPr>
        </p:nvGraphicFramePr>
        <p:xfrm>
          <a:off x="3505355" y="2462074"/>
          <a:ext cx="114300" cy="215900"/>
        </p:xfrm>
        <a:graphic>
          <a:graphicData uri="http://schemas.openxmlformats.org/presentationml/2006/ole">
            <mc:AlternateContent xmlns:mc="http://schemas.openxmlformats.org/markup-compatibility/2006">
              <mc:Choice xmlns:v="urn:schemas-microsoft-com:vml" Requires="v">
                <p:oleObj spid="_x0000_s1044" name="Equation" r:id="rId4" imgW="114120" imgH="215640" progId="Equation.3">
                  <p:embed/>
                </p:oleObj>
              </mc:Choice>
              <mc:Fallback>
                <p:oleObj name="Equation" r:id="rId4" imgW="114120" imgH="215640" progId="Equation.3">
                  <p:embed/>
                  <p:pic>
                    <p:nvPicPr>
                      <p:cNvPr id="30" name="Object 29"/>
                      <p:cNvPicPr/>
                      <p:nvPr/>
                    </p:nvPicPr>
                    <p:blipFill>
                      <a:blip r:embed="rId5"/>
                      <a:stretch>
                        <a:fillRect/>
                      </a:stretch>
                    </p:blipFill>
                    <p:spPr>
                      <a:xfrm>
                        <a:off x="3505355" y="2462074"/>
                        <a:ext cx="114300" cy="215900"/>
                      </a:xfrm>
                      <a:prstGeom prst="rect">
                        <a:avLst/>
                      </a:prstGeom>
                    </p:spPr>
                  </p:pic>
                </p:oleObj>
              </mc:Fallback>
            </mc:AlternateContent>
          </a:graphicData>
        </a:graphic>
      </p:graphicFrame>
      <p:sp>
        <p:nvSpPr>
          <p:cNvPr id="31" name="TextBox 30"/>
          <p:cNvSpPr txBox="1"/>
          <p:nvPr/>
        </p:nvSpPr>
        <p:spPr>
          <a:xfrm>
            <a:off x="35135" y="4150665"/>
            <a:ext cx="1771481" cy="276999"/>
          </a:xfrm>
          <a:prstGeom prst="rect">
            <a:avLst/>
          </a:prstGeom>
          <a:noFill/>
        </p:spPr>
        <p:txBody>
          <a:bodyPr wrap="none" lIns="0" tIns="0" rIns="0" bIns="0" rtlCol="0">
            <a:spAutoFit/>
          </a:bodyPr>
          <a:lstStyle/>
          <a:p>
            <a:r>
              <a:rPr lang="en-US" dirty="0">
                <a:solidFill>
                  <a:schemeClr val="tx2"/>
                </a:solidFill>
                <a:ea typeface="Cambria Math" panose="02040503050406030204" pitchFamily="18" charset="0"/>
              </a:rPr>
              <a:t>200-400 t/year</a:t>
            </a:r>
            <a:endParaRPr lang="en-US" baseline="30000" dirty="0">
              <a:solidFill>
                <a:schemeClr val="tx2"/>
              </a:solidFill>
            </a:endParaRPr>
          </a:p>
        </p:txBody>
      </p:sp>
      <p:sp>
        <p:nvSpPr>
          <p:cNvPr id="32" name="TextBox 31"/>
          <p:cNvSpPr txBox="1"/>
          <p:nvPr/>
        </p:nvSpPr>
        <p:spPr>
          <a:xfrm>
            <a:off x="6075367" y="828439"/>
            <a:ext cx="1327174" cy="553998"/>
          </a:xfrm>
          <a:prstGeom prst="rect">
            <a:avLst/>
          </a:prstGeom>
          <a:noFill/>
        </p:spPr>
        <p:txBody>
          <a:bodyPr wrap="none" lIns="0" tIns="0" rIns="0" bIns="0" rtlCol="0">
            <a:spAutoFit/>
          </a:bodyPr>
          <a:lstStyle/>
          <a:p>
            <a:pPr algn="ctr"/>
            <a:r>
              <a:rPr lang="en-US" dirty="0">
                <a:solidFill>
                  <a:schemeClr val="tx2"/>
                </a:solidFill>
              </a:rPr>
              <a:t>km &amp; </a:t>
            </a:r>
          </a:p>
          <a:p>
            <a:pPr algn="ctr"/>
            <a:r>
              <a:rPr lang="en-US" dirty="0">
                <a:solidFill>
                  <a:schemeClr val="tx2"/>
                </a:solidFill>
              </a:rPr>
              <a:t>daily scales</a:t>
            </a:r>
          </a:p>
        </p:txBody>
      </p:sp>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6010">
            <a:off x="7747238" y="3076909"/>
            <a:ext cx="903543" cy="1279094"/>
          </a:xfrm>
          <a:prstGeom prst="rect">
            <a:avLst/>
          </a:prstGeom>
          <a:effectLst>
            <a:outerShdw blurRad="76200" dir="18900000" sy="23000" kx="-1200000" algn="bl" rotWithShape="0">
              <a:prstClr val="black">
                <a:alpha val="20000"/>
              </a:prstClr>
            </a:outerShdw>
          </a:effectLst>
        </p:spPr>
      </p:pic>
      <p:pic>
        <p:nvPicPr>
          <p:cNvPr id="38" name="Image 1"/>
          <p:cNvPicPr>
            <a:picLocks noChangeAspect="1"/>
          </p:cNvPicPr>
          <p:nvPr/>
        </p:nvPicPr>
        <p:blipFill>
          <a:blip r:embed="rId7"/>
          <a:stretch>
            <a:fillRect/>
          </a:stretch>
        </p:blipFill>
        <p:spPr>
          <a:xfrm rot="1626010">
            <a:off x="7591356" y="1576264"/>
            <a:ext cx="902465" cy="1237709"/>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1369921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808536" cy="430887"/>
          </a:xfrm>
        </p:spPr>
        <p:txBody>
          <a:bodyPr/>
          <a:lstStyle/>
          <a:p>
            <a:r>
              <a:rPr lang="en-GB" dirty="0"/>
              <a:t>CO</a:t>
            </a:r>
            <a:r>
              <a:rPr lang="en-GB" baseline="-25000" dirty="0"/>
              <a:t>2</a:t>
            </a:r>
            <a:r>
              <a:rPr lang="en-GB" dirty="0"/>
              <a:t> Monitoring – Space Segment Requirements </a:t>
            </a:r>
            <a:r>
              <a:rPr lang="en-GB" dirty="0" smtClean="0"/>
              <a:t>1/2</a:t>
            </a:r>
            <a:endParaRPr lang="en-GB" dirty="0"/>
          </a:p>
        </p:txBody>
      </p:sp>
      <p:sp>
        <p:nvSpPr>
          <p:cNvPr id="3" name="Content Placeholder 2"/>
          <p:cNvSpPr>
            <a:spLocks noGrp="1"/>
          </p:cNvSpPr>
          <p:nvPr>
            <p:ph idx="1"/>
          </p:nvPr>
        </p:nvSpPr>
        <p:spPr>
          <a:xfrm>
            <a:off x="329184" y="819302"/>
            <a:ext cx="8563696" cy="3913244"/>
          </a:xfrm>
        </p:spPr>
        <p:txBody>
          <a:bodyPr>
            <a:noAutofit/>
          </a:bodyPr>
          <a:lstStyle/>
          <a:p>
            <a:pPr>
              <a:lnSpc>
                <a:spcPct val="100000"/>
              </a:lnSpc>
              <a:spcBef>
                <a:spcPts val="0"/>
              </a:spcBef>
            </a:pPr>
            <a:r>
              <a:rPr lang="en-GB" b="1" dirty="0"/>
              <a:t>Mission requirements for XCO</a:t>
            </a:r>
            <a:r>
              <a:rPr lang="en-GB" b="1" baseline="-25000" dirty="0"/>
              <a:t>2</a:t>
            </a:r>
            <a:r>
              <a:rPr lang="en-GB" dirty="0"/>
              <a:t>:</a:t>
            </a:r>
          </a:p>
          <a:p>
            <a:pPr marL="285750" indent="-285750">
              <a:lnSpc>
                <a:spcPct val="100000"/>
              </a:lnSpc>
              <a:spcBef>
                <a:spcPts val="0"/>
              </a:spcBef>
              <a:buFont typeface="Arial" panose="020B0604020202020204" pitchFamily="34" charset="0"/>
              <a:buChar char="•"/>
            </a:pPr>
            <a:r>
              <a:rPr lang="en-GB" sz="1200" dirty="0"/>
              <a:t>Spatial </a:t>
            </a:r>
            <a:r>
              <a:rPr lang="en-GB" sz="1200" dirty="0" smtClean="0"/>
              <a:t>resolution	</a:t>
            </a:r>
            <a:r>
              <a:rPr lang="en-GB" sz="1200" b="1" dirty="0" smtClean="0">
                <a:solidFill>
                  <a:srgbClr val="C00000"/>
                </a:solidFill>
              </a:rPr>
              <a:t>4 </a:t>
            </a:r>
            <a:r>
              <a:rPr lang="en-GB" sz="1200" b="1" dirty="0">
                <a:solidFill>
                  <a:srgbClr val="C00000"/>
                </a:solidFill>
              </a:rPr>
              <a:t>km</a:t>
            </a:r>
            <a:r>
              <a:rPr lang="en-GB" sz="1200" b="1" baseline="30000" dirty="0">
                <a:solidFill>
                  <a:srgbClr val="C00000"/>
                </a:solidFill>
              </a:rPr>
              <a:t>2</a:t>
            </a:r>
          </a:p>
          <a:p>
            <a:pPr marL="285750" indent="-285750">
              <a:lnSpc>
                <a:spcPct val="100000"/>
              </a:lnSpc>
              <a:spcBef>
                <a:spcPts val="0"/>
              </a:spcBef>
              <a:buFont typeface="Arial" panose="020B0604020202020204" pitchFamily="34" charset="0"/>
              <a:buChar char="•"/>
            </a:pPr>
            <a:r>
              <a:rPr lang="en-GB" sz="1200" dirty="0"/>
              <a:t>Revisit around </a:t>
            </a:r>
            <a:r>
              <a:rPr lang="en-GB" sz="1200" dirty="0" smtClean="0"/>
              <a:t>	</a:t>
            </a:r>
            <a:r>
              <a:rPr lang="en-GB" sz="1200" b="1" dirty="0" smtClean="0">
                <a:solidFill>
                  <a:srgbClr val="C00000"/>
                </a:solidFill>
              </a:rPr>
              <a:t>2–3 </a:t>
            </a:r>
            <a:r>
              <a:rPr lang="en-GB" sz="1200" b="1" dirty="0">
                <a:solidFill>
                  <a:srgbClr val="C00000"/>
                </a:solidFill>
              </a:rPr>
              <a:t>days </a:t>
            </a:r>
            <a:r>
              <a:rPr lang="en-GB" sz="1200" dirty="0"/>
              <a:t>(poleward of 40 </a:t>
            </a:r>
            <a:r>
              <a:rPr lang="en-GB" sz="1200" dirty="0" err="1"/>
              <a:t>deg</a:t>
            </a:r>
            <a:r>
              <a:rPr lang="en-GB" sz="1200" dirty="0"/>
              <a:t>) </a:t>
            </a:r>
            <a:br>
              <a:rPr lang="en-GB" sz="1200" dirty="0"/>
            </a:br>
            <a:r>
              <a:rPr lang="en-GB" sz="1200" dirty="0"/>
              <a:t>XCO</a:t>
            </a:r>
            <a:r>
              <a:rPr lang="en-GB" sz="1200" baseline="-25000" dirty="0" smtClean="0"/>
              <a:t>2</a:t>
            </a:r>
            <a:r>
              <a:rPr lang="en-GB" sz="1200" dirty="0" smtClean="0"/>
              <a:t> </a:t>
            </a:r>
            <a:r>
              <a:rPr lang="en-GB" sz="1200" dirty="0"/>
              <a:t>precision:	</a:t>
            </a:r>
            <a:r>
              <a:rPr lang="en-GB" sz="1200" b="1" dirty="0">
                <a:solidFill>
                  <a:srgbClr val="C00000"/>
                </a:solidFill>
              </a:rPr>
              <a:t>0.5 – 0.7 ppm</a:t>
            </a:r>
          </a:p>
          <a:p>
            <a:pPr marL="285750" indent="-285750">
              <a:lnSpc>
                <a:spcPct val="100000"/>
              </a:lnSpc>
              <a:spcBef>
                <a:spcPts val="0"/>
              </a:spcBef>
              <a:buFont typeface="Arial" panose="020B0604020202020204" pitchFamily="34" charset="0"/>
              <a:buChar char="•"/>
            </a:pPr>
            <a:r>
              <a:rPr lang="en-GB" sz="1200" dirty="0"/>
              <a:t>Systematic </a:t>
            </a:r>
            <a:r>
              <a:rPr lang="en-GB" sz="1200" dirty="0" smtClean="0"/>
              <a:t>bias</a:t>
            </a:r>
            <a:r>
              <a:rPr lang="en-GB" sz="1200" dirty="0"/>
              <a:t>	</a:t>
            </a:r>
            <a:r>
              <a:rPr lang="en-GB" sz="1200" b="1" dirty="0">
                <a:solidFill>
                  <a:srgbClr val="C00000"/>
                </a:solidFill>
              </a:rPr>
              <a:t>&lt; 0.5 </a:t>
            </a:r>
            <a:r>
              <a:rPr lang="en-GB" sz="1200" b="1" dirty="0" smtClean="0">
                <a:solidFill>
                  <a:srgbClr val="C00000"/>
                </a:solidFill>
              </a:rPr>
              <a:t>ppm</a:t>
            </a:r>
            <a:r>
              <a:rPr lang="en-GB" sz="1200" dirty="0"/>
              <a:t>			</a:t>
            </a:r>
          </a:p>
          <a:p>
            <a:pPr lvl="2">
              <a:lnSpc>
                <a:spcPct val="100000"/>
              </a:lnSpc>
              <a:spcBef>
                <a:spcPts val="0"/>
              </a:spcBef>
            </a:pPr>
            <a:endParaRPr lang="en-GB" sz="1200" dirty="0"/>
          </a:p>
          <a:p>
            <a:pPr lvl="2">
              <a:lnSpc>
                <a:spcPct val="100000"/>
              </a:lnSpc>
              <a:spcBef>
                <a:spcPts val="0"/>
              </a:spcBef>
            </a:pPr>
            <a:endParaRPr lang="en-GB" sz="1200" dirty="0"/>
          </a:p>
          <a:p>
            <a:pPr lvl="2">
              <a:lnSpc>
                <a:spcPct val="100000"/>
              </a:lnSpc>
              <a:spcBef>
                <a:spcPts val="0"/>
              </a:spcBef>
            </a:pPr>
            <a:endParaRPr lang="en-GB" sz="1200" dirty="0"/>
          </a:p>
          <a:p>
            <a:pPr>
              <a:lnSpc>
                <a:spcPct val="100000"/>
              </a:lnSpc>
              <a:spcBef>
                <a:spcPts val="0"/>
              </a:spcBef>
            </a:pPr>
            <a:endParaRPr lang="en-GB" sz="1200" dirty="0"/>
          </a:p>
          <a:p>
            <a:pPr>
              <a:lnSpc>
                <a:spcPct val="100000"/>
              </a:lnSpc>
              <a:spcBef>
                <a:spcPts val="0"/>
              </a:spcBef>
            </a:pPr>
            <a:endParaRPr lang="en-GB" sz="1200" dirty="0"/>
          </a:p>
          <a:p>
            <a:pPr>
              <a:lnSpc>
                <a:spcPct val="100000"/>
              </a:lnSpc>
              <a:spcBef>
                <a:spcPts val="0"/>
              </a:spcBef>
            </a:pPr>
            <a:endParaRPr lang="en-GB" sz="1200" dirty="0"/>
          </a:p>
          <a:p>
            <a:pPr>
              <a:lnSpc>
                <a:spcPct val="100000"/>
              </a:lnSpc>
              <a:spcBef>
                <a:spcPts val="0"/>
              </a:spcBef>
            </a:pPr>
            <a:endParaRPr lang="en-GB" sz="1200" dirty="0"/>
          </a:p>
          <a:p>
            <a:pPr>
              <a:lnSpc>
                <a:spcPct val="100000"/>
              </a:lnSpc>
              <a:spcBef>
                <a:spcPts val="0"/>
              </a:spcBef>
            </a:pPr>
            <a:endParaRPr lang="en-GB" sz="1200" dirty="0"/>
          </a:p>
        </p:txBody>
      </p:sp>
      <p:grpSp>
        <p:nvGrpSpPr>
          <p:cNvPr id="17" name="Group 16"/>
          <p:cNvGrpSpPr/>
          <p:nvPr/>
        </p:nvGrpSpPr>
        <p:grpSpPr>
          <a:xfrm>
            <a:off x="5237682" y="643739"/>
            <a:ext cx="914401" cy="1157109"/>
            <a:chOff x="2482956" y="3068241"/>
            <a:chExt cx="723875" cy="1023104"/>
          </a:xfrm>
          <a:effectLst>
            <a:outerShdw blurRad="76200" dir="18900000" sy="23000" kx="-1200000" algn="bl" rotWithShape="0">
              <a:prstClr val="black">
                <a:alpha val="20000"/>
              </a:prstClr>
            </a:outerShdw>
          </a:effectLst>
        </p:grpSpPr>
        <p:grpSp>
          <p:nvGrpSpPr>
            <p:cNvPr id="18" name="Group 17"/>
            <p:cNvGrpSpPr>
              <a:grpSpLocks noChangeAspect="1"/>
            </p:cNvGrpSpPr>
            <p:nvPr/>
          </p:nvGrpSpPr>
          <p:grpSpPr>
            <a:xfrm rot="1626010">
              <a:off x="2482956" y="3068241"/>
              <a:ext cx="723875" cy="1023104"/>
              <a:chOff x="6300192" y="771550"/>
              <a:chExt cx="2513457" cy="3552444"/>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771550"/>
                <a:ext cx="2513457" cy="3552444"/>
              </a:xfrm>
              <a:prstGeom prst="rect">
                <a:avLst/>
              </a:prstGeom>
            </p:spPr>
          </p:pic>
          <p:sp>
            <p:nvSpPr>
              <p:cNvPr id="21" name="Rectangle 20"/>
              <p:cNvSpPr/>
              <p:nvPr/>
            </p:nvSpPr>
            <p:spPr>
              <a:xfrm>
                <a:off x="6444208" y="843558"/>
                <a:ext cx="2369441" cy="348043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p:cNvSpPr txBox="1"/>
            <p:nvPr/>
          </p:nvSpPr>
          <p:spPr>
            <a:xfrm rot="1626010">
              <a:off x="2582160" y="3513876"/>
              <a:ext cx="494380" cy="272133"/>
            </a:xfrm>
            <a:prstGeom prst="rect">
              <a:avLst/>
            </a:prstGeom>
            <a:noFill/>
            <a:effectLst>
              <a:outerShdw blurRad="76200" dir="18900000" sy="23000" kx="-1200000" algn="bl" rotWithShape="0">
                <a:prstClr val="black">
                  <a:alpha val="20000"/>
                </a:prstClr>
              </a:outerShdw>
            </a:effectLst>
          </p:spPr>
          <p:txBody>
            <a:bodyPr wrap="none" rtlCol="0">
              <a:spAutoFit/>
            </a:bodyPr>
            <a:lstStyle/>
            <a:p>
              <a:r>
                <a:rPr lang="en-GB" sz="1400" dirty="0">
                  <a:latin typeface="Arial" panose="020B0604020202020204" pitchFamily="34" charset="0"/>
                  <a:cs typeface="Arial" panose="020B0604020202020204" pitchFamily="34" charset="0"/>
                </a:rPr>
                <a:t>MRD</a:t>
              </a:r>
            </a:p>
          </p:txBody>
        </p:sp>
      </p:grpSp>
      <p:pic>
        <p:nvPicPr>
          <p:cNvPr id="22"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707" y="1979001"/>
            <a:ext cx="4186434" cy="2789212"/>
          </a:xfrm>
          <a:prstGeom prst="rect">
            <a:avLst/>
          </a:prstGeom>
        </p:spPr>
      </p:pic>
      <p:grpSp>
        <p:nvGrpSpPr>
          <p:cNvPr id="4" name="Group 3"/>
          <p:cNvGrpSpPr/>
          <p:nvPr/>
        </p:nvGrpSpPr>
        <p:grpSpPr>
          <a:xfrm>
            <a:off x="452505" y="2033626"/>
            <a:ext cx="3856148" cy="2550783"/>
            <a:chOff x="452505" y="2033626"/>
            <a:chExt cx="3856148" cy="2550783"/>
          </a:xfrm>
        </p:grpSpPr>
        <p:pic>
          <p:nvPicPr>
            <p:cNvPr id="13" name="Picture 10" descr="carbonsat_uk3_mr.png"/>
            <p:cNvPicPr>
              <a:picLocks noChangeAspect="1"/>
            </p:cNvPicPr>
            <p:nvPr/>
          </p:nvPicPr>
          <p:blipFill rotWithShape="1">
            <a:blip r:embed="rId5" cstate="print">
              <a:extLst>
                <a:ext uri="{28A0092B-C50C-407E-A947-70E740481C1C}">
                  <a14:useLocalDpi xmlns:a14="http://schemas.microsoft.com/office/drawing/2010/main" val="0"/>
                </a:ext>
              </a:extLst>
            </a:blip>
            <a:srcRect l="29522"/>
            <a:stretch/>
          </p:blipFill>
          <p:spPr bwMode="auto">
            <a:xfrm>
              <a:off x="452505" y="2153947"/>
              <a:ext cx="3856148" cy="2430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13"/>
            <p:cNvSpPr/>
            <p:nvPr/>
          </p:nvSpPr>
          <p:spPr>
            <a:xfrm>
              <a:off x="3483816" y="2033626"/>
              <a:ext cx="686649" cy="508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502627" y="2056738"/>
              <a:ext cx="781697" cy="405302"/>
            </a:xfrm>
            <a:prstGeom prst="rect">
              <a:avLst/>
            </a:prstGeom>
            <a:noFill/>
          </p:spPr>
          <p:txBody>
            <a:bodyPr wrap="none" rtlCol="0">
              <a:spAutoFit/>
            </a:bodyPr>
            <a:lstStyle/>
            <a:p>
              <a:r>
                <a:rPr lang="en-US" sz="800" b="1" dirty="0"/>
                <a:t>CO2M</a:t>
              </a:r>
            </a:p>
            <a:p>
              <a:r>
                <a:rPr lang="en-US" sz="800" b="1" dirty="0"/>
                <a:t>2x2 km</a:t>
              </a:r>
              <a:r>
                <a:rPr lang="en-US" sz="800" b="1" baseline="30000" dirty="0"/>
                <a:t>2</a:t>
              </a:r>
            </a:p>
          </p:txBody>
        </p:sp>
        <p:sp>
          <p:nvSpPr>
            <p:cNvPr id="25" name="TextBox 24"/>
            <p:cNvSpPr txBox="1"/>
            <p:nvPr/>
          </p:nvSpPr>
          <p:spPr>
            <a:xfrm>
              <a:off x="1544912" y="2099813"/>
              <a:ext cx="678391" cy="338554"/>
            </a:xfrm>
            <a:prstGeom prst="rect">
              <a:avLst/>
            </a:prstGeom>
            <a:solidFill>
              <a:schemeClr val="accent3"/>
            </a:solidFill>
          </p:spPr>
          <p:txBody>
            <a:bodyPr wrap="none" rtlCol="0">
              <a:spAutoFit/>
            </a:bodyPr>
            <a:lstStyle/>
            <a:p>
              <a:r>
                <a:rPr lang="en-US" sz="800" b="1" dirty="0" smtClean="0"/>
                <a:t>OCO-2 &amp;</a:t>
              </a:r>
            </a:p>
            <a:p>
              <a:r>
                <a:rPr lang="en-US" sz="800" b="1" dirty="0" err="1" smtClean="0"/>
                <a:t>TanSat</a:t>
              </a:r>
              <a:endParaRPr lang="en-US" sz="800" b="1" dirty="0"/>
            </a:p>
          </p:txBody>
        </p:sp>
      </p:grpSp>
    </p:spTree>
    <p:extLst>
      <p:ext uri="{BB962C8B-B14F-4D97-AF65-F5344CB8AC3E}">
        <p14:creationId xmlns:p14="http://schemas.microsoft.com/office/powerpoint/2010/main" val="9967833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929" y="659744"/>
            <a:ext cx="8592957" cy="4037600"/>
          </a:xfrm>
        </p:spPr>
        <p:txBody>
          <a:bodyPr>
            <a:noAutofit/>
          </a:bodyPr>
          <a:lstStyle/>
          <a:p>
            <a:pPr>
              <a:lnSpc>
                <a:spcPct val="100000"/>
              </a:lnSpc>
              <a:spcBef>
                <a:spcPts val="0"/>
              </a:spcBef>
            </a:pPr>
            <a:r>
              <a:rPr lang="en-GB" b="1" dirty="0"/>
              <a:t>Auxiliary </a:t>
            </a:r>
            <a:r>
              <a:rPr lang="en-GB" b="1" dirty="0" smtClean="0"/>
              <a:t>data</a:t>
            </a:r>
            <a:r>
              <a:rPr lang="en-GB" dirty="0" smtClean="0"/>
              <a:t>:</a:t>
            </a:r>
            <a:endParaRPr lang="en-GB" dirty="0"/>
          </a:p>
          <a:p>
            <a:pPr>
              <a:lnSpc>
                <a:spcPct val="100000"/>
              </a:lnSpc>
              <a:spcBef>
                <a:spcPts val="0"/>
              </a:spcBef>
            </a:pPr>
            <a:r>
              <a:rPr lang="en-GB" sz="1200" b="1" dirty="0"/>
              <a:t>NO</a:t>
            </a:r>
            <a:r>
              <a:rPr lang="en-GB" sz="1200" b="1" baseline="-25000" dirty="0"/>
              <a:t>2</a:t>
            </a:r>
            <a:r>
              <a:rPr lang="en-GB" sz="1200" b="1" dirty="0"/>
              <a:t> plumes </a:t>
            </a:r>
            <a:r>
              <a:rPr lang="en-GB" sz="1200" dirty="0" smtClean="0"/>
              <a:t>for CO</a:t>
            </a:r>
            <a:r>
              <a:rPr lang="en-GB" sz="1200" baseline="-25000" dirty="0" smtClean="0"/>
              <a:t>2</a:t>
            </a:r>
            <a:r>
              <a:rPr lang="en-GB" sz="1200" dirty="0" smtClean="0"/>
              <a:t> </a:t>
            </a:r>
            <a:r>
              <a:rPr lang="en-GB" sz="1200" dirty="0"/>
              <a:t>plume location, height, </a:t>
            </a:r>
            <a:endParaRPr lang="en-GB" sz="1200" dirty="0" smtClean="0"/>
          </a:p>
          <a:p>
            <a:pPr>
              <a:lnSpc>
                <a:spcPct val="100000"/>
              </a:lnSpc>
              <a:spcBef>
                <a:spcPts val="0"/>
              </a:spcBef>
            </a:pPr>
            <a:r>
              <a:rPr lang="en-GB" sz="1200" dirty="0" smtClean="0"/>
              <a:t>and to </a:t>
            </a:r>
            <a:r>
              <a:rPr lang="en-GB" sz="1200" dirty="0"/>
              <a:t>select best </a:t>
            </a:r>
            <a:r>
              <a:rPr lang="en-GB" sz="1200" dirty="0" smtClean="0"/>
              <a:t>wind </a:t>
            </a:r>
            <a:r>
              <a:rPr lang="en-GB" sz="1200" dirty="0"/>
              <a:t>field </a:t>
            </a:r>
            <a:r>
              <a:rPr lang="en-GB" sz="1200" dirty="0" smtClean="0"/>
              <a:t>for </a:t>
            </a:r>
            <a:r>
              <a:rPr lang="en-GB" sz="1200" dirty="0"/>
              <a:t>inversion </a:t>
            </a:r>
            <a:endParaRPr lang="en-GB" sz="1200" dirty="0" smtClean="0"/>
          </a:p>
          <a:p>
            <a:pPr>
              <a:lnSpc>
                <a:spcPct val="100000"/>
              </a:lnSpc>
              <a:spcBef>
                <a:spcPts val="0"/>
              </a:spcBef>
            </a:pPr>
            <a:r>
              <a:rPr lang="en-GB" sz="1200" dirty="0" smtClean="0">
                <a:sym typeface="Wingdings" panose="05000000000000000000" pitchFamily="2" charset="2"/>
              </a:rPr>
              <a:t> </a:t>
            </a:r>
            <a:r>
              <a:rPr lang="en-GB" sz="1200" b="1" dirty="0">
                <a:sym typeface="Wingdings" panose="05000000000000000000" pitchFamily="2" charset="2"/>
              </a:rPr>
              <a:t>more &amp; better CO</a:t>
            </a:r>
            <a:r>
              <a:rPr lang="en-GB" sz="1200" b="1" baseline="-25000" dirty="0">
                <a:sym typeface="Wingdings" panose="05000000000000000000" pitchFamily="2" charset="2"/>
              </a:rPr>
              <a:t>2</a:t>
            </a:r>
            <a:r>
              <a:rPr lang="en-GB" sz="1200" b="1" dirty="0">
                <a:sym typeface="Wingdings" panose="05000000000000000000" pitchFamily="2" charset="2"/>
              </a:rPr>
              <a:t> emission estimates</a:t>
            </a:r>
          </a:p>
          <a:p>
            <a:pPr>
              <a:lnSpc>
                <a:spcPct val="100000"/>
              </a:lnSpc>
              <a:spcBef>
                <a:spcPts val="0"/>
              </a:spcBef>
            </a:pPr>
            <a:endParaRPr lang="en-GB" sz="1200" b="1" dirty="0">
              <a:sym typeface="Wingdings" panose="05000000000000000000" pitchFamily="2" charset="2"/>
            </a:endParaRPr>
          </a:p>
          <a:p>
            <a:pPr marL="285750" indent="-285750">
              <a:lnSpc>
                <a:spcPct val="100000"/>
              </a:lnSpc>
              <a:spcBef>
                <a:spcPts val="0"/>
              </a:spcBef>
              <a:buFont typeface="Arial" panose="020B0604020202020204" pitchFamily="34" charset="0"/>
              <a:buChar char="•"/>
            </a:pPr>
            <a:r>
              <a:rPr lang="en-GB" sz="1200" dirty="0"/>
              <a:t>Spatial resolution	</a:t>
            </a:r>
            <a:r>
              <a:rPr lang="en-GB" sz="1200" b="1" dirty="0">
                <a:solidFill>
                  <a:srgbClr val="C00000"/>
                </a:solidFill>
              </a:rPr>
              <a:t>4 </a:t>
            </a:r>
            <a:r>
              <a:rPr lang="en-GB" sz="1200" b="1" dirty="0" smtClean="0">
                <a:solidFill>
                  <a:srgbClr val="C00000"/>
                </a:solidFill>
              </a:rPr>
              <a:t>km</a:t>
            </a:r>
            <a:r>
              <a:rPr lang="en-GB" sz="1200" b="1" baseline="30000" dirty="0" smtClean="0">
                <a:solidFill>
                  <a:srgbClr val="C00000"/>
                </a:solidFill>
              </a:rPr>
              <a:t>2</a:t>
            </a:r>
            <a:r>
              <a:rPr lang="en-GB" sz="1200" b="1" dirty="0" smtClean="0">
                <a:solidFill>
                  <a:srgbClr val="C00000"/>
                </a:solidFill>
              </a:rPr>
              <a:t> (as for CO</a:t>
            </a:r>
            <a:r>
              <a:rPr lang="en-GB" sz="1200" b="1" baseline="-25000" dirty="0" smtClean="0">
                <a:solidFill>
                  <a:srgbClr val="C00000"/>
                </a:solidFill>
              </a:rPr>
              <a:t>2</a:t>
            </a:r>
            <a:r>
              <a:rPr lang="en-GB" sz="1200" b="1" dirty="0" smtClean="0">
                <a:solidFill>
                  <a:srgbClr val="C00000"/>
                </a:solidFill>
              </a:rPr>
              <a:t>)</a:t>
            </a:r>
            <a:endParaRPr lang="en-GB" sz="1200" dirty="0" smtClean="0"/>
          </a:p>
          <a:p>
            <a:pPr marL="285750" indent="-285750">
              <a:lnSpc>
                <a:spcPct val="100000"/>
              </a:lnSpc>
              <a:spcBef>
                <a:spcPts val="0"/>
              </a:spcBef>
              <a:buFont typeface="Arial" panose="020B0604020202020204" pitchFamily="34" charset="0"/>
              <a:buChar char="•"/>
            </a:pPr>
            <a:r>
              <a:rPr lang="en-GB" sz="1200" dirty="0" smtClean="0"/>
              <a:t>NO</a:t>
            </a:r>
            <a:r>
              <a:rPr lang="en-GB" sz="1200" baseline="-25000" dirty="0" smtClean="0"/>
              <a:t>2</a:t>
            </a:r>
            <a:r>
              <a:rPr lang="en-GB" sz="1200" dirty="0" smtClean="0"/>
              <a:t> </a:t>
            </a:r>
            <a:r>
              <a:rPr lang="en-GB" sz="1200" dirty="0"/>
              <a:t>precision:	</a:t>
            </a:r>
            <a:r>
              <a:rPr lang="en-GB" sz="1200" b="1" dirty="0">
                <a:solidFill>
                  <a:srgbClr val="C00000"/>
                </a:solidFill>
              </a:rPr>
              <a:t>1–2·10</a:t>
            </a:r>
            <a:r>
              <a:rPr lang="en-GB" sz="1200" b="1" baseline="30000" dirty="0">
                <a:solidFill>
                  <a:srgbClr val="C00000"/>
                </a:solidFill>
              </a:rPr>
              <a:t>15</a:t>
            </a:r>
            <a:r>
              <a:rPr lang="en-GB" sz="1200" b="1" dirty="0">
                <a:solidFill>
                  <a:srgbClr val="C00000"/>
                </a:solidFill>
              </a:rPr>
              <a:t> </a:t>
            </a:r>
            <a:r>
              <a:rPr lang="en-GB" sz="1200" b="1" dirty="0" err="1" smtClean="0">
                <a:solidFill>
                  <a:srgbClr val="C00000"/>
                </a:solidFill>
              </a:rPr>
              <a:t>molec</a:t>
            </a:r>
            <a:r>
              <a:rPr lang="en-GB" sz="1200" b="1" dirty="0" smtClean="0">
                <a:solidFill>
                  <a:srgbClr val="C00000"/>
                </a:solidFill>
              </a:rPr>
              <a:t>/cm</a:t>
            </a:r>
            <a:r>
              <a:rPr lang="en-GB" sz="1200" b="1" baseline="30000" dirty="0" smtClean="0">
                <a:solidFill>
                  <a:srgbClr val="C00000"/>
                </a:solidFill>
              </a:rPr>
              <a:t>2</a:t>
            </a:r>
          </a:p>
          <a:p>
            <a:pPr marL="285750" indent="-285750">
              <a:lnSpc>
                <a:spcPct val="100000"/>
              </a:lnSpc>
              <a:spcBef>
                <a:spcPts val="0"/>
              </a:spcBef>
              <a:buFont typeface="Arial" panose="020B0604020202020204" pitchFamily="34" charset="0"/>
              <a:buChar char="•"/>
            </a:pPr>
            <a:r>
              <a:rPr lang="en-GB" sz="1200" dirty="0"/>
              <a:t>Multi-angle </a:t>
            </a:r>
            <a:r>
              <a:rPr lang="en-GB" sz="1200" b="1" dirty="0" err="1"/>
              <a:t>polarimeter</a:t>
            </a:r>
            <a:r>
              <a:rPr lang="en-GB" sz="1200" dirty="0"/>
              <a:t> for light path </a:t>
            </a:r>
            <a:r>
              <a:rPr lang="en-GB" sz="1200" dirty="0" smtClean="0"/>
              <a:t>correction</a:t>
            </a:r>
          </a:p>
          <a:p>
            <a:pPr marL="285750" indent="-285750">
              <a:lnSpc>
                <a:spcPct val="100000"/>
              </a:lnSpc>
              <a:spcBef>
                <a:spcPts val="0"/>
              </a:spcBef>
              <a:buFont typeface="Arial" panose="020B0604020202020204" pitchFamily="34" charset="0"/>
              <a:buChar char="•"/>
            </a:pPr>
            <a:r>
              <a:rPr lang="en-GB" sz="1200" dirty="0" smtClean="0"/>
              <a:t>Cloud imaging</a:t>
            </a:r>
          </a:p>
          <a:p>
            <a:pPr marL="285750" indent="-285750">
              <a:lnSpc>
                <a:spcPct val="100000"/>
              </a:lnSpc>
              <a:spcBef>
                <a:spcPts val="0"/>
              </a:spcBef>
              <a:buFont typeface="Arial" panose="020B0604020202020204" pitchFamily="34" charset="0"/>
              <a:buChar char="•"/>
            </a:pPr>
            <a:endParaRPr lang="en-GB" sz="1200" b="1" baseline="30000" dirty="0">
              <a:solidFill>
                <a:srgbClr val="C00000"/>
              </a:solidFill>
            </a:endParaRPr>
          </a:p>
          <a:p>
            <a:pPr marL="285750" indent="-285750">
              <a:lnSpc>
                <a:spcPct val="100000"/>
              </a:lnSpc>
              <a:spcBef>
                <a:spcPts val="0"/>
              </a:spcBef>
              <a:buFont typeface="Arial" panose="020B0604020202020204" pitchFamily="34" charset="0"/>
              <a:buChar char="•"/>
            </a:pPr>
            <a:endParaRPr lang="en-GB" sz="1200" b="1" baseline="30000" dirty="0">
              <a:solidFill>
                <a:srgbClr val="C00000"/>
              </a:solidFill>
            </a:endParaRPr>
          </a:p>
        </p:txBody>
      </p:sp>
      <p:sp>
        <p:nvSpPr>
          <p:cNvPr id="2" name="Title 1"/>
          <p:cNvSpPr>
            <a:spLocks noGrp="1"/>
          </p:cNvSpPr>
          <p:nvPr>
            <p:ph type="title"/>
          </p:nvPr>
        </p:nvSpPr>
        <p:spPr>
          <a:xfrm>
            <a:off x="143091" y="149150"/>
            <a:ext cx="7713439" cy="430887"/>
          </a:xfrm>
        </p:spPr>
        <p:txBody>
          <a:bodyPr/>
          <a:lstStyle/>
          <a:p>
            <a:r>
              <a:rPr lang="en-GB" dirty="0"/>
              <a:t>CO</a:t>
            </a:r>
            <a:r>
              <a:rPr lang="en-GB" baseline="-25000" dirty="0"/>
              <a:t>2</a:t>
            </a:r>
            <a:r>
              <a:rPr lang="en-GB" dirty="0"/>
              <a:t> Monitoring – Space Segment Requirements </a:t>
            </a:r>
            <a:r>
              <a:rPr lang="en-GB" dirty="0" smtClean="0"/>
              <a:t>2/2 </a:t>
            </a:r>
            <a:endParaRPr lang="en-GB" dirty="0"/>
          </a:p>
        </p:txBody>
      </p:sp>
      <p:pic>
        <p:nvPicPr>
          <p:cNvPr id="12" name="Picture 32" descr="H:\SMARTCARB\meetings\2017-09-Midterm-Review\Task3\plume rise\COSMO_JV-NPR_2015070209.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760" y="2902035"/>
            <a:ext cx="2373930" cy="1691910"/>
          </a:xfrm>
          <a:prstGeom prst="rect">
            <a:avLst/>
          </a:prstGeom>
          <a:noFill/>
          <a:ln>
            <a:noFill/>
          </a:ln>
        </p:spPr>
      </p:pic>
      <p:pic>
        <p:nvPicPr>
          <p:cNvPr id="13" name="Picture 30" descr="H:\SMARTCARB\meetings\2017-09-Midterm-Review\Task3\Satellite_examples_with_noise\Sentinel_7_NO2_2km_n0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7282" y="2891515"/>
            <a:ext cx="2318483" cy="1702430"/>
          </a:xfrm>
          <a:prstGeom prst="rect">
            <a:avLst/>
          </a:prstGeom>
          <a:noFill/>
          <a:ln>
            <a:noFill/>
          </a:ln>
        </p:spPr>
      </p:pic>
      <p:pic>
        <p:nvPicPr>
          <p:cNvPr id="14" name="Picture 13" descr="India_Power_Plants_NO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1211" y="2147504"/>
            <a:ext cx="3942795" cy="2773477"/>
          </a:xfrm>
          <a:prstGeom prst="rect">
            <a:avLst/>
          </a:prstGeom>
        </p:spPr>
      </p:pic>
      <p:sp>
        <p:nvSpPr>
          <p:cNvPr id="15" name="TextBox 14"/>
          <p:cNvSpPr txBox="1"/>
          <p:nvPr/>
        </p:nvSpPr>
        <p:spPr>
          <a:xfrm>
            <a:off x="5297251" y="2316820"/>
            <a:ext cx="1565676" cy="807913"/>
          </a:xfrm>
          <a:prstGeom prst="rect">
            <a:avLst/>
          </a:prstGeom>
          <a:noFill/>
        </p:spPr>
        <p:txBody>
          <a:bodyPr wrap="square" rtlCol="0">
            <a:spAutoFit/>
          </a:bodyPr>
          <a:lstStyle/>
          <a:p>
            <a:r>
              <a:rPr lang="en-US" sz="1200" dirty="0">
                <a:solidFill>
                  <a:schemeClr val="accent3"/>
                </a:solidFill>
              </a:rPr>
              <a:t>India (</a:t>
            </a:r>
            <a:r>
              <a:rPr lang="en-US" sz="1200" dirty="0" err="1">
                <a:solidFill>
                  <a:schemeClr val="accent3"/>
                </a:solidFill>
              </a:rPr>
              <a:t>Tropomi</a:t>
            </a:r>
            <a:r>
              <a:rPr lang="en-US" sz="1200" dirty="0">
                <a:solidFill>
                  <a:schemeClr val="accent3"/>
                </a:solidFill>
              </a:rPr>
              <a:t>) Locations of power plants</a:t>
            </a:r>
          </a:p>
          <a:p>
            <a:r>
              <a:rPr lang="en-US" sz="1050" dirty="0">
                <a:solidFill>
                  <a:schemeClr val="accent3"/>
                </a:solidFill>
              </a:rPr>
              <a:t>Credits: WUR, KNMI</a:t>
            </a:r>
            <a:endParaRPr lang="en-US" sz="1200" dirty="0">
              <a:solidFill>
                <a:schemeClr val="accent3"/>
              </a:solidFill>
            </a:endParaRPr>
          </a:p>
        </p:txBody>
      </p:sp>
      <p:sp>
        <p:nvSpPr>
          <p:cNvPr id="21" name="TextBox 20"/>
          <p:cNvSpPr txBox="1"/>
          <p:nvPr/>
        </p:nvSpPr>
        <p:spPr>
          <a:xfrm>
            <a:off x="171760" y="2891515"/>
            <a:ext cx="1744036" cy="1485022"/>
          </a:xfrm>
          <a:prstGeom prst="rect">
            <a:avLst/>
          </a:prstGeom>
          <a:noFill/>
        </p:spPr>
        <p:txBody>
          <a:bodyPr wrap="square" rtlCol="0">
            <a:spAutoFit/>
          </a:bodyPr>
          <a:lstStyle/>
          <a:p>
            <a:r>
              <a:rPr lang="en-US" sz="1200" dirty="0">
                <a:solidFill>
                  <a:schemeClr val="bg1"/>
                </a:solidFill>
              </a:rPr>
              <a:t>Simulated plume rise of XCO</a:t>
            </a:r>
            <a:r>
              <a:rPr lang="en-US" sz="1200" baseline="-25000" dirty="0">
                <a:solidFill>
                  <a:schemeClr val="bg1"/>
                </a:solidFill>
              </a:rPr>
              <a:t>2</a:t>
            </a:r>
          </a:p>
          <a:p>
            <a:endParaRPr lang="en-US" sz="1200" baseline="-25000" dirty="0">
              <a:solidFill>
                <a:schemeClr val="bg1"/>
              </a:solidFill>
            </a:endParaRPr>
          </a:p>
          <a:p>
            <a:endParaRPr lang="en-US" sz="1200" baseline="-25000" dirty="0">
              <a:solidFill>
                <a:schemeClr val="bg1"/>
              </a:solidFill>
            </a:endParaRPr>
          </a:p>
          <a:p>
            <a:endParaRPr lang="en-US" sz="1200" baseline="-25000" dirty="0">
              <a:solidFill>
                <a:schemeClr val="bg1"/>
              </a:solidFill>
            </a:endParaRPr>
          </a:p>
          <a:p>
            <a:endParaRPr lang="en-US" sz="1200" baseline="-25000" dirty="0">
              <a:solidFill>
                <a:schemeClr val="bg1"/>
              </a:solidFill>
            </a:endParaRPr>
          </a:p>
          <a:p>
            <a:endParaRPr lang="en-US" sz="1200" baseline="-25000" dirty="0">
              <a:solidFill>
                <a:schemeClr val="bg1"/>
              </a:solidFill>
            </a:endParaRPr>
          </a:p>
          <a:p>
            <a:endParaRPr lang="en-US" sz="1200" baseline="-25000" dirty="0">
              <a:solidFill>
                <a:schemeClr val="bg1"/>
              </a:solidFill>
            </a:endParaRPr>
          </a:p>
          <a:p>
            <a:endParaRPr lang="en-US" sz="1200" baseline="-25000" dirty="0">
              <a:solidFill>
                <a:schemeClr val="bg1"/>
              </a:solidFill>
            </a:endParaRPr>
          </a:p>
          <a:p>
            <a:r>
              <a:rPr lang="en-US" sz="1050" dirty="0">
                <a:solidFill>
                  <a:schemeClr val="bg1"/>
                </a:solidFill>
              </a:rPr>
              <a:t>Credits: EMPA</a:t>
            </a:r>
            <a:endParaRPr lang="en-US" sz="1200" dirty="0">
              <a:solidFill>
                <a:schemeClr val="bg1"/>
              </a:solidFill>
            </a:endParaRPr>
          </a:p>
        </p:txBody>
      </p:sp>
      <p:sp>
        <p:nvSpPr>
          <p:cNvPr id="22" name="TextBox 21"/>
          <p:cNvSpPr txBox="1"/>
          <p:nvPr/>
        </p:nvSpPr>
        <p:spPr>
          <a:xfrm>
            <a:off x="2677558" y="2909048"/>
            <a:ext cx="1680989" cy="1537888"/>
          </a:xfrm>
          <a:prstGeom prst="rect">
            <a:avLst/>
          </a:prstGeom>
          <a:noFill/>
        </p:spPr>
        <p:txBody>
          <a:bodyPr wrap="square" rtlCol="0">
            <a:spAutoFit/>
          </a:bodyPr>
          <a:lstStyle/>
          <a:p>
            <a:r>
              <a:rPr lang="en-US" sz="1200" dirty="0">
                <a:solidFill>
                  <a:schemeClr val="bg1"/>
                </a:solidFill>
              </a:rPr>
              <a:t>Simulated NO</a:t>
            </a:r>
            <a:r>
              <a:rPr lang="en-US" sz="1200" baseline="-25000" dirty="0">
                <a:solidFill>
                  <a:schemeClr val="bg1"/>
                </a:solidFill>
              </a:rPr>
              <a:t>2</a:t>
            </a:r>
            <a:r>
              <a:rPr lang="en-US" sz="1200" dirty="0">
                <a:solidFill>
                  <a:schemeClr val="bg1"/>
                </a:solidFill>
              </a:rPr>
              <a:t> plumes</a:t>
            </a:r>
          </a:p>
          <a:p>
            <a:endParaRPr lang="en-US" sz="1200" baseline="-25000" dirty="0">
              <a:solidFill>
                <a:schemeClr val="bg1"/>
              </a:solidFill>
            </a:endParaRPr>
          </a:p>
          <a:p>
            <a:endParaRPr lang="en-US" sz="1200" baseline="-25000" dirty="0">
              <a:solidFill>
                <a:schemeClr val="bg1"/>
              </a:solidFill>
            </a:endParaRPr>
          </a:p>
          <a:p>
            <a:endParaRPr lang="en-US" sz="1200" baseline="-25000" dirty="0">
              <a:solidFill>
                <a:schemeClr val="bg1"/>
              </a:solidFill>
            </a:endParaRPr>
          </a:p>
          <a:p>
            <a:endParaRPr lang="en-US" sz="1200" baseline="-25000" dirty="0">
              <a:solidFill>
                <a:schemeClr val="bg1"/>
              </a:solidFill>
            </a:endParaRPr>
          </a:p>
          <a:p>
            <a:endParaRPr lang="en-US" sz="1200" baseline="-25000" dirty="0">
              <a:solidFill>
                <a:schemeClr val="bg1"/>
              </a:solidFill>
            </a:endParaRPr>
          </a:p>
          <a:p>
            <a:endParaRPr lang="en-US" sz="1200" baseline="-25000" dirty="0">
              <a:solidFill>
                <a:schemeClr val="bg1"/>
              </a:solidFill>
            </a:endParaRPr>
          </a:p>
          <a:p>
            <a:endParaRPr lang="en-US" sz="1200" baseline="-25000" dirty="0">
              <a:solidFill>
                <a:schemeClr val="bg1"/>
              </a:solidFill>
            </a:endParaRPr>
          </a:p>
          <a:p>
            <a:r>
              <a:rPr lang="en-US" sz="1050" dirty="0">
                <a:solidFill>
                  <a:schemeClr val="bg1"/>
                </a:solidFill>
              </a:rPr>
              <a:t>Credits: EMPA</a:t>
            </a:r>
            <a:endParaRPr lang="en-US" sz="1200" dirty="0">
              <a:solidFill>
                <a:schemeClr val="bg1"/>
              </a:solidFill>
            </a:endParaRPr>
          </a:p>
        </p:txBody>
      </p:sp>
      <p:grpSp>
        <p:nvGrpSpPr>
          <p:cNvPr id="23" name="Group 22"/>
          <p:cNvGrpSpPr/>
          <p:nvPr/>
        </p:nvGrpSpPr>
        <p:grpSpPr>
          <a:xfrm>
            <a:off x="5237682" y="643739"/>
            <a:ext cx="914401" cy="1157109"/>
            <a:chOff x="2482956" y="3068241"/>
            <a:chExt cx="723875" cy="1023104"/>
          </a:xfrm>
          <a:effectLst>
            <a:outerShdw blurRad="76200" dir="18900000" sy="23000" kx="-1200000" algn="bl" rotWithShape="0">
              <a:prstClr val="black">
                <a:alpha val="20000"/>
              </a:prstClr>
            </a:outerShdw>
          </a:effectLst>
        </p:grpSpPr>
        <p:grpSp>
          <p:nvGrpSpPr>
            <p:cNvPr id="24" name="Group 23"/>
            <p:cNvGrpSpPr>
              <a:grpSpLocks noChangeAspect="1"/>
            </p:cNvGrpSpPr>
            <p:nvPr/>
          </p:nvGrpSpPr>
          <p:grpSpPr>
            <a:xfrm rot="1626010">
              <a:off x="2482956" y="3068241"/>
              <a:ext cx="723875" cy="1023104"/>
              <a:chOff x="6300192" y="771550"/>
              <a:chExt cx="2513457" cy="3552444"/>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0192" y="771550"/>
                <a:ext cx="2513457" cy="3552444"/>
              </a:xfrm>
              <a:prstGeom prst="rect">
                <a:avLst/>
              </a:prstGeom>
            </p:spPr>
          </p:pic>
          <p:sp>
            <p:nvSpPr>
              <p:cNvPr id="27" name="Rectangle 26"/>
              <p:cNvSpPr/>
              <p:nvPr/>
            </p:nvSpPr>
            <p:spPr>
              <a:xfrm>
                <a:off x="6444208" y="843558"/>
                <a:ext cx="2369441" cy="348043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TextBox 24"/>
            <p:cNvSpPr txBox="1"/>
            <p:nvPr/>
          </p:nvSpPr>
          <p:spPr>
            <a:xfrm rot="1626010">
              <a:off x="2582160" y="3513876"/>
              <a:ext cx="494380" cy="272133"/>
            </a:xfrm>
            <a:prstGeom prst="rect">
              <a:avLst/>
            </a:prstGeom>
            <a:noFill/>
            <a:effectLst>
              <a:outerShdw blurRad="76200" dir="18900000" sy="23000" kx="-1200000" algn="bl" rotWithShape="0">
                <a:prstClr val="black">
                  <a:alpha val="20000"/>
                </a:prstClr>
              </a:outerShdw>
            </a:effectLst>
          </p:spPr>
          <p:txBody>
            <a:bodyPr wrap="none" rtlCol="0">
              <a:spAutoFit/>
            </a:bodyPr>
            <a:lstStyle/>
            <a:p>
              <a:r>
                <a:rPr lang="en-GB" sz="1400" dirty="0">
                  <a:latin typeface="Arial" panose="020B0604020202020204" pitchFamily="34" charset="0"/>
                  <a:cs typeface="Arial" panose="020B0604020202020204" pitchFamily="34" charset="0"/>
                </a:rPr>
                <a:t>MRD</a:t>
              </a:r>
            </a:p>
          </p:txBody>
        </p:sp>
      </p:grpSp>
    </p:spTree>
    <p:extLst>
      <p:ext uri="{BB962C8B-B14F-4D97-AF65-F5344CB8AC3E}">
        <p14:creationId xmlns:p14="http://schemas.microsoft.com/office/powerpoint/2010/main" val="8694619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6"/>
          <p:cNvGraphicFramePr>
            <a:graphicFrameLocks/>
          </p:cNvGraphicFramePr>
          <p:nvPr>
            <p:extLst>
              <p:ext uri="{D42A27DB-BD31-4B8C-83A1-F6EECF244321}">
                <p14:modId xmlns:p14="http://schemas.microsoft.com/office/powerpoint/2010/main" val="371289122"/>
              </p:ext>
            </p:extLst>
          </p:nvPr>
        </p:nvGraphicFramePr>
        <p:xfrm>
          <a:off x="439115" y="1293457"/>
          <a:ext cx="4717085" cy="1364996"/>
        </p:xfrm>
        <a:graphic>
          <a:graphicData uri="http://schemas.openxmlformats.org/drawingml/2006/table">
            <a:tbl>
              <a:tblPr firstRow="1" firstCol="1" bandRow="1">
                <a:tableStyleId>{5C22544A-7EE6-4342-B048-85BDC9FD1C3A}</a:tableStyleId>
              </a:tblPr>
              <a:tblGrid>
                <a:gridCol w="1767470">
                  <a:extLst>
                    <a:ext uri="{9D8B030D-6E8A-4147-A177-3AD203B41FA5}">
                      <a16:colId xmlns:a16="http://schemas.microsoft.com/office/drawing/2014/main" val="20000"/>
                    </a:ext>
                  </a:extLst>
                </a:gridCol>
                <a:gridCol w="1222415">
                  <a:extLst>
                    <a:ext uri="{9D8B030D-6E8A-4147-A177-3AD203B41FA5}">
                      <a16:colId xmlns:a16="http://schemas.microsoft.com/office/drawing/2014/main" val="20001"/>
                    </a:ext>
                  </a:extLst>
                </a:gridCol>
                <a:gridCol w="1727200">
                  <a:extLst>
                    <a:ext uri="{9D8B030D-6E8A-4147-A177-3AD203B41FA5}">
                      <a16:colId xmlns:a16="http://schemas.microsoft.com/office/drawing/2014/main" val="20002"/>
                    </a:ext>
                  </a:extLst>
                </a:gridCol>
              </a:tblGrid>
              <a:tr h="350963">
                <a:tc>
                  <a:txBody>
                    <a:bodyPr/>
                    <a:lstStyle/>
                    <a:p>
                      <a:pPr>
                        <a:spcAft>
                          <a:spcPts val="0"/>
                        </a:spcAft>
                      </a:pPr>
                      <a:r>
                        <a:rPr lang="en-GB" sz="1400" noProof="0" dirty="0">
                          <a:effectLst/>
                        </a:rPr>
                        <a:t>Product</a:t>
                      </a:r>
                      <a:endParaRPr lang="en-GB" sz="1400" noProof="0" dirty="0">
                        <a:effectLst/>
                        <a:latin typeface="Calibri" charset="0"/>
                        <a:ea typeface="Calibri" charset="0"/>
                        <a:cs typeface="Times New Roman" charset="0"/>
                      </a:endParaRPr>
                    </a:p>
                  </a:txBody>
                  <a:tcPr marL="101979" marR="101979" marT="0" marB="0"/>
                </a:tc>
                <a:tc>
                  <a:txBody>
                    <a:bodyPr/>
                    <a:lstStyle/>
                    <a:p>
                      <a:pPr>
                        <a:spcAft>
                          <a:spcPts val="0"/>
                        </a:spcAft>
                      </a:pPr>
                      <a:r>
                        <a:rPr lang="en-GB" sz="1400" noProof="0" dirty="0" smtClean="0">
                          <a:effectLst/>
                        </a:rPr>
                        <a:t>Spatial</a:t>
                      </a:r>
                      <a:endParaRPr lang="en-GB" sz="1400" noProof="0" dirty="0">
                        <a:effectLst/>
                        <a:latin typeface="Calibri" charset="0"/>
                        <a:ea typeface="Calibri" charset="0"/>
                        <a:cs typeface="Times New Roman" charset="0"/>
                      </a:endParaRPr>
                    </a:p>
                  </a:txBody>
                  <a:tcPr marL="101979" marR="101979" marT="0" marB="0"/>
                </a:tc>
                <a:tc>
                  <a:txBody>
                    <a:bodyPr/>
                    <a:lstStyle/>
                    <a:p>
                      <a:pPr>
                        <a:spcAft>
                          <a:spcPts val="0"/>
                        </a:spcAft>
                      </a:pPr>
                      <a:r>
                        <a:rPr lang="en-GB" sz="1400" noProof="0" dirty="0" smtClean="0">
                          <a:effectLst/>
                        </a:rPr>
                        <a:t>Temporal</a:t>
                      </a:r>
                      <a:endParaRPr lang="en-GB" sz="1400" noProof="0" dirty="0">
                        <a:effectLst/>
                        <a:latin typeface="Calibri" charset="0"/>
                        <a:ea typeface="Calibri" charset="0"/>
                        <a:cs typeface="Times New Roman" charset="0"/>
                      </a:endParaRPr>
                    </a:p>
                  </a:txBody>
                  <a:tcPr marL="101979" marR="101979" marT="0" marB="0"/>
                </a:tc>
                <a:extLst>
                  <a:ext uri="{0D108BD9-81ED-4DB2-BD59-A6C34878D82A}">
                    <a16:rowId xmlns:a16="http://schemas.microsoft.com/office/drawing/2014/main" val="10000"/>
                  </a:ext>
                </a:extLst>
              </a:tr>
              <a:tr h="287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noProof="0" dirty="0" smtClean="0">
                          <a:effectLst/>
                        </a:rPr>
                        <a:t>CO</a:t>
                      </a:r>
                      <a:r>
                        <a:rPr lang="en-GB" sz="1300" baseline="-25000" noProof="0" dirty="0" smtClean="0">
                          <a:effectLst/>
                        </a:rPr>
                        <a:t>2</a:t>
                      </a:r>
                      <a:endParaRPr lang="en-GB" sz="1300" noProof="0" dirty="0" smtClean="0">
                        <a:effectLst/>
                        <a:latin typeface="Calibri" charset="0"/>
                        <a:ea typeface="Calibri" charset="0"/>
                        <a:cs typeface="Times New Roman" charset="0"/>
                      </a:endParaRPr>
                    </a:p>
                  </a:txBody>
                  <a:tcPr marL="101979" marR="101979" marT="0" marB="0"/>
                </a:tc>
                <a:tc>
                  <a:txBody>
                    <a:bodyPr/>
                    <a:lstStyle/>
                    <a:p>
                      <a:pPr algn="ctr">
                        <a:spcAft>
                          <a:spcPts val="0"/>
                        </a:spcAft>
                      </a:pPr>
                      <a:r>
                        <a:rPr lang="en-GB" sz="1300" kern="1200" noProof="0" dirty="0" smtClean="0">
                          <a:solidFill>
                            <a:schemeClr val="dk1"/>
                          </a:solidFill>
                          <a:effectLst/>
                          <a:latin typeface="+mn-lt"/>
                          <a:ea typeface="+mn-ea"/>
                          <a:cs typeface="+mn-cs"/>
                        </a:rPr>
                        <a:t>4 km</a:t>
                      </a:r>
                      <a:r>
                        <a:rPr lang="en-GB" sz="1300" kern="1200" baseline="30000" noProof="0" dirty="0" smtClean="0">
                          <a:solidFill>
                            <a:schemeClr val="dk1"/>
                          </a:solidFill>
                          <a:effectLst/>
                          <a:latin typeface="+mn-lt"/>
                          <a:ea typeface="+mn-ea"/>
                          <a:cs typeface="+mn-cs"/>
                        </a:rPr>
                        <a:t>2</a:t>
                      </a:r>
                      <a:endParaRPr lang="en-GB" sz="1300" kern="1200" baseline="30000" noProof="0" dirty="0">
                        <a:solidFill>
                          <a:schemeClr val="dk1"/>
                        </a:solidFill>
                        <a:effectLst/>
                        <a:latin typeface="+mn-lt"/>
                        <a:ea typeface="+mn-ea"/>
                        <a:cs typeface="+mn-cs"/>
                      </a:endParaRPr>
                    </a:p>
                  </a:txBody>
                  <a:tcPr marL="101979" marR="101979" marT="0" marB="0"/>
                </a:tc>
                <a:tc>
                  <a:txBody>
                    <a:bodyPr/>
                    <a:lstStyle/>
                    <a:p>
                      <a:pPr>
                        <a:spcAft>
                          <a:spcPts val="0"/>
                        </a:spcAft>
                      </a:pPr>
                      <a:r>
                        <a:rPr lang="en-GB" sz="1300" kern="1200" noProof="0" dirty="0" smtClean="0">
                          <a:solidFill>
                            <a:schemeClr val="dk1"/>
                          </a:solidFill>
                          <a:effectLst/>
                          <a:latin typeface="+mn-lt"/>
                          <a:ea typeface="+mn-ea"/>
                          <a:cs typeface="+mn-cs"/>
                        </a:rPr>
                        <a:t>2–3 day revisit</a:t>
                      </a:r>
                      <a:endParaRPr lang="en-GB" sz="1300" kern="1200" noProof="0" dirty="0">
                        <a:solidFill>
                          <a:schemeClr val="dk1"/>
                        </a:solidFill>
                        <a:effectLst/>
                        <a:latin typeface="+mn-lt"/>
                        <a:ea typeface="+mn-ea"/>
                        <a:cs typeface="+mn-cs"/>
                      </a:endParaRPr>
                    </a:p>
                  </a:txBody>
                  <a:tcPr marL="101979" marR="101979" marT="0" marB="0"/>
                </a:tc>
                <a:extLst>
                  <a:ext uri="{0D108BD9-81ED-4DB2-BD59-A6C34878D82A}">
                    <a16:rowId xmlns:a16="http://schemas.microsoft.com/office/drawing/2014/main" val="10001"/>
                  </a:ext>
                </a:extLst>
              </a:tr>
              <a:tr h="2454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noProof="0" dirty="0" smtClean="0">
                          <a:effectLst/>
                        </a:rPr>
                        <a:t>CH</a:t>
                      </a:r>
                      <a:r>
                        <a:rPr lang="en-GB" sz="1300" baseline="-25000" noProof="0" dirty="0" smtClean="0">
                          <a:effectLst/>
                        </a:rPr>
                        <a:t>4</a:t>
                      </a:r>
                      <a:endParaRPr lang="en-GB" sz="1300" noProof="0" dirty="0" smtClean="0">
                        <a:effectLst/>
                        <a:latin typeface="Calibri" charset="0"/>
                        <a:ea typeface="Calibri" charset="0"/>
                        <a:cs typeface="Times New Roman" charset="0"/>
                      </a:endParaRPr>
                    </a:p>
                  </a:txBody>
                  <a:tcPr marL="101979" marR="101979" marT="0" marB="0"/>
                </a:tc>
                <a:tc>
                  <a:txBody>
                    <a:bodyPr/>
                    <a:lstStyle/>
                    <a:p>
                      <a:pPr algn="ctr">
                        <a:spcAft>
                          <a:spcPts val="0"/>
                        </a:spcAft>
                      </a:pPr>
                      <a:r>
                        <a:rPr lang="en-GB" sz="1300" kern="1200" noProof="0" dirty="0" smtClean="0">
                          <a:solidFill>
                            <a:schemeClr val="dk1"/>
                          </a:solidFill>
                          <a:effectLst/>
                          <a:latin typeface="+mn-lt"/>
                          <a:ea typeface="+mn-ea"/>
                          <a:cs typeface="+mn-cs"/>
                        </a:rPr>
                        <a:t>4 km</a:t>
                      </a:r>
                      <a:r>
                        <a:rPr lang="en-GB" sz="1300" kern="1200" baseline="30000" noProof="0" dirty="0" smtClean="0">
                          <a:solidFill>
                            <a:schemeClr val="dk1"/>
                          </a:solidFill>
                          <a:effectLst/>
                          <a:latin typeface="+mn-lt"/>
                          <a:ea typeface="+mn-ea"/>
                          <a:cs typeface="+mn-cs"/>
                        </a:rPr>
                        <a:t>2</a:t>
                      </a:r>
                      <a:endParaRPr lang="en-GB" sz="1300" kern="1200" baseline="30000" noProof="0" dirty="0">
                        <a:solidFill>
                          <a:schemeClr val="dk1"/>
                        </a:solidFill>
                        <a:effectLst/>
                        <a:latin typeface="+mn-lt"/>
                        <a:ea typeface="+mn-ea"/>
                        <a:cs typeface="+mn-cs"/>
                      </a:endParaRPr>
                    </a:p>
                  </a:txBody>
                  <a:tcPr marL="101979" marR="101979" marT="0" marB="0"/>
                </a:tc>
                <a:tc>
                  <a:txBody>
                    <a:bodyPr/>
                    <a:lstStyle/>
                    <a:p>
                      <a:pPr>
                        <a:spcAft>
                          <a:spcPts val="0"/>
                        </a:spcAft>
                      </a:pPr>
                      <a:r>
                        <a:rPr lang="en-GB" sz="1300" kern="1200" noProof="0" dirty="0" smtClean="0">
                          <a:solidFill>
                            <a:schemeClr val="dk1"/>
                          </a:solidFill>
                          <a:effectLst/>
                          <a:latin typeface="+mn-lt"/>
                          <a:ea typeface="+mn-ea"/>
                          <a:cs typeface="+mn-cs"/>
                        </a:rPr>
                        <a:t>2–3 day revisit</a:t>
                      </a:r>
                      <a:endParaRPr lang="en-GB" sz="1300" kern="1200" noProof="0" dirty="0">
                        <a:solidFill>
                          <a:schemeClr val="dk1"/>
                        </a:solidFill>
                        <a:effectLst/>
                        <a:latin typeface="+mn-lt"/>
                        <a:ea typeface="+mn-ea"/>
                        <a:cs typeface="+mn-cs"/>
                      </a:endParaRPr>
                    </a:p>
                  </a:txBody>
                  <a:tcPr marL="101979" marR="101979" marT="0" marB="0"/>
                </a:tc>
                <a:extLst>
                  <a:ext uri="{0D108BD9-81ED-4DB2-BD59-A6C34878D82A}">
                    <a16:rowId xmlns:a16="http://schemas.microsoft.com/office/drawing/2014/main" val="10002"/>
                  </a:ext>
                </a:extLst>
              </a:tr>
              <a:tr h="245462">
                <a:tc>
                  <a:txBody>
                    <a:bodyPr/>
                    <a:lstStyle/>
                    <a:p>
                      <a:pPr>
                        <a:spcAft>
                          <a:spcPts val="0"/>
                        </a:spcAft>
                      </a:pPr>
                      <a:r>
                        <a:rPr lang="en-GB" sz="1300" noProof="0" dirty="0" smtClean="0">
                          <a:effectLst/>
                        </a:rPr>
                        <a:t>NO</a:t>
                      </a:r>
                      <a:r>
                        <a:rPr lang="en-GB" sz="1300" baseline="-25000" noProof="0" dirty="0" smtClean="0">
                          <a:effectLst/>
                        </a:rPr>
                        <a:t>2</a:t>
                      </a:r>
                      <a:endParaRPr lang="en-GB" sz="1300" noProof="0" dirty="0">
                        <a:effectLst/>
                        <a:latin typeface="Calibri" charset="0"/>
                        <a:ea typeface="Calibri" charset="0"/>
                        <a:cs typeface="Times New Roman" charset="0"/>
                      </a:endParaRPr>
                    </a:p>
                  </a:txBody>
                  <a:tcPr marL="101979" marR="101979" marT="0" marB="0"/>
                </a:tc>
                <a:tc>
                  <a:txBody>
                    <a:bodyPr/>
                    <a:lstStyle/>
                    <a:p>
                      <a:pPr algn="ctr">
                        <a:spcAft>
                          <a:spcPts val="0"/>
                        </a:spcAft>
                      </a:pPr>
                      <a:r>
                        <a:rPr lang="en-GB" sz="1300" kern="1200" noProof="0" dirty="0" smtClean="0">
                          <a:solidFill>
                            <a:schemeClr val="dk1"/>
                          </a:solidFill>
                          <a:effectLst/>
                          <a:latin typeface="+mn-lt"/>
                          <a:ea typeface="+mn-ea"/>
                          <a:cs typeface="+mn-cs"/>
                        </a:rPr>
                        <a:t>4 km</a:t>
                      </a:r>
                      <a:r>
                        <a:rPr lang="en-GB" sz="1300" kern="1200" baseline="30000" noProof="0" dirty="0" smtClean="0">
                          <a:solidFill>
                            <a:schemeClr val="dk1"/>
                          </a:solidFill>
                          <a:effectLst/>
                          <a:latin typeface="+mn-lt"/>
                          <a:ea typeface="+mn-ea"/>
                          <a:cs typeface="+mn-cs"/>
                        </a:rPr>
                        <a:t>2</a:t>
                      </a:r>
                      <a:endParaRPr lang="en-GB" sz="1300" noProof="0" dirty="0">
                        <a:effectLst/>
                        <a:latin typeface="Calibri" charset="0"/>
                        <a:ea typeface="Calibri" charset="0"/>
                        <a:cs typeface="Times New Roman" charset="0"/>
                      </a:endParaRPr>
                    </a:p>
                  </a:txBody>
                  <a:tcPr marL="101979" marR="101979"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kern="1200" noProof="0" dirty="0" smtClean="0">
                          <a:solidFill>
                            <a:schemeClr val="dk1"/>
                          </a:solidFill>
                          <a:effectLst/>
                          <a:latin typeface="+mn-lt"/>
                          <a:ea typeface="+mn-ea"/>
                          <a:cs typeface="+mn-cs"/>
                        </a:rPr>
                        <a:t>2–3 day revisit</a:t>
                      </a:r>
                    </a:p>
                  </a:txBody>
                  <a:tcPr marL="101979" marR="101979" marT="0" marB="0"/>
                </a:tc>
                <a:extLst>
                  <a:ext uri="{0D108BD9-81ED-4DB2-BD59-A6C34878D82A}">
                    <a16:rowId xmlns:a16="http://schemas.microsoft.com/office/drawing/2014/main" val="10005"/>
                  </a:ext>
                </a:extLst>
              </a:tr>
              <a:tr h="2360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noProof="0" dirty="0" smtClean="0">
                          <a:effectLst/>
                          <a:latin typeface="+mn-lt"/>
                          <a:ea typeface="+mn-ea"/>
                          <a:cs typeface="+mn-cs"/>
                        </a:rPr>
                        <a:t>Vegetation SIF</a:t>
                      </a:r>
                      <a:endParaRPr lang="en-GB" sz="1300" noProof="0" dirty="0" smtClean="0">
                        <a:effectLst/>
                        <a:latin typeface="Calibri" charset="0"/>
                        <a:ea typeface="Calibri" charset="0"/>
                        <a:cs typeface="Times New Roman" charset="0"/>
                      </a:endParaRPr>
                    </a:p>
                  </a:txBody>
                  <a:tcPr marL="101979" marR="101979" marT="0" marB="0"/>
                </a:tc>
                <a:tc>
                  <a:txBody>
                    <a:bodyPr/>
                    <a:lstStyle/>
                    <a:p>
                      <a:pPr algn="ctr">
                        <a:spcAft>
                          <a:spcPts val="0"/>
                        </a:spcAft>
                      </a:pPr>
                      <a:r>
                        <a:rPr lang="en-GB" sz="1300" kern="1200" noProof="0" dirty="0" smtClean="0">
                          <a:solidFill>
                            <a:schemeClr val="dk1"/>
                          </a:solidFill>
                          <a:effectLst/>
                          <a:latin typeface="+mn-lt"/>
                          <a:ea typeface="+mn-ea"/>
                          <a:cs typeface="+mn-cs"/>
                        </a:rPr>
                        <a:t>4 km</a:t>
                      </a:r>
                      <a:r>
                        <a:rPr lang="en-GB" sz="1300" kern="1200" baseline="30000" noProof="0" dirty="0" smtClean="0">
                          <a:solidFill>
                            <a:schemeClr val="dk1"/>
                          </a:solidFill>
                          <a:effectLst/>
                          <a:latin typeface="+mn-lt"/>
                          <a:ea typeface="+mn-ea"/>
                          <a:cs typeface="+mn-cs"/>
                        </a:rPr>
                        <a:t>2</a:t>
                      </a:r>
                      <a:endParaRPr lang="en-GB" sz="1300" kern="1200" baseline="30000" noProof="0" dirty="0">
                        <a:solidFill>
                          <a:schemeClr val="dk1"/>
                        </a:solidFill>
                        <a:effectLst/>
                        <a:latin typeface="+mn-lt"/>
                        <a:ea typeface="+mn-ea"/>
                        <a:cs typeface="+mn-cs"/>
                      </a:endParaRPr>
                    </a:p>
                  </a:txBody>
                  <a:tcPr marL="101979" marR="101979" marT="0" marB="0"/>
                </a:tc>
                <a:tc>
                  <a:txBody>
                    <a:bodyPr/>
                    <a:lstStyle/>
                    <a:p>
                      <a:pPr>
                        <a:spcAft>
                          <a:spcPts val="0"/>
                        </a:spcAft>
                      </a:pPr>
                      <a:r>
                        <a:rPr lang="en-GB" sz="1300" kern="1200" noProof="0" dirty="0" smtClean="0">
                          <a:solidFill>
                            <a:schemeClr val="dk1"/>
                          </a:solidFill>
                          <a:effectLst/>
                          <a:latin typeface="+mn-lt"/>
                          <a:ea typeface="+mn-ea"/>
                          <a:cs typeface="+mn-cs"/>
                        </a:rPr>
                        <a:t>2–3 day revisit</a:t>
                      </a:r>
                      <a:endParaRPr lang="en-GB" sz="1300" kern="1200" noProof="0" dirty="0">
                        <a:solidFill>
                          <a:schemeClr val="dk1"/>
                        </a:solidFill>
                        <a:effectLst/>
                        <a:latin typeface="+mn-lt"/>
                        <a:ea typeface="+mn-ea"/>
                        <a:cs typeface="+mn-cs"/>
                      </a:endParaRPr>
                    </a:p>
                  </a:txBody>
                  <a:tcPr marL="101979" marR="101979" marT="0" marB="0"/>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smtClean="0"/>
              <a:t>Sentinel GHG &amp; Its Related </a:t>
            </a:r>
            <a:r>
              <a:rPr lang="en-US" dirty="0"/>
              <a:t>Products (</a:t>
            </a:r>
            <a:r>
              <a:rPr lang="en-US" dirty="0" smtClean="0"/>
              <a:t>candidate)</a:t>
            </a:r>
            <a:endParaRPr lang="en-US" dirty="0"/>
          </a:p>
        </p:txBody>
      </p:sp>
      <p:sp>
        <p:nvSpPr>
          <p:cNvPr id="6" name="Rectangle 5"/>
          <p:cNvSpPr/>
          <p:nvPr/>
        </p:nvSpPr>
        <p:spPr>
          <a:xfrm>
            <a:off x="439115" y="742641"/>
            <a:ext cx="3164434" cy="523220"/>
          </a:xfrm>
          <a:prstGeom prst="rect">
            <a:avLst/>
          </a:prstGeom>
        </p:spPr>
        <p:txBody>
          <a:bodyPr wrap="square">
            <a:spAutoFit/>
          </a:bodyPr>
          <a:lstStyle/>
          <a:p>
            <a:pPr>
              <a:defRPr/>
            </a:pPr>
            <a:r>
              <a:rPr lang="en-US" sz="1400" b="1" dirty="0" smtClean="0"/>
              <a:t>CO</a:t>
            </a:r>
            <a:r>
              <a:rPr lang="en-US" sz="1400" b="1" baseline="-25000" dirty="0" smtClean="0"/>
              <a:t>2</a:t>
            </a:r>
            <a:r>
              <a:rPr lang="en-US" sz="1400" b="1" dirty="0" smtClean="0"/>
              <a:t> Monitoring Mission :</a:t>
            </a:r>
            <a:endParaRPr lang="de-DE" sz="1400" dirty="0" smtClean="0"/>
          </a:p>
          <a:p>
            <a:pPr marL="285750" indent="-285750">
              <a:spcBef>
                <a:spcPts val="0"/>
              </a:spcBef>
              <a:buClr>
                <a:schemeClr val="accent1"/>
              </a:buClr>
              <a:buFont typeface="Arial" panose="020B0604020202020204" pitchFamily="34" charset="0"/>
              <a:buChar char="•"/>
              <a:tabLst>
                <a:tab pos="3411538" algn="l"/>
              </a:tabLst>
              <a:defRPr/>
            </a:pPr>
            <a:r>
              <a:rPr lang="en-US" sz="1400" dirty="0">
                <a:solidFill>
                  <a:schemeClr val="bg2"/>
                </a:solidFill>
                <a:latin typeface="+mn-lt"/>
                <a:cs typeface="Verdana"/>
              </a:rPr>
              <a:t>Objective is </a:t>
            </a:r>
            <a:r>
              <a:rPr lang="en-US" sz="1400" dirty="0" smtClean="0">
                <a:solidFill>
                  <a:schemeClr val="bg2"/>
                </a:solidFill>
                <a:latin typeface="+mn-lt"/>
                <a:cs typeface="Verdana"/>
              </a:rPr>
              <a:t>start in </a:t>
            </a:r>
            <a:r>
              <a:rPr lang="en-US" sz="1400" dirty="0">
                <a:solidFill>
                  <a:schemeClr val="bg2"/>
                </a:solidFill>
                <a:latin typeface="+mn-lt"/>
                <a:cs typeface="Verdana"/>
              </a:rPr>
              <a:t>2025</a:t>
            </a:r>
          </a:p>
        </p:txBody>
      </p:sp>
      <p:sp>
        <p:nvSpPr>
          <p:cNvPr id="20" name="CustomShape 2"/>
          <p:cNvSpPr>
            <a:spLocks noChangeAspect="1"/>
          </p:cNvSpPr>
          <p:nvPr/>
        </p:nvSpPr>
        <p:spPr>
          <a:xfrm>
            <a:off x="439115" y="2907217"/>
            <a:ext cx="5724315" cy="1469235"/>
          </a:xfrm>
          <a:prstGeom prst="rect">
            <a:avLst/>
          </a:prstGeom>
          <a:noFill/>
          <a:ln w="12600">
            <a:noFill/>
          </a:ln>
        </p:spPr>
        <p:style>
          <a:lnRef idx="0">
            <a:scrgbClr r="0" g="0" b="0"/>
          </a:lnRef>
          <a:fillRef idx="0">
            <a:scrgbClr r="0" g="0" b="0"/>
          </a:fillRef>
          <a:effectRef idx="0">
            <a:scrgbClr r="0" g="0" b="0"/>
          </a:effectRef>
          <a:fontRef idx="minor"/>
        </p:style>
        <p:txBody>
          <a:bodyPr wrap="none" lIns="50760" tIns="50760" rIns="50760" bIns="50760" anchor="t" anchorCtr="0"/>
          <a:lstStyle/>
          <a:p>
            <a:pPr>
              <a:defRPr/>
            </a:pPr>
            <a:r>
              <a:rPr lang="en-US" sz="1400" b="1" dirty="0" smtClean="0">
                <a:latin typeface="Verdana" pitchFamily="34" charset="0"/>
              </a:rPr>
              <a:t>CEOS Virtual Constellation options for CO2M:</a:t>
            </a:r>
          </a:p>
          <a:p>
            <a:pPr marL="285750" indent="-285750">
              <a:spcBef>
                <a:spcPts val="0"/>
              </a:spcBef>
              <a:buClr>
                <a:schemeClr val="accent1"/>
              </a:buClr>
              <a:buFont typeface="Arial" panose="020B0604020202020204" pitchFamily="34" charset="0"/>
              <a:buChar char="•"/>
              <a:tabLst>
                <a:tab pos="3411538" algn="l"/>
              </a:tabLst>
              <a:defRPr/>
            </a:pPr>
            <a:r>
              <a:rPr lang="en-US" sz="1400" dirty="0" smtClean="0">
                <a:solidFill>
                  <a:schemeClr val="bg2"/>
                </a:solidFill>
                <a:cs typeface="Verdana"/>
              </a:rPr>
              <a:t>Add CO</a:t>
            </a:r>
            <a:r>
              <a:rPr lang="en-US" sz="1400" baseline="-25000" dirty="0" smtClean="0">
                <a:solidFill>
                  <a:schemeClr val="bg2"/>
                </a:solidFill>
                <a:cs typeface="Verdana"/>
              </a:rPr>
              <a:t>2</a:t>
            </a:r>
            <a:r>
              <a:rPr lang="en-US" sz="1400" dirty="0" smtClean="0">
                <a:solidFill>
                  <a:schemeClr val="bg2"/>
                </a:solidFill>
                <a:cs typeface="Verdana"/>
              </a:rPr>
              <a:t> imagers </a:t>
            </a:r>
            <a:r>
              <a:rPr lang="en-US" sz="1400" dirty="0">
                <a:solidFill>
                  <a:schemeClr val="bg2"/>
                </a:solidFill>
                <a:cs typeface="Verdana"/>
              </a:rPr>
              <a:t>in </a:t>
            </a:r>
            <a:r>
              <a:rPr lang="en-US" sz="1400" dirty="0" smtClean="0">
                <a:solidFill>
                  <a:schemeClr val="bg2"/>
                </a:solidFill>
                <a:cs typeface="Verdana"/>
              </a:rPr>
              <a:t>constellation	</a:t>
            </a:r>
            <a:r>
              <a:rPr lang="en-US" sz="1400" dirty="0" smtClean="0">
                <a:solidFill>
                  <a:schemeClr val="bg2"/>
                </a:solidFill>
                <a:cs typeface="Verdana"/>
                <a:sym typeface="Wingdings" panose="05000000000000000000" pitchFamily="2" charset="2"/>
              </a:rPr>
              <a:t> </a:t>
            </a:r>
            <a:r>
              <a:rPr lang="en-US" sz="1400" dirty="0" smtClean="0">
                <a:solidFill>
                  <a:schemeClr val="bg2"/>
                </a:solidFill>
                <a:latin typeface="Verdana"/>
                <a:cs typeface="Verdana"/>
              </a:rPr>
              <a:t>Increase coverage</a:t>
            </a:r>
          </a:p>
          <a:p>
            <a:pPr marL="285750" indent="-285750">
              <a:spcBef>
                <a:spcPts val="0"/>
              </a:spcBef>
              <a:buClr>
                <a:schemeClr val="accent1"/>
              </a:buClr>
              <a:buFont typeface="Arial" panose="020B0604020202020204" pitchFamily="34" charset="0"/>
              <a:buChar char="•"/>
              <a:tabLst>
                <a:tab pos="3411538" algn="l"/>
              </a:tabLst>
              <a:defRPr/>
            </a:pPr>
            <a:r>
              <a:rPr lang="en-US" sz="1400" dirty="0" smtClean="0">
                <a:solidFill>
                  <a:schemeClr val="bg2"/>
                </a:solidFill>
                <a:latin typeface="Verdana"/>
                <a:cs typeface="Verdana"/>
              </a:rPr>
              <a:t>Add CO</a:t>
            </a:r>
            <a:r>
              <a:rPr lang="en-US" sz="1400" baseline="-25000" dirty="0" smtClean="0">
                <a:solidFill>
                  <a:schemeClr val="bg2"/>
                </a:solidFill>
                <a:latin typeface="Verdana"/>
                <a:cs typeface="Verdana"/>
              </a:rPr>
              <a:t>2</a:t>
            </a:r>
            <a:r>
              <a:rPr lang="en-US" sz="1400" dirty="0" smtClean="0">
                <a:solidFill>
                  <a:schemeClr val="bg2"/>
                </a:solidFill>
                <a:latin typeface="Verdana"/>
                <a:cs typeface="Verdana"/>
              </a:rPr>
              <a:t> </a:t>
            </a:r>
            <a:r>
              <a:rPr lang="en-US" sz="1400" dirty="0" err="1" smtClean="0">
                <a:solidFill>
                  <a:schemeClr val="bg2"/>
                </a:solidFill>
                <a:latin typeface="Verdana"/>
                <a:cs typeface="Verdana"/>
              </a:rPr>
              <a:t>lidar</a:t>
            </a:r>
            <a:r>
              <a:rPr lang="en-US" sz="1400" dirty="0" smtClean="0">
                <a:solidFill>
                  <a:schemeClr val="bg2"/>
                </a:solidFill>
                <a:latin typeface="Verdana"/>
                <a:cs typeface="Verdana"/>
              </a:rPr>
              <a:t> </a:t>
            </a:r>
            <a:r>
              <a:rPr lang="en-US" sz="1400" dirty="0">
                <a:solidFill>
                  <a:schemeClr val="bg2"/>
                </a:solidFill>
                <a:cs typeface="Verdana"/>
              </a:rPr>
              <a:t>in constellation </a:t>
            </a:r>
            <a:r>
              <a:rPr lang="en-US" sz="1400" dirty="0" smtClean="0">
                <a:solidFill>
                  <a:schemeClr val="bg2"/>
                </a:solidFill>
                <a:cs typeface="Verdana"/>
              </a:rPr>
              <a:t>	</a:t>
            </a:r>
            <a:r>
              <a:rPr lang="en-US" sz="1400" dirty="0" smtClean="0">
                <a:solidFill>
                  <a:schemeClr val="bg2"/>
                </a:solidFill>
                <a:latin typeface="Verdana"/>
                <a:cs typeface="Verdana"/>
                <a:sym typeface="Wingdings" panose="05000000000000000000" pitchFamily="2" charset="2"/>
              </a:rPr>
              <a:t> calibrate imagers</a:t>
            </a:r>
          </a:p>
          <a:p>
            <a:pPr marL="285750" indent="-285750">
              <a:spcBef>
                <a:spcPts val="0"/>
              </a:spcBef>
              <a:buClr>
                <a:schemeClr val="accent1"/>
              </a:buClr>
              <a:buFont typeface="Arial" panose="020B0604020202020204" pitchFamily="34" charset="0"/>
              <a:buChar char="•"/>
              <a:defRPr/>
            </a:pPr>
            <a:r>
              <a:rPr lang="en-US" sz="1400" dirty="0" smtClean="0">
                <a:solidFill>
                  <a:schemeClr val="bg2"/>
                </a:solidFill>
                <a:latin typeface="Verdana"/>
                <a:cs typeface="Verdana"/>
                <a:sym typeface="Wingdings" panose="05000000000000000000" pitchFamily="2" charset="2"/>
              </a:rPr>
              <a:t>Contribute with in-situ</a:t>
            </a:r>
          </a:p>
          <a:p>
            <a:pPr marL="285750" indent="-285750">
              <a:spcBef>
                <a:spcPts val="0"/>
              </a:spcBef>
              <a:buClr>
                <a:schemeClr val="accent1"/>
              </a:buClr>
              <a:buFont typeface="Arial" panose="020B0604020202020204" pitchFamily="34" charset="0"/>
              <a:buChar char="•"/>
              <a:defRPr/>
            </a:pPr>
            <a:r>
              <a:rPr lang="en-US" sz="1400" dirty="0" smtClean="0">
                <a:solidFill>
                  <a:schemeClr val="bg2"/>
                </a:solidFill>
                <a:latin typeface="Verdana"/>
                <a:cs typeface="Verdana"/>
                <a:sym typeface="Wingdings" panose="05000000000000000000" pitchFamily="2" charset="2"/>
              </a:rPr>
              <a:t>Contribute with radiometric calibration </a:t>
            </a:r>
          </a:p>
          <a:p>
            <a:pPr marL="285750" indent="-285750">
              <a:spcBef>
                <a:spcPts val="0"/>
              </a:spcBef>
              <a:buClr>
                <a:schemeClr val="accent1"/>
              </a:buClr>
              <a:buFont typeface="Arial" panose="020B0604020202020204" pitchFamily="34" charset="0"/>
              <a:buChar char="•"/>
              <a:defRPr/>
            </a:pPr>
            <a:r>
              <a:rPr lang="en-US" sz="1400" dirty="0" smtClean="0">
                <a:solidFill>
                  <a:schemeClr val="bg2"/>
                </a:solidFill>
                <a:latin typeface="Verdana"/>
                <a:cs typeface="Verdana"/>
                <a:sym typeface="Wingdings" panose="05000000000000000000" pitchFamily="2" charset="2"/>
              </a:rPr>
              <a:t>Exploit data</a:t>
            </a:r>
            <a:endParaRPr lang="en-US" sz="1400" dirty="0">
              <a:solidFill>
                <a:schemeClr val="bg2"/>
              </a:solidFill>
              <a:latin typeface="Verdana"/>
              <a:cs typeface="Verdana"/>
            </a:endParaRPr>
          </a:p>
          <a:p>
            <a:pPr marL="285750" indent="-285750">
              <a:spcBef>
                <a:spcPts val="0"/>
              </a:spcBef>
              <a:buClr>
                <a:schemeClr val="accent1"/>
              </a:buClr>
              <a:buFont typeface="Arial" panose="020B0604020202020204" pitchFamily="34" charset="0"/>
              <a:buChar char="•"/>
              <a:defRPr/>
            </a:pPr>
            <a:endParaRPr lang="en-US" sz="1400" dirty="0">
              <a:solidFill>
                <a:schemeClr val="bg2"/>
              </a:solidFill>
              <a:latin typeface="Verdana"/>
              <a:cs typeface="Verdana"/>
            </a:endParaRPr>
          </a:p>
          <a:p>
            <a:pPr>
              <a:defRPr/>
            </a:pPr>
            <a:endParaRPr lang="en-US" sz="1400" b="1" dirty="0" smtClean="0">
              <a:latin typeface="Verdana" pitchFamily="34" charset="0"/>
            </a:endParaRPr>
          </a:p>
          <a:p>
            <a:pPr>
              <a:defRPr/>
            </a:pPr>
            <a:endParaRPr sz="1400" b="1" dirty="0">
              <a:latin typeface="Verdana" pitchFamily="34" charset="0"/>
            </a:endParaRPr>
          </a:p>
        </p:txBody>
      </p:sp>
    </p:spTree>
    <p:extLst>
      <p:ext uri="{BB962C8B-B14F-4D97-AF65-F5344CB8AC3E}">
        <p14:creationId xmlns:p14="http://schemas.microsoft.com/office/powerpoint/2010/main" val="24930453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ChangeArrowheads="1"/>
          </p:cNvSpPr>
          <p:nvPr/>
        </p:nvSpPr>
        <p:spPr bwMode="auto">
          <a:xfrm>
            <a:off x="-424405" y="1947059"/>
            <a:ext cx="9144000" cy="757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431861" tIns="35987" rIns="89974" bIns="35987"/>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ctr" eaLnBrk="1" hangingPunct="1">
              <a:lnSpc>
                <a:spcPct val="120000"/>
              </a:lnSpc>
              <a:spcBef>
                <a:spcPct val="25000"/>
              </a:spcBef>
              <a:buClrTx/>
              <a:buFont typeface="NotesEsa" pitchFamily="50" charset="0"/>
              <a:buNone/>
            </a:pPr>
            <a:r>
              <a:rPr lang="en-GB" altLang="en-US" sz="3600" dirty="0">
                <a:solidFill>
                  <a:schemeClr val="bg1"/>
                </a:solidFill>
                <a:effectLst>
                  <a:outerShdw blurRad="38100" dist="38100" dir="2700000" algn="tl">
                    <a:srgbClr val="000000">
                      <a:alpha val="43137"/>
                    </a:srgbClr>
                  </a:outerShdw>
                </a:effectLst>
              </a:rPr>
              <a:t>Thank </a:t>
            </a:r>
            <a:r>
              <a:rPr lang="en-GB" altLang="en-US" sz="3600" dirty="0" smtClean="0">
                <a:solidFill>
                  <a:schemeClr val="bg1"/>
                </a:solidFill>
                <a:effectLst>
                  <a:outerShdw blurRad="38100" dist="38100" dir="2700000" algn="tl">
                    <a:srgbClr val="000000">
                      <a:alpha val="43137"/>
                    </a:srgbClr>
                  </a:outerShdw>
                </a:effectLst>
              </a:rPr>
              <a:t>you</a:t>
            </a:r>
            <a:endParaRPr lang="en-GB" altLang="en-US"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88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LAHCEM\Downloads\Saint_George_Basin_Australia 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ounded Rectangle 1"/>
          <p:cNvSpPr/>
          <p:nvPr/>
        </p:nvSpPr>
        <p:spPr>
          <a:xfrm>
            <a:off x="181428" y="2058752"/>
            <a:ext cx="8781142" cy="1028700"/>
          </a:xfrm>
          <a:prstGeom prst="roundRect">
            <a:avLst/>
          </a:prstGeom>
          <a:solidFill>
            <a:schemeClr val="tx1">
              <a:alpha val="68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en-GB" sz="4000" b="1" dirty="0">
                <a:effectLst>
                  <a:outerShdw blurRad="38100" dist="38100" dir="2700000" algn="tl">
                    <a:srgbClr val="000000">
                      <a:alpha val="43137"/>
                    </a:srgbClr>
                  </a:outerShdw>
                </a:effectLst>
              </a:rPr>
              <a:t>Copernicus Space Component</a:t>
            </a:r>
          </a:p>
        </p:txBody>
      </p:sp>
    </p:spTree>
    <p:extLst>
      <p:ext uri="{BB962C8B-B14F-4D97-AF65-F5344CB8AC3E}">
        <p14:creationId xmlns:p14="http://schemas.microsoft.com/office/powerpoint/2010/main" val="364514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LAHCEM\Downloads\2948902_orig 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9" y="1"/>
            <a:ext cx="9227364" cy="519039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ounded Rectangle 3"/>
          <p:cNvSpPr/>
          <p:nvPr/>
        </p:nvSpPr>
        <p:spPr>
          <a:xfrm>
            <a:off x="152556" y="1101413"/>
            <a:ext cx="1168974" cy="3501069"/>
          </a:xfrm>
          <a:prstGeom prst="roundRect">
            <a:avLst/>
          </a:prstGeom>
          <a:solidFill>
            <a:schemeClr val="tx1">
              <a:lumMod val="95000"/>
              <a:lumOff val="5000"/>
              <a:alpha val="54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chemeClr val="tx1">
                  <a:lumMod val="75000"/>
                  <a:lumOff val="25000"/>
                </a:schemeClr>
              </a:solidFill>
              <a:latin typeface="+mj-lt"/>
            </a:endParaRPr>
          </a:p>
        </p:txBody>
      </p:sp>
      <p:sp>
        <p:nvSpPr>
          <p:cNvPr id="5" name="TextBox 4"/>
          <p:cNvSpPr txBox="1"/>
          <p:nvPr/>
        </p:nvSpPr>
        <p:spPr>
          <a:xfrm>
            <a:off x="334279" y="1121531"/>
            <a:ext cx="805543" cy="369316"/>
          </a:xfrm>
          <a:prstGeom prst="rect">
            <a:avLst/>
          </a:prstGeom>
          <a:noFill/>
        </p:spPr>
        <p:txBody>
          <a:bodyPr wrap="square" lIns="91424" tIns="45712" rIns="91424" bIns="45712" rtlCol="0">
            <a:spAutoFit/>
          </a:bodyPr>
          <a:lstStyle/>
          <a:p>
            <a:pPr algn="ctr"/>
            <a:r>
              <a:rPr lang="en-GB" b="1" dirty="0">
                <a:solidFill>
                  <a:schemeClr val="bg1"/>
                </a:solidFill>
                <a:effectLst>
                  <a:outerShdw blurRad="38100" dist="38100" dir="2700000" algn="tl">
                    <a:srgbClr val="000000">
                      <a:alpha val="43137"/>
                    </a:srgbClr>
                  </a:outerShdw>
                </a:effectLst>
                <a:latin typeface="+mj-lt"/>
              </a:rPr>
              <a:t>S-1</a:t>
            </a:r>
          </a:p>
        </p:txBody>
      </p:sp>
      <p:pic>
        <p:nvPicPr>
          <p:cNvPr id="6" name="Picture 2" descr="C:\Users\ALAHCEM\Desktop\Sentinels\Cropped\Sentinel-1 Cropp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465" y="1513715"/>
            <a:ext cx="893167" cy="670254"/>
          </a:xfrm>
          <a:prstGeom prst="roundRect">
            <a:avLst>
              <a:gd name="adj" fmla="val 8594"/>
            </a:avLst>
          </a:prstGeom>
          <a:solidFill>
            <a:srgbClr val="FFFFFF">
              <a:shade val="85000"/>
            </a:srgbClr>
          </a:solidFill>
          <a:ln w="3175">
            <a:solidFill>
              <a:schemeClr val="bg1"/>
            </a:solidFill>
          </a:ln>
          <a:effectLst/>
          <a:extLst/>
        </p:spPr>
      </p:pic>
      <p:sp>
        <p:nvSpPr>
          <p:cNvPr id="27" name="TextBox 26"/>
          <p:cNvSpPr txBox="1"/>
          <p:nvPr/>
        </p:nvSpPr>
        <p:spPr>
          <a:xfrm>
            <a:off x="190656" y="2213198"/>
            <a:ext cx="1168974" cy="282565"/>
          </a:xfrm>
          <a:prstGeom prst="rect">
            <a:avLst/>
          </a:prstGeom>
          <a:noFill/>
          <a:effectLst/>
        </p:spPr>
        <p:txBody>
          <a:bodyPr wrap="square" lIns="36000" tIns="36000" rIns="91424" bIns="45712" rtlCol="0">
            <a:spAutoFit/>
          </a:bodyPr>
          <a:lstStyle/>
          <a:p>
            <a:pPr algn="ctr"/>
            <a:r>
              <a:rPr lang="en-GB" sz="1300" dirty="0">
                <a:solidFill>
                  <a:schemeClr val="bg1"/>
                </a:solidFill>
                <a:effectLst>
                  <a:outerShdw blurRad="38100" dist="38100" dir="2700000" algn="tl">
                    <a:srgbClr val="000000">
                      <a:alpha val="43137"/>
                    </a:srgbClr>
                  </a:outerShdw>
                </a:effectLst>
                <a:latin typeface="+mj-lt"/>
              </a:rPr>
              <a:t>Radar</a:t>
            </a:r>
          </a:p>
        </p:txBody>
      </p:sp>
      <p:sp>
        <p:nvSpPr>
          <p:cNvPr id="7" name="Rounded Rectangle 6"/>
          <p:cNvSpPr/>
          <p:nvPr/>
        </p:nvSpPr>
        <p:spPr>
          <a:xfrm>
            <a:off x="249908" y="3135390"/>
            <a:ext cx="974271" cy="598717"/>
          </a:xfrm>
          <a:prstGeom prst="roundRect">
            <a:avLst/>
          </a:prstGeom>
          <a:solidFill>
            <a:srgbClr val="00CC66"/>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chemeClr val="bg1"/>
                </a:solidFill>
                <a:latin typeface="+mj-lt"/>
              </a:rPr>
              <a:t> A</a:t>
            </a:r>
            <a:endParaRPr lang="en-GB" sz="500" b="1" dirty="0">
              <a:solidFill>
                <a:schemeClr val="bg1"/>
              </a:solidFill>
              <a:latin typeface="+mj-lt"/>
            </a:endParaRPr>
          </a:p>
          <a:p>
            <a:pPr algn="ctr"/>
            <a:endParaRPr lang="en-GB" sz="900" b="1" dirty="0">
              <a:solidFill>
                <a:schemeClr val="bg1"/>
              </a:solidFill>
              <a:latin typeface="+mj-lt"/>
            </a:endParaRPr>
          </a:p>
          <a:p>
            <a:pPr algn="ctr"/>
            <a:r>
              <a:rPr lang="en-GB" sz="900" b="1" dirty="0">
                <a:solidFill>
                  <a:schemeClr val="bg1"/>
                </a:solidFill>
                <a:latin typeface="+mj-lt"/>
              </a:rPr>
              <a:t>3 Apr. 2014</a:t>
            </a:r>
          </a:p>
        </p:txBody>
      </p:sp>
      <p:sp>
        <p:nvSpPr>
          <p:cNvPr id="29" name="Rounded Rectangle 28"/>
          <p:cNvSpPr/>
          <p:nvPr/>
        </p:nvSpPr>
        <p:spPr>
          <a:xfrm>
            <a:off x="249898" y="3875617"/>
            <a:ext cx="974276" cy="598717"/>
          </a:xfrm>
          <a:prstGeom prst="roundRect">
            <a:avLst/>
          </a:prstGeom>
          <a:solidFill>
            <a:srgbClr val="00CC66"/>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chemeClr val="bg1"/>
                </a:solidFill>
                <a:latin typeface="+mj-lt"/>
              </a:rPr>
              <a:t> B</a:t>
            </a:r>
            <a:endParaRPr lang="en-GB" sz="500" b="1" dirty="0">
              <a:solidFill>
                <a:schemeClr val="bg1"/>
              </a:solidFill>
              <a:latin typeface="+mj-lt"/>
            </a:endParaRPr>
          </a:p>
          <a:p>
            <a:pPr algn="ctr"/>
            <a:endParaRPr lang="en-GB" sz="900" b="1" dirty="0">
              <a:solidFill>
                <a:schemeClr val="bg1"/>
              </a:solidFill>
              <a:latin typeface="+mj-lt"/>
            </a:endParaRPr>
          </a:p>
          <a:p>
            <a:pPr algn="ctr"/>
            <a:r>
              <a:rPr lang="en-GB" sz="900" b="1" dirty="0">
                <a:solidFill>
                  <a:schemeClr val="bg1"/>
                </a:solidFill>
                <a:latin typeface="+mj-lt"/>
              </a:rPr>
              <a:t>25 Apr. 2016</a:t>
            </a:r>
          </a:p>
        </p:txBody>
      </p:sp>
      <p:sp>
        <p:nvSpPr>
          <p:cNvPr id="30" name="Rounded Rectangle 29"/>
          <p:cNvSpPr/>
          <p:nvPr/>
        </p:nvSpPr>
        <p:spPr>
          <a:xfrm>
            <a:off x="1434890" y="1101413"/>
            <a:ext cx="1168974" cy="3501069"/>
          </a:xfrm>
          <a:prstGeom prst="roundRect">
            <a:avLst/>
          </a:prstGeom>
          <a:solidFill>
            <a:schemeClr val="tx1">
              <a:lumMod val="95000"/>
              <a:lumOff val="5000"/>
              <a:alpha val="54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chemeClr val="tx1">
                  <a:lumMod val="75000"/>
                  <a:lumOff val="25000"/>
                </a:schemeClr>
              </a:solidFill>
              <a:latin typeface="+mj-lt"/>
            </a:endParaRPr>
          </a:p>
        </p:txBody>
      </p:sp>
      <p:sp>
        <p:nvSpPr>
          <p:cNvPr id="31" name="TextBox 30"/>
          <p:cNvSpPr txBox="1"/>
          <p:nvPr/>
        </p:nvSpPr>
        <p:spPr>
          <a:xfrm>
            <a:off x="1610976" y="1122326"/>
            <a:ext cx="805543" cy="369316"/>
          </a:xfrm>
          <a:prstGeom prst="rect">
            <a:avLst/>
          </a:prstGeom>
          <a:noFill/>
        </p:spPr>
        <p:txBody>
          <a:bodyPr wrap="square" lIns="91424" tIns="45712" rIns="91424" bIns="45712" rtlCol="0">
            <a:spAutoFit/>
          </a:bodyPr>
          <a:lstStyle/>
          <a:p>
            <a:pPr algn="ctr"/>
            <a:r>
              <a:rPr lang="en-GB" b="1" dirty="0">
                <a:solidFill>
                  <a:schemeClr val="bg1"/>
                </a:solidFill>
                <a:effectLst>
                  <a:outerShdw blurRad="38100" dist="38100" dir="2700000" algn="tl">
                    <a:srgbClr val="000000">
                      <a:alpha val="43137"/>
                    </a:srgbClr>
                  </a:outerShdw>
                </a:effectLst>
                <a:latin typeface="+mj-lt"/>
              </a:rPr>
              <a:t>S-2</a:t>
            </a:r>
          </a:p>
        </p:txBody>
      </p:sp>
      <p:sp>
        <p:nvSpPr>
          <p:cNvPr id="33" name="TextBox 32"/>
          <p:cNvSpPr txBox="1"/>
          <p:nvPr/>
        </p:nvSpPr>
        <p:spPr>
          <a:xfrm>
            <a:off x="1434890" y="2213989"/>
            <a:ext cx="1168974" cy="682674"/>
          </a:xfrm>
          <a:prstGeom prst="rect">
            <a:avLst/>
          </a:prstGeom>
          <a:noFill/>
        </p:spPr>
        <p:txBody>
          <a:bodyPr wrap="square" lIns="36000" tIns="36000" rIns="91424" bIns="45712" rtlCol="0">
            <a:spAutoFit/>
          </a:bodyPr>
          <a:lstStyle/>
          <a:p>
            <a:pPr algn="ctr"/>
            <a:r>
              <a:rPr lang="en-GB" sz="1300" dirty="0">
                <a:solidFill>
                  <a:schemeClr val="bg1"/>
                </a:solidFill>
                <a:effectLst>
                  <a:outerShdw blurRad="38100" dist="38100" dir="2700000" algn="tl">
                    <a:srgbClr val="000000">
                      <a:alpha val="43137"/>
                    </a:srgbClr>
                  </a:outerShdw>
                </a:effectLst>
                <a:latin typeface="+mj-lt"/>
              </a:rPr>
              <a:t>High Resolution Optical</a:t>
            </a:r>
          </a:p>
        </p:txBody>
      </p:sp>
      <p:sp>
        <p:nvSpPr>
          <p:cNvPr id="34" name="Rounded Rectangle 33"/>
          <p:cNvSpPr/>
          <p:nvPr/>
        </p:nvSpPr>
        <p:spPr>
          <a:xfrm>
            <a:off x="1526607" y="3136184"/>
            <a:ext cx="974271" cy="598717"/>
          </a:xfrm>
          <a:prstGeom prst="roundRect">
            <a:avLst/>
          </a:prstGeom>
          <a:solidFill>
            <a:srgbClr val="00CC66"/>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chemeClr val="bg1"/>
                </a:solidFill>
                <a:latin typeface="+mj-lt"/>
              </a:rPr>
              <a:t> A</a:t>
            </a:r>
            <a:endParaRPr lang="en-GB" sz="500" b="1" dirty="0">
              <a:solidFill>
                <a:schemeClr val="bg1"/>
              </a:solidFill>
              <a:latin typeface="+mj-lt"/>
            </a:endParaRPr>
          </a:p>
          <a:p>
            <a:pPr algn="ctr"/>
            <a:endParaRPr lang="en-GB" sz="900" b="1" dirty="0">
              <a:solidFill>
                <a:schemeClr val="bg1"/>
              </a:solidFill>
              <a:latin typeface="+mj-lt"/>
            </a:endParaRPr>
          </a:p>
          <a:p>
            <a:pPr algn="ctr"/>
            <a:r>
              <a:rPr lang="en-GB" sz="900" b="1" dirty="0">
                <a:solidFill>
                  <a:schemeClr val="bg1"/>
                </a:solidFill>
                <a:latin typeface="+mj-lt"/>
              </a:rPr>
              <a:t>23 Jun. 2015</a:t>
            </a:r>
          </a:p>
        </p:txBody>
      </p:sp>
      <p:sp>
        <p:nvSpPr>
          <p:cNvPr id="36" name="Rounded Rectangle 35"/>
          <p:cNvSpPr/>
          <p:nvPr/>
        </p:nvSpPr>
        <p:spPr>
          <a:xfrm>
            <a:off x="1526597" y="3876411"/>
            <a:ext cx="974276" cy="598717"/>
          </a:xfrm>
          <a:prstGeom prst="roundRect">
            <a:avLst/>
          </a:prstGeom>
          <a:solidFill>
            <a:srgbClr val="00CC66"/>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chemeClr val="bg1"/>
                </a:solidFill>
                <a:latin typeface="+mj-lt"/>
              </a:rPr>
              <a:t> B</a:t>
            </a:r>
            <a:endParaRPr lang="en-GB" sz="500" b="1" dirty="0">
              <a:solidFill>
                <a:schemeClr val="bg1"/>
              </a:solidFill>
              <a:latin typeface="+mj-lt"/>
            </a:endParaRPr>
          </a:p>
          <a:p>
            <a:pPr algn="ctr"/>
            <a:endParaRPr lang="en-GB" sz="900" b="1" dirty="0">
              <a:solidFill>
                <a:schemeClr val="bg1"/>
              </a:solidFill>
              <a:latin typeface="+mj-lt"/>
            </a:endParaRPr>
          </a:p>
          <a:p>
            <a:pPr algn="ctr"/>
            <a:r>
              <a:rPr lang="en-GB" sz="900" b="1" dirty="0">
                <a:solidFill>
                  <a:schemeClr val="bg1"/>
                </a:solidFill>
                <a:latin typeface="+mj-lt"/>
              </a:rPr>
              <a:t>6 Mar. 2017</a:t>
            </a:r>
          </a:p>
        </p:txBody>
      </p:sp>
      <p:sp>
        <p:nvSpPr>
          <p:cNvPr id="37" name="Rounded Rectangle 36"/>
          <p:cNvSpPr/>
          <p:nvPr/>
        </p:nvSpPr>
        <p:spPr>
          <a:xfrm>
            <a:off x="2715053" y="1101413"/>
            <a:ext cx="1168974" cy="3501069"/>
          </a:xfrm>
          <a:prstGeom prst="roundRect">
            <a:avLst/>
          </a:prstGeom>
          <a:solidFill>
            <a:schemeClr val="tx1">
              <a:lumMod val="95000"/>
              <a:lumOff val="5000"/>
              <a:alpha val="54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dirty="0">
              <a:solidFill>
                <a:schemeClr val="tx1">
                  <a:lumMod val="75000"/>
                  <a:lumOff val="25000"/>
                </a:schemeClr>
              </a:solidFill>
              <a:latin typeface="+mj-lt"/>
            </a:endParaRPr>
          </a:p>
        </p:txBody>
      </p:sp>
      <p:sp>
        <p:nvSpPr>
          <p:cNvPr id="38" name="TextBox 37"/>
          <p:cNvSpPr txBox="1"/>
          <p:nvPr/>
        </p:nvSpPr>
        <p:spPr>
          <a:xfrm>
            <a:off x="2888689" y="1122326"/>
            <a:ext cx="805543" cy="369316"/>
          </a:xfrm>
          <a:prstGeom prst="rect">
            <a:avLst/>
          </a:prstGeom>
          <a:noFill/>
        </p:spPr>
        <p:txBody>
          <a:bodyPr wrap="square" lIns="91424" tIns="45712" rIns="91424" bIns="45712" rtlCol="0">
            <a:spAutoFit/>
          </a:bodyPr>
          <a:lstStyle/>
          <a:p>
            <a:pPr algn="ctr"/>
            <a:r>
              <a:rPr lang="en-GB" b="1" dirty="0">
                <a:solidFill>
                  <a:schemeClr val="bg1"/>
                </a:solidFill>
                <a:effectLst>
                  <a:outerShdw blurRad="38100" dist="38100" dir="2700000" algn="tl">
                    <a:srgbClr val="000000">
                      <a:alpha val="43137"/>
                    </a:srgbClr>
                  </a:outerShdw>
                </a:effectLst>
                <a:latin typeface="+mj-lt"/>
              </a:rPr>
              <a:t>S-3</a:t>
            </a:r>
          </a:p>
        </p:txBody>
      </p:sp>
      <p:sp>
        <p:nvSpPr>
          <p:cNvPr id="40" name="TextBox 39"/>
          <p:cNvSpPr txBox="1"/>
          <p:nvPr/>
        </p:nvSpPr>
        <p:spPr>
          <a:xfrm>
            <a:off x="2715053" y="2213989"/>
            <a:ext cx="1168974" cy="882729"/>
          </a:xfrm>
          <a:prstGeom prst="rect">
            <a:avLst/>
          </a:prstGeom>
          <a:noFill/>
        </p:spPr>
        <p:txBody>
          <a:bodyPr wrap="square" lIns="36000" tIns="36000" rIns="91424" bIns="45712" rtlCol="0">
            <a:spAutoFit/>
          </a:bodyPr>
          <a:lstStyle/>
          <a:p>
            <a:pPr algn="ctr"/>
            <a:r>
              <a:rPr lang="en-GB" sz="1300" dirty="0">
                <a:solidFill>
                  <a:schemeClr val="bg1"/>
                </a:solidFill>
                <a:effectLst>
                  <a:outerShdw blurRad="38100" dist="38100" dir="2700000" algn="tl">
                    <a:srgbClr val="000000">
                      <a:alpha val="43137"/>
                    </a:srgbClr>
                  </a:outerShdw>
                </a:effectLst>
                <a:latin typeface="+mj-lt"/>
              </a:rPr>
              <a:t>Medium Resolution Optical &amp; Altimetry</a:t>
            </a:r>
          </a:p>
        </p:txBody>
      </p:sp>
      <p:sp>
        <p:nvSpPr>
          <p:cNvPr id="41" name="Rounded Rectangle 40"/>
          <p:cNvSpPr/>
          <p:nvPr/>
        </p:nvSpPr>
        <p:spPr>
          <a:xfrm>
            <a:off x="2804324" y="3136184"/>
            <a:ext cx="974271" cy="598717"/>
          </a:xfrm>
          <a:prstGeom prst="roundRect">
            <a:avLst/>
          </a:prstGeom>
          <a:solidFill>
            <a:srgbClr val="00CC66"/>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chemeClr val="bg1"/>
                </a:solidFill>
                <a:latin typeface="+mj-lt"/>
              </a:rPr>
              <a:t> A</a:t>
            </a:r>
            <a:endParaRPr lang="en-GB" sz="500" b="1" dirty="0">
              <a:solidFill>
                <a:schemeClr val="bg1"/>
              </a:solidFill>
              <a:latin typeface="+mj-lt"/>
            </a:endParaRPr>
          </a:p>
          <a:p>
            <a:pPr algn="ctr"/>
            <a:endParaRPr lang="en-GB" sz="900" b="1" dirty="0">
              <a:solidFill>
                <a:schemeClr val="bg1"/>
              </a:solidFill>
              <a:latin typeface="+mj-lt"/>
            </a:endParaRPr>
          </a:p>
          <a:p>
            <a:pPr algn="ctr"/>
            <a:r>
              <a:rPr lang="en-GB" sz="900" b="1" dirty="0">
                <a:solidFill>
                  <a:schemeClr val="bg1"/>
                </a:solidFill>
                <a:latin typeface="+mj-lt"/>
              </a:rPr>
              <a:t>16 Feb. 2016</a:t>
            </a:r>
          </a:p>
        </p:txBody>
      </p:sp>
      <p:sp>
        <p:nvSpPr>
          <p:cNvPr id="42" name="Rounded Rectangle 41"/>
          <p:cNvSpPr/>
          <p:nvPr/>
        </p:nvSpPr>
        <p:spPr>
          <a:xfrm>
            <a:off x="2804314" y="3876411"/>
            <a:ext cx="974276" cy="598717"/>
          </a:xfrm>
          <a:prstGeom prst="roundRect">
            <a:avLst/>
          </a:prstGeom>
          <a:solidFill>
            <a:srgbClr val="00CC66"/>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lvl="0"/>
            <a:r>
              <a:rPr lang="en-GB" sz="1400" b="1" dirty="0">
                <a:solidFill>
                  <a:srgbClr val="FFFFFF"/>
                </a:solidFill>
              </a:rPr>
              <a:t> B</a:t>
            </a:r>
            <a:endParaRPr lang="en-GB" sz="500" b="1" dirty="0">
              <a:solidFill>
                <a:srgbClr val="FFFFFF"/>
              </a:solidFill>
            </a:endParaRPr>
          </a:p>
          <a:p>
            <a:pPr lvl="0" algn="ctr"/>
            <a:endParaRPr lang="en-GB" sz="900" b="1" dirty="0">
              <a:solidFill>
                <a:srgbClr val="FFFFFF"/>
              </a:solidFill>
            </a:endParaRPr>
          </a:p>
          <a:p>
            <a:pPr lvl="0" algn="ctr"/>
            <a:r>
              <a:rPr lang="en-GB" sz="900" b="1" dirty="0">
                <a:solidFill>
                  <a:srgbClr val="FFFFFF"/>
                </a:solidFill>
              </a:rPr>
              <a:t>25 Apr. 2018</a:t>
            </a:r>
          </a:p>
        </p:txBody>
      </p:sp>
      <p:sp>
        <p:nvSpPr>
          <p:cNvPr id="43" name="Rounded Rectangle 42"/>
          <p:cNvSpPr/>
          <p:nvPr/>
        </p:nvSpPr>
        <p:spPr>
          <a:xfrm>
            <a:off x="3994667" y="1100558"/>
            <a:ext cx="1168974" cy="3501905"/>
          </a:xfrm>
          <a:prstGeom prst="roundRect">
            <a:avLst/>
          </a:prstGeom>
          <a:solidFill>
            <a:srgbClr val="0098DB">
              <a:alpha val="54000"/>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chemeClr val="tx1">
                  <a:lumMod val="75000"/>
                  <a:lumOff val="25000"/>
                </a:schemeClr>
              </a:solidFill>
              <a:latin typeface="+mj-lt"/>
            </a:endParaRPr>
          </a:p>
        </p:txBody>
      </p:sp>
      <p:sp>
        <p:nvSpPr>
          <p:cNvPr id="44" name="TextBox 43"/>
          <p:cNvSpPr txBox="1"/>
          <p:nvPr/>
        </p:nvSpPr>
        <p:spPr>
          <a:xfrm>
            <a:off x="4160688" y="1121540"/>
            <a:ext cx="805543" cy="369316"/>
          </a:xfrm>
          <a:prstGeom prst="rect">
            <a:avLst/>
          </a:prstGeom>
          <a:noFill/>
        </p:spPr>
        <p:txBody>
          <a:bodyPr wrap="square" lIns="91424" tIns="45712" rIns="91424" bIns="45712" rtlCol="0">
            <a:spAutoFit/>
          </a:bodyPr>
          <a:lstStyle/>
          <a:p>
            <a:pPr algn="ctr"/>
            <a:r>
              <a:rPr lang="en-GB" b="1" dirty="0">
                <a:solidFill>
                  <a:schemeClr val="bg1"/>
                </a:solidFill>
                <a:effectLst>
                  <a:outerShdw blurRad="38100" dist="38100" dir="2700000" algn="tl">
                    <a:srgbClr val="000000">
                      <a:alpha val="43137"/>
                    </a:srgbClr>
                  </a:outerShdw>
                </a:effectLst>
                <a:latin typeface="+mj-lt"/>
              </a:rPr>
              <a:t>S-4</a:t>
            </a:r>
          </a:p>
        </p:txBody>
      </p:sp>
      <p:sp>
        <p:nvSpPr>
          <p:cNvPr id="46" name="TextBox 45"/>
          <p:cNvSpPr txBox="1"/>
          <p:nvPr/>
        </p:nvSpPr>
        <p:spPr>
          <a:xfrm>
            <a:off x="4009907" y="2213201"/>
            <a:ext cx="1168974" cy="682674"/>
          </a:xfrm>
          <a:prstGeom prst="rect">
            <a:avLst/>
          </a:prstGeom>
          <a:noFill/>
        </p:spPr>
        <p:txBody>
          <a:bodyPr wrap="square" lIns="36000" tIns="36000" rIns="91424" bIns="45712" rtlCol="0">
            <a:spAutoFit/>
          </a:bodyPr>
          <a:lstStyle/>
          <a:p>
            <a:pPr algn="ctr"/>
            <a:r>
              <a:rPr lang="en-GB" sz="1300" dirty="0">
                <a:solidFill>
                  <a:schemeClr val="bg1"/>
                </a:solidFill>
                <a:effectLst>
                  <a:outerShdw blurRad="38100" dist="38100" dir="2700000" algn="tl">
                    <a:srgbClr val="000000">
                      <a:alpha val="43137"/>
                    </a:srgbClr>
                  </a:outerShdw>
                </a:effectLst>
                <a:latin typeface="+mj-lt"/>
              </a:rPr>
              <a:t>Atmospheric Chemistry (GEO)</a:t>
            </a:r>
          </a:p>
        </p:txBody>
      </p:sp>
      <p:sp>
        <p:nvSpPr>
          <p:cNvPr id="47" name="Rounded Rectangle 46"/>
          <p:cNvSpPr/>
          <p:nvPr/>
        </p:nvSpPr>
        <p:spPr>
          <a:xfrm>
            <a:off x="4091558" y="3135399"/>
            <a:ext cx="974271" cy="598717"/>
          </a:xfrm>
          <a:prstGeom prst="roundRect">
            <a:avLst/>
          </a:prstGeom>
          <a:solidFill>
            <a:schemeClr val="tx1">
              <a:lumMod val="85000"/>
              <a:lumOff val="15000"/>
              <a:alpha val="9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a:solidFill>
                  <a:schemeClr val="bg1"/>
                </a:solidFill>
                <a:latin typeface="+mj-lt"/>
              </a:rPr>
              <a:t>A</a:t>
            </a:r>
            <a:endParaRPr lang="en-GB" sz="900" b="1" dirty="0">
              <a:solidFill>
                <a:schemeClr val="bg1"/>
              </a:solidFill>
              <a:latin typeface="+mj-lt"/>
            </a:endParaRPr>
          </a:p>
          <a:p>
            <a:pPr algn="ctr"/>
            <a:endParaRPr lang="en-GB" sz="400" dirty="0">
              <a:solidFill>
                <a:schemeClr val="bg1"/>
              </a:solidFill>
              <a:latin typeface="+mj-lt"/>
            </a:endParaRPr>
          </a:p>
          <a:p>
            <a:pPr algn="ctr"/>
            <a:r>
              <a:rPr lang="en-GB" sz="1200" dirty="0">
                <a:solidFill>
                  <a:schemeClr val="bg1"/>
                </a:solidFill>
                <a:latin typeface="+mj-lt"/>
              </a:rPr>
              <a:t>2021</a:t>
            </a:r>
            <a:endParaRPr lang="en-GB" sz="900" dirty="0">
              <a:solidFill>
                <a:schemeClr val="bg1"/>
              </a:solidFill>
              <a:latin typeface="+mj-lt"/>
            </a:endParaRPr>
          </a:p>
        </p:txBody>
      </p:sp>
      <p:sp>
        <p:nvSpPr>
          <p:cNvPr id="48" name="Rounded Rectangle 47"/>
          <p:cNvSpPr/>
          <p:nvPr/>
        </p:nvSpPr>
        <p:spPr>
          <a:xfrm>
            <a:off x="4091548" y="3875626"/>
            <a:ext cx="974276" cy="598717"/>
          </a:xfrm>
          <a:prstGeom prst="roundRect">
            <a:avLst/>
          </a:prstGeom>
          <a:solidFill>
            <a:schemeClr val="tx1">
              <a:lumMod val="85000"/>
              <a:lumOff val="15000"/>
              <a:alpha val="9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a:solidFill>
                  <a:schemeClr val="bg1"/>
                </a:solidFill>
                <a:latin typeface="+mj-lt"/>
              </a:rPr>
              <a:t>B</a:t>
            </a:r>
            <a:endParaRPr lang="en-GB" sz="900" b="1" dirty="0">
              <a:solidFill>
                <a:schemeClr val="bg1"/>
              </a:solidFill>
              <a:latin typeface="+mj-lt"/>
            </a:endParaRPr>
          </a:p>
          <a:p>
            <a:pPr algn="ctr"/>
            <a:endParaRPr lang="en-GB" sz="300" dirty="0">
              <a:solidFill>
                <a:schemeClr val="bg1"/>
              </a:solidFill>
              <a:latin typeface="+mj-lt"/>
            </a:endParaRPr>
          </a:p>
          <a:p>
            <a:pPr algn="ctr"/>
            <a:r>
              <a:rPr lang="en-GB" sz="1200" dirty="0">
                <a:solidFill>
                  <a:schemeClr val="bg1"/>
                </a:solidFill>
                <a:latin typeface="+mj-lt"/>
              </a:rPr>
              <a:t>2027</a:t>
            </a:r>
            <a:endParaRPr lang="en-GB" sz="900" dirty="0">
              <a:solidFill>
                <a:schemeClr val="bg1"/>
              </a:solidFill>
              <a:latin typeface="+mj-lt"/>
            </a:endParaRPr>
          </a:p>
        </p:txBody>
      </p:sp>
      <p:sp>
        <p:nvSpPr>
          <p:cNvPr id="49" name="Rounded Rectangle 48"/>
          <p:cNvSpPr/>
          <p:nvPr/>
        </p:nvSpPr>
        <p:spPr>
          <a:xfrm>
            <a:off x="5275369" y="1101413"/>
            <a:ext cx="1168974" cy="2716209"/>
          </a:xfrm>
          <a:prstGeom prst="roundRect">
            <a:avLst/>
          </a:prstGeom>
          <a:solidFill>
            <a:srgbClr val="0098DB">
              <a:alpha val="54000"/>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chemeClr val="tx1">
                  <a:lumMod val="75000"/>
                  <a:lumOff val="25000"/>
                </a:schemeClr>
              </a:solidFill>
              <a:latin typeface="+mj-lt"/>
            </a:endParaRPr>
          </a:p>
        </p:txBody>
      </p:sp>
      <p:sp>
        <p:nvSpPr>
          <p:cNvPr id="50" name="TextBox 49"/>
          <p:cNvSpPr txBox="1"/>
          <p:nvPr/>
        </p:nvSpPr>
        <p:spPr>
          <a:xfrm>
            <a:off x="5441390" y="1122326"/>
            <a:ext cx="805543" cy="369316"/>
          </a:xfrm>
          <a:prstGeom prst="rect">
            <a:avLst/>
          </a:prstGeom>
          <a:noFill/>
        </p:spPr>
        <p:txBody>
          <a:bodyPr wrap="square" lIns="91424" tIns="45712" rIns="91424" bIns="45712" rtlCol="0">
            <a:spAutoFit/>
          </a:bodyPr>
          <a:lstStyle/>
          <a:p>
            <a:pPr algn="ctr"/>
            <a:r>
              <a:rPr lang="en-GB" b="1" dirty="0">
                <a:solidFill>
                  <a:schemeClr val="bg1"/>
                </a:solidFill>
                <a:effectLst>
                  <a:outerShdw blurRad="38100" dist="38100" dir="2700000" algn="tl">
                    <a:srgbClr val="000000">
                      <a:alpha val="43137"/>
                    </a:srgbClr>
                  </a:outerShdw>
                </a:effectLst>
                <a:latin typeface="+mj-lt"/>
              </a:rPr>
              <a:t>S-5P</a:t>
            </a:r>
          </a:p>
        </p:txBody>
      </p:sp>
      <p:sp>
        <p:nvSpPr>
          <p:cNvPr id="52" name="TextBox 51"/>
          <p:cNvSpPr txBox="1"/>
          <p:nvPr/>
        </p:nvSpPr>
        <p:spPr>
          <a:xfrm>
            <a:off x="5290609" y="2213987"/>
            <a:ext cx="1168974" cy="682674"/>
          </a:xfrm>
          <a:prstGeom prst="rect">
            <a:avLst/>
          </a:prstGeom>
          <a:noFill/>
        </p:spPr>
        <p:txBody>
          <a:bodyPr wrap="square" lIns="36000" tIns="36000" rIns="91424" bIns="45712" rtlCol="0">
            <a:spAutoFit/>
          </a:bodyPr>
          <a:lstStyle/>
          <a:p>
            <a:pPr algn="ctr"/>
            <a:r>
              <a:rPr lang="en-GB" sz="1300" dirty="0">
                <a:solidFill>
                  <a:schemeClr val="bg1"/>
                </a:solidFill>
                <a:effectLst>
                  <a:outerShdw blurRad="38100" dist="38100" dir="2700000" algn="tl">
                    <a:srgbClr val="000000">
                      <a:alpha val="43137"/>
                    </a:srgbClr>
                  </a:outerShdw>
                </a:effectLst>
                <a:latin typeface="+mj-lt"/>
              </a:rPr>
              <a:t>Atmospheric Chemistry (LEO)</a:t>
            </a:r>
          </a:p>
        </p:txBody>
      </p:sp>
      <p:sp>
        <p:nvSpPr>
          <p:cNvPr id="53" name="Rounded Rectangle 52"/>
          <p:cNvSpPr/>
          <p:nvPr/>
        </p:nvSpPr>
        <p:spPr>
          <a:xfrm>
            <a:off x="5357016" y="3136184"/>
            <a:ext cx="974271" cy="598717"/>
          </a:xfrm>
          <a:prstGeom prst="roundRect">
            <a:avLst/>
          </a:prstGeom>
          <a:solidFill>
            <a:srgbClr val="00CC66"/>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chemeClr val="bg1"/>
                </a:solidFill>
                <a:latin typeface="+mj-lt"/>
              </a:rPr>
              <a:t> A</a:t>
            </a:r>
            <a:endParaRPr lang="en-GB" sz="500" b="1" dirty="0">
              <a:solidFill>
                <a:schemeClr val="bg1"/>
              </a:solidFill>
              <a:latin typeface="+mj-lt"/>
            </a:endParaRPr>
          </a:p>
          <a:p>
            <a:pPr algn="ctr"/>
            <a:endParaRPr lang="en-GB" sz="900" b="1" dirty="0">
              <a:solidFill>
                <a:schemeClr val="bg1"/>
              </a:solidFill>
              <a:latin typeface="+mj-lt"/>
            </a:endParaRPr>
          </a:p>
          <a:p>
            <a:pPr algn="ctr"/>
            <a:r>
              <a:rPr lang="en-GB" sz="900" b="1" dirty="0">
                <a:solidFill>
                  <a:schemeClr val="bg1"/>
                </a:solidFill>
                <a:latin typeface="+mj-lt"/>
              </a:rPr>
              <a:t>13 Oct. 2017</a:t>
            </a:r>
          </a:p>
        </p:txBody>
      </p:sp>
      <p:sp>
        <p:nvSpPr>
          <p:cNvPr id="55" name="Rounded Rectangle 54"/>
          <p:cNvSpPr/>
          <p:nvPr/>
        </p:nvSpPr>
        <p:spPr>
          <a:xfrm>
            <a:off x="6560972" y="1101413"/>
            <a:ext cx="1168974" cy="3501069"/>
          </a:xfrm>
          <a:prstGeom prst="roundRect">
            <a:avLst/>
          </a:prstGeom>
          <a:solidFill>
            <a:srgbClr val="0098DB">
              <a:alpha val="54000"/>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chemeClr val="tx1">
                  <a:lumMod val="75000"/>
                  <a:lumOff val="25000"/>
                </a:schemeClr>
              </a:solidFill>
              <a:latin typeface="+mj-lt"/>
            </a:endParaRPr>
          </a:p>
        </p:txBody>
      </p:sp>
      <p:sp>
        <p:nvSpPr>
          <p:cNvPr id="56" name="TextBox 55"/>
          <p:cNvSpPr txBox="1"/>
          <p:nvPr/>
        </p:nvSpPr>
        <p:spPr>
          <a:xfrm>
            <a:off x="6734613" y="1122326"/>
            <a:ext cx="805543" cy="369316"/>
          </a:xfrm>
          <a:prstGeom prst="rect">
            <a:avLst/>
          </a:prstGeom>
          <a:noFill/>
        </p:spPr>
        <p:txBody>
          <a:bodyPr wrap="square" lIns="91424" tIns="45712" rIns="91424" bIns="45712" rtlCol="0">
            <a:spAutoFit/>
          </a:bodyPr>
          <a:lstStyle/>
          <a:p>
            <a:pPr algn="ctr"/>
            <a:r>
              <a:rPr lang="en-GB" b="1" dirty="0">
                <a:solidFill>
                  <a:schemeClr val="bg1"/>
                </a:solidFill>
                <a:effectLst>
                  <a:outerShdw blurRad="38100" dist="38100" dir="2700000" algn="tl">
                    <a:srgbClr val="000000">
                      <a:alpha val="43137"/>
                    </a:srgbClr>
                  </a:outerShdw>
                </a:effectLst>
                <a:latin typeface="+mj-lt"/>
              </a:rPr>
              <a:t>S-5</a:t>
            </a:r>
          </a:p>
        </p:txBody>
      </p:sp>
      <p:sp>
        <p:nvSpPr>
          <p:cNvPr id="58" name="TextBox 57"/>
          <p:cNvSpPr txBox="1"/>
          <p:nvPr/>
        </p:nvSpPr>
        <p:spPr>
          <a:xfrm>
            <a:off x="6576212" y="2213987"/>
            <a:ext cx="1168974" cy="682674"/>
          </a:xfrm>
          <a:prstGeom prst="rect">
            <a:avLst/>
          </a:prstGeom>
          <a:noFill/>
        </p:spPr>
        <p:txBody>
          <a:bodyPr wrap="square" lIns="36000" tIns="36000" rIns="91424" bIns="45712" rtlCol="0">
            <a:spAutoFit/>
          </a:bodyPr>
          <a:lstStyle/>
          <a:p>
            <a:pPr algn="ctr"/>
            <a:r>
              <a:rPr lang="en-GB" sz="1300" dirty="0">
                <a:solidFill>
                  <a:schemeClr val="bg1"/>
                </a:solidFill>
                <a:effectLst>
                  <a:outerShdw blurRad="38100" dist="38100" dir="2700000" algn="tl">
                    <a:srgbClr val="000000">
                      <a:alpha val="43137"/>
                    </a:srgbClr>
                  </a:outerShdw>
                </a:effectLst>
                <a:latin typeface="+mj-lt"/>
              </a:rPr>
              <a:t>Atmospheric Chemistry (LEO)</a:t>
            </a:r>
          </a:p>
        </p:txBody>
      </p:sp>
      <p:sp>
        <p:nvSpPr>
          <p:cNvPr id="59" name="Rounded Rectangle 58"/>
          <p:cNvSpPr/>
          <p:nvPr/>
        </p:nvSpPr>
        <p:spPr>
          <a:xfrm>
            <a:off x="6650243" y="3136184"/>
            <a:ext cx="974271" cy="598717"/>
          </a:xfrm>
          <a:prstGeom prst="roundRect">
            <a:avLst/>
          </a:prstGeom>
          <a:solidFill>
            <a:schemeClr val="tx1">
              <a:lumMod val="85000"/>
              <a:lumOff val="15000"/>
              <a:alpha val="9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200" b="1" dirty="0">
                <a:solidFill>
                  <a:schemeClr val="bg1"/>
                </a:solidFill>
                <a:latin typeface="+mj-lt"/>
              </a:rPr>
              <a:t>A</a:t>
            </a:r>
          </a:p>
          <a:p>
            <a:pPr algn="ctr"/>
            <a:endParaRPr lang="en-GB" sz="400" dirty="0">
              <a:solidFill>
                <a:schemeClr val="bg1"/>
              </a:solidFill>
              <a:latin typeface="+mj-lt"/>
            </a:endParaRPr>
          </a:p>
          <a:p>
            <a:pPr algn="ctr"/>
            <a:r>
              <a:rPr lang="en-GB" sz="1200" dirty="0">
                <a:solidFill>
                  <a:schemeClr val="bg1"/>
                </a:solidFill>
                <a:latin typeface="+mj-lt"/>
              </a:rPr>
              <a:t>2021</a:t>
            </a:r>
          </a:p>
          <a:p>
            <a:pPr algn="ctr"/>
            <a:endParaRPr lang="en-GB" sz="900" b="1" dirty="0">
              <a:solidFill>
                <a:schemeClr val="bg1"/>
              </a:solidFill>
              <a:latin typeface="+mj-lt"/>
            </a:endParaRPr>
          </a:p>
        </p:txBody>
      </p:sp>
      <p:sp>
        <p:nvSpPr>
          <p:cNvPr id="60" name="Rounded Rectangle 59"/>
          <p:cNvSpPr/>
          <p:nvPr/>
        </p:nvSpPr>
        <p:spPr>
          <a:xfrm>
            <a:off x="6650233" y="3876411"/>
            <a:ext cx="974276" cy="598717"/>
          </a:xfrm>
          <a:prstGeom prst="roundRect">
            <a:avLst/>
          </a:prstGeom>
          <a:solidFill>
            <a:schemeClr val="tx1">
              <a:lumMod val="85000"/>
              <a:lumOff val="15000"/>
              <a:alpha val="9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200" b="1" dirty="0">
                <a:solidFill>
                  <a:schemeClr val="bg1"/>
                </a:solidFill>
                <a:latin typeface="+mj-lt"/>
              </a:rPr>
              <a:t>B</a:t>
            </a:r>
          </a:p>
          <a:p>
            <a:pPr algn="ctr"/>
            <a:endParaRPr lang="en-GB" sz="400" dirty="0">
              <a:solidFill>
                <a:schemeClr val="bg1"/>
              </a:solidFill>
              <a:latin typeface="+mj-lt"/>
            </a:endParaRPr>
          </a:p>
          <a:p>
            <a:pPr algn="ctr"/>
            <a:r>
              <a:rPr lang="en-GB" sz="1200" dirty="0">
                <a:solidFill>
                  <a:schemeClr val="bg1"/>
                </a:solidFill>
                <a:latin typeface="+mj-lt"/>
              </a:rPr>
              <a:t>2027</a:t>
            </a:r>
          </a:p>
        </p:txBody>
      </p:sp>
      <p:sp>
        <p:nvSpPr>
          <p:cNvPr id="61" name="Rounded Rectangle 60"/>
          <p:cNvSpPr/>
          <p:nvPr/>
        </p:nvSpPr>
        <p:spPr>
          <a:xfrm>
            <a:off x="7830246" y="1101413"/>
            <a:ext cx="1168974" cy="3501069"/>
          </a:xfrm>
          <a:prstGeom prst="roundRect">
            <a:avLst/>
          </a:prstGeom>
          <a:solidFill>
            <a:schemeClr val="tx1">
              <a:lumMod val="95000"/>
              <a:lumOff val="5000"/>
              <a:alpha val="54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chemeClr val="tx1">
                  <a:lumMod val="75000"/>
                  <a:lumOff val="25000"/>
                </a:schemeClr>
              </a:solidFill>
              <a:latin typeface="+mj-lt"/>
            </a:endParaRPr>
          </a:p>
        </p:txBody>
      </p:sp>
      <p:sp>
        <p:nvSpPr>
          <p:cNvPr id="62" name="TextBox 61"/>
          <p:cNvSpPr txBox="1"/>
          <p:nvPr/>
        </p:nvSpPr>
        <p:spPr>
          <a:xfrm>
            <a:off x="8011507" y="1122326"/>
            <a:ext cx="805543" cy="369316"/>
          </a:xfrm>
          <a:prstGeom prst="rect">
            <a:avLst/>
          </a:prstGeom>
          <a:noFill/>
        </p:spPr>
        <p:txBody>
          <a:bodyPr wrap="square" lIns="91424" tIns="45712" rIns="91424" bIns="45712" rtlCol="0">
            <a:spAutoFit/>
          </a:bodyPr>
          <a:lstStyle/>
          <a:p>
            <a:pPr algn="ctr"/>
            <a:r>
              <a:rPr lang="en-GB" b="1" dirty="0">
                <a:solidFill>
                  <a:schemeClr val="bg1"/>
                </a:solidFill>
                <a:effectLst>
                  <a:outerShdw blurRad="38100" dist="38100" dir="2700000" algn="tl">
                    <a:srgbClr val="000000">
                      <a:alpha val="43137"/>
                    </a:srgbClr>
                  </a:outerShdw>
                </a:effectLst>
                <a:latin typeface="+mj-lt"/>
              </a:rPr>
              <a:t>S-6</a:t>
            </a:r>
          </a:p>
        </p:txBody>
      </p:sp>
      <p:sp>
        <p:nvSpPr>
          <p:cNvPr id="64" name="TextBox 63"/>
          <p:cNvSpPr txBox="1"/>
          <p:nvPr/>
        </p:nvSpPr>
        <p:spPr>
          <a:xfrm>
            <a:off x="7830246" y="2213992"/>
            <a:ext cx="1168974" cy="282565"/>
          </a:xfrm>
          <a:prstGeom prst="rect">
            <a:avLst/>
          </a:prstGeom>
          <a:noFill/>
          <a:effectLst/>
        </p:spPr>
        <p:txBody>
          <a:bodyPr wrap="square" lIns="36000" tIns="36000" rIns="91424" bIns="45712" rtlCol="0">
            <a:spAutoFit/>
          </a:bodyPr>
          <a:lstStyle/>
          <a:p>
            <a:pPr algn="ctr"/>
            <a:r>
              <a:rPr lang="en-GB" sz="1300" dirty="0">
                <a:solidFill>
                  <a:schemeClr val="bg1"/>
                </a:solidFill>
                <a:effectLst>
                  <a:outerShdw blurRad="38100" dist="38100" dir="2700000" algn="tl">
                    <a:srgbClr val="000000">
                      <a:alpha val="43137"/>
                    </a:srgbClr>
                  </a:outerShdw>
                </a:effectLst>
                <a:latin typeface="+mj-lt"/>
              </a:rPr>
              <a:t>Altimetry</a:t>
            </a:r>
          </a:p>
        </p:txBody>
      </p:sp>
      <p:sp>
        <p:nvSpPr>
          <p:cNvPr id="65" name="Rounded Rectangle 64"/>
          <p:cNvSpPr/>
          <p:nvPr/>
        </p:nvSpPr>
        <p:spPr>
          <a:xfrm>
            <a:off x="7927136" y="3136184"/>
            <a:ext cx="974271" cy="598717"/>
          </a:xfrm>
          <a:prstGeom prst="roundRect">
            <a:avLst/>
          </a:prstGeom>
          <a:solidFill>
            <a:schemeClr val="tx1">
              <a:lumMod val="85000"/>
              <a:lumOff val="15000"/>
              <a:alpha val="9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200" b="1" dirty="0">
                <a:solidFill>
                  <a:schemeClr val="bg1"/>
                </a:solidFill>
                <a:latin typeface="+mj-lt"/>
              </a:rPr>
              <a:t>A</a:t>
            </a:r>
          </a:p>
          <a:p>
            <a:pPr algn="ctr"/>
            <a:endParaRPr lang="en-GB" sz="400" dirty="0">
              <a:solidFill>
                <a:schemeClr val="bg1"/>
              </a:solidFill>
              <a:latin typeface="+mj-lt"/>
            </a:endParaRPr>
          </a:p>
          <a:p>
            <a:pPr algn="ctr"/>
            <a:r>
              <a:rPr lang="en-GB" sz="1200" dirty="0">
                <a:solidFill>
                  <a:schemeClr val="bg1"/>
                </a:solidFill>
                <a:latin typeface="+mj-lt"/>
              </a:rPr>
              <a:t>2020</a:t>
            </a:r>
          </a:p>
        </p:txBody>
      </p:sp>
      <p:sp>
        <p:nvSpPr>
          <p:cNvPr id="66" name="Rounded Rectangle 65"/>
          <p:cNvSpPr/>
          <p:nvPr/>
        </p:nvSpPr>
        <p:spPr>
          <a:xfrm>
            <a:off x="7927126" y="3876411"/>
            <a:ext cx="974276" cy="598717"/>
          </a:xfrm>
          <a:prstGeom prst="roundRect">
            <a:avLst/>
          </a:prstGeom>
          <a:solidFill>
            <a:schemeClr val="tx1">
              <a:lumMod val="85000"/>
              <a:lumOff val="15000"/>
              <a:alpha val="9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200" b="1" dirty="0">
                <a:solidFill>
                  <a:schemeClr val="bg1"/>
                </a:solidFill>
                <a:latin typeface="+mj-lt"/>
              </a:rPr>
              <a:t>B</a:t>
            </a:r>
          </a:p>
          <a:p>
            <a:pPr algn="ctr"/>
            <a:endParaRPr lang="en-GB" sz="400" dirty="0">
              <a:solidFill>
                <a:schemeClr val="bg1"/>
              </a:solidFill>
              <a:latin typeface="+mj-lt"/>
            </a:endParaRPr>
          </a:p>
          <a:p>
            <a:pPr algn="ctr"/>
            <a:r>
              <a:rPr lang="en-GB" sz="1200" dirty="0">
                <a:solidFill>
                  <a:schemeClr val="bg1"/>
                </a:solidFill>
                <a:latin typeface="+mj-lt"/>
              </a:rPr>
              <a:t>2025</a:t>
            </a:r>
          </a:p>
        </p:txBody>
      </p:sp>
      <p:pic>
        <p:nvPicPr>
          <p:cNvPr id="1027" name="Picture 3" descr="C:\Users\ALAHCEM\Desktop\Sentinels\Cropped\Sentinel-2 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7164" y="1514520"/>
            <a:ext cx="893167" cy="670867"/>
          </a:xfrm>
          <a:prstGeom prst="roundRect">
            <a:avLst>
              <a:gd name="adj" fmla="val 8594"/>
            </a:avLst>
          </a:prstGeom>
          <a:solidFill>
            <a:srgbClr val="FFFFFF">
              <a:shade val="85000"/>
            </a:srgbClr>
          </a:solidFill>
          <a:ln w="3175">
            <a:solidFill>
              <a:schemeClr val="bg1"/>
            </a:solidFill>
          </a:ln>
          <a:effectLst/>
          <a:extLst/>
        </p:spPr>
      </p:pic>
      <p:pic>
        <p:nvPicPr>
          <p:cNvPr id="1028" name="Picture 4" descr="C:\Users\ALAHCEM\Desktop\Sentinels\Cropped\Sentinel-3 Cropp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4877" y="1515512"/>
            <a:ext cx="893167" cy="669875"/>
          </a:xfrm>
          <a:prstGeom prst="roundRect">
            <a:avLst>
              <a:gd name="adj" fmla="val 8594"/>
            </a:avLst>
          </a:prstGeom>
          <a:solidFill>
            <a:srgbClr val="FFFFFF">
              <a:shade val="85000"/>
            </a:srgbClr>
          </a:solidFill>
          <a:ln w="3175">
            <a:solidFill>
              <a:schemeClr val="bg1"/>
            </a:solidFill>
          </a:ln>
          <a:effectLst/>
          <a:extLst/>
        </p:spPr>
      </p:pic>
      <p:pic>
        <p:nvPicPr>
          <p:cNvPr id="1029" name="Picture 5" descr="C:\Users\ALAHCEM\Desktop\Sentinels\Cropped\Sentinel-4 Cropp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6737" y="1513734"/>
            <a:ext cx="893441" cy="671039"/>
          </a:xfrm>
          <a:prstGeom prst="roundRect">
            <a:avLst>
              <a:gd name="adj" fmla="val 8594"/>
            </a:avLst>
          </a:prstGeom>
          <a:solidFill>
            <a:srgbClr val="FFFFFF">
              <a:shade val="85000"/>
            </a:srgbClr>
          </a:solidFill>
          <a:ln w="3175">
            <a:solidFill>
              <a:schemeClr val="bg1"/>
            </a:solidFill>
          </a:ln>
          <a:effectLst/>
          <a:extLst/>
        </p:spPr>
      </p:pic>
      <p:pic>
        <p:nvPicPr>
          <p:cNvPr id="1030" name="Picture 6" descr="C:\Users\ALAHCEM\Desktop\Sentinels\Cropped\Sentinel-5P Croppe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7441" y="1515512"/>
            <a:ext cx="893441" cy="670081"/>
          </a:xfrm>
          <a:prstGeom prst="roundRect">
            <a:avLst>
              <a:gd name="adj" fmla="val 8594"/>
            </a:avLst>
          </a:prstGeom>
          <a:solidFill>
            <a:srgbClr val="FFFFFF">
              <a:shade val="85000"/>
            </a:srgbClr>
          </a:solidFill>
          <a:ln w="3175">
            <a:solidFill>
              <a:schemeClr val="bg1"/>
            </a:solidFill>
          </a:ln>
          <a:effectLst/>
          <a:extLst/>
        </p:spPr>
      </p:pic>
      <p:pic>
        <p:nvPicPr>
          <p:cNvPr id="1031" name="Picture 7" descr="C:\Users\ALAHCEM\Desktop\Sentinels\Cropped\Sentinel-6 Croppe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67556" y="1518846"/>
            <a:ext cx="893441" cy="670081"/>
          </a:xfrm>
          <a:prstGeom prst="roundRect">
            <a:avLst>
              <a:gd name="adj" fmla="val 8594"/>
            </a:avLst>
          </a:prstGeom>
          <a:solidFill>
            <a:srgbClr val="FFFFFF">
              <a:shade val="85000"/>
            </a:srgbClr>
          </a:solidFill>
          <a:ln w="3175">
            <a:solidFill>
              <a:schemeClr val="bg1"/>
            </a:solidFill>
          </a:ln>
          <a:effectLst/>
          <a:extLst/>
        </p:spPr>
      </p:pic>
      <p:pic>
        <p:nvPicPr>
          <p:cNvPr id="1032" name="Picture 8" descr="C:\Users\ALAHCEM\Desktop\Sentinels\Cropped\Sentinel-5 Cropped.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87315" y="1515512"/>
            <a:ext cx="900112" cy="675995"/>
          </a:xfrm>
          <a:prstGeom prst="roundRect">
            <a:avLst>
              <a:gd name="adj" fmla="val 8594"/>
            </a:avLst>
          </a:prstGeom>
          <a:solidFill>
            <a:srgbClr val="FFFFFF">
              <a:shade val="85000"/>
            </a:srgbClr>
          </a:solidFill>
          <a:ln w="3175">
            <a:solidFill>
              <a:schemeClr val="bg1"/>
            </a:solidFill>
          </a:ln>
          <a:effectLst/>
          <a:extLst/>
        </p:spPr>
      </p:pic>
      <p:sp>
        <p:nvSpPr>
          <p:cNvPr id="51" name="Title 1"/>
          <p:cNvSpPr>
            <a:spLocks noGrp="1"/>
          </p:cNvSpPr>
          <p:nvPr>
            <p:ph type="title"/>
          </p:nvPr>
        </p:nvSpPr>
        <p:spPr>
          <a:xfrm>
            <a:off x="152557" y="238263"/>
            <a:ext cx="7978663" cy="461665"/>
          </a:xfrm>
        </p:spPr>
        <p:txBody>
          <a:bodyPr/>
          <a:lstStyle/>
          <a:p>
            <a:r>
              <a:rPr lang="en-GB" sz="2400" b="1" dirty="0">
                <a:solidFill>
                  <a:schemeClr val="bg1"/>
                </a:solidFill>
                <a:effectLst>
                  <a:outerShdw blurRad="38100" dist="38100" dir="2700000" algn="tl">
                    <a:srgbClr val="000000">
                      <a:alpha val="43137"/>
                    </a:srgbClr>
                  </a:outerShdw>
                </a:effectLst>
              </a:rPr>
              <a:t>Copernicus Sentinel missions</a:t>
            </a:r>
          </a:p>
        </p:txBody>
      </p:sp>
      <p:pic>
        <p:nvPicPr>
          <p:cNvPr id="1026" name="Picture 2" descr="Afbeeldingsresultaat voor rocket icon"/>
          <p:cNvPicPr>
            <a:picLocks noChangeAspect="1" noChangeArrowheads="1"/>
          </p:cNvPicPr>
          <p:nvPr/>
        </p:nvPicPr>
        <p:blipFill>
          <a:blip r:embed="rId11" cstate="print">
            <a:lum bright="70000" contrast="-70000"/>
            <a:extLst>
              <a:ext uri="{28A0092B-C50C-407E-A947-70E740481C1C}">
                <a14:useLocalDpi xmlns:a14="http://schemas.microsoft.com/office/drawing/2010/main" val="0"/>
              </a:ext>
            </a:extLst>
          </a:blip>
          <a:srcRect/>
          <a:stretch>
            <a:fillRect/>
          </a:stretch>
        </p:blipFill>
        <p:spPr bwMode="auto">
          <a:xfrm>
            <a:off x="670361" y="3171191"/>
            <a:ext cx="385535" cy="385535"/>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69" name="Picture 2" descr="Afbeeldingsresultaat voor rocket icon"/>
          <p:cNvPicPr>
            <a:picLocks noChangeAspect="1" noChangeArrowheads="1"/>
          </p:cNvPicPr>
          <p:nvPr/>
        </p:nvPicPr>
        <p:blipFill>
          <a:blip r:embed="rId11" cstate="print">
            <a:lum bright="70000" contrast="-70000"/>
            <a:extLst>
              <a:ext uri="{28A0092B-C50C-407E-A947-70E740481C1C}">
                <a14:useLocalDpi xmlns:a14="http://schemas.microsoft.com/office/drawing/2010/main" val="0"/>
              </a:ext>
            </a:extLst>
          </a:blip>
          <a:srcRect/>
          <a:stretch>
            <a:fillRect/>
          </a:stretch>
        </p:blipFill>
        <p:spPr bwMode="auto">
          <a:xfrm>
            <a:off x="670361" y="3912897"/>
            <a:ext cx="385535" cy="385535"/>
          </a:xfrm>
          <a:prstGeom prst="rect">
            <a:avLst/>
          </a:prstGeom>
          <a:noFill/>
          <a:extLst>
            <a:ext uri="{909E8E84-426E-40dd-AFC4-6F175D3DCCD1}">
              <a14:hiddenFill xmlns="" xmlns:a14="http://schemas.microsoft.com/office/drawing/2010/main">
                <a:solidFill>
                  <a:srgbClr val="FFFFFF"/>
                </a:solidFill>
              </a14:hiddenFill>
            </a:ext>
          </a:extLst>
        </p:spPr>
      </p:pic>
      <p:pic>
        <p:nvPicPr>
          <p:cNvPr id="70" name="Picture 2" descr="Afbeeldingsresultaat voor rocket icon"/>
          <p:cNvPicPr>
            <a:picLocks noChangeAspect="1" noChangeArrowheads="1"/>
          </p:cNvPicPr>
          <p:nvPr/>
        </p:nvPicPr>
        <p:blipFill>
          <a:blip r:embed="rId11" cstate="print">
            <a:lum bright="70000" contrast="-70000"/>
            <a:extLst>
              <a:ext uri="{28A0092B-C50C-407E-A947-70E740481C1C}">
                <a14:useLocalDpi xmlns:a14="http://schemas.microsoft.com/office/drawing/2010/main" val="0"/>
              </a:ext>
            </a:extLst>
          </a:blip>
          <a:srcRect/>
          <a:stretch>
            <a:fillRect/>
          </a:stretch>
        </p:blipFill>
        <p:spPr bwMode="auto">
          <a:xfrm>
            <a:off x="1908962" y="3169719"/>
            <a:ext cx="385535" cy="385535"/>
          </a:xfrm>
          <a:prstGeom prst="rect">
            <a:avLst/>
          </a:prstGeom>
          <a:noFill/>
          <a:extLst>
            <a:ext uri="{909E8E84-426E-40dd-AFC4-6F175D3DCCD1}">
              <a14:hiddenFill xmlns="" xmlns:a14="http://schemas.microsoft.com/office/drawing/2010/main">
                <a:solidFill>
                  <a:srgbClr val="FFFFFF"/>
                </a:solidFill>
              </a14:hiddenFill>
            </a:ext>
          </a:extLst>
        </p:spPr>
      </p:pic>
      <p:pic>
        <p:nvPicPr>
          <p:cNvPr id="71" name="Picture 2" descr="Afbeeldingsresultaat voor rocket icon"/>
          <p:cNvPicPr>
            <a:picLocks noChangeAspect="1" noChangeArrowheads="1"/>
          </p:cNvPicPr>
          <p:nvPr/>
        </p:nvPicPr>
        <p:blipFill>
          <a:blip r:embed="rId11" cstate="print">
            <a:lum bright="70000" contrast="-70000"/>
            <a:extLst>
              <a:ext uri="{28A0092B-C50C-407E-A947-70E740481C1C}">
                <a14:useLocalDpi xmlns:a14="http://schemas.microsoft.com/office/drawing/2010/main" val="0"/>
              </a:ext>
            </a:extLst>
          </a:blip>
          <a:srcRect/>
          <a:stretch>
            <a:fillRect/>
          </a:stretch>
        </p:blipFill>
        <p:spPr bwMode="auto">
          <a:xfrm>
            <a:off x="1908962" y="3913691"/>
            <a:ext cx="385535" cy="385535"/>
          </a:xfrm>
          <a:prstGeom prst="rect">
            <a:avLst/>
          </a:prstGeom>
          <a:noFill/>
          <a:extLst>
            <a:ext uri="{909E8E84-426E-40dd-AFC4-6F175D3DCCD1}">
              <a14:hiddenFill xmlns="" xmlns:a14="http://schemas.microsoft.com/office/drawing/2010/main">
                <a:solidFill>
                  <a:srgbClr val="FFFFFF"/>
                </a:solidFill>
              </a14:hiddenFill>
            </a:ext>
          </a:extLst>
        </p:spPr>
      </p:pic>
      <p:pic>
        <p:nvPicPr>
          <p:cNvPr id="72" name="Picture 2" descr="Afbeeldingsresultaat voor rocket icon"/>
          <p:cNvPicPr>
            <a:picLocks noChangeAspect="1" noChangeArrowheads="1"/>
          </p:cNvPicPr>
          <p:nvPr/>
        </p:nvPicPr>
        <p:blipFill>
          <a:blip r:embed="rId11" cstate="print">
            <a:lum bright="70000" contrast="-70000"/>
            <a:extLst>
              <a:ext uri="{28A0092B-C50C-407E-A947-70E740481C1C}">
                <a14:useLocalDpi xmlns:a14="http://schemas.microsoft.com/office/drawing/2010/main" val="0"/>
              </a:ext>
            </a:extLst>
          </a:blip>
          <a:srcRect/>
          <a:stretch>
            <a:fillRect/>
          </a:stretch>
        </p:blipFill>
        <p:spPr bwMode="auto">
          <a:xfrm>
            <a:off x="3224776" y="3171985"/>
            <a:ext cx="385535" cy="385535"/>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78" name="Picture 2" descr="Afbeeldingsresultaat voor rocket icon"/>
          <p:cNvPicPr>
            <a:picLocks noChangeAspect="1" noChangeArrowheads="1"/>
          </p:cNvPicPr>
          <p:nvPr/>
        </p:nvPicPr>
        <p:blipFill>
          <a:blip r:embed="rId11" cstate="print">
            <a:lum bright="70000" contrast="-70000"/>
            <a:extLst>
              <a:ext uri="{28A0092B-C50C-407E-A947-70E740481C1C}">
                <a14:useLocalDpi xmlns:a14="http://schemas.microsoft.com/office/drawing/2010/main" val="0"/>
              </a:ext>
            </a:extLst>
          </a:blip>
          <a:srcRect/>
          <a:stretch>
            <a:fillRect/>
          </a:stretch>
        </p:blipFill>
        <p:spPr bwMode="auto">
          <a:xfrm>
            <a:off x="5777476" y="3171985"/>
            <a:ext cx="385535" cy="385535"/>
          </a:xfrm>
          <a:prstGeom prst="rect">
            <a:avLst/>
          </a:prstGeom>
          <a:noFill/>
          <a:extLst>
            <a:ext uri="{909E8E84-426E-40dd-AFC4-6F175D3DCCD1}">
              <a14:hiddenFill xmlns="" xmlns:a14="http://schemas.microsoft.com/office/drawing/2010/main">
                <a:solidFill>
                  <a:srgbClr val="FFFFFF"/>
                </a:solidFill>
              </a14:hiddenFill>
            </a:ext>
          </a:extLst>
        </p:spPr>
      </p:pic>
      <p:pic>
        <p:nvPicPr>
          <p:cNvPr id="63" name="Picture 2" descr="Afbeeldingsresultaat voor rocket icon"/>
          <p:cNvPicPr>
            <a:picLocks noChangeAspect="1" noChangeArrowheads="1"/>
          </p:cNvPicPr>
          <p:nvPr/>
        </p:nvPicPr>
        <p:blipFill>
          <a:blip r:embed="rId11" cstate="print">
            <a:lum bright="70000" contrast="-70000"/>
            <a:extLst>
              <a:ext uri="{28A0092B-C50C-407E-A947-70E740481C1C}">
                <a14:useLocalDpi xmlns:a14="http://schemas.microsoft.com/office/drawing/2010/main" val="0"/>
              </a:ext>
            </a:extLst>
          </a:blip>
          <a:srcRect/>
          <a:stretch>
            <a:fillRect/>
          </a:stretch>
        </p:blipFill>
        <p:spPr bwMode="auto">
          <a:xfrm>
            <a:off x="3209849" y="3912471"/>
            <a:ext cx="385535" cy="385535"/>
          </a:xfrm>
          <a:prstGeom prst="rect">
            <a:avLst/>
          </a:prstGeom>
          <a:noFill/>
          <a:extLst>
            <a:ext uri="{909E8E84-426E-40dd-AFC4-6F175D3DCCD1}">
              <a14:hiddenFill xmlns="" xmlns:a14="http://schemas.microsoft.com/office/drawing/2010/main">
                <a:solidFill>
                  <a:srgbClr val="FFFFFF"/>
                </a:solidFill>
              </a14:hiddenFill>
            </a:ext>
          </a:extLst>
        </p:spPr>
      </p:pic>
      <p:pic>
        <p:nvPicPr>
          <p:cNvPr id="67" name="Picture 66"/>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99" name="Picture 98"/>
          <p:cNvPicPr>
            <a:picLocks noChangeAspect="1"/>
          </p:cNvPicPr>
          <p:nvPr/>
        </p:nvPicPr>
        <p:blipFill rotWithShape="1">
          <a:blip r:embed="rId13"/>
          <a:srcRect l="23335" r="23219" b="28119"/>
          <a:stretch/>
        </p:blipFill>
        <p:spPr>
          <a:xfrm>
            <a:off x="7310569" y="139641"/>
            <a:ext cx="462080" cy="465475"/>
          </a:xfrm>
          <a:prstGeom prst="rect">
            <a:avLst/>
          </a:prstGeom>
        </p:spPr>
      </p:pic>
      <p:pic>
        <p:nvPicPr>
          <p:cNvPr id="100" name="Picture 99" descr="logo-ce-horizontal-en-quadri-hr.jpg"/>
          <p:cNvPicPr>
            <a:picLocks noChangeAspect="1"/>
          </p:cNvPicPr>
          <p:nvPr/>
        </p:nvPicPr>
        <p:blipFill>
          <a:blip r:embed="rId1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412262" y="66497"/>
            <a:ext cx="1863375" cy="488901"/>
          </a:xfrm>
          <a:prstGeom prst="rect">
            <a:avLst/>
          </a:prstGeom>
        </p:spPr>
      </p:pic>
    </p:spTree>
    <p:extLst>
      <p:ext uri="{BB962C8B-B14F-4D97-AF65-F5344CB8AC3E}">
        <p14:creationId xmlns:p14="http://schemas.microsoft.com/office/powerpoint/2010/main" val="25893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ln>
            <a:solidFill>
              <a:srgbClr val="21FF06"/>
            </a:solidFill>
          </a:ln>
        </p:spPr>
      </p:pic>
      <p:sp>
        <p:nvSpPr>
          <p:cNvPr id="6" name="TextBox 5"/>
          <p:cNvSpPr txBox="1"/>
          <p:nvPr/>
        </p:nvSpPr>
        <p:spPr>
          <a:xfrm>
            <a:off x="1515118" y="1037547"/>
            <a:ext cx="1448215" cy="615553"/>
          </a:xfrm>
          <a:prstGeom prst="rect">
            <a:avLst/>
          </a:prstGeom>
          <a:noFill/>
        </p:spPr>
        <p:txBody>
          <a:bodyPr wrap="square" rtlCol="0">
            <a:spAutoFit/>
          </a:bodyPr>
          <a:lstStyle/>
          <a:p>
            <a:r>
              <a:rPr lang="en-US" sz="1600" dirty="0">
                <a:solidFill>
                  <a:srgbClr val="C5EDFF"/>
                </a:solidFill>
              </a:rPr>
              <a:t>Sentinel-4</a:t>
            </a:r>
          </a:p>
          <a:p>
            <a:r>
              <a:rPr lang="en-US" sz="900" dirty="0">
                <a:solidFill>
                  <a:srgbClr val="C5EDFF"/>
                </a:solidFill>
              </a:rPr>
              <a:t>Hosted on MTG-S</a:t>
            </a:r>
            <a:r>
              <a:rPr lang="en-US" sz="900" dirty="0">
                <a:solidFill>
                  <a:srgbClr val="FFFF00"/>
                </a:solidFill>
              </a:rPr>
              <a:t>	</a:t>
            </a:r>
            <a:endParaRPr lang="en-GB" sz="900" dirty="0">
              <a:solidFill>
                <a:schemeClr val="bg1"/>
              </a:solidFill>
            </a:endParaRPr>
          </a:p>
        </p:txBody>
      </p:sp>
      <p:sp>
        <p:nvSpPr>
          <p:cNvPr id="7" name="Oval 6"/>
          <p:cNvSpPr/>
          <p:nvPr/>
        </p:nvSpPr>
        <p:spPr>
          <a:xfrm>
            <a:off x="1437799" y="1586226"/>
            <a:ext cx="848200" cy="749782"/>
          </a:xfrm>
          <a:prstGeom prst="ellipse">
            <a:avLst/>
          </a:prstGeom>
          <a:noFill/>
          <a:ln w="38100">
            <a:solidFill>
              <a:srgbClr val="21FF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5410055" y="3421859"/>
            <a:ext cx="345368" cy="375247"/>
          </a:xfrm>
          <a:prstGeom prst="ellipse">
            <a:avLst/>
          </a:prstGeom>
          <a:noFill/>
          <a:ln w="38100">
            <a:solidFill>
              <a:srgbClr val="21FF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9" name="TextBox 8"/>
          <p:cNvSpPr txBox="1"/>
          <p:nvPr/>
        </p:nvSpPr>
        <p:spPr>
          <a:xfrm>
            <a:off x="6576707" y="3183253"/>
            <a:ext cx="1921834" cy="477054"/>
          </a:xfrm>
          <a:prstGeom prst="rect">
            <a:avLst/>
          </a:prstGeom>
          <a:noFill/>
        </p:spPr>
        <p:txBody>
          <a:bodyPr wrap="square" rtlCol="0">
            <a:spAutoFit/>
          </a:bodyPr>
          <a:lstStyle/>
          <a:p>
            <a:r>
              <a:rPr lang="en-US" sz="1600" dirty="0">
                <a:solidFill>
                  <a:srgbClr val="C5EDFF"/>
                </a:solidFill>
              </a:rPr>
              <a:t>Sentinel-5</a:t>
            </a:r>
          </a:p>
          <a:p>
            <a:r>
              <a:rPr lang="en-US" sz="900" dirty="0">
                <a:solidFill>
                  <a:srgbClr val="C5EDFF"/>
                </a:solidFill>
              </a:rPr>
              <a:t>Hosted on EPS-SG</a:t>
            </a:r>
          </a:p>
        </p:txBody>
      </p:sp>
      <p:sp>
        <p:nvSpPr>
          <p:cNvPr id="10" name="TextBox 9"/>
          <p:cNvSpPr txBox="1"/>
          <p:nvPr/>
        </p:nvSpPr>
        <p:spPr>
          <a:xfrm>
            <a:off x="6307649" y="1337466"/>
            <a:ext cx="2837320" cy="338554"/>
          </a:xfrm>
          <a:prstGeom prst="rect">
            <a:avLst/>
          </a:prstGeom>
          <a:noFill/>
        </p:spPr>
        <p:txBody>
          <a:bodyPr wrap="square" rtlCol="0">
            <a:spAutoFit/>
          </a:bodyPr>
          <a:lstStyle/>
          <a:p>
            <a:r>
              <a:rPr lang="en-US" sz="1600" dirty="0">
                <a:solidFill>
                  <a:srgbClr val="C5EDFF"/>
                </a:solidFill>
              </a:rPr>
              <a:t>Sentinel-5 Precursor </a:t>
            </a:r>
          </a:p>
        </p:txBody>
      </p:sp>
      <p:sp>
        <p:nvSpPr>
          <p:cNvPr id="13" name="Title 1"/>
          <p:cNvSpPr>
            <a:spLocks noGrp="1"/>
          </p:cNvSpPr>
          <p:nvPr>
            <p:ph type="title"/>
          </p:nvPr>
        </p:nvSpPr>
        <p:spPr>
          <a:noFill/>
        </p:spPr>
        <p:txBody>
          <a:bodyPr/>
          <a:lstStyle/>
          <a:p>
            <a:r>
              <a:rPr lang="en-US" dirty="0">
                <a:solidFill>
                  <a:schemeClr val="accent1">
                    <a:lumMod val="20000"/>
                    <a:lumOff val="80000"/>
                  </a:schemeClr>
                </a:solidFill>
              </a:rPr>
              <a:t>The Atmospheric Sentinels</a:t>
            </a:r>
          </a:p>
        </p:txBody>
      </p:sp>
      <p:grpSp>
        <p:nvGrpSpPr>
          <p:cNvPr id="19" name="Group 18"/>
          <p:cNvGrpSpPr/>
          <p:nvPr/>
        </p:nvGrpSpPr>
        <p:grpSpPr>
          <a:xfrm rot="13074785">
            <a:off x="2689162" y="3783632"/>
            <a:ext cx="1458450" cy="618380"/>
            <a:chOff x="6754675" y="553369"/>
            <a:chExt cx="1181211" cy="361819"/>
          </a:xfrm>
        </p:grpSpPr>
        <p:sp>
          <p:nvSpPr>
            <p:cNvPr id="2" name="Rectangle 1"/>
            <p:cNvSpPr/>
            <p:nvPr/>
          </p:nvSpPr>
          <p:spPr>
            <a:xfrm>
              <a:off x="6754675" y="608286"/>
              <a:ext cx="439906" cy="134795"/>
            </a:xfrm>
            <a:prstGeom prst="rect">
              <a:avLst/>
            </a:prstGeom>
            <a:gradFill flip="none" rotWithShape="1">
              <a:gsLst>
                <a:gs pos="0">
                  <a:schemeClr val="bg1">
                    <a:lumMod val="85000"/>
                  </a:schemeClr>
                </a:gs>
                <a:gs pos="100000">
                  <a:srgbClr val="000000"/>
                </a:gs>
              </a:gsLst>
              <a:lin ang="0" scaled="1"/>
              <a:tileRect/>
            </a:gra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4" name="Rectangle 13"/>
            <p:cNvSpPr/>
            <p:nvPr/>
          </p:nvSpPr>
          <p:spPr>
            <a:xfrm>
              <a:off x="7495980" y="608286"/>
              <a:ext cx="439906" cy="134795"/>
            </a:xfrm>
            <a:prstGeom prst="rect">
              <a:avLst/>
            </a:prstGeom>
            <a:gradFill flip="none" rotWithShape="1">
              <a:gsLst>
                <a:gs pos="0">
                  <a:schemeClr val="bg1">
                    <a:lumMod val="85000"/>
                  </a:schemeClr>
                </a:gs>
                <a:gs pos="100000">
                  <a:srgbClr val="000000"/>
                </a:gs>
              </a:gsLst>
              <a:lin ang="0" scaled="1"/>
              <a:tileRect/>
            </a:gra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3" name="Isosceles Triangle 2"/>
            <p:cNvSpPr/>
            <p:nvPr/>
          </p:nvSpPr>
          <p:spPr>
            <a:xfrm>
              <a:off x="7272640" y="737826"/>
              <a:ext cx="149812" cy="177362"/>
            </a:xfrm>
            <a:prstGeom prst="triangle">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cxnSp>
          <p:nvCxnSpPr>
            <p:cNvPr id="17" name="Straight Connector 16"/>
            <p:cNvCxnSpPr>
              <a:stCxn id="2" idx="3"/>
              <a:endCxn id="14" idx="1"/>
            </p:cNvCxnSpPr>
            <p:nvPr/>
          </p:nvCxnSpPr>
          <p:spPr>
            <a:xfrm>
              <a:off x="7194581" y="675684"/>
              <a:ext cx="301399" cy="0"/>
            </a:xfrm>
            <a:prstGeom prst="line">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cxnSp>
        <p:sp>
          <p:nvSpPr>
            <p:cNvPr id="15" name="Rectangle 14"/>
            <p:cNvSpPr/>
            <p:nvPr/>
          </p:nvSpPr>
          <p:spPr>
            <a:xfrm>
              <a:off x="7267233" y="553369"/>
              <a:ext cx="156096" cy="244629"/>
            </a:xfrm>
            <a:prstGeom prst="rect">
              <a:avLst/>
            </a:prstGeom>
            <a:gradFill flip="none" rotWithShape="1">
              <a:gsLst>
                <a:gs pos="0">
                  <a:schemeClr val="bg1">
                    <a:lumMod val="85000"/>
                  </a:schemeClr>
                </a:gs>
                <a:gs pos="100000">
                  <a:srgbClr val="000000"/>
                </a:gs>
              </a:gsLst>
              <a:lin ang="0" scaled="1"/>
              <a:tileRect/>
            </a:gra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grpSp>
      <p:sp>
        <p:nvSpPr>
          <p:cNvPr id="12" name="TextBox 11"/>
          <p:cNvSpPr txBox="1"/>
          <p:nvPr/>
        </p:nvSpPr>
        <p:spPr>
          <a:xfrm>
            <a:off x="739589" y="4274563"/>
            <a:ext cx="2522890" cy="477054"/>
          </a:xfrm>
          <a:prstGeom prst="rect">
            <a:avLst/>
          </a:prstGeom>
          <a:noFill/>
        </p:spPr>
        <p:txBody>
          <a:bodyPr wrap="square" rtlCol="0">
            <a:spAutoFit/>
          </a:bodyPr>
          <a:lstStyle/>
          <a:p>
            <a:r>
              <a:rPr lang="en-US" sz="1600" dirty="0">
                <a:solidFill>
                  <a:srgbClr val="C5EDFF"/>
                </a:solidFill>
              </a:rPr>
              <a:t>Sentinel CO</a:t>
            </a:r>
            <a:r>
              <a:rPr lang="en-US" sz="1600" baseline="-25000" dirty="0">
                <a:solidFill>
                  <a:srgbClr val="C5EDFF"/>
                </a:solidFill>
              </a:rPr>
              <a:t>2</a:t>
            </a:r>
            <a:r>
              <a:rPr lang="en-US" sz="1600" dirty="0">
                <a:solidFill>
                  <a:srgbClr val="C5EDFF"/>
                </a:solidFill>
              </a:rPr>
              <a:t> Mission </a:t>
            </a:r>
            <a:r>
              <a:rPr lang="en-US" sz="900" dirty="0">
                <a:solidFill>
                  <a:srgbClr val="C5EDFF"/>
                </a:solidFill>
              </a:rPr>
              <a:t>(Phase A)</a:t>
            </a:r>
          </a:p>
        </p:txBody>
      </p:sp>
      <p:grpSp>
        <p:nvGrpSpPr>
          <p:cNvPr id="22" name="Group 21"/>
          <p:cNvGrpSpPr/>
          <p:nvPr/>
        </p:nvGrpSpPr>
        <p:grpSpPr>
          <a:xfrm>
            <a:off x="1878163" y="4687927"/>
            <a:ext cx="5387674" cy="447101"/>
            <a:chOff x="2241402" y="4571668"/>
            <a:chExt cx="5387674" cy="447101"/>
          </a:xfrm>
        </p:grpSpPr>
        <p:pic>
          <p:nvPicPr>
            <p:cNvPr id="23" name="Picture 22" descr="logo-ce-horizontal-en-quadri-hr.jpg"/>
            <p:cNvPicPr>
              <a:picLocks noChangeAspect="1"/>
            </p:cNvPicPr>
            <p:nvPr userDrawn="1"/>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365180" y="4571668"/>
              <a:ext cx="1290028" cy="338470"/>
            </a:xfrm>
            <a:prstGeom prst="rect">
              <a:avLst/>
            </a:prstGeom>
          </p:spPr>
        </p:pic>
        <p:pic>
          <p:nvPicPr>
            <p:cNvPr id="24" name="Picture 23"/>
            <p:cNvPicPr>
              <a:picLocks noChangeAspect="1"/>
            </p:cNvPicPr>
            <p:nvPr userDrawn="1"/>
          </p:nvPicPr>
          <p:blipFill rotWithShape="1">
            <a:blip r:embed="rId5">
              <a:clrChange>
                <a:clrFrom>
                  <a:srgbClr val="FFFFFF"/>
                </a:clrFrom>
                <a:clrTo>
                  <a:srgbClr val="FFFFFF">
                    <a:alpha val="0"/>
                  </a:srgbClr>
                </a:clrTo>
              </a:clrChange>
            </a:blip>
            <a:srcRect t="15968" b="16378"/>
            <a:stretch/>
          </p:blipFill>
          <p:spPr>
            <a:xfrm>
              <a:off x="4787287" y="4643968"/>
              <a:ext cx="1845188" cy="309575"/>
            </a:xfrm>
            <a:prstGeom prst="rect">
              <a:avLst/>
            </a:prstGeom>
          </p:spPr>
        </p:pic>
        <p:pic>
          <p:nvPicPr>
            <p:cNvPr id="25" name="Picture 24"/>
            <p:cNvPicPr>
              <a:picLocks noChangeAspect="1"/>
            </p:cNvPicPr>
            <p:nvPr userDrawn="1"/>
          </p:nvPicPr>
          <p:blipFill rotWithShape="1">
            <a:blip r:embed="rId6">
              <a:clrChange>
                <a:clrFrom>
                  <a:srgbClr val="FFFFFF"/>
                </a:clrFrom>
                <a:clrTo>
                  <a:srgbClr val="FFFFFF">
                    <a:alpha val="0"/>
                  </a:srgbClr>
                </a:clrTo>
              </a:clrChange>
            </a:blip>
            <a:srcRect t="10586" b="10775"/>
            <a:stretch/>
          </p:blipFill>
          <p:spPr>
            <a:xfrm>
              <a:off x="6690156" y="4659789"/>
              <a:ext cx="938920" cy="321958"/>
            </a:xfrm>
            <a:prstGeom prst="rect">
              <a:avLst/>
            </a:prstGeom>
          </p:spPr>
        </p:pic>
        <p:pic>
          <p:nvPicPr>
            <p:cNvPr id="26" name="Picture 25"/>
            <p:cNvPicPr>
              <a:picLocks noChangeAspect="1"/>
            </p:cNvPicPr>
            <p:nvPr userDrawn="1"/>
          </p:nvPicPr>
          <p:blipFill>
            <a:blip r:embed="rId7"/>
            <a:stretch>
              <a:fillRect/>
            </a:stretch>
          </p:blipFill>
          <p:spPr>
            <a:xfrm>
              <a:off x="2241402" y="4632850"/>
              <a:ext cx="926204" cy="385919"/>
            </a:xfrm>
            <a:prstGeom prst="rect">
              <a:avLst/>
            </a:prstGeom>
          </p:spPr>
        </p:pic>
      </p:grpSp>
    </p:spTree>
    <p:extLst>
      <p:ext uri="{BB962C8B-B14F-4D97-AF65-F5344CB8AC3E}">
        <p14:creationId xmlns:p14="http://schemas.microsoft.com/office/powerpoint/2010/main" val="29680153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505" y="780855"/>
            <a:ext cx="4399271" cy="2809857"/>
          </a:xfrm>
          <a:prstGeom prst="rect">
            <a:avLst/>
          </a:prstGeom>
        </p:spPr>
      </p:pic>
      <p:sp>
        <p:nvSpPr>
          <p:cNvPr id="25" name="CustomShape 2"/>
          <p:cNvSpPr>
            <a:spLocks noChangeAspect="1"/>
          </p:cNvSpPr>
          <p:nvPr/>
        </p:nvSpPr>
        <p:spPr>
          <a:xfrm>
            <a:off x="3603160" y="2941631"/>
            <a:ext cx="1019175" cy="330994"/>
          </a:xfrm>
          <a:prstGeom prst="rect">
            <a:avLst/>
          </a:prstGeom>
          <a:noFill/>
          <a:ln w="12600">
            <a:noFill/>
          </a:ln>
        </p:spPr>
        <p:style>
          <a:lnRef idx="0">
            <a:scrgbClr r="0" g="0" b="0"/>
          </a:lnRef>
          <a:fillRef idx="0">
            <a:scrgbClr r="0" g="0" b="0"/>
          </a:fillRef>
          <a:effectRef idx="0">
            <a:scrgbClr r="0" g="0" b="0"/>
          </a:effectRef>
          <a:fontRef idx="minor"/>
        </p:style>
        <p:txBody>
          <a:bodyPr wrap="none" lIns="50760" tIns="50760" rIns="50760" bIns="50760" anchor="ctr"/>
          <a:lstStyle/>
          <a:p>
            <a:pPr algn="ctr">
              <a:defRPr/>
            </a:pPr>
            <a:r>
              <a:rPr lang="en-US" sz="2000" b="1" dirty="0">
                <a:solidFill>
                  <a:schemeClr val="bg1">
                    <a:lumMod val="75000"/>
                  </a:schemeClr>
                </a:solidFill>
                <a:latin typeface="Arial"/>
                <a:ea typeface="Arial"/>
              </a:rPr>
              <a:t>GOME</a:t>
            </a:r>
            <a:endParaRPr sz="2000" dirty="0">
              <a:solidFill>
                <a:schemeClr val="bg1">
                  <a:lumMod val="75000"/>
                </a:schemeClr>
              </a:solidFill>
            </a:endParaRPr>
          </a:p>
        </p:txBody>
      </p:sp>
      <p:sp>
        <p:nvSpPr>
          <p:cNvPr id="26" name="CustomShape 3"/>
          <p:cNvSpPr>
            <a:spLocks noChangeAspect="1"/>
          </p:cNvSpPr>
          <p:nvPr/>
        </p:nvSpPr>
        <p:spPr>
          <a:xfrm>
            <a:off x="3098556" y="2022270"/>
            <a:ext cx="1295400" cy="330994"/>
          </a:xfrm>
          <a:prstGeom prst="rect">
            <a:avLst/>
          </a:prstGeom>
          <a:noFill/>
          <a:ln w="12600">
            <a:noFill/>
          </a:ln>
        </p:spPr>
        <p:style>
          <a:lnRef idx="0">
            <a:scrgbClr r="0" g="0" b="0"/>
          </a:lnRef>
          <a:fillRef idx="0">
            <a:scrgbClr r="0" g="0" b="0"/>
          </a:fillRef>
          <a:effectRef idx="0">
            <a:scrgbClr r="0" g="0" b="0"/>
          </a:effectRef>
          <a:fontRef idx="minor"/>
        </p:style>
        <p:txBody>
          <a:bodyPr wrap="none" lIns="50760" tIns="50760" rIns="50760" bIns="50760" anchor="ctr"/>
          <a:lstStyle/>
          <a:p>
            <a:pPr algn="ctr">
              <a:defRPr/>
            </a:pPr>
            <a:r>
              <a:rPr lang="en-US" sz="2000" b="1" dirty="0">
                <a:solidFill>
                  <a:srgbClr val="E42111"/>
                </a:solidFill>
                <a:latin typeface="Arial"/>
                <a:ea typeface="Arial"/>
              </a:rPr>
              <a:t>GOME-2</a:t>
            </a:r>
            <a:endParaRPr sz="2000" dirty="0"/>
          </a:p>
        </p:txBody>
      </p:sp>
      <p:sp>
        <p:nvSpPr>
          <p:cNvPr id="27" name="CustomShape 4"/>
          <p:cNvSpPr>
            <a:spLocks noChangeAspect="1"/>
          </p:cNvSpPr>
          <p:nvPr/>
        </p:nvSpPr>
        <p:spPr>
          <a:xfrm>
            <a:off x="1232334" y="1535827"/>
            <a:ext cx="655637" cy="330994"/>
          </a:xfrm>
          <a:prstGeom prst="rect">
            <a:avLst/>
          </a:prstGeom>
          <a:noFill/>
          <a:ln w="12600">
            <a:noFill/>
          </a:ln>
        </p:spPr>
        <p:style>
          <a:lnRef idx="0">
            <a:scrgbClr r="0" g="0" b="0"/>
          </a:lnRef>
          <a:fillRef idx="0">
            <a:scrgbClr r="0" g="0" b="0"/>
          </a:fillRef>
          <a:effectRef idx="0">
            <a:scrgbClr r="0" g="0" b="0"/>
          </a:effectRef>
          <a:fontRef idx="minor"/>
        </p:style>
        <p:txBody>
          <a:bodyPr wrap="none" lIns="50760" tIns="50760" rIns="50760" bIns="50760" anchor="ctr"/>
          <a:lstStyle/>
          <a:p>
            <a:pPr algn="ctr">
              <a:defRPr/>
            </a:pPr>
            <a:r>
              <a:rPr lang="en-US" sz="2000" b="1" dirty="0">
                <a:solidFill>
                  <a:srgbClr val="FFC000"/>
                </a:solidFill>
                <a:latin typeface="Arial"/>
                <a:ea typeface="Arial"/>
              </a:rPr>
              <a:t>OMI</a:t>
            </a:r>
            <a:endParaRPr sz="2000" b="1" dirty="0">
              <a:solidFill>
                <a:srgbClr val="FFC000"/>
              </a:solidFill>
            </a:endParaRPr>
          </a:p>
        </p:txBody>
      </p:sp>
      <p:sp>
        <p:nvSpPr>
          <p:cNvPr id="28" name="CustomShape 5"/>
          <p:cNvSpPr>
            <a:spLocks noChangeAspect="1"/>
          </p:cNvSpPr>
          <p:nvPr/>
        </p:nvSpPr>
        <p:spPr>
          <a:xfrm>
            <a:off x="2862788" y="1348928"/>
            <a:ext cx="1683686" cy="330994"/>
          </a:xfrm>
          <a:prstGeom prst="rect">
            <a:avLst/>
          </a:prstGeom>
          <a:noFill/>
          <a:ln w="12600">
            <a:noFill/>
          </a:ln>
        </p:spPr>
        <p:style>
          <a:lnRef idx="0">
            <a:scrgbClr r="0" g="0" b="0"/>
          </a:lnRef>
          <a:fillRef idx="0">
            <a:scrgbClr r="0" g="0" b="0"/>
          </a:fillRef>
          <a:effectRef idx="0">
            <a:scrgbClr r="0" g="0" b="0"/>
          </a:effectRef>
          <a:fontRef idx="minor"/>
        </p:style>
        <p:txBody>
          <a:bodyPr wrap="none" lIns="50760" tIns="50760" rIns="50760" bIns="50760" anchor="ctr"/>
          <a:lstStyle/>
          <a:p>
            <a:pPr algn="ctr">
              <a:defRPr/>
            </a:pPr>
            <a:r>
              <a:rPr lang="en-US" sz="2000" b="1" dirty="0" smtClean="0">
                <a:solidFill>
                  <a:schemeClr val="accent1">
                    <a:lumMod val="40000"/>
                    <a:lumOff val="60000"/>
                  </a:schemeClr>
                </a:solidFill>
                <a:latin typeface="Arial"/>
                <a:ea typeface="Arial"/>
              </a:rPr>
              <a:t>S5P/TROPOMI</a:t>
            </a:r>
            <a:endParaRPr sz="2000" dirty="0">
              <a:solidFill>
                <a:schemeClr val="accent1">
                  <a:lumMod val="40000"/>
                  <a:lumOff val="60000"/>
                </a:schemeClr>
              </a:solidFill>
            </a:endParaRPr>
          </a:p>
        </p:txBody>
      </p:sp>
      <p:sp>
        <p:nvSpPr>
          <p:cNvPr id="29" name="CustomShape 6"/>
          <p:cNvSpPr>
            <a:spLocks noChangeAspect="1"/>
          </p:cNvSpPr>
          <p:nvPr/>
        </p:nvSpPr>
        <p:spPr>
          <a:xfrm>
            <a:off x="1672158" y="1024624"/>
            <a:ext cx="1693862" cy="330994"/>
          </a:xfrm>
          <a:prstGeom prst="rect">
            <a:avLst/>
          </a:prstGeom>
          <a:noFill/>
          <a:ln w="12600">
            <a:noFill/>
          </a:ln>
        </p:spPr>
        <p:style>
          <a:lnRef idx="0">
            <a:scrgbClr r="0" g="0" b="0"/>
          </a:lnRef>
          <a:fillRef idx="0">
            <a:scrgbClr r="0" g="0" b="0"/>
          </a:fillRef>
          <a:effectRef idx="0">
            <a:scrgbClr r="0" g="0" b="0"/>
          </a:effectRef>
          <a:fontRef idx="minor"/>
        </p:style>
        <p:txBody>
          <a:bodyPr wrap="none" lIns="50760" tIns="50760" rIns="50760" bIns="50760" anchor="ctr"/>
          <a:lstStyle/>
          <a:p>
            <a:pPr algn="ctr">
              <a:defRPr/>
            </a:pPr>
            <a:r>
              <a:rPr lang="en-US" sz="2000" b="1" dirty="0">
                <a:solidFill>
                  <a:srgbClr val="3DEB3D"/>
                </a:solidFill>
                <a:latin typeface="Arial"/>
                <a:ea typeface="Arial"/>
              </a:rPr>
              <a:t>SCIAMACHY</a:t>
            </a:r>
            <a:endParaRPr sz="2000" dirty="0"/>
          </a:p>
        </p:txBody>
      </p:sp>
      <p:sp>
        <p:nvSpPr>
          <p:cNvPr id="2" name="Title 1"/>
          <p:cNvSpPr>
            <a:spLocks noGrp="1"/>
          </p:cNvSpPr>
          <p:nvPr>
            <p:ph type="title"/>
          </p:nvPr>
        </p:nvSpPr>
        <p:spPr>
          <a:xfrm>
            <a:off x="143086" y="149150"/>
            <a:ext cx="7174846" cy="430887"/>
          </a:xfrm>
        </p:spPr>
        <p:txBody>
          <a:bodyPr/>
          <a:lstStyle/>
          <a:p>
            <a:r>
              <a:rPr lang="en-US" dirty="0" smtClean="0"/>
              <a:t>Sentinel-5p: Improved Spatial Resolution</a:t>
            </a:r>
            <a:endParaRPr lang="en-US" dirty="0"/>
          </a:p>
        </p:txBody>
      </p:sp>
      <p:sp>
        <p:nvSpPr>
          <p:cNvPr id="9" name="Freeform 8"/>
          <p:cNvSpPr/>
          <p:nvPr/>
        </p:nvSpPr>
        <p:spPr>
          <a:xfrm>
            <a:off x="350601" y="2036503"/>
            <a:ext cx="4365594" cy="1474383"/>
          </a:xfrm>
          <a:custGeom>
            <a:avLst/>
            <a:gdLst>
              <a:gd name="connsiteX0" fmla="*/ 0 w 4342291"/>
              <a:gd name="connsiteY0" fmla="*/ 581748 h 1468558"/>
              <a:gd name="connsiteX1" fmla="*/ 4214577 w 4342291"/>
              <a:gd name="connsiteY1" fmla="*/ 1468558 h 1468558"/>
              <a:gd name="connsiteX2" fmla="*/ 4342291 w 4342291"/>
              <a:gd name="connsiteY2" fmla="*/ 886810 h 1468558"/>
              <a:gd name="connsiteX3" fmla="*/ 163191 w 4342291"/>
              <a:gd name="connsiteY3" fmla="*/ 0 h 1468558"/>
              <a:gd name="connsiteX4" fmla="*/ 0 w 4342291"/>
              <a:gd name="connsiteY4" fmla="*/ 581748 h 1468558"/>
              <a:gd name="connsiteX0" fmla="*/ 0 w 4342291"/>
              <a:gd name="connsiteY0" fmla="*/ 587573 h 1474383"/>
              <a:gd name="connsiteX1" fmla="*/ 4214577 w 4342291"/>
              <a:gd name="connsiteY1" fmla="*/ 1474383 h 1474383"/>
              <a:gd name="connsiteX2" fmla="*/ 4342291 w 4342291"/>
              <a:gd name="connsiteY2" fmla="*/ 892635 h 1474383"/>
              <a:gd name="connsiteX3" fmla="*/ 139888 w 4342291"/>
              <a:gd name="connsiteY3" fmla="*/ 0 h 1474383"/>
              <a:gd name="connsiteX4" fmla="*/ 0 w 4342291"/>
              <a:gd name="connsiteY4" fmla="*/ 587573 h 1474383"/>
              <a:gd name="connsiteX0" fmla="*/ 0 w 4365594"/>
              <a:gd name="connsiteY0" fmla="*/ 587573 h 1474383"/>
              <a:gd name="connsiteX1" fmla="*/ 4214577 w 4365594"/>
              <a:gd name="connsiteY1" fmla="*/ 1474383 h 1474383"/>
              <a:gd name="connsiteX2" fmla="*/ 4365594 w 4365594"/>
              <a:gd name="connsiteY2" fmla="*/ 892635 h 1474383"/>
              <a:gd name="connsiteX3" fmla="*/ 139888 w 4365594"/>
              <a:gd name="connsiteY3" fmla="*/ 0 h 1474383"/>
              <a:gd name="connsiteX4" fmla="*/ 0 w 4365594"/>
              <a:gd name="connsiteY4" fmla="*/ 587573 h 147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594" h="1474383">
                <a:moveTo>
                  <a:pt x="0" y="587573"/>
                </a:moveTo>
                <a:lnTo>
                  <a:pt x="4214577" y="1474383"/>
                </a:lnTo>
                <a:lnTo>
                  <a:pt x="4365594" y="892635"/>
                </a:lnTo>
                <a:lnTo>
                  <a:pt x="139888" y="0"/>
                </a:lnTo>
                <a:lnTo>
                  <a:pt x="0" y="587573"/>
                </a:lnTo>
                <a:close/>
              </a:path>
            </a:pathLst>
          </a:custGeom>
          <a:noFill/>
          <a:ln w="28575"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FC"/>
                </a:solidFill>
              </a:ln>
              <a:noFill/>
            </a:endParaRPr>
          </a:p>
        </p:txBody>
      </p:sp>
      <p:sp>
        <p:nvSpPr>
          <p:cNvPr id="19" name="Freeform 18"/>
          <p:cNvSpPr/>
          <p:nvPr/>
        </p:nvSpPr>
        <p:spPr>
          <a:xfrm>
            <a:off x="1837062" y="1513104"/>
            <a:ext cx="1377064" cy="863193"/>
          </a:xfrm>
          <a:custGeom>
            <a:avLst/>
            <a:gdLst>
              <a:gd name="connsiteX0" fmla="*/ 0 w 4342291"/>
              <a:gd name="connsiteY0" fmla="*/ 581748 h 1468558"/>
              <a:gd name="connsiteX1" fmla="*/ 4214577 w 4342291"/>
              <a:gd name="connsiteY1" fmla="*/ 1468558 h 1468558"/>
              <a:gd name="connsiteX2" fmla="*/ 4342291 w 4342291"/>
              <a:gd name="connsiteY2" fmla="*/ 886810 h 1468558"/>
              <a:gd name="connsiteX3" fmla="*/ 163191 w 4342291"/>
              <a:gd name="connsiteY3" fmla="*/ 0 h 1468558"/>
              <a:gd name="connsiteX4" fmla="*/ 0 w 4342291"/>
              <a:gd name="connsiteY4" fmla="*/ 581748 h 1468558"/>
              <a:gd name="connsiteX0" fmla="*/ 0 w 4342291"/>
              <a:gd name="connsiteY0" fmla="*/ 587573 h 1474383"/>
              <a:gd name="connsiteX1" fmla="*/ 4214577 w 4342291"/>
              <a:gd name="connsiteY1" fmla="*/ 1474383 h 1474383"/>
              <a:gd name="connsiteX2" fmla="*/ 4342291 w 4342291"/>
              <a:gd name="connsiteY2" fmla="*/ 892635 h 1474383"/>
              <a:gd name="connsiteX3" fmla="*/ 139888 w 4342291"/>
              <a:gd name="connsiteY3" fmla="*/ 0 h 1474383"/>
              <a:gd name="connsiteX4" fmla="*/ 0 w 4342291"/>
              <a:gd name="connsiteY4" fmla="*/ 587573 h 1474383"/>
              <a:gd name="connsiteX0" fmla="*/ 0 w 4365594"/>
              <a:gd name="connsiteY0" fmla="*/ 587573 h 1474383"/>
              <a:gd name="connsiteX1" fmla="*/ 4214577 w 4365594"/>
              <a:gd name="connsiteY1" fmla="*/ 1474383 h 1474383"/>
              <a:gd name="connsiteX2" fmla="*/ 4365594 w 4365594"/>
              <a:gd name="connsiteY2" fmla="*/ 892635 h 1474383"/>
              <a:gd name="connsiteX3" fmla="*/ 139888 w 4365594"/>
              <a:gd name="connsiteY3" fmla="*/ 0 h 1474383"/>
              <a:gd name="connsiteX4" fmla="*/ 0 w 4365594"/>
              <a:gd name="connsiteY4" fmla="*/ 587573 h 1474383"/>
              <a:gd name="connsiteX0" fmla="*/ 0 w 4365594"/>
              <a:gd name="connsiteY0" fmla="*/ 348713 h 1235523"/>
              <a:gd name="connsiteX1" fmla="*/ 4214577 w 4365594"/>
              <a:gd name="connsiteY1" fmla="*/ 1235523 h 1235523"/>
              <a:gd name="connsiteX2" fmla="*/ 4365594 w 4365594"/>
              <a:gd name="connsiteY2" fmla="*/ 653775 h 1235523"/>
              <a:gd name="connsiteX3" fmla="*/ 1275879 w 4365594"/>
              <a:gd name="connsiteY3" fmla="*/ 0 h 1235523"/>
              <a:gd name="connsiteX4" fmla="*/ 0 w 4365594"/>
              <a:gd name="connsiteY4" fmla="*/ 348713 h 1235523"/>
              <a:gd name="connsiteX0" fmla="*/ 0 w 3247080"/>
              <a:gd name="connsiteY0" fmla="*/ 575921 h 1235523"/>
              <a:gd name="connsiteX1" fmla="*/ 3096063 w 3247080"/>
              <a:gd name="connsiteY1" fmla="*/ 1235523 h 1235523"/>
              <a:gd name="connsiteX2" fmla="*/ 3247080 w 3247080"/>
              <a:gd name="connsiteY2" fmla="*/ 653775 h 1235523"/>
              <a:gd name="connsiteX3" fmla="*/ 157365 w 3247080"/>
              <a:gd name="connsiteY3" fmla="*/ 0 h 1235523"/>
              <a:gd name="connsiteX4" fmla="*/ 0 w 3247080"/>
              <a:gd name="connsiteY4" fmla="*/ 575921 h 1235523"/>
              <a:gd name="connsiteX0" fmla="*/ 0 w 3247080"/>
              <a:gd name="connsiteY0" fmla="*/ 575921 h 856843"/>
              <a:gd name="connsiteX1" fmla="*/ 1226047 w 3247080"/>
              <a:gd name="connsiteY1" fmla="*/ 856843 h 856843"/>
              <a:gd name="connsiteX2" fmla="*/ 3247080 w 3247080"/>
              <a:gd name="connsiteY2" fmla="*/ 653775 h 856843"/>
              <a:gd name="connsiteX3" fmla="*/ 157365 w 3247080"/>
              <a:gd name="connsiteY3" fmla="*/ 0 h 856843"/>
              <a:gd name="connsiteX4" fmla="*/ 0 w 3247080"/>
              <a:gd name="connsiteY4" fmla="*/ 575921 h 856843"/>
              <a:gd name="connsiteX0" fmla="*/ 0 w 1377064"/>
              <a:gd name="connsiteY0" fmla="*/ 575921 h 856843"/>
              <a:gd name="connsiteX1" fmla="*/ 1226047 w 1377064"/>
              <a:gd name="connsiteY1" fmla="*/ 856843 h 856843"/>
              <a:gd name="connsiteX2" fmla="*/ 1377064 w 1377064"/>
              <a:gd name="connsiteY2" fmla="*/ 269268 h 856843"/>
              <a:gd name="connsiteX3" fmla="*/ 157365 w 1377064"/>
              <a:gd name="connsiteY3" fmla="*/ 0 h 856843"/>
              <a:gd name="connsiteX4" fmla="*/ 0 w 1377064"/>
              <a:gd name="connsiteY4" fmla="*/ 575921 h 856843"/>
              <a:gd name="connsiteX0" fmla="*/ 0 w 1377064"/>
              <a:gd name="connsiteY0" fmla="*/ 575921 h 863193"/>
              <a:gd name="connsiteX1" fmla="*/ 1232397 w 1377064"/>
              <a:gd name="connsiteY1" fmla="*/ 863193 h 863193"/>
              <a:gd name="connsiteX2" fmla="*/ 1377064 w 1377064"/>
              <a:gd name="connsiteY2" fmla="*/ 269268 h 863193"/>
              <a:gd name="connsiteX3" fmla="*/ 157365 w 1377064"/>
              <a:gd name="connsiteY3" fmla="*/ 0 h 863193"/>
              <a:gd name="connsiteX4" fmla="*/ 0 w 1377064"/>
              <a:gd name="connsiteY4" fmla="*/ 575921 h 86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064" h="863193">
                <a:moveTo>
                  <a:pt x="0" y="575921"/>
                </a:moveTo>
                <a:lnTo>
                  <a:pt x="1232397" y="863193"/>
                </a:lnTo>
                <a:lnTo>
                  <a:pt x="1377064" y="269268"/>
                </a:lnTo>
                <a:lnTo>
                  <a:pt x="157365" y="0"/>
                </a:lnTo>
                <a:lnTo>
                  <a:pt x="0" y="575921"/>
                </a:lnTo>
                <a:close/>
              </a:path>
            </a:pathLst>
          </a:cu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FC"/>
                </a:solidFill>
              </a:ln>
              <a:noFill/>
            </a:endParaRPr>
          </a:p>
        </p:txBody>
      </p:sp>
      <p:sp>
        <p:nvSpPr>
          <p:cNvPr id="20" name="Freeform 19"/>
          <p:cNvSpPr/>
          <p:nvPr/>
        </p:nvSpPr>
        <p:spPr>
          <a:xfrm>
            <a:off x="2078362" y="1633754"/>
            <a:ext cx="907164" cy="542518"/>
          </a:xfrm>
          <a:custGeom>
            <a:avLst/>
            <a:gdLst>
              <a:gd name="connsiteX0" fmla="*/ 0 w 4342291"/>
              <a:gd name="connsiteY0" fmla="*/ 581748 h 1468558"/>
              <a:gd name="connsiteX1" fmla="*/ 4214577 w 4342291"/>
              <a:gd name="connsiteY1" fmla="*/ 1468558 h 1468558"/>
              <a:gd name="connsiteX2" fmla="*/ 4342291 w 4342291"/>
              <a:gd name="connsiteY2" fmla="*/ 886810 h 1468558"/>
              <a:gd name="connsiteX3" fmla="*/ 163191 w 4342291"/>
              <a:gd name="connsiteY3" fmla="*/ 0 h 1468558"/>
              <a:gd name="connsiteX4" fmla="*/ 0 w 4342291"/>
              <a:gd name="connsiteY4" fmla="*/ 581748 h 1468558"/>
              <a:gd name="connsiteX0" fmla="*/ 0 w 4342291"/>
              <a:gd name="connsiteY0" fmla="*/ 587573 h 1474383"/>
              <a:gd name="connsiteX1" fmla="*/ 4214577 w 4342291"/>
              <a:gd name="connsiteY1" fmla="*/ 1474383 h 1474383"/>
              <a:gd name="connsiteX2" fmla="*/ 4342291 w 4342291"/>
              <a:gd name="connsiteY2" fmla="*/ 892635 h 1474383"/>
              <a:gd name="connsiteX3" fmla="*/ 139888 w 4342291"/>
              <a:gd name="connsiteY3" fmla="*/ 0 h 1474383"/>
              <a:gd name="connsiteX4" fmla="*/ 0 w 4342291"/>
              <a:gd name="connsiteY4" fmla="*/ 587573 h 1474383"/>
              <a:gd name="connsiteX0" fmla="*/ 0 w 4365594"/>
              <a:gd name="connsiteY0" fmla="*/ 587573 h 1474383"/>
              <a:gd name="connsiteX1" fmla="*/ 4214577 w 4365594"/>
              <a:gd name="connsiteY1" fmla="*/ 1474383 h 1474383"/>
              <a:gd name="connsiteX2" fmla="*/ 4365594 w 4365594"/>
              <a:gd name="connsiteY2" fmla="*/ 892635 h 1474383"/>
              <a:gd name="connsiteX3" fmla="*/ 139888 w 4365594"/>
              <a:gd name="connsiteY3" fmla="*/ 0 h 1474383"/>
              <a:gd name="connsiteX4" fmla="*/ 0 w 4365594"/>
              <a:gd name="connsiteY4" fmla="*/ 587573 h 1474383"/>
              <a:gd name="connsiteX0" fmla="*/ 0 w 4365594"/>
              <a:gd name="connsiteY0" fmla="*/ 348713 h 1235523"/>
              <a:gd name="connsiteX1" fmla="*/ 4214577 w 4365594"/>
              <a:gd name="connsiteY1" fmla="*/ 1235523 h 1235523"/>
              <a:gd name="connsiteX2" fmla="*/ 4365594 w 4365594"/>
              <a:gd name="connsiteY2" fmla="*/ 653775 h 1235523"/>
              <a:gd name="connsiteX3" fmla="*/ 1275879 w 4365594"/>
              <a:gd name="connsiteY3" fmla="*/ 0 h 1235523"/>
              <a:gd name="connsiteX4" fmla="*/ 0 w 4365594"/>
              <a:gd name="connsiteY4" fmla="*/ 348713 h 1235523"/>
              <a:gd name="connsiteX0" fmla="*/ 0 w 3247080"/>
              <a:gd name="connsiteY0" fmla="*/ 575921 h 1235523"/>
              <a:gd name="connsiteX1" fmla="*/ 3096063 w 3247080"/>
              <a:gd name="connsiteY1" fmla="*/ 1235523 h 1235523"/>
              <a:gd name="connsiteX2" fmla="*/ 3247080 w 3247080"/>
              <a:gd name="connsiteY2" fmla="*/ 653775 h 1235523"/>
              <a:gd name="connsiteX3" fmla="*/ 157365 w 3247080"/>
              <a:gd name="connsiteY3" fmla="*/ 0 h 1235523"/>
              <a:gd name="connsiteX4" fmla="*/ 0 w 3247080"/>
              <a:gd name="connsiteY4" fmla="*/ 575921 h 1235523"/>
              <a:gd name="connsiteX0" fmla="*/ 0 w 3247080"/>
              <a:gd name="connsiteY0" fmla="*/ 575921 h 856843"/>
              <a:gd name="connsiteX1" fmla="*/ 1226047 w 3247080"/>
              <a:gd name="connsiteY1" fmla="*/ 856843 h 856843"/>
              <a:gd name="connsiteX2" fmla="*/ 3247080 w 3247080"/>
              <a:gd name="connsiteY2" fmla="*/ 653775 h 856843"/>
              <a:gd name="connsiteX3" fmla="*/ 157365 w 3247080"/>
              <a:gd name="connsiteY3" fmla="*/ 0 h 856843"/>
              <a:gd name="connsiteX4" fmla="*/ 0 w 3247080"/>
              <a:gd name="connsiteY4" fmla="*/ 575921 h 856843"/>
              <a:gd name="connsiteX0" fmla="*/ 0 w 1377064"/>
              <a:gd name="connsiteY0" fmla="*/ 575921 h 856843"/>
              <a:gd name="connsiteX1" fmla="*/ 1226047 w 1377064"/>
              <a:gd name="connsiteY1" fmla="*/ 856843 h 856843"/>
              <a:gd name="connsiteX2" fmla="*/ 1377064 w 1377064"/>
              <a:gd name="connsiteY2" fmla="*/ 269268 h 856843"/>
              <a:gd name="connsiteX3" fmla="*/ 157365 w 1377064"/>
              <a:gd name="connsiteY3" fmla="*/ 0 h 856843"/>
              <a:gd name="connsiteX4" fmla="*/ 0 w 1377064"/>
              <a:gd name="connsiteY4" fmla="*/ 575921 h 856843"/>
              <a:gd name="connsiteX0" fmla="*/ 0 w 1377064"/>
              <a:gd name="connsiteY0" fmla="*/ 575921 h 863193"/>
              <a:gd name="connsiteX1" fmla="*/ 1232397 w 1377064"/>
              <a:gd name="connsiteY1" fmla="*/ 863193 h 863193"/>
              <a:gd name="connsiteX2" fmla="*/ 1377064 w 1377064"/>
              <a:gd name="connsiteY2" fmla="*/ 269268 h 863193"/>
              <a:gd name="connsiteX3" fmla="*/ 157365 w 1377064"/>
              <a:gd name="connsiteY3" fmla="*/ 0 h 863193"/>
              <a:gd name="connsiteX4" fmla="*/ 0 w 1377064"/>
              <a:gd name="connsiteY4" fmla="*/ 575921 h 863193"/>
              <a:gd name="connsiteX0" fmla="*/ 0 w 1377064"/>
              <a:gd name="connsiteY0" fmla="*/ 575921 h 575921"/>
              <a:gd name="connsiteX1" fmla="*/ 914897 w 1377064"/>
              <a:gd name="connsiteY1" fmla="*/ 510768 h 575921"/>
              <a:gd name="connsiteX2" fmla="*/ 1377064 w 1377064"/>
              <a:gd name="connsiteY2" fmla="*/ 269268 h 575921"/>
              <a:gd name="connsiteX3" fmla="*/ 157365 w 1377064"/>
              <a:gd name="connsiteY3" fmla="*/ 0 h 575921"/>
              <a:gd name="connsiteX4" fmla="*/ 0 w 1377064"/>
              <a:gd name="connsiteY4" fmla="*/ 575921 h 575921"/>
              <a:gd name="connsiteX0" fmla="*/ 0 w 1288164"/>
              <a:gd name="connsiteY0" fmla="*/ 334621 h 510768"/>
              <a:gd name="connsiteX1" fmla="*/ 825997 w 1288164"/>
              <a:gd name="connsiteY1" fmla="*/ 510768 h 510768"/>
              <a:gd name="connsiteX2" fmla="*/ 1288164 w 1288164"/>
              <a:gd name="connsiteY2" fmla="*/ 269268 h 510768"/>
              <a:gd name="connsiteX3" fmla="*/ 68465 w 1288164"/>
              <a:gd name="connsiteY3" fmla="*/ 0 h 510768"/>
              <a:gd name="connsiteX4" fmla="*/ 0 w 1288164"/>
              <a:gd name="connsiteY4" fmla="*/ 334621 h 510768"/>
              <a:gd name="connsiteX0" fmla="*/ 0 w 907164"/>
              <a:gd name="connsiteY0" fmla="*/ 334621 h 510768"/>
              <a:gd name="connsiteX1" fmla="*/ 825997 w 907164"/>
              <a:gd name="connsiteY1" fmla="*/ 510768 h 510768"/>
              <a:gd name="connsiteX2" fmla="*/ 907164 w 907164"/>
              <a:gd name="connsiteY2" fmla="*/ 161318 h 510768"/>
              <a:gd name="connsiteX3" fmla="*/ 68465 w 907164"/>
              <a:gd name="connsiteY3" fmla="*/ 0 h 510768"/>
              <a:gd name="connsiteX4" fmla="*/ 0 w 907164"/>
              <a:gd name="connsiteY4" fmla="*/ 334621 h 510768"/>
              <a:gd name="connsiteX0" fmla="*/ 0 w 907164"/>
              <a:gd name="connsiteY0" fmla="*/ 360021 h 536168"/>
              <a:gd name="connsiteX1" fmla="*/ 825997 w 907164"/>
              <a:gd name="connsiteY1" fmla="*/ 536168 h 536168"/>
              <a:gd name="connsiteX2" fmla="*/ 907164 w 907164"/>
              <a:gd name="connsiteY2" fmla="*/ 186718 h 536168"/>
              <a:gd name="connsiteX3" fmla="*/ 106565 w 907164"/>
              <a:gd name="connsiteY3" fmla="*/ 0 h 536168"/>
              <a:gd name="connsiteX4" fmla="*/ 0 w 907164"/>
              <a:gd name="connsiteY4" fmla="*/ 360021 h 536168"/>
              <a:gd name="connsiteX0" fmla="*/ 0 w 907164"/>
              <a:gd name="connsiteY0" fmla="*/ 366371 h 542518"/>
              <a:gd name="connsiteX1" fmla="*/ 825997 w 907164"/>
              <a:gd name="connsiteY1" fmla="*/ 542518 h 542518"/>
              <a:gd name="connsiteX2" fmla="*/ 907164 w 907164"/>
              <a:gd name="connsiteY2" fmla="*/ 193068 h 542518"/>
              <a:gd name="connsiteX3" fmla="*/ 97040 w 907164"/>
              <a:gd name="connsiteY3" fmla="*/ 0 h 542518"/>
              <a:gd name="connsiteX4" fmla="*/ 0 w 907164"/>
              <a:gd name="connsiteY4" fmla="*/ 366371 h 54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164" h="542518">
                <a:moveTo>
                  <a:pt x="0" y="366371"/>
                </a:moveTo>
                <a:lnTo>
                  <a:pt x="825997" y="542518"/>
                </a:lnTo>
                <a:lnTo>
                  <a:pt x="907164" y="193068"/>
                </a:lnTo>
                <a:lnTo>
                  <a:pt x="97040" y="0"/>
                </a:lnTo>
                <a:lnTo>
                  <a:pt x="0" y="366371"/>
                </a:lnTo>
                <a:close/>
              </a:path>
            </a:pathLst>
          </a:custGeom>
          <a:noFill/>
          <a:ln w="28575" cmpd="sng">
            <a:solidFill>
              <a:srgbClr val="21FF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FC"/>
                </a:solidFill>
              </a:ln>
              <a:noFill/>
            </a:endParaRPr>
          </a:p>
        </p:txBody>
      </p:sp>
      <p:sp>
        <p:nvSpPr>
          <p:cNvPr id="21" name="Freeform 20"/>
          <p:cNvSpPr/>
          <p:nvPr/>
        </p:nvSpPr>
        <p:spPr>
          <a:xfrm>
            <a:off x="2337327" y="1766497"/>
            <a:ext cx="389232" cy="265378"/>
          </a:xfrm>
          <a:custGeom>
            <a:avLst/>
            <a:gdLst>
              <a:gd name="connsiteX0" fmla="*/ 0 w 4342291"/>
              <a:gd name="connsiteY0" fmla="*/ 581748 h 1468558"/>
              <a:gd name="connsiteX1" fmla="*/ 4214577 w 4342291"/>
              <a:gd name="connsiteY1" fmla="*/ 1468558 h 1468558"/>
              <a:gd name="connsiteX2" fmla="*/ 4342291 w 4342291"/>
              <a:gd name="connsiteY2" fmla="*/ 886810 h 1468558"/>
              <a:gd name="connsiteX3" fmla="*/ 163191 w 4342291"/>
              <a:gd name="connsiteY3" fmla="*/ 0 h 1468558"/>
              <a:gd name="connsiteX4" fmla="*/ 0 w 4342291"/>
              <a:gd name="connsiteY4" fmla="*/ 581748 h 1468558"/>
              <a:gd name="connsiteX0" fmla="*/ 0 w 4342291"/>
              <a:gd name="connsiteY0" fmla="*/ 587573 h 1474383"/>
              <a:gd name="connsiteX1" fmla="*/ 4214577 w 4342291"/>
              <a:gd name="connsiteY1" fmla="*/ 1474383 h 1474383"/>
              <a:gd name="connsiteX2" fmla="*/ 4342291 w 4342291"/>
              <a:gd name="connsiteY2" fmla="*/ 892635 h 1474383"/>
              <a:gd name="connsiteX3" fmla="*/ 139888 w 4342291"/>
              <a:gd name="connsiteY3" fmla="*/ 0 h 1474383"/>
              <a:gd name="connsiteX4" fmla="*/ 0 w 4342291"/>
              <a:gd name="connsiteY4" fmla="*/ 587573 h 1474383"/>
              <a:gd name="connsiteX0" fmla="*/ 0 w 4365594"/>
              <a:gd name="connsiteY0" fmla="*/ 587573 h 1474383"/>
              <a:gd name="connsiteX1" fmla="*/ 4214577 w 4365594"/>
              <a:gd name="connsiteY1" fmla="*/ 1474383 h 1474383"/>
              <a:gd name="connsiteX2" fmla="*/ 4365594 w 4365594"/>
              <a:gd name="connsiteY2" fmla="*/ 892635 h 1474383"/>
              <a:gd name="connsiteX3" fmla="*/ 139888 w 4365594"/>
              <a:gd name="connsiteY3" fmla="*/ 0 h 1474383"/>
              <a:gd name="connsiteX4" fmla="*/ 0 w 4365594"/>
              <a:gd name="connsiteY4" fmla="*/ 587573 h 1474383"/>
              <a:gd name="connsiteX0" fmla="*/ 0 w 4365594"/>
              <a:gd name="connsiteY0" fmla="*/ 348713 h 1235523"/>
              <a:gd name="connsiteX1" fmla="*/ 4214577 w 4365594"/>
              <a:gd name="connsiteY1" fmla="*/ 1235523 h 1235523"/>
              <a:gd name="connsiteX2" fmla="*/ 4365594 w 4365594"/>
              <a:gd name="connsiteY2" fmla="*/ 653775 h 1235523"/>
              <a:gd name="connsiteX3" fmla="*/ 1275879 w 4365594"/>
              <a:gd name="connsiteY3" fmla="*/ 0 h 1235523"/>
              <a:gd name="connsiteX4" fmla="*/ 0 w 4365594"/>
              <a:gd name="connsiteY4" fmla="*/ 348713 h 1235523"/>
              <a:gd name="connsiteX0" fmla="*/ 0 w 3247080"/>
              <a:gd name="connsiteY0" fmla="*/ 575921 h 1235523"/>
              <a:gd name="connsiteX1" fmla="*/ 3096063 w 3247080"/>
              <a:gd name="connsiteY1" fmla="*/ 1235523 h 1235523"/>
              <a:gd name="connsiteX2" fmla="*/ 3247080 w 3247080"/>
              <a:gd name="connsiteY2" fmla="*/ 653775 h 1235523"/>
              <a:gd name="connsiteX3" fmla="*/ 157365 w 3247080"/>
              <a:gd name="connsiteY3" fmla="*/ 0 h 1235523"/>
              <a:gd name="connsiteX4" fmla="*/ 0 w 3247080"/>
              <a:gd name="connsiteY4" fmla="*/ 575921 h 1235523"/>
              <a:gd name="connsiteX0" fmla="*/ 0 w 3247080"/>
              <a:gd name="connsiteY0" fmla="*/ 575921 h 856843"/>
              <a:gd name="connsiteX1" fmla="*/ 1226047 w 3247080"/>
              <a:gd name="connsiteY1" fmla="*/ 856843 h 856843"/>
              <a:gd name="connsiteX2" fmla="*/ 3247080 w 3247080"/>
              <a:gd name="connsiteY2" fmla="*/ 653775 h 856843"/>
              <a:gd name="connsiteX3" fmla="*/ 157365 w 3247080"/>
              <a:gd name="connsiteY3" fmla="*/ 0 h 856843"/>
              <a:gd name="connsiteX4" fmla="*/ 0 w 3247080"/>
              <a:gd name="connsiteY4" fmla="*/ 575921 h 856843"/>
              <a:gd name="connsiteX0" fmla="*/ 0 w 1377064"/>
              <a:gd name="connsiteY0" fmla="*/ 575921 h 856843"/>
              <a:gd name="connsiteX1" fmla="*/ 1226047 w 1377064"/>
              <a:gd name="connsiteY1" fmla="*/ 856843 h 856843"/>
              <a:gd name="connsiteX2" fmla="*/ 1377064 w 1377064"/>
              <a:gd name="connsiteY2" fmla="*/ 269268 h 856843"/>
              <a:gd name="connsiteX3" fmla="*/ 157365 w 1377064"/>
              <a:gd name="connsiteY3" fmla="*/ 0 h 856843"/>
              <a:gd name="connsiteX4" fmla="*/ 0 w 1377064"/>
              <a:gd name="connsiteY4" fmla="*/ 575921 h 856843"/>
              <a:gd name="connsiteX0" fmla="*/ 0 w 1377064"/>
              <a:gd name="connsiteY0" fmla="*/ 575921 h 863193"/>
              <a:gd name="connsiteX1" fmla="*/ 1232397 w 1377064"/>
              <a:gd name="connsiteY1" fmla="*/ 863193 h 863193"/>
              <a:gd name="connsiteX2" fmla="*/ 1377064 w 1377064"/>
              <a:gd name="connsiteY2" fmla="*/ 269268 h 863193"/>
              <a:gd name="connsiteX3" fmla="*/ 157365 w 1377064"/>
              <a:gd name="connsiteY3" fmla="*/ 0 h 863193"/>
              <a:gd name="connsiteX4" fmla="*/ 0 w 1377064"/>
              <a:gd name="connsiteY4" fmla="*/ 575921 h 863193"/>
              <a:gd name="connsiteX0" fmla="*/ 0 w 1377064"/>
              <a:gd name="connsiteY0" fmla="*/ 575921 h 575921"/>
              <a:gd name="connsiteX1" fmla="*/ 914897 w 1377064"/>
              <a:gd name="connsiteY1" fmla="*/ 510768 h 575921"/>
              <a:gd name="connsiteX2" fmla="*/ 1377064 w 1377064"/>
              <a:gd name="connsiteY2" fmla="*/ 269268 h 575921"/>
              <a:gd name="connsiteX3" fmla="*/ 157365 w 1377064"/>
              <a:gd name="connsiteY3" fmla="*/ 0 h 575921"/>
              <a:gd name="connsiteX4" fmla="*/ 0 w 1377064"/>
              <a:gd name="connsiteY4" fmla="*/ 575921 h 575921"/>
              <a:gd name="connsiteX0" fmla="*/ 0 w 1288164"/>
              <a:gd name="connsiteY0" fmla="*/ 334621 h 510768"/>
              <a:gd name="connsiteX1" fmla="*/ 825997 w 1288164"/>
              <a:gd name="connsiteY1" fmla="*/ 510768 h 510768"/>
              <a:gd name="connsiteX2" fmla="*/ 1288164 w 1288164"/>
              <a:gd name="connsiteY2" fmla="*/ 269268 h 510768"/>
              <a:gd name="connsiteX3" fmla="*/ 68465 w 1288164"/>
              <a:gd name="connsiteY3" fmla="*/ 0 h 510768"/>
              <a:gd name="connsiteX4" fmla="*/ 0 w 1288164"/>
              <a:gd name="connsiteY4" fmla="*/ 334621 h 510768"/>
              <a:gd name="connsiteX0" fmla="*/ 0 w 907164"/>
              <a:gd name="connsiteY0" fmla="*/ 334621 h 510768"/>
              <a:gd name="connsiteX1" fmla="*/ 825997 w 907164"/>
              <a:gd name="connsiteY1" fmla="*/ 510768 h 510768"/>
              <a:gd name="connsiteX2" fmla="*/ 907164 w 907164"/>
              <a:gd name="connsiteY2" fmla="*/ 161318 h 510768"/>
              <a:gd name="connsiteX3" fmla="*/ 68465 w 907164"/>
              <a:gd name="connsiteY3" fmla="*/ 0 h 510768"/>
              <a:gd name="connsiteX4" fmla="*/ 0 w 907164"/>
              <a:gd name="connsiteY4" fmla="*/ 334621 h 510768"/>
              <a:gd name="connsiteX0" fmla="*/ 0 w 907164"/>
              <a:gd name="connsiteY0" fmla="*/ 360021 h 536168"/>
              <a:gd name="connsiteX1" fmla="*/ 825997 w 907164"/>
              <a:gd name="connsiteY1" fmla="*/ 536168 h 536168"/>
              <a:gd name="connsiteX2" fmla="*/ 907164 w 907164"/>
              <a:gd name="connsiteY2" fmla="*/ 186718 h 536168"/>
              <a:gd name="connsiteX3" fmla="*/ 106565 w 907164"/>
              <a:gd name="connsiteY3" fmla="*/ 0 h 536168"/>
              <a:gd name="connsiteX4" fmla="*/ 0 w 907164"/>
              <a:gd name="connsiteY4" fmla="*/ 360021 h 536168"/>
              <a:gd name="connsiteX0" fmla="*/ 0 w 907164"/>
              <a:gd name="connsiteY0" fmla="*/ 366371 h 542518"/>
              <a:gd name="connsiteX1" fmla="*/ 825997 w 907164"/>
              <a:gd name="connsiteY1" fmla="*/ 542518 h 542518"/>
              <a:gd name="connsiteX2" fmla="*/ 907164 w 907164"/>
              <a:gd name="connsiteY2" fmla="*/ 193068 h 542518"/>
              <a:gd name="connsiteX3" fmla="*/ 97040 w 907164"/>
              <a:gd name="connsiteY3" fmla="*/ 0 h 542518"/>
              <a:gd name="connsiteX4" fmla="*/ 0 w 907164"/>
              <a:gd name="connsiteY4" fmla="*/ 366371 h 542518"/>
              <a:gd name="connsiteX0" fmla="*/ 0 w 907164"/>
              <a:gd name="connsiteY0" fmla="*/ 331446 h 507593"/>
              <a:gd name="connsiteX1" fmla="*/ 825997 w 907164"/>
              <a:gd name="connsiteY1" fmla="*/ 507593 h 507593"/>
              <a:gd name="connsiteX2" fmla="*/ 907164 w 907164"/>
              <a:gd name="connsiteY2" fmla="*/ 158143 h 507593"/>
              <a:gd name="connsiteX3" fmla="*/ 106565 w 907164"/>
              <a:gd name="connsiteY3" fmla="*/ 0 h 507593"/>
              <a:gd name="connsiteX4" fmla="*/ 0 w 907164"/>
              <a:gd name="connsiteY4" fmla="*/ 331446 h 507593"/>
              <a:gd name="connsiteX0" fmla="*/ 36310 w 800599"/>
              <a:gd name="connsiteY0" fmla="*/ 210796 h 507593"/>
              <a:gd name="connsiteX1" fmla="*/ 719432 w 800599"/>
              <a:gd name="connsiteY1" fmla="*/ 507593 h 507593"/>
              <a:gd name="connsiteX2" fmla="*/ 800599 w 800599"/>
              <a:gd name="connsiteY2" fmla="*/ 158143 h 507593"/>
              <a:gd name="connsiteX3" fmla="*/ 0 w 800599"/>
              <a:gd name="connsiteY3" fmla="*/ 0 h 507593"/>
              <a:gd name="connsiteX4" fmla="*/ 36310 w 800599"/>
              <a:gd name="connsiteY4" fmla="*/ 210796 h 507593"/>
              <a:gd name="connsiteX0" fmla="*/ 36310 w 800599"/>
              <a:gd name="connsiteY0" fmla="*/ 210796 h 210796"/>
              <a:gd name="connsiteX1" fmla="*/ 389232 w 800599"/>
              <a:gd name="connsiteY1" fmla="*/ 155168 h 210796"/>
              <a:gd name="connsiteX2" fmla="*/ 800599 w 800599"/>
              <a:gd name="connsiteY2" fmla="*/ 158143 h 210796"/>
              <a:gd name="connsiteX3" fmla="*/ 0 w 800599"/>
              <a:gd name="connsiteY3" fmla="*/ 0 h 210796"/>
              <a:gd name="connsiteX4" fmla="*/ 36310 w 800599"/>
              <a:gd name="connsiteY4" fmla="*/ 210796 h 210796"/>
              <a:gd name="connsiteX0" fmla="*/ 36310 w 389232"/>
              <a:gd name="connsiteY0" fmla="*/ 271728 h 271728"/>
              <a:gd name="connsiteX1" fmla="*/ 389232 w 389232"/>
              <a:gd name="connsiteY1" fmla="*/ 216100 h 271728"/>
              <a:gd name="connsiteX2" fmla="*/ 346574 w 389232"/>
              <a:gd name="connsiteY2" fmla="*/ 0 h 271728"/>
              <a:gd name="connsiteX3" fmla="*/ 0 w 389232"/>
              <a:gd name="connsiteY3" fmla="*/ 60932 h 271728"/>
              <a:gd name="connsiteX4" fmla="*/ 36310 w 389232"/>
              <a:gd name="connsiteY4" fmla="*/ 271728 h 271728"/>
              <a:gd name="connsiteX0" fmla="*/ 36310 w 389232"/>
              <a:gd name="connsiteY0" fmla="*/ 262203 h 262203"/>
              <a:gd name="connsiteX1" fmla="*/ 389232 w 389232"/>
              <a:gd name="connsiteY1" fmla="*/ 206575 h 262203"/>
              <a:gd name="connsiteX2" fmla="*/ 343399 w 389232"/>
              <a:gd name="connsiteY2" fmla="*/ 0 h 262203"/>
              <a:gd name="connsiteX3" fmla="*/ 0 w 389232"/>
              <a:gd name="connsiteY3" fmla="*/ 51407 h 262203"/>
              <a:gd name="connsiteX4" fmla="*/ 36310 w 389232"/>
              <a:gd name="connsiteY4" fmla="*/ 262203 h 262203"/>
              <a:gd name="connsiteX0" fmla="*/ 36310 w 382882"/>
              <a:gd name="connsiteY0" fmla="*/ 262203 h 262203"/>
              <a:gd name="connsiteX1" fmla="*/ 382882 w 382882"/>
              <a:gd name="connsiteY1" fmla="*/ 209750 h 262203"/>
              <a:gd name="connsiteX2" fmla="*/ 343399 w 382882"/>
              <a:gd name="connsiteY2" fmla="*/ 0 h 262203"/>
              <a:gd name="connsiteX3" fmla="*/ 0 w 382882"/>
              <a:gd name="connsiteY3" fmla="*/ 51407 h 262203"/>
              <a:gd name="connsiteX4" fmla="*/ 36310 w 382882"/>
              <a:gd name="connsiteY4" fmla="*/ 262203 h 262203"/>
              <a:gd name="connsiteX0" fmla="*/ 36310 w 389232"/>
              <a:gd name="connsiteY0" fmla="*/ 262203 h 262203"/>
              <a:gd name="connsiteX1" fmla="*/ 389232 w 389232"/>
              <a:gd name="connsiteY1" fmla="*/ 203400 h 262203"/>
              <a:gd name="connsiteX2" fmla="*/ 343399 w 389232"/>
              <a:gd name="connsiteY2" fmla="*/ 0 h 262203"/>
              <a:gd name="connsiteX3" fmla="*/ 0 w 389232"/>
              <a:gd name="connsiteY3" fmla="*/ 51407 h 262203"/>
              <a:gd name="connsiteX4" fmla="*/ 36310 w 389232"/>
              <a:gd name="connsiteY4" fmla="*/ 262203 h 262203"/>
              <a:gd name="connsiteX0" fmla="*/ 36310 w 389232"/>
              <a:gd name="connsiteY0" fmla="*/ 265378 h 265378"/>
              <a:gd name="connsiteX1" fmla="*/ 389232 w 389232"/>
              <a:gd name="connsiteY1" fmla="*/ 206575 h 265378"/>
              <a:gd name="connsiteX2" fmla="*/ 349749 w 389232"/>
              <a:gd name="connsiteY2" fmla="*/ 0 h 265378"/>
              <a:gd name="connsiteX3" fmla="*/ 0 w 389232"/>
              <a:gd name="connsiteY3" fmla="*/ 54582 h 265378"/>
              <a:gd name="connsiteX4" fmla="*/ 36310 w 389232"/>
              <a:gd name="connsiteY4" fmla="*/ 265378 h 265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32" h="265378">
                <a:moveTo>
                  <a:pt x="36310" y="265378"/>
                </a:moveTo>
                <a:lnTo>
                  <a:pt x="389232" y="206575"/>
                </a:lnTo>
                <a:lnTo>
                  <a:pt x="349749" y="0"/>
                </a:lnTo>
                <a:lnTo>
                  <a:pt x="0" y="54582"/>
                </a:lnTo>
                <a:lnTo>
                  <a:pt x="36310" y="265378"/>
                </a:lnTo>
                <a:close/>
              </a:path>
            </a:pathLst>
          </a:custGeom>
          <a:noFill/>
          <a:ln w="28575" cmpd="sng">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FC"/>
                </a:solidFill>
              </a:ln>
              <a:solidFill>
                <a:srgbClr val="00549F"/>
              </a:solidFill>
            </a:endParaRPr>
          </a:p>
        </p:txBody>
      </p:sp>
      <p:sp>
        <p:nvSpPr>
          <p:cNvPr id="22" name="Freeform 21"/>
          <p:cNvSpPr/>
          <p:nvPr/>
        </p:nvSpPr>
        <p:spPr>
          <a:xfrm>
            <a:off x="2464326" y="1842696"/>
            <a:ext cx="71842" cy="116153"/>
          </a:xfrm>
          <a:custGeom>
            <a:avLst/>
            <a:gdLst>
              <a:gd name="connsiteX0" fmla="*/ 0 w 4342291"/>
              <a:gd name="connsiteY0" fmla="*/ 581748 h 1468558"/>
              <a:gd name="connsiteX1" fmla="*/ 4214577 w 4342291"/>
              <a:gd name="connsiteY1" fmla="*/ 1468558 h 1468558"/>
              <a:gd name="connsiteX2" fmla="*/ 4342291 w 4342291"/>
              <a:gd name="connsiteY2" fmla="*/ 886810 h 1468558"/>
              <a:gd name="connsiteX3" fmla="*/ 163191 w 4342291"/>
              <a:gd name="connsiteY3" fmla="*/ 0 h 1468558"/>
              <a:gd name="connsiteX4" fmla="*/ 0 w 4342291"/>
              <a:gd name="connsiteY4" fmla="*/ 581748 h 1468558"/>
              <a:gd name="connsiteX0" fmla="*/ 0 w 4342291"/>
              <a:gd name="connsiteY0" fmla="*/ 587573 h 1474383"/>
              <a:gd name="connsiteX1" fmla="*/ 4214577 w 4342291"/>
              <a:gd name="connsiteY1" fmla="*/ 1474383 h 1474383"/>
              <a:gd name="connsiteX2" fmla="*/ 4342291 w 4342291"/>
              <a:gd name="connsiteY2" fmla="*/ 892635 h 1474383"/>
              <a:gd name="connsiteX3" fmla="*/ 139888 w 4342291"/>
              <a:gd name="connsiteY3" fmla="*/ 0 h 1474383"/>
              <a:gd name="connsiteX4" fmla="*/ 0 w 4342291"/>
              <a:gd name="connsiteY4" fmla="*/ 587573 h 1474383"/>
              <a:gd name="connsiteX0" fmla="*/ 0 w 4365594"/>
              <a:gd name="connsiteY0" fmla="*/ 587573 h 1474383"/>
              <a:gd name="connsiteX1" fmla="*/ 4214577 w 4365594"/>
              <a:gd name="connsiteY1" fmla="*/ 1474383 h 1474383"/>
              <a:gd name="connsiteX2" fmla="*/ 4365594 w 4365594"/>
              <a:gd name="connsiteY2" fmla="*/ 892635 h 1474383"/>
              <a:gd name="connsiteX3" fmla="*/ 139888 w 4365594"/>
              <a:gd name="connsiteY3" fmla="*/ 0 h 1474383"/>
              <a:gd name="connsiteX4" fmla="*/ 0 w 4365594"/>
              <a:gd name="connsiteY4" fmla="*/ 587573 h 1474383"/>
              <a:gd name="connsiteX0" fmla="*/ 0 w 4365594"/>
              <a:gd name="connsiteY0" fmla="*/ 348713 h 1235523"/>
              <a:gd name="connsiteX1" fmla="*/ 4214577 w 4365594"/>
              <a:gd name="connsiteY1" fmla="*/ 1235523 h 1235523"/>
              <a:gd name="connsiteX2" fmla="*/ 4365594 w 4365594"/>
              <a:gd name="connsiteY2" fmla="*/ 653775 h 1235523"/>
              <a:gd name="connsiteX3" fmla="*/ 1275879 w 4365594"/>
              <a:gd name="connsiteY3" fmla="*/ 0 h 1235523"/>
              <a:gd name="connsiteX4" fmla="*/ 0 w 4365594"/>
              <a:gd name="connsiteY4" fmla="*/ 348713 h 1235523"/>
              <a:gd name="connsiteX0" fmla="*/ 0 w 3247080"/>
              <a:gd name="connsiteY0" fmla="*/ 575921 h 1235523"/>
              <a:gd name="connsiteX1" fmla="*/ 3096063 w 3247080"/>
              <a:gd name="connsiteY1" fmla="*/ 1235523 h 1235523"/>
              <a:gd name="connsiteX2" fmla="*/ 3247080 w 3247080"/>
              <a:gd name="connsiteY2" fmla="*/ 653775 h 1235523"/>
              <a:gd name="connsiteX3" fmla="*/ 157365 w 3247080"/>
              <a:gd name="connsiteY3" fmla="*/ 0 h 1235523"/>
              <a:gd name="connsiteX4" fmla="*/ 0 w 3247080"/>
              <a:gd name="connsiteY4" fmla="*/ 575921 h 1235523"/>
              <a:gd name="connsiteX0" fmla="*/ 0 w 3247080"/>
              <a:gd name="connsiteY0" fmla="*/ 575921 h 856843"/>
              <a:gd name="connsiteX1" fmla="*/ 1226047 w 3247080"/>
              <a:gd name="connsiteY1" fmla="*/ 856843 h 856843"/>
              <a:gd name="connsiteX2" fmla="*/ 3247080 w 3247080"/>
              <a:gd name="connsiteY2" fmla="*/ 653775 h 856843"/>
              <a:gd name="connsiteX3" fmla="*/ 157365 w 3247080"/>
              <a:gd name="connsiteY3" fmla="*/ 0 h 856843"/>
              <a:gd name="connsiteX4" fmla="*/ 0 w 3247080"/>
              <a:gd name="connsiteY4" fmla="*/ 575921 h 856843"/>
              <a:gd name="connsiteX0" fmla="*/ 0 w 1377064"/>
              <a:gd name="connsiteY0" fmla="*/ 575921 h 856843"/>
              <a:gd name="connsiteX1" fmla="*/ 1226047 w 1377064"/>
              <a:gd name="connsiteY1" fmla="*/ 856843 h 856843"/>
              <a:gd name="connsiteX2" fmla="*/ 1377064 w 1377064"/>
              <a:gd name="connsiteY2" fmla="*/ 269268 h 856843"/>
              <a:gd name="connsiteX3" fmla="*/ 157365 w 1377064"/>
              <a:gd name="connsiteY3" fmla="*/ 0 h 856843"/>
              <a:gd name="connsiteX4" fmla="*/ 0 w 1377064"/>
              <a:gd name="connsiteY4" fmla="*/ 575921 h 856843"/>
              <a:gd name="connsiteX0" fmla="*/ 0 w 1377064"/>
              <a:gd name="connsiteY0" fmla="*/ 575921 h 863193"/>
              <a:gd name="connsiteX1" fmla="*/ 1232397 w 1377064"/>
              <a:gd name="connsiteY1" fmla="*/ 863193 h 863193"/>
              <a:gd name="connsiteX2" fmla="*/ 1377064 w 1377064"/>
              <a:gd name="connsiteY2" fmla="*/ 269268 h 863193"/>
              <a:gd name="connsiteX3" fmla="*/ 157365 w 1377064"/>
              <a:gd name="connsiteY3" fmla="*/ 0 h 863193"/>
              <a:gd name="connsiteX4" fmla="*/ 0 w 1377064"/>
              <a:gd name="connsiteY4" fmla="*/ 575921 h 863193"/>
              <a:gd name="connsiteX0" fmla="*/ 0 w 1377064"/>
              <a:gd name="connsiteY0" fmla="*/ 575921 h 575921"/>
              <a:gd name="connsiteX1" fmla="*/ 914897 w 1377064"/>
              <a:gd name="connsiteY1" fmla="*/ 510768 h 575921"/>
              <a:gd name="connsiteX2" fmla="*/ 1377064 w 1377064"/>
              <a:gd name="connsiteY2" fmla="*/ 269268 h 575921"/>
              <a:gd name="connsiteX3" fmla="*/ 157365 w 1377064"/>
              <a:gd name="connsiteY3" fmla="*/ 0 h 575921"/>
              <a:gd name="connsiteX4" fmla="*/ 0 w 1377064"/>
              <a:gd name="connsiteY4" fmla="*/ 575921 h 575921"/>
              <a:gd name="connsiteX0" fmla="*/ 0 w 1288164"/>
              <a:gd name="connsiteY0" fmla="*/ 334621 h 510768"/>
              <a:gd name="connsiteX1" fmla="*/ 825997 w 1288164"/>
              <a:gd name="connsiteY1" fmla="*/ 510768 h 510768"/>
              <a:gd name="connsiteX2" fmla="*/ 1288164 w 1288164"/>
              <a:gd name="connsiteY2" fmla="*/ 269268 h 510768"/>
              <a:gd name="connsiteX3" fmla="*/ 68465 w 1288164"/>
              <a:gd name="connsiteY3" fmla="*/ 0 h 510768"/>
              <a:gd name="connsiteX4" fmla="*/ 0 w 1288164"/>
              <a:gd name="connsiteY4" fmla="*/ 334621 h 510768"/>
              <a:gd name="connsiteX0" fmla="*/ 0 w 907164"/>
              <a:gd name="connsiteY0" fmla="*/ 334621 h 510768"/>
              <a:gd name="connsiteX1" fmla="*/ 825997 w 907164"/>
              <a:gd name="connsiteY1" fmla="*/ 510768 h 510768"/>
              <a:gd name="connsiteX2" fmla="*/ 907164 w 907164"/>
              <a:gd name="connsiteY2" fmla="*/ 161318 h 510768"/>
              <a:gd name="connsiteX3" fmla="*/ 68465 w 907164"/>
              <a:gd name="connsiteY3" fmla="*/ 0 h 510768"/>
              <a:gd name="connsiteX4" fmla="*/ 0 w 907164"/>
              <a:gd name="connsiteY4" fmla="*/ 334621 h 510768"/>
              <a:gd name="connsiteX0" fmla="*/ 0 w 907164"/>
              <a:gd name="connsiteY0" fmla="*/ 360021 h 536168"/>
              <a:gd name="connsiteX1" fmla="*/ 825997 w 907164"/>
              <a:gd name="connsiteY1" fmla="*/ 536168 h 536168"/>
              <a:gd name="connsiteX2" fmla="*/ 907164 w 907164"/>
              <a:gd name="connsiteY2" fmla="*/ 186718 h 536168"/>
              <a:gd name="connsiteX3" fmla="*/ 106565 w 907164"/>
              <a:gd name="connsiteY3" fmla="*/ 0 h 536168"/>
              <a:gd name="connsiteX4" fmla="*/ 0 w 907164"/>
              <a:gd name="connsiteY4" fmla="*/ 360021 h 536168"/>
              <a:gd name="connsiteX0" fmla="*/ 0 w 907164"/>
              <a:gd name="connsiteY0" fmla="*/ 366371 h 542518"/>
              <a:gd name="connsiteX1" fmla="*/ 825997 w 907164"/>
              <a:gd name="connsiteY1" fmla="*/ 542518 h 542518"/>
              <a:gd name="connsiteX2" fmla="*/ 907164 w 907164"/>
              <a:gd name="connsiteY2" fmla="*/ 193068 h 542518"/>
              <a:gd name="connsiteX3" fmla="*/ 97040 w 907164"/>
              <a:gd name="connsiteY3" fmla="*/ 0 h 542518"/>
              <a:gd name="connsiteX4" fmla="*/ 0 w 907164"/>
              <a:gd name="connsiteY4" fmla="*/ 366371 h 542518"/>
              <a:gd name="connsiteX0" fmla="*/ 0 w 907164"/>
              <a:gd name="connsiteY0" fmla="*/ 271121 h 447268"/>
              <a:gd name="connsiteX1" fmla="*/ 825997 w 907164"/>
              <a:gd name="connsiteY1" fmla="*/ 447268 h 447268"/>
              <a:gd name="connsiteX2" fmla="*/ 907164 w 907164"/>
              <a:gd name="connsiteY2" fmla="*/ 97818 h 447268"/>
              <a:gd name="connsiteX3" fmla="*/ 239915 w 907164"/>
              <a:gd name="connsiteY3" fmla="*/ 0 h 447268"/>
              <a:gd name="connsiteX4" fmla="*/ 0 w 907164"/>
              <a:gd name="connsiteY4" fmla="*/ 271121 h 447268"/>
              <a:gd name="connsiteX0" fmla="*/ 14085 w 667249"/>
              <a:gd name="connsiteY0" fmla="*/ 106021 h 447268"/>
              <a:gd name="connsiteX1" fmla="*/ 586082 w 667249"/>
              <a:gd name="connsiteY1" fmla="*/ 447268 h 447268"/>
              <a:gd name="connsiteX2" fmla="*/ 667249 w 667249"/>
              <a:gd name="connsiteY2" fmla="*/ 97818 h 447268"/>
              <a:gd name="connsiteX3" fmla="*/ 0 w 667249"/>
              <a:gd name="connsiteY3" fmla="*/ 0 h 447268"/>
              <a:gd name="connsiteX4" fmla="*/ 14085 w 667249"/>
              <a:gd name="connsiteY4" fmla="*/ 106021 h 447268"/>
              <a:gd name="connsiteX0" fmla="*/ 14085 w 586082"/>
              <a:gd name="connsiteY0" fmla="*/ 125678 h 466925"/>
              <a:gd name="connsiteX1" fmla="*/ 586082 w 586082"/>
              <a:gd name="connsiteY1" fmla="*/ 466925 h 466925"/>
              <a:gd name="connsiteX2" fmla="*/ 95749 w 586082"/>
              <a:gd name="connsiteY2" fmla="*/ 0 h 466925"/>
              <a:gd name="connsiteX3" fmla="*/ 0 w 586082"/>
              <a:gd name="connsiteY3" fmla="*/ 19657 h 466925"/>
              <a:gd name="connsiteX4" fmla="*/ 14085 w 586082"/>
              <a:gd name="connsiteY4" fmla="*/ 125678 h 466925"/>
              <a:gd name="connsiteX0" fmla="*/ 14085 w 95749"/>
              <a:gd name="connsiteY0" fmla="*/ 125678 h 130375"/>
              <a:gd name="connsiteX1" fmla="*/ 74907 w 95749"/>
              <a:gd name="connsiteY1" fmla="*/ 130375 h 130375"/>
              <a:gd name="connsiteX2" fmla="*/ 95749 w 95749"/>
              <a:gd name="connsiteY2" fmla="*/ 0 h 130375"/>
              <a:gd name="connsiteX3" fmla="*/ 0 w 95749"/>
              <a:gd name="connsiteY3" fmla="*/ 19657 h 130375"/>
              <a:gd name="connsiteX4" fmla="*/ 14085 w 95749"/>
              <a:gd name="connsiteY4" fmla="*/ 125678 h 130375"/>
              <a:gd name="connsiteX0" fmla="*/ 14085 w 95749"/>
              <a:gd name="connsiteY0" fmla="*/ 125678 h 125678"/>
              <a:gd name="connsiteX1" fmla="*/ 74907 w 95749"/>
              <a:gd name="connsiteY1" fmla="*/ 114500 h 125678"/>
              <a:gd name="connsiteX2" fmla="*/ 95749 w 95749"/>
              <a:gd name="connsiteY2" fmla="*/ 0 h 125678"/>
              <a:gd name="connsiteX3" fmla="*/ 0 w 95749"/>
              <a:gd name="connsiteY3" fmla="*/ 19657 h 125678"/>
              <a:gd name="connsiteX4" fmla="*/ 14085 w 95749"/>
              <a:gd name="connsiteY4" fmla="*/ 125678 h 125678"/>
              <a:gd name="connsiteX0" fmla="*/ 14085 w 74907"/>
              <a:gd name="connsiteY0" fmla="*/ 116153 h 116153"/>
              <a:gd name="connsiteX1" fmla="*/ 74907 w 74907"/>
              <a:gd name="connsiteY1" fmla="*/ 104975 h 116153"/>
              <a:gd name="connsiteX2" fmla="*/ 60824 w 74907"/>
              <a:gd name="connsiteY2" fmla="*/ 0 h 116153"/>
              <a:gd name="connsiteX3" fmla="*/ 0 w 74907"/>
              <a:gd name="connsiteY3" fmla="*/ 10132 h 116153"/>
              <a:gd name="connsiteX4" fmla="*/ 14085 w 74907"/>
              <a:gd name="connsiteY4" fmla="*/ 116153 h 116153"/>
              <a:gd name="connsiteX0" fmla="*/ 14085 w 87607"/>
              <a:gd name="connsiteY0" fmla="*/ 116153 h 116153"/>
              <a:gd name="connsiteX1" fmla="*/ 87607 w 87607"/>
              <a:gd name="connsiteY1" fmla="*/ 104975 h 116153"/>
              <a:gd name="connsiteX2" fmla="*/ 60824 w 87607"/>
              <a:gd name="connsiteY2" fmla="*/ 0 h 116153"/>
              <a:gd name="connsiteX3" fmla="*/ 0 w 87607"/>
              <a:gd name="connsiteY3" fmla="*/ 10132 h 116153"/>
              <a:gd name="connsiteX4" fmla="*/ 14085 w 87607"/>
              <a:gd name="connsiteY4" fmla="*/ 116153 h 116153"/>
              <a:gd name="connsiteX0" fmla="*/ 23610 w 87607"/>
              <a:gd name="connsiteY0" fmla="*/ 116153 h 116153"/>
              <a:gd name="connsiteX1" fmla="*/ 87607 w 87607"/>
              <a:gd name="connsiteY1" fmla="*/ 104975 h 116153"/>
              <a:gd name="connsiteX2" fmla="*/ 60824 w 87607"/>
              <a:gd name="connsiteY2" fmla="*/ 0 h 116153"/>
              <a:gd name="connsiteX3" fmla="*/ 0 w 87607"/>
              <a:gd name="connsiteY3" fmla="*/ 10132 h 116153"/>
              <a:gd name="connsiteX4" fmla="*/ 23610 w 87607"/>
              <a:gd name="connsiteY4" fmla="*/ 116153 h 116153"/>
              <a:gd name="connsiteX0" fmla="*/ 23610 w 78082"/>
              <a:gd name="connsiteY0" fmla="*/ 116153 h 116153"/>
              <a:gd name="connsiteX1" fmla="*/ 78082 w 78082"/>
              <a:gd name="connsiteY1" fmla="*/ 111325 h 116153"/>
              <a:gd name="connsiteX2" fmla="*/ 60824 w 78082"/>
              <a:gd name="connsiteY2" fmla="*/ 0 h 116153"/>
              <a:gd name="connsiteX3" fmla="*/ 0 w 78082"/>
              <a:gd name="connsiteY3" fmla="*/ 10132 h 116153"/>
              <a:gd name="connsiteX4" fmla="*/ 23610 w 78082"/>
              <a:gd name="connsiteY4" fmla="*/ 116153 h 116153"/>
              <a:gd name="connsiteX0" fmla="*/ 23610 w 90782"/>
              <a:gd name="connsiteY0" fmla="*/ 116153 h 116153"/>
              <a:gd name="connsiteX1" fmla="*/ 90782 w 90782"/>
              <a:gd name="connsiteY1" fmla="*/ 111325 h 116153"/>
              <a:gd name="connsiteX2" fmla="*/ 60824 w 90782"/>
              <a:gd name="connsiteY2" fmla="*/ 0 h 116153"/>
              <a:gd name="connsiteX3" fmla="*/ 0 w 90782"/>
              <a:gd name="connsiteY3" fmla="*/ 10132 h 116153"/>
              <a:gd name="connsiteX4" fmla="*/ 23610 w 90782"/>
              <a:gd name="connsiteY4" fmla="*/ 116153 h 116153"/>
              <a:gd name="connsiteX0" fmla="*/ 26785 w 90782"/>
              <a:gd name="connsiteY0" fmla="*/ 125678 h 125678"/>
              <a:gd name="connsiteX1" fmla="*/ 90782 w 90782"/>
              <a:gd name="connsiteY1" fmla="*/ 111325 h 125678"/>
              <a:gd name="connsiteX2" fmla="*/ 60824 w 90782"/>
              <a:gd name="connsiteY2" fmla="*/ 0 h 125678"/>
              <a:gd name="connsiteX3" fmla="*/ 0 w 90782"/>
              <a:gd name="connsiteY3" fmla="*/ 10132 h 125678"/>
              <a:gd name="connsiteX4" fmla="*/ 26785 w 90782"/>
              <a:gd name="connsiteY4" fmla="*/ 125678 h 125678"/>
              <a:gd name="connsiteX0" fmla="*/ 14085 w 90782"/>
              <a:gd name="connsiteY0" fmla="*/ 116153 h 116153"/>
              <a:gd name="connsiteX1" fmla="*/ 90782 w 90782"/>
              <a:gd name="connsiteY1" fmla="*/ 111325 h 116153"/>
              <a:gd name="connsiteX2" fmla="*/ 60824 w 90782"/>
              <a:gd name="connsiteY2" fmla="*/ 0 h 116153"/>
              <a:gd name="connsiteX3" fmla="*/ 0 w 90782"/>
              <a:gd name="connsiteY3" fmla="*/ 10132 h 116153"/>
              <a:gd name="connsiteX4" fmla="*/ 14085 w 90782"/>
              <a:gd name="connsiteY4" fmla="*/ 116153 h 116153"/>
              <a:gd name="connsiteX0" fmla="*/ 14085 w 81257"/>
              <a:gd name="connsiteY0" fmla="*/ 116153 h 116153"/>
              <a:gd name="connsiteX1" fmla="*/ 81257 w 81257"/>
              <a:gd name="connsiteY1" fmla="*/ 104975 h 116153"/>
              <a:gd name="connsiteX2" fmla="*/ 60824 w 81257"/>
              <a:gd name="connsiteY2" fmla="*/ 0 h 116153"/>
              <a:gd name="connsiteX3" fmla="*/ 0 w 81257"/>
              <a:gd name="connsiteY3" fmla="*/ 10132 h 116153"/>
              <a:gd name="connsiteX4" fmla="*/ 14085 w 81257"/>
              <a:gd name="connsiteY4" fmla="*/ 116153 h 116153"/>
              <a:gd name="connsiteX0" fmla="*/ 23610 w 81257"/>
              <a:gd name="connsiteY0" fmla="*/ 116153 h 116153"/>
              <a:gd name="connsiteX1" fmla="*/ 81257 w 81257"/>
              <a:gd name="connsiteY1" fmla="*/ 104975 h 116153"/>
              <a:gd name="connsiteX2" fmla="*/ 60824 w 81257"/>
              <a:gd name="connsiteY2" fmla="*/ 0 h 116153"/>
              <a:gd name="connsiteX3" fmla="*/ 0 w 81257"/>
              <a:gd name="connsiteY3" fmla="*/ 10132 h 116153"/>
              <a:gd name="connsiteX4" fmla="*/ 23610 w 81257"/>
              <a:gd name="connsiteY4" fmla="*/ 116153 h 116153"/>
              <a:gd name="connsiteX0" fmla="*/ 23610 w 93957"/>
              <a:gd name="connsiteY0" fmla="*/ 116153 h 116153"/>
              <a:gd name="connsiteX1" fmla="*/ 93957 w 93957"/>
              <a:gd name="connsiteY1" fmla="*/ 108150 h 116153"/>
              <a:gd name="connsiteX2" fmla="*/ 60824 w 93957"/>
              <a:gd name="connsiteY2" fmla="*/ 0 h 116153"/>
              <a:gd name="connsiteX3" fmla="*/ 0 w 93957"/>
              <a:gd name="connsiteY3" fmla="*/ 10132 h 116153"/>
              <a:gd name="connsiteX4" fmla="*/ 23610 w 93957"/>
              <a:gd name="connsiteY4" fmla="*/ 116153 h 116153"/>
              <a:gd name="connsiteX0" fmla="*/ 23610 w 81257"/>
              <a:gd name="connsiteY0" fmla="*/ 116153 h 116153"/>
              <a:gd name="connsiteX1" fmla="*/ 81257 w 81257"/>
              <a:gd name="connsiteY1" fmla="*/ 108150 h 116153"/>
              <a:gd name="connsiteX2" fmla="*/ 60824 w 81257"/>
              <a:gd name="connsiteY2" fmla="*/ 0 h 116153"/>
              <a:gd name="connsiteX3" fmla="*/ 0 w 81257"/>
              <a:gd name="connsiteY3" fmla="*/ 10132 h 116153"/>
              <a:gd name="connsiteX4" fmla="*/ 23610 w 81257"/>
              <a:gd name="connsiteY4" fmla="*/ 116153 h 116153"/>
              <a:gd name="connsiteX0" fmla="*/ 23610 w 74907"/>
              <a:gd name="connsiteY0" fmla="*/ 116153 h 117675"/>
              <a:gd name="connsiteX1" fmla="*/ 74907 w 74907"/>
              <a:gd name="connsiteY1" fmla="*/ 117675 h 117675"/>
              <a:gd name="connsiteX2" fmla="*/ 60824 w 74907"/>
              <a:gd name="connsiteY2" fmla="*/ 0 h 117675"/>
              <a:gd name="connsiteX3" fmla="*/ 0 w 74907"/>
              <a:gd name="connsiteY3" fmla="*/ 10132 h 117675"/>
              <a:gd name="connsiteX4" fmla="*/ 23610 w 74907"/>
              <a:gd name="connsiteY4" fmla="*/ 116153 h 117675"/>
              <a:gd name="connsiteX0" fmla="*/ 23610 w 87607"/>
              <a:gd name="connsiteY0" fmla="*/ 116153 h 116153"/>
              <a:gd name="connsiteX1" fmla="*/ 87607 w 87607"/>
              <a:gd name="connsiteY1" fmla="*/ 108150 h 116153"/>
              <a:gd name="connsiteX2" fmla="*/ 60824 w 87607"/>
              <a:gd name="connsiteY2" fmla="*/ 0 h 116153"/>
              <a:gd name="connsiteX3" fmla="*/ 0 w 87607"/>
              <a:gd name="connsiteY3" fmla="*/ 10132 h 116153"/>
              <a:gd name="connsiteX4" fmla="*/ 23610 w 87607"/>
              <a:gd name="connsiteY4" fmla="*/ 116153 h 116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07" h="116153">
                <a:moveTo>
                  <a:pt x="23610" y="116153"/>
                </a:moveTo>
                <a:lnTo>
                  <a:pt x="87607" y="108150"/>
                </a:lnTo>
                <a:lnTo>
                  <a:pt x="60824" y="0"/>
                </a:lnTo>
                <a:lnTo>
                  <a:pt x="0" y="10132"/>
                </a:lnTo>
                <a:lnTo>
                  <a:pt x="23610" y="116153"/>
                </a:lnTo>
                <a:close/>
              </a:path>
            </a:pathLst>
          </a:custGeom>
          <a:noFill/>
          <a:ln w="28575" cmpd="sng">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FC"/>
                </a:solidFill>
              </a:ln>
              <a:noFill/>
            </a:endParaRPr>
          </a:p>
        </p:txBody>
      </p:sp>
      <p:sp>
        <p:nvSpPr>
          <p:cNvPr id="17" name="CustomShape 2"/>
          <p:cNvSpPr>
            <a:spLocks noChangeAspect="1"/>
          </p:cNvSpPr>
          <p:nvPr/>
        </p:nvSpPr>
        <p:spPr>
          <a:xfrm>
            <a:off x="4689776" y="3219805"/>
            <a:ext cx="2303558" cy="330994"/>
          </a:xfrm>
          <a:prstGeom prst="rect">
            <a:avLst/>
          </a:prstGeom>
          <a:noFill/>
          <a:ln w="12600">
            <a:noFill/>
          </a:ln>
        </p:spPr>
        <p:style>
          <a:lnRef idx="0">
            <a:scrgbClr r="0" g="0" b="0"/>
          </a:lnRef>
          <a:fillRef idx="0">
            <a:scrgbClr r="0" g="0" b="0"/>
          </a:fillRef>
          <a:effectRef idx="0">
            <a:scrgbClr r="0" g="0" b="0"/>
          </a:effectRef>
          <a:fontRef idx="minor"/>
        </p:style>
        <p:txBody>
          <a:bodyPr wrap="none" lIns="50760" tIns="50760" rIns="50760" bIns="50760" anchor="ctr"/>
          <a:lstStyle/>
          <a:p>
            <a:pPr>
              <a:defRPr/>
            </a:pPr>
            <a:r>
              <a:rPr lang="en-US" sz="1200" b="1" dirty="0" smtClean="0">
                <a:latin typeface="Verdana" pitchFamily="34" charset="0"/>
              </a:rPr>
              <a:t>Po valley, Italy (Google)</a:t>
            </a:r>
            <a:endParaRPr sz="1200" b="1" dirty="0">
              <a:latin typeface="Verdana" pitchFamily="34" charset="0"/>
            </a:endParaRPr>
          </a:p>
        </p:txBody>
      </p:sp>
      <p:sp>
        <p:nvSpPr>
          <p:cNvPr id="18" name="Rectangle 17"/>
          <p:cNvSpPr/>
          <p:nvPr/>
        </p:nvSpPr>
        <p:spPr>
          <a:xfrm>
            <a:off x="290505" y="3637811"/>
            <a:ext cx="5080000" cy="830997"/>
          </a:xfrm>
          <a:prstGeom prst="rect">
            <a:avLst/>
          </a:prstGeom>
        </p:spPr>
        <p:txBody>
          <a:bodyPr>
            <a:spAutoFit/>
          </a:bodyPr>
          <a:lstStyle/>
          <a:p>
            <a:pPr>
              <a:defRPr/>
            </a:pPr>
            <a:r>
              <a:rPr lang="en-US" sz="1200" b="1" dirty="0">
                <a:latin typeface="Verdana" pitchFamily="34" charset="0"/>
                <a:ea typeface="+mn-ea"/>
                <a:cs typeface="+mn-cs"/>
              </a:rPr>
              <a:t>S-5P vs SCIAMACHY, GOME-2, OMI:</a:t>
            </a:r>
            <a:endParaRPr lang="de-DE" sz="1200" dirty="0">
              <a:latin typeface="Verdana" pitchFamily="34" charset="0"/>
              <a:ea typeface="+mn-ea"/>
              <a:cs typeface="+mn-cs"/>
            </a:endParaRPr>
          </a:p>
          <a:p>
            <a:pPr marL="285750" indent="-285750">
              <a:buFont typeface="Arial" panose="020B0604020202020204" pitchFamily="34" charset="0"/>
              <a:buChar char="•"/>
              <a:defRPr/>
            </a:pPr>
            <a:r>
              <a:rPr lang="en-US" sz="1200" dirty="0">
                <a:latin typeface="Verdana" pitchFamily="34" charset="0"/>
                <a:ea typeface="+mn-ea"/>
                <a:cs typeface="+mn-cs"/>
              </a:rPr>
              <a:t>Smaller pixels: 3.5x7 </a:t>
            </a:r>
            <a:r>
              <a:rPr lang="en-US" sz="1200" dirty="0" smtClean="0">
                <a:latin typeface="Verdana" pitchFamily="34" charset="0"/>
                <a:ea typeface="+mn-ea"/>
                <a:cs typeface="+mn-cs"/>
              </a:rPr>
              <a:t>km</a:t>
            </a:r>
            <a:r>
              <a:rPr lang="en-US" sz="1200" baseline="30000" dirty="0" smtClean="0">
                <a:latin typeface="Verdana" pitchFamily="34" charset="0"/>
                <a:ea typeface="+mn-ea"/>
                <a:cs typeface="+mn-cs"/>
              </a:rPr>
              <a:t>2 </a:t>
            </a:r>
            <a:r>
              <a:rPr lang="en-US" sz="1200" dirty="0"/>
              <a:t>and 7</a:t>
            </a:r>
            <a:r>
              <a:rPr lang="en-US" sz="1200" dirty="0" smtClean="0"/>
              <a:t>x7 </a:t>
            </a:r>
            <a:r>
              <a:rPr lang="en-US" sz="1200" dirty="0"/>
              <a:t>km</a:t>
            </a:r>
            <a:r>
              <a:rPr lang="en-US" sz="1200" baseline="30000" dirty="0"/>
              <a:t>2</a:t>
            </a:r>
            <a:r>
              <a:rPr lang="en-US" sz="1200" dirty="0" smtClean="0">
                <a:latin typeface="Verdana" pitchFamily="34" charset="0"/>
                <a:ea typeface="+mn-ea"/>
                <a:cs typeface="+mn-cs"/>
              </a:rPr>
              <a:t> </a:t>
            </a:r>
            <a:endParaRPr lang="en-US" sz="1200" dirty="0">
              <a:latin typeface="Verdana" pitchFamily="34" charset="0"/>
              <a:ea typeface="+mn-ea"/>
              <a:cs typeface="+mn-cs"/>
            </a:endParaRPr>
          </a:p>
          <a:p>
            <a:pPr marL="285750" indent="-285750">
              <a:buFont typeface="Arial" panose="020B0604020202020204" pitchFamily="34" charset="0"/>
              <a:buChar char="•"/>
              <a:defRPr/>
            </a:pPr>
            <a:r>
              <a:rPr lang="en-US" sz="1200" dirty="0" smtClean="0">
                <a:latin typeface="Verdana" pitchFamily="34" charset="0"/>
                <a:ea typeface="+mn-ea"/>
                <a:cs typeface="+mn-cs"/>
              </a:rPr>
              <a:t>Larger </a:t>
            </a:r>
            <a:r>
              <a:rPr lang="en-US" sz="1200" dirty="0">
                <a:latin typeface="Verdana" pitchFamily="34" charset="0"/>
                <a:ea typeface="+mn-ea"/>
                <a:cs typeface="+mn-cs"/>
              </a:rPr>
              <a:t>swath-width </a:t>
            </a:r>
            <a:r>
              <a:rPr lang="en-US" sz="1200" dirty="0" smtClean="0">
                <a:latin typeface="Verdana" pitchFamily="34" charset="0"/>
                <a:ea typeface="+mn-ea"/>
                <a:cs typeface="+mn-cs"/>
              </a:rPr>
              <a:t>(2600 km) </a:t>
            </a:r>
            <a:r>
              <a:rPr lang="en-US" sz="1200" dirty="0" smtClean="0">
                <a:latin typeface="Verdana" pitchFamily="34" charset="0"/>
                <a:ea typeface="+mn-ea"/>
                <a:cs typeface="+mn-cs"/>
                <a:sym typeface="Wingdings" panose="05000000000000000000" pitchFamily="2" charset="2"/>
              </a:rPr>
              <a:t></a:t>
            </a:r>
            <a:r>
              <a:rPr lang="en-US" sz="1200" dirty="0" smtClean="0">
                <a:latin typeface="Verdana" pitchFamily="34" charset="0"/>
                <a:ea typeface="+mn-ea"/>
                <a:cs typeface="+mn-cs"/>
              </a:rPr>
              <a:t> </a:t>
            </a:r>
            <a:r>
              <a:rPr lang="en-US" sz="1200" dirty="0">
                <a:latin typeface="Verdana" pitchFamily="34" charset="0"/>
                <a:ea typeface="+mn-ea"/>
                <a:cs typeface="+mn-cs"/>
              </a:rPr>
              <a:t>daily global </a:t>
            </a:r>
            <a:r>
              <a:rPr lang="en-US" sz="1200" dirty="0" smtClean="0">
                <a:latin typeface="Verdana" pitchFamily="34" charset="0"/>
                <a:ea typeface="+mn-ea"/>
                <a:cs typeface="+mn-cs"/>
              </a:rPr>
              <a:t>coverage</a:t>
            </a:r>
          </a:p>
          <a:p>
            <a:pPr marL="285750" indent="-285750">
              <a:buFont typeface="Arial" panose="020B0604020202020204" pitchFamily="34" charset="0"/>
              <a:buChar char="•"/>
              <a:defRPr/>
            </a:pPr>
            <a:r>
              <a:rPr lang="en-US" sz="1200" dirty="0"/>
              <a:t>~1.5 million spatial </a:t>
            </a:r>
            <a:r>
              <a:rPr lang="en-US" sz="1200" dirty="0" smtClean="0"/>
              <a:t>samples/orbit</a:t>
            </a:r>
            <a:endParaRPr lang="en-US" sz="1200" dirty="0"/>
          </a:p>
        </p:txBody>
      </p:sp>
    </p:spTree>
    <p:extLst>
      <p:ext uri="{BB962C8B-B14F-4D97-AF65-F5344CB8AC3E}">
        <p14:creationId xmlns:p14="http://schemas.microsoft.com/office/powerpoint/2010/main" val="10092358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174846" cy="430887"/>
          </a:xfrm>
        </p:spPr>
        <p:txBody>
          <a:bodyPr/>
          <a:lstStyle/>
          <a:p>
            <a:r>
              <a:rPr lang="en-US" dirty="0"/>
              <a:t>Sentinel-5p: Improved Spatial Resolution</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941" y="745804"/>
            <a:ext cx="3982683" cy="2797753"/>
          </a:xfrm>
          <a:prstGeom prst="rect">
            <a:avLst/>
          </a:prstGeom>
        </p:spPr>
      </p:pic>
      <p:sp>
        <p:nvSpPr>
          <p:cNvPr id="4" name="TextBox 3"/>
          <p:cNvSpPr txBox="1"/>
          <p:nvPr/>
        </p:nvSpPr>
        <p:spPr>
          <a:xfrm>
            <a:off x="2320603" y="982344"/>
            <a:ext cx="1830249" cy="646331"/>
          </a:xfrm>
          <a:prstGeom prst="rect">
            <a:avLst/>
          </a:prstGeom>
          <a:noFill/>
        </p:spPr>
        <p:txBody>
          <a:bodyPr wrap="none" rtlCol="0">
            <a:spAutoFit/>
          </a:bodyPr>
          <a:lstStyle/>
          <a:p>
            <a:pPr algn="r"/>
            <a:r>
              <a:rPr lang="en-US" dirty="0">
                <a:solidFill>
                  <a:schemeClr val="accent1">
                    <a:lumMod val="60000"/>
                    <a:lumOff val="40000"/>
                  </a:schemeClr>
                </a:solidFill>
              </a:rPr>
              <a:t>S5P/TROPOMI</a:t>
            </a:r>
          </a:p>
          <a:p>
            <a:pPr algn="r"/>
            <a:r>
              <a:rPr lang="en-US" dirty="0">
                <a:solidFill>
                  <a:schemeClr val="accent1">
                    <a:lumMod val="60000"/>
                    <a:lumOff val="40000"/>
                  </a:schemeClr>
                </a:solidFill>
              </a:rPr>
              <a:t>Pixel</a:t>
            </a:r>
          </a:p>
        </p:txBody>
      </p:sp>
      <p:sp>
        <p:nvSpPr>
          <p:cNvPr id="3" name="TextBox 2"/>
          <p:cNvSpPr txBox="1"/>
          <p:nvPr/>
        </p:nvSpPr>
        <p:spPr>
          <a:xfrm rot="20834296">
            <a:off x="2219180" y="2424477"/>
            <a:ext cx="679994" cy="246221"/>
          </a:xfrm>
          <a:prstGeom prst="rect">
            <a:avLst/>
          </a:prstGeom>
          <a:noFill/>
        </p:spPr>
        <p:txBody>
          <a:bodyPr wrap="none" rtlCol="0">
            <a:spAutoFit/>
          </a:bodyPr>
          <a:lstStyle>
            <a:defPPr>
              <a:defRPr lang="en-GB"/>
            </a:defPPr>
            <a:lvl1pPr>
              <a:defRPr>
                <a:solidFill>
                  <a:srgbClr val="21FF06"/>
                </a:solidFill>
              </a:defRPr>
            </a:lvl1pPr>
          </a:lstStyle>
          <a:p>
            <a:r>
              <a:rPr lang="en-US" sz="1000" b="1" dirty="0">
                <a:solidFill>
                  <a:schemeClr val="accent1">
                    <a:lumMod val="40000"/>
                    <a:lumOff val="60000"/>
                  </a:schemeClr>
                </a:solidFill>
              </a:rPr>
              <a:t>3.5 km</a:t>
            </a:r>
          </a:p>
        </p:txBody>
      </p:sp>
      <p:sp>
        <p:nvSpPr>
          <p:cNvPr id="10" name="TextBox 9"/>
          <p:cNvSpPr txBox="1"/>
          <p:nvPr/>
        </p:nvSpPr>
        <p:spPr>
          <a:xfrm rot="15373560">
            <a:off x="1582805" y="1938027"/>
            <a:ext cx="542136" cy="246221"/>
          </a:xfrm>
          <a:prstGeom prst="rect">
            <a:avLst/>
          </a:prstGeom>
          <a:noFill/>
        </p:spPr>
        <p:txBody>
          <a:bodyPr wrap="none" rtlCol="0">
            <a:spAutoFit/>
          </a:bodyPr>
          <a:lstStyle>
            <a:defPPr>
              <a:defRPr lang="en-GB"/>
            </a:defPPr>
            <a:lvl1pPr>
              <a:defRPr>
                <a:solidFill>
                  <a:srgbClr val="21FF06"/>
                </a:solidFill>
              </a:defRPr>
            </a:lvl1pPr>
          </a:lstStyle>
          <a:p>
            <a:r>
              <a:rPr lang="en-US" sz="1000" b="1" dirty="0">
                <a:solidFill>
                  <a:schemeClr val="accent1">
                    <a:lumMod val="40000"/>
                    <a:lumOff val="60000"/>
                  </a:schemeClr>
                </a:solidFill>
              </a:rPr>
              <a:t>7 km</a:t>
            </a:r>
          </a:p>
        </p:txBody>
      </p:sp>
      <p:sp>
        <p:nvSpPr>
          <p:cNvPr id="6" name="TextBox 5"/>
          <p:cNvSpPr txBox="1"/>
          <p:nvPr/>
        </p:nvSpPr>
        <p:spPr>
          <a:xfrm rot="20877859">
            <a:off x="2024325" y="1457743"/>
            <a:ext cx="806371" cy="1006742"/>
          </a:xfrm>
          <a:prstGeom prst="rect">
            <a:avLst/>
          </a:prstGeom>
          <a:noFill/>
          <a:ln w="38100">
            <a:solidFill>
              <a:srgbClr val="00B0F0"/>
            </a:solidFill>
          </a:ln>
        </p:spPr>
        <p:txBody>
          <a:bodyPr wrap="square" rtlCol="0">
            <a:spAutoFit/>
          </a:bodyPr>
          <a:lstStyle/>
          <a:p>
            <a:endParaRPr lang="en-US" dirty="0"/>
          </a:p>
        </p:txBody>
      </p:sp>
      <p:sp>
        <p:nvSpPr>
          <p:cNvPr id="15" name="CustomShape 2"/>
          <p:cNvSpPr>
            <a:spLocks noChangeAspect="1"/>
          </p:cNvSpPr>
          <p:nvPr/>
        </p:nvSpPr>
        <p:spPr>
          <a:xfrm>
            <a:off x="4389855" y="3212563"/>
            <a:ext cx="3298419" cy="330994"/>
          </a:xfrm>
          <a:prstGeom prst="rect">
            <a:avLst/>
          </a:prstGeom>
          <a:noFill/>
          <a:ln w="12600">
            <a:noFill/>
          </a:ln>
        </p:spPr>
        <p:style>
          <a:lnRef idx="0">
            <a:scrgbClr r="0" g="0" b="0"/>
          </a:lnRef>
          <a:fillRef idx="0">
            <a:scrgbClr r="0" g="0" b="0"/>
          </a:fillRef>
          <a:effectRef idx="0">
            <a:scrgbClr r="0" g="0" b="0"/>
          </a:effectRef>
          <a:fontRef idx="minor"/>
        </p:style>
        <p:txBody>
          <a:bodyPr wrap="none" lIns="50760" tIns="50760" rIns="50760" bIns="50760" anchor="ctr"/>
          <a:lstStyle/>
          <a:p>
            <a:pPr>
              <a:defRPr/>
            </a:pPr>
            <a:r>
              <a:rPr lang="en-US" sz="1200" b="1" dirty="0" err="1">
                <a:latin typeface="Verdana" pitchFamily="34" charset="0"/>
              </a:rPr>
              <a:t>Ispra</a:t>
            </a:r>
            <a:r>
              <a:rPr lang="en-US" sz="1200" b="1" dirty="0">
                <a:latin typeface="Verdana" pitchFamily="34" charset="0"/>
              </a:rPr>
              <a:t> and Lago </a:t>
            </a:r>
            <a:r>
              <a:rPr lang="en-US" sz="1200" b="1" dirty="0" smtClean="0">
                <a:latin typeface="Verdana" pitchFamily="34" charset="0"/>
              </a:rPr>
              <a:t>Maggiore (Google)</a:t>
            </a:r>
            <a:endParaRPr sz="1200" b="1" dirty="0">
              <a:latin typeface="Verdana" pitchFamily="34" charset="0"/>
            </a:endParaRPr>
          </a:p>
        </p:txBody>
      </p:sp>
      <p:sp>
        <p:nvSpPr>
          <p:cNvPr id="16" name="Rectangle 15"/>
          <p:cNvSpPr/>
          <p:nvPr/>
        </p:nvSpPr>
        <p:spPr>
          <a:xfrm>
            <a:off x="290505" y="3637811"/>
            <a:ext cx="5080000" cy="830997"/>
          </a:xfrm>
          <a:prstGeom prst="rect">
            <a:avLst/>
          </a:prstGeom>
        </p:spPr>
        <p:txBody>
          <a:bodyPr>
            <a:spAutoFit/>
          </a:bodyPr>
          <a:lstStyle/>
          <a:p>
            <a:pPr>
              <a:defRPr/>
            </a:pPr>
            <a:r>
              <a:rPr lang="en-US" sz="1200" b="1" dirty="0">
                <a:latin typeface="Verdana" pitchFamily="34" charset="0"/>
                <a:ea typeface="+mn-ea"/>
                <a:cs typeface="+mn-cs"/>
              </a:rPr>
              <a:t>S-5P vs SCIAMACHY, GOME-2, OMI:</a:t>
            </a:r>
            <a:endParaRPr lang="de-DE" sz="1200" dirty="0">
              <a:latin typeface="Verdana" pitchFamily="34" charset="0"/>
              <a:ea typeface="+mn-ea"/>
              <a:cs typeface="+mn-cs"/>
            </a:endParaRPr>
          </a:p>
          <a:p>
            <a:pPr marL="285750" indent="-285750">
              <a:buFont typeface="Arial" panose="020B0604020202020204" pitchFamily="34" charset="0"/>
              <a:buChar char="•"/>
              <a:defRPr/>
            </a:pPr>
            <a:r>
              <a:rPr lang="en-US" sz="1200" dirty="0">
                <a:latin typeface="Verdana" pitchFamily="34" charset="0"/>
                <a:ea typeface="+mn-ea"/>
                <a:cs typeface="+mn-cs"/>
              </a:rPr>
              <a:t>Smaller pixels: 3.5x7 </a:t>
            </a:r>
            <a:r>
              <a:rPr lang="en-US" sz="1200" dirty="0" smtClean="0">
                <a:latin typeface="Verdana" pitchFamily="34" charset="0"/>
                <a:ea typeface="+mn-ea"/>
                <a:cs typeface="+mn-cs"/>
              </a:rPr>
              <a:t>km</a:t>
            </a:r>
            <a:r>
              <a:rPr lang="en-US" sz="1200" baseline="30000" dirty="0" smtClean="0">
                <a:latin typeface="Verdana" pitchFamily="34" charset="0"/>
                <a:ea typeface="+mn-ea"/>
                <a:cs typeface="+mn-cs"/>
              </a:rPr>
              <a:t>2 </a:t>
            </a:r>
            <a:r>
              <a:rPr lang="en-US" sz="1200" dirty="0"/>
              <a:t>and 7x7 km</a:t>
            </a:r>
            <a:r>
              <a:rPr lang="en-US" sz="1200" baseline="30000" dirty="0"/>
              <a:t>2</a:t>
            </a:r>
            <a:r>
              <a:rPr lang="en-US" sz="1200" dirty="0"/>
              <a:t> </a:t>
            </a:r>
            <a:endParaRPr lang="en-US" sz="1200" baseline="30000" dirty="0">
              <a:latin typeface="Verdana" pitchFamily="34" charset="0"/>
              <a:ea typeface="+mn-ea"/>
              <a:cs typeface="+mn-cs"/>
            </a:endParaRPr>
          </a:p>
          <a:p>
            <a:pPr marL="285750" indent="-285750">
              <a:buFont typeface="Arial" panose="020B0604020202020204" pitchFamily="34" charset="0"/>
              <a:buChar char="•"/>
              <a:defRPr/>
            </a:pPr>
            <a:r>
              <a:rPr lang="en-US" sz="1200" dirty="0" smtClean="0">
                <a:latin typeface="Verdana" pitchFamily="34" charset="0"/>
                <a:ea typeface="+mn-ea"/>
                <a:cs typeface="+mn-cs"/>
              </a:rPr>
              <a:t>Larger </a:t>
            </a:r>
            <a:r>
              <a:rPr lang="en-US" sz="1200" dirty="0">
                <a:latin typeface="Verdana" pitchFamily="34" charset="0"/>
                <a:ea typeface="+mn-ea"/>
                <a:cs typeface="+mn-cs"/>
              </a:rPr>
              <a:t>swath-width </a:t>
            </a:r>
            <a:r>
              <a:rPr lang="en-US" sz="1200" dirty="0" smtClean="0">
                <a:latin typeface="Verdana" pitchFamily="34" charset="0"/>
                <a:ea typeface="+mn-ea"/>
                <a:cs typeface="+mn-cs"/>
              </a:rPr>
              <a:t>(2600 km) </a:t>
            </a:r>
            <a:r>
              <a:rPr lang="en-US" sz="1200" dirty="0" smtClean="0">
                <a:latin typeface="Verdana" pitchFamily="34" charset="0"/>
                <a:ea typeface="+mn-ea"/>
                <a:cs typeface="+mn-cs"/>
                <a:sym typeface="Wingdings" panose="05000000000000000000" pitchFamily="2" charset="2"/>
              </a:rPr>
              <a:t></a:t>
            </a:r>
            <a:r>
              <a:rPr lang="en-US" sz="1200" dirty="0" smtClean="0">
                <a:latin typeface="Verdana" pitchFamily="34" charset="0"/>
                <a:ea typeface="+mn-ea"/>
                <a:cs typeface="+mn-cs"/>
              </a:rPr>
              <a:t> </a:t>
            </a:r>
            <a:r>
              <a:rPr lang="en-US" sz="1200" dirty="0">
                <a:latin typeface="Verdana" pitchFamily="34" charset="0"/>
                <a:ea typeface="+mn-ea"/>
                <a:cs typeface="+mn-cs"/>
              </a:rPr>
              <a:t>daily global </a:t>
            </a:r>
            <a:r>
              <a:rPr lang="en-US" sz="1200" dirty="0" smtClean="0">
                <a:latin typeface="Verdana" pitchFamily="34" charset="0"/>
                <a:ea typeface="+mn-ea"/>
                <a:cs typeface="+mn-cs"/>
              </a:rPr>
              <a:t>coverage</a:t>
            </a:r>
          </a:p>
          <a:p>
            <a:pPr marL="285750" indent="-285750">
              <a:buFont typeface="Arial" panose="020B0604020202020204" pitchFamily="34" charset="0"/>
              <a:buChar char="•"/>
              <a:defRPr/>
            </a:pPr>
            <a:r>
              <a:rPr lang="en-US" sz="1200" dirty="0"/>
              <a:t>~1.5 million spatial </a:t>
            </a:r>
            <a:r>
              <a:rPr lang="en-US" sz="1200" dirty="0" smtClean="0"/>
              <a:t>samples/orbit</a:t>
            </a:r>
            <a:endParaRPr lang="en-US" sz="1200" dirty="0"/>
          </a:p>
        </p:txBody>
      </p:sp>
    </p:spTree>
    <p:extLst>
      <p:ext uri="{BB962C8B-B14F-4D97-AF65-F5344CB8AC3E}">
        <p14:creationId xmlns:p14="http://schemas.microsoft.com/office/powerpoint/2010/main" val="11189234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306879" y="2543725"/>
            <a:ext cx="4176571" cy="2599776"/>
            <a:chOff x="3511707" y="2631504"/>
            <a:chExt cx="4239102" cy="2649439"/>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1707" y="2631504"/>
              <a:ext cx="4239102" cy="2649439"/>
            </a:xfrm>
            <a:prstGeom prst="rect">
              <a:avLst/>
            </a:prstGeom>
          </p:spPr>
        </p:pic>
        <p:sp>
          <p:nvSpPr>
            <p:cNvPr id="16" name="TextBox 15"/>
            <p:cNvSpPr txBox="1"/>
            <p:nvPr/>
          </p:nvSpPr>
          <p:spPr>
            <a:xfrm>
              <a:off x="4500967" y="3468945"/>
              <a:ext cx="587020" cy="230832"/>
            </a:xfrm>
            <a:prstGeom prst="rect">
              <a:avLst/>
            </a:prstGeom>
            <a:noFill/>
          </p:spPr>
          <p:txBody>
            <a:bodyPr wrap="none" rtlCol="0">
              <a:spAutoFit/>
            </a:bodyPr>
            <a:lstStyle/>
            <a:p>
              <a:r>
                <a:rPr lang="en-US" sz="900" dirty="0">
                  <a:solidFill>
                    <a:schemeClr val="accent1"/>
                  </a:solidFill>
                </a:rPr>
                <a:t>TEMPO</a:t>
              </a:r>
              <a:endParaRPr lang="en-GB" sz="900" dirty="0">
                <a:solidFill>
                  <a:schemeClr val="accent1"/>
                </a:solidFill>
              </a:endParaRPr>
            </a:p>
          </p:txBody>
        </p:sp>
        <p:sp>
          <p:nvSpPr>
            <p:cNvPr id="17" name="TextBox 16"/>
            <p:cNvSpPr txBox="1"/>
            <p:nvPr/>
          </p:nvSpPr>
          <p:spPr>
            <a:xfrm>
              <a:off x="5097715" y="4122875"/>
              <a:ext cx="853119" cy="230832"/>
            </a:xfrm>
            <a:prstGeom prst="rect">
              <a:avLst/>
            </a:prstGeom>
            <a:noFill/>
          </p:spPr>
          <p:txBody>
            <a:bodyPr wrap="none" rtlCol="0">
              <a:spAutoFit/>
            </a:bodyPr>
            <a:lstStyle/>
            <a:p>
              <a:r>
                <a:rPr lang="en-US" sz="900" dirty="0">
                  <a:solidFill>
                    <a:srgbClr val="92D050"/>
                  </a:solidFill>
                </a:rPr>
                <a:t>Sentinel-5P</a:t>
              </a:r>
              <a:endParaRPr lang="en-GB" sz="900" dirty="0">
                <a:solidFill>
                  <a:srgbClr val="92D050"/>
                </a:solidFill>
              </a:endParaRPr>
            </a:p>
          </p:txBody>
        </p:sp>
        <p:sp>
          <p:nvSpPr>
            <p:cNvPr id="18" name="TextBox 17"/>
            <p:cNvSpPr txBox="1"/>
            <p:nvPr/>
          </p:nvSpPr>
          <p:spPr>
            <a:xfrm>
              <a:off x="5300252" y="3381679"/>
              <a:ext cx="784189" cy="230832"/>
            </a:xfrm>
            <a:prstGeom prst="rect">
              <a:avLst/>
            </a:prstGeom>
            <a:noFill/>
          </p:spPr>
          <p:txBody>
            <a:bodyPr wrap="none" rtlCol="0">
              <a:spAutoFit/>
            </a:bodyPr>
            <a:lstStyle/>
            <a:p>
              <a:r>
                <a:rPr lang="en-US" sz="900" dirty="0">
                  <a:solidFill>
                    <a:srgbClr val="FF6600"/>
                  </a:solidFill>
                </a:rPr>
                <a:t>Sentinel-4</a:t>
              </a:r>
              <a:endParaRPr lang="en-GB" sz="900" dirty="0">
                <a:solidFill>
                  <a:srgbClr val="FF6600"/>
                </a:solidFill>
              </a:endParaRPr>
            </a:p>
          </p:txBody>
        </p:sp>
        <p:sp>
          <p:nvSpPr>
            <p:cNvPr id="19" name="TextBox 18"/>
            <p:cNvSpPr txBox="1"/>
            <p:nvPr/>
          </p:nvSpPr>
          <p:spPr>
            <a:xfrm>
              <a:off x="6362258" y="3683315"/>
              <a:ext cx="524503" cy="230832"/>
            </a:xfrm>
            <a:prstGeom prst="rect">
              <a:avLst/>
            </a:prstGeom>
            <a:noFill/>
          </p:spPr>
          <p:txBody>
            <a:bodyPr wrap="none" rtlCol="0">
              <a:spAutoFit/>
            </a:bodyPr>
            <a:lstStyle/>
            <a:p>
              <a:r>
                <a:rPr lang="en-US" sz="900" dirty="0">
                  <a:solidFill>
                    <a:srgbClr val="FFFF00"/>
                  </a:solidFill>
                </a:rPr>
                <a:t>GEMS</a:t>
              </a:r>
              <a:endParaRPr lang="en-GB" sz="900" dirty="0">
                <a:solidFill>
                  <a:srgbClr val="FFFF00"/>
                </a:solidFill>
              </a:endParaRPr>
            </a:p>
          </p:txBody>
        </p:sp>
      </p:grpSp>
      <p:graphicFrame>
        <p:nvGraphicFramePr>
          <p:cNvPr id="5" name="Content Placeholder 6"/>
          <p:cNvGraphicFramePr>
            <a:graphicFrameLocks/>
          </p:cNvGraphicFramePr>
          <p:nvPr>
            <p:extLst>
              <p:ext uri="{D42A27DB-BD31-4B8C-83A1-F6EECF244321}">
                <p14:modId xmlns:p14="http://schemas.microsoft.com/office/powerpoint/2010/main" val="2155801016"/>
              </p:ext>
            </p:extLst>
          </p:nvPr>
        </p:nvGraphicFramePr>
        <p:xfrm>
          <a:off x="83515" y="1136802"/>
          <a:ext cx="3376575" cy="1494702"/>
        </p:xfrm>
        <a:graphic>
          <a:graphicData uri="http://schemas.openxmlformats.org/drawingml/2006/table">
            <a:tbl>
              <a:tblPr firstRow="1" firstCol="1" bandRow="1">
                <a:tableStyleId>{5C22544A-7EE6-4342-B048-85BDC9FD1C3A}</a:tableStyleId>
              </a:tblPr>
              <a:tblGrid>
                <a:gridCol w="1174699">
                  <a:extLst>
                    <a:ext uri="{9D8B030D-6E8A-4147-A177-3AD203B41FA5}">
                      <a16:colId xmlns:a16="http://schemas.microsoft.com/office/drawing/2014/main" val="20000"/>
                    </a:ext>
                  </a:extLst>
                </a:gridCol>
                <a:gridCol w="1053389">
                  <a:extLst>
                    <a:ext uri="{9D8B030D-6E8A-4147-A177-3AD203B41FA5}">
                      <a16:colId xmlns:a16="http://schemas.microsoft.com/office/drawing/2014/main" val="20001"/>
                    </a:ext>
                  </a:extLst>
                </a:gridCol>
                <a:gridCol w="1148487">
                  <a:extLst>
                    <a:ext uri="{9D8B030D-6E8A-4147-A177-3AD203B41FA5}">
                      <a16:colId xmlns:a16="http://schemas.microsoft.com/office/drawing/2014/main" val="20002"/>
                    </a:ext>
                  </a:extLst>
                </a:gridCol>
              </a:tblGrid>
              <a:tr h="350963">
                <a:tc>
                  <a:txBody>
                    <a:bodyPr/>
                    <a:lstStyle/>
                    <a:p>
                      <a:pPr>
                        <a:spcAft>
                          <a:spcPts val="0"/>
                        </a:spcAft>
                      </a:pPr>
                      <a:r>
                        <a:rPr lang="en-GB" sz="1400" noProof="0" dirty="0">
                          <a:effectLst/>
                        </a:rPr>
                        <a:t>Product</a:t>
                      </a:r>
                      <a:endParaRPr lang="en-GB" sz="1400" noProof="0" dirty="0">
                        <a:effectLst/>
                        <a:latin typeface="Calibri" charset="0"/>
                        <a:ea typeface="Calibri" charset="0"/>
                        <a:cs typeface="Times New Roman" charset="0"/>
                      </a:endParaRPr>
                    </a:p>
                  </a:txBody>
                  <a:tcPr marL="101979" marR="101979" marT="0" marB="0"/>
                </a:tc>
                <a:tc>
                  <a:txBody>
                    <a:bodyPr/>
                    <a:lstStyle/>
                    <a:p>
                      <a:pPr>
                        <a:spcAft>
                          <a:spcPts val="0"/>
                        </a:spcAft>
                      </a:pPr>
                      <a:r>
                        <a:rPr lang="en-GB" sz="1400" noProof="0" dirty="0" smtClean="0">
                          <a:effectLst/>
                        </a:rPr>
                        <a:t>Spatial</a:t>
                      </a:r>
                      <a:endParaRPr lang="en-GB" sz="1400" noProof="0" dirty="0">
                        <a:effectLst/>
                        <a:latin typeface="Calibri" charset="0"/>
                        <a:ea typeface="Calibri" charset="0"/>
                        <a:cs typeface="Times New Roman" charset="0"/>
                      </a:endParaRPr>
                    </a:p>
                  </a:txBody>
                  <a:tcPr marL="101979" marR="101979" marT="0" marB="0"/>
                </a:tc>
                <a:tc>
                  <a:txBody>
                    <a:bodyPr/>
                    <a:lstStyle/>
                    <a:p>
                      <a:pPr>
                        <a:spcAft>
                          <a:spcPts val="0"/>
                        </a:spcAft>
                      </a:pPr>
                      <a:r>
                        <a:rPr lang="en-GB" sz="1400" noProof="0" dirty="0" smtClean="0">
                          <a:effectLst/>
                        </a:rPr>
                        <a:t>Temporal</a:t>
                      </a:r>
                      <a:endParaRPr lang="en-GB" sz="1400" noProof="0" dirty="0">
                        <a:effectLst/>
                        <a:latin typeface="Calibri" charset="0"/>
                        <a:ea typeface="Calibri" charset="0"/>
                        <a:cs typeface="Times New Roman" charset="0"/>
                      </a:endParaRPr>
                    </a:p>
                  </a:txBody>
                  <a:tcPr marL="101979" marR="101979" marT="0" marB="0"/>
                </a:tc>
                <a:extLst>
                  <a:ext uri="{0D108BD9-81ED-4DB2-BD59-A6C34878D82A}">
                    <a16:rowId xmlns:a16="http://schemas.microsoft.com/office/drawing/2014/main" val="10000"/>
                  </a:ext>
                </a:extLst>
              </a:tr>
              <a:tr h="287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effectLst/>
                        </a:rPr>
                        <a:t>CH</a:t>
                      </a:r>
                      <a:r>
                        <a:rPr lang="en-GB" sz="1200" baseline="-25000" noProof="0" dirty="0" smtClean="0">
                          <a:effectLst/>
                        </a:rPr>
                        <a:t>4</a:t>
                      </a:r>
                      <a:endParaRPr lang="en-GB" sz="1200" noProof="0" dirty="0" smtClean="0">
                        <a:effectLst/>
                        <a:latin typeface="Calibri" charset="0"/>
                        <a:ea typeface="Calibri" charset="0"/>
                        <a:cs typeface="Times New Roman" charset="0"/>
                      </a:endParaRPr>
                    </a:p>
                  </a:txBody>
                  <a:tcPr marL="101979" marR="101979" marT="0" marB="0"/>
                </a:tc>
                <a:tc>
                  <a:txBody>
                    <a:bodyPr/>
                    <a:lstStyle/>
                    <a:p>
                      <a:pPr>
                        <a:spcAft>
                          <a:spcPts val="0"/>
                        </a:spcAft>
                      </a:pPr>
                      <a:r>
                        <a:rPr lang="en-GB" sz="1200" kern="1200" noProof="0" dirty="0" smtClean="0">
                          <a:solidFill>
                            <a:schemeClr val="dk1"/>
                          </a:solidFill>
                          <a:effectLst/>
                          <a:latin typeface="+mn-lt"/>
                          <a:ea typeface="+mn-ea"/>
                          <a:cs typeface="+mn-cs"/>
                        </a:rPr>
                        <a:t>7</a:t>
                      </a:r>
                      <a:r>
                        <a:rPr lang="en-GB" sz="1200" kern="1200" baseline="0" noProof="0" dirty="0" smtClean="0">
                          <a:solidFill>
                            <a:schemeClr val="dk1"/>
                          </a:solidFill>
                          <a:effectLst/>
                          <a:latin typeface="+mn-lt"/>
                          <a:ea typeface="+mn-ea"/>
                          <a:cs typeface="+mn-cs"/>
                        </a:rPr>
                        <a:t> </a:t>
                      </a:r>
                      <a:r>
                        <a:rPr lang="en-GB" sz="1200" kern="1200" noProof="0" dirty="0" smtClean="0">
                          <a:solidFill>
                            <a:schemeClr val="dk1"/>
                          </a:solidFill>
                          <a:effectLst/>
                          <a:latin typeface="+mn-lt"/>
                          <a:ea typeface="+mn-ea"/>
                          <a:cs typeface="+mn-cs"/>
                        </a:rPr>
                        <a:t>x 7 km</a:t>
                      </a:r>
                      <a:r>
                        <a:rPr lang="en-GB" sz="1200" kern="1200" baseline="30000" noProof="0" dirty="0" smtClean="0">
                          <a:solidFill>
                            <a:schemeClr val="dk1"/>
                          </a:solidFill>
                          <a:effectLst/>
                          <a:latin typeface="+mn-lt"/>
                          <a:ea typeface="+mn-ea"/>
                          <a:cs typeface="+mn-cs"/>
                        </a:rPr>
                        <a:t>2</a:t>
                      </a:r>
                      <a:endParaRPr lang="en-GB" sz="1200" kern="1200" baseline="30000" noProof="0" dirty="0">
                        <a:solidFill>
                          <a:schemeClr val="dk1"/>
                        </a:solidFill>
                        <a:effectLst/>
                        <a:latin typeface="+mn-lt"/>
                        <a:ea typeface="+mn-ea"/>
                        <a:cs typeface="+mn-cs"/>
                      </a:endParaRPr>
                    </a:p>
                  </a:txBody>
                  <a:tcPr marL="101979" marR="101979" marT="0" marB="0"/>
                </a:tc>
                <a:tc>
                  <a:txBody>
                    <a:bodyPr/>
                    <a:lstStyle/>
                    <a:p>
                      <a:pPr>
                        <a:spcAft>
                          <a:spcPts val="0"/>
                        </a:spcAft>
                      </a:pPr>
                      <a:r>
                        <a:rPr lang="en-GB" sz="1200" kern="1200" noProof="0" dirty="0" smtClean="0">
                          <a:solidFill>
                            <a:schemeClr val="dk1"/>
                          </a:solidFill>
                          <a:effectLst/>
                          <a:latin typeface="+mn-lt"/>
                          <a:ea typeface="+mn-ea"/>
                          <a:cs typeface="+mn-cs"/>
                        </a:rPr>
                        <a:t>Daily revisit</a:t>
                      </a:r>
                      <a:endParaRPr lang="en-GB" sz="1200" kern="1200" noProof="0" dirty="0">
                        <a:solidFill>
                          <a:schemeClr val="dk1"/>
                        </a:solidFill>
                        <a:effectLst/>
                        <a:latin typeface="+mn-lt"/>
                        <a:ea typeface="+mn-ea"/>
                        <a:cs typeface="+mn-cs"/>
                      </a:endParaRPr>
                    </a:p>
                  </a:txBody>
                  <a:tcPr marL="101979" marR="101979" marT="0" marB="0"/>
                </a:tc>
                <a:extLst>
                  <a:ext uri="{0D108BD9-81ED-4DB2-BD59-A6C34878D82A}">
                    <a16:rowId xmlns:a16="http://schemas.microsoft.com/office/drawing/2014/main" val="10001"/>
                  </a:ext>
                </a:extLst>
              </a:tr>
              <a:tr h="245462">
                <a:tc>
                  <a:txBody>
                    <a:bodyPr/>
                    <a:lstStyle/>
                    <a:p>
                      <a:pPr>
                        <a:spcAft>
                          <a:spcPts val="0"/>
                        </a:spcAft>
                      </a:pPr>
                      <a:r>
                        <a:rPr lang="en-GB" sz="1200" noProof="0" dirty="0" smtClean="0">
                          <a:effectLst/>
                        </a:rPr>
                        <a:t>CO</a:t>
                      </a:r>
                      <a:endParaRPr lang="en-GB" sz="1200" noProof="0" dirty="0">
                        <a:effectLst/>
                        <a:latin typeface="Calibri" charset="0"/>
                        <a:ea typeface="Calibri" charset="0"/>
                        <a:cs typeface="Times New Roman" charset="0"/>
                      </a:endParaRPr>
                    </a:p>
                  </a:txBody>
                  <a:tcPr marL="101979" marR="101979" marT="0" marB="0"/>
                </a:tc>
                <a:tc>
                  <a:txBody>
                    <a:bodyPr/>
                    <a:lstStyle/>
                    <a:p>
                      <a:pPr>
                        <a:spcAft>
                          <a:spcPts val="0"/>
                        </a:spcAft>
                      </a:pPr>
                      <a:r>
                        <a:rPr lang="en-GB" sz="1200" kern="1200" noProof="0" dirty="0" smtClean="0">
                          <a:solidFill>
                            <a:schemeClr val="dk1"/>
                          </a:solidFill>
                          <a:effectLst/>
                          <a:latin typeface="+mn-lt"/>
                          <a:ea typeface="+mn-ea"/>
                          <a:cs typeface="+mn-cs"/>
                        </a:rPr>
                        <a:t>    ” ” </a:t>
                      </a:r>
                      <a:endParaRPr lang="en-GB" sz="1200" noProof="0" dirty="0">
                        <a:effectLst/>
                        <a:latin typeface="Calibri" charset="0"/>
                        <a:ea typeface="Calibri" charset="0"/>
                        <a:cs typeface="Times New Roman" charset="0"/>
                      </a:endParaRPr>
                    </a:p>
                  </a:txBody>
                  <a:tcPr marL="101979" marR="101979" marT="0" marB="0"/>
                </a:tc>
                <a:tc>
                  <a:txBody>
                    <a:bodyPr/>
                    <a:lstStyle/>
                    <a:p>
                      <a:pPr>
                        <a:spcAft>
                          <a:spcPts val="0"/>
                        </a:spcAft>
                      </a:pPr>
                      <a:r>
                        <a:rPr lang="en-GB" sz="1200" kern="1200" noProof="0" dirty="0" smtClean="0">
                          <a:solidFill>
                            <a:schemeClr val="dk1"/>
                          </a:solidFill>
                          <a:effectLst/>
                          <a:latin typeface="+mn-lt"/>
                          <a:ea typeface="+mn-ea"/>
                          <a:cs typeface="+mn-cs"/>
                        </a:rPr>
                        <a:t>    ” ” </a:t>
                      </a:r>
                      <a:endParaRPr lang="en-GB" sz="1200" noProof="0" dirty="0">
                        <a:effectLst/>
                        <a:latin typeface="Calibri" charset="0"/>
                        <a:ea typeface="Calibri" charset="0"/>
                        <a:cs typeface="Times New Roman" charset="0"/>
                      </a:endParaRPr>
                    </a:p>
                  </a:txBody>
                  <a:tcPr marL="101979" marR="101979" marT="0" marB="0"/>
                </a:tc>
                <a:extLst>
                  <a:ext uri="{0D108BD9-81ED-4DB2-BD59-A6C34878D82A}">
                    <a16:rowId xmlns:a16="http://schemas.microsoft.com/office/drawing/2014/main" val="10002"/>
                  </a:ext>
                </a:extLst>
              </a:tr>
              <a:tr h="245462">
                <a:tc>
                  <a:txBody>
                    <a:bodyPr/>
                    <a:lstStyle/>
                    <a:p>
                      <a:pPr>
                        <a:spcAft>
                          <a:spcPts val="0"/>
                        </a:spcAft>
                      </a:pPr>
                      <a:r>
                        <a:rPr lang="en-GB" sz="1200" noProof="0" dirty="0" smtClean="0">
                          <a:effectLst/>
                        </a:rPr>
                        <a:t>NO</a:t>
                      </a:r>
                      <a:r>
                        <a:rPr lang="en-GB" sz="1200" baseline="-25000" noProof="0" dirty="0" smtClean="0">
                          <a:effectLst/>
                        </a:rPr>
                        <a:t>2</a:t>
                      </a:r>
                      <a:endParaRPr lang="en-GB" sz="1200" baseline="-25000" noProof="0" dirty="0">
                        <a:effectLst/>
                        <a:latin typeface="Calibri" charset="0"/>
                        <a:ea typeface="Calibri" charset="0"/>
                        <a:cs typeface="Times New Roman" charset="0"/>
                      </a:endParaRPr>
                    </a:p>
                  </a:txBody>
                  <a:tcPr marL="101979" marR="101979"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noProof="0" dirty="0" smtClean="0">
                          <a:solidFill>
                            <a:schemeClr val="dk1"/>
                          </a:solidFill>
                          <a:effectLst/>
                          <a:latin typeface="+mn-lt"/>
                          <a:ea typeface="+mn-ea"/>
                          <a:cs typeface="+mn-cs"/>
                        </a:rPr>
                        <a:t>3.5x7 km</a:t>
                      </a:r>
                      <a:r>
                        <a:rPr lang="en-GB" sz="1200" kern="1200" baseline="30000" noProof="0" dirty="0" smtClean="0">
                          <a:solidFill>
                            <a:schemeClr val="dk1"/>
                          </a:solidFill>
                          <a:effectLst/>
                          <a:latin typeface="+mn-lt"/>
                          <a:ea typeface="+mn-ea"/>
                          <a:cs typeface="+mn-cs"/>
                        </a:rPr>
                        <a:t>2</a:t>
                      </a:r>
                    </a:p>
                  </a:txBody>
                  <a:tcPr marL="101979" marR="101979" marT="0" marB="0"/>
                </a:tc>
                <a:tc>
                  <a:txBody>
                    <a:bodyPr/>
                    <a:lstStyle/>
                    <a:p>
                      <a:pPr>
                        <a:spcAft>
                          <a:spcPts val="0"/>
                        </a:spcAft>
                      </a:pPr>
                      <a:r>
                        <a:rPr lang="en-GB" sz="1200" kern="1200" noProof="0" dirty="0" smtClean="0">
                          <a:solidFill>
                            <a:schemeClr val="dk1"/>
                          </a:solidFill>
                          <a:effectLst/>
                          <a:latin typeface="+mn-lt"/>
                          <a:ea typeface="+mn-ea"/>
                          <a:cs typeface="+mn-cs"/>
                        </a:rPr>
                        <a:t>    ” ” </a:t>
                      </a:r>
                      <a:endParaRPr lang="en-GB" sz="1200" noProof="0" dirty="0">
                        <a:effectLst/>
                        <a:latin typeface="Calibri" charset="0"/>
                        <a:ea typeface="Calibri" charset="0"/>
                        <a:cs typeface="Times New Roman" charset="0"/>
                      </a:endParaRPr>
                    </a:p>
                  </a:txBody>
                  <a:tcPr marL="101979" marR="101979" marT="0" marB="0"/>
                </a:tc>
                <a:extLst>
                  <a:ext uri="{0D108BD9-81ED-4DB2-BD59-A6C34878D82A}">
                    <a16:rowId xmlns:a16="http://schemas.microsoft.com/office/drawing/2014/main" val="10005"/>
                  </a:ext>
                </a:extLst>
              </a:tr>
              <a:tr h="354031">
                <a:tc>
                  <a:txBody>
                    <a:bodyPr/>
                    <a:lstStyle/>
                    <a:p>
                      <a:pPr>
                        <a:spcAft>
                          <a:spcPts val="0"/>
                        </a:spcAft>
                      </a:pPr>
                      <a:r>
                        <a:rPr lang="en-GB" sz="1200" noProof="0" dirty="0" smtClean="0">
                          <a:effectLst/>
                        </a:rPr>
                        <a:t>Vegetation SIF</a:t>
                      </a:r>
                      <a:endParaRPr lang="en-GB" sz="1200" baseline="0" noProof="0" dirty="0">
                        <a:effectLst/>
                        <a:latin typeface="Calibri" charset="0"/>
                        <a:ea typeface="Calibri" charset="0"/>
                        <a:cs typeface="Times New Roman" charset="0"/>
                      </a:endParaRPr>
                    </a:p>
                  </a:txBody>
                  <a:tcPr marL="101979" marR="101979" marT="0" marB="0"/>
                </a:tc>
                <a:tc>
                  <a:txBody>
                    <a:bodyPr/>
                    <a:lstStyle/>
                    <a:p>
                      <a:pPr>
                        <a:spcAft>
                          <a:spcPts val="0"/>
                        </a:spcAft>
                      </a:pPr>
                      <a:r>
                        <a:rPr lang="en-GB" sz="1200" kern="1200" noProof="0" dirty="0" smtClean="0">
                          <a:solidFill>
                            <a:schemeClr val="dk1"/>
                          </a:solidFill>
                          <a:effectLst/>
                          <a:latin typeface="+mn-lt"/>
                          <a:ea typeface="+mn-ea"/>
                          <a:cs typeface="+mn-cs"/>
                        </a:rPr>
                        <a:t>    ” ”</a:t>
                      </a:r>
                      <a:endParaRPr lang="en-GB" sz="1200" noProof="0" dirty="0">
                        <a:effectLst/>
                        <a:latin typeface="Calibri" charset="0"/>
                        <a:ea typeface="Calibri" charset="0"/>
                        <a:cs typeface="Times New Roman" charset="0"/>
                      </a:endParaRPr>
                    </a:p>
                  </a:txBody>
                  <a:tcPr marL="101979" marR="101979" marT="0" marB="0"/>
                </a:tc>
                <a:tc>
                  <a:txBody>
                    <a:bodyPr/>
                    <a:lstStyle/>
                    <a:p>
                      <a:pPr>
                        <a:spcAft>
                          <a:spcPts val="0"/>
                        </a:spcAft>
                      </a:pPr>
                      <a:r>
                        <a:rPr lang="en-GB" sz="1200" kern="1200" noProof="0" dirty="0" smtClean="0">
                          <a:solidFill>
                            <a:schemeClr val="dk1"/>
                          </a:solidFill>
                          <a:effectLst/>
                          <a:latin typeface="+mn-lt"/>
                          <a:ea typeface="+mn-ea"/>
                          <a:cs typeface="+mn-cs"/>
                        </a:rPr>
                        <a:t>    ” ”</a:t>
                      </a:r>
                      <a:endParaRPr lang="en-GB" sz="1200" noProof="0" dirty="0">
                        <a:effectLst/>
                        <a:latin typeface="Calibri" charset="0"/>
                        <a:ea typeface="Calibri" charset="0"/>
                        <a:cs typeface="Times New Roman" charset="0"/>
                      </a:endParaRPr>
                    </a:p>
                  </a:txBody>
                  <a:tcPr marL="101979" marR="101979" marT="0" marB="0"/>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smtClean="0"/>
              <a:t>Sentinel GHG &amp; Its Related Products</a:t>
            </a:r>
            <a:endParaRPr lang="en-US" dirty="0"/>
          </a:p>
        </p:txBody>
      </p:sp>
      <p:sp>
        <p:nvSpPr>
          <p:cNvPr id="6" name="Rectangle 5"/>
          <p:cNvSpPr/>
          <p:nvPr/>
        </p:nvSpPr>
        <p:spPr>
          <a:xfrm>
            <a:off x="83515" y="675137"/>
            <a:ext cx="3164434" cy="461665"/>
          </a:xfrm>
          <a:prstGeom prst="rect">
            <a:avLst/>
          </a:prstGeom>
        </p:spPr>
        <p:txBody>
          <a:bodyPr wrap="square">
            <a:spAutoFit/>
          </a:bodyPr>
          <a:lstStyle/>
          <a:p>
            <a:pPr>
              <a:defRPr/>
            </a:pPr>
            <a:r>
              <a:rPr lang="en-US" sz="1200" b="1" dirty="0" smtClean="0">
                <a:latin typeface="Verdana" pitchFamily="34" charset="0"/>
                <a:ea typeface="+mn-ea"/>
                <a:cs typeface="+mn-cs"/>
              </a:rPr>
              <a:t>Sentinel-5 Precursor:</a:t>
            </a:r>
            <a:endParaRPr lang="de-DE" sz="1200" dirty="0" smtClean="0">
              <a:latin typeface="Verdana" pitchFamily="34" charset="0"/>
              <a:ea typeface="+mn-ea"/>
              <a:cs typeface="+mn-cs"/>
            </a:endParaRPr>
          </a:p>
          <a:p>
            <a:pPr marL="285750" indent="-285750">
              <a:buFont typeface="Arial" panose="020B0604020202020204" pitchFamily="34" charset="0"/>
              <a:buChar char="•"/>
              <a:defRPr/>
            </a:pPr>
            <a:r>
              <a:rPr lang="en-US" sz="1200" dirty="0" smtClean="0">
                <a:latin typeface="Verdana" pitchFamily="34" charset="0"/>
                <a:ea typeface="+mn-ea"/>
                <a:cs typeface="+mn-cs"/>
              </a:rPr>
              <a:t>From 2017 – on-going</a:t>
            </a:r>
            <a:endParaRPr lang="en-US" sz="1800" dirty="0">
              <a:latin typeface="Verdana" pitchFamily="34" charset="0"/>
              <a:ea typeface="+mn-ea"/>
              <a:cs typeface="+mn-cs"/>
            </a:endParaRPr>
          </a:p>
        </p:txBody>
      </p:sp>
      <p:graphicFrame>
        <p:nvGraphicFramePr>
          <p:cNvPr id="7" name="Content Placeholder 6"/>
          <p:cNvGraphicFramePr>
            <a:graphicFrameLocks/>
          </p:cNvGraphicFramePr>
          <p:nvPr>
            <p:extLst>
              <p:ext uri="{D42A27DB-BD31-4B8C-83A1-F6EECF244321}">
                <p14:modId xmlns:p14="http://schemas.microsoft.com/office/powerpoint/2010/main" val="1683910959"/>
              </p:ext>
            </p:extLst>
          </p:nvPr>
        </p:nvGraphicFramePr>
        <p:xfrm>
          <a:off x="3805732" y="1136802"/>
          <a:ext cx="3414370" cy="1494702"/>
        </p:xfrm>
        <a:graphic>
          <a:graphicData uri="http://schemas.openxmlformats.org/drawingml/2006/table">
            <a:tbl>
              <a:tblPr firstRow="1" firstCol="1" bandRow="1">
                <a:tableStyleId>{5C22544A-7EE6-4342-B048-85BDC9FD1C3A}</a:tableStyleId>
              </a:tblPr>
              <a:tblGrid>
                <a:gridCol w="1145439">
                  <a:extLst>
                    <a:ext uri="{9D8B030D-6E8A-4147-A177-3AD203B41FA5}">
                      <a16:colId xmlns:a16="http://schemas.microsoft.com/office/drawing/2014/main" val="20000"/>
                    </a:ext>
                  </a:extLst>
                </a:gridCol>
                <a:gridCol w="958291">
                  <a:extLst>
                    <a:ext uri="{9D8B030D-6E8A-4147-A177-3AD203B41FA5}">
                      <a16:colId xmlns:a16="http://schemas.microsoft.com/office/drawing/2014/main" val="20001"/>
                    </a:ext>
                  </a:extLst>
                </a:gridCol>
                <a:gridCol w="1310640">
                  <a:extLst>
                    <a:ext uri="{9D8B030D-6E8A-4147-A177-3AD203B41FA5}">
                      <a16:colId xmlns:a16="http://schemas.microsoft.com/office/drawing/2014/main" val="20002"/>
                    </a:ext>
                  </a:extLst>
                </a:gridCol>
              </a:tblGrid>
              <a:tr h="350963">
                <a:tc>
                  <a:txBody>
                    <a:bodyPr/>
                    <a:lstStyle/>
                    <a:p>
                      <a:pPr>
                        <a:spcAft>
                          <a:spcPts val="0"/>
                        </a:spcAft>
                      </a:pPr>
                      <a:r>
                        <a:rPr lang="en-GB" sz="1400" noProof="0" dirty="0">
                          <a:effectLst/>
                        </a:rPr>
                        <a:t>Product</a:t>
                      </a:r>
                      <a:endParaRPr lang="en-GB" sz="1400" noProof="0" dirty="0">
                        <a:effectLst/>
                        <a:latin typeface="Calibri" charset="0"/>
                        <a:ea typeface="Calibri" charset="0"/>
                        <a:cs typeface="Times New Roman" charset="0"/>
                      </a:endParaRPr>
                    </a:p>
                  </a:txBody>
                  <a:tcPr marL="101979" marR="101979" marT="0" marB="0"/>
                </a:tc>
                <a:tc>
                  <a:txBody>
                    <a:bodyPr/>
                    <a:lstStyle/>
                    <a:p>
                      <a:pPr>
                        <a:spcAft>
                          <a:spcPts val="0"/>
                        </a:spcAft>
                      </a:pPr>
                      <a:r>
                        <a:rPr lang="en-GB" sz="1400" noProof="0" dirty="0" smtClean="0">
                          <a:effectLst/>
                        </a:rPr>
                        <a:t>Spatial</a:t>
                      </a:r>
                      <a:endParaRPr lang="en-GB" sz="1400" noProof="0" dirty="0">
                        <a:effectLst/>
                        <a:latin typeface="Calibri" charset="0"/>
                        <a:ea typeface="Calibri" charset="0"/>
                        <a:cs typeface="Times New Roman" charset="0"/>
                      </a:endParaRPr>
                    </a:p>
                  </a:txBody>
                  <a:tcPr marL="101979" marR="101979" marT="0" marB="0"/>
                </a:tc>
                <a:tc>
                  <a:txBody>
                    <a:bodyPr/>
                    <a:lstStyle/>
                    <a:p>
                      <a:pPr>
                        <a:spcAft>
                          <a:spcPts val="0"/>
                        </a:spcAft>
                      </a:pPr>
                      <a:r>
                        <a:rPr lang="en-GB" sz="1400" noProof="0" dirty="0" smtClean="0">
                          <a:effectLst/>
                        </a:rPr>
                        <a:t>Temporal</a:t>
                      </a:r>
                      <a:endParaRPr lang="en-GB" sz="1400" noProof="0" dirty="0">
                        <a:effectLst/>
                        <a:latin typeface="Calibri" charset="0"/>
                        <a:ea typeface="Calibri" charset="0"/>
                        <a:cs typeface="Times New Roman" charset="0"/>
                      </a:endParaRPr>
                    </a:p>
                  </a:txBody>
                  <a:tcPr marL="101979" marR="101979" marT="0" marB="0"/>
                </a:tc>
                <a:extLst>
                  <a:ext uri="{0D108BD9-81ED-4DB2-BD59-A6C34878D82A}">
                    <a16:rowId xmlns:a16="http://schemas.microsoft.com/office/drawing/2014/main" val="10000"/>
                  </a:ext>
                </a:extLst>
              </a:tr>
              <a:tr h="287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effectLst/>
                        </a:rPr>
                        <a:t>CH</a:t>
                      </a:r>
                      <a:r>
                        <a:rPr lang="en-GB" sz="1200" baseline="-25000" noProof="0" dirty="0" smtClean="0">
                          <a:effectLst/>
                        </a:rPr>
                        <a:t>4</a:t>
                      </a:r>
                      <a:endParaRPr lang="en-GB" sz="1200" noProof="0" dirty="0" smtClean="0">
                        <a:effectLst/>
                        <a:latin typeface="Calibri" charset="0"/>
                        <a:ea typeface="Calibri" charset="0"/>
                        <a:cs typeface="Times New Roman" charset="0"/>
                      </a:endParaRPr>
                    </a:p>
                  </a:txBody>
                  <a:tcPr marL="101979" marR="101979" marT="0" marB="0"/>
                </a:tc>
                <a:tc>
                  <a:txBody>
                    <a:bodyPr/>
                    <a:lstStyle/>
                    <a:p>
                      <a:pPr>
                        <a:spcAft>
                          <a:spcPts val="0"/>
                        </a:spcAft>
                      </a:pPr>
                      <a:r>
                        <a:rPr lang="en-GB" sz="1200" kern="1200" noProof="0" dirty="0" smtClean="0">
                          <a:solidFill>
                            <a:schemeClr val="dk1"/>
                          </a:solidFill>
                          <a:effectLst/>
                          <a:latin typeface="+mn-lt"/>
                          <a:ea typeface="+mn-ea"/>
                          <a:cs typeface="+mn-cs"/>
                        </a:rPr>
                        <a:t>7x7 km</a:t>
                      </a:r>
                      <a:r>
                        <a:rPr lang="en-GB" sz="1200" kern="1200" baseline="30000" noProof="0" dirty="0" smtClean="0">
                          <a:solidFill>
                            <a:schemeClr val="dk1"/>
                          </a:solidFill>
                          <a:effectLst/>
                          <a:latin typeface="+mn-lt"/>
                          <a:ea typeface="+mn-ea"/>
                          <a:cs typeface="+mn-cs"/>
                        </a:rPr>
                        <a:t>2</a:t>
                      </a:r>
                      <a:endParaRPr lang="en-GB" sz="1200" kern="1200" baseline="30000" noProof="0" dirty="0">
                        <a:solidFill>
                          <a:schemeClr val="dk1"/>
                        </a:solidFill>
                        <a:effectLst/>
                        <a:latin typeface="+mn-lt"/>
                        <a:ea typeface="+mn-ea"/>
                        <a:cs typeface="+mn-cs"/>
                      </a:endParaRPr>
                    </a:p>
                  </a:txBody>
                  <a:tcPr marL="101979" marR="101979" marT="0" marB="0"/>
                </a:tc>
                <a:tc>
                  <a:txBody>
                    <a:bodyPr/>
                    <a:lstStyle/>
                    <a:p>
                      <a:pPr>
                        <a:spcAft>
                          <a:spcPts val="0"/>
                        </a:spcAft>
                      </a:pPr>
                      <a:r>
                        <a:rPr lang="en-GB" sz="1200" kern="1200" noProof="0" dirty="0" smtClean="0">
                          <a:solidFill>
                            <a:schemeClr val="dk1"/>
                          </a:solidFill>
                          <a:effectLst/>
                          <a:latin typeface="+mn-lt"/>
                          <a:ea typeface="+mn-ea"/>
                          <a:cs typeface="+mn-cs"/>
                        </a:rPr>
                        <a:t>Daily revisit</a:t>
                      </a:r>
                      <a:endParaRPr lang="en-GB" sz="1200" kern="1200" noProof="0" dirty="0">
                        <a:solidFill>
                          <a:schemeClr val="dk1"/>
                        </a:solidFill>
                        <a:effectLst/>
                        <a:latin typeface="+mn-lt"/>
                        <a:ea typeface="+mn-ea"/>
                        <a:cs typeface="+mn-cs"/>
                      </a:endParaRPr>
                    </a:p>
                  </a:txBody>
                  <a:tcPr marL="101979" marR="101979" marT="0" marB="0"/>
                </a:tc>
                <a:extLst>
                  <a:ext uri="{0D108BD9-81ED-4DB2-BD59-A6C34878D82A}">
                    <a16:rowId xmlns:a16="http://schemas.microsoft.com/office/drawing/2014/main" val="10001"/>
                  </a:ext>
                </a:extLst>
              </a:tr>
              <a:tr h="245462">
                <a:tc>
                  <a:txBody>
                    <a:bodyPr/>
                    <a:lstStyle/>
                    <a:p>
                      <a:pPr>
                        <a:spcAft>
                          <a:spcPts val="0"/>
                        </a:spcAft>
                      </a:pPr>
                      <a:r>
                        <a:rPr lang="en-GB" sz="1200" noProof="0" dirty="0" smtClean="0">
                          <a:effectLst/>
                        </a:rPr>
                        <a:t>CO</a:t>
                      </a:r>
                      <a:endParaRPr lang="en-GB" sz="1200" noProof="0" dirty="0">
                        <a:effectLst/>
                        <a:latin typeface="Calibri" charset="0"/>
                        <a:ea typeface="Calibri" charset="0"/>
                        <a:cs typeface="Times New Roman" charset="0"/>
                      </a:endParaRPr>
                    </a:p>
                  </a:txBody>
                  <a:tcPr marL="101979" marR="101979" marT="0" marB="0"/>
                </a:tc>
                <a:tc>
                  <a:txBody>
                    <a:bodyPr/>
                    <a:lstStyle/>
                    <a:p>
                      <a:pPr>
                        <a:spcAft>
                          <a:spcPts val="0"/>
                        </a:spcAft>
                      </a:pPr>
                      <a:r>
                        <a:rPr lang="en-GB" sz="1200" kern="1200" noProof="0" dirty="0" smtClean="0">
                          <a:solidFill>
                            <a:schemeClr val="dk1"/>
                          </a:solidFill>
                          <a:effectLst/>
                          <a:latin typeface="+mn-lt"/>
                          <a:ea typeface="+mn-ea"/>
                          <a:cs typeface="+mn-cs"/>
                        </a:rPr>
                        <a:t>    ” ” </a:t>
                      </a:r>
                      <a:endParaRPr lang="en-GB" sz="1200" noProof="0" dirty="0">
                        <a:effectLst/>
                        <a:latin typeface="Calibri" charset="0"/>
                        <a:ea typeface="Calibri" charset="0"/>
                        <a:cs typeface="Times New Roman" charset="0"/>
                      </a:endParaRPr>
                    </a:p>
                  </a:txBody>
                  <a:tcPr marL="101979" marR="101979" marT="0" marB="0"/>
                </a:tc>
                <a:tc>
                  <a:txBody>
                    <a:bodyPr/>
                    <a:lstStyle/>
                    <a:p>
                      <a:pPr>
                        <a:spcAft>
                          <a:spcPts val="0"/>
                        </a:spcAft>
                      </a:pPr>
                      <a:r>
                        <a:rPr lang="en-GB" sz="1200" kern="1200" noProof="0" dirty="0" smtClean="0">
                          <a:solidFill>
                            <a:schemeClr val="dk1"/>
                          </a:solidFill>
                          <a:effectLst/>
                          <a:latin typeface="+mn-lt"/>
                          <a:ea typeface="+mn-ea"/>
                          <a:cs typeface="+mn-cs"/>
                        </a:rPr>
                        <a:t>    ” ” </a:t>
                      </a:r>
                      <a:endParaRPr lang="en-GB" sz="1200" noProof="0" dirty="0">
                        <a:effectLst/>
                        <a:latin typeface="Calibri" charset="0"/>
                        <a:ea typeface="Calibri" charset="0"/>
                        <a:cs typeface="Times New Roman" charset="0"/>
                      </a:endParaRPr>
                    </a:p>
                  </a:txBody>
                  <a:tcPr marL="101979" marR="101979" marT="0" marB="0"/>
                </a:tc>
                <a:extLst>
                  <a:ext uri="{0D108BD9-81ED-4DB2-BD59-A6C34878D82A}">
                    <a16:rowId xmlns:a16="http://schemas.microsoft.com/office/drawing/2014/main" val="10002"/>
                  </a:ext>
                </a:extLst>
              </a:tr>
              <a:tr h="245462">
                <a:tc>
                  <a:txBody>
                    <a:bodyPr/>
                    <a:lstStyle/>
                    <a:p>
                      <a:pPr>
                        <a:spcAft>
                          <a:spcPts val="0"/>
                        </a:spcAft>
                      </a:pPr>
                      <a:r>
                        <a:rPr lang="en-GB" sz="1200" noProof="0" dirty="0" smtClean="0">
                          <a:effectLst/>
                          <a:latin typeface="+mn-lt"/>
                          <a:ea typeface="+mn-ea"/>
                          <a:cs typeface="+mn-cs"/>
                        </a:rPr>
                        <a:t>NO</a:t>
                      </a:r>
                      <a:r>
                        <a:rPr lang="en-GB" sz="1200" baseline="-25000" noProof="0" dirty="0" smtClean="0">
                          <a:effectLst/>
                          <a:latin typeface="+mn-lt"/>
                          <a:ea typeface="+mn-ea"/>
                          <a:cs typeface="+mn-cs"/>
                        </a:rPr>
                        <a:t>2</a:t>
                      </a:r>
                      <a:endParaRPr lang="en-GB" sz="1200" baseline="-25000" noProof="0" dirty="0">
                        <a:effectLst/>
                        <a:latin typeface="Calibri" charset="0"/>
                        <a:ea typeface="Calibri" charset="0"/>
                        <a:cs typeface="Times New Roman" charset="0"/>
                      </a:endParaRPr>
                    </a:p>
                  </a:txBody>
                  <a:tcPr marL="101979" marR="101979" marT="0" marB="0"/>
                </a:tc>
                <a:tc>
                  <a:txBody>
                    <a:bodyPr/>
                    <a:lstStyle/>
                    <a:p>
                      <a:pPr>
                        <a:spcAft>
                          <a:spcPts val="0"/>
                        </a:spcAft>
                      </a:pPr>
                      <a:r>
                        <a:rPr lang="en-GB" sz="1200" kern="1200" noProof="0" dirty="0" smtClean="0">
                          <a:solidFill>
                            <a:schemeClr val="dk1"/>
                          </a:solidFill>
                          <a:effectLst/>
                          <a:latin typeface="+mn-lt"/>
                          <a:ea typeface="+mn-ea"/>
                          <a:cs typeface="+mn-cs"/>
                        </a:rPr>
                        <a:t>    ” ” </a:t>
                      </a:r>
                      <a:endParaRPr lang="en-GB" sz="1200" noProof="0" dirty="0">
                        <a:effectLst/>
                        <a:latin typeface="Calibri" charset="0"/>
                        <a:ea typeface="Calibri" charset="0"/>
                        <a:cs typeface="Times New Roman" charset="0"/>
                      </a:endParaRPr>
                    </a:p>
                  </a:txBody>
                  <a:tcPr marL="101979" marR="101979" marT="0" marB="0"/>
                </a:tc>
                <a:tc>
                  <a:txBody>
                    <a:bodyPr/>
                    <a:lstStyle/>
                    <a:p>
                      <a:pPr>
                        <a:spcAft>
                          <a:spcPts val="0"/>
                        </a:spcAft>
                      </a:pPr>
                      <a:r>
                        <a:rPr lang="en-GB" sz="1200" kern="1200" noProof="0" dirty="0" smtClean="0">
                          <a:solidFill>
                            <a:schemeClr val="dk1"/>
                          </a:solidFill>
                          <a:effectLst/>
                          <a:latin typeface="+mn-lt"/>
                          <a:ea typeface="+mn-ea"/>
                          <a:cs typeface="+mn-cs"/>
                        </a:rPr>
                        <a:t>    ” ” </a:t>
                      </a:r>
                      <a:endParaRPr lang="en-GB" sz="1200" noProof="0" dirty="0">
                        <a:effectLst/>
                        <a:latin typeface="Calibri" charset="0"/>
                        <a:ea typeface="Calibri" charset="0"/>
                        <a:cs typeface="Times New Roman" charset="0"/>
                      </a:endParaRPr>
                    </a:p>
                  </a:txBody>
                  <a:tcPr marL="101979" marR="101979" marT="0" marB="0"/>
                </a:tc>
                <a:extLst>
                  <a:ext uri="{0D108BD9-81ED-4DB2-BD59-A6C34878D82A}">
                    <a16:rowId xmlns:a16="http://schemas.microsoft.com/office/drawing/2014/main" val="10005"/>
                  </a:ext>
                </a:extLst>
              </a:tr>
              <a:tr h="354031">
                <a:tc>
                  <a:txBody>
                    <a:bodyPr/>
                    <a:lstStyle/>
                    <a:p>
                      <a:pPr>
                        <a:spcAft>
                          <a:spcPts val="0"/>
                        </a:spcAft>
                      </a:pPr>
                      <a:r>
                        <a:rPr lang="en-GB" sz="1200" noProof="0" dirty="0" smtClean="0">
                          <a:effectLst/>
                        </a:rPr>
                        <a:t>Vegetation SIF</a:t>
                      </a:r>
                      <a:endParaRPr lang="en-GB" sz="1200" baseline="0" noProof="0" dirty="0">
                        <a:effectLst/>
                        <a:latin typeface="Calibri" charset="0"/>
                        <a:ea typeface="Calibri" charset="0"/>
                        <a:cs typeface="Times New Roman" charset="0"/>
                      </a:endParaRPr>
                    </a:p>
                  </a:txBody>
                  <a:tcPr marL="101979" marR="101979" marT="0" marB="0"/>
                </a:tc>
                <a:tc>
                  <a:txBody>
                    <a:bodyPr/>
                    <a:lstStyle/>
                    <a:p>
                      <a:pPr>
                        <a:spcAft>
                          <a:spcPts val="0"/>
                        </a:spcAft>
                      </a:pPr>
                      <a:r>
                        <a:rPr lang="en-GB" sz="1200" kern="1200" noProof="0" dirty="0" smtClean="0">
                          <a:solidFill>
                            <a:schemeClr val="dk1"/>
                          </a:solidFill>
                          <a:effectLst/>
                          <a:latin typeface="+mn-lt"/>
                          <a:ea typeface="+mn-ea"/>
                          <a:cs typeface="+mn-cs"/>
                        </a:rPr>
                        <a:t>    ” ”</a:t>
                      </a:r>
                      <a:endParaRPr lang="en-GB" sz="1200" noProof="0" dirty="0">
                        <a:effectLst/>
                        <a:latin typeface="Calibri" charset="0"/>
                        <a:ea typeface="Calibri" charset="0"/>
                        <a:cs typeface="Times New Roman" charset="0"/>
                      </a:endParaRPr>
                    </a:p>
                  </a:txBody>
                  <a:tcPr marL="101979" marR="101979" marT="0" marB="0"/>
                </a:tc>
                <a:tc>
                  <a:txBody>
                    <a:bodyPr/>
                    <a:lstStyle/>
                    <a:p>
                      <a:pPr>
                        <a:spcAft>
                          <a:spcPts val="0"/>
                        </a:spcAft>
                      </a:pPr>
                      <a:r>
                        <a:rPr lang="en-GB" sz="1200" kern="1200" noProof="0" dirty="0" smtClean="0">
                          <a:solidFill>
                            <a:schemeClr val="dk1"/>
                          </a:solidFill>
                          <a:effectLst/>
                          <a:latin typeface="+mn-lt"/>
                          <a:ea typeface="+mn-ea"/>
                          <a:cs typeface="+mn-cs"/>
                        </a:rPr>
                        <a:t>    ” ”</a:t>
                      </a:r>
                      <a:endParaRPr lang="en-GB" sz="1200" noProof="0" dirty="0">
                        <a:effectLst/>
                        <a:latin typeface="Calibri" charset="0"/>
                        <a:ea typeface="Calibri" charset="0"/>
                        <a:cs typeface="Times New Roman" charset="0"/>
                      </a:endParaRPr>
                    </a:p>
                  </a:txBody>
                  <a:tcPr marL="101979" marR="101979" marT="0" marB="0"/>
                </a:tc>
                <a:extLst>
                  <a:ext uri="{0D108BD9-81ED-4DB2-BD59-A6C34878D82A}">
                    <a16:rowId xmlns:a16="http://schemas.microsoft.com/office/drawing/2014/main" val="10006"/>
                  </a:ext>
                </a:extLst>
              </a:tr>
            </a:tbl>
          </a:graphicData>
        </a:graphic>
      </p:graphicFrame>
      <p:sp>
        <p:nvSpPr>
          <p:cNvPr id="8" name="Rectangle 7"/>
          <p:cNvSpPr/>
          <p:nvPr/>
        </p:nvSpPr>
        <p:spPr>
          <a:xfrm>
            <a:off x="3805732" y="675137"/>
            <a:ext cx="3164434" cy="461665"/>
          </a:xfrm>
          <a:prstGeom prst="rect">
            <a:avLst/>
          </a:prstGeom>
        </p:spPr>
        <p:txBody>
          <a:bodyPr wrap="square">
            <a:spAutoFit/>
          </a:bodyPr>
          <a:lstStyle/>
          <a:p>
            <a:pPr>
              <a:defRPr/>
            </a:pPr>
            <a:r>
              <a:rPr lang="en-US" sz="1200" b="1" dirty="0" smtClean="0">
                <a:latin typeface="Verdana" pitchFamily="34" charset="0"/>
                <a:ea typeface="+mn-ea"/>
                <a:cs typeface="+mn-cs"/>
              </a:rPr>
              <a:t>Sentinel-5 on </a:t>
            </a:r>
            <a:r>
              <a:rPr lang="en-US" sz="1200" b="1" dirty="0" err="1" smtClean="0">
                <a:latin typeface="Verdana" pitchFamily="34" charset="0"/>
                <a:ea typeface="+mn-ea"/>
                <a:cs typeface="+mn-cs"/>
              </a:rPr>
              <a:t>MetOp</a:t>
            </a:r>
            <a:r>
              <a:rPr lang="en-US" sz="1200" b="1" dirty="0" smtClean="0">
                <a:latin typeface="Verdana" pitchFamily="34" charset="0"/>
                <a:ea typeface="+mn-ea"/>
                <a:cs typeface="+mn-cs"/>
              </a:rPr>
              <a:t>-SG (EUM):</a:t>
            </a:r>
            <a:endParaRPr lang="en-US" sz="1200" dirty="0" smtClean="0">
              <a:latin typeface="Verdana" pitchFamily="34" charset="0"/>
              <a:ea typeface="+mn-ea"/>
              <a:cs typeface="+mn-cs"/>
            </a:endParaRPr>
          </a:p>
          <a:p>
            <a:pPr marL="285750" indent="-285750">
              <a:buFont typeface="Arial" panose="020B0604020202020204" pitchFamily="34" charset="0"/>
              <a:buChar char="•"/>
              <a:defRPr/>
            </a:pPr>
            <a:r>
              <a:rPr lang="en-US" sz="1200" dirty="0" smtClean="0">
                <a:latin typeface="Verdana" pitchFamily="34" charset="0"/>
                <a:ea typeface="+mn-ea"/>
                <a:cs typeface="+mn-cs"/>
              </a:rPr>
              <a:t>Launch readiness in 2021</a:t>
            </a:r>
            <a:endParaRPr lang="en-US" sz="1800" dirty="0">
              <a:latin typeface="Verdana" pitchFamily="34" charset="0"/>
              <a:ea typeface="+mn-ea"/>
              <a:cs typeface="+mn-cs"/>
            </a:endParaRPr>
          </a:p>
        </p:txBody>
      </p:sp>
      <p:graphicFrame>
        <p:nvGraphicFramePr>
          <p:cNvPr id="10" name="Content Placeholder 6"/>
          <p:cNvGraphicFramePr>
            <a:graphicFrameLocks/>
          </p:cNvGraphicFramePr>
          <p:nvPr>
            <p:extLst>
              <p:ext uri="{D42A27DB-BD31-4B8C-83A1-F6EECF244321}">
                <p14:modId xmlns:p14="http://schemas.microsoft.com/office/powerpoint/2010/main" val="1652150426"/>
              </p:ext>
            </p:extLst>
          </p:nvPr>
        </p:nvGraphicFramePr>
        <p:xfrm>
          <a:off x="83514" y="3293385"/>
          <a:ext cx="3428193" cy="962185"/>
        </p:xfrm>
        <a:graphic>
          <a:graphicData uri="http://schemas.openxmlformats.org/drawingml/2006/table">
            <a:tbl>
              <a:tblPr firstRow="1" firstCol="1" bandRow="1">
                <a:tableStyleId>{5C22544A-7EE6-4342-B048-85BDC9FD1C3A}</a:tableStyleId>
              </a:tblPr>
              <a:tblGrid>
                <a:gridCol w="1145439">
                  <a:extLst>
                    <a:ext uri="{9D8B030D-6E8A-4147-A177-3AD203B41FA5}">
                      <a16:colId xmlns:a16="http://schemas.microsoft.com/office/drawing/2014/main" val="20000"/>
                    </a:ext>
                  </a:extLst>
                </a:gridCol>
                <a:gridCol w="934208">
                  <a:extLst>
                    <a:ext uri="{9D8B030D-6E8A-4147-A177-3AD203B41FA5}">
                      <a16:colId xmlns:a16="http://schemas.microsoft.com/office/drawing/2014/main" val="20001"/>
                    </a:ext>
                  </a:extLst>
                </a:gridCol>
                <a:gridCol w="1348546">
                  <a:extLst>
                    <a:ext uri="{9D8B030D-6E8A-4147-A177-3AD203B41FA5}">
                      <a16:colId xmlns:a16="http://schemas.microsoft.com/office/drawing/2014/main" val="20002"/>
                    </a:ext>
                  </a:extLst>
                </a:gridCol>
              </a:tblGrid>
              <a:tr h="350963">
                <a:tc>
                  <a:txBody>
                    <a:bodyPr/>
                    <a:lstStyle/>
                    <a:p>
                      <a:pPr>
                        <a:spcAft>
                          <a:spcPts val="0"/>
                        </a:spcAft>
                      </a:pPr>
                      <a:r>
                        <a:rPr lang="en-GB" sz="1400" noProof="0" dirty="0">
                          <a:effectLst/>
                        </a:rPr>
                        <a:t>Product</a:t>
                      </a:r>
                      <a:endParaRPr lang="en-GB" sz="1400" noProof="0" dirty="0">
                        <a:effectLst/>
                        <a:latin typeface="Calibri" charset="0"/>
                        <a:ea typeface="Calibri" charset="0"/>
                        <a:cs typeface="Times New Roman" charset="0"/>
                      </a:endParaRPr>
                    </a:p>
                  </a:txBody>
                  <a:tcPr marL="101979" marR="101979" marT="0" marB="0"/>
                </a:tc>
                <a:tc>
                  <a:txBody>
                    <a:bodyPr/>
                    <a:lstStyle/>
                    <a:p>
                      <a:pPr>
                        <a:spcAft>
                          <a:spcPts val="0"/>
                        </a:spcAft>
                      </a:pPr>
                      <a:r>
                        <a:rPr lang="en-GB" sz="1400" noProof="0" dirty="0" smtClean="0">
                          <a:effectLst/>
                        </a:rPr>
                        <a:t>Spatial</a:t>
                      </a:r>
                      <a:endParaRPr lang="en-GB" sz="1400" noProof="0" dirty="0">
                        <a:effectLst/>
                        <a:latin typeface="Calibri" charset="0"/>
                        <a:ea typeface="Calibri" charset="0"/>
                        <a:cs typeface="Times New Roman" charset="0"/>
                      </a:endParaRPr>
                    </a:p>
                  </a:txBody>
                  <a:tcPr marL="101979" marR="101979" marT="0" marB="0"/>
                </a:tc>
                <a:tc>
                  <a:txBody>
                    <a:bodyPr/>
                    <a:lstStyle/>
                    <a:p>
                      <a:pPr>
                        <a:spcAft>
                          <a:spcPts val="0"/>
                        </a:spcAft>
                      </a:pPr>
                      <a:r>
                        <a:rPr lang="en-GB" sz="1400" noProof="0" dirty="0" smtClean="0">
                          <a:effectLst/>
                        </a:rPr>
                        <a:t>Temporal</a:t>
                      </a:r>
                      <a:endParaRPr lang="en-GB" sz="1400" noProof="0" dirty="0">
                        <a:effectLst/>
                        <a:latin typeface="Calibri" charset="0"/>
                        <a:ea typeface="Calibri" charset="0"/>
                        <a:cs typeface="Times New Roman" charset="0"/>
                      </a:endParaRPr>
                    </a:p>
                  </a:txBody>
                  <a:tcPr marL="101979" marR="101979" marT="0" marB="0"/>
                </a:tc>
                <a:extLst>
                  <a:ext uri="{0D108BD9-81ED-4DB2-BD59-A6C34878D82A}">
                    <a16:rowId xmlns:a16="http://schemas.microsoft.com/office/drawing/2014/main" val="10000"/>
                  </a:ext>
                </a:extLst>
              </a:tr>
              <a:tr h="245462">
                <a:tc>
                  <a:txBody>
                    <a:bodyPr/>
                    <a:lstStyle/>
                    <a:p>
                      <a:pPr>
                        <a:spcAft>
                          <a:spcPts val="0"/>
                        </a:spcAft>
                      </a:pPr>
                      <a:r>
                        <a:rPr lang="en-GB" sz="1200" noProof="0" dirty="0" smtClean="0">
                          <a:effectLst/>
                        </a:rPr>
                        <a:t>NO</a:t>
                      </a:r>
                      <a:r>
                        <a:rPr lang="en-GB" sz="1200" baseline="-25000" noProof="0" dirty="0" smtClean="0">
                          <a:effectLst/>
                        </a:rPr>
                        <a:t>2</a:t>
                      </a:r>
                      <a:endParaRPr lang="en-GB" sz="1200" noProof="0" dirty="0">
                        <a:effectLst/>
                        <a:latin typeface="Calibri" charset="0"/>
                        <a:ea typeface="Calibri" charset="0"/>
                        <a:cs typeface="Times New Roman" charset="0"/>
                      </a:endParaRPr>
                    </a:p>
                  </a:txBody>
                  <a:tcPr marL="101979" marR="101979" marT="0" marB="0"/>
                </a:tc>
                <a:tc>
                  <a:txBody>
                    <a:bodyPr/>
                    <a:lstStyle/>
                    <a:p>
                      <a:pPr>
                        <a:spcAft>
                          <a:spcPts val="0"/>
                        </a:spcAft>
                      </a:pPr>
                      <a:r>
                        <a:rPr lang="en-GB" sz="1200" kern="1200" noProof="0" dirty="0" smtClean="0">
                          <a:solidFill>
                            <a:schemeClr val="dk1"/>
                          </a:solidFill>
                          <a:effectLst/>
                          <a:latin typeface="+mn-lt"/>
                          <a:ea typeface="+mn-ea"/>
                          <a:cs typeface="+mn-cs"/>
                        </a:rPr>
                        <a:t>8x8 km</a:t>
                      </a:r>
                      <a:r>
                        <a:rPr lang="en-GB" sz="1200" kern="1200" baseline="30000" noProof="0" dirty="0" smtClean="0">
                          <a:solidFill>
                            <a:schemeClr val="dk1"/>
                          </a:solidFill>
                          <a:effectLst/>
                          <a:latin typeface="+mn-lt"/>
                          <a:ea typeface="+mn-ea"/>
                          <a:cs typeface="+mn-cs"/>
                        </a:rPr>
                        <a:t>2</a:t>
                      </a:r>
                      <a:endParaRPr lang="en-GB" sz="1200" noProof="0" dirty="0">
                        <a:effectLst/>
                        <a:latin typeface="Calibri" charset="0"/>
                        <a:ea typeface="Calibri" charset="0"/>
                        <a:cs typeface="Times New Roman" charset="0"/>
                      </a:endParaRPr>
                    </a:p>
                  </a:txBody>
                  <a:tcPr marL="101979" marR="101979"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noProof="0" dirty="0" smtClean="0">
                          <a:solidFill>
                            <a:schemeClr val="dk1"/>
                          </a:solidFill>
                          <a:effectLst/>
                          <a:latin typeface="+mn-lt"/>
                          <a:ea typeface="+mn-ea"/>
                          <a:cs typeface="+mn-cs"/>
                        </a:rPr>
                        <a:t>Hourly Europe</a:t>
                      </a:r>
                    </a:p>
                  </a:txBody>
                  <a:tcPr marL="101979" marR="101979" marT="0" marB="0"/>
                </a:tc>
                <a:extLst>
                  <a:ext uri="{0D108BD9-81ED-4DB2-BD59-A6C34878D82A}">
                    <a16:rowId xmlns:a16="http://schemas.microsoft.com/office/drawing/2014/main" val="10002"/>
                  </a:ext>
                </a:extLst>
              </a:tr>
              <a:tr h="354031">
                <a:tc>
                  <a:txBody>
                    <a:bodyPr/>
                    <a:lstStyle/>
                    <a:p>
                      <a:pPr>
                        <a:spcAft>
                          <a:spcPts val="0"/>
                        </a:spcAft>
                      </a:pPr>
                      <a:r>
                        <a:rPr lang="en-GB" sz="1200" noProof="0" dirty="0" smtClean="0">
                          <a:effectLst/>
                        </a:rPr>
                        <a:t>Vegetation SIF</a:t>
                      </a:r>
                      <a:endParaRPr lang="en-GB" sz="1200" baseline="0" noProof="0" dirty="0">
                        <a:effectLst/>
                        <a:latin typeface="Calibri" charset="0"/>
                        <a:ea typeface="Calibri" charset="0"/>
                        <a:cs typeface="Times New Roman" charset="0"/>
                      </a:endParaRPr>
                    </a:p>
                  </a:txBody>
                  <a:tcPr marL="101979" marR="101979" marT="0" marB="0"/>
                </a:tc>
                <a:tc>
                  <a:txBody>
                    <a:bodyPr/>
                    <a:lstStyle/>
                    <a:p>
                      <a:pPr>
                        <a:spcAft>
                          <a:spcPts val="0"/>
                        </a:spcAft>
                      </a:pPr>
                      <a:r>
                        <a:rPr lang="en-GB" sz="1200" kern="1200" noProof="0" dirty="0" smtClean="0">
                          <a:solidFill>
                            <a:schemeClr val="dk1"/>
                          </a:solidFill>
                          <a:effectLst/>
                          <a:latin typeface="+mn-lt"/>
                          <a:ea typeface="+mn-ea"/>
                          <a:cs typeface="+mn-cs"/>
                        </a:rPr>
                        <a:t>    ” ”</a:t>
                      </a:r>
                      <a:endParaRPr lang="en-GB" sz="1200" noProof="0" dirty="0">
                        <a:effectLst/>
                        <a:latin typeface="Calibri" charset="0"/>
                        <a:ea typeface="Calibri" charset="0"/>
                        <a:cs typeface="Times New Roman" charset="0"/>
                      </a:endParaRPr>
                    </a:p>
                  </a:txBody>
                  <a:tcPr marL="101979" marR="101979" marT="0" marB="0"/>
                </a:tc>
                <a:tc>
                  <a:txBody>
                    <a:bodyPr/>
                    <a:lstStyle/>
                    <a:p>
                      <a:pPr>
                        <a:spcAft>
                          <a:spcPts val="0"/>
                        </a:spcAft>
                      </a:pPr>
                      <a:r>
                        <a:rPr lang="en-GB" sz="1200" kern="1200" noProof="0" dirty="0" smtClean="0">
                          <a:solidFill>
                            <a:schemeClr val="dk1"/>
                          </a:solidFill>
                          <a:effectLst/>
                          <a:latin typeface="+mn-lt"/>
                          <a:ea typeface="+mn-ea"/>
                          <a:cs typeface="+mn-cs"/>
                        </a:rPr>
                        <a:t>      ” ”</a:t>
                      </a:r>
                      <a:endParaRPr lang="en-GB" sz="1200" noProof="0" dirty="0">
                        <a:effectLst/>
                        <a:latin typeface="Calibri" charset="0"/>
                        <a:ea typeface="Calibri" charset="0"/>
                        <a:cs typeface="Times New Roman" charset="0"/>
                      </a:endParaRPr>
                    </a:p>
                  </a:txBody>
                  <a:tcPr marL="101979" marR="101979" marT="0" marB="0"/>
                </a:tc>
                <a:extLst>
                  <a:ext uri="{0D108BD9-81ED-4DB2-BD59-A6C34878D82A}">
                    <a16:rowId xmlns:a16="http://schemas.microsoft.com/office/drawing/2014/main" val="10006"/>
                  </a:ext>
                </a:extLst>
              </a:tr>
            </a:tbl>
          </a:graphicData>
        </a:graphic>
      </p:graphicFrame>
      <p:sp>
        <p:nvSpPr>
          <p:cNvPr id="11" name="Rectangle 10"/>
          <p:cNvSpPr/>
          <p:nvPr/>
        </p:nvSpPr>
        <p:spPr>
          <a:xfrm>
            <a:off x="83515" y="2831720"/>
            <a:ext cx="3164434" cy="461665"/>
          </a:xfrm>
          <a:prstGeom prst="rect">
            <a:avLst/>
          </a:prstGeom>
        </p:spPr>
        <p:txBody>
          <a:bodyPr wrap="square">
            <a:spAutoFit/>
          </a:bodyPr>
          <a:lstStyle/>
          <a:p>
            <a:pPr>
              <a:defRPr/>
            </a:pPr>
            <a:r>
              <a:rPr lang="en-US" sz="1200" b="1" dirty="0" smtClean="0">
                <a:latin typeface="Verdana" pitchFamily="34" charset="0"/>
                <a:ea typeface="+mn-ea"/>
                <a:cs typeface="+mn-cs"/>
              </a:rPr>
              <a:t>Sentinel-4 on MTG-S (EUM):</a:t>
            </a:r>
            <a:endParaRPr lang="en-US" sz="1200" dirty="0" smtClean="0">
              <a:latin typeface="Verdana" pitchFamily="34" charset="0"/>
              <a:ea typeface="+mn-ea"/>
              <a:cs typeface="+mn-cs"/>
            </a:endParaRPr>
          </a:p>
          <a:p>
            <a:pPr marL="285750" indent="-285750">
              <a:buFont typeface="Arial" panose="020B0604020202020204" pitchFamily="34" charset="0"/>
              <a:buChar char="•"/>
              <a:defRPr/>
            </a:pPr>
            <a:r>
              <a:rPr lang="en-US" sz="1200" dirty="0"/>
              <a:t>Launch readiness </a:t>
            </a:r>
            <a:r>
              <a:rPr lang="en-US" sz="1200" dirty="0" smtClean="0">
                <a:latin typeface="Verdana" pitchFamily="34" charset="0"/>
                <a:ea typeface="+mn-ea"/>
                <a:cs typeface="+mn-cs"/>
              </a:rPr>
              <a:t>in 2022</a:t>
            </a:r>
            <a:endParaRPr lang="en-US" sz="1800" dirty="0">
              <a:latin typeface="Verdana" pitchFamily="34" charset="0"/>
              <a:ea typeface="+mn-ea"/>
              <a:cs typeface="+mn-cs"/>
            </a:endParaRPr>
          </a:p>
        </p:txBody>
      </p:sp>
      <p:sp>
        <p:nvSpPr>
          <p:cNvPr id="20" name="CustomShape 2"/>
          <p:cNvSpPr>
            <a:spLocks noChangeAspect="1"/>
          </p:cNvSpPr>
          <p:nvPr/>
        </p:nvSpPr>
        <p:spPr>
          <a:xfrm>
            <a:off x="7376454" y="2842797"/>
            <a:ext cx="1767546" cy="663546"/>
          </a:xfrm>
          <a:prstGeom prst="rect">
            <a:avLst/>
          </a:prstGeom>
          <a:noFill/>
          <a:ln w="12600">
            <a:noFill/>
          </a:ln>
        </p:spPr>
        <p:style>
          <a:lnRef idx="0">
            <a:scrgbClr r="0" g="0" b="0"/>
          </a:lnRef>
          <a:fillRef idx="0">
            <a:scrgbClr r="0" g="0" b="0"/>
          </a:fillRef>
          <a:effectRef idx="0">
            <a:scrgbClr r="0" g="0" b="0"/>
          </a:effectRef>
          <a:fontRef idx="minor"/>
        </p:style>
        <p:txBody>
          <a:bodyPr wrap="none" lIns="50760" tIns="50760" rIns="50760" bIns="50760" anchor="ctr"/>
          <a:lstStyle/>
          <a:p>
            <a:pPr algn="ctr">
              <a:defRPr/>
            </a:pPr>
            <a:r>
              <a:rPr lang="en-US" sz="1200" b="1" dirty="0" smtClean="0">
                <a:latin typeface="Verdana" pitchFamily="34" charset="0"/>
              </a:rPr>
              <a:t>CEOS </a:t>
            </a:r>
          </a:p>
          <a:p>
            <a:pPr algn="ctr">
              <a:defRPr/>
            </a:pPr>
            <a:r>
              <a:rPr lang="en-US" sz="1200" b="1" dirty="0" smtClean="0">
                <a:latin typeface="Verdana" pitchFamily="34" charset="0"/>
              </a:rPr>
              <a:t>Virtual </a:t>
            </a:r>
          </a:p>
          <a:p>
            <a:pPr algn="ctr">
              <a:defRPr/>
            </a:pPr>
            <a:r>
              <a:rPr lang="en-US" sz="1200" b="1" dirty="0" smtClean="0">
                <a:latin typeface="Verdana" pitchFamily="34" charset="0"/>
              </a:rPr>
              <a:t>Constellation</a:t>
            </a:r>
            <a:endParaRPr sz="1200" b="1" dirty="0">
              <a:latin typeface="Verdana" pitchFamily="34" charset="0"/>
            </a:endParaRPr>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2263" t="1186" r="83621" b="6724"/>
          <a:stretch/>
        </p:blipFill>
        <p:spPr>
          <a:xfrm>
            <a:off x="7090682" y="2720698"/>
            <a:ext cx="491232" cy="2256083"/>
          </a:xfrm>
          <a:prstGeom prst="rect">
            <a:avLst/>
          </a:prstGeom>
        </p:spPr>
      </p:pic>
      <p:sp>
        <p:nvSpPr>
          <p:cNvPr id="22" name="TextBox 21"/>
          <p:cNvSpPr txBox="1"/>
          <p:nvPr/>
        </p:nvSpPr>
        <p:spPr>
          <a:xfrm rot="16200000">
            <a:off x="6466272" y="3851550"/>
            <a:ext cx="1335622" cy="219291"/>
          </a:xfrm>
          <a:prstGeom prst="rect">
            <a:avLst/>
          </a:prstGeom>
          <a:solidFill>
            <a:schemeClr val="bg1"/>
          </a:solidFill>
        </p:spPr>
        <p:txBody>
          <a:bodyPr wrap="none" rtlCol="0">
            <a:spAutoFit/>
          </a:bodyPr>
          <a:lstStyle/>
          <a:p>
            <a:r>
              <a:rPr lang="en-US" sz="825" dirty="0"/>
              <a:t>Solar zenith angle [°]</a:t>
            </a:r>
            <a:endParaRPr lang="en-GB" sz="825" dirty="0"/>
          </a:p>
        </p:txBody>
      </p:sp>
      <p:pic>
        <p:nvPicPr>
          <p:cNvPr id="23" name="Content Placeholder 3" descr="Sentinel5 Logo_orange_blau_RGB.jpg"/>
          <p:cNvPicPr>
            <a:picLocks noChangeAspect="1"/>
          </p:cNvPicPr>
          <p:nvPr/>
        </p:nvPicPr>
        <p:blipFill>
          <a:blip r:embed="rId5" cstate="print">
            <a:extLst>
              <a:ext uri="{28A0092B-C50C-407E-A947-70E740481C1C}">
                <a14:useLocalDpi xmlns:a14="http://schemas.microsoft.com/office/drawing/2010/main" val="0"/>
              </a:ext>
            </a:extLst>
          </a:blip>
          <a:srcRect l="73" t="105" r="-104" b="-404"/>
          <a:stretch>
            <a:fillRect/>
          </a:stretch>
        </p:blipFill>
        <p:spPr bwMode="auto">
          <a:xfrm>
            <a:off x="6629655" y="543631"/>
            <a:ext cx="789564" cy="609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086" y="4233646"/>
            <a:ext cx="1926685" cy="554012"/>
          </a:xfrm>
          <a:prstGeom prst="rect">
            <a:avLst/>
          </a:prstGeom>
        </p:spPr>
      </p:pic>
    </p:spTree>
    <p:extLst>
      <p:ext uri="{BB962C8B-B14F-4D97-AF65-F5344CB8AC3E}">
        <p14:creationId xmlns:p14="http://schemas.microsoft.com/office/powerpoint/2010/main" val="34447315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174846" cy="430887"/>
          </a:xfrm>
        </p:spPr>
        <p:txBody>
          <a:bodyPr/>
          <a:lstStyle/>
          <a:p>
            <a:r>
              <a:rPr lang="en-US" dirty="0"/>
              <a:t>Sentinel-5P: Nitrogen Dioxide NO</a:t>
            </a:r>
            <a:r>
              <a:rPr lang="en-US" baseline="-25000" dirty="0"/>
              <a:t>2</a:t>
            </a:r>
            <a:r>
              <a:rPr lang="en-US" dirty="0"/>
              <a:t> Ship Tracks </a:t>
            </a:r>
          </a:p>
        </p:txBody>
      </p:sp>
      <p:pic>
        <p:nvPicPr>
          <p:cNvPr id="10" name="Picture 9" descr="trop_no2_gribraltar_201802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0485" y="963379"/>
            <a:ext cx="5420963" cy="3622717"/>
          </a:xfrm>
          <a:prstGeom prst="rect">
            <a:avLst/>
          </a:prstGeom>
        </p:spPr>
      </p:pic>
      <p:sp>
        <p:nvSpPr>
          <p:cNvPr id="13" name="Rectangle 12"/>
          <p:cNvSpPr/>
          <p:nvPr/>
        </p:nvSpPr>
        <p:spPr>
          <a:xfrm>
            <a:off x="178847" y="2369127"/>
            <a:ext cx="3341638" cy="738664"/>
          </a:xfrm>
          <a:prstGeom prst="rect">
            <a:avLst/>
          </a:prstGeom>
        </p:spPr>
        <p:txBody>
          <a:bodyPr wrap="square">
            <a:spAutoFit/>
          </a:bodyPr>
          <a:lstStyle/>
          <a:p>
            <a:pPr algn="r"/>
            <a:r>
              <a:rPr lang="en-US" sz="1400" dirty="0" smtClean="0"/>
              <a:t>Strait of Gibraltar </a:t>
            </a:r>
          </a:p>
          <a:p>
            <a:pPr algn="r"/>
            <a:r>
              <a:rPr lang="en-US" sz="1400" dirty="0" smtClean="0"/>
              <a:t>on </a:t>
            </a:r>
            <a:r>
              <a:rPr lang="en-US" sz="1400" dirty="0"/>
              <a:t>20 </a:t>
            </a:r>
            <a:r>
              <a:rPr lang="en-US" sz="1400" dirty="0" smtClean="0"/>
              <a:t>Feb. 2018</a:t>
            </a:r>
          </a:p>
          <a:p>
            <a:pPr algn="r"/>
            <a:r>
              <a:rPr lang="en-US" sz="1400" dirty="0" smtClean="0"/>
              <a:t> (</a:t>
            </a:r>
            <a:r>
              <a:rPr lang="en-US" sz="1400" dirty="0"/>
              <a:t>KNMI/NSO/ESA</a:t>
            </a:r>
            <a:r>
              <a:rPr lang="en-US" sz="1400" dirty="0" smtClean="0"/>
              <a:t>)</a:t>
            </a:r>
            <a:endParaRPr lang="en-US" sz="1400" dirty="0"/>
          </a:p>
        </p:txBody>
      </p:sp>
      <p:grpSp>
        <p:nvGrpSpPr>
          <p:cNvPr id="8" name="Group 7"/>
          <p:cNvGrpSpPr/>
          <p:nvPr/>
        </p:nvGrpSpPr>
        <p:grpSpPr>
          <a:xfrm>
            <a:off x="160606" y="2555038"/>
            <a:ext cx="8446818" cy="1911610"/>
            <a:chOff x="160606" y="2555038"/>
            <a:chExt cx="8446818" cy="1911610"/>
          </a:xfrm>
        </p:grpSpPr>
        <p:pic>
          <p:nvPicPr>
            <p:cNvPr id="3" name="Picture 2"/>
            <p:cNvPicPr>
              <a:picLocks noChangeAspect="1"/>
            </p:cNvPicPr>
            <p:nvPr/>
          </p:nvPicPr>
          <p:blipFill>
            <a:blip r:embed="rId4"/>
            <a:stretch>
              <a:fillRect/>
            </a:stretch>
          </p:blipFill>
          <p:spPr>
            <a:xfrm>
              <a:off x="160606" y="3308550"/>
              <a:ext cx="3065398" cy="1158098"/>
            </a:xfrm>
            <a:prstGeom prst="rect">
              <a:avLst/>
            </a:prstGeom>
          </p:spPr>
        </p:pic>
        <p:sp>
          <p:nvSpPr>
            <p:cNvPr id="4" name="Rectangle 3"/>
            <p:cNvSpPr/>
            <p:nvPr/>
          </p:nvSpPr>
          <p:spPr>
            <a:xfrm rot="21241717">
              <a:off x="4900785" y="2555038"/>
              <a:ext cx="3706639" cy="394898"/>
            </a:xfrm>
            <a:prstGeom prst="rect">
              <a:avLst/>
            </a:prstGeom>
            <a:noFill/>
            <a:ln w="38100" cmpd="sng">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a:stCxn id="4" idx="1"/>
              <a:endCxn id="3" idx="3"/>
            </p:cNvCxnSpPr>
            <p:nvPr/>
          </p:nvCxnSpPr>
          <p:spPr>
            <a:xfrm flipH="1">
              <a:off x="3226004" y="2945291"/>
              <a:ext cx="1684837" cy="942308"/>
            </a:xfrm>
            <a:prstGeom prst="line">
              <a:avLst/>
            </a:prstGeom>
            <a:ln>
              <a:solidFill>
                <a:srgbClr val="C5ED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4844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174846" cy="430887"/>
          </a:xfrm>
        </p:spPr>
        <p:txBody>
          <a:bodyPr/>
          <a:lstStyle/>
          <a:p>
            <a:r>
              <a:rPr lang="en-US" dirty="0"/>
              <a:t>Sentinel-5P: Methane Preliminary Results</a:t>
            </a:r>
          </a:p>
        </p:txBody>
      </p:sp>
      <p:pic>
        <p:nvPicPr>
          <p:cNvPr id="10" name="Content Placeholder 8">
            <a:extLst>
              <a:ext uri="{FF2B5EF4-FFF2-40B4-BE49-F238E27FC236}">
                <a16:creationId xmlns:a16="http://schemas.microsoft.com/office/drawing/2014/main" id="{91C8DB5A-3716-234D-B902-DF61E05C5506}"/>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90450"/>
          <a:stretch/>
        </p:blipFill>
        <p:spPr bwMode="auto">
          <a:xfrm>
            <a:off x="506454" y="3282196"/>
            <a:ext cx="4364736" cy="468063"/>
          </a:xfrm>
          <a:prstGeom prst="rect">
            <a:avLst/>
          </a:prstGeom>
          <a:noFill/>
          <a:ln w="9525">
            <a:noFill/>
            <a:miter lim="800000"/>
            <a:headEnd/>
            <a:tailEnd/>
          </a:ln>
          <a:effectLst/>
        </p:spPr>
      </p:pic>
      <p:sp>
        <p:nvSpPr>
          <p:cNvPr id="12" name="TextBox 11">
            <a:extLst>
              <a:ext uri="{FF2B5EF4-FFF2-40B4-BE49-F238E27FC236}">
                <a16:creationId xmlns:a16="http://schemas.microsoft.com/office/drawing/2014/main" id="{DB054202-E11C-5E47-8213-76BFA650C43C}"/>
              </a:ext>
            </a:extLst>
          </p:cNvPr>
          <p:cNvSpPr txBox="1"/>
          <p:nvPr/>
        </p:nvSpPr>
        <p:spPr>
          <a:xfrm>
            <a:off x="1877600" y="651635"/>
            <a:ext cx="1470531" cy="307777"/>
          </a:xfrm>
          <a:prstGeom prst="rect">
            <a:avLst/>
          </a:prstGeom>
          <a:noFill/>
        </p:spPr>
        <p:txBody>
          <a:bodyPr wrap="none" rtlCol="0">
            <a:spAutoFit/>
          </a:bodyPr>
          <a:lstStyle/>
          <a:p>
            <a:r>
              <a:rPr lang="en-US" sz="1400" dirty="0" smtClean="0">
                <a:solidFill>
                  <a:schemeClr val="bg2"/>
                </a:solidFill>
              </a:rPr>
              <a:t>Nov/Dec </a:t>
            </a:r>
            <a:r>
              <a:rPr lang="en-US" sz="1400" dirty="0">
                <a:solidFill>
                  <a:schemeClr val="bg2"/>
                </a:solidFill>
              </a:rPr>
              <a:t>2017</a:t>
            </a:r>
          </a:p>
        </p:txBody>
      </p:sp>
      <p:pic>
        <p:nvPicPr>
          <p:cNvPr id="15" name="Content Placeholder 8">
            <a:extLst>
              <a:ext uri="{FF2B5EF4-FFF2-40B4-BE49-F238E27FC236}">
                <a16:creationId xmlns:a16="http://schemas.microsoft.com/office/drawing/2014/main" id="{7DCDACC1-0EB0-8A44-9F91-572DE5A2EB3B}"/>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55288"/>
          <a:stretch/>
        </p:blipFill>
        <p:spPr>
          <a:xfrm>
            <a:off x="105307" y="942484"/>
            <a:ext cx="5015118" cy="2516926"/>
          </a:xfrm>
        </p:spPr>
      </p:pic>
      <p:sp>
        <p:nvSpPr>
          <p:cNvPr id="11" name="TextBox 10">
            <a:extLst>
              <a:ext uri="{FF2B5EF4-FFF2-40B4-BE49-F238E27FC236}">
                <a16:creationId xmlns:a16="http://schemas.microsoft.com/office/drawing/2014/main" id="{54FCD9FD-F37D-7343-B311-1F4F0CFE2D27}"/>
              </a:ext>
            </a:extLst>
          </p:cNvPr>
          <p:cNvSpPr txBox="1"/>
          <p:nvPr/>
        </p:nvSpPr>
        <p:spPr>
          <a:xfrm>
            <a:off x="130240" y="4070748"/>
            <a:ext cx="4618466"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bg2"/>
                </a:solidFill>
              </a:rPr>
              <a:t>No glint processing to date</a:t>
            </a:r>
          </a:p>
          <a:p>
            <a:pPr marL="285750" indent="-285750">
              <a:buFont typeface="Arial" panose="020B0604020202020204" pitchFamily="34" charset="0"/>
              <a:buChar char="•"/>
            </a:pPr>
            <a:r>
              <a:rPr lang="en-US" sz="1400" dirty="0">
                <a:solidFill>
                  <a:schemeClr val="bg2"/>
                </a:solidFill>
              </a:rPr>
              <a:t>Planned </a:t>
            </a:r>
            <a:r>
              <a:rPr lang="en-US" sz="1400" dirty="0" smtClean="0">
                <a:solidFill>
                  <a:schemeClr val="bg2"/>
                </a:solidFill>
              </a:rPr>
              <a:t>data </a:t>
            </a:r>
            <a:r>
              <a:rPr lang="en-US" sz="1400" dirty="0">
                <a:solidFill>
                  <a:schemeClr val="bg2"/>
                </a:solidFill>
              </a:rPr>
              <a:t>r</a:t>
            </a:r>
            <a:r>
              <a:rPr lang="en-US" sz="1400" dirty="0" smtClean="0">
                <a:solidFill>
                  <a:schemeClr val="bg2"/>
                </a:solidFill>
              </a:rPr>
              <a:t>elease in </a:t>
            </a:r>
            <a:r>
              <a:rPr lang="en-US" sz="1400" dirty="0">
                <a:solidFill>
                  <a:schemeClr val="bg2"/>
                </a:solidFill>
              </a:rPr>
              <a:t>October</a:t>
            </a:r>
          </a:p>
        </p:txBody>
      </p:sp>
      <p:pic>
        <p:nvPicPr>
          <p:cNvPr id="5" name="Picture 4"/>
          <p:cNvPicPr>
            <a:picLocks noChangeAspect="1"/>
          </p:cNvPicPr>
          <p:nvPr/>
        </p:nvPicPr>
        <p:blipFill>
          <a:blip r:embed="rId5"/>
          <a:stretch>
            <a:fillRect/>
          </a:stretch>
        </p:blipFill>
        <p:spPr>
          <a:xfrm>
            <a:off x="4773638" y="2321544"/>
            <a:ext cx="4185304" cy="2107084"/>
          </a:xfrm>
          <a:prstGeom prst="rect">
            <a:avLst/>
          </a:prstGeom>
        </p:spPr>
      </p:pic>
      <p:sp>
        <p:nvSpPr>
          <p:cNvPr id="16" name="TextBox 15">
            <a:extLst>
              <a:ext uri="{FF2B5EF4-FFF2-40B4-BE49-F238E27FC236}">
                <a16:creationId xmlns:a16="http://schemas.microsoft.com/office/drawing/2014/main" id="{54FCD9FD-F37D-7343-B311-1F4F0CFE2D27}"/>
              </a:ext>
            </a:extLst>
          </p:cNvPr>
          <p:cNvSpPr txBox="1"/>
          <p:nvPr/>
        </p:nvSpPr>
        <p:spPr>
          <a:xfrm>
            <a:off x="5721328" y="1855474"/>
            <a:ext cx="3193207" cy="461665"/>
          </a:xfrm>
          <a:prstGeom prst="rect">
            <a:avLst/>
          </a:prstGeom>
          <a:noFill/>
        </p:spPr>
        <p:txBody>
          <a:bodyPr wrap="square" rtlCol="0">
            <a:spAutoFit/>
          </a:bodyPr>
          <a:lstStyle/>
          <a:p>
            <a:r>
              <a:rPr lang="en-US" sz="1200" dirty="0" smtClean="0"/>
              <a:t>CH</a:t>
            </a:r>
            <a:r>
              <a:rPr lang="en-US" sz="1200" baseline="-25000" dirty="0" smtClean="0"/>
              <a:t>4</a:t>
            </a:r>
            <a:r>
              <a:rPr lang="en-US" sz="1200" dirty="0" smtClean="0"/>
              <a:t> anomalies in Africa from </a:t>
            </a:r>
            <a:r>
              <a:rPr lang="en-US" sz="1200" dirty="0"/>
              <a:t>biomass burning </a:t>
            </a:r>
            <a:r>
              <a:rPr lang="en-US" sz="1200" dirty="0" smtClean="0"/>
              <a:t>&amp; wetland emissions</a:t>
            </a:r>
            <a:endParaRPr lang="en-US" sz="1200" dirty="0"/>
          </a:p>
        </p:txBody>
      </p:sp>
    </p:spTree>
    <p:extLst>
      <p:ext uri="{BB962C8B-B14F-4D97-AF65-F5344CB8AC3E}">
        <p14:creationId xmlns:p14="http://schemas.microsoft.com/office/powerpoint/2010/main" val="3309070569"/>
      </p:ext>
    </p:extLst>
  </p:cSld>
  <p:clrMapOvr>
    <a:masterClrMapping/>
  </p:clrMapOvr>
  <p:timing>
    <p:tnLst>
      <p:par>
        <p:cTn id="1" dur="indefinite" restart="never" nodeType="tmRoot"/>
      </p:par>
    </p:tnLst>
  </p:timing>
</p:sld>
</file>

<file path=ppt/theme/theme1.xml><?xml version="1.0" encoding="utf-8"?>
<a:theme xmlns:a="http://schemas.openxmlformats.org/drawingml/2006/main" name="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587E21-31CA-408E-A5B1-4B7F0D8D9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22279E-2C4C-4C93-8498-455A58D1433E}">
  <ds:schemaRefs>
    <ds:schemaRef ds:uri="http://purl.org/dc/elements/1.1/"/>
    <ds:schemaRef ds:uri="http://schemas.microsoft.com/office/2006/metadata/properties"/>
    <ds:schemaRef ds:uri="f2760952-b3bb-408f-ace6-eb1e07642b8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548D79E0-F545-4A75-B39D-7B8AF1D9BA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ESA Presentation 16-9</Template>
  <TotalTime>4324</TotalTime>
  <Words>1458</Words>
  <Application>Microsoft Office PowerPoint</Application>
  <PresentationFormat>On-screen Show (16:9)</PresentationFormat>
  <Paragraphs>303</Paragraphs>
  <Slides>17</Slides>
  <Notes>16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7" baseType="lpstr">
      <vt:lpstr>MS PGothic</vt:lpstr>
      <vt:lpstr>Arial</vt:lpstr>
      <vt:lpstr>Calibri</vt:lpstr>
      <vt:lpstr>Cambria Math</vt:lpstr>
      <vt:lpstr>NotesEsa</vt:lpstr>
      <vt:lpstr>Times New Roman</vt:lpstr>
      <vt:lpstr>Verdana</vt:lpstr>
      <vt:lpstr>Wingdings</vt:lpstr>
      <vt:lpstr>ESA Presentation 16-9</vt:lpstr>
      <vt:lpstr>Equation</vt:lpstr>
      <vt:lpstr>PowerPoint Presentation</vt:lpstr>
      <vt:lpstr>PowerPoint Presentation</vt:lpstr>
      <vt:lpstr>Copernicus Sentinel missions</vt:lpstr>
      <vt:lpstr>The Atmospheric Sentinels</vt:lpstr>
      <vt:lpstr>Sentinel-5p: Improved Spatial Resolution</vt:lpstr>
      <vt:lpstr>Sentinel-5p: Improved Spatial Resolution</vt:lpstr>
      <vt:lpstr>Sentinel GHG &amp; Its Related Products</vt:lpstr>
      <vt:lpstr>Sentinel-5P: Nitrogen Dioxide NO2 Ship Tracks </vt:lpstr>
      <vt:lpstr>Sentinel-5P: Methane Preliminary Results</vt:lpstr>
      <vt:lpstr>GHG-CCI: Satellite observation of CO2 growth rates </vt:lpstr>
      <vt:lpstr>PowerPoint Presentation</vt:lpstr>
      <vt:lpstr>High Priority Candidate Missions (HPCMs)</vt:lpstr>
      <vt:lpstr>Candidate Copernicus Expansion Mission End-to-end System requirements to monitor CO2</vt:lpstr>
      <vt:lpstr>CO2 Monitoring – Space Segment Requirements 1/2</vt:lpstr>
      <vt:lpstr>CO2 Monitoring – Space Segment Requirements 2/2 </vt:lpstr>
      <vt:lpstr>Sentinel GHG &amp; Its Related Products (candidate)</vt:lpstr>
      <vt:lpstr>PowerPoint Presentation</vt:lpstr>
    </vt:vector>
  </TitlesOfParts>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CO2 Monitoring Task Force (Task A) Meeting-5</dc:title>
  <dc:subject>CO2 Monitoring Task Force (Task A) Meeting-5</dc:subject>
  <dc:creator>Yasjka Meijer</dc:creator>
  <cp:keywords/>
  <dc:description/>
  <cp:lastModifiedBy>Yasjka Meijer</cp:lastModifiedBy>
  <cp:revision>96</cp:revision>
  <cp:lastPrinted>2018-06-17T21:37:21Z</cp:lastPrinted>
  <dcterms:created xsi:type="dcterms:W3CDTF">2017-11-03T11:50:42Z</dcterms:created>
  <dcterms:modified xsi:type="dcterms:W3CDTF">2018-06-17T22:03:38Z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Yasjka Meijer</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ESA</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1</vt:i4>
  </property>
  <property fmtid="{D5CDD505-2E9C-101B-9397-08002B2CF9AE}" pid="28" name="Revision">
    <vt:i4>0</vt:i4>
  </property>
  <property fmtid="{D5CDD505-2E9C-101B-9397-08002B2CF9AE}" pid="29" name="Issue Date">
    <vt:filetime>2017-11-06T23:00:00Z</vt:filetime>
  </property>
  <property fmtid="{D5CDD505-2E9C-101B-9397-08002B2CF9AE}" pid="30" name="Organisational_x0020_entity">
    <vt:lpwstr>ESA</vt:lpwstr>
  </property>
</Properties>
</file>