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84" r:id="rId3"/>
    <p:sldId id="361" r:id="rId4"/>
    <p:sldId id="260" r:id="rId5"/>
    <p:sldId id="257" r:id="rId6"/>
    <p:sldId id="258" r:id="rId7"/>
    <p:sldId id="324" r:id="rId8"/>
    <p:sldId id="352" r:id="rId9"/>
    <p:sldId id="362" r:id="rId10"/>
    <p:sldId id="363" r:id="rId11"/>
    <p:sldId id="343" r:id="rId12"/>
    <p:sldId id="321" r:id="rId13"/>
    <p:sldId id="330" r:id="rId14"/>
    <p:sldId id="288" r:id="rId15"/>
    <p:sldId id="289" r:id="rId16"/>
    <p:sldId id="305" r:id="rId17"/>
    <p:sldId id="359" r:id="rId18"/>
    <p:sldId id="323" r:id="rId19"/>
    <p:sldId id="298" r:id="rId20"/>
    <p:sldId id="360" r:id="rId21"/>
    <p:sldId id="300" r:id="rId22"/>
    <p:sldId id="355" r:id="rId23"/>
    <p:sldId id="353" r:id="rId24"/>
    <p:sldId id="354" r:id="rId25"/>
    <p:sldId id="322" r:id="rId26"/>
    <p:sldId id="309" r:id="rId27"/>
    <p:sldId id="296" r:id="rId28"/>
    <p:sldId id="326" r:id="rId29"/>
    <p:sldId id="313" r:id="rId30"/>
    <p:sldId id="266"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930" autoAdjust="0"/>
  </p:normalViewPr>
  <p:slideViewPr>
    <p:cSldViewPr snapToGrid="0" snapToObjects="1">
      <p:cViewPr>
        <p:scale>
          <a:sx n="100" d="100"/>
          <a:sy n="100" d="100"/>
        </p:scale>
        <p:origin x="-1280"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1" d="100"/>
          <a:sy n="71" d="100"/>
        </p:scale>
        <p:origin x="-3392" y="-1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ash.harwell.aeat.com\naei-admin\naei13\0_meetings\b_NISC_27-11-14\Copy%20of%20INTEM_emissions_1990_2014_forAE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823775621319506"/>
          <c:y val="0.0290716851151516"/>
          <c:w val="0.695208970438328"/>
          <c:h val="0.811377895176024"/>
        </c:manualLayout>
      </c:layout>
      <c:lineChart>
        <c:grouping val="standard"/>
        <c:varyColors val="0"/>
        <c:ser>
          <c:idx val="0"/>
          <c:order val="0"/>
          <c:tx>
            <c:strRef>
              <c:f>'[Copy of INTEM_emissions_1990_2014_forAEA.xlsx]Rearranged (HFC-134a)'!$E$3</c:f>
              <c:strCache>
                <c:ptCount val="1"/>
                <c:pt idx="0">
                  <c:v>Mace Head - error bars represent the 5th and 95th percentiles</c:v>
                </c:pt>
              </c:strCache>
            </c:strRef>
          </c:tx>
          <c:spPr>
            <a:ln w="28575" cap="rnd">
              <a:solidFill>
                <a:srgbClr val="C00000"/>
              </a:solidFill>
              <a:round/>
            </a:ln>
            <a:effectLst/>
          </c:spPr>
          <c:marker>
            <c:symbol val="circle"/>
            <c:size val="5"/>
            <c:spPr>
              <a:solidFill>
                <a:srgbClr val="C00000"/>
              </a:solidFill>
              <a:ln w="15875">
                <a:solidFill>
                  <a:srgbClr val="C00000"/>
                </a:solidFill>
              </a:ln>
              <a:effectLst/>
            </c:spPr>
          </c:marker>
          <c:errBars>
            <c:errDir val="y"/>
            <c:errBarType val="both"/>
            <c:errValType val="cust"/>
            <c:noEndCap val="0"/>
            <c:plus>
              <c:numRef>
                <c:f>'[Copy of INTEM_emissions_1990_2014_forAEA.xlsx]Rearranged (HFC-134a)'!$F$5:$AD$5</c:f>
                <c:numCache>
                  <c:formatCode>General</c:formatCode>
                  <c:ptCount val="25"/>
                  <c:pt idx="0">
                    <c:v>#N/A</c:v>
                  </c:pt>
                  <c:pt idx="1">
                    <c:v>#N/A</c:v>
                  </c:pt>
                  <c:pt idx="2">
                    <c:v>#N/A</c:v>
                  </c:pt>
                  <c:pt idx="3">
                    <c:v>#N/A</c:v>
                  </c:pt>
                  <c:pt idx="4">
                    <c:v>#N/A</c:v>
                  </c:pt>
                  <c:pt idx="5">
                    <c:v>1.48</c:v>
                  </c:pt>
                  <c:pt idx="6">
                    <c:v>1.03</c:v>
                  </c:pt>
                  <c:pt idx="7">
                    <c:v>0.32</c:v>
                  </c:pt>
                  <c:pt idx="8">
                    <c:v>0.34</c:v>
                  </c:pt>
                  <c:pt idx="9">
                    <c:v>0.52</c:v>
                  </c:pt>
                  <c:pt idx="10">
                    <c:v>0.28</c:v>
                  </c:pt>
                  <c:pt idx="11">
                    <c:v>0.54</c:v>
                  </c:pt>
                  <c:pt idx="12">
                    <c:v>0.3</c:v>
                  </c:pt>
                  <c:pt idx="13">
                    <c:v>0.5</c:v>
                  </c:pt>
                  <c:pt idx="14">
                    <c:v>0.4</c:v>
                  </c:pt>
                  <c:pt idx="15">
                    <c:v>0.3</c:v>
                  </c:pt>
                  <c:pt idx="16">
                    <c:v>0.4</c:v>
                  </c:pt>
                  <c:pt idx="17">
                    <c:v>0.4</c:v>
                  </c:pt>
                  <c:pt idx="18">
                    <c:v>0.6</c:v>
                  </c:pt>
                  <c:pt idx="19">
                    <c:v>0.3</c:v>
                  </c:pt>
                  <c:pt idx="20">
                    <c:v>0.4</c:v>
                  </c:pt>
                  <c:pt idx="21">
                    <c:v>0.6</c:v>
                  </c:pt>
                  <c:pt idx="22">
                    <c:v>0.3</c:v>
                  </c:pt>
                  <c:pt idx="23">
                    <c:v>#N/A</c:v>
                  </c:pt>
                  <c:pt idx="24">
                    <c:v>#N/A</c:v>
                  </c:pt>
                </c:numCache>
              </c:numRef>
            </c:plus>
            <c:minus>
              <c:numRef>
                <c:f>'[Copy of INTEM_emissions_1990_2014_forAEA.xlsx]Rearranged (HFC-134a)'!$F$4:$AD$4</c:f>
                <c:numCache>
                  <c:formatCode>General</c:formatCode>
                  <c:ptCount val="25"/>
                  <c:pt idx="0">
                    <c:v>#N/A</c:v>
                  </c:pt>
                  <c:pt idx="1">
                    <c:v>#N/A</c:v>
                  </c:pt>
                  <c:pt idx="2">
                    <c:v>#N/A</c:v>
                  </c:pt>
                  <c:pt idx="3">
                    <c:v>#N/A</c:v>
                  </c:pt>
                  <c:pt idx="4">
                    <c:v>#N/A</c:v>
                  </c:pt>
                  <c:pt idx="5">
                    <c:v>0.42</c:v>
                  </c:pt>
                  <c:pt idx="6">
                    <c:v>0.77</c:v>
                  </c:pt>
                  <c:pt idx="7">
                    <c:v>0.48</c:v>
                  </c:pt>
                  <c:pt idx="8">
                    <c:v>0.26</c:v>
                  </c:pt>
                  <c:pt idx="9">
                    <c:v>0.28</c:v>
                  </c:pt>
                  <c:pt idx="10">
                    <c:v>0.42</c:v>
                  </c:pt>
                  <c:pt idx="11">
                    <c:v>0.66</c:v>
                  </c:pt>
                  <c:pt idx="12">
                    <c:v>0.6</c:v>
                  </c:pt>
                  <c:pt idx="13">
                    <c:v>0.6</c:v>
                  </c:pt>
                  <c:pt idx="14">
                    <c:v>0.4</c:v>
                  </c:pt>
                  <c:pt idx="15">
                    <c:v>0.3</c:v>
                  </c:pt>
                  <c:pt idx="16">
                    <c:v>0.4</c:v>
                  </c:pt>
                  <c:pt idx="17">
                    <c:v>0.4</c:v>
                  </c:pt>
                  <c:pt idx="18">
                    <c:v>0.5</c:v>
                  </c:pt>
                  <c:pt idx="19">
                    <c:v>0.5</c:v>
                  </c:pt>
                  <c:pt idx="20">
                    <c:v>0.7</c:v>
                  </c:pt>
                  <c:pt idx="21">
                    <c:v>0.5</c:v>
                  </c:pt>
                  <c:pt idx="22">
                    <c:v>0.5</c:v>
                  </c:pt>
                  <c:pt idx="23">
                    <c:v>#N/A</c:v>
                  </c:pt>
                  <c:pt idx="24">
                    <c:v>#N/A</c:v>
                  </c:pt>
                </c:numCache>
              </c:numRef>
            </c:minus>
            <c:spPr>
              <a:noFill/>
              <a:ln w="19050" cap="flat" cmpd="sng" algn="ctr">
                <a:solidFill>
                  <a:srgbClr val="C00000"/>
                </a:solidFill>
                <a:round/>
              </a:ln>
              <a:effectLst/>
            </c:spPr>
          </c:errBars>
          <c:cat>
            <c:numRef>
              <c:f>'[Copy of INTEM_emissions_1990_2014_forAEA.xlsx]Rearranged (HFC-134a)'!$F$2:$AD$2</c:f>
              <c:numCache>
                <c:formatCode>General</c:formatCode>
                <c:ptCount val="25"/>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numCache>
            </c:numRef>
          </c:cat>
          <c:val>
            <c:numRef>
              <c:f>'[Copy of INTEM_emissions_1990_2014_forAEA.xlsx]Rearranged (HFC-134a)'!$F$3:$AD$3</c:f>
              <c:numCache>
                <c:formatCode>_-* #,##0_-;\-* #,##0_-;_-* "-"??_-;_-@_-</c:formatCode>
                <c:ptCount val="25"/>
                <c:pt idx="0">
                  <c:v>#N/A</c:v>
                </c:pt>
                <c:pt idx="1">
                  <c:v>#N/A</c:v>
                </c:pt>
                <c:pt idx="2">
                  <c:v>#N/A</c:v>
                </c:pt>
                <c:pt idx="3">
                  <c:v>#N/A</c:v>
                </c:pt>
                <c:pt idx="4">
                  <c:v>#N/A</c:v>
                </c:pt>
                <c:pt idx="5">
                  <c:v>0.92</c:v>
                </c:pt>
                <c:pt idx="6">
                  <c:v>1.27</c:v>
                </c:pt>
                <c:pt idx="7">
                  <c:v>1.28</c:v>
                </c:pt>
                <c:pt idx="8">
                  <c:v>1.26</c:v>
                </c:pt>
                <c:pt idx="9">
                  <c:v>1.28</c:v>
                </c:pt>
                <c:pt idx="10">
                  <c:v>1.62</c:v>
                </c:pt>
                <c:pt idx="11">
                  <c:v>1.86</c:v>
                </c:pt>
                <c:pt idx="12">
                  <c:v>2.3</c:v>
                </c:pt>
                <c:pt idx="13">
                  <c:v>2.5</c:v>
                </c:pt>
                <c:pt idx="14">
                  <c:v>2.7</c:v>
                </c:pt>
                <c:pt idx="15">
                  <c:v>2.7</c:v>
                </c:pt>
                <c:pt idx="16">
                  <c:v>2.8</c:v>
                </c:pt>
                <c:pt idx="17">
                  <c:v>2.9</c:v>
                </c:pt>
                <c:pt idx="18">
                  <c:v>3.0</c:v>
                </c:pt>
                <c:pt idx="19">
                  <c:v>3.3</c:v>
                </c:pt>
                <c:pt idx="20">
                  <c:v>3.3</c:v>
                </c:pt>
                <c:pt idx="21">
                  <c:v>3.0</c:v>
                </c:pt>
                <c:pt idx="22">
                  <c:v>2.9</c:v>
                </c:pt>
                <c:pt idx="23">
                  <c:v>#N/A</c:v>
                </c:pt>
                <c:pt idx="24">
                  <c:v>#N/A</c:v>
                </c:pt>
              </c:numCache>
            </c:numRef>
          </c:val>
          <c:smooth val="0"/>
        </c:ser>
        <c:ser>
          <c:idx val="1"/>
          <c:order val="1"/>
          <c:tx>
            <c:strRef>
              <c:f>'[Copy of INTEM_emissions_1990_2014_forAEA.xlsx]Rearranged (HFC-134a)'!$E$6</c:f>
              <c:strCache>
                <c:ptCount val="1"/>
                <c:pt idx="0">
                  <c:v>DECC - error bars represent the 2.5th and 97.5th percentiles</c:v>
                </c:pt>
              </c:strCache>
            </c:strRef>
          </c:tx>
          <c:spPr>
            <a:ln w="28575" cap="rnd">
              <a:solidFill>
                <a:schemeClr val="accent2"/>
              </a:solidFill>
              <a:round/>
            </a:ln>
            <a:effectLst/>
          </c:spPr>
          <c:marker>
            <c:symbol val="circle"/>
            <c:size val="5"/>
            <c:spPr>
              <a:solidFill>
                <a:schemeClr val="accent2"/>
              </a:solidFill>
              <a:ln w="15875">
                <a:solidFill>
                  <a:schemeClr val="accent2"/>
                </a:solidFill>
              </a:ln>
              <a:effectLst/>
            </c:spPr>
          </c:marker>
          <c:errBars>
            <c:errDir val="y"/>
            <c:errBarType val="both"/>
            <c:errValType val="cust"/>
            <c:noEndCap val="0"/>
            <c:plus>
              <c:numRef>
                <c:f>'[Copy of INTEM_emissions_1990_2014_forAEA.xlsx]Rearranged (HFC-134a)'!$F$7:$AD$7</c:f>
                <c:numCache>
                  <c:formatCode>General</c:formatCode>
                  <c:ptCount val="2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0.4258</c:v>
                  </c:pt>
                  <c:pt idx="24">
                    <c:v>0.64</c:v>
                  </c:pt>
                </c:numCache>
              </c:numRef>
            </c:plus>
            <c:minus>
              <c:numRef>
                <c:f>'[Copy of INTEM_emissions_1990_2014_forAEA.xlsx]Rearranged (HFC-134a)'!$F$8:$AD$8</c:f>
                <c:numCache>
                  <c:formatCode>General</c:formatCode>
                  <c:ptCount val="2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0.4258</c:v>
                  </c:pt>
                  <c:pt idx="24">
                    <c:v>0.64</c:v>
                  </c:pt>
                </c:numCache>
              </c:numRef>
            </c:minus>
            <c:spPr>
              <a:noFill/>
              <a:ln w="19050" cap="flat" cmpd="sng" algn="ctr">
                <a:solidFill>
                  <a:schemeClr val="accent2"/>
                </a:solidFill>
                <a:round/>
              </a:ln>
              <a:effectLst/>
            </c:spPr>
          </c:errBars>
          <c:val>
            <c:numRef>
              <c:f>'[Copy of INTEM_emissions_1990_2014_forAEA.xlsx]Rearranged (HFC-134a)'!$F$6:$AD$6</c:f>
              <c:numCache>
                <c:formatCode>_-* #,##0_-;\-* #,##0_-;_-* "-"??_-;_-@_-</c:formatCode>
                <c:ptCount val="2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3.2</c:v>
                </c:pt>
                <c:pt idx="24">
                  <c:v>3.1</c:v>
                </c:pt>
              </c:numCache>
            </c:numRef>
          </c:val>
          <c:smooth val="0"/>
        </c:ser>
        <c:ser>
          <c:idx val="2"/>
          <c:order val="2"/>
          <c:tx>
            <c:strRef>
              <c:f>'[Copy of INTEM_emissions_1990_2014_forAEA.xlsx]Rearranged (HFC-134a)'!$E$9</c:f>
              <c:strCache>
                <c:ptCount val="1"/>
                <c:pt idx="0">
                  <c:v>UK GHGI</c:v>
                </c:pt>
              </c:strCache>
            </c:strRef>
          </c:tx>
          <c:spPr>
            <a:ln w="28575" cap="rnd">
              <a:solidFill>
                <a:srgbClr val="92D050"/>
              </a:solidFill>
              <a:round/>
            </a:ln>
            <a:effectLst/>
          </c:spPr>
          <c:marker>
            <c:symbol val="circle"/>
            <c:size val="5"/>
            <c:spPr>
              <a:solidFill>
                <a:srgbClr val="92D050"/>
              </a:solidFill>
              <a:ln w="15875">
                <a:solidFill>
                  <a:srgbClr val="92D050"/>
                </a:solidFill>
              </a:ln>
              <a:effectLst/>
            </c:spPr>
          </c:marker>
          <c:errBars>
            <c:errDir val="y"/>
            <c:errBarType val="both"/>
            <c:errValType val="cust"/>
            <c:noEndCap val="0"/>
            <c:plus>
              <c:numRef>
                <c:f>'[Copy of INTEM_emissions_1990_2014_forAEA.xlsx]Rearranged (HFC-134a)'!$F$10:$AD$10</c:f>
                <c:numCache>
                  <c:formatCode>General</c:formatCode>
                  <c:ptCount val="25"/>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#N/A</c:v>
                  </c:pt>
                </c:numCache>
              </c:numRef>
            </c:plus>
            <c:minus>
              <c:numRef>
                <c:f>'[Copy of INTEM_emissions_1990_2014_forAEA.xlsx]Rearranged (HFC-134a)'!$F$11:$AD$11</c:f>
                <c:numCache>
                  <c:formatCode>General</c:formatCode>
                  <c:ptCount val="25"/>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#N/A</c:v>
                  </c:pt>
                </c:numCache>
              </c:numRef>
            </c:minus>
            <c:spPr>
              <a:noFill/>
              <a:ln w="19050" cap="flat" cmpd="sng" algn="ctr">
                <a:solidFill>
                  <a:schemeClr val="accent3"/>
                </a:solidFill>
                <a:prstDash val="solid"/>
                <a:round/>
                <a:headEnd type="none" w="sm" len="sm"/>
              </a:ln>
              <a:effectLst/>
            </c:spPr>
          </c:errBars>
          <c:val>
            <c:numRef>
              <c:f>'[Copy of INTEM_emissions_1990_2014_forAEA.xlsx]Rearranged (HFC-134a)'!$F$9:$AD$9</c:f>
              <c:numCache>
                <c:formatCode>_-* #,##0_-;\-* #,##0_-;_-* "-"??_-;_-@_-</c:formatCode>
                <c:ptCount val="25"/>
                <c:pt idx="0">
                  <c:v>0.0205520893272287</c:v>
                </c:pt>
                <c:pt idx="1">
                  <c:v>0.0261554905981809</c:v>
                </c:pt>
                <c:pt idx="2">
                  <c:v>0.0365889894258875</c:v>
                </c:pt>
                <c:pt idx="3">
                  <c:v>0.330917535232755</c:v>
                </c:pt>
                <c:pt idx="4">
                  <c:v>0.743022676540101</c:v>
                </c:pt>
                <c:pt idx="5">
                  <c:v>1.173419682314722</c:v>
                </c:pt>
                <c:pt idx="6">
                  <c:v>1.621830761217223</c:v>
                </c:pt>
                <c:pt idx="7">
                  <c:v>2.310186345739329</c:v>
                </c:pt>
                <c:pt idx="8">
                  <c:v>3.019968432778414</c:v>
                </c:pt>
                <c:pt idx="9">
                  <c:v>3.090254678406023</c:v>
                </c:pt>
                <c:pt idx="10">
                  <c:v>3.672800139726342</c:v>
                </c:pt>
                <c:pt idx="11">
                  <c:v>4.133343913648742</c:v>
                </c:pt>
                <c:pt idx="12">
                  <c:v>4.337183689406729</c:v>
                </c:pt>
                <c:pt idx="13">
                  <c:v>4.865132816602864</c:v>
                </c:pt>
                <c:pt idx="14">
                  <c:v>5.079640802189818</c:v>
                </c:pt>
                <c:pt idx="15">
                  <c:v>5.47627309443446</c:v>
                </c:pt>
                <c:pt idx="16">
                  <c:v>5.657122025798065</c:v>
                </c:pt>
                <c:pt idx="17">
                  <c:v>5.735682106572944</c:v>
                </c:pt>
                <c:pt idx="18">
                  <c:v>5.998458590772459</c:v>
                </c:pt>
                <c:pt idx="19">
                  <c:v>6.083170207327686</c:v>
                </c:pt>
                <c:pt idx="20">
                  <c:v>6.018591093638974</c:v>
                </c:pt>
                <c:pt idx="21">
                  <c:v>5.9957004080204</c:v>
                </c:pt>
                <c:pt idx="22">
                  <c:v>5.942054699275965</c:v>
                </c:pt>
                <c:pt idx="23">
                  <c:v>5.822869907297075</c:v>
                </c:pt>
                <c:pt idx="24">
                  <c:v>#N/A</c:v>
                </c:pt>
              </c:numCache>
            </c:numRef>
          </c:val>
          <c:smooth val="0"/>
        </c:ser>
        <c:dLbls>
          <c:showLegendKey val="0"/>
          <c:showVal val="0"/>
          <c:showCatName val="0"/>
          <c:showSerName val="0"/>
          <c:showPercent val="0"/>
          <c:showBubbleSize val="0"/>
        </c:dLbls>
        <c:marker val="1"/>
        <c:smooth val="0"/>
        <c:axId val="-2095687368"/>
        <c:axId val="-2095683832"/>
      </c:lineChart>
      <c:catAx>
        <c:axId val="-2095687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5683832"/>
        <c:crosses val="autoZero"/>
        <c:auto val="1"/>
        <c:lblAlgn val="ctr"/>
        <c:lblOffset val="100"/>
        <c:noMultiLvlLbl val="0"/>
      </c:catAx>
      <c:valAx>
        <c:axId val="-2095683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Emissions (kt)</a:t>
                </a:r>
              </a:p>
            </c:rich>
          </c:tx>
          <c:layout/>
          <c:overlay val="0"/>
          <c:spPr>
            <a:noFill/>
            <a:ln>
              <a:noFill/>
            </a:ln>
            <a:effectLst/>
          </c:sp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5687368"/>
        <c:crosses val="autoZero"/>
        <c:crossBetween val="between"/>
      </c:valAx>
      <c:spPr>
        <a:noFill/>
        <a:ln>
          <a:noFill/>
        </a:ln>
        <a:effectLst/>
      </c:spPr>
    </c:plotArea>
    <c:legend>
      <c:legendPos val="r"/>
      <c:layout>
        <c:manualLayout>
          <c:xMode val="edge"/>
          <c:yMode val="edge"/>
          <c:x val="0.80341052169702"/>
          <c:y val="0.170629981543538"/>
          <c:w val="0.182997905078379"/>
          <c:h val="0.7459548841575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EB1410-10EF-DB45-8694-CF49A64C589F}" type="datetimeFigureOut">
              <a:rPr lang="en-US" smtClean="0"/>
              <a:t>6/18/18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061890-76C2-2F43-A3AB-2069E9DC87BC}" type="slidenum">
              <a:rPr lang="en-US" smtClean="0"/>
              <a:t>‹#›</a:t>
            </a:fld>
            <a:endParaRPr lang="en-US"/>
          </a:p>
        </p:txBody>
      </p:sp>
    </p:spTree>
    <p:extLst>
      <p:ext uri="{BB962C8B-B14F-4D97-AF65-F5344CB8AC3E}">
        <p14:creationId xmlns:p14="http://schemas.microsoft.com/office/powerpoint/2010/main" val="9764808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9698"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n-US" dirty="0"/>
          </a:p>
        </p:txBody>
      </p:sp>
      <p:sp>
        <p:nvSpPr>
          <p:cNvPr id="4" name="Slide Number Placeholder 3"/>
          <p:cNvSpPr>
            <a:spLocks noGrp="1"/>
          </p:cNvSpPr>
          <p:nvPr>
            <p:ph type="sldNum" sz="quarter" idx="5"/>
          </p:nvPr>
        </p:nvSpPr>
        <p:spPr/>
        <p:txBody>
          <a:bodyPr/>
          <a:lstStyle/>
          <a:p>
            <a:pPr>
              <a:defRPr/>
            </a:pPr>
            <a:fld id="{52B95FA1-E858-1E40-9E3D-CA72389DD1F2}"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2"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n-US"/>
          </a:p>
        </p:txBody>
      </p:sp>
      <p:sp>
        <p:nvSpPr>
          <p:cNvPr id="4" name="Slide Number Placeholder 3"/>
          <p:cNvSpPr>
            <a:spLocks noGrp="1"/>
          </p:cNvSpPr>
          <p:nvPr>
            <p:ph type="sldNum" sz="quarter" idx="5"/>
          </p:nvPr>
        </p:nvSpPr>
        <p:spPr/>
        <p:txBody>
          <a:bodyPr/>
          <a:lstStyle/>
          <a:p>
            <a:pPr>
              <a:defRPr/>
            </a:pPr>
            <a:fld id="{1506DA53-359D-F54D-9DB8-78DDD8822D5C}" type="slidenum">
              <a:rPr lang="en-US" smtClean="0"/>
              <a:pPr>
                <a:defRPr/>
              </a:pPr>
              <a:t>15</a:t>
            </a:fld>
            <a:endParaRPr lang="en-US"/>
          </a:p>
        </p:txBody>
      </p:sp>
    </p:spTree>
    <p:extLst>
      <p:ext uri="{BB962C8B-B14F-4D97-AF65-F5344CB8AC3E}">
        <p14:creationId xmlns:p14="http://schemas.microsoft.com/office/powerpoint/2010/main" val="407932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endParaRPr lang="en-US" alt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pitchFamily="18" charset="0"/>
                <a:cs typeface="Times New Roman" pitchFamily="18" charset="0"/>
              </a:defRPr>
            </a:lvl1pPr>
            <a:lvl2pPr marL="489560" indent="-188292">
              <a:defRPr sz="1600">
                <a:solidFill>
                  <a:schemeClr val="tx1"/>
                </a:solidFill>
                <a:latin typeface="Times" pitchFamily="18" charset="0"/>
                <a:cs typeface="Times New Roman" pitchFamily="18" charset="0"/>
              </a:defRPr>
            </a:lvl2pPr>
            <a:lvl3pPr marL="753170" indent="-150634">
              <a:defRPr sz="1600">
                <a:solidFill>
                  <a:schemeClr val="tx1"/>
                </a:solidFill>
                <a:latin typeface="Times" pitchFamily="18" charset="0"/>
                <a:cs typeface="Times New Roman" pitchFamily="18" charset="0"/>
              </a:defRPr>
            </a:lvl3pPr>
            <a:lvl4pPr marL="1054438" indent="-150634">
              <a:defRPr sz="1600">
                <a:solidFill>
                  <a:schemeClr val="tx1"/>
                </a:solidFill>
                <a:latin typeface="Times" pitchFamily="18" charset="0"/>
                <a:cs typeface="Times New Roman" pitchFamily="18" charset="0"/>
              </a:defRPr>
            </a:lvl4pPr>
            <a:lvl5pPr marL="1355706" indent="-150634">
              <a:defRPr sz="1600">
                <a:solidFill>
                  <a:schemeClr val="tx1"/>
                </a:solidFill>
                <a:latin typeface="Times" pitchFamily="18" charset="0"/>
                <a:cs typeface="Times New Roman" pitchFamily="18" charset="0"/>
              </a:defRPr>
            </a:lvl5pPr>
            <a:lvl6pPr marL="1656974" indent="-150634" eaLnBrk="0" fontAlgn="base" hangingPunct="0">
              <a:spcBef>
                <a:spcPct val="0"/>
              </a:spcBef>
              <a:spcAft>
                <a:spcPct val="0"/>
              </a:spcAft>
              <a:defRPr sz="1600">
                <a:solidFill>
                  <a:schemeClr val="tx1"/>
                </a:solidFill>
                <a:latin typeface="Times" pitchFamily="18" charset="0"/>
                <a:cs typeface="Times New Roman" pitchFamily="18" charset="0"/>
              </a:defRPr>
            </a:lvl6pPr>
            <a:lvl7pPr marL="1958242" indent="-150634" eaLnBrk="0" fontAlgn="base" hangingPunct="0">
              <a:spcBef>
                <a:spcPct val="0"/>
              </a:spcBef>
              <a:spcAft>
                <a:spcPct val="0"/>
              </a:spcAft>
              <a:defRPr sz="1600">
                <a:solidFill>
                  <a:schemeClr val="tx1"/>
                </a:solidFill>
                <a:latin typeface="Times" pitchFamily="18" charset="0"/>
                <a:cs typeface="Times New Roman" pitchFamily="18" charset="0"/>
              </a:defRPr>
            </a:lvl7pPr>
            <a:lvl8pPr marL="2259509" indent="-150634" eaLnBrk="0" fontAlgn="base" hangingPunct="0">
              <a:spcBef>
                <a:spcPct val="0"/>
              </a:spcBef>
              <a:spcAft>
                <a:spcPct val="0"/>
              </a:spcAft>
              <a:defRPr sz="1600">
                <a:solidFill>
                  <a:schemeClr val="tx1"/>
                </a:solidFill>
                <a:latin typeface="Times" pitchFamily="18" charset="0"/>
                <a:cs typeface="Times New Roman" pitchFamily="18" charset="0"/>
              </a:defRPr>
            </a:lvl8pPr>
            <a:lvl9pPr marL="2560777" indent="-150634" eaLnBrk="0" fontAlgn="base" hangingPunct="0">
              <a:spcBef>
                <a:spcPct val="0"/>
              </a:spcBef>
              <a:spcAft>
                <a:spcPct val="0"/>
              </a:spcAft>
              <a:defRPr sz="1600">
                <a:solidFill>
                  <a:schemeClr val="tx1"/>
                </a:solidFill>
                <a:latin typeface="Times" pitchFamily="18" charset="0"/>
                <a:cs typeface="Times New Roman" pitchFamily="18" charset="0"/>
              </a:defRPr>
            </a:lvl9pPr>
          </a:lstStyle>
          <a:p>
            <a:fld id="{CDFB6658-F4E6-4CE8-A9E7-212ACA3EBBB8}" type="slidenum">
              <a:rPr lang="en-US" altLang="en-US" sz="800">
                <a:latin typeface="Arial" pitchFamily="34" charset="0"/>
                <a:cs typeface="Arial" pitchFamily="34" charset="0"/>
              </a:rPr>
              <a:pPr/>
              <a:t>16</a:t>
            </a:fld>
            <a:endParaRPr lang="en-US" altLang="en-US" sz="800">
              <a:latin typeface="Arial" pitchFamily="34" charset="0"/>
              <a:cs typeface="Arial" pitchFamily="34" charset="0"/>
            </a:endParaRPr>
          </a:p>
        </p:txBody>
      </p:sp>
    </p:spTree>
    <p:extLst>
      <p:ext uri="{BB962C8B-B14F-4D97-AF65-F5344CB8AC3E}">
        <p14:creationId xmlns:p14="http://schemas.microsoft.com/office/powerpoint/2010/main" val="4240833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382588" y="534988"/>
            <a:ext cx="6096000" cy="4572000"/>
          </a:xfrm>
          <a:ln/>
        </p:spPr>
      </p:sp>
      <p:sp>
        <p:nvSpPr>
          <p:cNvPr id="66562" name="Rectangle 3"/>
          <p:cNvSpPr>
            <a:spLocks noGrp="1" noChangeArrowheads="1"/>
          </p:cNvSpPr>
          <p:nvPr>
            <p:ph type="body" idx="1"/>
          </p:nvPr>
        </p:nvSpPr>
        <p:spPr>
          <a:xfrm>
            <a:off x="381002" y="5409598"/>
            <a:ext cx="6171903" cy="3046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45000"/>
              </a:spcBef>
            </a:pPr>
            <a:endParaRPr lang="en-US" sz="1300" dirty="0"/>
          </a:p>
        </p:txBody>
      </p:sp>
      <p:sp>
        <p:nvSpPr>
          <p:cNvPr id="66563"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306" eaLnBrk="0" hangingPunct="0">
              <a:defRPr sz="2300">
                <a:solidFill>
                  <a:schemeClr val="tx1"/>
                </a:solidFill>
                <a:latin typeface="Arial" charset="0"/>
                <a:ea typeface="ＭＳ Ｐゴシック" charset="0"/>
                <a:cs typeface="ＭＳ Ｐゴシック" charset="0"/>
              </a:defRPr>
            </a:lvl1pPr>
            <a:lvl2pPr marL="702631" indent="-270243" defTabSz="896306" eaLnBrk="0" hangingPunct="0">
              <a:defRPr sz="2300">
                <a:solidFill>
                  <a:schemeClr val="tx1"/>
                </a:solidFill>
                <a:latin typeface="Arial" charset="0"/>
                <a:ea typeface="ＭＳ Ｐゴシック" charset="0"/>
              </a:defRPr>
            </a:lvl2pPr>
            <a:lvl3pPr marL="1080971" indent="-216195" defTabSz="896306" eaLnBrk="0" hangingPunct="0">
              <a:defRPr sz="2300">
                <a:solidFill>
                  <a:schemeClr val="tx1"/>
                </a:solidFill>
                <a:latin typeface="Arial" charset="0"/>
                <a:ea typeface="ＭＳ Ｐゴシック" charset="0"/>
              </a:defRPr>
            </a:lvl3pPr>
            <a:lvl4pPr marL="1513360" indent="-216195" defTabSz="896306" eaLnBrk="0" hangingPunct="0">
              <a:defRPr sz="2300">
                <a:solidFill>
                  <a:schemeClr val="tx1"/>
                </a:solidFill>
                <a:latin typeface="Arial" charset="0"/>
                <a:ea typeface="ＭＳ Ｐゴシック" charset="0"/>
              </a:defRPr>
            </a:lvl4pPr>
            <a:lvl5pPr marL="1945748" indent="-216195" defTabSz="896306" eaLnBrk="0" hangingPunct="0">
              <a:defRPr sz="2300">
                <a:solidFill>
                  <a:schemeClr val="tx1"/>
                </a:solidFill>
                <a:latin typeface="Arial" charset="0"/>
                <a:ea typeface="ＭＳ Ｐゴシック" charset="0"/>
              </a:defRPr>
            </a:lvl5pPr>
            <a:lvl6pPr marL="2378136" indent="-216195" defTabSz="896306" eaLnBrk="0" fontAlgn="base" hangingPunct="0">
              <a:spcBef>
                <a:spcPct val="0"/>
              </a:spcBef>
              <a:spcAft>
                <a:spcPct val="0"/>
              </a:spcAft>
              <a:defRPr sz="2300">
                <a:solidFill>
                  <a:schemeClr val="tx1"/>
                </a:solidFill>
                <a:latin typeface="Arial" charset="0"/>
                <a:ea typeface="ＭＳ Ｐゴシック" charset="0"/>
              </a:defRPr>
            </a:lvl6pPr>
            <a:lvl7pPr marL="2810525" indent="-216195" defTabSz="896306" eaLnBrk="0" fontAlgn="base" hangingPunct="0">
              <a:spcBef>
                <a:spcPct val="0"/>
              </a:spcBef>
              <a:spcAft>
                <a:spcPct val="0"/>
              </a:spcAft>
              <a:defRPr sz="2300">
                <a:solidFill>
                  <a:schemeClr val="tx1"/>
                </a:solidFill>
                <a:latin typeface="Arial" charset="0"/>
                <a:ea typeface="ＭＳ Ｐゴシック" charset="0"/>
              </a:defRPr>
            </a:lvl7pPr>
            <a:lvl8pPr marL="3242913" indent="-216195" defTabSz="896306" eaLnBrk="0" fontAlgn="base" hangingPunct="0">
              <a:spcBef>
                <a:spcPct val="0"/>
              </a:spcBef>
              <a:spcAft>
                <a:spcPct val="0"/>
              </a:spcAft>
              <a:defRPr sz="2300">
                <a:solidFill>
                  <a:schemeClr val="tx1"/>
                </a:solidFill>
                <a:latin typeface="Arial" charset="0"/>
                <a:ea typeface="ＭＳ Ｐゴシック" charset="0"/>
              </a:defRPr>
            </a:lvl8pPr>
            <a:lvl9pPr marL="3675301" indent="-216195" defTabSz="896306"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r>
              <a:rPr lang="en-US" sz="1100">
                <a:solidFill>
                  <a:prstClr val="black"/>
                </a:solidFill>
                <a:latin typeface="Calibri" charset="0"/>
              </a:rPr>
              <a:t>3-4 October 2013</a:t>
            </a:r>
          </a:p>
        </p:txBody>
      </p:sp>
      <p:sp>
        <p:nvSpPr>
          <p:cNvPr id="66564" name="Footer Placeholder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306" eaLnBrk="0" hangingPunct="0">
              <a:defRPr sz="2300">
                <a:solidFill>
                  <a:schemeClr val="tx1"/>
                </a:solidFill>
                <a:latin typeface="Arial" charset="0"/>
                <a:ea typeface="ＭＳ Ｐゴシック" charset="0"/>
                <a:cs typeface="ＭＳ Ｐゴシック" charset="0"/>
              </a:defRPr>
            </a:lvl1pPr>
            <a:lvl2pPr marL="702631" indent="-270243" defTabSz="896306" eaLnBrk="0" hangingPunct="0">
              <a:defRPr sz="2300">
                <a:solidFill>
                  <a:schemeClr val="tx1"/>
                </a:solidFill>
                <a:latin typeface="Arial" charset="0"/>
                <a:ea typeface="ＭＳ Ｐゴシック" charset="0"/>
              </a:defRPr>
            </a:lvl2pPr>
            <a:lvl3pPr marL="1080971" indent="-216195" defTabSz="896306" eaLnBrk="0" hangingPunct="0">
              <a:defRPr sz="2300">
                <a:solidFill>
                  <a:schemeClr val="tx1"/>
                </a:solidFill>
                <a:latin typeface="Arial" charset="0"/>
                <a:ea typeface="ＭＳ Ｐゴシック" charset="0"/>
              </a:defRPr>
            </a:lvl3pPr>
            <a:lvl4pPr marL="1513360" indent="-216195" defTabSz="896306" eaLnBrk="0" hangingPunct="0">
              <a:defRPr sz="2300">
                <a:solidFill>
                  <a:schemeClr val="tx1"/>
                </a:solidFill>
                <a:latin typeface="Arial" charset="0"/>
                <a:ea typeface="ＭＳ Ｐゴシック" charset="0"/>
              </a:defRPr>
            </a:lvl4pPr>
            <a:lvl5pPr marL="1945748" indent="-216195" defTabSz="896306" eaLnBrk="0" hangingPunct="0">
              <a:defRPr sz="2300">
                <a:solidFill>
                  <a:schemeClr val="tx1"/>
                </a:solidFill>
                <a:latin typeface="Arial" charset="0"/>
                <a:ea typeface="ＭＳ Ｐゴシック" charset="0"/>
              </a:defRPr>
            </a:lvl5pPr>
            <a:lvl6pPr marL="2378136" indent="-216195" defTabSz="896306" eaLnBrk="0" fontAlgn="base" hangingPunct="0">
              <a:spcBef>
                <a:spcPct val="0"/>
              </a:spcBef>
              <a:spcAft>
                <a:spcPct val="0"/>
              </a:spcAft>
              <a:defRPr sz="2300">
                <a:solidFill>
                  <a:schemeClr val="tx1"/>
                </a:solidFill>
                <a:latin typeface="Arial" charset="0"/>
                <a:ea typeface="ＭＳ Ｐゴシック" charset="0"/>
              </a:defRPr>
            </a:lvl6pPr>
            <a:lvl7pPr marL="2810525" indent="-216195" defTabSz="896306" eaLnBrk="0" fontAlgn="base" hangingPunct="0">
              <a:spcBef>
                <a:spcPct val="0"/>
              </a:spcBef>
              <a:spcAft>
                <a:spcPct val="0"/>
              </a:spcAft>
              <a:defRPr sz="2300">
                <a:solidFill>
                  <a:schemeClr val="tx1"/>
                </a:solidFill>
                <a:latin typeface="Arial" charset="0"/>
                <a:ea typeface="ＭＳ Ｐゴシック" charset="0"/>
              </a:defRPr>
            </a:lvl7pPr>
            <a:lvl8pPr marL="3242913" indent="-216195" defTabSz="896306" eaLnBrk="0" fontAlgn="base" hangingPunct="0">
              <a:spcBef>
                <a:spcPct val="0"/>
              </a:spcBef>
              <a:spcAft>
                <a:spcPct val="0"/>
              </a:spcAft>
              <a:defRPr sz="2300">
                <a:solidFill>
                  <a:schemeClr val="tx1"/>
                </a:solidFill>
                <a:latin typeface="Arial" charset="0"/>
                <a:ea typeface="ＭＳ Ｐゴシック" charset="0"/>
              </a:defRPr>
            </a:lvl8pPr>
            <a:lvl9pPr marL="3675301" indent="-216195" defTabSz="896306"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r>
              <a:rPr lang="en-US" sz="1100">
                <a:solidFill>
                  <a:prstClr val="black"/>
                </a:solidFill>
                <a:latin typeface="Calibri" charset="0"/>
              </a:rPr>
              <a:t>GEO Carbon – Tarasova and Butler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Megacities observing system for Los Angeles</a:t>
            </a:r>
            <a:endParaRPr lang="en-US" dirty="0"/>
          </a:p>
          <a:p>
            <a:r>
              <a:rPr lang="en-US" dirty="0"/>
              <a:t>In-situ sensors located around the LA basin provide continuous, high accuracy measurements of greenhouse gas (GHG) mixing ratios of CO2, CH4, and CO. A remote-sensing instrument on Mt. Wilson provides multiple scans per day of the basin to measure slant-column mixing ratios. Another remote-sensing instrument at Caltech provides continuous daytime measurements of column mixing ratios. Aircraft and mobile laboratories provide infrequent but intensive measurements of mixing ratios. Satellites are beginning to provide remote-sensing measurements of LA. Other instruments (not shown) measure winds and boundary layer height.</a:t>
            </a:r>
          </a:p>
        </p:txBody>
      </p:sp>
      <p:sp>
        <p:nvSpPr>
          <p:cNvPr id="4" name="Slide Number Placeholder 3"/>
          <p:cNvSpPr>
            <a:spLocks noGrp="1"/>
          </p:cNvSpPr>
          <p:nvPr>
            <p:ph type="sldNum" sz="quarter" idx="10"/>
          </p:nvPr>
        </p:nvSpPr>
        <p:spPr/>
        <p:txBody>
          <a:bodyPr/>
          <a:lstStyle/>
          <a:p>
            <a:fld id="{09DF12CB-EBDA-3F49-8EA4-2DDFE65237F8}" type="slidenum">
              <a:rPr lang="en-US" smtClean="0"/>
              <a:pPr/>
              <a:t>22</a:t>
            </a:fld>
            <a:endParaRPr lang="en-US"/>
          </a:p>
        </p:txBody>
      </p:sp>
    </p:spTree>
    <p:extLst>
      <p:ext uri="{BB962C8B-B14F-4D97-AF65-F5344CB8AC3E}">
        <p14:creationId xmlns:p14="http://schemas.microsoft.com/office/powerpoint/2010/main" val="3128572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382588" y="534988"/>
            <a:ext cx="6096000" cy="4572000"/>
          </a:xfrm>
          <a:ln/>
        </p:spPr>
      </p:sp>
      <p:sp>
        <p:nvSpPr>
          <p:cNvPr id="66562" name="Rectangle 3"/>
          <p:cNvSpPr>
            <a:spLocks noGrp="1" noChangeArrowheads="1"/>
          </p:cNvSpPr>
          <p:nvPr>
            <p:ph type="body" idx="1"/>
          </p:nvPr>
        </p:nvSpPr>
        <p:spPr>
          <a:xfrm>
            <a:off x="381002" y="5409598"/>
            <a:ext cx="6171903" cy="3046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45000"/>
              </a:spcBef>
            </a:pPr>
            <a:endParaRPr lang="en-US" sz="1300" dirty="0"/>
          </a:p>
        </p:txBody>
      </p:sp>
      <p:sp>
        <p:nvSpPr>
          <p:cNvPr id="66563"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306" eaLnBrk="0" hangingPunct="0">
              <a:defRPr sz="2300">
                <a:solidFill>
                  <a:schemeClr val="tx1"/>
                </a:solidFill>
                <a:latin typeface="Arial" charset="0"/>
                <a:ea typeface="ＭＳ Ｐゴシック" charset="0"/>
                <a:cs typeface="ＭＳ Ｐゴシック" charset="0"/>
              </a:defRPr>
            </a:lvl1pPr>
            <a:lvl2pPr marL="702631" indent="-270243" defTabSz="896306" eaLnBrk="0" hangingPunct="0">
              <a:defRPr sz="2300">
                <a:solidFill>
                  <a:schemeClr val="tx1"/>
                </a:solidFill>
                <a:latin typeface="Arial" charset="0"/>
                <a:ea typeface="ＭＳ Ｐゴシック" charset="0"/>
              </a:defRPr>
            </a:lvl2pPr>
            <a:lvl3pPr marL="1080971" indent="-216195" defTabSz="896306" eaLnBrk="0" hangingPunct="0">
              <a:defRPr sz="2300">
                <a:solidFill>
                  <a:schemeClr val="tx1"/>
                </a:solidFill>
                <a:latin typeface="Arial" charset="0"/>
                <a:ea typeface="ＭＳ Ｐゴシック" charset="0"/>
              </a:defRPr>
            </a:lvl3pPr>
            <a:lvl4pPr marL="1513360" indent="-216195" defTabSz="896306" eaLnBrk="0" hangingPunct="0">
              <a:defRPr sz="2300">
                <a:solidFill>
                  <a:schemeClr val="tx1"/>
                </a:solidFill>
                <a:latin typeface="Arial" charset="0"/>
                <a:ea typeface="ＭＳ Ｐゴシック" charset="0"/>
              </a:defRPr>
            </a:lvl4pPr>
            <a:lvl5pPr marL="1945748" indent="-216195" defTabSz="896306" eaLnBrk="0" hangingPunct="0">
              <a:defRPr sz="2300">
                <a:solidFill>
                  <a:schemeClr val="tx1"/>
                </a:solidFill>
                <a:latin typeface="Arial" charset="0"/>
                <a:ea typeface="ＭＳ Ｐゴシック" charset="0"/>
              </a:defRPr>
            </a:lvl5pPr>
            <a:lvl6pPr marL="2378136" indent="-216195" defTabSz="896306" eaLnBrk="0" fontAlgn="base" hangingPunct="0">
              <a:spcBef>
                <a:spcPct val="0"/>
              </a:spcBef>
              <a:spcAft>
                <a:spcPct val="0"/>
              </a:spcAft>
              <a:defRPr sz="2300">
                <a:solidFill>
                  <a:schemeClr val="tx1"/>
                </a:solidFill>
                <a:latin typeface="Arial" charset="0"/>
                <a:ea typeface="ＭＳ Ｐゴシック" charset="0"/>
              </a:defRPr>
            </a:lvl6pPr>
            <a:lvl7pPr marL="2810525" indent="-216195" defTabSz="896306" eaLnBrk="0" fontAlgn="base" hangingPunct="0">
              <a:spcBef>
                <a:spcPct val="0"/>
              </a:spcBef>
              <a:spcAft>
                <a:spcPct val="0"/>
              </a:spcAft>
              <a:defRPr sz="2300">
                <a:solidFill>
                  <a:schemeClr val="tx1"/>
                </a:solidFill>
                <a:latin typeface="Arial" charset="0"/>
                <a:ea typeface="ＭＳ Ｐゴシック" charset="0"/>
              </a:defRPr>
            </a:lvl7pPr>
            <a:lvl8pPr marL="3242913" indent="-216195" defTabSz="896306" eaLnBrk="0" fontAlgn="base" hangingPunct="0">
              <a:spcBef>
                <a:spcPct val="0"/>
              </a:spcBef>
              <a:spcAft>
                <a:spcPct val="0"/>
              </a:spcAft>
              <a:defRPr sz="2300">
                <a:solidFill>
                  <a:schemeClr val="tx1"/>
                </a:solidFill>
                <a:latin typeface="Arial" charset="0"/>
                <a:ea typeface="ＭＳ Ｐゴシック" charset="0"/>
              </a:defRPr>
            </a:lvl8pPr>
            <a:lvl9pPr marL="3675301" indent="-216195" defTabSz="896306"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r>
              <a:rPr lang="en-US" sz="1100">
                <a:solidFill>
                  <a:prstClr val="black"/>
                </a:solidFill>
                <a:latin typeface="Calibri" charset="0"/>
              </a:rPr>
              <a:t>3-4 October 2013</a:t>
            </a:r>
          </a:p>
        </p:txBody>
      </p:sp>
      <p:sp>
        <p:nvSpPr>
          <p:cNvPr id="66564" name="Footer Placeholder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306" eaLnBrk="0" hangingPunct="0">
              <a:defRPr sz="2300">
                <a:solidFill>
                  <a:schemeClr val="tx1"/>
                </a:solidFill>
                <a:latin typeface="Arial" charset="0"/>
                <a:ea typeface="ＭＳ Ｐゴシック" charset="0"/>
                <a:cs typeface="ＭＳ Ｐゴシック" charset="0"/>
              </a:defRPr>
            </a:lvl1pPr>
            <a:lvl2pPr marL="702631" indent="-270243" defTabSz="896306" eaLnBrk="0" hangingPunct="0">
              <a:defRPr sz="2300">
                <a:solidFill>
                  <a:schemeClr val="tx1"/>
                </a:solidFill>
                <a:latin typeface="Arial" charset="0"/>
                <a:ea typeface="ＭＳ Ｐゴシック" charset="0"/>
              </a:defRPr>
            </a:lvl2pPr>
            <a:lvl3pPr marL="1080971" indent="-216195" defTabSz="896306" eaLnBrk="0" hangingPunct="0">
              <a:defRPr sz="2300">
                <a:solidFill>
                  <a:schemeClr val="tx1"/>
                </a:solidFill>
                <a:latin typeface="Arial" charset="0"/>
                <a:ea typeface="ＭＳ Ｐゴシック" charset="0"/>
              </a:defRPr>
            </a:lvl3pPr>
            <a:lvl4pPr marL="1513360" indent="-216195" defTabSz="896306" eaLnBrk="0" hangingPunct="0">
              <a:defRPr sz="2300">
                <a:solidFill>
                  <a:schemeClr val="tx1"/>
                </a:solidFill>
                <a:latin typeface="Arial" charset="0"/>
                <a:ea typeface="ＭＳ Ｐゴシック" charset="0"/>
              </a:defRPr>
            </a:lvl4pPr>
            <a:lvl5pPr marL="1945748" indent="-216195" defTabSz="896306" eaLnBrk="0" hangingPunct="0">
              <a:defRPr sz="2300">
                <a:solidFill>
                  <a:schemeClr val="tx1"/>
                </a:solidFill>
                <a:latin typeface="Arial" charset="0"/>
                <a:ea typeface="ＭＳ Ｐゴシック" charset="0"/>
              </a:defRPr>
            </a:lvl5pPr>
            <a:lvl6pPr marL="2378136" indent="-216195" defTabSz="896306" eaLnBrk="0" fontAlgn="base" hangingPunct="0">
              <a:spcBef>
                <a:spcPct val="0"/>
              </a:spcBef>
              <a:spcAft>
                <a:spcPct val="0"/>
              </a:spcAft>
              <a:defRPr sz="2300">
                <a:solidFill>
                  <a:schemeClr val="tx1"/>
                </a:solidFill>
                <a:latin typeface="Arial" charset="0"/>
                <a:ea typeface="ＭＳ Ｐゴシック" charset="0"/>
              </a:defRPr>
            </a:lvl6pPr>
            <a:lvl7pPr marL="2810525" indent="-216195" defTabSz="896306" eaLnBrk="0" fontAlgn="base" hangingPunct="0">
              <a:spcBef>
                <a:spcPct val="0"/>
              </a:spcBef>
              <a:spcAft>
                <a:spcPct val="0"/>
              </a:spcAft>
              <a:defRPr sz="2300">
                <a:solidFill>
                  <a:schemeClr val="tx1"/>
                </a:solidFill>
                <a:latin typeface="Arial" charset="0"/>
                <a:ea typeface="ＭＳ Ｐゴシック" charset="0"/>
              </a:defRPr>
            </a:lvl7pPr>
            <a:lvl8pPr marL="3242913" indent="-216195" defTabSz="896306" eaLnBrk="0" fontAlgn="base" hangingPunct="0">
              <a:spcBef>
                <a:spcPct val="0"/>
              </a:spcBef>
              <a:spcAft>
                <a:spcPct val="0"/>
              </a:spcAft>
              <a:defRPr sz="2300">
                <a:solidFill>
                  <a:schemeClr val="tx1"/>
                </a:solidFill>
                <a:latin typeface="Arial" charset="0"/>
                <a:ea typeface="ＭＳ Ｐゴシック" charset="0"/>
              </a:defRPr>
            </a:lvl8pPr>
            <a:lvl9pPr marL="3675301" indent="-216195" defTabSz="896306"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r>
              <a:rPr lang="en-US" sz="1100">
                <a:solidFill>
                  <a:prstClr val="black"/>
                </a:solidFill>
                <a:latin typeface="Calibri" charset="0"/>
              </a:rPr>
              <a:t>GEO Carbon – Tarasova and Butler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59">
              <a:defRPr/>
            </a:pPr>
            <a:r>
              <a:rPr lang="en-US" b="1" dirty="0"/>
              <a:t>A tiered strategy for monitoring methane leaks in the US.</a:t>
            </a:r>
            <a:r>
              <a:rPr lang="en-US" dirty="0"/>
              <a:t> An EIA map illustrates onshore oil and gas production in key regions of the contiguous United States (CONUS).  Red boxes indicate the focus of Tier 1: persistent monitoring for large leaks by a methane-imaging satellite in low-Earth orbit and ultimately geostationary orbit - enveloping key elements of the domestic oil and gas supply chain: well-heads, processing/ storage facilities, and distribution and consumption in urban areas.  Other key methane sectors (e.g., major livestock areas and landfills) are also covered – ensuring proper source attribution.  Methane leaks that significantly exceed EPA predictions are automatically detected, located within 500 meters, and communicated to facility operators within 3-15 days of onset. The inset offers a close-up of dense oil (orange) and gas (blue) wells with an overlay illustrating the size of satellite pixels. Tier 2 would apply targeted follow-up in selected areas with plume- imaging aircraft to pin-point locations and provide spatial maps of leaks. Tier 3: a national network of methane instruments on 15 tall towers (dark green triangles existing NOAA network; light green triangles indicate notional network expansion) would estimate the atmospheric methane budget of the CONUS every month, with a spatial resolution of about 50 km. </a:t>
            </a:r>
          </a:p>
          <a:p>
            <a:pPr defTabSz="457159">
              <a:defRPr/>
            </a:pPr>
            <a:endParaRPr lang="en-US" dirty="0"/>
          </a:p>
          <a:p>
            <a:pPr>
              <a:defRPr/>
            </a:pPr>
            <a:r>
              <a:rPr lang="en-US" dirty="0"/>
              <a:t>As the measurement methods that were validated in the the Barnett research are applied in other regions across the U.S. – and the world – they will provide a much clearer picture of  the state of oil and gas methane emissions, and how to best address them.</a:t>
            </a:r>
            <a:endParaRPr lang="en-US" dirty="0" smtClean="0"/>
          </a:p>
          <a:p>
            <a:pPr defTabSz="457159">
              <a:defRPr/>
            </a:pPr>
            <a:endParaRPr lang="en-US" b="1" dirty="0"/>
          </a:p>
          <a:p>
            <a:pPr defTabSz="457159">
              <a:defRPr/>
            </a:pPr>
            <a:r>
              <a:rPr lang="en-US" dirty="0"/>
              <a:t>Satellite data cannot be as accurate as ground-based estimates, but from space, global consistency is achievable</a:t>
            </a:r>
            <a:endParaRPr lang="en-US" b="1" dirty="0"/>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2F4A2451-AB11-5D43-90DE-2BA4B4487705}" type="slidenum">
              <a:rPr lang="en-US" smtClean="0"/>
              <a:pPr>
                <a:defRPr/>
              </a:pPr>
              <a:t>27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382588" y="534988"/>
            <a:ext cx="6096000" cy="4572000"/>
          </a:xfrm>
          <a:ln/>
        </p:spPr>
      </p:sp>
      <p:sp>
        <p:nvSpPr>
          <p:cNvPr id="66562" name="Rectangle 3"/>
          <p:cNvSpPr>
            <a:spLocks noGrp="1" noChangeArrowheads="1"/>
          </p:cNvSpPr>
          <p:nvPr>
            <p:ph type="body" idx="1"/>
          </p:nvPr>
        </p:nvSpPr>
        <p:spPr>
          <a:xfrm>
            <a:off x="381002" y="5409598"/>
            <a:ext cx="6171903" cy="3046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45000"/>
              </a:spcBef>
            </a:pPr>
            <a:endParaRPr lang="en-US" sz="1300" dirty="0"/>
          </a:p>
        </p:txBody>
      </p:sp>
      <p:sp>
        <p:nvSpPr>
          <p:cNvPr id="66563"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306" eaLnBrk="0" hangingPunct="0">
              <a:defRPr sz="2300">
                <a:solidFill>
                  <a:schemeClr val="tx1"/>
                </a:solidFill>
                <a:latin typeface="Arial" charset="0"/>
                <a:ea typeface="ＭＳ Ｐゴシック" charset="0"/>
                <a:cs typeface="ＭＳ Ｐゴシック" charset="0"/>
              </a:defRPr>
            </a:lvl1pPr>
            <a:lvl2pPr marL="702631" indent="-270243" defTabSz="896306" eaLnBrk="0" hangingPunct="0">
              <a:defRPr sz="2300">
                <a:solidFill>
                  <a:schemeClr val="tx1"/>
                </a:solidFill>
                <a:latin typeface="Arial" charset="0"/>
                <a:ea typeface="ＭＳ Ｐゴシック" charset="0"/>
              </a:defRPr>
            </a:lvl2pPr>
            <a:lvl3pPr marL="1080971" indent="-216195" defTabSz="896306" eaLnBrk="0" hangingPunct="0">
              <a:defRPr sz="2300">
                <a:solidFill>
                  <a:schemeClr val="tx1"/>
                </a:solidFill>
                <a:latin typeface="Arial" charset="0"/>
                <a:ea typeface="ＭＳ Ｐゴシック" charset="0"/>
              </a:defRPr>
            </a:lvl3pPr>
            <a:lvl4pPr marL="1513360" indent="-216195" defTabSz="896306" eaLnBrk="0" hangingPunct="0">
              <a:defRPr sz="2300">
                <a:solidFill>
                  <a:schemeClr val="tx1"/>
                </a:solidFill>
                <a:latin typeface="Arial" charset="0"/>
                <a:ea typeface="ＭＳ Ｐゴシック" charset="0"/>
              </a:defRPr>
            </a:lvl4pPr>
            <a:lvl5pPr marL="1945748" indent="-216195" defTabSz="896306" eaLnBrk="0" hangingPunct="0">
              <a:defRPr sz="2300">
                <a:solidFill>
                  <a:schemeClr val="tx1"/>
                </a:solidFill>
                <a:latin typeface="Arial" charset="0"/>
                <a:ea typeface="ＭＳ Ｐゴシック" charset="0"/>
              </a:defRPr>
            </a:lvl5pPr>
            <a:lvl6pPr marL="2378136" indent="-216195" defTabSz="896306" eaLnBrk="0" fontAlgn="base" hangingPunct="0">
              <a:spcBef>
                <a:spcPct val="0"/>
              </a:spcBef>
              <a:spcAft>
                <a:spcPct val="0"/>
              </a:spcAft>
              <a:defRPr sz="2300">
                <a:solidFill>
                  <a:schemeClr val="tx1"/>
                </a:solidFill>
                <a:latin typeface="Arial" charset="0"/>
                <a:ea typeface="ＭＳ Ｐゴシック" charset="0"/>
              </a:defRPr>
            </a:lvl6pPr>
            <a:lvl7pPr marL="2810525" indent="-216195" defTabSz="896306" eaLnBrk="0" fontAlgn="base" hangingPunct="0">
              <a:spcBef>
                <a:spcPct val="0"/>
              </a:spcBef>
              <a:spcAft>
                <a:spcPct val="0"/>
              </a:spcAft>
              <a:defRPr sz="2300">
                <a:solidFill>
                  <a:schemeClr val="tx1"/>
                </a:solidFill>
                <a:latin typeface="Arial" charset="0"/>
                <a:ea typeface="ＭＳ Ｐゴシック" charset="0"/>
              </a:defRPr>
            </a:lvl7pPr>
            <a:lvl8pPr marL="3242913" indent="-216195" defTabSz="896306" eaLnBrk="0" fontAlgn="base" hangingPunct="0">
              <a:spcBef>
                <a:spcPct val="0"/>
              </a:spcBef>
              <a:spcAft>
                <a:spcPct val="0"/>
              </a:spcAft>
              <a:defRPr sz="2300">
                <a:solidFill>
                  <a:schemeClr val="tx1"/>
                </a:solidFill>
                <a:latin typeface="Arial" charset="0"/>
                <a:ea typeface="ＭＳ Ｐゴシック" charset="0"/>
              </a:defRPr>
            </a:lvl8pPr>
            <a:lvl9pPr marL="3675301" indent="-216195" defTabSz="896306"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r>
              <a:rPr lang="en-US" sz="1100">
                <a:solidFill>
                  <a:prstClr val="black"/>
                </a:solidFill>
                <a:latin typeface="Calibri" charset="0"/>
              </a:rPr>
              <a:t>3-4 October 2013</a:t>
            </a:r>
          </a:p>
        </p:txBody>
      </p:sp>
      <p:sp>
        <p:nvSpPr>
          <p:cNvPr id="66564" name="Footer Placeholder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306" eaLnBrk="0" hangingPunct="0">
              <a:defRPr sz="2300">
                <a:solidFill>
                  <a:schemeClr val="tx1"/>
                </a:solidFill>
                <a:latin typeface="Arial" charset="0"/>
                <a:ea typeface="ＭＳ Ｐゴシック" charset="0"/>
                <a:cs typeface="ＭＳ Ｐゴシック" charset="0"/>
              </a:defRPr>
            </a:lvl1pPr>
            <a:lvl2pPr marL="702631" indent="-270243" defTabSz="896306" eaLnBrk="0" hangingPunct="0">
              <a:defRPr sz="2300">
                <a:solidFill>
                  <a:schemeClr val="tx1"/>
                </a:solidFill>
                <a:latin typeface="Arial" charset="0"/>
                <a:ea typeface="ＭＳ Ｐゴシック" charset="0"/>
              </a:defRPr>
            </a:lvl2pPr>
            <a:lvl3pPr marL="1080971" indent="-216195" defTabSz="896306" eaLnBrk="0" hangingPunct="0">
              <a:defRPr sz="2300">
                <a:solidFill>
                  <a:schemeClr val="tx1"/>
                </a:solidFill>
                <a:latin typeface="Arial" charset="0"/>
                <a:ea typeface="ＭＳ Ｐゴシック" charset="0"/>
              </a:defRPr>
            </a:lvl3pPr>
            <a:lvl4pPr marL="1513360" indent="-216195" defTabSz="896306" eaLnBrk="0" hangingPunct="0">
              <a:defRPr sz="2300">
                <a:solidFill>
                  <a:schemeClr val="tx1"/>
                </a:solidFill>
                <a:latin typeface="Arial" charset="0"/>
                <a:ea typeface="ＭＳ Ｐゴシック" charset="0"/>
              </a:defRPr>
            </a:lvl4pPr>
            <a:lvl5pPr marL="1945748" indent="-216195" defTabSz="896306" eaLnBrk="0" hangingPunct="0">
              <a:defRPr sz="2300">
                <a:solidFill>
                  <a:schemeClr val="tx1"/>
                </a:solidFill>
                <a:latin typeface="Arial" charset="0"/>
                <a:ea typeface="ＭＳ Ｐゴシック" charset="0"/>
              </a:defRPr>
            </a:lvl5pPr>
            <a:lvl6pPr marL="2378136" indent="-216195" defTabSz="896306" eaLnBrk="0" fontAlgn="base" hangingPunct="0">
              <a:spcBef>
                <a:spcPct val="0"/>
              </a:spcBef>
              <a:spcAft>
                <a:spcPct val="0"/>
              </a:spcAft>
              <a:defRPr sz="2300">
                <a:solidFill>
                  <a:schemeClr val="tx1"/>
                </a:solidFill>
                <a:latin typeface="Arial" charset="0"/>
                <a:ea typeface="ＭＳ Ｐゴシック" charset="0"/>
              </a:defRPr>
            </a:lvl6pPr>
            <a:lvl7pPr marL="2810525" indent="-216195" defTabSz="896306" eaLnBrk="0" fontAlgn="base" hangingPunct="0">
              <a:spcBef>
                <a:spcPct val="0"/>
              </a:spcBef>
              <a:spcAft>
                <a:spcPct val="0"/>
              </a:spcAft>
              <a:defRPr sz="2300">
                <a:solidFill>
                  <a:schemeClr val="tx1"/>
                </a:solidFill>
                <a:latin typeface="Arial" charset="0"/>
                <a:ea typeface="ＭＳ Ｐゴシック" charset="0"/>
              </a:defRPr>
            </a:lvl7pPr>
            <a:lvl8pPr marL="3242913" indent="-216195" defTabSz="896306" eaLnBrk="0" fontAlgn="base" hangingPunct="0">
              <a:spcBef>
                <a:spcPct val="0"/>
              </a:spcBef>
              <a:spcAft>
                <a:spcPct val="0"/>
              </a:spcAft>
              <a:defRPr sz="2300">
                <a:solidFill>
                  <a:schemeClr val="tx1"/>
                </a:solidFill>
                <a:latin typeface="Arial" charset="0"/>
                <a:ea typeface="ＭＳ Ｐゴシック" charset="0"/>
              </a:defRPr>
            </a:lvl8pPr>
            <a:lvl9pPr marL="3675301" indent="-216195" defTabSz="896306"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r>
              <a:rPr lang="en-US" sz="1100">
                <a:solidFill>
                  <a:prstClr val="black"/>
                </a:solidFill>
                <a:latin typeface="Calibri" charset="0"/>
              </a:rPr>
              <a:t>GEO Carbon – Tarasova and Butler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59">
              <a:defRPr/>
            </a:pPr>
            <a:r>
              <a:rPr lang="en-US" dirty="0"/>
              <a:t>In 2010, the United States’ National Research Council, Committee on Methods for Estimating Greenhouse Gas Emissions and the Group on Earth Observations (GEO) each separately studied and reported on the state of carbon cycle research, observations and models and their ability to validate and improve the accuracy of self-reported emission inventories based on fossil fuel usage and land use activities. All three studies concluded that by enhancing our in situ and remote-sensing observations and atmospheric transport and data assimilation modeling capabilities, a necessary GHG information system could be achieved in the coming decade, which could serve the needs of policies and actions to reduce GHG emissions.</a:t>
            </a:r>
          </a:p>
          <a:p>
            <a:endParaRPr lang="en-US" dirty="0"/>
          </a:p>
        </p:txBody>
      </p:sp>
      <p:sp>
        <p:nvSpPr>
          <p:cNvPr id="4" name="Slide Number Placeholder 3"/>
          <p:cNvSpPr>
            <a:spLocks noGrp="1"/>
          </p:cNvSpPr>
          <p:nvPr>
            <p:ph type="sldNum" sz="quarter" idx="10"/>
          </p:nvPr>
        </p:nvSpPr>
        <p:spPr/>
        <p:txBody>
          <a:bodyPr/>
          <a:lstStyle/>
          <a:p>
            <a:pPr>
              <a:defRPr/>
            </a:pPr>
            <a:fld id="{70034BDC-3510-7648-A9F9-6A0E802DA915}" type="slidenum">
              <a:rPr lang="en-US" smtClean="0"/>
              <a:pPr>
                <a:defRPr/>
              </a:pPr>
              <a:t>3</a:t>
            </a:fld>
            <a:endParaRPr lang="en-US"/>
          </a:p>
        </p:txBody>
      </p:sp>
    </p:spTree>
    <p:extLst>
      <p:ext uri="{BB962C8B-B14F-4D97-AF65-F5344CB8AC3E}">
        <p14:creationId xmlns:p14="http://schemas.microsoft.com/office/powerpoint/2010/main" val="3380357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9938" name="Notes Placeholder 2"/>
          <p:cNvSpPr>
            <a:spLocks noGrp="1"/>
          </p:cNvSpPr>
          <p:nvPr>
            <p:ph type="body" idx="1"/>
          </p:nvPr>
        </p:nvSpPr>
        <p:spPr>
          <a:noFill/>
        </p:spPr>
        <p:txBody>
          <a:bodyPr/>
          <a:lstStyle/>
          <a:p>
            <a:r>
              <a:rPr lang="en-US"/>
              <a:t>Evolution of policy process and today we are saying that we’ll help you improve data</a:t>
            </a:r>
          </a:p>
          <a:p>
            <a:pPr>
              <a:buFontTx/>
              <a:buNone/>
            </a:pPr>
            <a:endParaRPr lang="en-US"/>
          </a:p>
          <a:p>
            <a:r>
              <a:rPr lang="en-US"/>
              <a:t>Instead of top down approach envisioned in reports in 2010 still a notion in some of scientific community to have enough obs and model skill to constrain fluxes on a regional scale globally; while may be a future capability it’s quite far off still.  Just as treaty moved on (brought 191 countries on policy front in Lima and Paris, IGIS goal is to start where we have skill, move to where there are users ready to partner with us</a:t>
            </a:r>
          </a:p>
          <a:p>
            <a:pPr>
              <a:buFontTx/>
              <a:buNone/>
            </a:pPr>
            <a:endParaRPr lang="en-US"/>
          </a:p>
          <a:p>
            <a:r>
              <a:rPr lang="en-US"/>
              <a:t>IG3IS will be working with country, sub-national, private sector and NGO partners to combine atmospheric observations and models with improved bottom up activity data (and emission factors) from the “bottom up” to 1) provide nations and subnational actors lower-latency, higher-fidelity trend data in support of the Paris Agreement’s desire to revisit the progress of countries’ INDCs and support of subnational emission reduction efforts to revisit INDCs 2) reduce inventory uncertainty (such as UK country reporting efforts to be mentioned later), and 3) inform new additional mitigation action. Like methane from the oil and gas supply chain</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a:defRPr/>
            </a:pPr>
            <a:fld id="{8DEDC91B-A603-6744-A3E3-8301D2DDBCCD}"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xfrm>
            <a:off x="715965" y="4564065"/>
            <a:ext cx="5849937"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sz="1400">
              <a:latin typeface="Calibri" charset="0"/>
            </a:endParaRPr>
          </a:p>
        </p:txBody>
      </p:sp>
      <p:sp>
        <p:nvSpPr>
          <p:cNvPr id="60419" name="Slide Number Placeholder 3"/>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46" tIns="48772" rIns="97546" bIns="48772" anchor="b"/>
          <a:lstStyle>
            <a:lvl1pPr defTabSz="939800" eaLnBrk="0" hangingPunct="0">
              <a:defRPr sz="2400">
                <a:solidFill>
                  <a:schemeClr val="tx1"/>
                </a:solidFill>
                <a:latin typeface="Arial" charset="0"/>
                <a:ea typeface="ＭＳ Ｐゴシック" charset="0"/>
                <a:cs typeface="ＭＳ Ｐゴシック" charset="0"/>
              </a:defRPr>
            </a:lvl1pPr>
            <a:lvl2pPr marL="742950" indent="-285750" defTabSz="939800" eaLnBrk="0" hangingPunct="0">
              <a:defRPr sz="2400">
                <a:solidFill>
                  <a:schemeClr val="tx1"/>
                </a:solidFill>
                <a:latin typeface="Arial" charset="0"/>
                <a:ea typeface="ＭＳ Ｐゴシック" charset="0"/>
              </a:defRPr>
            </a:lvl2pPr>
            <a:lvl3pPr marL="1143000" indent="-228600" defTabSz="939800" eaLnBrk="0" hangingPunct="0">
              <a:defRPr sz="2400">
                <a:solidFill>
                  <a:schemeClr val="tx1"/>
                </a:solidFill>
                <a:latin typeface="Arial" charset="0"/>
                <a:ea typeface="ＭＳ Ｐゴシック" charset="0"/>
              </a:defRPr>
            </a:lvl3pPr>
            <a:lvl4pPr marL="1600200" indent="-228600" defTabSz="939800" eaLnBrk="0" hangingPunct="0">
              <a:defRPr sz="2400">
                <a:solidFill>
                  <a:schemeClr val="tx1"/>
                </a:solidFill>
                <a:latin typeface="Arial" charset="0"/>
                <a:ea typeface="ＭＳ Ｐゴシック" charset="0"/>
              </a:defRPr>
            </a:lvl4pPr>
            <a:lvl5pPr marL="2057400" indent="-228600" defTabSz="939800" eaLnBrk="0" hangingPunct="0">
              <a:defRPr sz="2400">
                <a:solidFill>
                  <a:schemeClr val="tx1"/>
                </a:solidFill>
                <a:latin typeface="Arial"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41C8A7D-8362-D64D-8D74-9A272760677B}" type="slidenum">
              <a:rPr lang="en-US" sz="1200"/>
              <a:pPr algn="r" eaLnBrk="1" hangingPunct="1"/>
              <a:t>5</a:t>
            </a:fld>
            <a:endParaRPr lang="en-US" sz="1200"/>
          </a:p>
        </p:txBody>
      </p:sp>
    </p:spTree>
    <p:extLst>
      <p:ext uri="{BB962C8B-B14F-4D97-AF65-F5344CB8AC3E}">
        <p14:creationId xmlns:p14="http://schemas.microsoft.com/office/powerpoint/2010/main" val="509596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382588" y="534988"/>
            <a:ext cx="6096000" cy="4572000"/>
          </a:xfrm>
          <a:ln/>
        </p:spPr>
      </p:sp>
      <p:sp>
        <p:nvSpPr>
          <p:cNvPr id="66562" name="Rectangle 3"/>
          <p:cNvSpPr>
            <a:spLocks noGrp="1" noChangeArrowheads="1"/>
          </p:cNvSpPr>
          <p:nvPr>
            <p:ph type="body" idx="1"/>
          </p:nvPr>
        </p:nvSpPr>
        <p:spPr>
          <a:xfrm>
            <a:off x="381002" y="5409598"/>
            <a:ext cx="6171903" cy="3046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45000"/>
              </a:spcBef>
            </a:pPr>
            <a:endParaRPr lang="en-US" sz="1300" dirty="0"/>
          </a:p>
        </p:txBody>
      </p:sp>
      <p:sp>
        <p:nvSpPr>
          <p:cNvPr id="66563"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306" eaLnBrk="0" hangingPunct="0">
              <a:defRPr sz="2300">
                <a:solidFill>
                  <a:schemeClr val="tx1"/>
                </a:solidFill>
                <a:latin typeface="Arial" charset="0"/>
                <a:ea typeface="ＭＳ Ｐゴシック" charset="0"/>
                <a:cs typeface="ＭＳ Ｐゴシック" charset="0"/>
              </a:defRPr>
            </a:lvl1pPr>
            <a:lvl2pPr marL="702631" indent="-270243" defTabSz="896306" eaLnBrk="0" hangingPunct="0">
              <a:defRPr sz="2300">
                <a:solidFill>
                  <a:schemeClr val="tx1"/>
                </a:solidFill>
                <a:latin typeface="Arial" charset="0"/>
                <a:ea typeface="ＭＳ Ｐゴシック" charset="0"/>
              </a:defRPr>
            </a:lvl2pPr>
            <a:lvl3pPr marL="1080971" indent="-216195" defTabSz="896306" eaLnBrk="0" hangingPunct="0">
              <a:defRPr sz="2300">
                <a:solidFill>
                  <a:schemeClr val="tx1"/>
                </a:solidFill>
                <a:latin typeface="Arial" charset="0"/>
                <a:ea typeface="ＭＳ Ｐゴシック" charset="0"/>
              </a:defRPr>
            </a:lvl3pPr>
            <a:lvl4pPr marL="1513360" indent="-216195" defTabSz="896306" eaLnBrk="0" hangingPunct="0">
              <a:defRPr sz="2300">
                <a:solidFill>
                  <a:schemeClr val="tx1"/>
                </a:solidFill>
                <a:latin typeface="Arial" charset="0"/>
                <a:ea typeface="ＭＳ Ｐゴシック" charset="0"/>
              </a:defRPr>
            </a:lvl4pPr>
            <a:lvl5pPr marL="1945748" indent="-216195" defTabSz="896306" eaLnBrk="0" hangingPunct="0">
              <a:defRPr sz="2300">
                <a:solidFill>
                  <a:schemeClr val="tx1"/>
                </a:solidFill>
                <a:latin typeface="Arial" charset="0"/>
                <a:ea typeface="ＭＳ Ｐゴシック" charset="0"/>
              </a:defRPr>
            </a:lvl5pPr>
            <a:lvl6pPr marL="2378136" indent="-216195" defTabSz="896306" eaLnBrk="0" fontAlgn="base" hangingPunct="0">
              <a:spcBef>
                <a:spcPct val="0"/>
              </a:spcBef>
              <a:spcAft>
                <a:spcPct val="0"/>
              </a:spcAft>
              <a:defRPr sz="2300">
                <a:solidFill>
                  <a:schemeClr val="tx1"/>
                </a:solidFill>
                <a:latin typeface="Arial" charset="0"/>
                <a:ea typeface="ＭＳ Ｐゴシック" charset="0"/>
              </a:defRPr>
            </a:lvl6pPr>
            <a:lvl7pPr marL="2810525" indent="-216195" defTabSz="896306" eaLnBrk="0" fontAlgn="base" hangingPunct="0">
              <a:spcBef>
                <a:spcPct val="0"/>
              </a:spcBef>
              <a:spcAft>
                <a:spcPct val="0"/>
              </a:spcAft>
              <a:defRPr sz="2300">
                <a:solidFill>
                  <a:schemeClr val="tx1"/>
                </a:solidFill>
                <a:latin typeface="Arial" charset="0"/>
                <a:ea typeface="ＭＳ Ｐゴシック" charset="0"/>
              </a:defRPr>
            </a:lvl7pPr>
            <a:lvl8pPr marL="3242913" indent="-216195" defTabSz="896306" eaLnBrk="0" fontAlgn="base" hangingPunct="0">
              <a:spcBef>
                <a:spcPct val="0"/>
              </a:spcBef>
              <a:spcAft>
                <a:spcPct val="0"/>
              </a:spcAft>
              <a:defRPr sz="2300">
                <a:solidFill>
                  <a:schemeClr val="tx1"/>
                </a:solidFill>
                <a:latin typeface="Arial" charset="0"/>
                <a:ea typeface="ＭＳ Ｐゴシック" charset="0"/>
              </a:defRPr>
            </a:lvl8pPr>
            <a:lvl9pPr marL="3675301" indent="-216195" defTabSz="896306"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r>
              <a:rPr lang="en-US" sz="1100">
                <a:solidFill>
                  <a:prstClr val="black"/>
                </a:solidFill>
                <a:latin typeface="Calibri" charset="0"/>
              </a:rPr>
              <a:t>3-4 October 2013</a:t>
            </a:r>
          </a:p>
        </p:txBody>
      </p:sp>
      <p:sp>
        <p:nvSpPr>
          <p:cNvPr id="66564" name="Footer Placeholder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306" eaLnBrk="0" hangingPunct="0">
              <a:defRPr sz="2300">
                <a:solidFill>
                  <a:schemeClr val="tx1"/>
                </a:solidFill>
                <a:latin typeface="Arial" charset="0"/>
                <a:ea typeface="ＭＳ Ｐゴシック" charset="0"/>
                <a:cs typeface="ＭＳ Ｐゴシック" charset="0"/>
              </a:defRPr>
            </a:lvl1pPr>
            <a:lvl2pPr marL="702631" indent="-270243" defTabSz="896306" eaLnBrk="0" hangingPunct="0">
              <a:defRPr sz="2300">
                <a:solidFill>
                  <a:schemeClr val="tx1"/>
                </a:solidFill>
                <a:latin typeface="Arial" charset="0"/>
                <a:ea typeface="ＭＳ Ｐゴシック" charset="0"/>
              </a:defRPr>
            </a:lvl2pPr>
            <a:lvl3pPr marL="1080971" indent="-216195" defTabSz="896306" eaLnBrk="0" hangingPunct="0">
              <a:defRPr sz="2300">
                <a:solidFill>
                  <a:schemeClr val="tx1"/>
                </a:solidFill>
                <a:latin typeface="Arial" charset="0"/>
                <a:ea typeface="ＭＳ Ｐゴシック" charset="0"/>
              </a:defRPr>
            </a:lvl3pPr>
            <a:lvl4pPr marL="1513360" indent="-216195" defTabSz="896306" eaLnBrk="0" hangingPunct="0">
              <a:defRPr sz="2300">
                <a:solidFill>
                  <a:schemeClr val="tx1"/>
                </a:solidFill>
                <a:latin typeface="Arial" charset="0"/>
                <a:ea typeface="ＭＳ Ｐゴシック" charset="0"/>
              </a:defRPr>
            </a:lvl4pPr>
            <a:lvl5pPr marL="1945748" indent="-216195" defTabSz="896306" eaLnBrk="0" hangingPunct="0">
              <a:defRPr sz="2300">
                <a:solidFill>
                  <a:schemeClr val="tx1"/>
                </a:solidFill>
                <a:latin typeface="Arial" charset="0"/>
                <a:ea typeface="ＭＳ Ｐゴシック" charset="0"/>
              </a:defRPr>
            </a:lvl5pPr>
            <a:lvl6pPr marL="2378136" indent="-216195" defTabSz="896306" eaLnBrk="0" fontAlgn="base" hangingPunct="0">
              <a:spcBef>
                <a:spcPct val="0"/>
              </a:spcBef>
              <a:spcAft>
                <a:spcPct val="0"/>
              </a:spcAft>
              <a:defRPr sz="2300">
                <a:solidFill>
                  <a:schemeClr val="tx1"/>
                </a:solidFill>
                <a:latin typeface="Arial" charset="0"/>
                <a:ea typeface="ＭＳ Ｐゴシック" charset="0"/>
              </a:defRPr>
            </a:lvl6pPr>
            <a:lvl7pPr marL="2810525" indent="-216195" defTabSz="896306" eaLnBrk="0" fontAlgn="base" hangingPunct="0">
              <a:spcBef>
                <a:spcPct val="0"/>
              </a:spcBef>
              <a:spcAft>
                <a:spcPct val="0"/>
              </a:spcAft>
              <a:defRPr sz="2300">
                <a:solidFill>
                  <a:schemeClr val="tx1"/>
                </a:solidFill>
                <a:latin typeface="Arial" charset="0"/>
                <a:ea typeface="ＭＳ Ｐゴシック" charset="0"/>
              </a:defRPr>
            </a:lvl7pPr>
            <a:lvl8pPr marL="3242913" indent="-216195" defTabSz="896306" eaLnBrk="0" fontAlgn="base" hangingPunct="0">
              <a:spcBef>
                <a:spcPct val="0"/>
              </a:spcBef>
              <a:spcAft>
                <a:spcPct val="0"/>
              </a:spcAft>
              <a:defRPr sz="2300">
                <a:solidFill>
                  <a:schemeClr val="tx1"/>
                </a:solidFill>
                <a:latin typeface="Arial" charset="0"/>
                <a:ea typeface="ＭＳ Ｐゴシック" charset="0"/>
              </a:defRPr>
            </a:lvl8pPr>
            <a:lvl9pPr marL="3675301" indent="-216195" defTabSz="896306"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r>
              <a:rPr lang="en-US" sz="1100">
                <a:solidFill>
                  <a:prstClr val="black"/>
                </a:solidFill>
                <a:latin typeface="Calibri" charset="0"/>
              </a:rPr>
              <a:t>GEO Carbon – Tarasova and Butler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85">
              <a:defRPr sz="1100">
                <a:solidFill>
                  <a:schemeClr val="tx1"/>
                </a:solidFill>
                <a:latin typeface="Arial" charset="0"/>
                <a:ea typeface="ＭＳ Ｐゴシック" charset="0"/>
              </a:defRPr>
            </a:lvl1pPr>
            <a:lvl2pPr marL="702756" indent="-270291" defTabSz="914485">
              <a:defRPr sz="1100">
                <a:solidFill>
                  <a:schemeClr val="tx1"/>
                </a:solidFill>
                <a:latin typeface="Arial" charset="0"/>
                <a:ea typeface="ＭＳ Ｐゴシック" charset="0"/>
              </a:defRPr>
            </a:lvl2pPr>
            <a:lvl3pPr marL="1081164" indent="-216233" defTabSz="914485">
              <a:defRPr sz="1100">
                <a:solidFill>
                  <a:schemeClr val="tx1"/>
                </a:solidFill>
                <a:latin typeface="Arial" charset="0"/>
                <a:ea typeface="ＭＳ Ｐゴシック" charset="0"/>
              </a:defRPr>
            </a:lvl3pPr>
            <a:lvl4pPr marL="1513629" indent="-216233" defTabSz="914485">
              <a:defRPr sz="1100">
                <a:solidFill>
                  <a:schemeClr val="tx1"/>
                </a:solidFill>
                <a:latin typeface="Arial" charset="0"/>
                <a:ea typeface="ＭＳ Ｐゴシック" charset="0"/>
              </a:defRPr>
            </a:lvl4pPr>
            <a:lvl5pPr marL="1946095" indent="-216233" defTabSz="914485">
              <a:defRPr sz="1100">
                <a:solidFill>
                  <a:schemeClr val="tx1"/>
                </a:solidFill>
                <a:latin typeface="Arial" charset="0"/>
                <a:ea typeface="ＭＳ Ｐゴシック" charset="0"/>
              </a:defRPr>
            </a:lvl5pPr>
            <a:lvl6pPr marL="2378560" indent="-216233" defTabSz="914485" eaLnBrk="0" fontAlgn="base" hangingPunct="0">
              <a:spcBef>
                <a:spcPct val="30000"/>
              </a:spcBef>
              <a:spcAft>
                <a:spcPct val="0"/>
              </a:spcAft>
              <a:defRPr sz="1100">
                <a:solidFill>
                  <a:schemeClr val="tx1"/>
                </a:solidFill>
                <a:latin typeface="Arial" charset="0"/>
                <a:ea typeface="ＭＳ Ｐゴシック" charset="0"/>
              </a:defRPr>
            </a:lvl6pPr>
            <a:lvl7pPr marL="2811026" indent="-216233" defTabSz="914485" eaLnBrk="0" fontAlgn="base" hangingPunct="0">
              <a:spcBef>
                <a:spcPct val="30000"/>
              </a:spcBef>
              <a:spcAft>
                <a:spcPct val="0"/>
              </a:spcAft>
              <a:defRPr sz="1100">
                <a:solidFill>
                  <a:schemeClr val="tx1"/>
                </a:solidFill>
                <a:latin typeface="Arial" charset="0"/>
                <a:ea typeface="ＭＳ Ｐゴシック" charset="0"/>
              </a:defRPr>
            </a:lvl7pPr>
            <a:lvl8pPr marL="3243491" indent="-216233" defTabSz="914485" eaLnBrk="0" fontAlgn="base" hangingPunct="0">
              <a:spcBef>
                <a:spcPct val="30000"/>
              </a:spcBef>
              <a:spcAft>
                <a:spcPct val="0"/>
              </a:spcAft>
              <a:defRPr sz="1100">
                <a:solidFill>
                  <a:schemeClr val="tx1"/>
                </a:solidFill>
                <a:latin typeface="Arial" charset="0"/>
                <a:ea typeface="ＭＳ Ｐゴシック" charset="0"/>
              </a:defRPr>
            </a:lvl8pPr>
            <a:lvl9pPr marL="3675957" indent="-216233" defTabSz="914485" eaLnBrk="0" fontAlgn="base" hangingPunct="0">
              <a:spcBef>
                <a:spcPct val="30000"/>
              </a:spcBef>
              <a:spcAft>
                <a:spcPct val="0"/>
              </a:spcAft>
              <a:defRPr sz="1100">
                <a:solidFill>
                  <a:schemeClr val="tx1"/>
                </a:solidFill>
                <a:latin typeface="Arial" charset="0"/>
                <a:ea typeface="ＭＳ Ｐゴシック" charset="0"/>
              </a:defRPr>
            </a:lvl9pPr>
          </a:lstStyle>
          <a:p>
            <a:pPr>
              <a:defRPr/>
            </a:pPr>
            <a:fld id="{C7D5E93C-F1AB-9F4C-8293-9DC319B66FC2}" type="slidenum">
              <a:rPr lang="en-US" sz="1200"/>
              <a:pPr>
                <a:defRPr/>
              </a:pPr>
              <a:t>11</a:t>
            </a:fld>
            <a:endParaRPr lang="en-US" sz="1200" dirty="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900" dirty="0"/>
          </a:p>
        </p:txBody>
      </p:sp>
    </p:spTree>
    <p:extLst>
      <p:ext uri="{BB962C8B-B14F-4D97-AF65-F5344CB8AC3E}">
        <p14:creationId xmlns:p14="http://schemas.microsoft.com/office/powerpoint/2010/main" val="300012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382588" y="534988"/>
            <a:ext cx="6096000" cy="4572000"/>
          </a:xfrm>
          <a:ln/>
        </p:spPr>
      </p:sp>
      <p:sp>
        <p:nvSpPr>
          <p:cNvPr id="66562" name="Rectangle 3"/>
          <p:cNvSpPr>
            <a:spLocks noGrp="1" noChangeArrowheads="1"/>
          </p:cNvSpPr>
          <p:nvPr>
            <p:ph type="body" idx="1"/>
          </p:nvPr>
        </p:nvSpPr>
        <p:spPr>
          <a:xfrm>
            <a:off x="381002" y="5409598"/>
            <a:ext cx="6171903" cy="30464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45000"/>
              </a:spcBef>
            </a:pPr>
            <a:endParaRPr lang="en-US" sz="1300" dirty="0"/>
          </a:p>
        </p:txBody>
      </p:sp>
      <p:sp>
        <p:nvSpPr>
          <p:cNvPr id="66563"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306" eaLnBrk="0" hangingPunct="0">
              <a:defRPr sz="2300">
                <a:solidFill>
                  <a:schemeClr val="tx1"/>
                </a:solidFill>
                <a:latin typeface="Arial" charset="0"/>
                <a:ea typeface="ＭＳ Ｐゴシック" charset="0"/>
                <a:cs typeface="ＭＳ Ｐゴシック" charset="0"/>
              </a:defRPr>
            </a:lvl1pPr>
            <a:lvl2pPr marL="702631" indent="-270243" defTabSz="896306" eaLnBrk="0" hangingPunct="0">
              <a:defRPr sz="2300">
                <a:solidFill>
                  <a:schemeClr val="tx1"/>
                </a:solidFill>
                <a:latin typeface="Arial" charset="0"/>
                <a:ea typeface="ＭＳ Ｐゴシック" charset="0"/>
              </a:defRPr>
            </a:lvl2pPr>
            <a:lvl3pPr marL="1080971" indent="-216195" defTabSz="896306" eaLnBrk="0" hangingPunct="0">
              <a:defRPr sz="2300">
                <a:solidFill>
                  <a:schemeClr val="tx1"/>
                </a:solidFill>
                <a:latin typeface="Arial" charset="0"/>
                <a:ea typeface="ＭＳ Ｐゴシック" charset="0"/>
              </a:defRPr>
            </a:lvl3pPr>
            <a:lvl4pPr marL="1513360" indent="-216195" defTabSz="896306" eaLnBrk="0" hangingPunct="0">
              <a:defRPr sz="2300">
                <a:solidFill>
                  <a:schemeClr val="tx1"/>
                </a:solidFill>
                <a:latin typeface="Arial" charset="0"/>
                <a:ea typeface="ＭＳ Ｐゴシック" charset="0"/>
              </a:defRPr>
            </a:lvl4pPr>
            <a:lvl5pPr marL="1945748" indent="-216195" defTabSz="896306" eaLnBrk="0" hangingPunct="0">
              <a:defRPr sz="2300">
                <a:solidFill>
                  <a:schemeClr val="tx1"/>
                </a:solidFill>
                <a:latin typeface="Arial" charset="0"/>
                <a:ea typeface="ＭＳ Ｐゴシック" charset="0"/>
              </a:defRPr>
            </a:lvl5pPr>
            <a:lvl6pPr marL="2378136" indent="-216195" defTabSz="896306" eaLnBrk="0" fontAlgn="base" hangingPunct="0">
              <a:spcBef>
                <a:spcPct val="0"/>
              </a:spcBef>
              <a:spcAft>
                <a:spcPct val="0"/>
              </a:spcAft>
              <a:defRPr sz="2300">
                <a:solidFill>
                  <a:schemeClr val="tx1"/>
                </a:solidFill>
                <a:latin typeface="Arial" charset="0"/>
                <a:ea typeface="ＭＳ Ｐゴシック" charset="0"/>
              </a:defRPr>
            </a:lvl6pPr>
            <a:lvl7pPr marL="2810525" indent="-216195" defTabSz="896306" eaLnBrk="0" fontAlgn="base" hangingPunct="0">
              <a:spcBef>
                <a:spcPct val="0"/>
              </a:spcBef>
              <a:spcAft>
                <a:spcPct val="0"/>
              </a:spcAft>
              <a:defRPr sz="2300">
                <a:solidFill>
                  <a:schemeClr val="tx1"/>
                </a:solidFill>
                <a:latin typeface="Arial" charset="0"/>
                <a:ea typeface="ＭＳ Ｐゴシック" charset="0"/>
              </a:defRPr>
            </a:lvl7pPr>
            <a:lvl8pPr marL="3242913" indent="-216195" defTabSz="896306" eaLnBrk="0" fontAlgn="base" hangingPunct="0">
              <a:spcBef>
                <a:spcPct val="0"/>
              </a:spcBef>
              <a:spcAft>
                <a:spcPct val="0"/>
              </a:spcAft>
              <a:defRPr sz="2300">
                <a:solidFill>
                  <a:schemeClr val="tx1"/>
                </a:solidFill>
                <a:latin typeface="Arial" charset="0"/>
                <a:ea typeface="ＭＳ Ｐゴシック" charset="0"/>
              </a:defRPr>
            </a:lvl8pPr>
            <a:lvl9pPr marL="3675301" indent="-216195" defTabSz="896306"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r>
              <a:rPr lang="en-US" sz="1100">
                <a:solidFill>
                  <a:prstClr val="black"/>
                </a:solidFill>
                <a:latin typeface="Calibri" charset="0"/>
              </a:rPr>
              <a:t>3-4 October 2013</a:t>
            </a:r>
          </a:p>
        </p:txBody>
      </p:sp>
      <p:sp>
        <p:nvSpPr>
          <p:cNvPr id="66564" name="Footer Placeholder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306" eaLnBrk="0" hangingPunct="0">
              <a:defRPr sz="2300">
                <a:solidFill>
                  <a:schemeClr val="tx1"/>
                </a:solidFill>
                <a:latin typeface="Arial" charset="0"/>
                <a:ea typeface="ＭＳ Ｐゴシック" charset="0"/>
                <a:cs typeface="ＭＳ Ｐゴシック" charset="0"/>
              </a:defRPr>
            </a:lvl1pPr>
            <a:lvl2pPr marL="702631" indent="-270243" defTabSz="896306" eaLnBrk="0" hangingPunct="0">
              <a:defRPr sz="2300">
                <a:solidFill>
                  <a:schemeClr val="tx1"/>
                </a:solidFill>
                <a:latin typeface="Arial" charset="0"/>
                <a:ea typeface="ＭＳ Ｐゴシック" charset="0"/>
              </a:defRPr>
            </a:lvl2pPr>
            <a:lvl3pPr marL="1080971" indent="-216195" defTabSz="896306" eaLnBrk="0" hangingPunct="0">
              <a:defRPr sz="2300">
                <a:solidFill>
                  <a:schemeClr val="tx1"/>
                </a:solidFill>
                <a:latin typeface="Arial" charset="0"/>
                <a:ea typeface="ＭＳ Ｐゴシック" charset="0"/>
              </a:defRPr>
            </a:lvl3pPr>
            <a:lvl4pPr marL="1513360" indent="-216195" defTabSz="896306" eaLnBrk="0" hangingPunct="0">
              <a:defRPr sz="2300">
                <a:solidFill>
                  <a:schemeClr val="tx1"/>
                </a:solidFill>
                <a:latin typeface="Arial" charset="0"/>
                <a:ea typeface="ＭＳ Ｐゴシック" charset="0"/>
              </a:defRPr>
            </a:lvl4pPr>
            <a:lvl5pPr marL="1945748" indent="-216195" defTabSz="896306" eaLnBrk="0" hangingPunct="0">
              <a:defRPr sz="2300">
                <a:solidFill>
                  <a:schemeClr val="tx1"/>
                </a:solidFill>
                <a:latin typeface="Arial" charset="0"/>
                <a:ea typeface="ＭＳ Ｐゴシック" charset="0"/>
              </a:defRPr>
            </a:lvl5pPr>
            <a:lvl6pPr marL="2378136" indent="-216195" defTabSz="896306" eaLnBrk="0" fontAlgn="base" hangingPunct="0">
              <a:spcBef>
                <a:spcPct val="0"/>
              </a:spcBef>
              <a:spcAft>
                <a:spcPct val="0"/>
              </a:spcAft>
              <a:defRPr sz="2300">
                <a:solidFill>
                  <a:schemeClr val="tx1"/>
                </a:solidFill>
                <a:latin typeface="Arial" charset="0"/>
                <a:ea typeface="ＭＳ Ｐゴシック" charset="0"/>
              </a:defRPr>
            </a:lvl6pPr>
            <a:lvl7pPr marL="2810525" indent="-216195" defTabSz="896306" eaLnBrk="0" fontAlgn="base" hangingPunct="0">
              <a:spcBef>
                <a:spcPct val="0"/>
              </a:spcBef>
              <a:spcAft>
                <a:spcPct val="0"/>
              </a:spcAft>
              <a:defRPr sz="2300">
                <a:solidFill>
                  <a:schemeClr val="tx1"/>
                </a:solidFill>
                <a:latin typeface="Arial" charset="0"/>
                <a:ea typeface="ＭＳ Ｐゴシック" charset="0"/>
              </a:defRPr>
            </a:lvl7pPr>
            <a:lvl8pPr marL="3242913" indent="-216195" defTabSz="896306" eaLnBrk="0" fontAlgn="base" hangingPunct="0">
              <a:spcBef>
                <a:spcPct val="0"/>
              </a:spcBef>
              <a:spcAft>
                <a:spcPct val="0"/>
              </a:spcAft>
              <a:defRPr sz="2300">
                <a:solidFill>
                  <a:schemeClr val="tx1"/>
                </a:solidFill>
                <a:latin typeface="Arial" charset="0"/>
                <a:ea typeface="ＭＳ Ｐゴシック" charset="0"/>
              </a:defRPr>
            </a:lvl8pPr>
            <a:lvl9pPr marL="3675301" indent="-216195" defTabSz="896306"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r>
              <a:rPr lang="en-US" sz="1100">
                <a:solidFill>
                  <a:prstClr val="black"/>
                </a:solidFill>
                <a:latin typeface="Calibri" charset="0"/>
              </a:rPr>
              <a:t>GEO Carbon – Tarasova and Butler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0034BDC-3510-7648-A9F9-6A0E802DA915}" type="slidenum">
              <a:rPr lang="en-US" smtClean="0"/>
              <a:pPr>
                <a:defRPr/>
              </a:pPr>
              <a:t>13</a:t>
            </a:fld>
            <a:endParaRPr lang="en-US"/>
          </a:p>
        </p:txBody>
      </p:sp>
    </p:spTree>
    <p:extLst>
      <p:ext uri="{BB962C8B-B14F-4D97-AF65-F5344CB8AC3E}">
        <p14:creationId xmlns:p14="http://schemas.microsoft.com/office/powerpoint/2010/main" val="427657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0034BDC-3510-7648-A9F9-6A0E802DA915}" type="slidenum">
              <a:rPr lang="en-US" smtClean="0"/>
              <a:pPr>
                <a:defRPr/>
              </a:pPr>
              <a:t>14</a:t>
            </a:fld>
            <a:endParaRPr lang="en-US"/>
          </a:p>
        </p:txBody>
      </p:sp>
    </p:spTree>
    <p:extLst>
      <p:ext uri="{BB962C8B-B14F-4D97-AF65-F5344CB8AC3E}">
        <p14:creationId xmlns:p14="http://schemas.microsoft.com/office/powerpoint/2010/main" val="2276798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02513B-380B-D042-A3AA-AF9A0FFA37EA}" type="datetimeFigureOut">
              <a:rPr lang="en-US" smtClean="0"/>
              <a:t>6/18/18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9DC04-929D-F947-BC23-08C324666621}" type="slidenum">
              <a:rPr lang="en-US" smtClean="0"/>
              <a:t>‹#›</a:t>
            </a:fld>
            <a:endParaRPr lang="en-US"/>
          </a:p>
        </p:txBody>
      </p:sp>
    </p:spTree>
    <p:extLst>
      <p:ext uri="{BB962C8B-B14F-4D97-AF65-F5344CB8AC3E}">
        <p14:creationId xmlns:p14="http://schemas.microsoft.com/office/powerpoint/2010/main" val="1246056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02513B-380B-D042-A3AA-AF9A0FFA37EA}" type="datetimeFigureOut">
              <a:rPr lang="en-US" smtClean="0"/>
              <a:t>6/18/18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9DC04-929D-F947-BC23-08C324666621}" type="slidenum">
              <a:rPr lang="en-US" smtClean="0"/>
              <a:t>‹#›</a:t>
            </a:fld>
            <a:endParaRPr lang="en-US"/>
          </a:p>
        </p:txBody>
      </p:sp>
    </p:spTree>
    <p:extLst>
      <p:ext uri="{BB962C8B-B14F-4D97-AF65-F5344CB8AC3E}">
        <p14:creationId xmlns:p14="http://schemas.microsoft.com/office/powerpoint/2010/main" val="3706787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02513B-380B-D042-A3AA-AF9A0FFA37EA}" type="datetimeFigureOut">
              <a:rPr lang="en-US" smtClean="0"/>
              <a:t>6/18/18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9DC04-929D-F947-BC23-08C324666621}" type="slidenum">
              <a:rPr lang="en-US" smtClean="0"/>
              <a:t>‹#›</a:t>
            </a:fld>
            <a:endParaRPr lang="en-US"/>
          </a:p>
        </p:txBody>
      </p:sp>
    </p:spTree>
    <p:extLst>
      <p:ext uri="{BB962C8B-B14F-4D97-AF65-F5344CB8AC3E}">
        <p14:creationId xmlns:p14="http://schemas.microsoft.com/office/powerpoint/2010/main" val="1787488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02513B-380B-D042-A3AA-AF9A0FFA37EA}" type="datetimeFigureOut">
              <a:rPr lang="en-US" smtClean="0"/>
              <a:t>6/18/18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9DC04-929D-F947-BC23-08C324666621}" type="slidenum">
              <a:rPr lang="en-US" smtClean="0"/>
              <a:t>‹#›</a:t>
            </a:fld>
            <a:endParaRPr lang="en-US"/>
          </a:p>
        </p:txBody>
      </p:sp>
    </p:spTree>
    <p:extLst>
      <p:ext uri="{BB962C8B-B14F-4D97-AF65-F5344CB8AC3E}">
        <p14:creationId xmlns:p14="http://schemas.microsoft.com/office/powerpoint/2010/main" val="1190251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02513B-380B-D042-A3AA-AF9A0FFA37EA}" type="datetimeFigureOut">
              <a:rPr lang="en-US" smtClean="0"/>
              <a:t>6/18/18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9DC04-929D-F947-BC23-08C324666621}" type="slidenum">
              <a:rPr lang="en-US" smtClean="0"/>
              <a:t>‹#›</a:t>
            </a:fld>
            <a:endParaRPr lang="en-US"/>
          </a:p>
        </p:txBody>
      </p:sp>
    </p:spTree>
    <p:extLst>
      <p:ext uri="{BB962C8B-B14F-4D97-AF65-F5344CB8AC3E}">
        <p14:creationId xmlns:p14="http://schemas.microsoft.com/office/powerpoint/2010/main" val="3257358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02513B-380B-D042-A3AA-AF9A0FFA37EA}" type="datetimeFigureOut">
              <a:rPr lang="en-US" smtClean="0"/>
              <a:t>6/18/18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9DC04-929D-F947-BC23-08C324666621}" type="slidenum">
              <a:rPr lang="en-US" smtClean="0"/>
              <a:t>‹#›</a:t>
            </a:fld>
            <a:endParaRPr lang="en-US"/>
          </a:p>
        </p:txBody>
      </p:sp>
    </p:spTree>
    <p:extLst>
      <p:ext uri="{BB962C8B-B14F-4D97-AF65-F5344CB8AC3E}">
        <p14:creationId xmlns:p14="http://schemas.microsoft.com/office/powerpoint/2010/main" val="559605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02513B-380B-D042-A3AA-AF9A0FFA37EA}" type="datetimeFigureOut">
              <a:rPr lang="en-US" smtClean="0"/>
              <a:t>6/18/18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99DC04-929D-F947-BC23-08C324666621}" type="slidenum">
              <a:rPr lang="en-US" smtClean="0"/>
              <a:t>‹#›</a:t>
            </a:fld>
            <a:endParaRPr lang="en-US"/>
          </a:p>
        </p:txBody>
      </p:sp>
    </p:spTree>
    <p:extLst>
      <p:ext uri="{BB962C8B-B14F-4D97-AF65-F5344CB8AC3E}">
        <p14:creationId xmlns:p14="http://schemas.microsoft.com/office/powerpoint/2010/main" val="594434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02513B-380B-D042-A3AA-AF9A0FFA37EA}" type="datetimeFigureOut">
              <a:rPr lang="en-US" smtClean="0"/>
              <a:t>6/18/18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99DC04-929D-F947-BC23-08C324666621}" type="slidenum">
              <a:rPr lang="en-US" smtClean="0"/>
              <a:t>‹#›</a:t>
            </a:fld>
            <a:endParaRPr lang="en-US"/>
          </a:p>
        </p:txBody>
      </p:sp>
    </p:spTree>
    <p:extLst>
      <p:ext uri="{BB962C8B-B14F-4D97-AF65-F5344CB8AC3E}">
        <p14:creationId xmlns:p14="http://schemas.microsoft.com/office/powerpoint/2010/main" val="4216015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02513B-380B-D042-A3AA-AF9A0FFA37EA}" type="datetimeFigureOut">
              <a:rPr lang="en-US" smtClean="0"/>
              <a:t>6/18/18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99DC04-929D-F947-BC23-08C324666621}" type="slidenum">
              <a:rPr lang="en-US" smtClean="0"/>
              <a:t>‹#›</a:t>
            </a:fld>
            <a:endParaRPr lang="en-US"/>
          </a:p>
        </p:txBody>
      </p:sp>
    </p:spTree>
    <p:extLst>
      <p:ext uri="{BB962C8B-B14F-4D97-AF65-F5344CB8AC3E}">
        <p14:creationId xmlns:p14="http://schemas.microsoft.com/office/powerpoint/2010/main" val="3166765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2513B-380B-D042-A3AA-AF9A0FFA37EA}" type="datetimeFigureOut">
              <a:rPr lang="en-US" smtClean="0"/>
              <a:t>6/18/18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9DC04-929D-F947-BC23-08C324666621}" type="slidenum">
              <a:rPr lang="en-US" smtClean="0"/>
              <a:t>‹#›</a:t>
            </a:fld>
            <a:endParaRPr lang="en-US"/>
          </a:p>
        </p:txBody>
      </p:sp>
    </p:spTree>
    <p:extLst>
      <p:ext uri="{BB962C8B-B14F-4D97-AF65-F5344CB8AC3E}">
        <p14:creationId xmlns:p14="http://schemas.microsoft.com/office/powerpoint/2010/main" val="3459987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2513B-380B-D042-A3AA-AF9A0FFA37EA}" type="datetimeFigureOut">
              <a:rPr lang="en-US" smtClean="0"/>
              <a:t>6/18/18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9DC04-929D-F947-BC23-08C324666621}" type="slidenum">
              <a:rPr lang="en-US" smtClean="0"/>
              <a:t>‹#›</a:t>
            </a:fld>
            <a:endParaRPr lang="en-US"/>
          </a:p>
        </p:txBody>
      </p:sp>
    </p:spTree>
    <p:extLst>
      <p:ext uri="{BB962C8B-B14F-4D97-AF65-F5344CB8AC3E}">
        <p14:creationId xmlns:p14="http://schemas.microsoft.com/office/powerpoint/2010/main" val="33998915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2513B-380B-D042-A3AA-AF9A0FFA37EA}" type="datetimeFigureOut">
              <a:rPr lang="en-US" smtClean="0"/>
              <a:t>6/18/18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99DC04-929D-F947-BC23-08C324666621}" type="slidenum">
              <a:rPr lang="en-US" smtClean="0"/>
              <a:t>‹#›</a:t>
            </a:fld>
            <a:endParaRPr lang="en-US"/>
          </a:p>
        </p:txBody>
      </p:sp>
    </p:spTree>
    <p:extLst>
      <p:ext uri="{BB962C8B-B14F-4D97-AF65-F5344CB8AC3E}">
        <p14:creationId xmlns:p14="http://schemas.microsoft.com/office/powerpoint/2010/main" val="1976314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chart" Target="../charts/chart1.xm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jpe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png"/><Relationship Id="rId6" Type="http://schemas.openxmlformats.org/officeDocument/2006/relationships/image" Target="../media/image45.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7" descr="larev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1" y="-23812"/>
            <a:ext cx="9322905" cy="692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txBox="1">
            <a:spLocks/>
          </p:cNvSpPr>
          <p:nvPr/>
        </p:nvSpPr>
        <p:spPr bwMode="auto">
          <a:xfrm>
            <a:off x="869855" y="-38480"/>
            <a:ext cx="10350500" cy="147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solidFill>
                  <a:schemeClr val="bg1"/>
                </a:solidFill>
              </a:rPr>
              <a:t>Integrated </a:t>
            </a:r>
            <a:r>
              <a:rPr lang="en-US" b="1" dirty="0">
                <a:solidFill>
                  <a:schemeClr val="bg1"/>
                </a:solidFill>
              </a:rPr>
              <a:t>Global GHG Information </a:t>
            </a:r>
            <a:r>
              <a:rPr lang="en-US" b="1" dirty="0" smtClean="0">
                <a:solidFill>
                  <a:schemeClr val="bg1"/>
                </a:solidFill>
              </a:rPr>
              <a:t>System </a:t>
            </a:r>
            <a:r>
              <a:rPr lang="en-US" sz="2000" b="1" dirty="0" smtClean="0">
                <a:solidFill>
                  <a:schemeClr val="bg1"/>
                </a:solidFill>
              </a:rPr>
              <a:t>(iG</a:t>
            </a:r>
            <a:r>
              <a:rPr lang="en-US" sz="2000" b="1" baseline="30000" dirty="0" smtClean="0">
                <a:solidFill>
                  <a:schemeClr val="bg1"/>
                </a:solidFill>
              </a:rPr>
              <a:t>3</a:t>
            </a:r>
            <a:r>
              <a:rPr lang="en-US" sz="2000" b="1" dirty="0" smtClean="0">
                <a:solidFill>
                  <a:schemeClr val="bg1"/>
                </a:solidFill>
              </a:rPr>
              <a:t>IS)</a:t>
            </a:r>
            <a:r>
              <a:rPr lang="en-US" b="1" dirty="0" smtClean="0">
                <a:solidFill>
                  <a:schemeClr val="bg1"/>
                </a:solidFill>
              </a:rPr>
              <a:t>: </a:t>
            </a:r>
          </a:p>
          <a:p>
            <a:pPr eaLnBrk="1" hangingPunct="1">
              <a:lnSpc>
                <a:spcPct val="70000"/>
              </a:lnSpc>
            </a:pPr>
            <a:r>
              <a:rPr lang="en-US" sz="2800" b="1" dirty="0" smtClean="0">
                <a:solidFill>
                  <a:schemeClr val="bg1"/>
                </a:solidFill>
              </a:rPr>
              <a:t>                                    </a:t>
            </a:r>
            <a:r>
              <a:rPr lang="en-US" sz="2000" b="1" dirty="0" smtClean="0">
                <a:solidFill>
                  <a:schemeClr val="bg1"/>
                </a:solidFill>
              </a:rPr>
              <a:t>(Systematic Services)</a:t>
            </a:r>
          </a:p>
          <a:p>
            <a:pPr eaLnBrk="1" hangingPunct="1"/>
            <a:r>
              <a:rPr lang="en-US" sz="2800" b="1" dirty="0" smtClean="0">
                <a:solidFill>
                  <a:schemeClr val="bg1"/>
                </a:solidFill>
              </a:rPr>
              <a:t>You can manage what you measure</a:t>
            </a:r>
            <a:endParaRPr lang="en-US" sz="2800" b="1" dirty="0">
              <a:solidFill>
                <a:schemeClr val="bg1"/>
              </a:solidFill>
            </a:endParaRPr>
          </a:p>
        </p:txBody>
      </p:sp>
      <p:sp>
        <p:nvSpPr>
          <p:cNvPr id="28675" name="Title 1"/>
          <p:cNvSpPr txBox="1">
            <a:spLocks/>
          </p:cNvSpPr>
          <p:nvPr/>
        </p:nvSpPr>
        <p:spPr bwMode="auto">
          <a:xfrm>
            <a:off x="-62395" y="3969570"/>
            <a:ext cx="9372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chemeClr val="bg1"/>
                </a:solidFill>
              </a:rPr>
              <a:t>Phil </a:t>
            </a:r>
            <a:r>
              <a:rPr lang="en-US" sz="1800" b="1" dirty="0">
                <a:solidFill>
                  <a:schemeClr val="bg1"/>
                </a:solidFill>
              </a:rPr>
              <a:t>DeCola</a:t>
            </a:r>
          </a:p>
          <a:p>
            <a:pPr eaLnBrk="1" hangingPunct="1"/>
            <a:r>
              <a:rPr lang="en-US" sz="1800" b="1" dirty="0">
                <a:solidFill>
                  <a:schemeClr val="bg1"/>
                </a:solidFill>
              </a:rPr>
              <a:t>Sigma </a:t>
            </a:r>
            <a:r>
              <a:rPr lang="en-US" sz="1800" b="1" dirty="0" smtClean="0">
                <a:solidFill>
                  <a:schemeClr val="bg1"/>
                </a:solidFill>
              </a:rPr>
              <a:t>Space</a:t>
            </a:r>
          </a:p>
          <a:p>
            <a:pPr eaLnBrk="1" hangingPunct="1"/>
            <a:r>
              <a:rPr lang="en-US" sz="1800" b="1" dirty="0" smtClean="0">
                <a:solidFill>
                  <a:schemeClr val="bg1"/>
                </a:solidFill>
              </a:rPr>
              <a:t>University of Maryland</a:t>
            </a:r>
          </a:p>
          <a:p>
            <a:pPr eaLnBrk="1" hangingPunct="1"/>
            <a:endParaRPr lang="en-US" sz="1800" b="1" dirty="0" smtClean="0">
              <a:solidFill>
                <a:schemeClr val="bg1"/>
              </a:solidFill>
            </a:endParaRPr>
          </a:p>
          <a:p>
            <a:pPr eaLnBrk="1" hangingPunct="1"/>
            <a:r>
              <a:rPr lang="en-US" sz="1800" b="1" dirty="0" smtClean="0">
                <a:solidFill>
                  <a:schemeClr val="bg1"/>
                </a:solidFill>
              </a:rPr>
              <a:t>Oksana </a:t>
            </a:r>
            <a:r>
              <a:rPr lang="en-US" sz="1800" b="1" dirty="0" err="1" smtClean="0">
                <a:solidFill>
                  <a:schemeClr val="bg1"/>
                </a:solidFill>
              </a:rPr>
              <a:t>Tarasova</a:t>
            </a:r>
            <a:endParaRPr lang="en-US" sz="1800" b="1" dirty="0" smtClean="0">
              <a:solidFill>
                <a:schemeClr val="bg1"/>
              </a:solidFill>
            </a:endParaRPr>
          </a:p>
          <a:p>
            <a:pPr eaLnBrk="1" hangingPunct="1"/>
            <a:r>
              <a:rPr lang="en-US" sz="1800" b="1" dirty="0" smtClean="0">
                <a:solidFill>
                  <a:schemeClr val="bg1"/>
                </a:solidFill>
              </a:rPr>
              <a:t>WMO GAW</a:t>
            </a:r>
          </a:p>
          <a:p>
            <a:pPr eaLnBrk="1" hangingPunct="1"/>
            <a:endParaRPr lang="en-US" sz="1800" b="1" dirty="0" smtClean="0">
              <a:solidFill>
                <a:schemeClr val="bg1"/>
              </a:solidFill>
            </a:endParaRPr>
          </a:p>
          <a:p>
            <a:pPr eaLnBrk="1" hangingPunct="1"/>
            <a:r>
              <a:rPr lang="en-US" sz="1800" b="1" dirty="0" smtClean="0">
                <a:solidFill>
                  <a:schemeClr val="bg1"/>
                </a:solidFill>
              </a:rPr>
              <a:t>Felix Vogel, E&amp;CC Canada    </a:t>
            </a:r>
            <a:r>
              <a:rPr lang="en-US" sz="1800" b="1" dirty="0" err="1" smtClean="0">
                <a:solidFill>
                  <a:schemeClr val="bg1"/>
                </a:solidFill>
              </a:rPr>
              <a:t>Dominik</a:t>
            </a:r>
            <a:r>
              <a:rPr lang="en-US" sz="1800" b="1" dirty="0" smtClean="0">
                <a:solidFill>
                  <a:schemeClr val="bg1"/>
                </a:solidFill>
              </a:rPr>
              <a:t> Brunner, EMPA</a:t>
            </a:r>
          </a:p>
          <a:p>
            <a:pPr eaLnBrk="1" hangingPunct="1"/>
            <a:endParaRPr lang="en-US" sz="1800" b="1" dirty="0">
              <a:solidFill>
                <a:schemeClr val="bg1"/>
              </a:solidFill>
            </a:endParaRPr>
          </a:p>
          <a:p>
            <a:pPr eaLnBrk="1" hangingPunct="1"/>
            <a:r>
              <a:rPr lang="en-US" sz="1800" b="1" dirty="0" smtClean="0">
                <a:solidFill>
                  <a:schemeClr val="bg1"/>
                </a:solidFill>
              </a:rPr>
              <a:t>Riley Duren, NASA JPL	Daniel Zavala, EDF</a:t>
            </a:r>
            <a:r>
              <a:rPr lang="en-US" sz="1800" b="1" dirty="0">
                <a:solidFill>
                  <a:schemeClr val="bg1"/>
                </a:solidFill>
              </a:rPr>
              <a:t> </a:t>
            </a:r>
            <a:r>
              <a:rPr lang="en-US" sz="1800" b="1" dirty="0" smtClean="0">
                <a:solidFill>
                  <a:schemeClr val="bg1"/>
                </a:solidFill>
              </a:rPr>
              <a:t>  </a:t>
            </a:r>
            <a:r>
              <a:rPr lang="en-US" sz="1800" b="1" dirty="0" smtClean="0">
                <a:solidFill>
                  <a:schemeClr val="bg1"/>
                </a:solidFill>
              </a:rPr>
              <a:t>Philippe </a:t>
            </a:r>
            <a:r>
              <a:rPr lang="en-US" sz="1800" b="1" dirty="0" err="1" smtClean="0">
                <a:solidFill>
                  <a:schemeClr val="bg1"/>
                </a:solidFill>
              </a:rPr>
              <a:t>Ciais</a:t>
            </a:r>
            <a:r>
              <a:rPr lang="en-US" sz="1800" b="1" dirty="0" smtClean="0">
                <a:solidFill>
                  <a:schemeClr val="bg1"/>
                </a:solidFill>
              </a:rPr>
              <a:t>, LSCE CEA</a:t>
            </a:r>
            <a:endParaRPr lang="en-US" sz="18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198"/>
            <a:ext cx="784250" cy="1058266"/>
          </a:xfrm>
          <a:prstGeom prst="rect">
            <a:avLst/>
          </a:prstGeom>
          <a:noFill/>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80400" y="30927"/>
            <a:ext cx="914400" cy="1089497"/>
          </a:xfrm>
          <a:prstGeom prst="rect">
            <a:avLst/>
          </a:prstGeom>
          <a:noFill/>
        </p:spPr>
      </p:pic>
      <p:sp>
        <p:nvSpPr>
          <p:cNvPr id="3" name="TextBox 2"/>
          <p:cNvSpPr txBox="1"/>
          <p:nvPr/>
        </p:nvSpPr>
        <p:spPr>
          <a:xfrm>
            <a:off x="6888034" y="5175835"/>
            <a:ext cx="2318776" cy="1200329"/>
          </a:xfrm>
          <a:prstGeom prst="rect">
            <a:avLst/>
          </a:prstGeom>
          <a:noFill/>
        </p:spPr>
        <p:txBody>
          <a:bodyPr wrap="none" rtlCol="0">
            <a:spAutoFit/>
          </a:bodyPr>
          <a:lstStyle/>
          <a:p>
            <a:r>
              <a:rPr lang="en-US" b="1" dirty="0" err="1" smtClean="0">
                <a:solidFill>
                  <a:schemeClr val="bg1"/>
                </a:solidFill>
                <a:latin typeface="Arial"/>
                <a:cs typeface="Arial"/>
              </a:rPr>
              <a:t>Shamil</a:t>
            </a:r>
            <a:r>
              <a:rPr lang="en-US" b="1" dirty="0" smtClean="0">
                <a:solidFill>
                  <a:schemeClr val="bg1"/>
                </a:solidFill>
                <a:latin typeface="Arial"/>
                <a:cs typeface="Arial"/>
              </a:rPr>
              <a:t> </a:t>
            </a:r>
            <a:r>
              <a:rPr lang="en-US" b="1" dirty="0" err="1" smtClean="0">
                <a:solidFill>
                  <a:schemeClr val="bg1"/>
                </a:solidFill>
                <a:latin typeface="Arial"/>
                <a:cs typeface="Arial"/>
              </a:rPr>
              <a:t>Maksyutov</a:t>
            </a:r>
            <a:r>
              <a:rPr lang="en-US" b="1" dirty="0" smtClean="0">
                <a:solidFill>
                  <a:schemeClr val="bg1"/>
                </a:solidFill>
                <a:latin typeface="Arial"/>
                <a:cs typeface="Arial"/>
              </a:rPr>
              <a:t> </a:t>
            </a:r>
          </a:p>
          <a:p>
            <a:r>
              <a:rPr lang="en-US" b="1" dirty="0" smtClean="0">
                <a:solidFill>
                  <a:schemeClr val="bg1"/>
                </a:solidFill>
                <a:latin typeface="Arial"/>
                <a:cs typeface="Arial"/>
              </a:rPr>
              <a:t>NIES Japan</a:t>
            </a:r>
          </a:p>
          <a:p>
            <a:endParaRPr lang="en-US" b="1" dirty="0">
              <a:solidFill>
                <a:schemeClr val="bg1"/>
              </a:solidFill>
              <a:latin typeface="Arial"/>
              <a:cs typeface="Arial"/>
            </a:endParaRPr>
          </a:p>
          <a:p>
            <a:r>
              <a:rPr lang="en-US" b="1" dirty="0" smtClean="0">
                <a:solidFill>
                  <a:schemeClr val="bg1"/>
                </a:solidFill>
                <a:latin typeface="Arial"/>
                <a:cs typeface="Arial"/>
              </a:rPr>
              <a:t>IG</a:t>
            </a:r>
            <a:r>
              <a:rPr lang="en-US" b="1" baseline="30000" dirty="0" smtClean="0">
                <a:solidFill>
                  <a:schemeClr val="bg1"/>
                </a:solidFill>
                <a:latin typeface="Arial"/>
                <a:cs typeface="Arial"/>
              </a:rPr>
              <a:t>3</a:t>
            </a:r>
            <a:r>
              <a:rPr lang="en-US" b="1" dirty="0" smtClean="0">
                <a:solidFill>
                  <a:schemeClr val="bg1"/>
                </a:solidFill>
                <a:latin typeface="Arial"/>
                <a:cs typeface="Arial"/>
              </a:rPr>
              <a:t>IS Science Team</a:t>
            </a:r>
            <a:endParaRPr lang="en-US" b="1" dirty="0">
              <a:solidFill>
                <a:schemeClr val="bg1"/>
              </a:solidFill>
              <a:latin typeface="Arial"/>
              <a:cs typeface="Arial"/>
            </a:endParaRPr>
          </a:p>
        </p:txBody>
      </p:sp>
      <p:sp>
        <p:nvSpPr>
          <p:cNvPr id="2" name="TextBox 1"/>
          <p:cNvSpPr txBox="1"/>
          <p:nvPr/>
        </p:nvSpPr>
        <p:spPr>
          <a:xfrm>
            <a:off x="111125" y="2603500"/>
            <a:ext cx="7967045" cy="584776"/>
          </a:xfrm>
          <a:prstGeom prst="rect">
            <a:avLst/>
          </a:prstGeom>
          <a:noFill/>
          <a:ln w="28575" cmpd="sng">
            <a:solidFill>
              <a:srgbClr val="4F81BD"/>
            </a:solidFill>
          </a:ln>
        </p:spPr>
        <p:txBody>
          <a:bodyPr wrap="none" rtlCol="0">
            <a:spAutoFit/>
          </a:bodyPr>
          <a:lstStyle/>
          <a:p>
            <a:r>
              <a:rPr lang="en-US" sz="3200" b="1" dirty="0" smtClean="0">
                <a:solidFill>
                  <a:schemeClr val="bg1"/>
                </a:solidFill>
              </a:rPr>
              <a:t>EC CEOS GHG Monitoring Priorities Workshop</a:t>
            </a:r>
            <a:endParaRPr lang="en-US" sz="3200" b="1" dirty="0">
              <a:solidFill>
                <a:schemeClr val="bg1"/>
              </a:solidFill>
            </a:endParaRPr>
          </a:p>
        </p:txBody>
      </p:sp>
    </p:spTree>
    <p:extLst>
      <p:ext uri="{BB962C8B-B14F-4D97-AF65-F5344CB8AC3E}">
        <p14:creationId xmlns:p14="http://schemas.microsoft.com/office/powerpoint/2010/main" val="23825715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 Page 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00" y="0"/>
            <a:ext cx="5299364" cy="6858000"/>
          </a:xfrm>
          <a:prstGeom prst="rect">
            <a:avLst/>
          </a:prstGeom>
        </p:spPr>
      </p:pic>
    </p:spTree>
    <p:extLst>
      <p:ext uri="{BB962C8B-B14F-4D97-AF65-F5344CB8AC3E}">
        <p14:creationId xmlns:p14="http://schemas.microsoft.com/office/powerpoint/2010/main" val="3642601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609600" y="-109459"/>
            <a:ext cx="8042275" cy="1336675"/>
          </a:xfrm>
        </p:spPr>
        <p:txBody>
          <a:bodyPr/>
          <a:lstStyle/>
          <a:p>
            <a:pPr eaLnBrk="1" hangingPunct="1"/>
            <a:r>
              <a:rPr lang="en-US" sz="4000" dirty="0" smtClean="0">
                <a:latin typeface="Arial" charset="0"/>
              </a:rPr>
              <a:t>Summary</a:t>
            </a:r>
            <a:br>
              <a:rPr lang="en-US" sz="4000" dirty="0" smtClean="0">
                <a:latin typeface="Arial" charset="0"/>
              </a:rPr>
            </a:br>
            <a:r>
              <a:rPr lang="en-US" sz="4000" i="1" dirty="0" smtClean="0">
                <a:latin typeface="Arial" charset="0"/>
              </a:rPr>
              <a:t>“Translation Science”</a:t>
            </a:r>
            <a:endParaRPr lang="en-US" sz="3200" i="1" dirty="0">
              <a:latin typeface="Arial" charset="0"/>
            </a:endParaRPr>
          </a:p>
        </p:txBody>
      </p:sp>
      <p:sp>
        <p:nvSpPr>
          <p:cNvPr id="61442" name="Rectangle 3"/>
          <p:cNvSpPr>
            <a:spLocks noGrp="1" noChangeArrowheads="1"/>
          </p:cNvSpPr>
          <p:nvPr>
            <p:ph idx="1"/>
          </p:nvPr>
        </p:nvSpPr>
        <p:spPr>
          <a:xfrm>
            <a:off x="228600" y="1295400"/>
            <a:ext cx="8915400" cy="5562600"/>
          </a:xfrm>
        </p:spPr>
        <p:txBody>
          <a:bodyPr rtlCol="0">
            <a:normAutofit fontScale="85000" lnSpcReduction="10000"/>
          </a:bodyPr>
          <a:lstStyle/>
          <a:p>
            <a:pPr marL="0" indent="0" eaLnBrk="1" fontAlgn="auto" hangingPunct="1">
              <a:lnSpc>
                <a:spcPct val="120000"/>
              </a:lnSpc>
              <a:spcAft>
                <a:spcPts val="0"/>
              </a:spcAft>
              <a:buClr>
                <a:schemeClr val="accent1">
                  <a:lumMod val="60000"/>
                  <a:lumOff val="40000"/>
                </a:schemeClr>
              </a:buClr>
              <a:buNone/>
              <a:defRPr/>
            </a:pPr>
            <a:r>
              <a:rPr lang="en-US" sz="3100" dirty="0" smtClean="0">
                <a:latin typeface="Arial" charset="0"/>
              </a:rPr>
              <a:t>Promote and b</a:t>
            </a:r>
            <a:r>
              <a:rPr lang="en-US" sz="3100" dirty="0" smtClean="0">
                <a:solidFill>
                  <a:schemeClr val="tx1"/>
                </a:solidFill>
                <a:latin typeface="Arial" charset="0"/>
              </a:rPr>
              <a:t>uild confidence today that science-based information services need to be part of the solutions:</a:t>
            </a:r>
            <a:endParaRPr lang="en-US" sz="2000" dirty="0" smtClean="0">
              <a:solidFill>
                <a:schemeClr val="tx1"/>
              </a:solidFill>
              <a:latin typeface="Arial" charset="0"/>
            </a:endParaRPr>
          </a:p>
          <a:p>
            <a:pPr lvl="1">
              <a:lnSpc>
                <a:spcPct val="120000"/>
              </a:lnSpc>
              <a:defRPr/>
            </a:pPr>
            <a:r>
              <a:rPr lang="en-US" sz="2800" dirty="0" smtClean="0">
                <a:solidFill>
                  <a:schemeClr val="tx1"/>
                </a:solidFill>
                <a:latin typeface="Arial" charset="0"/>
              </a:rPr>
              <a:t>Define the detailed good-practice guidelines for each objective area</a:t>
            </a:r>
          </a:p>
          <a:p>
            <a:pPr lvl="1">
              <a:lnSpc>
                <a:spcPct val="120000"/>
              </a:lnSpc>
              <a:buClr>
                <a:srgbClr val="2C7C9F">
                  <a:lumMod val="75000"/>
                </a:srgbClr>
              </a:buClr>
              <a:defRPr/>
            </a:pPr>
            <a:r>
              <a:rPr lang="en-US" sz="2800" dirty="0" smtClean="0">
                <a:solidFill>
                  <a:schemeClr val="tx1"/>
                </a:solidFill>
                <a:latin typeface="Arial" charset="0"/>
              </a:rPr>
              <a:t>Develop near term pilot projects for each objective area</a:t>
            </a:r>
          </a:p>
          <a:p>
            <a:pPr lvl="1" eaLnBrk="1" fontAlgn="auto" hangingPunct="1">
              <a:lnSpc>
                <a:spcPct val="110000"/>
              </a:lnSpc>
              <a:spcAft>
                <a:spcPts val="0"/>
              </a:spcAft>
              <a:buClr>
                <a:schemeClr val="accent1">
                  <a:lumMod val="75000"/>
                </a:schemeClr>
              </a:buClr>
              <a:buFont typeface="Wingdings 2" pitchFamily="18" charset="2"/>
              <a:buChar char=""/>
              <a:defRPr/>
            </a:pPr>
            <a:r>
              <a:rPr lang="en-US" sz="2800" dirty="0" smtClean="0">
                <a:solidFill>
                  <a:schemeClr val="tx1"/>
                </a:solidFill>
                <a:latin typeface="Arial" charset="0"/>
              </a:rPr>
              <a:t>Actively entrain users, partners</a:t>
            </a:r>
            <a:r>
              <a:rPr lang="en-US" sz="2800" b="1" dirty="0" smtClean="0">
                <a:solidFill>
                  <a:srgbClr val="0000FF"/>
                </a:solidFill>
                <a:latin typeface="Arial" charset="0"/>
              </a:rPr>
              <a:t> </a:t>
            </a:r>
            <a:r>
              <a:rPr lang="en-US" sz="2800" dirty="0" smtClean="0">
                <a:solidFill>
                  <a:schemeClr val="tx1"/>
                </a:solidFill>
                <a:latin typeface="Arial" charset="0"/>
              </a:rPr>
              <a:t>and sponsors through all stages of development (GCF, GEF, WB, National and subnational governments, others)</a:t>
            </a:r>
          </a:p>
          <a:p>
            <a:pPr lvl="1">
              <a:lnSpc>
                <a:spcPct val="120000"/>
              </a:lnSpc>
              <a:buClr>
                <a:schemeClr val="accent1">
                  <a:lumMod val="75000"/>
                </a:schemeClr>
              </a:buClr>
              <a:buFont typeface="Wingdings 2" pitchFamily="18" charset="2"/>
              <a:buChar char=""/>
              <a:defRPr/>
            </a:pPr>
            <a:r>
              <a:rPr lang="en-US" sz="2800" dirty="0" smtClean="0">
                <a:solidFill>
                  <a:schemeClr val="tx1"/>
                </a:solidFill>
                <a:latin typeface="Arial" charset="0"/>
              </a:rPr>
              <a:t>Coordinate with </a:t>
            </a:r>
            <a:r>
              <a:rPr lang="en-US" dirty="0">
                <a:latin typeface="Arial" charset="0"/>
              </a:rPr>
              <a:t>intergovernmental </a:t>
            </a:r>
            <a:r>
              <a:rPr lang="en-US" dirty="0" smtClean="0">
                <a:latin typeface="Arial" charset="0"/>
              </a:rPr>
              <a:t>partners: </a:t>
            </a:r>
            <a:r>
              <a:rPr lang="en-US" sz="2800" dirty="0" smtClean="0">
                <a:solidFill>
                  <a:schemeClr val="tx1"/>
                </a:solidFill>
                <a:latin typeface="Arial" charset="0"/>
              </a:rPr>
              <a:t>UNFCCC, IPCC, </a:t>
            </a:r>
            <a:r>
              <a:rPr lang="en-US" sz="2800" dirty="0" smtClean="0">
                <a:solidFill>
                  <a:schemeClr val="tx1"/>
                </a:solidFill>
                <a:latin typeface="Arial" charset="0"/>
              </a:rPr>
              <a:t>EC, GCOS</a:t>
            </a:r>
            <a:r>
              <a:rPr lang="en-US" sz="2800" dirty="0" smtClean="0">
                <a:solidFill>
                  <a:schemeClr val="tx1"/>
                </a:solidFill>
                <a:latin typeface="Arial" charset="0"/>
              </a:rPr>
              <a:t>, GFCS, GEO, WCRP, others</a:t>
            </a:r>
            <a:endParaRPr lang="en-US" sz="3400" dirty="0" smtClean="0">
              <a:solidFill>
                <a:schemeClr val="tx1"/>
              </a:solidFill>
              <a:latin typeface="Arial" charset="0"/>
            </a:endParaRPr>
          </a:p>
          <a:p>
            <a:pPr marL="349250" lvl="1" indent="0" eaLnBrk="1" fontAlgn="auto" hangingPunct="1">
              <a:lnSpc>
                <a:spcPct val="80000"/>
              </a:lnSpc>
              <a:spcAft>
                <a:spcPts val="0"/>
              </a:spcAft>
              <a:buClr>
                <a:schemeClr val="accent1">
                  <a:lumMod val="75000"/>
                </a:schemeClr>
              </a:buClr>
              <a:buNone/>
              <a:defRPr/>
            </a:pPr>
            <a:endParaRPr lang="en-US" sz="2800" dirty="0">
              <a:solidFill>
                <a:schemeClr val="tx1"/>
              </a:solidFill>
              <a:latin typeface="Arial" charset="0"/>
              <a:ea typeface="+mn-ea"/>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051" y="0"/>
            <a:ext cx="784250" cy="1058266"/>
          </a:xfrm>
          <a:prstGeom prst="rect">
            <a:avLst/>
          </a:prstGeom>
          <a:no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9599" y="81930"/>
            <a:ext cx="848076" cy="1010473"/>
          </a:xfrm>
          <a:prstGeom prst="rect">
            <a:avLst/>
          </a:prstGeom>
          <a:noFill/>
        </p:spPr>
      </p:pic>
    </p:spTree>
    <p:extLst>
      <p:ext uri="{BB962C8B-B14F-4D97-AF65-F5344CB8AC3E}">
        <p14:creationId xmlns:p14="http://schemas.microsoft.com/office/powerpoint/2010/main" val="27691142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6320" y="3403104"/>
            <a:ext cx="8835280" cy="86409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107" name="Rectangle 3"/>
          <p:cNvSpPr>
            <a:spLocks noGrp="1" noChangeArrowheads="1"/>
          </p:cNvSpPr>
          <p:nvPr>
            <p:ph type="body" idx="4294967295"/>
          </p:nvPr>
        </p:nvSpPr>
        <p:spPr>
          <a:xfrm>
            <a:off x="193808" y="2514600"/>
            <a:ext cx="9067800" cy="5486400"/>
          </a:xfrm>
        </p:spPr>
        <p:txBody>
          <a:bodyPr rtlCol="0">
            <a:noAutofit/>
          </a:bodyPr>
          <a:lstStyle/>
          <a:p>
            <a:pPr marL="0" indent="0" eaLnBrk="1" fontAlgn="auto" hangingPunct="1">
              <a:lnSpc>
                <a:spcPct val="80000"/>
              </a:lnSpc>
              <a:spcBef>
                <a:spcPct val="45000"/>
              </a:spcBef>
              <a:spcAft>
                <a:spcPts val="0"/>
              </a:spcAft>
              <a:buClrTx/>
              <a:buSzPct val="100000"/>
              <a:buFont typeface="Wingdings 2" charset="0"/>
              <a:buNone/>
              <a:defRPr/>
            </a:pPr>
            <a:r>
              <a:rPr lang="en-US" sz="2400" b="1" dirty="0" smtClean="0">
                <a:latin typeface="Arial"/>
                <a:cs typeface="Arial"/>
              </a:rPr>
              <a:t>Objectives</a:t>
            </a:r>
          </a:p>
          <a:p>
            <a:pPr marL="0" indent="0" eaLnBrk="1" fontAlgn="auto" hangingPunct="1">
              <a:lnSpc>
                <a:spcPct val="80000"/>
              </a:lnSpc>
              <a:spcBef>
                <a:spcPct val="45000"/>
              </a:spcBef>
              <a:spcAft>
                <a:spcPts val="0"/>
              </a:spcAft>
              <a:buClrTx/>
              <a:buSzPct val="100000"/>
              <a:buFont typeface="Wingdings 2" charset="0"/>
              <a:buNone/>
              <a:defRPr/>
            </a:pPr>
            <a:r>
              <a:rPr lang="en-US" sz="2400" b="1" dirty="0" smtClean="0">
                <a:latin typeface="Arial"/>
                <a:cs typeface="Arial"/>
              </a:rPr>
              <a:t>Support of Paris Agreement:</a:t>
            </a:r>
          </a:p>
          <a:p>
            <a:pPr>
              <a:spcBef>
                <a:spcPct val="45000"/>
              </a:spcBef>
              <a:buClr>
                <a:schemeClr val="tx1"/>
              </a:buClr>
              <a:buSzPct val="150000"/>
              <a:defRPr/>
            </a:pPr>
            <a:r>
              <a:rPr lang="en-US" sz="2400" dirty="0" smtClean="0">
                <a:latin typeface="Arial"/>
                <a:cs typeface="Arial"/>
              </a:rPr>
              <a:t>Support for</a:t>
            </a:r>
            <a:r>
              <a:rPr lang="en-US" sz="2400" b="1" i="1" dirty="0" smtClean="0">
                <a:solidFill>
                  <a:srgbClr val="0000FF"/>
                </a:solidFill>
                <a:latin typeface="Arial"/>
                <a:cs typeface="Arial"/>
              </a:rPr>
              <a:t> Improved national inventory reporting </a:t>
            </a:r>
            <a:r>
              <a:rPr lang="en-US" sz="2400" dirty="0" smtClean="0">
                <a:latin typeface="Arial"/>
                <a:cs typeface="Arial"/>
              </a:rPr>
              <a:t>by making use of atmospheric measurements for all countries</a:t>
            </a:r>
          </a:p>
          <a:p>
            <a:pPr>
              <a:spcBef>
                <a:spcPct val="45000"/>
              </a:spcBef>
              <a:buClr>
                <a:schemeClr val="tx1"/>
              </a:buClr>
              <a:buSzPct val="150000"/>
              <a:defRPr/>
            </a:pPr>
            <a:r>
              <a:rPr lang="en-US" sz="2400" dirty="0">
                <a:latin typeface="Arial"/>
                <a:cs typeface="Arial"/>
              </a:rPr>
              <a:t>Timely and </a:t>
            </a:r>
            <a:r>
              <a:rPr lang="en-US" sz="2400" dirty="0" smtClean="0">
                <a:latin typeface="Arial"/>
                <a:cs typeface="Arial"/>
              </a:rPr>
              <a:t>quantified </a:t>
            </a:r>
            <a:r>
              <a:rPr lang="en-US" sz="2400" dirty="0">
                <a:latin typeface="Arial"/>
                <a:cs typeface="Arial"/>
              </a:rPr>
              <a:t>trend </a:t>
            </a:r>
            <a:r>
              <a:rPr lang="en-US" sz="2400" dirty="0" smtClean="0">
                <a:latin typeface="Arial"/>
                <a:cs typeface="Arial"/>
              </a:rPr>
              <a:t>assessment in </a:t>
            </a:r>
            <a:r>
              <a:rPr lang="en-US" sz="2400" b="1" i="1" dirty="0">
                <a:solidFill>
                  <a:srgbClr val="0000FF"/>
                </a:solidFill>
                <a:latin typeface="Arial"/>
                <a:cs typeface="Arial"/>
              </a:rPr>
              <a:t>support </a:t>
            </a:r>
            <a:r>
              <a:rPr lang="en-US" sz="2400" b="1" i="1" dirty="0" smtClean="0">
                <a:solidFill>
                  <a:srgbClr val="0000FF"/>
                </a:solidFill>
                <a:latin typeface="Arial"/>
                <a:cs typeface="Arial"/>
              </a:rPr>
              <a:t>of countries’ NDC tracking and “</a:t>
            </a:r>
            <a:r>
              <a:rPr lang="en-US" sz="2400" b="1" i="1" dirty="0">
                <a:solidFill>
                  <a:srgbClr val="0000FF"/>
                </a:solidFill>
                <a:latin typeface="Arial"/>
                <a:cs typeface="Arial"/>
              </a:rPr>
              <a:t>Global Stocktaking</a:t>
            </a:r>
            <a:r>
              <a:rPr lang="en-US" sz="2400" b="1" i="1" dirty="0" smtClean="0">
                <a:solidFill>
                  <a:srgbClr val="0000FF"/>
                </a:solidFill>
                <a:latin typeface="Arial"/>
                <a:cs typeface="Arial"/>
              </a:rPr>
              <a:t>” </a:t>
            </a:r>
            <a:r>
              <a:rPr lang="en-US" sz="2400" dirty="0" smtClean="0">
                <a:latin typeface="Arial"/>
                <a:cs typeface="Arial"/>
              </a:rPr>
              <a:t>(TBD)</a:t>
            </a:r>
          </a:p>
          <a:p>
            <a:pPr marL="0" indent="0" eaLnBrk="1" fontAlgn="auto" hangingPunct="1">
              <a:spcBef>
                <a:spcPct val="45000"/>
              </a:spcBef>
              <a:spcAft>
                <a:spcPts val="0"/>
              </a:spcAft>
              <a:buClr>
                <a:schemeClr val="tx1"/>
              </a:buClr>
              <a:buSzPct val="150000"/>
              <a:buNone/>
              <a:defRPr/>
            </a:pPr>
            <a:r>
              <a:rPr lang="en-US" sz="2400" b="1" dirty="0" smtClean="0">
                <a:latin typeface="Arial"/>
                <a:cs typeface="Arial"/>
              </a:rPr>
              <a:t>Key sub-national efforts and new mitigation opportunities:</a:t>
            </a:r>
          </a:p>
          <a:p>
            <a:pPr>
              <a:spcBef>
                <a:spcPct val="45000"/>
              </a:spcBef>
              <a:buClr>
                <a:schemeClr val="tx1"/>
              </a:buClr>
              <a:buSzPct val="150000"/>
              <a:defRPr/>
            </a:pPr>
            <a:r>
              <a:rPr lang="en-US" sz="2400" dirty="0" smtClean="0">
                <a:latin typeface="Arial"/>
                <a:cs typeface="Arial"/>
              </a:rPr>
              <a:t>GHG </a:t>
            </a:r>
            <a:r>
              <a:rPr lang="en-US" sz="2400" dirty="0">
                <a:latin typeface="Arial"/>
                <a:cs typeface="Arial"/>
              </a:rPr>
              <a:t>monitoring in </a:t>
            </a:r>
            <a:r>
              <a:rPr lang="en-US" sz="2400" b="1" i="1" dirty="0">
                <a:solidFill>
                  <a:srgbClr val="0000FF"/>
                </a:solidFill>
                <a:latin typeface="Arial"/>
                <a:cs typeface="Arial"/>
              </a:rPr>
              <a:t>large </a:t>
            </a:r>
            <a:r>
              <a:rPr lang="en-US" sz="2400" b="1" i="1" dirty="0" smtClean="0">
                <a:solidFill>
                  <a:srgbClr val="0000FF"/>
                </a:solidFill>
                <a:latin typeface="Arial"/>
                <a:cs typeface="Arial"/>
              </a:rPr>
              <a:t>urban source areas </a:t>
            </a:r>
            <a:r>
              <a:rPr lang="en-US" sz="2400" dirty="0" smtClean="0">
                <a:latin typeface="Arial"/>
                <a:cs typeface="Arial"/>
              </a:rPr>
              <a:t>(megacities)</a:t>
            </a:r>
            <a:endParaRPr lang="en-US" sz="1100" dirty="0" smtClean="0">
              <a:latin typeface="Arial"/>
              <a:cs typeface="Arial"/>
            </a:endParaRPr>
          </a:p>
          <a:p>
            <a:pPr>
              <a:lnSpc>
                <a:spcPct val="80000"/>
              </a:lnSpc>
              <a:spcBef>
                <a:spcPct val="45000"/>
              </a:spcBef>
              <a:buClr>
                <a:schemeClr val="tx1"/>
              </a:buClr>
              <a:buSzPct val="150000"/>
              <a:defRPr/>
            </a:pPr>
            <a:r>
              <a:rPr lang="en-US" sz="2400" dirty="0">
                <a:latin typeface="Arial"/>
                <a:cs typeface="Arial"/>
              </a:rPr>
              <a:t>Detection </a:t>
            </a:r>
            <a:r>
              <a:rPr lang="en-US" sz="2400" dirty="0" smtClean="0">
                <a:latin typeface="Arial"/>
                <a:cs typeface="Arial"/>
              </a:rPr>
              <a:t>and quantifying </a:t>
            </a:r>
            <a:r>
              <a:rPr lang="en-US" sz="2400" b="1" i="1" dirty="0" smtClean="0">
                <a:solidFill>
                  <a:srgbClr val="0000FF"/>
                </a:solidFill>
                <a:latin typeface="Arial"/>
                <a:cs typeface="Arial"/>
              </a:rPr>
              <a:t>large unknown CH</a:t>
            </a:r>
            <a:r>
              <a:rPr lang="en-US" sz="2400" b="1" i="1" baseline="-25000" dirty="0" smtClean="0">
                <a:solidFill>
                  <a:srgbClr val="0000FF"/>
                </a:solidFill>
                <a:latin typeface="Arial"/>
                <a:cs typeface="Arial"/>
              </a:rPr>
              <a:t>4</a:t>
            </a:r>
            <a:r>
              <a:rPr lang="en-US" sz="2400" b="1" i="1" dirty="0" smtClean="0">
                <a:solidFill>
                  <a:srgbClr val="0000FF"/>
                </a:solidFill>
                <a:latin typeface="Arial"/>
                <a:cs typeface="Arial"/>
              </a:rPr>
              <a:t> emissions </a:t>
            </a:r>
          </a:p>
          <a:p>
            <a:pPr marL="0" indent="0" eaLnBrk="1" fontAlgn="auto" hangingPunct="1">
              <a:lnSpc>
                <a:spcPct val="80000"/>
              </a:lnSpc>
              <a:spcBef>
                <a:spcPct val="45000"/>
              </a:spcBef>
              <a:spcAft>
                <a:spcPts val="0"/>
              </a:spcAft>
              <a:buClrTx/>
              <a:buSzPct val="100000"/>
              <a:buFont typeface="Wingdings 2" charset="0"/>
              <a:buNone/>
              <a:defRPr/>
            </a:pPr>
            <a:r>
              <a:rPr lang="en-US" sz="2400" dirty="0" smtClean="0">
                <a:solidFill>
                  <a:schemeClr val="tx1">
                    <a:lumMod val="65000"/>
                    <a:lumOff val="35000"/>
                  </a:schemeClr>
                </a:solidFill>
                <a:latin typeface="Arial"/>
                <a:cs typeface="Arial"/>
              </a:rPr>
              <a:t> </a:t>
            </a:r>
            <a:endParaRPr lang="en-US" sz="2400" dirty="0">
              <a:solidFill>
                <a:schemeClr val="tx1">
                  <a:lumMod val="65000"/>
                  <a:lumOff val="35000"/>
                </a:schemeClr>
              </a:solidFill>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051" y="-26256"/>
            <a:ext cx="784250" cy="1058266"/>
          </a:xfrm>
          <a:prstGeom prst="rect">
            <a:avLst/>
          </a:prstGeom>
          <a:no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9599" y="90464"/>
            <a:ext cx="848076" cy="1010473"/>
          </a:xfrm>
          <a:prstGeom prst="rect">
            <a:avLst/>
          </a:prstGeom>
          <a:noFill/>
        </p:spPr>
      </p:pic>
      <p:sp>
        <p:nvSpPr>
          <p:cNvPr id="8" name="Rectangle 2"/>
          <p:cNvSpPr txBox="1">
            <a:spLocks noChangeArrowheads="1"/>
          </p:cNvSpPr>
          <p:nvPr/>
        </p:nvSpPr>
        <p:spPr>
          <a:xfrm>
            <a:off x="193808" y="1295400"/>
            <a:ext cx="9547927" cy="119221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fontAlgn="auto">
              <a:lnSpc>
                <a:spcPct val="120000"/>
              </a:lnSpc>
              <a:spcAft>
                <a:spcPts val="0"/>
              </a:spcAft>
            </a:pPr>
            <a:r>
              <a:rPr lang="en-US" sz="2400" b="1" dirty="0" smtClean="0">
                <a:solidFill>
                  <a:schemeClr val="tx1"/>
                </a:solidFill>
                <a:latin typeface="Arial" charset="0"/>
              </a:rPr>
              <a:t>Products</a:t>
            </a:r>
            <a:endParaRPr lang="en-US" sz="2400" b="1" dirty="0">
              <a:solidFill>
                <a:schemeClr val="tx1"/>
              </a:solidFill>
              <a:latin typeface="Arial" charset="0"/>
            </a:endParaRPr>
          </a:p>
          <a:p>
            <a:pPr marL="342900" indent="-342900" algn="l" fontAlgn="auto">
              <a:lnSpc>
                <a:spcPct val="120000"/>
              </a:lnSpc>
              <a:spcAft>
                <a:spcPts val="0"/>
              </a:spcAft>
              <a:buSzPct val="150000"/>
              <a:buFont typeface="Arial"/>
              <a:buChar char="•"/>
            </a:pPr>
            <a:r>
              <a:rPr lang="en-US" sz="2400" b="1" i="1" dirty="0">
                <a:solidFill>
                  <a:srgbClr val="0000FF"/>
                </a:solidFill>
                <a:latin typeface="Arial" charset="0"/>
              </a:rPr>
              <a:t>Pilot projects </a:t>
            </a:r>
            <a:r>
              <a:rPr lang="en-US" sz="2400" b="1" dirty="0">
                <a:solidFill>
                  <a:schemeClr val="tx1"/>
                </a:solidFill>
                <a:latin typeface="Arial" charset="0"/>
              </a:rPr>
              <a:t>to </a:t>
            </a:r>
            <a:r>
              <a:rPr lang="en-US" sz="2400" b="1" dirty="0" smtClean="0">
                <a:solidFill>
                  <a:schemeClr val="tx1"/>
                </a:solidFill>
                <a:latin typeface="Arial" charset="0"/>
              </a:rPr>
              <a:t>build user-base and improve skill,</a:t>
            </a:r>
          </a:p>
          <a:p>
            <a:pPr marL="342900" indent="-342900" algn="l" fontAlgn="auto">
              <a:lnSpc>
                <a:spcPct val="50000"/>
              </a:lnSpc>
              <a:spcAft>
                <a:spcPts val="0"/>
              </a:spcAft>
              <a:buSzPct val="150000"/>
              <a:buFont typeface="Arial"/>
              <a:buChar char="•"/>
            </a:pPr>
            <a:endParaRPr lang="en-US" sz="2400" b="1" dirty="0">
              <a:solidFill>
                <a:schemeClr val="tx1"/>
              </a:solidFill>
              <a:latin typeface="Arial" charset="0"/>
            </a:endParaRPr>
          </a:p>
          <a:p>
            <a:pPr marL="342900" indent="-342900" algn="l" fontAlgn="auto">
              <a:spcAft>
                <a:spcPts val="0"/>
              </a:spcAft>
              <a:buSzPct val="150000"/>
              <a:buFont typeface="Arial"/>
              <a:buChar char="•"/>
            </a:pPr>
            <a:r>
              <a:rPr lang="en-US" sz="2400" b="1" i="1" dirty="0" smtClean="0">
                <a:solidFill>
                  <a:srgbClr val="0000FF"/>
                </a:solidFill>
                <a:latin typeface="Arial" charset="0"/>
              </a:rPr>
              <a:t>Document good-practice</a:t>
            </a:r>
            <a:r>
              <a:rPr lang="en-US" sz="2400" b="1" dirty="0" smtClean="0">
                <a:solidFill>
                  <a:schemeClr val="tx1"/>
                </a:solidFill>
                <a:latin typeface="Arial" charset="0"/>
              </a:rPr>
              <a:t> implementation </a:t>
            </a:r>
            <a:r>
              <a:rPr lang="en-US" sz="2400" b="1" dirty="0">
                <a:solidFill>
                  <a:schemeClr val="tx1"/>
                </a:solidFill>
                <a:latin typeface="Arial" charset="0"/>
              </a:rPr>
              <a:t>guidelines </a:t>
            </a:r>
          </a:p>
        </p:txBody>
      </p:sp>
      <p:sp>
        <p:nvSpPr>
          <p:cNvPr id="2" name="TextBox 1"/>
          <p:cNvSpPr txBox="1"/>
          <p:nvPr/>
        </p:nvSpPr>
        <p:spPr>
          <a:xfrm>
            <a:off x="2421110" y="76200"/>
            <a:ext cx="4301779" cy="2062103"/>
          </a:xfrm>
          <a:prstGeom prst="rect">
            <a:avLst/>
          </a:prstGeom>
          <a:noFill/>
        </p:spPr>
        <p:txBody>
          <a:bodyPr wrap="none" rtlCol="0">
            <a:spAutoFit/>
          </a:bodyPr>
          <a:lstStyle/>
          <a:p>
            <a:pPr algn="ctr"/>
            <a:r>
              <a:rPr lang="en-US" sz="3200" b="1" dirty="0">
                <a:solidFill>
                  <a:srgbClr val="4F81BD"/>
                </a:solidFill>
              </a:rPr>
              <a:t>IG</a:t>
            </a:r>
            <a:r>
              <a:rPr lang="en-US" sz="3200" b="1" baseline="30000" dirty="0">
                <a:solidFill>
                  <a:srgbClr val="4F81BD"/>
                </a:solidFill>
              </a:rPr>
              <a:t>3</a:t>
            </a:r>
            <a:r>
              <a:rPr lang="en-US" sz="3200" b="1" dirty="0">
                <a:solidFill>
                  <a:srgbClr val="4F81BD"/>
                </a:solidFill>
              </a:rPr>
              <a:t>IS </a:t>
            </a:r>
            <a:r>
              <a:rPr lang="en-US" sz="3200" b="1" dirty="0" smtClean="0">
                <a:solidFill>
                  <a:srgbClr val="4F81BD"/>
                </a:solidFill>
              </a:rPr>
              <a:t>Implementation:</a:t>
            </a:r>
          </a:p>
          <a:p>
            <a:pPr algn="ctr"/>
            <a:r>
              <a:rPr lang="en-US" sz="3200" b="1" dirty="0" smtClean="0">
                <a:solidFill>
                  <a:srgbClr val="4F81BD"/>
                </a:solidFill>
              </a:rPr>
              <a:t>Products and Objectives </a:t>
            </a:r>
          </a:p>
          <a:p>
            <a:pPr algn="ctr"/>
            <a:endParaRPr lang="en-US" sz="3200" b="1" dirty="0">
              <a:solidFill>
                <a:srgbClr val="4F81BD"/>
              </a:solidFill>
            </a:endParaRPr>
          </a:p>
          <a:p>
            <a:pPr algn="ctr"/>
            <a:endParaRPr lang="en-US" sz="3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97737"/>
            <a:ext cx="924275" cy="1010473"/>
          </a:xfrm>
          <a:prstGeom prst="rect">
            <a:avLst/>
          </a:prstGeom>
          <a:noFill/>
        </p:spPr>
      </p:pic>
    </p:spTree>
    <p:extLst>
      <p:ext uri="{BB962C8B-B14F-4D97-AF65-F5344CB8AC3E}">
        <p14:creationId xmlns:p14="http://schemas.microsoft.com/office/powerpoint/2010/main" val="13919645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8" y="-422556"/>
            <a:ext cx="9252857" cy="1336956"/>
          </a:xfrm>
        </p:spPr>
        <p:txBody>
          <a:bodyPr>
            <a:normAutofit/>
          </a:bodyPr>
          <a:lstStyle/>
          <a:p>
            <a:r>
              <a:rPr lang="en-US" sz="2000" b="1" dirty="0" smtClean="0">
                <a:solidFill>
                  <a:srgbClr val="3366FF"/>
                </a:solidFill>
                <a:latin typeface="Arial"/>
                <a:cs typeface="Arial"/>
              </a:rPr>
              <a:t>UK Measurement Network in support of national inventory reporting</a:t>
            </a:r>
            <a:endParaRPr lang="en-US" sz="2000" b="1" dirty="0">
              <a:solidFill>
                <a:srgbClr val="3366FF"/>
              </a:solidFill>
              <a:latin typeface="Arial"/>
              <a:cs typeface="Arial"/>
            </a:endParaRPr>
          </a:p>
        </p:txBody>
      </p:sp>
      <p:pic>
        <p:nvPicPr>
          <p:cNvPr id="3" name="Picture 2"/>
          <p:cNvPicPr>
            <a:picLocks noChangeAspect="1"/>
          </p:cNvPicPr>
          <p:nvPr/>
        </p:nvPicPr>
        <p:blipFill>
          <a:blip r:embed="rId3"/>
          <a:stretch>
            <a:fillRect/>
          </a:stretch>
        </p:blipFill>
        <p:spPr>
          <a:xfrm>
            <a:off x="801858" y="492420"/>
            <a:ext cx="7540284" cy="6213980"/>
          </a:xfrm>
          <a:prstGeom prst="rect">
            <a:avLst/>
          </a:prstGeom>
        </p:spPr>
      </p:pic>
    </p:spTree>
    <p:extLst>
      <p:ext uri="{BB962C8B-B14F-4D97-AF65-F5344CB8AC3E}">
        <p14:creationId xmlns:p14="http://schemas.microsoft.com/office/powerpoint/2010/main" val="9588164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555625" y="-76200"/>
            <a:ext cx="8220075" cy="800100"/>
          </a:xfrm>
        </p:spPr>
        <p:txBody>
          <a:bodyPr/>
          <a:lstStyle/>
          <a:p>
            <a:pPr marL="0" indent="0">
              <a:buFontTx/>
              <a:buNone/>
            </a:pPr>
            <a:r>
              <a:rPr lang="en-GB" sz="2800" b="1" dirty="0" smtClean="0">
                <a:solidFill>
                  <a:srgbClr val="3366FF"/>
                </a:solidFill>
                <a:latin typeface="Arial" charset="0"/>
                <a:ea typeface="ＭＳ Ｐゴシック" charset="0"/>
              </a:rPr>
              <a:t>UK Met Office Modelling and Analysis</a:t>
            </a:r>
            <a:endParaRPr lang="en-GB" sz="2800" b="1" dirty="0">
              <a:solidFill>
                <a:srgbClr val="3366FF"/>
              </a:solidFill>
              <a:latin typeface="Arial" charset="0"/>
              <a:ea typeface="ＭＳ Ｐゴシック" charset="0"/>
            </a:endParaRPr>
          </a:p>
        </p:txBody>
      </p:sp>
      <p:sp>
        <p:nvSpPr>
          <p:cNvPr id="21506" name="Rectangle 3"/>
          <p:cNvSpPr>
            <a:spLocks noGrp="1" noChangeArrowheads="1"/>
          </p:cNvSpPr>
          <p:nvPr>
            <p:ph type="body" idx="1"/>
          </p:nvPr>
        </p:nvSpPr>
        <p:spPr>
          <a:xfrm>
            <a:off x="377825" y="4071938"/>
            <a:ext cx="8470900" cy="3492500"/>
          </a:xfrm>
        </p:spPr>
        <p:txBody>
          <a:bodyPr/>
          <a:lstStyle/>
          <a:p>
            <a:pPr>
              <a:lnSpc>
                <a:spcPct val="80000"/>
              </a:lnSpc>
              <a:spcBef>
                <a:spcPct val="40000"/>
              </a:spcBef>
              <a:spcAft>
                <a:spcPct val="40000"/>
              </a:spcAft>
            </a:pPr>
            <a:r>
              <a:rPr lang="en-GB" sz="2000" b="1" dirty="0">
                <a:solidFill>
                  <a:srgbClr val="000000"/>
                </a:solidFill>
                <a:latin typeface="Arial" charset="0"/>
                <a:ea typeface="ＭＳ Ｐゴシック" charset="0"/>
              </a:rPr>
              <a:t>Use the NAME transport model driven by 3-D meteorology to understand the recent (3-4 weeks) history of the air arriving at measurement stations</a:t>
            </a:r>
          </a:p>
          <a:p>
            <a:pPr>
              <a:lnSpc>
                <a:spcPct val="80000"/>
              </a:lnSpc>
              <a:spcBef>
                <a:spcPct val="40000"/>
              </a:spcBef>
              <a:spcAft>
                <a:spcPct val="40000"/>
              </a:spcAft>
            </a:pPr>
            <a:r>
              <a:rPr lang="en-GB" sz="2000" b="1" dirty="0">
                <a:solidFill>
                  <a:srgbClr val="000000"/>
                </a:solidFill>
                <a:latin typeface="Arial" charset="0"/>
                <a:ea typeface="ＭＳ Ｐゴシック" charset="0"/>
              </a:rPr>
              <a:t>Two stage process:</a:t>
            </a:r>
          </a:p>
          <a:p>
            <a:pPr lvl="1">
              <a:lnSpc>
                <a:spcPct val="80000"/>
              </a:lnSpc>
              <a:spcAft>
                <a:spcPct val="20000"/>
              </a:spcAft>
            </a:pPr>
            <a:r>
              <a:rPr lang="en-GB" sz="1800" b="1" dirty="0">
                <a:solidFill>
                  <a:srgbClr val="000000"/>
                </a:solidFill>
                <a:latin typeface="Arial" charset="0"/>
                <a:ea typeface="ＭＳ Ｐゴシック" charset="0"/>
              </a:rPr>
              <a:t>Estimate long-term Northern Hemisphere baseline concentrations using Mace Head observations.</a:t>
            </a:r>
          </a:p>
          <a:p>
            <a:pPr lvl="1">
              <a:lnSpc>
                <a:spcPct val="80000"/>
              </a:lnSpc>
              <a:spcAft>
                <a:spcPct val="20000"/>
              </a:spcAft>
            </a:pPr>
            <a:r>
              <a:rPr lang="en-GB" sz="1800" b="1" dirty="0">
                <a:solidFill>
                  <a:srgbClr val="000000"/>
                </a:solidFill>
                <a:latin typeface="Arial" charset="0"/>
                <a:ea typeface="ＭＳ Ｐゴシック" charset="0"/>
              </a:rPr>
              <a:t>Estimate regional emissions through inversion </a:t>
            </a:r>
            <a:r>
              <a:rPr lang="en-GB" sz="1800" b="1" dirty="0" smtClean="0">
                <a:solidFill>
                  <a:srgbClr val="000000"/>
                </a:solidFill>
                <a:latin typeface="Arial" charset="0"/>
                <a:ea typeface="ＭＳ Ｐゴシック" charset="0"/>
              </a:rPr>
              <a:t>modelling </a:t>
            </a:r>
            <a:r>
              <a:rPr lang="en-GB" sz="1800" b="1" dirty="0">
                <a:solidFill>
                  <a:srgbClr val="000000"/>
                </a:solidFill>
                <a:latin typeface="Arial" charset="0"/>
                <a:ea typeface="ＭＳ Ｐゴシック" charset="0"/>
              </a:rPr>
              <a:t>(</a:t>
            </a:r>
            <a:r>
              <a:rPr lang="en-GB" sz="1800" b="1" dirty="0" err="1">
                <a:solidFill>
                  <a:srgbClr val="000000"/>
                </a:solidFill>
                <a:latin typeface="Arial" charset="0"/>
                <a:ea typeface="ＭＳ Ｐゴシック" charset="0"/>
              </a:rPr>
              <a:t>InTEM</a:t>
            </a:r>
            <a:r>
              <a:rPr lang="en-GB" sz="1800" b="1" dirty="0">
                <a:solidFill>
                  <a:srgbClr val="000000"/>
                </a:solidFill>
                <a:latin typeface="Arial" charset="0"/>
                <a:ea typeface="ＭＳ Ｐゴシック" charset="0"/>
              </a:rPr>
              <a:t>).</a:t>
            </a:r>
          </a:p>
        </p:txBody>
      </p:sp>
      <p:pic>
        <p:nvPicPr>
          <p:cNvPr id="21507" name="Picture 8" descr="macehead_201208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1208088"/>
            <a:ext cx="5567362"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5"/>
          <p:cNvSpPr txBox="1">
            <a:spLocks noChangeArrowheads="1"/>
          </p:cNvSpPr>
          <p:nvPr/>
        </p:nvSpPr>
        <p:spPr bwMode="auto">
          <a:xfrm>
            <a:off x="5949950" y="1763713"/>
            <a:ext cx="3041650" cy="120545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35000"/>
              </a:spcBef>
              <a:spcAft>
                <a:spcPct val="20000"/>
              </a:spcAft>
            </a:pPr>
            <a:r>
              <a:rPr lang="en-GB" sz="2000" b="1" dirty="0">
                <a:solidFill>
                  <a:srgbClr val="000000"/>
                </a:solidFill>
              </a:rPr>
              <a:t>Mace Head air history maps are generated for each 2-hour period between 1989 and 2015</a:t>
            </a:r>
            <a:endParaRPr lang="en-GB" sz="2000" b="1" dirty="0">
              <a:solidFill>
                <a:schemeClr val="bg1"/>
              </a:solidFill>
            </a:endParaRPr>
          </a:p>
        </p:txBody>
      </p:sp>
    </p:spTree>
    <p:extLst>
      <p:ext uri="{BB962C8B-B14F-4D97-AF65-F5344CB8AC3E}">
        <p14:creationId xmlns:p14="http://schemas.microsoft.com/office/powerpoint/2010/main" val="3101419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3" descr="MHTN_S_h134a_ally_20120801-20140831_zoom.png"/>
          <p:cNvPicPr>
            <a:picLocks noChangeAspect="1"/>
          </p:cNvPicPr>
          <p:nvPr/>
        </p:nvPicPr>
        <p:blipFill>
          <a:blip r:embed="rId3" cstate="email">
            <a:extLst>
              <a:ext uri="{28A0092B-C50C-407E-A947-70E740481C1C}">
                <a14:useLocalDpi xmlns:a14="http://schemas.microsoft.com/office/drawing/2010/main" val="0"/>
              </a:ext>
            </a:extLst>
          </a:blip>
          <a:srcRect l="13123" t="4375" r="13123" b="2187"/>
          <a:stretch>
            <a:fillRect/>
          </a:stretch>
        </p:blipFill>
        <p:spPr bwMode="auto">
          <a:xfrm>
            <a:off x="5810250" y="806675"/>
            <a:ext cx="3074988"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hart 7"/>
          <p:cNvGraphicFramePr>
            <a:graphicFrameLocks/>
          </p:cNvGraphicFramePr>
          <p:nvPr>
            <p:extLst>
              <p:ext uri="{D42A27DB-BD31-4B8C-83A1-F6EECF244321}">
                <p14:modId xmlns:p14="http://schemas.microsoft.com/office/powerpoint/2010/main" val="969745692"/>
              </p:ext>
            </p:extLst>
          </p:nvPr>
        </p:nvGraphicFramePr>
        <p:xfrm>
          <a:off x="228600" y="3778475"/>
          <a:ext cx="8745538" cy="2447131"/>
        </p:xfrm>
        <a:graphic>
          <a:graphicData uri="http://schemas.openxmlformats.org/drawingml/2006/chart">
            <c:chart xmlns:c="http://schemas.openxmlformats.org/drawingml/2006/chart" xmlns:r="http://schemas.openxmlformats.org/officeDocument/2006/relationships" r:id="rId4"/>
          </a:graphicData>
        </a:graphic>
      </p:graphicFrame>
      <p:sp>
        <p:nvSpPr>
          <p:cNvPr id="25603" name="TextBox 1"/>
          <p:cNvSpPr txBox="1">
            <a:spLocks noChangeArrowheads="1"/>
          </p:cNvSpPr>
          <p:nvPr/>
        </p:nvSpPr>
        <p:spPr bwMode="auto">
          <a:xfrm>
            <a:off x="139700" y="882875"/>
            <a:ext cx="56705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en-US" sz="1800" b="1" dirty="0"/>
              <a:t>Significant mismatch throughout the entire time-series of emissions, approximately inversion is 50% lower than inventory</a:t>
            </a:r>
            <a:r>
              <a:rPr lang="en-US" sz="1800" b="1" dirty="0" smtClean="0"/>
              <a:t>.</a:t>
            </a:r>
          </a:p>
          <a:p>
            <a:pPr marL="0" indent="0">
              <a:defRPr/>
            </a:pPr>
            <a:endParaRPr lang="en-US" sz="1800" b="1" dirty="0"/>
          </a:p>
          <a:p>
            <a:pPr>
              <a:buFont typeface="Arial" charset="0"/>
              <a:buChar char="•"/>
              <a:defRPr/>
            </a:pPr>
            <a:r>
              <a:rPr lang="en-US" sz="1800" b="1" dirty="0"/>
              <a:t>Investigated the refrigeration model used by inventory compilers, key variables to be re-considered by </a:t>
            </a:r>
            <a:r>
              <a:rPr lang="en-US" sz="1800" b="1" dirty="0" smtClean="0"/>
              <a:t>BEIS (formerly DECC):</a:t>
            </a:r>
            <a:endParaRPr lang="en-US" sz="1800" b="1" dirty="0"/>
          </a:p>
          <a:p>
            <a:pPr lvl="1">
              <a:buFont typeface="Arial" charset="0"/>
              <a:buChar char="•"/>
              <a:defRPr/>
            </a:pPr>
            <a:r>
              <a:rPr lang="en-US" sz="1800" b="1" dirty="0"/>
              <a:t>Refill rate</a:t>
            </a:r>
          </a:p>
          <a:p>
            <a:pPr lvl="1">
              <a:buFont typeface="Arial" charset="0"/>
              <a:buChar char="•"/>
              <a:defRPr/>
            </a:pPr>
            <a:r>
              <a:rPr lang="en-US" sz="1800" b="1" dirty="0"/>
              <a:t>Uptake rate</a:t>
            </a:r>
          </a:p>
        </p:txBody>
      </p:sp>
      <p:sp>
        <p:nvSpPr>
          <p:cNvPr id="55300" name="Rectangle 2"/>
          <p:cNvSpPr txBox="1">
            <a:spLocks noChangeArrowheads="1"/>
          </p:cNvSpPr>
          <p:nvPr/>
        </p:nvSpPr>
        <p:spPr bwMode="auto">
          <a:xfrm>
            <a:off x="457200" y="116700"/>
            <a:ext cx="89916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800" b="1" dirty="0">
                <a:solidFill>
                  <a:srgbClr val="009EE0"/>
                </a:solidFill>
                <a:cs typeface="Helvetica Neue" charset="0"/>
              </a:rPr>
              <a:t>Example from UK report to UNFCCC: HFC-134a</a:t>
            </a:r>
            <a:endParaRPr lang="en-GB" sz="2800" b="1" baseline="-25000" dirty="0">
              <a:solidFill>
                <a:srgbClr val="009EE0"/>
              </a:solidFill>
              <a:cs typeface="Helvetica Neue" charset="0"/>
            </a:endParaRPr>
          </a:p>
        </p:txBody>
      </p:sp>
    </p:spTree>
    <p:extLst>
      <p:ext uri="{BB962C8B-B14F-4D97-AF65-F5344CB8AC3E}">
        <p14:creationId xmlns:p14="http://schemas.microsoft.com/office/powerpoint/2010/main" val="30007686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a:xfrm>
            <a:off x="304800" y="-199327"/>
            <a:ext cx="8839200" cy="96132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3366FF"/>
                </a:solidFill>
              </a:rPr>
              <a:t>IG</a:t>
            </a:r>
            <a:r>
              <a:rPr lang="en-US" sz="3200" b="1" baseline="30000" dirty="0" smtClean="0">
                <a:solidFill>
                  <a:srgbClr val="3366FF"/>
                </a:solidFill>
              </a:rPr>
              <a:t>3</a:t>
            </a:r>
            <a:r>
              <a:rPr lang="en-US" sz="3200" b="1" dirty="0" smtClean="0">
                <a:solidFill>
                  <a:srgbClr val="3366FF"/>
                </a:solidFill>
              </a:rPr>
              <a:t>IS good practice example from </a:t>
            </a:r>
            <a:r>
              <a:rPr lang="en-US" sz="3200" b="1" dirty="0">
                <a:solidFill>
                  <a:srgbClr val="3366FF"/>
                </a:solidFill>
              </a:rPr>
              <a:t>Switzerland</a:t>
            </a:r>
          </a:p>
        </p:txBody>
      </p:sp>
      <p:pic>
        <p:nvPicPr>
          <p:cNvPr id="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286" y="1043851"/>
            <a:ext cx="3515276" cy="28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87897" y="3972880"/>
            <a:ext cx="2912054" cy="136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spcAft>
                <a:spcPct val="60000"/>
              </a:spcAft>
              <a:buClr>
                <a:srgbClr val="FF0000"/>
              </a:buClr>
              <a:buFontTx/>
              <a:buNone/>
            </a:pPr>
            <a:r>
              <a:rPr lang="de-CH" altLang="en-US" sz="2000" dirty="0"/>
              <a:t>New GHG </a:t>
            </a:r>
            <a:r>
              <a:rPr lang="de-CH" altLang="en-US" sz="2000" dirty="0" err="1"/>
              <a:t>measurement</a:t>
            </a:r>
            <a:r>
              <a:rPr lang="de-CH" altLang="en-US" sz="2000" dirty="0"/>
              <a:t> </a:t>
            </a:r>
            <a:r>
              <a:rPr lang="de-CH" altLang="en-US" sz="2000" dirty="0" err="1"/>
              <a:t>network</a:t>
            </a:r>
            <a:r>
              <a:rPr lang="de-CH" altLang="en-US" sz="2000" dirty="0"/>
              <a:t> </a:t>
            </a:r>
            <a:r>
              <a:rPr lang="de-CH" altLang="en-US" sz="2000" dirty="0" err="1"/>
              <a:t>established</a:t>
            </a:r>
            <a:r>
              <a:rPr lang="de-CH" altLang="en-US" sz="2000" dirty="0"/>
              <a:t/>
            </a:r>
            <a:br>
              <a:rPr lang="de-CH" altLang="en-US" sz="2000" dirty="0"/>
            </a:br>
            <a:r>
              <a:rPr lang="de-CH" altLang="en-US" sz="2000" dirty="0"/>
              <a:t>(</a:t>
            </a:r>
            <a:r>
              <a:rPr lang="de-CH" altLang="en-US" sz="2000" dirty="0" err="1"/>
              <a:t>project</a:t>
            </a:r>
            <a:r>
              <a:rPr lang="de-CH" altLang="en-US" sz="2000" dirty="0"/>
              <a:t> </a:t>
            </a:r>
            <a:r>
              <a:rPr lang="de-CH" altLang="en-US" sz="2000" dirty="0" err="1"/>
              <a:t>CarboCount</a:t>
            </a:r>
            <a:r>
              <a:rPr lang="de-CH" altLang="en-US" sz="2000" dirty="0"/>
              <a:t>-CH</a:t>
            </a:r>
            <a:r>
              <a:rPr lang="de-CH" altLang="en-US" sz="2000" dirty="0">
                <a:latin typeface="Calibri Light" pitchFamily="34" charset="0"/>
              </a:rPr>
              <a:t>)</a:t>
            </a:r>
            <a:endParaRPr lang="en-US" altLang="en-US" sz="2000" dirty="0">
              <a:latin typeface="Calibri Light" pitchFamily="34" charset="0"/>
            </a:endParaRPr>
          </a:p>
        </p:txBody>
      </p:sp>
      <p:pic>
        <p:nvPicPr>
          <p:cNvPr id="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1371" y="3086100"/>
            <a:ext cx="5000835" cy="354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4800723" y="457200"/>
            <a:ext cx="3886077"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20000"/>
              </a:lnSpc>
              <a:spcBef>
                <a:spcPct val="0"/>
              </a:spcBef>
              <a:spcAft>
                <a:spcPct val="60000"/>
              </a:spcAft>
              <a:buClr>
                <a:srgbClr val="FF0000"/>
              </a:buClr>
              <a:buFontTx/>
              <a:buNone/>
            </a:pPr>
            <a:r>
              <a:rPr lang="de-CH" altLang="en-US" sz="3100" b="1" dirty="0">
                <a:latin typeface="Calibri Light" pitchFamily="34" charset="0"/>
              </a:rPr>
              <a:t>CH</a:t>
            </a:r>
            <a:r>
              <a:rPr lang="de-CH" altLang="en-US" sz="3100" b="1" baseline="-25000" dirty="0">
                <a:latin typeface="Calibri Light" pitchFamily="34" charset="0"/>
              </a:rPr>
              <a:t>4</a:t>
            </a:r>
            <a:r>
              <a:rPr lang="de-CH" altLang="en-US" sz="3100" b="1" dirty="0">
                <a:latin typeface="Calibri Light" pitchFamily="34" charset="0"/>
              </a:rPr>
              <a:t> </a:t>
            </a:r>
            <a:r>
              <a:rPr lang="de-CH" altLang="en-US" sz="3100" b="1" dirty="0" err="1">
                <a:latin typeface="Calibri Light" pitchFamily="34" charset="0"/>
              </a:rPr>
              <a:t>emissions</a:t>
            </a:r>
            <a:r>
              <a:rPr lang="de-CH" altLang="en-US" sz="3100" b="1" dirty="0">
                <a:latin typeface="Calibri Light" pitchFamily="34" charset="0"/>
              </a:rPr>
              <a:t> in </a:t>
            </a:r>
            <a:r>
              <a:rPr lang="de-CH" altLang="en-US" sz="3100" b="1" dirty="0" err="1">
                <a:latin typeface="Calibri Light" pitchFamily="34" charset="0"/>
              </a:rPr>
              <a:t>Switzerland</a:t>
            </a:r>
            <a:r>
              <a:rPr lang="de-CH" altLang="en-US" sz="3100" b="1" dirty="0">
                <a:latin typeface="Calibri Light" pitchFamily="34" charset="0"/>
              </a:rPr>
              <a:t> 2013</a:t>
            </a:r>
            <a:endParaRPr lang="en-US" altLang="en-US" sz="3100" b="1" dirty="0">
              <a:latin typeface="Calibri Light" pitchFamily="34" charset="0"/>
            </a:endParaRPr>
          </a:p>
        </p:txBody>
      </p:sp>
      <p:sp>
        <p:nvSpPr>
          <p:cNvPr id="10" name="Rectangle 9"/>
          <p:cNvSpPr/>
          <p:nvPr/>
        </p:nvSpPr>
        <p:spPr>
          <a:xfrm>
            <a:off x="4299439" y="1828800"/>
            <a:ext cx="4550883" cy="954107"/>
          </a:xfrm>
          <a:prstGeom prst="rect">
            <a:avLst/>
          </a:prstGeom>
        </p:spPr>
        <p:txBody>
          <a:bodyPr wrap="square">
            <a:spAutoFit/>
          </a:bodyPr>
          <a:lstStyle/>
          <a:p>
            <a:pPr>
              <a:defRPr/>
            </a:pPr>
            <a:r>
              <a:rPr lang="en-US" sz="1400" dirty="0" err="1">
                <a:latin typeface="+mn-lt"/>
              </a:rPr>
              <a:t>Henne</a:t>
            </a:r>
            <a:r>
              <a:rPr lang="en-US" sz="1400" dirty="0">
                <a:latin typeface="+mn-lt"/>
              </a:rPr>
              <a:t>, S.,D  Brunner et al.,2016 : Validation of the Swiss methane emission inventory by atmospheric observations and inverse modelling, Atmos. Chem. Phys., 16, 3683–3710, www.atmos-chem-phys.net/16/3683/2016/</a:t>
            </a:r>
          </a:p>
        </p:txBody>
      </p:sp>
    </p:spTree>
    <p:extLst>
      <p:ext uri="{BB962C8B-B14F-4D97-AF65-F5344CB8AC3E}">
        <p14:creationId xmlns:p14="http://schemas.microsoft.com/office/powerpoint/2010/main" val="7549553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92778" y="21326470"/>
            <a:ext cx="9779889" cy="1178637"/>
          </a:xfrm>
          <a:prstGeom prst="rect">
            <a:avLst/>
          </a:prstGeom>
        </p:spPr>
        <p:txBody>
          <a:bodyPr wrap="square" lIns="191878" tIns="95939" rIns="191878" bIns="95939">
            <a:spAutoFit/>
          </a:bodyPr>
          <a:lstStyle/>
          <a:p>
            <a:pPr algn="ctr"/>
            <a:r>
              <a:rPr lang="en-US" sz="3200" b="1" dirty="0">
                <a:latin typeface="Arial"/>
                <a:cs typeface="Arial"/>
              </a:rPr>
              <a:t>CO</a:t>
            </a:r>
            <a:r>
              <a:rPr lang="en-US" sz="3200" b="1" baseline="-25000" dirty="0">
                <a:latin typeface="Arial"/>
                <a:cs typeface="Arial"/>
              </a:rPr>
              <a:t>2</a:t>
            </a:r>
            <a:r>
              <a:rPr lang="en-US" sz="3200" b="1" dirty="0">
                <a:latin typeface="Arial"/>
                <a:cs typeface="Arial"/>
              </a:rPr>
              <a:t> inversion for </a:t>
            </a:r>
            <a:r>
              <a:rPr lang="en-US" sz="3200" b="1" dirty="0" smtClean="0">
                <a:latin typeface="Arial"/>
                <a:cs typeface="Arial"/>
              </a:rPr>
              <a:t>New Zealand </a:t>
            </a:r>
            <a:r>
              <a:rPr lang="en-US" sz="3200" b="1" dirty="0">
                <a:latin typeface="Arial"/>
                <a:cs typeface="Arial"/>
              </a:rPr>
              <a:t>indicates larger land carbon uptake than expected</a:t>
            </a:r>
          </a:p>
        </p:txBody>
      </p:sp>
      <p:grpSp>
        <p:nvGrpSpPr>
          <p:cNvPr id="14" name="Group 13"/>
          <p:cNvGrpSpPr/>
          <p:nvPr/>
        </p:nvGrpSpPr>
        <p:grpSpPr>
          <a:xfrm>
            <a:off x="20042867" y="23252462"/>
            <a:ext cx="5257800" cy="7162800"/>
            <a:chOff x="0" y="0"/>
            <a:chExt cx="4038600" cy="5407660"/>
          </a:xfrm>
        </p:grpSpPr>
        <p:pic>
          <p:nvPicPr>
            <p:cNvPr id="15" name="Picture 14" descr="C:\Users\steinkampk\Documents\NZinvPaper\figures\griddedFlux_land_1113_ControlJun15.png"/>
            <p:cNvPicPr>
              <a:picLocks noChangeAspect="1"/>
            </p:cNvPicPr>
            <p:nvPr/>
          </p:nvPicPr>
          <p:blipFill rotWithShape="1">
            <a:blip r:embed="rId2">
              <a:extLst>
                <a:ext uri="{28A0092B-C50C-407E-A947-70E740481C1C}">
                  <a14:useLocalDpi xmlns:a14="http://schemas.microsoft.com/office/drawing/2010/main" val="0"/>
                </a:ext>
              </a:extLst>
            </a:blip>
            <a:srcRect l="12251" t="4255" r="11589" b="8369"/>
            <a:stretch/>
          </p:blipFill>
          <p:spPr bwMode="auto">
            <a:xfrm>
              <a:off x="0" y="0"/>
              <a:ext cx="4038600" cy="5407660"/>
            </a:xfrm>
            <a:prstGeom prst="rect">
              <a:avLst/>
            </a:prstGeom>
            <a:noFill/>
            <a:ln>
              <a:noFill/>
            </a:ln>
            <a:extLst>
              <a:ext uri="{53640926-AAD7-44d8-BBD7-CCE9431645EC}">
                <a14:shadowObscured xmlns:a14="http://schemas.microsoft.com/office/drawing/2010/main"/>
              </a:ext>
            </a:extLst>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2138" t="6470" r="8620" b="5398"/>
            <a:stretch/>
          </p:blipFill>
          <p:spPr bwMode="auto">
            <a:xfrm>
              <a:off x="381000" y="866774"/>
              <a:ext cx="1880866" cy="1666875"/>
            </a:xfrm>
            <a:prstGeom prst="rect">
              <a:avLst/>
            </a:prstGeom>
            <a:noFill/>
            <a:ln>
              <a:noFill/>
            </a:ln>
            <a:extLst>
              <a:ext uri="{53640926-AAD7-44d8-BBD7-CCE9431645EC}">
                <a14:shadowObscured xmlns:a14="http://schemas.microsoft.com/office/drawing/2010/main"/>
              </a:ext>
            </a:extLst>
          </p:spPr>
        </p:pic>
      </p:grpSp>
      <p:sp>
        <p:nvSpPr>
          <p:cNvPr id="17" name="Rectangle 16"/>
          <p:cNvSpPr/>
          <p:nvPr/>
        </p:nvSpPr>
        <p:spPr>
          <a:xfrm>
            <a:off x="25681667" y="22642862"/>
            <a:ext cx="4419600" cy="9140963"/>
          </a:xfrm>
          <a:prstGeom prst="rect">
            <a:avLst/>
          </a:prstGeom>
        </p:spPr>
        <p:txBody>
          <a:bodyPr wrap="square">
            <a:spAutoFit/>
          </a:bodyPr>
          <a:lstStyle/>
          <a:p>
            <a:r>
              <a:rPr lang="en-US" sz="2800" dirty="0" smtClean="0">
                <a:cs typeface="Calibri"/>
              </a:rPr>
              <a:t>Inverse </a:t>
            </a:r>
            <a:r>
              <a:rPr lang="en-US" sz="2800" dirty="0">
                <a:cs typeface="Calibri"/>
              </a:rPr>
              <a:t>model analysis </a:t>
            </a:r>
            <a:r>
              <a:rPr lang="en-US" sz="2800" dirty="0" smtClean="0">
                <a:cs typeface="Calibri"/>
              </a:rPr>
              <a:t>of </a:t>
            </a:r>
            <a:r>
              <a:rPr lang="en-US" sz="2800" dirty="0" smtClean="0">
                <a:latin typeface="Calibri"/>
                <a:cs typeface="Calibri"/>
              </a:rPr>
              <a:t>atmospheric measurements indicates </a:t>
            </a:r>
            <a:r>
              <a:rPr lang="en-US" sz="2800" dirty="0">
                <a:latin typeface="Calibri"/>
                <a:cs typeface="Calibri"/>
              </a:rPr>
              <a:t>that the terrestrial biosphere in New Zealand is a much stronger net annual CO</a:t>
            </a:r>
            <a:r>
              <a:rPr lang="en-US" sz="2800" baseline="-25000" dirty="0">
                <a:latin typeface="Calibri"/>
                <a:cs typeface="Calibri"/>
              </a:rPr>
              <a:t>2</a:t>
            </a:r>
            <a:r>
              <a:rPr lang="en-US" sz="2800" dirty="0">
                <a:latin typeface="Calibri"/>
                <a:cs typeface="Calibri"/>
              </a:rPr>
              <a:t> </a:t>
            </a:r>
            <a:r>
              <a:rPr lang="en-US" sz="2800" dirty="0" smtClean="0">
                <a:latin typeface="Calibri"/>
                <a:cs typeface="Calibri"/>
              </a:rPr>
              <a:t>sink and removed</a:t>
            </a:r>
          </a:p>
          <a:p>
            <a:pPr marL="0" lvl="1"/>
            <a:r>
              <a:rPr lang="en-US" sz="2800" dirty="0" smtClean="0">
                <a:latin typeface="Calibri"/>
                <a:cs typeface="Calibri"/>
              </a:rPr>
              <a:t>98 </a:t>
            </a:r>
            <a:r>
              <a:rPr lang="en-US" sz="2800" dirty="0">
                <a:latin typeface="Calibri"/>
                <a:cs typeface="Calibri"/>
              </a:rPr>
              <a:t>TgCO</a:t>
            </a:r>
            <a:r>
              <a:rPr lang="en-US" sz="2800" baseline="-25000" dirty="0">
                <a:latin typeface="Calibri"/>
                <a:cs typeface="Calibri"/>
              </a:rPr>
              <a:t>2</a:t>
            </a:r>
            <a:r>
              <a:rPr lang="en-US" sz="2800" dirty="0">
                <a:latin typeface="Calibri"/>
                <a:cs typeface="Calibri"/>
              </a:rPr>
              <a:t> yr</a:t>
            </a:r>
            <a:r>
              <a:rPr lang="en-US" sz="2800" baseline="30000" dirty="0">
                <a:latin typeface="Calibri"/>
                <a:cs typeface="Calibri"/>
              </a:rPr>
              <a:t>-1</a:t>
            </a:r>
            <a:r>
              <a:rPr lang="en-US" sz="2800" dirty="0">
                <a:latin typeface="Calibri"/>
                <a:cs typeface="Calibri"/>
              </a:rPr>
              <a:t> from the atmosphere on average during 2011–2013. This sink is much larger than the reported 27 TgCO</a:t>
            </a:r>
            <a:r>
              <a:rPr lang="en-US" sz="2800" baseline="-25000" dirty="0">
                <a:latin typeface="Calibri"/>
                <a:cs typeface="Calibri"/>
              </a:rPr>
              <a:t>2</a:t>
            </a:r>
            <a:r>
              <a:rPr lang="en-US" sz="2800" dirty="0">
                <a:latin typeface="Calibri"/>
                <a:cs typeface="Calibri"/>
              </a:rPr>
              <a:t> yr</a:t>
            </a:r>
            <a:r>
              <a:rPr lang="en-US" sz="2800" baseline="30000" dirty="0">
                <a:latin typeface="Calibri"/>
                <a:cs typeface="Calibri"/>
              </a:rPr>
              <a:t>-1</a:t>
            </a:r>
            <a:r>
              <a:rPr lang="en-US" sz="2800" dirty="0">
                <a:latin typeface="Calibri"/>
                <a:cs typeface="Calibri"/>
              </a:rPr>
              <a:t> </a:t>
            </a:r>
            <a:r>
              <a:rPr lang="en-US" sz="2800" dirty="0" smtClean="0">
                <a:latin typeface="Calibri"/>
                <a:cs typeface="Calibri"/>
              </a:rPr>
              <a:t>in </a:t>
            </a:r>
            <a:r>
              <a:rPr lang="en-US" sz="2800" dirty="0">
                <a:latin typeface="Calibri"/>
                <a:cs typeface="Calibri"/>
              </a:rPr>
              <a:t>the national inventory for the same time </a:t>
            </a:r>
            <a:r>
              <a:rPr lang="en-US" sz="2800" dirty="0" smtClean="0">
                <a:latin typeface="Calibri"/>
                <a:cs typeface="Calibri"/>
              </a:rPr>
              <a:t>period.</a:t>
            </a:r>
          </a:p>
          <a:p>
            <a:pPr marL="0" lvl="1"/>
            <a:endParaRPr lang="en-US" sz="2800" dirty="0">
              <a:latin typeface="Calibri"/>
              <a:cs typeface="Calibri"/>
            </a:endParaRPr>
          </a:p>
          <a:p>
            <a:pPr marL="0" lvl="1"/>
            <a:r>
              <a:rPr lang="en-US" sz="2800" dirty="0" smtClean="0"/>
              <a:t>Ongoing collaboration of </a:t>
            </a:r>
            <a:r>
              <a:rPr lang="en-US" sz="2800" dirty="0"/>
              <a:t>atmospheric </a:t>
            </a:r>
            <a:r>
              <a:rPr lang="en-US" sz="2800" dirty="0" smtClean="0"/>
              <a:t>scientists </a:t>
            </a:r>
            <a:r>
              <a:rPr lang="en-US" sz="2800" dirty="0"/>
              <a:t>and </a:t>
            </a:r>
            <a:r>
              <a:rPr lang="en-US" sz="2800" dirty="0" smtClean="0"/>
              <a:t>inventory builders work to </a:t>
            </a:r>
            <a:r>
              <a:rPr lang="en-US" sz="2800" dirty="0"/>
              <a:t>refine </a:t>
            </a:r>
            <a:r>
              <a:rPr lang="en-US" sz="2800" dirty="0" smtClean="0"/>
              <a:t>both approaches </a:t>
            </a:r>
            <a:r>
              <a:rPr lang="en-US" sz="2800" dirty="0"/>
              <a:t>and provide best estimates of land carbon </a:t>
            </a:r>
            <a:r>
              <a:rPr lang="en-US" sz="2800" dirty="0" smtClean="0"/>
              <a:t>exchange.</a:t>
            </a:r>
            <a:endParaRPr lang="en-US" sz="2800" dirty="0"/>
          </a:p>
          <a:p>
            <a:r>
              <a:rPr lang="en-US" sz="2800" dirty="0" smtClean="0">
                <a:latin typeface="Calibri"/>
                <a:cs typeface="Calibri"/>
              </a:rPr>
              <a:t> </a:t>
            </a:r>
            <a:endParaRPr lang="en-US" sz="2800" dirty="0">
              <a:latin typeface="Calibri"/>
              <a:cs typeface="Calibri"/>
            </a:endParaRPr>
          </a:p>
        </p:txBody>
      </p:sp>
      <p:sp>
        <p:nvSpPr>
          <p:cNvPr id="23" name="Rectangle 22"/>
          <p:cNvSpPr>
            <a:spLocks noChangeAspect="1"/>
          </p:cNvSpPr>
          <p:nvPr/>
        </p:nvSpPr>
        <p:spPr>
          <a:xfrm>
            <a:off x="304603" y="-9984"/>
            <a:ext cx="8488260" cy="932416"/>
          </a:xfrm>
          <a:prstGeom prst="rect">
            <a:avLst/>
          </a:prstGeom>
        </p:spPr>
        <p:txBody>
          <a:bodyPr wrap="square" lIns="191878" tIns="95939" rIns="191878" bIns="9593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chemeClr val="accent1"/>
                </a:solidFill>
                <a:latin typeface="Arial"/>
                <a:cs typeface="Arial"/>
              </a:rPr>
              <a:t>CO</a:t>
            </a:r>
            <a:r>
              <a:rPr lang="en-US" sz="2400" b="1" baseline="-25000" dirty="0">
                <a:solidFill>
                  <a:schemeClr val="accent1"/>
                </a:solidFill>
                <a:latin typeface="Arial"/>
                <a:cs typeface="Arial"/>
              </a:rPr>
              <a:t>2</a:t>
            </a:r>
            <a:r>
              <a:rPr lang="en-US" sz="2400" b="1" dirty="0">
                <a:solidFill>
                  <a:schemeClr val="accent1"/>
                </a:solidFill>
                <a:latin typeface="Arial"/>
                <a:cs typeface="Arial"/>
              </a:rPr>
              <a:t> inversion for </a:t>
            </a:r>
            <a:r>
              <a:rPr lang="en-US" sz="2400" b="1" dirty="0" smtClean="0">
                <a:solidFill>
                  <a:schemeClr val="accent1"/>
                </a:solidFill>
                <a:latin typeface="Arial"/>
                <a:cs typeface="Arial"/>
              </a:rPr>
              <a:t>New Zealand </a:t>
            </a:r>
          </a:p>
          <a:p>
            <a:pPr algn="ctr"/>
            <a:r>
              <a:rPr lang="en-US" sz="2400" b="1" dirty="0" smtClean="0">
                <a:solidFill>
                  <a:schemeClr val="accent1"/>
                </a:solidFill>
                <a:latin typeface="Arial"/>
                <a:cs typeface="Arial"/>
              </a:rPr>
              <a:t>indicates </a:t>
            </a:r>
            <a:r>
              <a:rPr lang="en-US" sz="2400" b="1" dirty="0">
                <a:solidFill>
                  <a:schemeClr val="accent1"/>
                </a:solidFill>
                <a:latin typeface="Arial"/>
                <a:cs typeface="Arial"/>
              </a:rPr>
              <a:t>larger land carbon uptake than expected</a:t>
            </a:r>
          </a:p>
        </p:txBody>
      </p:sp>
      <p:grpSp>
        <p:nvGrpSpPr>
          <p:cNvPr id="24" name="Group 23"/>
          <p:cNvGrpSpPr>
            <a:grpSpLocks noChangeAspect="1"/>
          </p:cNvGrpSpPr>
          <p:nvPr/>
        </p:nvGrpSpPr>
        <p:grpSpPr>
          <a:xfrm>
            <a:off x="504790" y="1107759"/>
            <a:ext cx="3420245" cy="4659464"/>
            <a:chOff x="0" y="0"/>
            <a:chExt cx="4038600" cy="5407660"/>
          </a:xfrm>
        </p:grpSpPr>
        <p:pic>
          <p:nvPicPr>
            <p:cNvPr id="26" name="Picture 25" descr="C:\Users\steinkampk\Documents\NZinvPaper\figures\griddedFlux_land_1113_ControlJun15.png"/>
            <p:cNvPicPr>
              <a:picLocks noChangeAspect="1"/>
            </p:cNvPicPr>
            <p:nvPr/>
          </p:nvPicPr>
          <p:blipFill rotWithShape="1">
            <a:blip r:embed="rId2">
              <a:extLst>
                <a:ext uri="{28A0092B-C50C-407E-A947-70E740481C1C}">
                  <a14:useLocalDpi xmlns:a14="http://schemas.microsoft.com/office/drawing/2010/main" val="0"/>
                </a:ext>
              </a:extLst>
            </a:blip>
            <a:srcRect l="12251" t="4255" r="11589" b="8369"/>
            <a:stretch/>
          </p:blipFill>
          <p:spPr bwMode="auto">
            <a:xfrm>
              <a:off x="0" y="0"/>
              <a:ext cx="4038600" cy="5407660"/>
            </a:xfrm>
            <a:prstGeom prst="rect">
              <a:avLst/>
            </a:prstGeom>
            <a:noFill/>
            <a:ln>
              <a:noFill/>
            </a:ln>
            <a:extLst>
              <a:ext uri="{53640926-AAD7-44d8-BBD7-CCE9431645EC}">
                <a14:shadowObscured xmlns:a14="http://schemas.microsoft.com/office/drawing/2010/main"/>
              </a:ext>
            </a:extLst>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2138" t="6470" r="8620" b="5398"/>
            <a:stretch/>
          </p:blipFill>
          <p:spPr bwMode="auto">
            <a:xfrm>
              <a:off x="381000" y="866774"/>
              <a:ext cx="1880866" cy="1666875"/>
            </a:xfrm>
            <a:prstGeom prst="rect">
              <a:avLst/>
            </a:prstGeom>
            <a:noFill/>
            <a:ln>
              <a:noFill/>
            </a:ln>
            <a:extLst>
              <a:ext uri="{53640926-AAD7-44d8-BBD7-CCE9431645EC}">
                <a14:shadowObscured xmlns:a14="http://schemas.microsoft.com/office/drawing/2010/main"/>
              </a:ext>
            </a:extLst>
          </p:spPr>
        </p:pic>
      </p:grpSp>
      <p:sp>
        <p:nvSpPr>
          <p:cNvPr id="25" name="Rectangle 24"/>
          <p:cNvSpPr>
            <a:spLocks noChangeAspect="1"/>
          </p:cNvSpPr>
          <p:nvPr/>
        </p:nvSpPr>
        <p:spPr>
          <a:xfrm>
            <a:off x="4401243" y="1037896"/>
            <a:ext cx="4685037" cy="526297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smtClean="0">
                <a:cs typeface="Calibri"/>
              </a:rPr>
              <a:t>Inverse </a:t>
            </a:r>
            <a:r>
              <a:rPr lang="en-US" sz="2400" b="1" dirty="0">
                <a:cs typeface="Calibri"/>
              </a:rPr>
              <a:t>model analysis </a:t>
            </a:r>
            <a:r>
              <a:rPr lang="en-US" sz="2400" b="1" dirty="0" smtClean="0">
                <a:cs typeface="Calibri"/>
              </a:rPr>
              <a:t>of </a:t>
            </a:r>
            <a:r>
              <a:rPr lang="en-US" sz="2400" b="1" dirty="0" smtClean="0">
                <a:latin typeface="Calibri"/>
                <a:cs typeface="Calibri"/>
              </a:rPr>
              <a:t>atmospheric measurements indicates </a:t>
            </a:r>
            <a:r>
              <a:rPr lang="en-US" sz="2400" b="1" dirty="0">
                <a:latin typeface="Calibri"/>
                <a:cs typeface="Calibri"/>
              </a:rPr>
              <a:t>that the terrestrial biosphere in New Zealand is a much stronger net annual CO</a:t>
            </a:r>
            <a:r>
              <a:rPr lang="en-US" sz="2400" b="1" baseline="-25000" dirty="0">
                <a:latin typeface="Calibri"/>
                <a:cs typeface="Calibri"/>
              </a:rPr>
              <a:t>2</a:t>
            </a:r>
            <a:r>
              <a:rPr lang="en-US" sz="2400" b="1" dirty="0">
                <a:latin typeface="Calibri"/>
                <a:cs typeface="Calibri"/>
              </a:rPr>
              <a:t> </a:t>
            </a:r>
            <a:r>
              <a:rPr lang="en-US" sz="2400" b="1" dirty="0" smtClean="0">
                <a:latin typeface="Calibri"/>
                <a:cs typeface="Calibri"/>
              </a:rPr>
              <a:t>sink:</a:t>
            </a:r>
          </a:p>
          <a:p>
            <a:r>
              <a:rPr lang="en-US" sz="2400" b="1" dirty="0" smtClean="0">
                <a:latin typeface="Calibri"/>
                <a:cs typeface="Calibri"/>
              </a:rPr>
              <a:t>98 </a:t>
            </a:r>
            <a:r>
              <a:rPr lang="en-US" sz="2400" b="1" dirty="0">
                <a:latin typeface="Calibri"/>
                <a:cs typeface="Calibri"/>
              </a:rPr>
              <a:t>TgCO</a:t>
            </a:r>
            <a:r>
              <a:rPr lang="en-US" sz="2400" b="1" baseline="-25000" dirty="0">
                <a:latin typeface="Calibri"/>
                <a:cs typeface="Calibri"/>
              </a:rPr>
              <a:t>2</a:t>
            </a:r>
            <a:r>
              <a:rPr lang="en-US" sz="2400" b="1" dirty="0">
                <a:latin typeface="Calibri"/>
                <a:cs typeface="Calibri"/>
              </a:rPr>
              <a:t> yr</a:t>
            </a:r>
            <a:r>
              <a:rPr lang="en-US" sz="2400" b="1" baseline="30000" dirty="0" smtClean="0">
                <a:latin typeface="Calibri"/>
                <a:cs typeface="Calibri"/>
              </a:rPr>
              <a:t>-1 </a:t>
            </a:r>
            <a:r>
              <a:rPr lang="en-US" sz="2400" b="1" dirty="0" smtClean="0">
                <a:cs typeface="Calibri"/>
              </a:rPr>
              <a:t>versus 27 </a:t>
            </a:r>
            <a:r>
              <a:rPr lang="en-US" sz="2400" b="1" dirty="0">
                <a:cs typeface="Calibri"/>
              </a:rPr>
              <a:t>TgCO</a:t>
            </a:r>
            <a:r>
              <a:rPr lang="en-US" sz="2400" b="1" baseline="-25000" dirty="0">
                <a:cs typeface="Calibri"/>
              </a:rPr>
              <a:t>2</a:t>
            </a:r>
            <a:r>
              <a:rPr lang="en-US" sz="2400" b="1" dirty="0">
                <a:cs typeface="Calibri"/>
              </a:rPr>
              <a:t> yr</a:t>
            </a:r>
            <a:r>
              <a:rPr lang="en-US" sz="2400" b="1" baseline="30000" dirty="0">
                <a:cs typeface="Calibri"/>
              </a:rPr>
              <a:t>-1</a:t>
            </a:r>
            <a:r>
              <a:rPr lang="en-US" sz="2400" b="1" dirty="0">
                <a:cs typeface="Calibri"/>
              </a:rPr>
              <a:t> </a:t>
            </a:r>
            <a:r>
              <a:rPr lang="en-US" sz="2400" b="1" dirty="0" smtClean="0">
                <a:cs typeface="Calibri"/>
              </a:rPr>
              <a:t>reported for </a:t>
            </a:r>
            <a:r>
              <a:rPr lang="en-US" sz="2400" b="1" dirty="0" smtClean="0">
                <a:latin typeface="Calibri"/>
                <a:cs typeface="Calibri"/>
              </a:rPr>
              <a:t>2011</a:t>
            </a:r>
            <a:r>
              <a:rPr lang="en-US" sz="2400" b="1" dirty="0">
                <a:latin typeface="Calibri"/>
                <a:cs typeface="Calibri"/>
              </a:rPr>
              <a:t>–</a:t>
            </a:r>
            <a:r>
              <a:rPr lang="en-US" sz="2400" b="1" dirty="0" smtClean="0">
                <a:latin typeface="Calibri"/>
                <a:cs typeface="Calibri"/>
              </a:rPr>
              <a:t>2013.</a:t>
            </a:r>
          </a:p>
          <a:p>
            <a:pPr marL="0" lvl="1"/>
            <a:endParaRPr lang="en-US" sz="2400" b="1" dirty="0">
              <a:latin typeface="Calibri"/>
              <a:cs typeface="Calibri"/>
            </a:endParaRPr>
          </a:p>
          <a:p>
            <a:pPr marL="0" lvl="1"/>
            <a:r>
              <a:rPr lang="en-US" sz="2400" b="1" dirty="0"/>
              <a:t>C</a:t>
            </a:r>
            <a:r>
              <a:rPr lang="en-US" sz="2400" b="1" dirty="0" smtClean="0"/>
              <a:t>ollaboration of </a:t>
            </a:r>
            <a:r>
              <a:rPr lang="en-US" sz="2400" b="1" dirty="0"/>
              <a:t>atmospheric </a:t>
            </a:r>
            <a:r>
              <a:rPr lang="en-US" sz="2400" b="1" dirty="0" smtClean="0"/>
              <a:t>scientists </a:t>
            </a:r>
            <a:r>
              <a:rPr lang="en-US" sz="2400" b="1" dirty="0"/>
              <a:t>and </a:t>
            </a:r>
            <a:r>
              <a:rPr lang="en-US" sz="2400" b="1" dirty="0" smtClean="0"/>
              <a:t>inventory builders to </a:t>
            </a:r>
            <a:r>
              <a:rPr lang="en-US" sz="2400" b="1" dirty="0"/>
              <a:t>refine </a:t>
            </a:r>
            <a:r>
              <a:rPr lang="en-US" sz="2400" b="1" dirty="0" smtClean="0"/>
              <a:t>both approaches </a:t>
            </a:r>
            <a:r>
              <a:rPr lang="en-US" sz="2400" b="1" dirty="0"/>
              <a:t>and provide best estimates of land carbon </a:t>
            </a:r>
            <a:r>
              <a:rPr lang="en-US" sz="2400" b="1" dirty="0" smtClean="0"/>
              <a:t>exchange.</a:t>
            </a:r>
            <a:endParaRPr lang="en-US" sz="2400" b="1" dirty="0"/>
          </a:p>
          <a:p>
            <a:r>
              <a:rPr lang="en-US" sz="2400" b="1" dirty="0" smtClean="0">
                <a:latin typeface="Calibri"/>
                <a:cs typeface="Calibri"/>
              </a:rPr>
              <a:t> </a:t>
            </a:r>
            <a:endParaRPr lang="en-US" sz="2400" b="1" dirty="0">
              <a:latin typeface="Calibri"/>
              <a:cs typeface="Calibri"/>
            </a:endParaRPr>
          </a:p>
        </p:txBody>
      </p:sp>
      <p:sp>
        <p:nvSpPr>
          <p:cNvPr id="28" name="Rectangle 27"/>
          <p:cNvSpPr/>
          <p:nvPr/>
        </p:nvSpPr>
        <p:spPr>
          <a:xfrm>
            <a:off x="128613" y="6187994"/>
            <a:ext cx="9501722" cy="830997"/>
          </a:xfrm>
          <a:prstGeom prst="rect">
            <a:avLst/>
          </a:prstGeom>
        </p:spPr>
        <p:txBody>
          <a:bodyPr wrap="square">
            <a:spAutoFit/>
          </a:bodyPr>
          <a:lstStyle/>
          <a:p>
            <a:r>
              <a:rPr lang="en-US" sz="1600" b="1" dirty="0"/>
              <a:t>Atmospheric CO2 observations and models suggest strong </a:t>
            </a:r>
            <a:r>
              <a:rPr lang="en-US" sz="1600" b="1" dirty="0" smtClean="0"/>
              <a:t>carbon uptake </a:t>
            </a:r>
            <a:r>
              <a:rPr lang="en-US" sz="1600" b="1" dirty="0"/>
              <a:t>by forests in New </a:t>
            </a:r>
            <a:r>
              <a:rPr lang="en-US" sz="1600" b="1" dirty="0" smtClean="0"/>
              <a:t>Zealand</a:t>
            </a:r>
          </a:p>
          <a:p>
            <a:r>
              <a:rPr lang="pt-BR" sz="1600" b="1" dirty="0" err="1" smtClean="0"/>
              <a:t>Steinkamp</a:t>
            </a:r>
            <a:r>
              <a:rPr lang="pt-BR" sz="1600" b="1" dirty="0" smtClean="0"/>
              <a:t> et al, </a:t>
            </a:r>
            <a:r>
              <a:rPr lang="pt-BR" sz="1600" b="1" dirty="0" err="1" smtClean="0"/>
              <a:t>Atmos</a:t>
            </a:r>
            <a:r>
              <a:rPr lang="pt-BR" sz="1600" b="1" dirty="0"/>
              <a:t>. </a:t>
            </a:r>
            <a:r>
              <a:rPr lang="pt-BR" sz="1600" b="1" dirty="0" err="1"/>
              <a:t>Chem</a:t>
            </a:r>
            <a:r>
              <a:rPr lang="pt-BR" sz="1600" b="1" dirty="0"/>
              <a:t>. </a:t>
            </a:r>
            <a:r>
              <a:rPr lang="pt-BR" sz="1600" b="1" dirty="0" err="1"/>
              <a:t>Phys</a:t>
            </a:r>
            <a:r>
              <a:rPr lang="pt-BR" sz="1600" b="1" dirty="0"/>
              <a:t>., 17, 47–76, </a:t>
            </a:r>
            <a:r>
              <a:rPr lang="pt-BR" sz="1600" b="1" dirty="0" smtClean="0"/>
              <a:t>2017, </a:t>
            </a:r>
            <a:r>
              <a:rPr lang="mr-IN" sz="1600" b="1" dirty="0" smtClean="0"/>
              <a:t>doi</a:t>
            </a:r>
            <a:r>
              <a:rPr lang="mr-IN" sz="1600" b="1" dirty="0"/>
              <a:t>:10.5194/acp-17-47-2017</a:t>
            </a:r>
            <a:endParaRPr lang="en-US" sz="1600" b="1" dirty="0" smtClean="0"/>
          </a:p>
          <a:p>
            <a:endParaRPr lang="en-US" sz="1600" b="1" dirty="0"/>
          </a:p>
        </p:txBody>
      </p:sp>
    </p:spTree>
    <p:extLst>
      <p:ext uri="{BB962C8B-B14F-4D97-AF65-F5344CB8AC3E}">
        <p14:creationId xmlns:p14="http://schemas.microsoft.com/office/powerpoint/2010/main" val="31624610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0888" y="5706093"/>
            <a:ext cx="8835280" cy="54852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107" name="Rectangle 3"/>
          <p:cNvSpPr>
            <a:spLocks noGrp="1" noChangeArrowheads="1"/>
          </p:cNvSpPr>
          <p:nvPr>
            <p:ph type="body" idx="4294967295"/>
          </p:nvPr>
        </p:nvSpPr>
        <p:spPr>
          <a:xfrm>
            <a:off x="193808" y="2514600"/>
            <a:ext cx="9067800" cy="5486400"/>
          </a:xfrm>
        </p:spPr>
        <p:txBody>
          <a:bodyPr rtlCol="0">
            <a:noAutofit/>
          </a:bodyPr>
          <a:lstStyle/>
          <a:p>
            <a:pPr marL="0" indent="0" eaLnBrk="1" fontAlgn="auto" hangingPunct="1">
              <a:lnSpc>
                <a:spcPct val="80000"/>
              </a:lnSpc>
              <a:spcBef>
                <a:spcPct val="45000"/>
              </a:spcBef>
              <a:spcAft>
                <a:spcPts val="0"/>
              </a:spcAft>
              <a:buClrTx/>
              <a:buSzPct val="100000"/>
              <a:buFont typeface="Wingdings 2" charset="0"/>
              <a:buNone/>
              <a:defRPr/>
            </a:pPr>
            <a:r>
              <a:rPr lang="en-US" sz="2400" b="1" dirty="0" smtClean="0">
                <a:latin typeface="Arial"/>
                <a:cs typeface="Arial"/>
              </a:rPr>
              <a:t>Objectives</a:t>
            </a:r>
          </a:p>
          <a:p>
            <a:pPr marL="0" indent="0" eaLnBrk="1" fontAlgn="auto" hangingPunct="1">
              <a:lnSpc>
                <a:spcPct val="80000"/>
              </a:lnSpc>
              <a:spcBef>
                <a:spcPct val="45000"/>
              </a:spcBef>
              <a:spcAft>
                <a:spcPts val="0"/>
              </a:spcAft>
              <a:buClrTx/>
              <a:buSzPct val="100000"/>
              <a:buFont typeface="Wingdings 2" charset="0"/>
              <a:buNone/>
              <a:defRPr/>
            </a:pPr>
            <a:r>
              <a:rPr lang="en-US" sz="2400" b="1" dirty="0" smtClean="0">
                <a:latin typeface="Arial"/>
                <a:cs typeface="Arial"/>
              </a:rPr>
              <a:t>Support of Paris Agreement:</a:t>
            </a:r>
          </a:p>
          <a:p>
            <a:pPr>
              <a:spcBef>
                <a:spcPct val="45000"/>
              </a:spcBef>
              <a:buClr>
                <a:schemeClr val="tx1"/>
              </a:buClr>
              <a:buSzPct val="150000"/>
              <a:defRPr/>
            </a:pPr>
            <a:r>
              <a:rPr lang="en-US" sz="2400" b="1" i="1" dirty="0" smtClean="0">
                <a:solidFill>
                  <a:srgbClr val="0000FF"/>
                </a:solidFill>
                <a:latin typeface="Arial"/>
                <a:cs typeface="Arial"/>
              </a:rPr>
              <a:t>Improved national inventory reporting </a:t>
            </a:r>
            <a:r>
              <a:rPr lang="en-US" sz="2400" dirty="0" smtClean="0">
                <a:latin typeface="Arial"/>
                <a:cs typeface="Arial"/>
              </a:rPr>
              <a:t>by making use of atmospheric measurements for all countries</a:t>
            </a:r>
          </a:p>
          <a:p>
            <a:pPr>
              <a:spcBef>
                <a:spcPct val="45000"/>
              </a:spcBef>
              <a:buClr>
                <a:schemeClr val="tx1"/>
              </a:buClr>
              <a:buSzPct val="150000"/>
              <a:defRPr/>
            </a:pPr>
            <a:r>
              <a:rPr lang="en-US" sz="2400" dirty="0">
                <a:latin typeface="Arial"/>
                <a:cs typeface="Arial"/>
              </a:rPr>
              <a:t>Timely and </a:t>
            </a:r>
            <a:r>
              <a:rPr lang="en-US" sz="2400" dirty="0" smtClean="0">
                <a:latin typeface="Arial"/>
                <a:cs typeface="Arial"/>
              </a:rPr>
              <a:t>quantified </a:t>
            </a:r>
            <a:r>
              <a:rPr lang="en-US" sz="2400" dirty="0">
                <a:latin typeface="Arial"/>
                <a:cs typeface="Arial"/>
              </a:rPr>
              <a:t>trend </a:t>
            </a:r>
            <a:r>
              <a:rPr lang="en-US" sz="2400" dirty="0" smtClean="0">
                <a:latin typeface="Arial"/>
                <a:cs typeface="Arial"/>
              </a:rPr>
              <a:t>assessment in </a:t>
            </a:r>
            <a:r>
              <a:rPr lang="en-US" sz="2400" b="1" i="1" dirty="0">
                <a:solidFill>
                  <a:srgbClr val="0000FF"/>
                </a:solidFill>
                <a:latin typeface="Arial"/>
                <a:cs typeface="Arial"/>
              </a:rPr>
              <a:t>support </a:t>
            </a:r>
            <a:r>
              <a:rPr lang="en-US" sz="2400" b="1" i="1" dirty="0" smtClean="0">
                <a:solidFill>
                  <a:srgbClr val="0000FF"/>
                </a:solidFill>
                <a:latin typeface="Arial"/>
                <a:cs typeface="Arial"/>
              </a:rPr>
              <a:t>of countries’ NDC tracking and “</a:t>
            </a:r>
            <a:r>
              <a:rPr lang="en-US" sz="2400" b="1" i="1" dirty="0">
                <a:solidFill>
                  <a:srgbClr val="0000FF"/>
                </a:solidFill>
                <a:latin typeface="Arial"/>
                <a:cs typeface="Arial"/>
              </a:rPr>
              <a:t>Global Stocktaking</a:t>
            </a:r>
            <a:r>
              <a:rPr lang="en-US" sz="2400" b="1" i="1" dirty="0" smtClean="0">
                <a:solidFill>
                  <a:srgbClr val="0000FF"/>
                </a:solidFill>
                <a:latin typeface="Arial"/>
                <a:cs typeface="Arial"/>
              </a:rPr>
              <a:t>” </a:t>
            </a:r>
            <a:r>
              <a:rPr lang="en-US" sz="2400" dirty="0" smtClean="0">
                <a:latin typeface="Arial"/>
                <a:cs typeface="Arial"/>
              </a:rPr>
              <a:t>(TBD)</a:t>
            </a:r>
          </a:p>
          <a:p>
            <a:pPr marL="0" indent="0" eaLnBrk="1" fontAlgn="auto" hangingPunct="1">
              <a:spcBef>
                <a:spcPct val="45000"/>
              </a:spcBef>
              <a:spcAft>
                <a:spcPts val="0"/>
              </a:spcAft>
              <a:buClr>
                <a:schemeClr val="tx1"/>
              </a:buClr>
              <a:buSzPct val="150000"/>
              <a:buNone/>
              <a:defRPr/>
            </a:pPr>
            <a:r>
              <a:rPr lang="en-US" sz="2400" b="1" dirty="0" smtClean="0">
                <a:latin typeface="Arial"/>
                <a:cs typeface="Arial"/>
              </a:rPr>
              <a:t>Key sub-national efforts and new mitigation opportunities:</a:t>
            </a:r>
          </a:p>
          <a:p>
            <a:pPr>
              <a:spcBef>
                <a:spcPct val="45000"/>
              </a:spcBef>
              <a:buClr>
                <a:schemeClr val="tx1"/>
              </a:buClr>
              <a:buSzPct val="150000"/>
              <a:defRPr/>
            </a:pPr>
            <a:r>
              <a:rPr lang="en-US" sz="2400" dirty="0" smtClean="0">
                <a:latin typeface="Arial"/>
                <a:cs typeface="Arial"/>
              </a:rPr>
              <a:t>GHG </a:t>
            </a:r>
            <a:r>
              <a:rPr lang="en-US" sz="2400" dirty="0">
                <a:latin typeface="Arial"/>
                <a:cs typeface="Arial"/>
              </a:rPr>
              <a:t>monitoring in </a:t>
            </a:r>
            <a:r>
              <a:rPr lang="en-US" sz="2400" b="1" i="1" dirty="0">
                <a:solidFill>
                  <a:srgbClr val="0000FF"/>
                </a:solidFill>
                <a:latin typeface="Arial"/>
                <a:cs typeface="Arial"/>
              </a:rPr>
              <a:t>large </a:t>
            </a:r>
            <a:r>
              <a:rPr lang="en-US" sz="2400" b="1" i="1" dirty="0" smtClean="0">
                <a:solidFill>
                  <a:srgbClr val="0000FF"/>
                </a:solidFill>
                <a:latin typeface="Arial"/>
                <a:cs typeface="Arial"/>
              </a:rPr>
              <a:t>urban source areas </a:t>
            </a:r>
            <a:r>
              <a:rPr lang="en-US" sz="2400" dirty="0" smtClean="0">
                <a:latin typeface="Arial"/>
                <a:cs typeface="Arial"/>
              </a:rPr>
              <a:t>(megacities)</a:t>
            </a:r>
            <a:endParaRPr lang="en-US" sz="1100" dirty="0" smtClean="0">
              <a:latin typeface="Arial"/>
              <a:cs typeface="Arial"/>
            </a:endParaRPr>
          </a:p>
          <a:p>
            <a:pPr>
              <a:lnSpc>
                <a:spcPct val="80000"/>
              </a:lnSpc>
              <a:spcBef>
                <a:spcPct val="45000"/>
              </a:spcBef>
              <a:buClr>
                <a:schemeClr val="tx1"/>
              </a:buClr>
              <a:buSzPct val="150000"/>
              <a:defRPr/>
            </a:pPr>
            <a:r>
              <a:rPr lang="en-US" sz="2400" dirty="0">
                <a:latin typeface="Arial"/>
                <a:cs typeface="Arial"/>
              </a:rPr>
              <a:t>Detection </a:t>
            </a:r>
            <a:r>
              <a:rPr lang="en-US" sz="2400" dirty="0" smtClean="0">
                <a:latin typeface="Arial"/>
                <a:cs typeface="Arial"/>
              </a:rPr>
              <a:t>and quantifying </a:t>
            </a:r>
            <a:r>
              <a:rPr lang="en-US" sz="2400" b="1" i="1" dirty="0" smtClean="0">
                <a:solidFill>
                  <a:srgbClr val="0000FF"/>
                </a:solidFill>
                <a:latin typeface="Arial"/>
                <a:cs typeface="Arial"/>
              </a:rPr>
              <a:t>large unknown CH</a:t>
            </a:r>
            <a:r>
              <a:rPr lang="en-US" sz="2400" b="1" i="1" baseline="-25000" dirty="0" smtClean="0">
                <a:solidFill>
                  <a:srgbClr val="0000FF"/>
                </a:solidFill>
                <a:latin typeface="Arial"/>
                <a:cs typeface="Arial"/>
              </a:rPr>
              <a:t>4</a:t>
            </a:r>
            <a:r>
              <a:rPr lang="en-US" sz="2400" b="1" i="1" dirty="0" smtClean="0">
                <a:solidFill>
                  <a:srgbClr val="0000FF"/>
                </a:solidFill>
                <a:latin typeface="Arial"/>
                <a:cs typeface="Arial"/>
              </a:rPr>
              <a:t> emissions </a:t>
            </a:r>
          </a:p>
          <a:p>
            <a:pPr marL="0" indent="0" eaLnBrk="1" fontAlgn="auto" hangingPunct="1">
              <a:lnSpc>
                <a:spcPct val="80000"/>
              </a:lnSpc>
              <a:spcBef>
                <a:spcPct val="45000"/>
              </a:spcBef>
              <a:spcAft>
                <a:spcPts val="0"/>
              </a:spcAft>
              <a:buClrTx/>
              <a:buSzPct val="100000"/>
              <a:buFont typeface="Wingdings 2" charset="0"/>
              <a:buNone/>
              <a:defRPr/>
            </a:pPr>
            <a:r>
              <a:rPr lang="en-US" sz="2400" dirty="0" smtClean="0">
                <a:solidFill>
                  <a:schemeClr val="tx1">
                    <a:lumMod val="65000"/>
                    <a:lumOff val="35000"/>
                  </a:schemeClr>
                </a:solidFill>
                <a:latin typeface="Arial"/>
                <a:cs typeface="Arial"/>
              </a:rPr>
              <a:t> </a:t>
            </a:r>
            <a:endParaRPr lang="en-US" sz="2400" dirty="0">
              <a:solidFill>
                <a:schemeClr val="tx1">
                  <a:lumMod val="65000"/>
                  <a:lumOff val="35000"/>
                </a:schemeClr>
              </a:solidFill>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051" y="-26256"/>
            <a:ext cx="784250" cy="1058266"/>
          </a:xfrm>
          <a:prstGeom prst="rect">
            <a:avLst/>
          </a:prstGeom>
          <a:no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9599" y="90464"/>
            <a:ext cx="848076" cy="1010473"/>
          </a:xfrm>
          <a:prstGeom prst="rect">
            <a:avLst/>
          </a:prstGeom>
          <a:noFill/>
        </p:spPr>
      </p:pic>
      <p:sp>
        <p:nvSpPr>
          <p:cNvPr id="8" name="Rectangle 2"/>
          <p:cNvSpPr txBox="1">
            <a:spLocks noChangeArrowheads="1"/>
          </p:cNvSpPr>
          <p:nvPr/>
        </p:nvSpPr>
        <p:spPr>
          <a:xfrm>
            <a:off x="193808" y="1295400"/>
            <a:ext cx="9547927" cy="119221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fontAlgn="auto">
              <a:lnSpc>
                <a:spcPct val="120000"/>
              </a:lnSpc>
              <a:spcAft>
                <a:spcPts val="0"/>
              </a:spcAft>
            </a:pPr>
            <a:r>
              <a:rPr lang="en-US" sz="2400" b="1" dirty="0" smtClean="0">
                <a:solidFill>
                  <a:schemeClr val="tx1"/>
                </a:solidFill>
                <a:latin typeface="Arial" charset="0"/>
              </a:rPr>
              <a:t>Products</a:t>
            </a:r>
            <a:endParaRPr lang="en-US" sz="2400" b="1" dirty="0">
              <a:solidFill>
                <a:schemeClr val="tx1"/>
              </a:solidFill>
              <a:latin typeface="Arial" charset="0"/>
            </a:endParaRPr>
          </a:p>
          <a:p>
            <a:pPr marL="342900" indent="-342900" algn="l" fontAlgn="auto">
              <a:lnSpc>
                <a:spcPct val="120000"/>
              </a:lnSpc>
              <a:spcAft>
                <a:spcPts val="0"/>
              </a:spcAft>
              <a:buSzPct val="150000"/>
              <a:buFont typeface="Arial"/>
              <a:buChar char="•"/>
            </a:pPr>
            <a:r>
              <a:rPr lang="en-US" sz="2400" b="1" i="1" dirty="0">
                <a:solidFill>
                  <a:srgbClr val="0000FF"/>
                </a:solidFill>
                <a:latin typeface="Arial" charset="0"/>
              </a:rPr>
              <a:t>Pilot projects </a:t>
            </a:r>
            <a:r>
              <a:rPr lang="en-US" sz="2400" b="1" dirty="0">
                <a:solidFill>
                  <a:schemeClr val="tx1"/>
                </a:solidFill>
                <a:latin typeface="Arial" charset="0"/>
              </a:rPr>
              <a:t>to </a:t>
            </a:r>
            <a:r>
              <a:rPr lang="en-US" sz="2400" b="1" dirty="0" smtClean="0">
                <a:solidFill>
                  <a:schemeClr val="tx1"/>
                </a:solidFill>
                <a:latin typeface="Arial" charset="0"/>
              </a:rPr>
              <a:t>build user-base and improve skill,</a:t>
            </a:r>
          </a:p>
          <a:p>
            <a:pPr marL="342900" indent="-342900" algn="l" fontAlgn="auto">
              <a:lnSpc>
                <a:spcPct val="50000"/>
              </a:lnSpc>
              <a:spcAft>
                <a:spcPts val="0"/>
              </a:spcAft>
              <a:buSzPct val="150000"/>
              <a:buFont typeface="Arial"/>
              <a:buChar char="•"/>
            </a:pPr>
            <a:endParaRPr lang="en-US" sz="2400" b="1" dirty="0">
              <a:solidFill>
                <a:schemeClr val="tx1"/>
              </a:solidFill>
              <a:latin typeface="Arial" charset="0"/>
            </a:endParaRPr>
          </a:p>
          <a:p>
            <a:pPr marL="342900" indent="-342900" algn="l" fontAlgn="auto">
              <a:spcAft>
                <a:spcPts val="0"/>
              </a:spcAft>
              <a:buSzPct val="150000"/>
              <a:buFont typeface="Arial"/>
              <a:buChar char="•"/>
            </a:pPr>
            <a:r>
              <a:rPr lang="en-US" sz="2400" b="1" i="1" dirty="0" smtClean="0">
                <a:solidFill>
                  <a:srgbClr val="0000FF"/>
                </a:solidFill>
                <a:latin typeface="Arial" charset="0"/>
              </a:rPr>
              <a:t>Document good-practice</a:t>
            </a:r>
            <a:r>
              <a:rPr lang="en-US" sz="2400" b="1" dirty="0" smtClean="0">
                <a:solidFill>
                  <a:schemeClr val="tx1"/>
                </a:solidFill>
                <a:latin typeface="Arial" charset="0"/>
              </a:rPr>
              <a:t> implementation </a:t>
            </a:r>
            <a:r>
              <a:rPr lang="en-US" sz="2400" b="1" dirty="0">
                <a:solidFill>
                  <a:schemeClr val="tx1"/>
                </a:solidFill>
                <a:latin typeface="Arial" charset="0"/>
              </a:rPr>
              <a:t>guidelines </a:t>
            </a:r>
          </a:p>
        </p:txBody>
      </p:sp>
      <p:sp>
        <p:nvSpPr>
          <p:cNvPr id="2" name="TextBox 1"/>
          <p:cNvSpPr txBox="1"/>
          <p:nvPr/>
        </p:nvSpPr>
        <p:spPr>
          <a:xfrm>
            <a:off x="2421110" y="76200"/>
            <a:ext cx="4301779" cy="2062103"/>
          </a:xfrm>
          <a:prstGeom prst="rect">
            <a:avLst/>
          </a:prstGeom>
          <a:noFill/>
        </p:spPr>
        <p:txBody>
          <a:bodyPr wrap="none" rtlCol="0">
            <a:spAutoFit/>
          </a:bodyPr>
          <a:lstStyle/>
          <a:p>
            <a:pPr algn="ctr"/>
            <a:r>
              <a:rPr lang="en-US" sz="3200" b="1" dirty="0">
                <a:solidFill>
                  <a:srgbClr val="4F81BD"/>
                </a:solidFill>
              </a:rPr>
              <a:t>IG</a:t>
            </a:r>
            <a:r>
              <a:rPr lang="en-US" sz="3200" b="1" baseline="30000" dirty="0">
                <a:solidFill>
                  <a:srgbClr val="4F81BD"/>
                </a:solidFill>
              </a:rPr>
              <a:t>3</a:t>
            </a:r>
            <a:r>
              <a:rPr lang="en-US" sz="3200" b="1" dirty="0">
                <a:solidFill>
                  <a:srgbClr val="4F81BD"/>
                </a:solidFill>
              </a:rPr>
              <a:t>IS </a:t>
            </a:r>
            <a:r>
              <a:rPr lang="en-US" sz="3200" b="1" dirty="0" smtClean="0">
                <a:solidFill>
                  <a:srgbClr val="4F81BD"/>
                </a:solidFill>
              </a:rPr>
              <a:t>Implementation:</a:t>
            </a:r>
          </a:p>
          <a:p>
            <a:pPr algn="ctr"/>
            <a:r>
              <a:rPr lang="en-US" sz="3200" b="1" dirty="0" smtClean="0">
                <a:solidFill>
                  <a:srgbClr val="4F81BD"/>
                </a:solidFill>
              </a:rPr>
              <a:t>Products and Objectives </a:t>
            </a:r>
          </a:p>
          <a:p>
            <a:pPr algn="ctr"/>
            <a:endParaRPr lang="en-US" sz="3200" b="1" dirty="0">
              <a:solidFill>
                <a:srgbClr val="4F81BD"/>
              </a:solidFill>
            </a:endParaRPr>
          </a:p>
          <a:p>
            <a:pPr algn="ctr"/>
            <a:endParaRPr lang="en-US" sz="3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97737"/>
            <a:ext cx="924275" cy="1010473"/>
          </a:xfrm>
          <a:prstGeom prst="rect">
            <a:avLst/>
          </a:prstGeom>
          <a:noFill/>
        </p:spPr>
      </p:pic>
    </p:spTree>
    <p:extLst>
      <p:ext uri="{BB962C8B-B14F-4D97-AF65-F5344CB8AC3E}">
        <p14:creationId xmlns:p14="http://schemas.microsoft.com/office/powerpoint/2010/main" val="41357222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2"/>
          <p:cNvSpPr>
            <a:spLocks noGrp="1"/>
          </p:cNvSpPr>
          <p:nvPr>
            <p:ph type="sldNum" sz="quarter" idx="12"/>
          </p:nvPr>
        </p:nvSpPr>
        <p:spPr>
          <a:xfrm>
            <a:off x="8173226" y="6245225"/>
            <a:ext cx="513574" cy="47625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F061521-DD24-4226-A5F9-55E3CA67905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
        <p:nvSpPr>
          <p:cNvPr id="8" name="Title 1"/>
          <p:cNvSpPr txBox="1">
            <a:spLocks/>
          </p:cNvSpPr>
          <p:nvPr/>
        </p:nvSpPr>
        <p:spPr>
          <a:xfrm>
            <a:off x="166322" y="-46816"/>
            <a:ext cx="9363791" cy="1967113"/>
          </a:xfrm>
          <a:prstGeom prst="rect">
            <a:avLst/>
          </a:prstGeom>
        </p:spPr>
        <p:txBody>
          <a:bodyPr>
            <a:noAutofit/>
          </a:bodyPr>
          <a:lstStyle>
            <a:lvl1pPr algn="ctr" defTabSz="457200" rtl="0" eaLnBrk="0" fontAlgn="base" hangingPunct="0">
              <a:spcBef>
                <a:spcPct val="0"/>
              </a:spcBef>
              <a:spcAft>
                <a:spcPct val="0"/>
              </a:spcAft>
              <a:defRPr sz="3600" b="1" kern="1200">
                <a:solidFill>
                  <a:srgbClr val="009EE0"/>
                </a:solidFill>
                <a:latin typeface="Helvetica Neue"/>
                <a:ea typeface="ＭＳ Ｐゴシック" charset="-128"/>
                <a:cs typeface="Helvetica Neue"/>
              </a:defRPr>
            </a:lvl1pPr>
            <a:lvl2pPr algn="ctr" defTabSz="457200" rtl="0" eaLnBrk="0" fontAlgn="base" hangingPunct="0">
              <a:spcBef>
                <a:spcPct val="0"/>
              </a:spcBef>
              <a:spcAft>
                <a:spcPct val="0"/>
              </a:spcAft>
              <a:defRPr sz="4400" b="1">
                <a:solidFill>
                  <a:srgbClr val="009EE0"/>
                </a:solidFill>
                <a:latin typeface="Helvetica Neue" charset="0"/>
                <a:ea typeface="ＭＳ Ｐゴシック" charset="-128"/>
                <a:cs typeface="Helvetica Neue" charset="0"/>
              </a:defRPr>
            </a:lvl2pPr>
            <a:lvl3pPr algn="ctr" defTabSz="457200" rtl="0" eaLnBrk="0" fontAlgn="base" hangingPunct="0">
              <a:spcBef>
                <a:spcPct val="0"/>
              </a:spcBef>
              <a:spcAft>
                <a:spcPct val="0"/>
              </a:spcAft>
              <a:defRPr sz="4400" b="1">
                <a:solidFill>
                  <a:srgbClr val="009EE0"/>
                </a:solidFill>
                <a:latin typeface="Helvetica Neue" charset="0"/>
                <a:ea typeface="ＭＳ Ｐゴシック" charset="-128"/>
                <a:cs typeface="Helvetica Neue" charset="0"/>
              </a:defRPr>
            </a:lvl3pPr>
            <a:lvl4pPr algn="ctr" defTabSz="457200" rtl="0" eaLnBrk="0" fontAlgn="base" hangingPunct="0">
              <a:spcBef>
                <a:spcPct val="0"/>
              </a:spcBef>
              <a:spcAft>
                <a:spcPct val="0"/>
              </a:spcAft>
              <a:defRPr sz="4400" b="1">
                <a:solidFill>
                  <a:srgbClr val="009EE0"/>
                </a:solidFill>
                <a:latin typeface="Helvetica Neue" charset="0"/>
                <a:ea typeface="ＭＳ Ｐゴシック" charset="-128"/>
                <a:cs typeface="Helvetica Neue" charset="0"/>
              </a:defRPr>
            </a:lvl4pPr>
            <a:lvl5pPr algn="ctr" defTabSz="457200" rtl="0" eaLnBrk="0" fontAlgn="base" hangingPunct="0">
              <a:spcBef>
                <a:spcPct val="0"/>
              </a:spcBef>
              <a:spcAft>
                <a:spcPct val="0"/>
              </a:spcAft>
              <a:defRPr sz="4400" b="1">
                <a:solidFill>
                  <a:srgbClr val="009EE0"/>
                </a:solidFill>
                <a:latin typeface="Helvetica Neue" charset="0"/>
                <a:ea typeface="ＭＳ Ｐゴシック" charset="-128"/>
                <a:cs typeface="Helvetica Neue" charset="0"/>
              </a:defRPr>
            </a:lvl5pPr>
            <a:lvl6pPr marL="457200" algn="ctr" defTabSz="457200" rtl="0" fontAlgn="base">
              <a:spcBef>
                <a:spcPct val="0"/>
              </a:spcBef>
              <a:spcAft>
                <a:spcPct val="0"/>
              </a:spcAft>
              <a:defRPr sz="4400" b="1">
                <a:solidFill>
                  <a:srgbClr val="009EE0"/>
                </a:solidFill>
                <a:latin typeface="Helvetica Neue" charset="0"/>
                <a:ea typeface="ＭＳ Ｐゴシック" charset="-128"/>
              </a:defRPr>
            </a:lvl6pPr>
            <a:lvl7pPr marL="914400" algn="ctr" defTabSz="457200" rtl="0" fontAlgn="base">
              <a:spcBef>
                <a:spcPct val="0"/>
              </a:spcBef>
              <a:spcAft>
                <a:spcPct val="0"/>
              </a:spcAft>
              <a:defRPr sz="4400" b="1">
                <a:solidFill>
                  <a:srgbClr val="009EE0"/>
                </a:solidFill>
                <a:latin typeface="Helvetica Neue" charset="0"/>
                <a:ea typeface="ＭＳ Ｐゴシック" charset="-128"/>
              </a:defRPr>
            </a:lvl7pPr>
            <a:lvl8pPr marL="1371600" algn="ctr" defTabSz="457200" rtl="0" fontAlgn="base">
              <a:spcBef>
                <a:spcPct val="0"/>
              </a:spcBef>
              <a:spcAft>
                <a:spcPct val="0"/>
              </a:spcAft>
              <a:defRPr sz="4400" b="1">
                <a:solidFill>
                  <a:srgbClr val="009EE0"/>
                </a:solidFill>
                <a:latin typeface="Helvetica Neue" charset="0"/>
                <a:ea typeface="ＭＳ Ｐゴシック" charset="-128"/>
              </a:defRPr>
            </a:lvl8pPr>
            <a:lvl9pPr marL="1828800" algn="ctr" defTabSz="457200" rtl="0" fontAlgn="base">
              <a:spcBef>
                <a:spcPct val="0"/>
              </a:spcBef>
              <a:spcAft>
                <a:spcPct val="0"/>
              </a:spcAft>
              <a:defRPr sz="4400" b="1">
                <a:solidFill>
                  <a:srgbClr val="009EE0"/>
                </a:solidFill>
                <a:latin typeface="Helvetica Neue" charset="0"/>
                <a:ea typeface="ＭＳ Ｐゴシック" charset="-128"/>
              </a:defRPr>
            </a:lvl9pPr>
          </a:lstStyle>
          <a:p>
            <a:pPr lvl="0" algn="l">
              <a:defRPr/>
            </a:pPr>
            <a:r>
              <a:rPr kumimoji="0" lang="en-US" sz="2400" b="1" i="0" u="none" strike="noStrike" kern="1200" cap="none" spc="0" normalizeH="0" baseline="0" noProof="0" dirty="0" smtClean="0">
                <a:ln>
                  <a:noFill/>
                </a:ln>
                <a:solidFill>
                  <a:srgbClr val="009EE0"/>
                </a:solidFill>
                <a:effectLst/>
                <a:uLnTx/>
                <a:uFillTx/>
              </a:rPr>
              <a:t>Relevance: cities matter</a:t>
            </a:r>
            <a:endParaRPr lang="en-US" sz="2400" dirty="0"/>
          </a:p>
          <a:p>
            <a:pPr lvl="0" algn="l">
              <a:defRPr/>
            </a:pPr>
            <a:endParaRPr lang="en-US" sz="1800" dirty="0" smtClean="0"/>
          </a:p>
          <a:p>
            <a:pPr lvl="0" algn="l">
              <a:defRPr/>
            </a:pPr>
            <a:r>
              <a:rPr lang="en-US" sz="1800" dirty="0" smtClean="0"/>
              <a:t>Cities </a:t>
            </a:r>
            <a:r>
              <a:rPr lang="en-US" sz="1800" dirty="0"/>
              <a:t>account for roughly two-thirds of energy-related greenhouse gas (GHG) emissions </a:t>
            </a:r>
            <a:endParaRPr lang="en-US" sz="1800" dirty="0" smtClean="0"/>
          </a:p>
          <a:p>
            <a:pPr lvl="0" algn="l">
              <a:defRPr/>
            </a:pPr>
            <a:endParaRPr lang="en-US" sz="1800" dirty="0"/>
          </a:p>
          <a:p>
            <a:pPr lvl="0" algn="l">
              <a:defRPr/>
            </a:pPr>
            <a:r>
              <a:rPr lang="en-US" sz="1800" dirty="0" smtClean="0"/>
              <a:t>The </a:t>
            </a:r>
            <a:r>
              <a:rPr lang="en-US" sz="1800" dirty="0"/>
              <a:t>Lima–Paris Action Agenda of the Paris Agreement has formalized a role for “non-state actors” including cities </a:t>
            </a:r>
            <a:endParaRPr kumimoji="0" lang="en-US" sz="1800" b="1" i="0" u="none" strike="noStrike" kern="1200" cap="none" spc="0" normalizeH="0" baseline="0" noProof="0" dirty="0">
              <a:ln>
                <a:noFill/>
              </a:ln>
              <a:solidFill>
                <a:srgbClr val="009EE0"/>
              </a:solidFill>
              <a:effectLst/>
              <a:uLnTx/>
              <a:uFillTx/>
              <a:latin typeface="Helvetica Neue"/>
              <a:ea typeface="ＭＳ Ｐゴシック" charset="-128"/>
              <a:cs typeface="Helvetica Neue"/>
            </a:endParaRPr>
          </a:p>
        </p:txBody>
      </p:sp>
      <p:pic>
        <p:nvPicPr>
          <p:cNvPr id="9" name="Picture 3" descr="co2_map_big.png"/>
          <p:cNvPicPr>
            <a:picLocks noChangeAspect="1"/>
          </p:cNvPicPr>
          <p:nvPr/>
        </p:nvPicPr>
        <p:blipFill>
          <a:blip r:embed="rId2" cstate="screen">
            <a:extLst>
              <a:ext uri="{28A0092B-C50C-407E-A947-70E740481C1C}">
                <a14:useLocalDpi xmlns:a14="http://schemas.microsoft.com/office/drawing/2010/main"/>
              </a:ext>
            </a:extLst>
          </a:blip>
          <a:srcRect r="162" b="-4359"/>
          <a:stretch>
            <a:fillRect/>
          </a:stretch>
        </p:blipFill>
        <p:spPr bwMode="auto">
          <a:xfrm>
            <a:off x="336012" y="2162904"/>
            <a:ext cx="8522497" cy="4864715"/>
          </a:xfrm>
          <a:prstGeom prst="rect">
            <a:avLst/>
          </a:prstGeom>
          <a:solidFill>
            <a:sysClr val="window" lastClr="FFFFFF"/>
          </a:solidFill>
          <a:ln w="9525">
            <a:noFill/>
            <a:miter lim="800000"/>
            <a:headEnd/>
            <a:tailEnd/>
          </a:ln>
        </p:spPr>
      </p:pic>
    </p:spTree>
    <p:extLst>
      <p:ext uri="{BB962C8B-B14F-4D97-AF65-F5344CB8AC3E}">
        <p14:creationId xmlns:p14="http://schemas.microsoft.com/office/powerpoint/2010/main" val="5651702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s_201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330700"/>
            <a:ext cx="6566544" cy="2374900"/>
          </a:xfrm>
          <a:prstGeom prst="rect">
            <a:avLst/>
          </a:prstGeom>
        </p:spPr>
      </p:pic>
      <p:pic>
        <p:nvPicPr>
          <p:cNvPr id="6" name="Picture 5" descr="KeelingCurve-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976" y="101600"/>
            <a:ext cx="5131624" cy="3937000"/>
          </a:xfrm>
          <a:prstGeom prst="rect">
            <a:avLst/>
          </a:prstGeom>
        </p:spPr>
      </p:pic>
      <p:sp>
        <p:nvSpPr>
          <p:cNvPr id="2" name="TextBox 1"/>
          <p:cNvSpPr txBox="1"/>
          <p:nvPr/>
        </p:nvSpPr>
        <p:spPr>
          <a:xfrm>
            <a:off x="0" y="762000"/>
            <a:ext cx="3810000" cy="2554545"/>
          </a:xfrm>
          <a:prstGeom prst="rect">
            <a:avLst/>
          </a:prstGeom>
          <a:noFill/>
        </p:spPr>
        <p:txBody>
          <a:bodyPr wrap="square" rtlCol="0">
            <a:spAutoFit/>
          </a:bodyPr>
          <a:lstStyle/>
          <a:p>
            <a:r>
              <a:rPr lang="en-US" sz="2000" b="1" dirty="0" smtClean="0"/>
              <a:t>The bedrock of the UNFCCC process is made from the high-precision, long-term, science-based (or evidence-based) info; data records like the “Keeling curve” and the global average temperature records</a:t>
            </a:r>
            <a:endParaRPr lang="en-US" sz="2000" b="1" dirty="0"/>
          </a:p>
        </p:txBody>
      </p:sp>
    </p:spTree>
    <p:extLst>
      <p:ext uri="{BB962C8B-B14F-4D97-AF65-F5344CB8AC3E}">
        <p14:creationId xmlns:p14="http://schemas.microsoft.com/office/powerpoint/2010/main" val="26760241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www.ghgprotocol.org/files/ghgp/GPC-Cities-map1.jpg"/>
          <p:cNvPicPr>
            <a:picLocks noChangeAspect="1" noChangeArrowheads="1"/>
          </p:cNvPicPr>
          <p:nvPr/>
        </p:nvPicPr>
        <p:blipFill rotWithShape="1">
          <a:blip r:embed="rId2">
            <a:extLst>
              <a:ext uri="{28A0092B-C50C-407E-A947-70E740481C1C}">
                <a14:useLocalDpi xmlns:a14="http://schemas.microsoft.com/office/drawing/2010/main" val="0"/>
              </a:ext>
            </a:extLst>
          </a:blip>
          <a:srcRect l="9725"/>
          <a:stretch/>
        </p:blipFill>
        <p:spPr bwMode="auto">
          <a:xfrm>
            <a:off x="682404" y="1071848"/>
            <a:ext cx="5798372" cy="35005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ome"/>
          <p:cNvPicPr>
            <a:picLocks noChangeAspect="1" noChangeArrowheads="1"/>
          </p:cNvPicPr>
          <p:nvPr/>
        </p:nvPicPr>
        <p:blipFill rotWithShape="1">
          <a:blip r:embed="rId3">
            <a:extLst>
              <a:ext uri="{28A0092B-C50C-407E-A947-70E740481C1C}">
                <a14:useLocalDpi xmlns:a14="http://schemas.microsoft.com/office/drawing/2010/main" val="0"/>
              </a:ext>
            </a:extLst>
          </a:blip>
          <a:srcRect r="38920"/>
          <a:stretch/>
        </p:blipFill>
        <p:spPr bwMode="auto">
          <a:xfrm>
            <a:off x="6162490" y="1148697"/>
            <a:ext cx="1875021" cy="52116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314005" y="4610885"/>
            <a:ext cx="4392488" cy="58477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1600" dirty="0"/>
              <a:t>Cities are </a:t>
            </a:r>
            <a:r>
              <a:rPr lang="en-US" sz="1600" dirty="0" smtClean="0">
                <a:solidFill>
                  <a:srgbClr val="FF0000"/>
                </a:solidFill>
              </a:rPr>
              <a:t>active stakeholders</a:t>
            </a:r>
            <a:r>
              <a:rPr lang="en-US" sz="1600" dirty="0" smtClean="0"/>
              <a:t> and have ambitious reduction targets and mitigation efforts</a:t>
            </a:r>
            <a:endParaRPr lang="en-US" sz="1600" dirty="0"/>
          </a:p>
        </p:txBody>
      </p:sp>
      <p:cxnSp>
        <p:nvCxnSpPr>
          <p:cNvPr id="18" name="Straight Connector 17"/>
          <p:cNvCxnSpPr/>
          <p:nvPr/>
        </p:nvCxnSpPr>
        <p:spPr bwMode="auto">
          <a:xfrm>
            <a:off x="1403648" y="761739"/>
            <a:ext cx="7128792" cy="0"/>
          </a:xfrm>
          <a:prstGeom prst="line">
            <a:avLst/>
          </a:prstGeom>
          <a:ln>
            <a:solidFill>
              <a:srgbClr val="92D05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12" y="5599804"/>
            <a:ext cx="1445511" cy="830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157" y="5599804"/>
            <a:ext cx="1069188" cy="830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descr="Bildergebnis für global covenant of may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3963" y="5667214"/>
            <a:ext cx="1802581" cy="9424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3671" y="5628726"/>
            <a:ext cx="2182771" cy="93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9069" y="4263222"/>
            <a:ext cx="1414939" cy="105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5249" y="1766083"/>
            <a:ext cx="1975356" cy="1078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AutoShape 14" descr="Bildergebnis für world bANK LOGO"/>
          <p:cNvSpPr>
            <a:spLocks noChangeAspect="1" noChangeArrowheads="1"/>
          </p:cNvSpPr>
          <p:nvPr/>
        </p:nvSpPr>
        <p:spPr bwMode="auto">
          <a:xfrm>
            <a:off x="155575" y="-1698625"/>
            <a:ext cx="6991350" cy="3552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7908" y="3208636"/>
            <a:ext cx="150018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682403" y="121926"/>
            <a:ext cx="8312199" cy="461665"/>
          </a:xfrm>
          <a:prstGeom prst="rect">
            <a:avLst/>
          </a:prstGeom>
          <a:noFill/>
        </p:spPr>
        <p:txBody>
          <a:bodyPr wrap="square" rtlCol="0">
            <a:spAutoFit/>
          </a:bodyPr>
          <a:lstStyle/>
          <a:p>
            <a:pPr algn="ctr"/>
            <a:r>
              <a:rPr lang="en-CA" sz="2400" b="1" dirty="0" smtClean="0"/>
              <a:t>Why care about GHGs in cities?</a:t>
            </a:r>
            <a:endParaRPr lang="en-US" sz="2400" b="1" dirty="0"/>
          </a:p>
        </p:txBody>
      </p:sp>
    </p:spTree>
    <p:extLst>
      <p:ext uri="{BB962C8B-B14F-4D97-AF65-F5344CB8AC3E}">
        <p14:creationId xmlns:p14="http://schemas.microsoft.com/office/powerpoint/2010/main" val="10733944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204" y="857989"/>
            <a:ext cx="6374528" cy="3714011"/>
          </a:xfrm>
          <a:prstGeom prst="rect">
            <a:avLst/>
          </a:prstGeom>
        </p:spPr>
      </p:pic>
      <p:sp>
        <p:nvSpPr>
          <p:cNvPr id="3" name="Title 1"/>
          <p:cNvSpPr txBox="1">
            <a:spLocks/>
          </p:cNvSpPr>
          <p:nvPr/>
        </p:nvSpPr>
        <p:spPr>
          <a:xfrm>
            <a:off x="-555975" y="-12700"/>
            <a:ext cx="9014175" cy="620847"/>
          </a:xfrm>
          <a:prstGeom prst="rect">
            <a:avLst/>
          </a:prstGeom>
        </p:spPr>
        <p:txBody>
          <a:bodyPr>
            <a:noAutofit/>
          </a:bodyPr>
          <a:lst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9pPr>
          </a:lstStyle>
          <a:p>
            <a:r>
              <a:rPr lang="en-US" sz="3200" b="1" dirty="0" smtClean="0"/>
              <a:t>Urgency: cities are changing rapidly</a:t>
            </a:r>
            <a:endParaRPr lang="en-US" sz="3200" b="1" baseline="-25000" dirty="0"/>
          </a:p>
        </p:txBody>
      </p:sp>
      <p:sp>
        <p:nvSpPr>
          <p:cNvPr id="4" name="Content Placeholder 2"/>
          <p:cNvSpPr txBox="1">
            <a:spLocks/>
          </p:cNvSpPr>
          <p:nvPr/>
        </p:nvSpPr>
        <p:spPr>
          <a:xfrm>
            <a:off x="0" y="4888735"/>
            <a:ext cx="4323843" cy="1956565"/>
          </a:xfrm>
          <a:prstGeom prst="rect">
            <a:avLst/>
          </a:prstGeom>
          <a:solidFill>
            <a:schemeClr val="bg1"/>
          </a:solidFill>
        </p:spPr>
        <p:txBody>
          <a:bodyPr>
            <a:normAutofit/>
          </a:bodyPr>
          <a:lstStyle>
            <a:lvl1pPr marL="349250" indent="-349250" algn="l" rtl="0" eaLnBrk="0" fontAlgn="base" hangingPunct="0">
              <a:spcBef>
                <a:spcPts val="2000"/>
              </a:spcBef>
              <a:spcAft>
                <a:spcPct val="0"/>
              </a:spcAft>
              <a:buClr>
                <a:srgbClr val="6FB7D7"/>
              </a:buClr>
              <a:buSzPct val="110000"/>
              <a:buFont typeface="Wingdings 2" charset="0"/>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0"/>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0"/>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0"/>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0"/>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t>Both with </a:t>
            </a:r>
            <a:r>
              <a:rPr lang="en-US" b="1" dirty="0" smtClean="0">
                <a:solidFill>
                  <a:srgbClr val="008000"/>
                </a:solidFill>
              </a:rPr>
              <a:t>Stabilization</a:t>
            </a:r>
          </a:p>
          <a:p>
            <a:pPr lvl="1"/>
            <a:r>
              <a:rPr lang="en-US" sz="1600" dirty="0" smtClean="0">
                <a:solidFill>
                  <a:srgbClr val="008000"/>
                </a:solidFill>
              </a:rPr>
              <a:t>Green LA Plan (2007)</a:t>
            </a:r>
          </a:p>
          <a:p>
            <a:pPr lvl="2"/>
            <a:r>
              <a:rPr lang="en-US" sz="1400" dirty="0" smtClean="0">
                <a:solidFill>
                  <a:srgbClr val="008000"/>
                </a:solidFill>
              </a:rPr>
              <a:t>35% (</a:t>
            </a:r>
            <a:r>
              <a:rPr lang="en-US" sz="1400" dirty="0" err="1" smtClean="0">
                <a:solidFill>
                  <a:srgbClr val="008000"/>
                </a:solidFill>
              </a:rPr>
              <a:t>vs</a:t>
            </a:r>
            <a:r>
              <a:rPr lang="en-US" sz="1400" dirty="0" smtClean="0">
                <a:solidFill>
                  <a:srgbClr val="008000"/>
                </a:solidFill>
              </a:rPr>
              <a:t> 1990) by 2030</a:t>
            </a:r>
          </a:p>
          <a:p>
            <a:pPr lvl="1"/>
            <a:r>
              <a:rPr lang="en-US" sz="1600" dirty="0" smtClean="0">
                <a:solidFill>
                  <a:srgbClr val="008000"/>
                </a:solidFill>
              </a:rPr>
              <a:t>Paris Climate Plan (2007) </a:t>
            </a:r>
          </a:p>
          <a:p>
            <a:pPr lvl="2"/>
            <a:r>
              <a:rPr lang="en-US" sz="1400" dirty="0" smtClean="0">
                <a:solidFill>
                  <a:srgbClr val="008000"/>
                </a:solidFill>
              </a:rPr>
              <a:t>25% (</a:t>
            </a:r>
            <a:r>
              <a:rPr lang="en-US" sz="1400" dirty="0" err="1" smtClean="0">
                <a:solidFill>
                  <a:srgbClr val="008000"/>
                </a:solidFill>
              </a:rPr>
              <a:t>vs</a:t>
            </a:r>
            <a:r>
              <a:rPr lang="en-US" sz="1400" dirty="0" smtClean="0">
                <a:solidFill>
                  <a:srgbClr val="008000"/>
                </a:solidFill>
              </a:rPr>
              <a:t> 2004) by 2020</a:t>
            </a:r>
          </a:p>
          <a:p>
            <a:endParaRPr lang="en-US" sz="2000" dirty="0" smtClean="0"/>
          </a:p>
          <a:p>
            <a:pPr lvl="1"/>
            <a:endParaRPr lang="en-US" sz="2000" dirty="0" smtClean="0"/>
          </a:p>
        </p:txBody>
      </p:sp>
      <p:sp>
        <p:nvSpPr>
          <p:cNvPr id="5" name="Rectangle 4"/>
          <p:cNvSpPr/>
          <p:nvPr/>
        </p:nvSpPr>
        <p:spPr>
          <a:xfrm>
            <a:off x="4099726" y="5004018"/>
            <a:ext cx="5044274" cy="1815882"/>
          </a:xfrm>
          <a:prstGeom prst="rect">
            <a:avLst/>
          </a:prstGeom>
          <a:solidFill>
            <a:srgbClr val="FFFFFF"/>
          </a:solidFill>
        </p:spPr>
        <p:txBody>
          <a:bodyPr wrap="square">
            <a:spAutoFit/>
          </a:bodyPr>
          <a:lstStyle/>
          <a:p>
            <a:r>
              <a:rPr lang="en-US" sz="2400" dirty="0"/>
              <a:t>	</a:t>
            </a:r>
            <a:r>
              <a:rPr lang="en-US" sz="2400" dirty="0" smtClean="0"/>
              <a:t>and </a:t>
            </a:r>
            <a:r>
              <a:rPr lang="en-US" sz="2400" b="1" dirty="0" smtClean="0">
                <a:solidFill>
                  <a:srgbClr val="FF0000"/>
                </a:solidFill>
              </a:rPr>
              <a:t>Growth</a:t>
            </a:r>
            <a:endParaRPr lang="en-US" sz="2400" b="1" dirty="0">
              <a:solidFill>
                <a:srgbClr val="FF0000"/>
              </a:solidFill>
            </a:endParaRPr>
          </a:p>
          <a:p>
            <a:pPr marL="800100" lvl="1" indent="-342900">
              <a:buFont typeface="Arial"/>
              <a:buChar char="•"/>
            </a:pPr>
            <a:r>
              <a:rPr lang="en-US" dirty="0" smtClean="0">
                <a:solidFill>
                  <a:srgbClr val="FF0000"/>
                </a:solidFill>
              </a:rPr>
              <a:t>Global urbanization will </a:t>
            </a:r>
            <a:r>
              <a:rPr lang="en-US" b="1" i="1" u="sng" dirty="0" smtClean="0">
                <a:solidFill>
                  <a:srgbClr val="FF0000"/>
                </a:solidFill>
              </a:rPr>
              <a:t>double</a:t>
            </a:r>
            <a:r>
              <a:rPr lang="en-US" dirty="0" smtClean="0">
                <a:solidFill>
                  <a:srgbClr val="FF0000"/>
                </a:solidFill>
              </a:rPr>
              <a:t> by 2050</a:t>
            </a:r>
            <a:endParaRPr lang="en-US" dirty="0">
              <a:solidFill>
                <a:srgbClr val="FF0000"/>
              </a:solidFill>
            </a:endParaRPr>
          </a:p>
          <a:p>
            <a:pPr marL="800100" lvl="1" indent="-342900">
              <a:buFont typeface="Arial"/>
              <a:buChar char="•"/>
            </a:pPr>
            <a:r>
              <a:rPr lang="en-US" dirty="0" smtClean="0">
                <a:solidFill>
                  <a:srgbClr val="FF0000"/>
                </a:solidFill>
              </a:rPr>
              <a:t>Explosive growth in developing megacities</a:t>
            </a:r>
          </a:p>
          <a:p>
            <a:pPr marL="0" lvl="1"/>
            <a:r>
              <a:rPr lang="en-US" i="1" dirty="0">
                <a:solidFill>
                  <a:srgbClr val="FF0000"/>
                </a:solidFill>
              </a:rPr>
              <a:t>	</a:t>
            </a:r>
            <a:r>
              <a:rPr lang="en-US" i="1" dirty="0" smtClean="0">
                <a:solidFill>
                  <a:srgbClr val="FF0000"/>
                </a:solidFill>
              </a:rPr>
              <a:t>	</a:t>
            </a:r>
            <a:r>
              <a:rPr lang="en-US" sz="1600" i="1" dirty="0" smtClean="0">
                <a:solidFill>
                  <a:srgbClr val="FF0000"/>
                </a:solidFill>
              </a:rPr>
              <a:t>population &gt;4%/year</a:t>
            </a:r>
          </a:p>
          <a:p>
            <a:pPr marL="0" lvl="1"/>
            <a:r>
              <a:rPr lang="en-US" sz="1600" i="1" dirty="0" smtClean="0">
                <a:solidFill>
                  <a:srgbClr val="FF0000"/>
                </a:solidFill>
              </a:rPr>
              <a:t>		emissions &gt;10%/year</a:t>
            </a:r>
            <a:endParaRPr lang="en-US" sz="1600" i="1" dirty="0">
              <a:solidFill>
                <a:srgbClr val="FF0000"/>
              </a:solidFill>
            </a:endParaRPr>
          </a:p>
        </p:txBody>
      </p:sp>
      <p:sp>
        <p:nvSpPr>
          <p:cNvPr id="6" name="Rectangle 5"/>
          <p:cNvSpPr/>
          <p:nvPr/>
        </p:nvSpPr>
        <p:spPr>
          <a:xfrm>
            <a:off x="6071286" y="2468972"/>
            <a:ext cx="2539314" cy="369332"/>
          </a:xfrm>
          <a:prstGeom prst="rect">
            <a:avLst/>
          </a:prstGeom>
        </p:spPr>
        <p:txBody>
          <a:bodyPr wrap="none">
            <a:spAutoFit/>
          </a:bodyPr>
          <a:lstStyle/>
          <a:p>
            <a:r>
              <a:rPr lang="en-US" dirty="0"/>
              <a:t>http:/</a:t>
            </a:r>
            <a:r>
              <a:rPr lang="en-US" dirty="0" smtClean="0"/>
              <a:t>/</a:t>
            </a:r>
            <a:r>
              <a:rPr lang="en-US" i="1" dirty="0"/>
              <a:t>www.c40cities.</a:t>
            </a:r>
            <a:r>
              <a:rPr lang="en-US" i="1" dirty="0" smtClean="0"/>
              <a:t>org</a:t>
            </a:r>
            <a:endParaRPr lang="en-US" dirty="0"/>
          </a:p>
        </p:txBody>
      </p:sp>
    </p:spTree>
    <p:extLst>
      <p:ext uri="{BB962C8B-B14F-4D97-AF65-F5344CB8AC3E}">
        <p14:creationId xmlns:p14="http://schemas.microsoft.com/office/powerpoint/2010/main" val="1418942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5625274"/>
            <a:ext cx="9144000" cy="868101"/>
          </a:xfrm>
          <a:prstGeom prst="rect">
            <a:avLst/>
          </a:prstGeom>
        </p:spPr>
      </p:pic>
      <p:sp>
        <p:nvSpPr>
          <p:cNvPr id="7" name="Rectangle 6"/>
          <p:cNvSpPr/>
          <p:nvPr/>
        </p:nvSpPr>
        <p:spPr>
          <a:xfrm>
            <a:off x="6098724" y="850991"/>
            <a:ext cx="3248476" cy="4247317"/>
          </a:xfrm>
          <a:prstGeom prst="rect">
            <a:avLst/>
          </a:prstGeom>
        </p:spPr>
        <p:txBody>
          <a:bodyPr wrap="square">
            <a:spAutoFit/>
          </a:bodyPr>
          <a:lstStyle/>
          <a:p>
            <a:r>
              <a:rPr lang="en-US" b="1" dirty="0"/>
              <a:t>Carbon emissions from </a:t>
            </a:r>
            <a:r>
              <a:rPr lang="en-US" b="1" dirty="0" smtClean="0"/>
              <a:t>cities and their support systems represent </a:t>
            </a:r>
            <a:r>
              <a:rPr lang="en-US" b="1" dirty="0"/>
              <a:t>the single largest human contribution to climate </a:t>
            </a:r>
            <a:r>
              <a:rPr lang="en-US" b="1" dirty="0" smtClean="0"/>
              <a:t>change.</a:t>
            </a:r>
          </a:p>
          <a:p>
            <a:endParaRPr lang="en-US" b="1" dirty="0" smtClean="0"/>
          </a:p>
          <a:p>
            <a:r>
              <a:rPr lang="en-US" b="1" dirty="0" smtClean="0"/>
              <a:t>IG</a:t>
            </a:r>
            <a:r>
              <a:rPr lang="en-US" b="1" baseline="30000" dirty="0" smtClean="0"/>
              <a:t>3</a:t>
            </a:r>
            <a:r>
              <a:rPr lang="en-US" b="1" dirty="0" smtClean="0"/>
              <a:t>IS city-scale objective provides a strategy, methodology </a:t>
            </a:r>
            <a:r>
              <a:rPr lang="en-US" b="1" dirty="0"/>
              <a:t>and roadmap for an international framework to assess directly the carbon emission trends of the world’s </a:t>
            </a:r>
            <a:r>
              <a:rPr lang="en-US" b="1" dirty="0" smtClean="0"/>
              <a:t>cities</a:t>
            </a:r>
            <a:r>
              <a:rPr lang="en-US" b="1" dirty="0"/>
              <a:t>. </a:t>
            </a:r>
          </a:p>
        </p:txBody>
      </p:sp>
      <p:sp>
        <p:nvSpPr>
          <p:cNvPr id="8" name="Rectangle 7"/>
          <p:cNvSpPr/>
          <p:nvPr/>
        </p:nvSpPr>
        <p:spPr>
          <a:xfrm>
            <a:off x="660400" y="86380"/>
            <a:ext cx="7823200" cy="584776"/>
          </a:xfrm>
          <a:prstGeom prst="rect">
            <a:avLst/>
          </a:prstGeom>
        </p:spPr>
        <p:txBody>
          <a:bodyPr wrap="square">
            <a:spAutoFit/>
          </a:bodyPr>
          <a:lstStyle/>
          <a:p>
            <a:pPr lvl="0" eaLnBrk="0" hangingPunct="0">
              <a:defRPr/>
            </a:pPr>
            <a:r>
              <a:rPr lang="en-US" sz="3200" b="1" dirty="0">
                <a:solidFill>
                  <a:srgbClr val="3366FF"/>
                </a:solidFill>
              </a:rPr>
              <a:t>IG</a:t>
            </a:r>
            <a:r>
              <a:rPr lang="en-US" sz="3200" b="1" baseline="30000" dirty="0">
                <a:solidFill>
                  <a:srgbClr val="3366FF"/>
                </a:solidFill>
              </a:rPr>
              <a:t>3</a:t>
            </a:r>
            <a:r>
              <a:rPr lang="en-US" sz="3200" b="1" dirty="0">
                <a:solidFill>
                  <a:srgbClr val="3366FF"/>
                </a:solidFill>
              </a:rPr>
              <a:t>IS </a:t>
            </a:r>
            <a:r>
              <a:rPr lang="en-US" sz="3200" b="1" dirty="0" smtClean="0">
                <a:solidFill>
                  <a:srgbClr val="3366FF"/>
                </a:solidFill>
              </a:rPr>
              <a:t>City-Scale Objective</a:t>
            </a:r>
            <a:endParaRPr lang="en-US" sz="3200" b="1" dirty="0">
              <a:solidFill>
                <a:srgbClr val="3366FF"/>
              </a:solidFill>
              <a:effectLst>
                <a:outerShdw blurRad="38100" dist="38100" dir="2700000" algn="tl">
                  <a:srgbClr val="000000"/>
                </a:outerShdw>
              </a:effectLst>
            </a:endParaRPr>
          </a:p>
        </p:txBody>
      </p:sp>
      <p:sp>
        <p:nvSpPr>
          <p:cNvPr id="9" name="Rectangle 2"/>
          <p:cNvSpPr txBox="1">
            <a:spLocks noChangeArrowheads="1"/>
          </p:cNvSpPr>
          <p:nvPr/>
        </p:nvSpPr>
        <p:spPr>
          <a:xfrm>
            <a:off x="6007618" y="4972477"/>
            <a:ext cx="3987282" cy="7731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rgbClr val="0000FF"/>
                </a:solidFill>
                <a:latin typeface="Comic Sans MS" charset="0"/>
                <a:ea typeface="ＭＳ Ｐゴシック" charset="0"/>
                <a:cs typeface="ＭＳ Ｐゴシック" charset="0"/>
              </a:rPr>
              <a:t>http://</a:t>
            </a:r>
            <a:r>
              <a:rPr lang="en-US" sz="1600" b="1" dirty="0" err="1" smtClean="0">
                <a:solidFill>
                  <a:srgbClr val="0000FF"/>
                </a:solidFill>
                <a:latin typeface="Comic Sans MS" charset="0"/>
                <a:ea typeface="ＭＳ Ｐゴシック" charset="0"/>
                <a:cs typeface="ＭＳ Ｐゴシック" charset="0"/>
              </a:rPr>
              <a:t>megacities.jpl.nasa.gov</a:t>
            </a:r>
            <a:endParaRPr lang="en-US" sz="2000" b="1" dirty="0">
              <a:solidFill>
                <a:srgbClr val="0000FF"/>
              </a:solidFill>
              <a:latin typeface="Comic Sans MS" charset="0"/>
              <a:ea typeface="ＭＳ Ｐゴシック" charset="0"/>
              <a:cs typeface="ＭＳ Ｐゴシック" charset="0"/>
            </a:endParaRPr>
          </a:p>
        </p:txBody>
      </p:sp>
      <p:pic>
        <p:nvPicPr>
          <p:cNvPr id="10" name="Picture 9" descr="larev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13331"/>
            <a:ext cx="6052076" cy="4716357"/>
          </a:xfrm>
          <a:prstGeom prst="rect">
            <a:avLst/>
          </a:prstGeom>
        </p:spPr>
      </p:pic>
    </p:spTree>
    <p:extLst>
      <p:ext uri="{BB962C8B-B14F-4D97-AF65-F5344CB8AC3E}">
        <p14:creationId xmlns:p14="http://schemas.microsoft.com/office/powerpoint/2010/main" val="23613723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version_chino_hil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4200"/>
            <a:ext cx="9134312" cy="5538418"/>
          </a:xfrm>
          <a:prstGeom prst="rect">
            <a:avLst/>
          </a:prstGeom>
        </p:spPr>
      </p:pic>
      <p:sp>
        <p:nvSpPr>
          <p:cNvPr id="6" name="Rectangle 5"/>
          <p:cNvSpPr/>
          <p:nvPr/>
        </p:nvSpPr>
        <p:spPr>
          <a:xfrm>
            <a:off x="-15304" y="-20713"/>
            <a:ext cx="9165038" cy="1384995"/>
          </a:xfrm>
          <a:prstGeom prst="rect">
            <a:avLst/>
          </a:prstGeom>
        </p:spPr>
        <p:txBody>
          <a:bodyPr wrap="square">
            <a:spAutoFit/>
          </a:bodyPr>
          <a:lstStyle/>
          <a:p>
            <a:pPr lvl="0" eaLnBrk="0" hangingPunct="0">
              <a:defRPr/>
            </a:pPr>
            <a:r>
              <a:rPr lang="en-US" sz="2800" b="1" dirty="0" smtClean="0">
                <a:solidFill>
                  <a:srgbClr val="3366FF"/>
                </a:solidFill>
              </a:rPr>
              <a:t>Los Angeles inverse </a:t>
            </a:r>
            <a:r>
              <a:rPr lang="en-US" sz="2800" b="1" dirty="0">
                <a:solidFill>
                  <a:srgbClr val="3366FF"/>
                </a:solidFill>
              </a:rPr>
              <a:t>m</a:t>
            </a:r>
            <a:r>
              <a:rPr lang="en-US" sz="2800" b="1" dirty="0" smtClean="0">
                <a:solidFill>
                  <a:srgbClr val="3366FF"/>
                </a:solidFill>
              </a:rPr>
              <a:t>odel of 12 tower measurements shows</a:t>
            </a:r>
          </a:p>
          <a:p>
            <a:pPr lvl="0" eaLnBrk="0" hangingPunct="0">
              <a:defRPr/>
            </a:pPr>
            <a:r>
              <a:rPr lang="en-US" sz="2800" b="1" dirty="0">
                <a:solidFill>
                  <a:srgbClr val="3366FF"/>
                </a:solidFill>
              </a:rPr>
              <a:t>m</a:t>
            </a:r>
            <a:r>
              <a:rPr lang="en-US" sz="2800" b="1" dirty="0" smtClean="0">
                <a:solidFill>
                  <a:srgbClr val="3366FF"/>
                </a:solidFill>
              </a:rPr>
              <a:t>ethane hot spots at known &amp; a large unknown source </a:t>
            </a:r>
          </a:p>
          <a:p>
            <a:pPr lvl="0" eaLnBrk="0" hangingPunct="0">
              <a:defRPr/>
            </a:pPr>
            <a:r>
              <a:rPr lang="en-US" sz="2800" b="1" dirty="0" smtClean="0">
                <a:solidFill>
                  <a:srgbClr val="3366FF"/>
                </a:solidFill>
                <a:effectLst>
                  <a:outerShdw blurRad="38100" dist="38100" dir="2700000" algn="tl">
                    <a:srgbClr val="000000"/>
                  </a:outerShdw>
                </a:effectLst>
              </a:rPr>
              <a:t>	</a:t>
            </a:r>
            <a:endParaRPr lang="en-US" sz="2800" b="1" dirty="0">
              <a:solidFill>
                <a:srgbClr val="3366FF"/>
              </a:solidFill>
              <a:effectLst>
                <a:outerShdw blurRad="38100" dist="38100" dir="2700000" algn="tl">
                  <a:srgbClr val="000000"/>
                </a:outerShdw>
              </a:effectLst>
            </a:endParaRPr>
          </a:p>
        </p:txBody>
      </p:sp>
    </p:spTree>
    <p:extLst>
      <p:ext uri="{BB962C8B-B14F-4D97-AF65-F5344CB8AC3E}">
        <p14:creationId xmlns:p14="http://schemas.microsoft.com/office/powerpoint/2010/main" val="7944980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7542" y="1033482"/>
            <a:ext cx="7160665" cy="5793920"/>
          </a:xfrm>
          <a:prstGeom prst="rect">
            <a:avLst/>
          </a:prstGeom>
        </p:spPr>
      </p:pic>
      <p:sp>
        <p:nvSpPr>
          <p:cNvPr id="5" name="Rectangle 4"/>
          <p:cNvSpPr/>
          <p:nvPr/>
        </p:nvSpPr>
        <p:spPr>
          <a:xfrm>
            <a:off x="306017" y="-51311"/>
            <a:ext cx="8929792" cy="954107"/>
          </a:xfrm>
          <a:prstGeom prst="rect">
            <a:avLst/>
          </a:prstGeom>
        </p:spPr>
        <p:txBody>
          <a:bodyPr wrap="square">
            <a:spAutoFit/>
          </a:bodyPr>
          <a:lstStyle/>
          <a:p>
            <a:pPr lvl="0" eaLnBrk="0" hangingPunct="0">
              <a:defRPr/>
            </a:pPr>
            <a:r>
              <a:rPr lang="en-US" sz="2800" b="1" dirty="0" smtClean="0">
                <a:solidFill>
                  <a:srgbClr val="3366FF"/>
                </a:solidFill>
              </a:rPr>
              <a:t>Airborne imaging </a:t>
            </a:r>
            <a:r>
              <a:rPr lang="en-US" sz="2800" b="1" dirty="0">
                <a:solidFill>
                  <a:srgbClr val="3366FF"/>
                </a:solidFill>
              </a:rPr>
              <a:t>s</a:t>
            </a:r>
            <a:r>
              <a:rPr lang="en-US" sz="2800" b="1" dirty="0" smtClean="0">
                <a:solidFill>
                  <a:srgbClr val="3366FF"/>
                </a:solidFill>
              </a:rPr>
              <a:t>pectrometer sees methane plume</a:t>
            </a:r>
          </a:p>
          <a:p>
            <a:pPr lvl="0" eaLnBrk="0" hangingPunct="0">
              <a:defRPr/>
            </a:pPr>
            <a:r>
              <a:rPr lang="en-US" sz="2800" b="1" dirty="0" smtClean="0">
                <a:solidFill>
                  <a:srgbClr val="3366FF"/>
                </a:solidFill>
              </a:rPr>
              <a:t>	confirming </a:t>
            </a:r>
            <a:r>
              <a:rPr lang="en-US" sz="2800" b="1" dirty="0">
                <a:solidFill>
                  <a:srgbClr val="3366FF"/>
                </a:solidFill>
              </a:rPr>
              <a:t>l</a:t>
            </a:r>
            <a:r>
              <a:rPr lang="en-US" sz="2800" b="1" dirty="0" smtClean="0">
                <a:solidFill>
                  <a:srgbClr val="3366FF"/>
                </a:solidFill>
              </a:rPr>
              <a:t>arge </a:t>
            </a:r>
            <a:r>
              <a:rPr lang="en-US" sz="2800" b="1" dirty="0">
                <a:solidFill>
                  <a:srgbClr val="3366FF"/>
                </a:solidFill>
              </a:rPr>
              <a:t>l</a:t>
            </a:r>
            <a:r>
              <a:rPr lang="en-US" sz="2800" b="1" dirty="0" smtClean="0">
                <a:solidFill>
                  <a:srgbClr val="3366FF"/>
                </a:solidFill>
              </a:rPr>
              <a:t>eak from distribution system</a:t>
            </a:r>
            <a:endParaRPr lang="en-US" sz="2800" b="1" dirty="0">
              <a:solidFill>
                <a:srgbClr val="3366FF"/>
              </a:solidFill>
              <a:effectLst>
                <a:outerShdw blurRad="38100" dist="38100" dir="2700000" algn="tl">
                  <a:srgbClr val="000000"/>
                </a:outerShdw>
              </a:effectLst>
            </a:endParaRPr>
          </a:p>
        </p:txBody>
      </p:sp>
    </p:spTree>
    <p:extLst>
      <p:ext uri="{BB962C8B-B14F-4D97-AF65-F5344CB8AC3E}">
        <p14:creationId xmlns:p14="http://schemas.microsoft.com/office/powerpoint/2010/main" val="14757420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0888" y="6227327"/>
            <a:ext cx="8835280" cy="54852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107" name="Rectangle 3"/>
          <p:cNvSpPr>
            <a:spLocks noGrp="1" noChangeArrowheads="1"/>
          </p:cNvSpPr>
          <p:nvPr>
            <p:ph type="body" idx="4294967295"/>
          </p:nvPr>
        </p:nvSpPr>
        <p:spPr>
          <a:xfrm>
            <a:off x="193808" y="2514600"/>
            <a:ext cx="9067800" cy="5486400"/>
          </a:xfrm>
        </p:spPr>
        <p:txBody>
          <a:bodyPr rtlCol="0">
            <a:noAutofit/>
          </a:bodyPr>
          <a:lstStyle/>
          <a:p>
            <a:pPr marL="0" indent="0" eaLnBrk="1" fontAlgn="auto" hangingPunct="1">
              <a:lnSpc>
                <a:spcPct val="80000"/>
              </a:lnSpc>
              <a:spcBef>
                <a:spcPct val="45000"/>
              </a:spcBef>
              <a:spcAft>
                <a:spcPts val="0"/>
              </a:spcAft>
              <a:buClrTx/>
              <a:buSzPct val="100000"/>
              <a:buFont typeface="Wingdings 2" charset="0"/>
              <a:buNone/>
              <a:defRPr/>
            </a:pPr>
            <a:r>
              <a:rPr lang="en-US" sz="2400" b="1" dirty="0" smtClean="0">
                <a:latin typeface="Arial"/>
                <a:cs typeface="Arial"/>
              </a:rPr>
              <a:t>Objectives</a:t>
            </a:r>
          </a:p>
          <a:p>
            <a:pPr marL="0" indent="0" eaLnBrk="1" fontAlgn="auto" hangingPunct="1">
              <a:lnSpc>
                <a:spcPct val="80000"/>
              </a:lnSpc>
              <a:spcBef>
                <a:spcPct val="45000"/>
              </a:spcBef>
              <a:spcAft>
                <a:spcPts val="0"/>
              </a:spcAft>
              <a:buClrTx/>
              <a:buSzPct val="100000"/>
              <a:buFont typeface="Wingdings 2" charset="0"/>
              <a:buNone/>
              <a:defRPr/>
            </a:pPr>
            <a:r>
              <a:rPr lang="en-US" sz="2400" b="1" dirty="0" smtClean="0">
                <a:latin typeface="Arial"/>
                <a:cs typeface="Arial"/>
              </a:rPr>
              <a:t>Support of Paris Agreement:</a:t>
            </a:r>
          </a:p>
          <a:p>
            <a:pPr>
              <a:spcBef>
                <a:spcPct val="45000"/>
              </a:spcBef>
              <a:buClr>
                <a:schemeClr val="tx1"/>
              </a:buClr>
              <a:buSzPct val="150000"/>
              <a:defRPr/>
            </a:pPr>
            <a:r>
              <a:rPr lang="en-US" sz="2400" b="1" i="1" dirty="0" smtClean="0">
                <a:solidFill>
                  <a:srgbClr val="0000FF"/>
                </a:solidFill>
                <a:latin typeface="Arial"/>
                <a:cs typeface="Arial"/>
              </a:rPr>
              <a:t>Improved national inventory reporting </a:t>
            </a:r>
            <a:r>
              <a:rPr lang="en-US" sz="2400" dirty="0" smtClean="0">
                <a:latin typeface="Arial"/>
                <a:cs typeface="Arial"/>
              </a:rPr>
              <a:t>by making use of atmospheric measurements for all countries</a:t>
            </a:r>
          </a:p>
          <a:p>
            <a:pPr>
              <a:spcBef>
                <a:spcPct val="45000"/>
              </a:spcBef>
              <a:buClr>
                <a:schemeClr val="tx1"/>
              </a:buClr>
              <a:buSzPct val="150000"/>
              <a:defRPr/>
            </a:pPr>
            <a:r>
              <a:rPr lang="en-US" sz="2400" dirty="0">
                <a:latin typeface="Arial"/>
                <a:cs typeface="Arial"/>
              </a:rPr>
              <a:t>Timely and </a:t>
            </a:r>
            <a:r>
              <a:rPr lang="en-US" sz="2400" dirty="0" smtClean="0">
                <a:latin typeface="Arial"/>
                <a:cs typeface="Arial"/>
              </a:rPr>
              <a:t>quantified </a:t>
            </a:r>
            <a:r>
              <a:rPr lang="en-US" sz="2400" dirty="0">
                <a:latin typeface="Arial"/>
                <a:cs typeface="Arial"/>
              </a:rPr>
              <a:t>trend </a:t>
            </a:r>
            <a:r>
              <a:rPr lang="en-US" sz="2400" dirty="0" smtClean="0">
                <a:latin typeface="Arial"/>
                <a:cs typeface="Arial"/>
              </a:rPr>
              <a:t>assessment in </a:t>
            </a:r>
            <a:r>
              <a:rPr lang="en-US" sz="2400" b="1" i="1" dirty="0">
                <a:solidFill>
                  <a:srgbClr val="0000FF"/>
                </a:solidFill>
                <a:latin typeface="Arial"/>
                <a:cs typeface="Arial"/>
              </a:rPr>
              <a:t>support </a:t>
            </a:r>
            <a:r>
              <a:rPr lang="en-US" sz="2400" b="1" i="1" dirty="0" smtClean="0">
                <a:solidFill>
                  <a:srgbClr val="0000FF"/>
                </a:solidFill>
                <a:latin typeface="Arial"/>
                <a:cs typeface="Arial"/>
              </a:rPr>
              <a:t>of countries’ NDC tracking and “</a:t>
            </a:r>
            <a:r>
              <a:rPr lang="en-US" sz="2400" b="1" i="1" dirty="0">
                <a:solidFill>
                  <a:srgbClr val="0000FF"/>
                </a:solidFill>
                <a:latin typeface="Arial"/>
                <a:cs typeface="Arial"/>
              </a:rPr>
              <a:t>Global Stocktaking</a:t>
            </a:r>
            <a:r>
              <a:rPr lang="en-US" sz="2400" b="1" i="1" dirty="0" smtClean="0">
                <a:solidFill>
                  <a:srgbClr val="0000FF"/>
                </a:solidFill>
                <a:latin typeface="Arial"/>
                <a:cs typeface="Arial"/>
              </a:rPr>
              <a:t>” </a:t>
            </a:r>
            <a:r>
              <a:rPr lang="en-US" sz="2400" dirty="0" smtClean="0">
                <a:latin typeface="Arial"/>
                <a:cs typeface="Arial"/>
              </a:rPr>
              <a:t>(TBD)</a:t>
            </a:r>
          </a:p>
          <a:p>
            <a:pPr marL="0" indent="0" eaLnBrk="1" fontAlgn="auto" hangingPunct="1">
              <a:spcBef>
                <a:spcPct val="45000"/>
              </a:spcBef>
              <a:spcAft>
                <a:spcPts val="0"/>
              </a:spcAft>
              <a:buClr>
                <a:schemeClr val="tx1"/>
              </a:buClr>
              <a:buSzPct val="150000"/>
              <a:buNone/>
              <a:defRPr/>
            </a:pPr>
            <a:r>
              <a:rPr lang="en-US" sz="2400" b="1" dirty="0" smtClean="0">
                <a:latin typeface="Arial"/>
                <a:cs typeface="Arial"/>
              </a:rPr>
              <a:t>Key sub-national efforts and new mitigation opportunities:</a:t>
            </a:r>
          </a:p>
          <a:p>
            <a:pPr>
              <a:spcBef>
                <a:spcPct val="45000"/>
              </a:spcBef>
              <a:buClr>
                <a:schemeClr val="tx1"/>
              </a:buClr>
              <a:buSzPct val="150000"/>
              <a:defRPr/>
            </a:pPr>
            <a:r>
              <a:rPr lang="en-US" sz="2400" dirty="0" smtClean="0">
                <a:latin typeface="Arial"/>
                <a:cs typeface="Arial"/>
              </a:rPr>
              <a:t>GHG </a:t>
            </a:r>
            <a:r>
              <a:rPr lang="en-US" sz="2400" dirty="0">
                <a:latin typeface="Arial"/>
                <a:cs typeface="Arial"/>
              </a:rPr>
              <a:t>monitoring in </a:t>
            </a:r>
            <a:r>
              <a:rPr lang="en-US" sz="2400" b="1" i="1" dirty="0">
                <a:solidFill>
                  <a:srgbClr val="0000FF"/>
                </a:solidFill>
                <a:latin typeface="Arial"/>
                <a:cs typeface="Arial"/>
              </a:rPr>
              <a:t>large </a:t>
            </a:r>
            <a:r>
              <a:rPr lang="en-US" sz="2400" b="1" i="1" dirty="0" smtClean="0">
                <a:solidFill>
                  <a:srgbClr val="0000FF"/>
                </a:solidFill>
                <a:latin typeface="Arial"/>
                <a:cs typeface="Arial"/>
              </a:rPr>
              <a:t>urban source areas </a:t>
            </a:r>
            <a:r>
              <a:rPr lang="en-US" sz="2400" dirty="0" smtClean="0">
                <a:latin typeface="Arial"/>
                <a:cs typeface="Arial"/>
              </a:rPr>
              <a:t>(megacities)</a:t>
            </a:r>
            <a:endParaRPr lang="en-US" sz="1100" dirty="0" smtClean="0">
              <a:latin typeface="Arial"/>
              <a:cs typeface="Arial"/>
            </a:endParaRPr>
          </a:p>
          <a:p>
            <a:pPr>
              <a:lnSpc>
                <a:spcPct val="80000"/>
              </a:lnSpc>
              <a:spcBef>
                <a:spcPct val="45000"/>
              </a:spcBef>
              <a:buClr>
                <a:schemeClr val="tx1"/>
              </a:buClr>
              <a:buSzPct val="150000"/>
              <a:defRPr/>
            </a:pPr>
            <a:r>
              <a:rPr lang="en-US" sz="2400" dirty="0">
                <a:latin typeface="Arial"/>
                <a:cs typeface="Arial"/>
              </a:rPr>
              <a:t>Detection </a:t>
            </a:r>
            <a:r>
              <a:rPr lang="en-US" sz="2400" dirty="0" smtClean="0">
                <a:latin typeface="Arial"/>
                <a:cs typeface="Arial"/>
              </a:rPr>
              <a:t>and quantifying </a:t>
            </a:r>
            <a:r>
              <a:rPr lang="en-US" sz="2400" b="1" i="1" dirty="0" smtClean="0">
                <a:solidFill>
                  <a:srgbClr val="0000FF"/>
                </a:solidFill>
                <a:latin typeface="Arial"/>
                <a:cs typeface="Arial"/>
              </a:rPr>
              <a:t>large unknown CH</a:t>
            </a:r>
            <a:r>
              <a:rPr lang="en-US" sz="2400" b="1" i="1" baseline="-25000" dirty="0" smtClean="0">
                <a:solidFill>
                  <a:srgbClr val="0000FF"/>
                </a:solidFill>
                <a:latin typeface="Arial"/>
                <a:cs typeface="Arial"/>
              </a:rPr>
              <a:t>4</a:t>
            </a:r>
            <a:r>
              <a:rPr lang="en-US" sz="2400" b="1" i="1" dirty="0" smtClean="0">
                <a:solidFill>
                  <a:srgbClr val="0000FF"/>
                </a:solidFill>
                <a:latin typeface="Arial"/>
                <a:cs typeface="Arial"/>
              </a:rPr>
              <a:t> emissions </a:t>
            </a:r>
          </a:p>
          <a:p>
            <a:pPr marL="0" indent="0" eaLnBrk="1" fontAlgn="auto" hangingPunct="1">
              <a:lnSpc>
                <a:spcPct val="80000"/>
              </a:lnSpc>
              <a:spcBef>
                <a:spcPct val="45000"/>
              </a:spcBef>
              <a:spcAft>
                <a:spcPts val="0"/>
              </a:spcAft>
              <a:buClrTx/>
              <a:buSzPct val="100000"/>
              <a:buFont typeface="Wingdings 2" charset="0"/>
              <a:buNone/>
              <a:defRPr/>
            </a:pPr>
            <a:r>
              <a:rPr lang="en-US" sz="2400" dirty="0" smtClean="0">
                <a:solidFill>
                  <a:schemeClr val="tx1">
                    <a:lumMod val="65000"/>
                    <a:lumOff val="35000"/>
                  </a:schemeClr>
                </a:solidFill>
                <a:latin typeface="Arial"/>
                <a:cs typeface="Arial"/>
              </a:rPr>
              <a:t> </a:t>
            </a:r>
            <a:endParaRPr lang="en-US" sz="2400" dirty="0">
              <a:solidFill>
                <a:schemeClr val="tx1">
                  <a:lumMod val="65000"/>
                  <a:lumOff val="35000"/>
                </a:schemeClr>
              </a:solidFill>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051" y="-26256"/>
            <a:ext cx="784250" cy="1058266"/>
          </a:xfrm>
          <a:prstGeom prst="rect">
            <a:avLst/>
          </a:prstGeom>
          <a:no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9599" y="90464"/>
            <a:ext cx="848076" cy="1010473"/>
          </a:xfrm>
          <a:prstGeom prst="rect">
            <a:avLst/>
          </a:prstGeom>
          <a:noFill/>
        </p:spPr>
      </p:pic>
      <p:sp>
        <p:nvSpPr>
          <p:cNvPr id="8" name="Rectangle 2"/>
          <p:cNvSpPr txBox="1">
            <a:spLocks noChangeArrowheads="1"/>
          </p:cNvSpPr>
          <p:nvPr/>
        </p:nvSpPr>
        <p:spPr>
          <a:xfrm>
            <a:off x="193808" y="1295400"/>
            <a:ext cx="9547927" cy="119221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fontAlgn="auto">
              <a:lnSpc>
                <a:spcPct val="120000"/>
              </a:lnSpc>
              <a:spcAft>
                <a:spcPts val="0"/>
              </a:spcAft>
            </a:pPr>
            <a:r>
              <a:rPr lang="en-US" sz="2400" b="1" dirty="0" smtClean="0">
                <a:solidFill>
                  <a:schemeClr val="tx1"/>
                </a:solidFill>
                <a:latin typeface="Arial" charset="0"/>
              </a:rPr>
              <a:t>Products</a:t>
            </a:r>
            <a:endParaRPr lang="en-US" sz="2400" b="1" dirty="0">
              <a:solidFill>
                <a:schemeClr val="tx1"/>
              </a:solidFill>
              <a:latin typeface="Arial" charset="0"/>
            </a:endParaRPr>
          </a:p>
          <a:p>
            <a:pPr marL="342900" indent="-342900" algn="l" fontAlgn="auto">
              <a:lnSpc>
                <a:spcPct val="120000"/>
              </a:lnSpc>
              <a:spcAft>
                <a:spcPts val="0"/>
              </a:spcAft>
              <a:buSzPct val="150000"/>
              <a:buFont typeface="Arial"/>
              <a:buChar char="•"/>
            </a:pPr>
            <a:r>
              <a:rPr lang="en-US" sz="2400" b="1" i="1" dirty="0">
                <a:solidFill>
                  <a:srgbClr val="0000FF"/>
                </a:solidFill>
                <a:latin typeface="Arial" charset="0"/>
              </a:rPr>
              <a:t>Pilot projects </a:t>
            </a:r>
            <a:r>
              <a:rPr lang="en-US" sz="2400" b="1" dirty="0">
                <a:solidFill>
                  <a:schemeClr val="tx1"/>
                </a:solidFill>
                <a:latin typeface="Arial" charset="0"/>
              </a:rPr>
              <a:t>to </a:t>
            </a:r>
            <a:r>
              <a:rPr lang="en-US" sz="2400" b="1" dirty="0" smtClean="0">
                <a:solidFill>
                  <a:schemeClr val="tx1"/>
                </a:solidFill>
                <a:latin typeface="Arial" charset="0"/>
              </a:rPr>
              <a:t>build user-base and improve skill,</a:t>
            </a:r>
          </a:p>
          <a:p>
            <a:pPr marL="342900" indent="-342900" algn="l" fontAlgn="auto">
              <a:lnSpc>
                <a:spcPct val="50000"/>
              </a:lnSpc>
              <a:spcAft>
                <a:spcPts val="0"/>
              </a:spcAft>
              <a:buSzPct val="150000"/>
              <a:buFont typeface="Arial"/>
              <a:buChar char="•"/>
            </a:pPr>
            <a:endParaRPr lang="en-US" sz="2400" b="1" dirty="0">
              <a:solidFill>
                <a:schemeClr val="tx1"/>
              </a:solidFill>
              <a:latin typeface="Arial" charset="0"/>
            </a:endParaRPr>
          </a:p>
          <a:p>
            <a:pPr marL="342900" indent="-342900" algn="l" fontAlgn="auto">
              <a:spcAft>
                <a:spcPts val="0"/>
              </a:spcAft>
              <a:buSzPct val="150000"/>
              <a:buFont typeface="Arial"/>
              <a:buChar char="•"/>
            </a:pPr>
            <a:r>
              <a:rPr lang="en-US" sz="2400" b="1" i="1" dirty="0" smtClean="0">
                <a:solidFill>
                  <a:srgbClr val="0000FF"/>
                </a:solidFill>
                <a:latin typeface="Arial" charset="0"/>
              </a:rPr>
              <a:t>Document good-practice</a:t>
            </a:r>
            <a:r>
              <a:rPr lang="en-US" sz="2400" b="1" dirty="0" smtClean="0">
                <a:solidFill>
                  <a:schemeClr val="tx1"/>
                </a:solidFill>
                <a:latin typeface="Arial" charset="0"/>
              </a:rPr>
              <a:t> implementation </a:t>
            </a:r>
            <a:r>
              <a:rPr lang="en-US" sz="2400" b="1" dirty="0">
                <a:solidFill>
                  <a:schemeClr val="tx1"/>
                </a:solidFill>
                <a:latin typeface="Arial" charset="0"/>
              </a:rPr>
              <a:t>guidelines </a:t>
            </a:r>
          </a:p>
        </p:txBody>
      </p:sp>
      <p:sp>
        <p:nvSpPr>
          <p:cNvPr id="2" name="TextBox 1"/>
          <p:cNvSpPr txBox="1"/>
          <p:nvPr/>
        </p:nvSpPr>
        <p:spPr>
          <a:xfrm>
            <a:off x="2421110" y="76200"/>
            <a:ext cx="4301779" cy="2062103"/>
          </a:xfrm>
          <a:prstGeom prst="rect">
            <a:avLst/>
          </a:prstGeom>
          <a:noFill/>
        </p:spPr>
        <p:txBody>
          <a:bodyPr wrap="none" rtlCol="0">
            <a:spAutoFit/>
          </a:bodyPr>
          <a:lstStyle/>
          <a:p>
            <a:pPr algn="ctr"/>
            <a:r>
              <a:rPr lang="en-US" sz="3200" b="1" dirty="0">
                <a:solidFill>
                  <a:srgbClr val="4F81BD"/>
                </a:solidFill>
              </a:rPr>
              <a:t>IG</a:t>
            </a:r>
            <a:r>
              <a:rPr lang="en-US" sz="3200" b="1" baseline="30000" dirty="0">
                <a:solidFill>
                  <a:srgbClr val="4F81BD"/>
                </a:solidFill>
              </a:rPr>
              <a:t>3</a:t>
            </a:r>
            <a:r>
              <a:rPr lang="en-US" sz="3200" b="1" dirty="0">
                <a:solidFill>
                  <a:srgbClr val="4F81BD"/>
                </a:solidFill>
              </a:rPr>
              <a:t>IS </a:t>
            </a:r>
            <a:r>
              <a:rPr lang="en-US" sz="3200" b="1" dirty="0" smtClean="0">
                <a:solidFill>
                  <a:srgbClr val="4F81BD"/>
                </a:solidFill>
              </a:rPr>
              <a:t>Implementation:</a:t>
            </a:r>
          </a:p>
          <a:p>
            <a:pPr algn="ctr"/>
            <a:r>
              <a:rPr lang="en-US" sz="3200" b="1" dirty="0" smtClean="0">
                <a:solidFill>
                  <a:srgbClr val="4F81BD"/>
                </a:solidFill>
              </a:rPr>
              <a:t>Products and Objectives </a:t>
            </a:r>
          </a:p>
          <a:p>
            <a:pPr algn="ctr"/>
            <a:endParaRPr lang="en-US" sz="3200" b="1" dirty="0">
              <a:solidFill>
                <a:srgbClr val="4F81BD"/>
              </a:solidFill>
            </a:endParaRPr>
          </a:p>
          <a:p>
            <a:pPr algn="ctr"/>
            <a:endParaRPr lang="en-US" sz="3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97737"/>
            <a:ext cx="924275" cy="1010473"/>
          </a:xfrm>
          <a:prstGeom prst="rect">
            <a:avLst/>
          </a:prstGeom>
          <a:noFill/>
        </p:spPr>
      </p:pic>
    </p:spTree>
    <p:extLst>
      <p:ext uri="{BB962C8B-B14F-4D97-AF65-F5344CB8AC3E}">
        <p14:creationId xmlns:p14="http://schemas.microsoft.com/office/powerpoint/2010/main" val="308844583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070" y="168711"/>
            <a:ext cx="8465859" cy="1754327"/>
          </a:xfrm>
          <a:prstGeom prst="rect">
            <a:avLst/>
          </a:prstGeom>
        </p:spPr>
        <p:txBody>
          <a:bodyPr wrap="square">
            <a:spAutoFit/>
          </a:bodyPr>
          <a:lstStyle/>
          <a:p>
            <a:r>
              <a:rPr lang="en-US" sz="3600" b="1" dirty="0">
                <a:solidFill>
                  <a:srgbClr val="0070C0"/>
                </a:solidFill>
              </a:rPr>
              <a:t>Objective </a:t>
            </a:r>
            <a:r>
              <a:rPr lang="en-US" sz="3600" b="1" dirty="0" smtClean="0">
                <a:solidFill>
                  <a:srgbClr val="0070C0"/>
                </a:solidFill>
              </a:rPr>
              <a:t>3: </a:t>
            </a:r>
            <a:r>
              <a:rPr lang="en-US" sz="3600" b="1" dirty="0">
                <a:solidFill>
                  <a:srgbClr val="0070C0"/>
                </a:solidFill>
              </a:rPr>
              <a:t>Detect and </a:t>
            </a:r>
            <a:r>
              <a:rPr lang="en-US" sz="3600" b="1" dirty="0" smtClean="0">
                <a:solidFill>
                  <a:srgbClr val="0070C0"/>
                </a:solidFill>
              </a:rPr>
              <a:t>Quantify</a:t>
            </a:r>
          </a:p>
          <a:p>
            <a:r>
              <a:rPr lang="en-US" sz="3600" b="1" dirty="0" smtClean="0">
                <a:solidFill>
                  <a:srgbClr val="0070C0"/>
                </a:solidFill>
              </a:rPr>
              <a:t> Industrial and Agricultural</a:t>
            </a:r>
          </a:p>
          <a:p>
            <a:r>
              <a:rPr lang="en-US" sz="3600" b="1" dirty="0" smtClean="0">
                <a:solidFill>
                  <a:srgbClr val="0070C0"/>
                </a:solidFill>
              </a:rPr>
              <a:t> </a:t>
            </a:r>
            <a:r>
              <a:rPr lang="en-US" sz="3600" b="1" dirty="0">
                <a:solidFill>
                  <a:srgbClr val="0070C0"/>
                </a:solidFill>
              </a:rPr>
              <a:t>Methane Emissions </a:t>
            </a:r>
          </a:p>
        </p:txBody>
      </p:sp>
      <p:pic>
        <p:nvPicPr>
          <p:cNvPr id="4" name="Picture 3">
            <a:extLst>
              <a:ext uri="{FF2B5EF4-FFF2-40B4-BE49-F238E27FC236}">
                <a16:creationId xmlns="" xmlns:a16="http://schemas.microsoft.com/office/drawing/2014/main" id="{C5035CEB-B38F-48E8-9706-26CF3078528F}"/>
              </a:ext>
            </a:extLst>
          </p:cNvPr>
          <p:cNvPicPr>
            <a:picLocks noChangeAspect="1"/>
          </p:cNvPicPr>
          <p:nvPr/>
        </p:nvPicPr>
        <p:blipFill>
          <a:blip r:embed="rId2"/>
          <a:stretch>
            <a:fillRect/>
          </a:stretch>
        </p:blipFill>
        <p:spPr>
          <a:xfrm>
            <a:off x="7468707" y="207397"/>
            <a:ext cx="1493649" cy="597460"/>
          </a:xfrm>
          <a:prstGeom prst="rect">
            <a:avLst/>
          </a:prstGeom>
        </p:spPr>
      </p:pic>
      <p:pic>
        <p:nvPicPr>
          <p:cNvPr id="7" name="Picture 6">
            <a:extLst>
              <a:ext uri="{FF2B5EF4-FFF2-40B4-BE49-F238E27FC236}">
                <a16:creationId xmlns="" xmlns:a16="http://schemas.microsoft.com/office/drawing/2014/main" id="{1A1A529A-0A7E-4C7D-96D6-428F9A51B06E}"/>
              </a:ext>
            </a:extLst>
          </p:cNvPr>
          <p:cNvPicPr>
            <a:picLocks noChangeAspect="1"/>
          </p:cNvPicPr>
          <p:nvPr/>
        </p:nvPicPr>
        <p:blipFill>
          <a:blip r:embed="rId3"/>
          <a:stretch>
            <a:fillRect/>
          </a:stretch>
        </p:blipFill>
        <p:spPr>
          <a:xfrm>
            <a:off x="339070" y="2111024"/>
            <a:ext cx="5295621" cy="3403512"/>
          </a:xfrm>
          <a:prstGeom prst="rect">
            <a:avLst/>
          </a:prstGeom>
          <a:ln>
            <a:solidFill>
              <a:schemeClr val="accent1"/>
            </a:solidFill>
          </a:ln>
          <a:effectLst>
            <a:outerShdw blurRad="50800" dist="38100" dir="2700000" algn="tl" rotWithShape="0">
              <a:prstClr val="black">
                <a:alpha val="40000"/>
              </a:prstClr>
            </a:outerShdw>
          </a:effectLst>
        </p:spPr>
      </p:pic>
      <p:pic>
        <p:nvPicPr>
          <p:cNvPr id="8" name="Picture 7">
            <a:extLst>
              <a:ext uri="{FF2B5EF4-FFF2-40B4-BE49-F238E27FC236}">
                <a16:creationId xmlns="" xmlns:a16="http://schemas.microsoft.com/office/drawing/2014/main" id="{0F956B96-BF73-44F3-AE9F-8702647850B7}"/>
              </a:ext>
            </a:extLst>
          </p:cNvPr>
          <p:cNvPicPr>
            <a:picLocks noChangeAspect="1"/>
          </p:cNvPicPr>
          <p:nvPr/>
        </p:nvPicPr>
        <p:blipFill>
          <a:blip r:embed="rId4"/>
          <a:stretch>
            <a:fillRect/>
          </a:stretch>
        </p:blipFill>
        <p:spPr>
          <a:xfrm>
            <a:off x="6218918" y="2012550"/>
            <a:ext cx="2499577" cy="2243522"/>
          </a:xfrm>
          <a:prstGeom prst="rect">
            <a:avLst/>
          </a:prstGeom>
        </p:spPr>
      </p:pic>
      <p:sp>
        <p:nvSpPr>
          <p:cNvPr id="9" name="TextBox 8">
            <a:extLst>
              <a:ext uri="{FF2B5EF4-FFF2-40B4-BE49-F238E27FC236}">
                <a16:creationId xmlns="" xmlns:a16="http://schemas.microsoft.com/office/drawing/2014/main" id="{FC910142-52D3-45D1-8B6D-D8C9F4927E12}"/>
              </a:ext>
            </a:extLst>
          </p:cNvPr>
          <p:cNvSpPr txBox="1"/>
          <p:nvPr/>
        </p:nvSpPr>
        <p:spPr>
          <a:xfrm>
            <a:off x="6218918" y="4468695"/>
            <a:ext cx="2273379" cy="461665"/>
          </a:xfrm>
          <a:prstGeom prst="rect">
            <a:avLst/>
          </a:prstGeom>
          <a:noFill/>
        </p:spPr>
        <p:txBody>
          <a:bodyPr wrap="none" rtlCol="0">
            <a:spAutoFit/>
          </a:bodyPr>
          <a:lstStyle/>
          <a:p>
            <a:r>
              <a:rPr lang="en-US" sz="2400" dirty="0">
                <a:latin typeface="Century Gothic" panose="020B0502020202020204" pitchFamily="34" charset="0"/>
              </a:rPr>
              <a:t>Multiple flights</a:t>
            </a:r>
          </a:p>
        </p:txBody>
      </p:sp>
      <p:sp>
        <p:nvSpPr>
          <p:cNvPr id="10" name="TextBox 9">
            <a:extLst>
              <a:ext uri="{FF2B5EF4-FFF2-40B4-BE49-F238E27FC236}">
                <a16:creationId xmlns="" xmlns:a16="http://schemas.microsoft.com/office/drawing/2014/main" id="{1822E5CE-995F-41E5-B9F0-905C0B6979D5}"/>
              </a:ext>
            </a:extLst>
          </p:cNvPr>
          <p:cNvSpPr txBox="1"/>
          <p:nvPr/>
        </p:nvSpPr>
        <p:spPr>
          <a:xfrm>
            <a:off x="3408910" y="6074118"/>
            <a:ext cx="3469219" cy="461665"/>
          </a:xfrm>
          <a:prstGeom prst="rect">
            <a:avLst/>
          </a:prstGeom>
          <a:noFill/>
        </p:spPr>
        <p:txBody>
          <a:bodyPr wrap="none" rtlCol="0">
            <a:spAutoFit/>
          </a:bodyPr>
          <a:lstStyle/>
          <a:p>
            <a:r>
              <a:rPr lang="en-US" sz="2400" dirty="0">
                <a:latin typeface="Century Gothic" panose="020B0502020202020204" pitchFamily="34" charset="0"/>
              </a:rPr>
              <a:t>Attribution techniques</a:t>
            </a:r>
          </a:p>
        </p:txBody>
      </p:sp>
      <p:pic>
        <p:nvPicPr>
          <p:cNvPr id="11" name="Picture 10">
            <a:extLst>
              <a:ext uri="{FF2B5EF4-FFF2-40B4-BE49-F238E27FC236}">
                <a16:creationId xmlns="" xmlns:a16="http://schemas.microsoft.com/office/drawing/2014/main" id="{CBC2ACBA-4845-41C5-AF0D-85FD1E85CA53}"/>
              </a:ext>
            </a:extLst>
          </p:cNvPr>
          <p:cNvPicPr>
            <a:picLocks noChangeAspect="1"/>
          </p:cNvPicPr>
          <p:nvPr/>
        </p:nvPicPr>
        <p:blipFill>
          <a:blip r:embed="rId5"/>
          <a:stretch>
            <a:fillRect/>
          </a:stretch>
        </p:blipFill>
        <p:spPr>
          <a:xfrm>
            <a:off x="7037987" y="4930360"/>
            <a:ext cx="1506054" cy="1790442"/>
          </a:xfrm>
          <a:prstGeom prst="rect">
            <a:avLst/>
          </a:prstGeom>
        </p:spPr>
      </p:pic>
    </p:spTree>
    <p:extLst>
      <p:ext uri="{BB962C8B-B14F-4D97-AF65-F5344CB8AC3E}">
        <p14:creationId xmlns:p14="http://schemas.microsoft.com/office/powerpoint/2010/main" val="10494020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Screen Shot 2015-03-24 at 4.52.5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3038" y="496498"/>
            <a:ext cx="3849687" cy="3282950"/>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7526338" y="606035"/>
            <a:ext cx="1474787" cy="1379538"/>
          </a:xfrm>
          <a:prstGeom prst="rect">
            <a:avLst/>
          </a:prstGeom>
          <a:noFill/>
          <a:ln w="38100" cmpd="sng">
            <a:solidFill>
              <a:srgbClr val="0D39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5302250" y="2298310"/>
            <a:ext cx="1474788" cy="857250"/>
          </a:xfrm>
          <a:prstGeom prst="rect">
            <a:avLst/>
          </a:prstGeom>
          <a:noFill/>
          <a:ln w="38100" cmpd="sng">
            <a:solidFill>
              <a:srgbClr val="0D39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3492" name="Picture 11" descr="Screen Shot 2015-03-03 at 7.05.01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5363" y="4563673"/>
            <a:ext cx="3027362" cy="2143125"/>
          </a:xfrm>
          <a:prstGeom prst="rect">
            <a:avLst/>
          </a:prstGeom>
          <a:noFill/>
          <a:ln w="28575">
            <a:solidFill>
              <a:srgbClr val="2FFF08"/>
            </a:solidFill>
            <a:miter lim="800000"/>
            <a:headEnd/>
            <a:tailEnd/>
          </a:ln>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flipV="1">
            <a:off x="6075363" y="3047610"/>
            <a:ext cx="1744662" cy="1501775"/>
          </a:xfrm>
          <a:prstGeom prst="line">
            <a:avLst/>
          </a:prstGeom>
          <a:ln>
            <a:solidFill>
              <a:srgbClr val="2FFF08"/>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7820025" y="3047610"/>
            <a:ext cx="1282700" cy="1501775"/>
          </a:xfrm>
          <a:prstGeom prst="line">
            <a:avLst/>
          </a:prstGeom>
          <a:ln>
            <a:solidFill>
              <a:srgbClr val="2FFF08"/>
            </a:solidFill>
          </a:ln>
        </p:spPr>
        <p:style>
          <a:lnRef idx="2">
            <a:schemeClr val="accent1"/>
          </a:lnRef>
          <a:fillRef idx="0">
            <a:schemeClr val="accent1"/>
          </a:fillRef>
          <a:effectRef idx="1">
            <a:schemeClr val="accent1"/>
          </a:effectRef>
          <a:fontRef idx="minor">
            <a:schemeClr val="tx1"/>
          </a:fontRef>
        </p:style>
      </p:cxnSp>
      <p:sp>
        <p:nvSpPr>
          <p:cNvPr id="63495" name="TextBox 26"/>
          <p:cNvSpPr txBox="1">
            <a:spLocks noChangeArrowheads="1"/>
          </p:cNvSpPr>
          <p:nvPr/>
        </p:nvSpPr>
        <p:spPr bwMode="auto">
          <a:xfrm>
            <a:off x="5253038" y="507610"/>
            <a:ext cx="23225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rPr>
              <a:t>Tier2 (Blue boxes):</a:t>
            </a:r>
          </a:p>
          <a:p>
            <a:pPr eaLnBrk="1" hangingPunct="1"/>
            <a:r>
              <a:rPr lang="en-US" sz="1800" b="1">
                <a:solidFill>
                  <a:schemeClr val="bg1"/>
                </a:solidFill>
              </a:rPr>
              <a:t>Aircraft spectrometers estimates local fluxes &amp; attributes source sectors</a:t>
            </a:r>
          </a:p>
        </p:txBody>
      </p:sp>
      <p:sp>
        <p:nvSpPr>
          <p:cNvPr id="63496" name="TextBox 27"/>
          <p:cNvSpPr txBox="1">
            <a:spLocks noChangeArrowheads="1"/>
          </p:cNvSpPr>
          <p:nvPr/>
        </p:nvSpPr>
        <p:spPr bwMode="auto">
          <a:xfrm>
            <a:off x="6075363" y="4458898"/>
            <a:ext cx="30686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Tier 3: Plume Imaging aircraft map point sources</a:t>
            </a:r>
          </a:p>
        </p:txBody>
      </p:sp>
      <p:cxnSp>
        <p:nvCxnSpPr>
          <p:cNvPr id="33" name="Straight Arrow Connector 32"/>
          <p:cNvCxnSpPr/>
          <p:nvPr/>
        </p:nvCxnSpPr>
        <p:spPr>
          <a:xfrm>
            <a:off x="6519863" y="3936610"/>
            <a:ext cx="2532062"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3498" name="Rectangle 33"/>
          <p:cNvSpPr>
            <a:spLocks noChangeArrowheads="1"/>
          </p:cNvSpPr>
          <p:nvPr/>
        </p:nvSpPr>
        <p:spPr bwMode="auto">
          <a:xfrm>
            <a:off x="7440613" y="3904860"/>
            <a:ext cx="760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50 km</a:t>
            </a:r>
          </a:p>
        </p:txBody>
      </p:sp>
      <p:cxnSp>
        <p:nvCxnSpPr>
          <p:cNvPr id="36" name="Straight Arrow Connector 35"/>
          <p:cNvCxnSpPr/>
          <p:nvPr/>
        </p:nvCxnSpPr>
        <p:spPr>
          <a:xfrm>
            <a:off x="6075363" y="6806810"/>
            <a:ext cx="3027362"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3500" name="Rectangle 40"/>
          <p:cNvSpPr>
            <a:spLocks noChangeArrowheads="1"/>
          </p:cNvSpPr>
          <p:nvPr/>
        </p:nvSpPr>
        <p:spPr bwMode="auto">
          <a:xfrm>
            <a:off x="7370763" y="6322623"/>
            <a:ext cx="773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500 m</a:t>
            </a:r>
          </a:p>
        </p:txBody>
      </p:sp>
      <p:pic>
        <p:nvPicPr>
          <p:cNvPr id="63501" name="Picture 3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163" y="1004498"/>
            <a:ext cx="24511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2" name="TextBox 37"/>
          <p:cNvSpPr txBox="1">
            <a:spLocks noChangeArrowheads="1"/>
          </p:cNvSpPr>
          <p:nvPr/>
        </p:nvSpPr>
        <p:spPr bwMode="auto">
          <a:xfrm>
            <a:off x="-44450" y="488560"/>
            <a:ext cx="499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t>Tier 1: Satelite detects hotspot region</a:t>
            </a:r>
          </a:p>
        </p:txBody>
      </p:sp>
      <p:cxnSp>
        <p:nvCxnSpPr>
          <p:cNvPr id="31" name="Straight Arrow Connector 30"/>
          <p:cNvCxnSpPr/>
          <p:nvPr/>
        </p:nvCxnSpPr>
        <p:spPr>
          <a:xfrm>
            <a:off x="981075" y="3190485"/>
            <a:ext cx="1063625"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3504" name="Rectangle 39"/>
          <p:cNvSpPr>
            <a:spLocks noChangeArrowheads="1"/>
          </p:cNvSpPr>
          <p:nvPr/>
        </p:nvSpPr>
        <p:spPr bwMode="auto">
          <a:xfrm>
            <a:off x="1087438" y="3190485"/>
            <a:ext cx="87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500 km</a:t>
            </a:r>
          </a:p>
        </p:txBody>
      </p:sp>
      <p:sp>
        <p:nvSpPr>
          <p:cNvPr id="42" name="Rectangle 41"/>
          <p:cNvSpPr/>
          <p:nvPr/>
        </p:nvSpPr>
        <p:spPr>
          <a:xfrm>
            <a:off x="1544638" y="2190360"/>
            <a:ext cx="266700" cy="236538"/>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3" name="Straight Connector 42"/>
          <p:cNvCxnSpPr/>
          <p:nvPr/>
        </p:nvCxnSpPr>
        <p:spPr>
          <a:xfrm flipH="1" flipV="1">
            <a:off x="1811338" y="2426898"/>
            <a:ext cx="3441700" cy="135255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1811338" y="496498"/>
            <a:ext cx="3441700" cy="1693862"/>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7820025" y="5801923"/>
            <a:ext cx="984250" cy="252412"/>
          </a:xfrm>
          <a:prstGeom prst="rect">
            <a:avLst/>
          </a:prstGeom>
        </p:spPr>
        <p:txBody>
          <a:bodyPr wrap="none">
            <a:spAutoFit/>
          </a:bodyPr>
          <a:lstStyle/>
          <a:p>
            <a:pPr>
              <a:defRPr/>
            </a:pPr>
            <a:r>
              <a:rPr lang="en-US" sz="1050" dirty="0"/>
              <a:t>Pixel size 1.5m</a:t>
            </a:r>
          </a:p>
        </p:txBody>
      </p:sp>
      <p:sp>
        <p:nvSpPr>
          <p:cNvPr id="63509" name="TextBox 63"/>
          <p:cNvSpPr txBox="1">
            <a:spLocks noChangeArrowheads="1"/>
          </p:cNvSpPr>
          <p:nvPr/>
        </p:nvSpPr>
        <p:spPr bwMode="auto">
          <a:xfrm>
            <a:off x="25400" y="-39991"/>
            <a:ext cx="9109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3366FF"/>
                </a:solidFill>
              </a:rPr>
              <a:t>T</a:t>
            </a:r>
            <a:r>
              <a:rPr lang="en-US" b="1" dirty="0" smtClean="0">
                <a:solidFill>
                  <a:srgbClr val="3366FF"/>
                </a:solidFill>
              </a:rPr>
              <a:t>iered </a:t>
            </a:r>
            <a:r>
              <a:rPr lang="en-US" b="1" dirty="0">
                <a:solidFill>
                  <a:srgbClr val="3366FF"/>
                </a:solidFill>
              </a:rPr>
              <a:t>strategy for monitoring methane leaks in the US</a:t>
            </a:r>
            <a:endParaRPr lang="en-US" dirty="0">
              <a:solidFill>
                <a:srgbClr val="3366FF"/>
              </a:solidFill>
            </a:endParaRPr>
          </a:p>
        </p:txBody>
      </p:sp>
      <p:sp>
        <p:nvSpPr>
          <p:cNvPr id="48" name="Rectangle 47"/>
          <p:cNvSpPr/>
          <p:nvPr/>
        </p:nvSpPr>
        <p:spPr>
          <a:xfrm>
            <a:off x="7118350" y="2287198"/>
            <a:ext cx="1336675" cy="1268412"/>
          </a:xfrm>
          <a:prstGeom prst="rect">
            <a:avLst/>
          </a:prstGeom>
          <a:noFill/>
          <a:ln w="38100" cmpd="sng">
            <a:solidFill>
              <a:srgbClr val="0D39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511" name="TextBox 38"/>
          <p:cNvSpPr txBox="1">
            <a:spLocks noChangeArrowheads="1"/>
          </p:cNvSpPr>
          <p:nvPr/>
        </p:nvSpPr>
        <p:spPr bwMode="auto">
          <a:xfrm rot="-5400000">
            <a:off x="-878681" y="2243541"/>
            <a:ext cx="1905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a:t>Turner et al 2015</a:t>
            </a:r>
          </a:p>
        </p:txBody>
      </p:sp>
      <p:sp>
        <p:nvSpPr>
          <p:cNvPr id="63512" name="Rectangle 6"/>
          <p:cNvSpPr>
            <a:spLocks noChangeArrowheads="1"/>
          </p:cNvSpPr>
          <p:nvPr/>
        </p:nvSpPr>
        <p:spPr bwMode="auto">
          <a:xfrm>
            <a:off x="7575550" y="2220523"/>
            <a:ext cx="879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chemeClr val="bg1"/>
                </a:solidFill>
              </a:rPr>
              <a:t>Taft dairies</a:t>
            </a:r>
          </a:p>
        </p:txBody>
      </p:sp>
      <p:sp>
        <p:nvSpPr>
          <p:cNvPr id="63513" name="Rectangle 46"/>
          <p:cNvSpPr>
            <a:spLocks noChangeArrowheads="1"/>
          </p:cNvSpPr>
          <p:nvPr/>
        </p:nvSpPr>
        <p:spPr bwMode="auto">
          <a:xfrm>
            <a:off x="7567613" y="429823"/>
            <a:ext cx="1325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chemeClr val="bg1"/>
                </a:solidFill>
              </a:rPr>
              <a:t>Kern River oil field</a:t>
            </a:r>
          </a:p>
        </p:txBody>
      </p:sp>
      <p:sp>
        <p:nvSpPr>
          <p:cNvPr id="63514" name="Rectangle 49"/>
          <p:cNvSpPr>
            <a:spLocks noChangeArrowheads="1"/>
          </p:cNvSpPr>
          <p:nvPr/>
        </p:nvSpPr>
        <p:spPr bwMode="auto">
          <a:xfrm>
            <a:off x="5507038" y="2220523"/>
            <a:ext cx="1160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chemeClr val="bg1"/>
                </a:solidFill>
              </a:rPr>
              <a:t>Elk Hills oil field</a:t>
            </a:r>
          </a:p>
        </p:txBody>
      </p:sp>
      <p:grpSp>
        <p:nvGrpSpPr>
          <p:cNvPr id="63515" name="Group 44"/>
          <p:cNvGrpSpPr>
            <a:grpSpLocks/>
          </p:cNvGrpSpPr>
          <p:nvPr/>
        </p:nvGrpSpPr>
        <p:grpSpPr bwMode="auto">
          <a:xfrm>
            <a:off x="17463" y="3776273"/>
            <a:ext cx="3725862" cy="3068637"/>
            <a:chOff x="0" y="1185863"/>
            <a:chExt cx="4730913" cy="4047686"/>
          </a:xfrm>
        </p:grpSpPr>
        <p:pic>
          <p:nvPicPr>
            <p:cNvPr id="63521" name="Picture 45" descr="Screen Shot 2015-05-11 at 11.44.54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185863"/>
              <a:ext cx="4730913" cy="404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22" name="TextBox 52"/>
            <p:cNvSpPr txBox="1">
              <a:spLocks noChangeArrowheads="1"/>
            </p:cNvSpPr>
            <p:nvPr/>
          </p:nvSpPr>
          <p:spPr bwMode="auto">
            <a:xfrm>
              <a:off x="2043373" y="2985743"/>
              <a:ext cx="828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Dairies</a:t>
              </a:r>
            </a:p>
          </p:txBody>
        </p:sp>
        <p:sp>
          <p:nvSpPr>
            <p:cNvPr id="63523" name="TextBox 53"/>
            <p:cNvSpPr txBox="1">
              <a:spLocks noChangeArrowheads="1"/>
            </p:cNvSpPr>
            <p:nvPr/>
          </p:nvSpPr>
          <p:spPr bwMode="auto">
            <a:xfrm>
              <a:off x="1544773" y="1262686"/>
              <a:ext cx="1298960" cy="48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rPr>
                <a:t>Oil fields</a:t>
              </a:r>
            </a:p>
          </p:txBody>
        </p:sp>
        <p:cxnSp>
          <p:nvCxnSpPr>
            <p:cNvPr id="55" name="Straight Arrow Connector 54"/>
            <p:cNvCxnSpPr/>
            <p:nvPr/>
          </p:nvCxnSpPr>
          <p:spPr>
            <a:xfrm flipH="1">
              <a:off x="979644" y="1631883"/>
              <a:ext cx="967549" cy="60097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2098372" y="1631883"/>
              <a:ext cx="969566" cy="60097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flipV="1">
              <a:off x="1947193" y="2597214"/>
              <a:ext cx="151179" cy="57794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2263662" y="3359427"/>
              <a:ext cx="556341" cy="21986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63523" idx="2"/>
            </p:cNvCxnSpPr>
            <p:nvPr/>
          </p:nvCxnSpPr>
          <p:spPr>
            <a:xfrm flipH="1">
              <a:off x="1350538" y="1749146"/>
              <a:ext cx="844589" cy="142600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63516" name="TextBox 50"/>
          <p:cNvSpPr txBox="1">
            <a:spLocks noChangeArrowheads="1"/>
          </p:cNvSpPr>
          <p:nvPr/>
        </p:nvSpPr>
        <p:spPr bwMode="auto">
          <a:xfrm>
            <a:off x="3854450" y="5606243"/>
            <a:ext cx="21351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000000"/>
                </a:solidFill>
              </a:rPr>
              <a:t>Tier 4 (not shown):</a:t>
            </a:r>
          </a:p>
          <a:p>
            <a:pPr eaLnBrk="1" hangingPunct="1"/>
            <a:r>
              <a:rPr lang="en-US" sz="1800" b="1" dirty="0">
                <a:solidFill>
                  <a:srgbClr val="000000"/>
                </a:solidFill>
              </a:rPr>
              <a:t>Surface observations</a:t>
            </a:r>
          </a:p>
        </p:txBody>
      </p:sp>
      <p:sp>
        <p:nvSpPr>
          <p:cNvPr id="61" name="TextBox 60"/>
          <p:cNvSpPr txBox="1"/>
          <p:nvPr/>
        </p:nvSpPr>
        <p:spPr>
          <a:xfrm>
            <a:off x="3873500" y="4014398"/>
            <a:ext cx="2268538" cy="708025"/>
          </a:xfrm>
          <a:prstGeom prst="rect">
            <a:avLst/>
          </a:prstGeom>
          <a:noFill/>
        </p:spPr>
        <p:txBody>
          <a:bodyPr>
            <a:spAutoFit/>
          </a:bodyPr>
          <a:lstStyle/>
          <a:p>
            <a:pPr>
              <a:defRPr/>
            </a:pPr>
            <a:r>
              <a:rPr lang="en-US" sz="2000" b="1" dirty="0">
                <a:solidFill>
                  <a:schemeClr val="tx2">
                    <a:lumMod val="60000"/>
                    <a:lumOff val="40000"/>
                  </a:schemeClr>
                </a:solidFill>
              </a:rPr>
              <a:t>Enhanced</a:t>
            </a:r>
          </a:p>
          <a:p>
            <a:pPr>
              <a:defRPr/>
            </a:pPr>
            <a:r>
              <a:rPr lang="en-US" sz="2000" b="1" dirty="0">
                <a:solidFill>
                  <a:schemeClr val="tx2">
                    <a:lumMod val="60000"/>
                    <a:lumOff val="40000"/>
                  </a:schemeClr>
                </a:solidFill>
              </a:rPr>
              <a:t>Activity Data</a:t>
            </a:r>
          </a:p>
        </p:txBody>
      </p:sp>
      <p:sp>
        <p:nvSpPr>
          <p:cNvPr id="2" name="Left Arrow 1"/>
          <p:cNvSpPr/>
          <p:nvPr/>
        </p:nvSpPr>
        <p:spPr>
          <a:xfrm>
            <a:off x="3969162" y="4764388"/>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9383712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3808" y="4306673"/>
            <a:ext cx="8835280" cy="86409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107" name="Rectangle 3"/>
          <p:cNvSpPr>
            <a:spLocks noGrp="1" noChangeArrowheads="1"/>
          </p:cNvSpPr>
          <p:nvPr>
            <p:ph type="body" idx="4294967295"/>
          </p:nvPr>
        </p:nvSpPr>
        <p:spPr>
          <a:xfrm>
            <a:off x="193808" y="2514600"/>
            <a:ext cx="9067800" cy="5486400"/>
          </a:xfrm>
        </p:spPr>
        <p:txBody>
          <a:bodyPr rtlCol="0">
            <a:noAutofit/>
          </a:bodyPr>
          <a:lstStyle/>
          <a:p>
            <a:pPr marL="0" indent="0" eaLnBrk="1" fontAlgn="auto" hangingPunct="1">
              <a:lnSpc>
                <a:spcPct val="80000"/>
              </a:lnSpc>
              <a:spcBef>
                <a:spcPct val="45000"/>
              </a:spcBef>
              <a:spcAft>
                <a:spcPts val="0"/>
              </a:spcAft>
              <a:buClrTx/>
              <a:buSzPct val="100000"/>
              <a:buFont typeface="Wingdings 2" charset="0"/>
              <a:buNone/>
              <a:defRPr/>
            </a:pPr>
            <a:r>
              <a:rPr lang="en-US" sz="2400" b="1" dirty="0" smtClean="0">
                <a:latin typeface="Arial"/>
                <a:cs typeface="Arial"/>
              </a:rPr>
              <a:t>Objectives</a:t>
            </a:r>
          </a:p>
          <a:p>
            <a:pPr marL="0" indent="0" eaLnBrk="1" fontAlgn="auto" hangingPunct="1">
              <a:lnSpc>
                <a:spcPct val="80000"/>
              </a:lnSpc>
              <a:spcBef>
                <a:spcPct val="45000"/>
              </a:spcBef>
              <a:spcAft>
                <a:spcPts val="0"/>
              </a:spcAft>
              <a:buClrTx/>
              <a:buSzPct val="100000"/>
              <a:buFont typeface="Wingdings 2" charset="0"/>
              <a:buNone/>
              <a:defRPr/>
            </a:pPr>
            <a:r>
              <a:rPr lang="en-US" sz="2400" b="1" dirty="0" smtClean="0">
                <a:latin typeface="Arial"/>
                <a:cs typeface="Arial"/>
              </a:rPr>
              <a:t>Support of Paris Agreement:</a:t>
            </a:r>
          </a:p>
          <a:p>
            <a:pPr>
              <a:spcBef>
                <a:spcPct val="45000"/>
              </a:spcBef>
              <a:buClr>
                <a:schemeClr val="tx1"/>
              </a:buClr>
              <a:buSzPct val="150000"/>
              <a:defRPr/>
            </a:pPr>
            <a:r>
              <a:rPr lang="en-US" sz="2400" b="1" i="1" dirty="0" smtClean="0">
                <a:solidFill>
                  <a:srgbClr val="0000FF"/>
                </a:solidFill>
                <a:latin typeface="Arial"/>
                <a:cs typeface="Arial"/>
              </a:rPr>
              <a:t>Improved national inventory reporting </a:t>
            </a:r>
            <a:r>
              <a:rPr lang="en-US" sz="2400" dirty="0" smtClean="0">
                <a:latin typeface="Arial"/>
                <a:cs typeface="Arial"/>
              </a:rPr>
              <a:t>by making use of atmospheric measurements for all countries</a:t>
            </a:r>
          </a:p>
          <a:p>
            <a:pPr>
              <a:spcBef>
                <a:spcPct val="45000"/>
              </a:spcBef>
              <a:buClr>
                <a:schemeClr val="tx1"/>
              </a:buClr>
              <a:buSzPct val="150000"/>
              <a:defRPr/>
            </a:pPr>
            <a:r>
              <a:rPr lang="en-US" sz="2400" dirty="0">
                <a:latin typeface="Arial"/>
                <a:cs typeface="Arial"/>
              </a:rPr>
              <a:t>Timely and </a:t>
            </a:r>
            <a:r>
              <a:rPr lang="en-US" sz="2400" dirty="0" smtClean="0">
                <a:latin typeface="Arial"/>
                <a:cs typeface="Arial"/>
              </a:rPr>
              <a:t>quantified </a:t>
            </a:r>
            <a:r>
              <a:rPr lang="en-US" sz="2400" dirty="0">
                <a:latin typeface="Arial"/>
                <a:cs typeface="Arial"/>
              </a:rPr>
              <a:t>trend </a:t>
            </a:r>
            <a:r>
              <a:rPr lang="en-US" sz="2400" dirty="0" smtClean="0">
                <a:latin typeface="Arial"/>
                <a:cs typeface="Arial"/>
              </a:rPr>
              <a:t>assessment in </a:t>
            </a:r>
            <a:r>
              <a:rPr lang="en-US" sz="2400" b="1" i="1" dirty="0">
                <a:solidFill>
                  <a:srgbClr val="0000FF"/>
                </a:solidFill>
                <a:latin typeface="Arial"/>
                <a:cs typeface="Arial"/>
              </a:rPr>
              <a:t>support </a:t>
            </a:r>
            <a:r>
              <a:rPr lang="en-US" sz="2400" b="1" i="1" dirty="0" smtClean="0">
                <a:solidFill>
                  <a:srgbClr val="0000FF"/>
                </a:solidFill>
                <a:latin typeface="Arial"/>
                <a:cs typeface="Arial"/>
              </a:rPr>
              <a:t>of countries’ NDC tracking and “</a:t>
            </a:r>
            <a:r>
              <a:rPr lang="en-US" sz="2400" b="1" i="1" dirty="0">
                <a:solidFill>
                  <a:srgbClr val="0000FF"/>
                </a:solidFill>
                <a:latin typeface="Arial"/>
                <a:cs typeface="Arial"/>
              </a:rPr>
              <a:t>Global Stocktaking</a:t>
            </a:r>
            <a:r>
              <a:rPr lang="en-US" sz="2400" b="1" i="1" dirty="0" smtClean="0">
                <a:solidFill>
                  <a:srgbClr val="0000FF"/>
                </a:solidFill>
                <a:latin typeface="Arial"/>
                <a:cs typeface="Arial"/>
              </a:rPr>
              <a:t>” </a:t>
            </a:r>
            <a:r>
              <a:rPr lang="en-US" sz="2400" dirty="0" smtClean="0">
                <a:latin typeface="Arial"/>
                <a:cs typeface="Arial"/>
              </a:rPr>
              <a:t>(TBD)</a:t>
            </a:r>
          </a:p>
          <a:p>
            <a:pPr marL="0" indent="0" eaLnBrk="1" fontAlgn="auto" hangingPunct="1">
              <a:spcBef>
                <a:spcPct val="45000"/>
              </a:spcBef>
              <a:spcAft>
                <a:spcPts val="0"/>
              </a:spcAft>
              <a:buClr>
                <a:schemeClr val="tx1"/>
              </a:buClr>
              <a:buSzPct val="150000"/>
              <a:buNone/>
              <a:defRPr/>
            </a:pPr>
            <a:r>
              <a:rPr lang="en-US" sz="2400" b="1" dirty="0" smtClean="0">
                <a:latin typeface="Arial"/>
                <a:cs typeface="Arial"/>
              </a:rPr>
              <a:t>Key sub-national efforts and new mitigation opportunities:</a:t>
            </a:r>
          </a:p>
          <a:p>
            <a:pPr>
              <a:spcBef>
                <a:spcPct val="45000"/>
              </a:spcBef>
              <a:buClr>
                <a:schemeClr val="tx1"/>
              </a:buClr>
              <a:buSzPct val="150000"/>
              <a:defRPr/>
            </a:pPr>
            <a:r>
              <a:rPr lang="en-US" sz="2400" dirty="0" smtClean="0">
                <a:latin typeface="Arial"/>
                <a:cs typeface="Arial"/>
              </a:rPr>
              <a:t>GHG </a:t>
            </a:r>
            <a:r>
              <a:rPr lang="en-US" sz="2400" dirty="0">
                <a:latin typeface="Arial"/>
                <a:cs typeface="Arial"/>
              </a:rPr>
              <a:t>monitoring in </a:t>
            </a:r>
            <a:r>
              <a:rPr lang="en-US" sz="2400" b="1" i="1" dirty="0">
                <a:solidFill>
                  <a:srgbClr val="0000FF"/>
                </a:solidFill>
                <a:latin typeface="Arial"/>
                <a:cs typeface="Arial"/>
              </a:rPr>
              <a:t>large </a:t>
            </a:r>
            <a:r>
              <a:rPr lang="en-US" sz="2400" b="1" i="1" dirty="0" smtClean="0">
                <a:solidFill>
                  <a:srgbClr val="0000FF"/>
                </a:solidFill>
                <a:latin typeface="Arial"/>
                <a:cs typeface="Arial"/>
              </a:rPr>
              <a:t>urban source areas </a:t>
            </a:r>
            <a:r>
              <a:rPr lang="en-US" sz="2400" dirty="0" smtClean="0">
                <a:latin typeface="Arial"/>
                <a:cs typeface="Arial"/>
              </a:rPr>
              <a:t>(megacities)</a:t>
            </a:r>
            <a:endParaRPr lang="en-US" sz="1100" dirty="0" smtClean="0">
              <a:latin typeface="Arial"/>
              <a:cs typeface="Arial"/>
            </a:endParaRPr>
          </a:p>
          <a:p>
            <a:pPr>
              <a:lnSpc>
                <a:spcPct val="80000"/>
              </a:lnSpc>
              <a:spcBef>
                <a:spcPct val="45000"/>
              </a:spcBef>
              <a:buClr>
                <a:schemeClr val="tx1"/>
              </a:buClr>
              <a:buSzPct val="150000"/>
              <a:defRPr/>
            </a:pPr>
            <a:r>
              <a:rPr lang="en-US" sz="2400" dirty="0">
                <a:latin typeface="Arial"/>
                <a:cs typeface="Arial"/>
              </a:rPr>
              <a:t>Detection </a:t>
            </a:r>
            <a:r>
              <a:rPr lang="en-US" sz="2400" dirty="0" smtClean="0">
                <a:latin typeface="Arial"/>
                <a:cs typeface="Arial"/>
              </a:rPr>
              <a:t>and quantifying </a:t>
            </a:r>
            <a:r>
              <a:rPr lang="en-US" sz="2400" b="1" i="1" dirty="0" smtClean="0">
                <a:solidFill>
                  <a:srgbClr val="0000FF"/>
                </a:solidFill>
                <a:latin typeface="Arial"/>
                <a:cs typeface="Arial"/>
              </a:rPr>
              <a:t>large unknown CH</a:t>
            </a:r>
            <a:r>
              <a:rPr lang="en-US" sz="2400" b="1" i="1" baseline="-25000" dirty="0" smtClean="0">
                <a:solidFill>
                  <a:srgbClr val="0000FF"/>
                </a:solidFill>
                <a:latin typeface="Arial"/>
                <a:cs typeface="Arial"/>
              </a:rPr>
              <a:t>4</a:t>
            </a:r>
            <a:r>
              <a:rPr lang="en-US" sz="2400" b="1" i="1" dirty="0" smtClean="0">
                <a:solidFill>
                  <a:srgbClr val="0000FF"/>
                </a:solidFill>
                <a:latin typeface="Arial"/>
                <a:cs typeface="Arial"/>
              </a:rPr>
              <a:t> emissions </a:t>
            </a:r>
          </a:p>
          <a:p>
            <a:pPr marL="0" indent="0" eaLnBrk="1" fontAlgn="auto" hangingPunct="1">
              <a:lnSpc>
                <a:spcPct val="80000"/>
              </a:lnSpc>
              <a:spcBef>
                <a:spcPct val="45000"/>
              </a:spcBef>
              <a:spcAft>
                <a:spcPts val="0"/>
              </a:spcAft>
              <a:buClrTx/>
              <a:buSzPct val="100000"/>
              <a:buFont typeface="Wingdings 2" charset="0"/>
              <a:buNone/>
              <a:defRPr/>
            </a:pPr>
            <a:r>
              <a:rPr lang="en-US" sz="2400" dirty="0" smtClean="0">
                <a:solidFill>
                  <a:schemeClr val="tx1">
                    <a:lumMod val="65000"/>
                    <a:lumOff val="35000"/>
                  </a:schemeClr>
                </a:solidFill>
                <a:latin typeface="Arial"/>
                <a:cs typeface="Arial"/>
              </a:rPr>
              <a:t> </a:t>
            </a:r>
            <a:endParaRPr lang="en-US" sz="2400" dirty="0">
              <a:solidFill>
                <a:schemeClr val="tx1">
                  <a:lumMod val="65000"/>
                  <a:lumOff val="35000"/>
                </a:schemeClr>
              </a:solidFill>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051" y="-26256"/>
            <a:ext cx="784250" cy="1058266"/>
          </a:xfrm>
          <a:prstGeom prst="rect">
            <a:avLst/>
          </a:prstGeom>
          <a:no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9599" y="90464"/>
            <a:ext cx="848076" cy="1010473"/>
          </a:xfrm>
          <a:prstGeom prst="rect">
            <a:avLst/>
          </a:prstGeom>
          <a:noFill/>
        </p:spPr>
      </p:pic>
      <p:sp>
        <p:nvSpPr>
          <p:cNvPr id="8" name="Rectangle 2"/>
          <p:cNvSpPr txBox="1">
            <a:spLocks noChangeArrowheads="1"/>
          </p:cNvSpPr>
          <p:nvPr/>
        </p:nvSpPr>
        <p:spPr>
          <a:xfrm>
            <a:off x="193808" y="1295400"/>
            <a:ext cx="9547927" cy="119221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fontAlgn="auto">
              <a:lnSpc>
                <a:spcPct val="120000"/>
              </a:lnSpc>
              <a:spcAft>
                <a:spcPts val="0"/>
              </a:spcAft>
            </a:pPr>
            <a:r>
              <a:rPr lang="en-US" sz="2400" b="1" dirty="0" smtClean="0">
                <a:solidFill>
                  <a:schemeClr val="tx1"/>
                </a:solidFill>
                <a:latin typeface="Arial" charset="0"/>
              </a:rPr>
              <a:t>Products</a:t>
            </a:r>
            <a:endParaRPr lang="en-US" sz="2400" b="1" dirty="0">
              <a:solidFill>
                <a:schemeClr val="tx1"/>
              </a:solidFill>
              <a:latin typeface="Arial" charset="0"/>
            </a:endParaRPr>
          </a:p>
          <a:p>
            <a:pPr marL="342900" indent="-342900" algn="l" fontAlgn="auto">
              <a:lnSpc>
                <a:spcPct val="120000"/>
              </a:lnSpc>
              <a:spcAft>
                <a:spcPts val="0"/>
              </a:spcAft>
              <a:buSzPct val="150000"/>
              <a:buFont typeface="Arial"/>
              <a:buChar char="•"/>
            </a:pPr>
            <a:r>
              <a:rPr lang="en-US" sz="2400" b="1" i="1" dirty="0">
                <a:solidFill>
                  <a:srgbClr val="0000FF"/>
                </a:solidFill>
                <a:latin typeface="Arial" charset="0"/>
              </a:rPr>
              <a:t>Pilot projects </a:t>
            </a:r>
            <a:r>
              <a:rPr lang="en-US" sz="2400" b="1" dirty="0">
                <a:solidFill>
                  <a:schemeClr val="tx1"/>
                </a:solidFill>
                <a:latin typeface="Arial" charset="0"/>
              </a:rPr>
              <a:t>to </a:t>
            </a:r>
            <a:r>
              <a:rPr lang="en-US" sz="2400" b="1" dirty="0" smtClean="0">
                <a:solidFill>
                  <a:schemeClr val="tx1"/>
                </a:solidFill>
                <a:latin typeface="Arial" charset="0"/>
              </a:rPr>
              <a:t>build user-base and improve skill,</a:t>
            </a:r>
          </a:p>
          <a:p>
            <a:pPr marL="342900" indent="-342900" algn="l" fontAlgn="auto">
              <a:lnSpc>
                <a:spcPct val="50000"/>
              </a:lnSpc>
              <a:spcAft>
                <a:spcPts val="0"/>
              </a:spcAft>
              <a:buSzPct val="150000"/>
              <a:buFont typeface="Arial"/>
              <a:buChar char="•"/>
            </a:pPr>
            <a:endParaRPr lang="en-US" sz="2400" b="1" dirty="0">
              <a:solidFill>
                <a:schemeClr val="tx1"/>
              </a:solidFill>
              <a:latin typeface="Arial" charset="0"/>
            </a:endParaRPr>
          </a:p>
          <a:p>
            <a:pPr marL="342900" indent="-342900" algn="l" fontAlgn="auto">
              <a:spcAft>
                <a:spcPts val="0"/>
              </a:spcAft>
              <a:buSzPct val="150000"/>
              <a:buFont typeface="Arial"/>
              <a:buChar char="•"/>
            </a:pPr>
            <a:r>
              <a:rPr lang="en-US" sz="2400" b="1" i="1" dirty="0" smtClean="0">
                <a:solidFill>
                  <a:srgbClr val="0000FF"/>
                </a:solidFill>
                <a:latin typeface="Arial" charset="0"/>
              </a:rPr>
              <a:t>Document good-practice</a:t>
            </a:r>
            <a:r>
              <a:rPr lang="en-US" sz="2400" b="1" dirty="0" smtClean="0">
                <a:solidFill>
                  <a:schemeClr val="tx1"/>
                </a:solidFill>
                <a:latin typeface="Arial" charset="0"/>
              </a:rPr>
              <a:t> implementation </a:t>
            </a:r>
            <a:r>
              <a:rPr lang="en-US" sz="2400" b="1" dirty="0">
                <a:solidFill>
                  <a:schemeClr val="tx1"/>
                </a:solidFill>
                <a:latin typeface="Arial" charset="0"/>
              </a:rPr>
              <a:t>guidelines </a:t>
            </a:r>
          </a:p>
        </p:txBody>
      </p:sp>
      <p:sp>
        <p:nvSpPr>
          <p:cNvPr id="2" name="TextBox 1"/>
          <p:cNvSpPr txBox="1"/>
          <p:nvPr/>
        </p:nvSpPr>
        <p:spPr>
          <a:xfrm>
            <a:off x="2421110" y="76200"/>
            <a:ext cx="4301779" cy="2062103"/>
          </a:xfrm>
          <a:prstGeom prst="rect">
            <a:avLst/>
          </a:prstGeom>
          <a:noFill/>
        </p:spPr>
        <p:txBody>
          <a:bodyPr wrap="none" rtlCol="0">
            <a:spAutoFit/>
          </a:bodyPr>
          <a:lstStyle/>
          <a:p>
            <a:pPr algn="ctr"/>
            <a:r>
              <a:rPr lang="en-US" sz="3200" b="1" dirty="0">
                <a:solidFill>
                  <a:srgbClr val="4F81BD"/>
                </a:solidFill>
              </a:rPr>
              <a:t>IG</a:t>
            </a:r>
            <a:r>
              <a:rPr lang="en-US" sz="3200" b="1" baseline="30000" dirty="0">
                <a:solidFill>
                  <a:srgbClr val="4F81BD"/>
                </a:solidFill>
              </a:rPr>
              <a:t>3</a:t>
            </a:r>
            <a:r>
              <a:rPr lang="en-US" sz="3200" b="1" dirty="0">
                <a:solidFill>
                  <a:srgbClr val="4F81BD"/>
                </a:solidFill>
              </a:rPr>
              <a:t>IS </a:t>
            </a:r>
            <a:r>
              <a:rPr lang="en-US" sz="3200" b="1" dirty="0" smtClean="0">
                <a:solidFill>
                  <a:srgbClr val="4F81BD"/>
                </a:solidFill>
              </a:rPr>
              <a:t>Implementation:</a:t>
            </a:r>
          </a:p>
          <a:p>
            <a:pPr algn="ctr"/>
            <a:r>
              <a:rPr lang="en-US" sz="3200" b="1" dirty="0" smtClean="0">
                <a:solidFill>
                  <a:srgbClr val="4F81BD"/>
                </a:solidFill>
              </a:rPr>
              <a:t>Products and Objectives </a:t>
            </a:r>
          </a:p>
          <a:p>
            <a:pPr algn="ctr"/>
            <a:endParaRPr lang="en-US" sz="3200" b="1" dirty="0">
              <a:solidFill>
                <a:srgbClr val="4F81BD"/>
              </a:solidFill>
            </a:endParaRPr>
          </a:p>
          <a:p>
            <a:pPr algn="ctr"/>
            <a:endParaRPr lang="en-US" sz="3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97737"/>
            <a:ext cx="924275" cy="1010473"/>
          </a:xfrm>
          <a:prstGeom prst="rect">
            <a:avLst/>
          </a:prstGeom>
          <a:noFill/>
        </p:spPr>
      </p:pic>
    </p:spTree>
    <p:extLst>
      <p:ext uri="{BB962C8B-B14F-4D97-AF65-F5344CB8AC3E}">
        <p14:creationId xmlns:p14="http://schemas.microsoft.com/office/powerpoint/2010/main" val="419493967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950" y="78057"/>
            <a:ext cx="9031458" cy="523220"/>
          </a:xfrm>
          <a:prstGeom prst="rect">
            <a:avLst/>
          </a:prstGeom>
        </p:spPr>
        <p:txBody>
          <a:bodyPr wrap="square">
            <a:spAutoFit/>
          </a:bodyPr>
          <a:lstStyle/>
          <a:p>
            <a:r>
              <a:rPr lang="en-US" sz="2800" b="1" dirty="0">
                <a:solidFill>
                  <a:srgbClr val="0070C0"/>
                </a:solidFill>
              </a:rPr>
              <a:t>Objective 4: IG</a:t>
            </a:r>
            <a:r>
              <a:rPr lang="en-US" sz="2800" b="1" baseline="30000" dirty="0">
                <a:solidFill>
                  <a:srgbClr val="0070C0"/>
                </a:solidFill>
              </a:rPr>
              <a:t>3</a:t>
            </a:r>
            <a:r>
              <a:rPr lang="en-US" sz="2800" b="1" dirty="0">
                <a:solidFill>
                  <a:srgbClr val="0070C0"/>
                </a:solidFill>
              </a:rPr>
              <a:t>IS in Support of the Global Stock </a:t>
            </a:r>
            <a:r>
              <a:rPr lang="en-US" sz="2800" b="1" dirty="0" smtClean="0">
                <a:solidFill>
                  <a:srgbClr val="0070C0"/>
                </a:solidFill>
              </a:rPr>
              <a:t>Take</a:t>
            </a:r>
            <a:endParaRPr lang="en-US" sz="2800" b="1" dirty="0">
              <a:solidFill>
                <a:srgbClr val="0070C0"/>
              </a:solidFill>
            </a:endParaRPr>
          </a:p>
        </p:txBody>
      </p:sp>
      <p:pic>
        <p:nvPicPr>
          <p:cNvPr id="3" name="Picture 2">
            <a:extLst>
              <a:ext uri="{FF2B5EF4-FFF2-40B4-BE49-F238E27FC236}">
                <a16:creationId xmlns="" xmlns:a16="http://schemas.microsoft.com/office/drawing/2014/main" id="{C4185B55-A1EB-41AE-ABEC-37D34E982102}"/>
              </a:ext>
            </a:extLst>
          </p:cNvPr>
          <p:cNvPicPr>
            <a:picLocks noChangeAspect="1"/>
          </p:cNvPicPr>
          <p:nvPr/>
        </p:nvPicPr>
        <p:blipFill>
          <a:blip r:embed="rId2"/>
          <a:stretch>
            <a:fillRect/>
          </a:stretch>
        </p:blipFill>
        <p:spPr>
          <a:xfrm>
            <a:off x="1851983" y="2600062"/>
            <a:ext cx="5318521" cy="4129387"/>
          </a:xfrm>
          <a:prstGeom prst="rect">
            <a:avLst/>
          </a:prstGeom>
        </p:spPr>
      </p:pic>
      <p:sp>
        <p:nvSpPr>
          <p:cNvPr id="4" name="TextBox 3">
            <a:extLst>
              <a:ext uri="{FF2B5EF4-FFF2-40B4-BE49-F238E27FC236}">
                <a16:creationId xmlns="" xmlns:a16="http://schemas.microsoft.com/office/drawing/2014/main" id="{F4922154-E06E-4106-8A20-4F919164931F}"/>
              </a:ext>
            </a:extLst>
          </p:cNvPr>
          <p:cNvSpPr txBox="1"/>
          <p:nvPr/>
        </p:nvSpPr>
        <p:spPr>
          <a:xfrm rot="16200000">
            <a:off x="6573979" y="4194507"/>
            <a:ext cx="2008050" cy="369332"/>
          </a:xfrm>
          <a:prstGeom prst="rect">
            <a:avLst/>
          </a:prstGeom>
          <a:noFill/>
        </p:spPr>
        <p:txBody>
          <a:bodyPr wrap="none" rtlCol="0">
            <a:spAutoFit/>
          </a:bodyPr>
          <a:lstStyle/>
          <a:p>
            <a:r>
              <a:rPr lang="en-US" dirty="0"/>
              <a:t>IPCC Special Report</a:t>
            </a:r>
          </a:p>
        </p:txBody>
      </p:sp>
      <p:pic>
        <p:nvPicPr>
          <p:cNvPr id="6" name="Picture 5"/>
          <p:cNvPicPr>
            <a:picLocks noChangeAspect="1"/>
          </p:cNvPicPr>
          <p:nvPr/>
        </p:nvPicPr>
        <p:blipFill>
          <a:blip r:embed="rId3"/>
          <a:stretch>
            <a:fillRect/>
          </a:stretch>
        </p:blipFill>
        <p:spPr>
          <a:xfrm>
            <a:off x="0" y="927040"/>
            <a:ext cx="9144000" cy="1547834"/>
          </a:xfrm>
          <a:prstGeom prst="rect">
            <a:avLst/>
          </a:prstGeom>
        </p:spPr>
      </p:pic>
    </p:spTree>
    <p:extLst>
      <p:ext uri="{BB962C8B-B14F-4D97-AF65-F5344CB8AC3E}">
        <p14:creationId xmlns:p14="http://schemas.microsoft.com/office/powerpoint/2010/main" val="30067046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25" y="108827"/>
            <a:ext cx="7844529" cy="630519"/>
          </a:xfrm>
        </p:spPr>
        <p:txBody>
          <a:bodyPr>
            <a:noAutofit/>
          </a:bodyPr>
          <a:lstStyle/>
          <a:p>
            <a:pPr algn="l"/>
            <a:r>
              <a:rPr lang="en-US" sz="2400" b="1" dirty="0" smtClean="0"/>
              <a:t>Atmospheric Science View on GHG </a:t>
            </a:r>
            <a:r>
              <a:rPr lang="en-US" sz="2400" b="1" dirty="0" smtClean="0"/>
              <a:t>monitoring </a:t>
            </a:r>
            <a:r>
              <a:rPr lang="en-US" sz="2400" b="1" dirty="0" smtClean="0"/>
              <a:t>circa</a:t>
            </a:r>
            <a:r>
              <a:rPr lang="en-US" sz="2400" b="1" dirty="0" smtClean="0"/>
              <a:t> </a:t>
            </a:r>
            <a:r>
              <a:rPr lang="en-US" sz="2400" b="1" dirty="0" smtClean="0"/>
              <a:t>2010:</a:t>
            </a:r>
            <a:br>
              <a:rPr lang="en-US" sz="2400" b="1" dirty="0" smtClean="0"/>
            </a:br>
            <a:r>
              <a:rPr lang="en-US" sz="2400" b="1" dirty="0" smtClean="0"/>
              <a:t>atmospheric “top-down” </a:t>
            </a:r>
            <a:r>
              <a:rPr lang="en-US" sz="2400" b="1" dirty="0" smtClean="0">
                <a:solidFill>
                  <a:srgbClr val="0000FF"/>
                </a:solidFill>
              </a:rPr>
              <a:t>versus </a:t>
            </a:r>
            <a:r>
              <a:rPr lang="en-US" sz="2400" b="1" dirty="0" smtClean="0"/>
              <a:t>inventory “bottom-up”</a:t>
            </a:r>
            <a:endParaRPr lang="en-US" sz="2400" b="1" dirty="0"/>
          </a:p>
        </p:txBody>
      </p:sp>
      <p:pic>
        <p:nvPicPr>
          <p:cNvPr id="4" name="Picture 3"/>
          <p:cNvPicPr>
            <a:picLocks noChangeAspect="1"/>
          </p:cNvPicPr>
          <p:nvPr/>
        </p:nvPicPr>
        <p:blipFill>
          <a:blip r:embed="rId3"/>
          <a:stretch>
            <a:fillRect/>
          </a:stretch>
        </p:blipFill>
        <p:spPr>
          <a:xfrm>
            <a:off x="3198864" y="1985090"/>
            <a:ext cx="2808236" cy="3924300"/>
          </a:xfrm>
          <a:prstGeom prst="rect">
            <a:avLst/>
          </a:prstGeom>
        </p:spPr>
      </p:pic>
      <p:pic>
        <p:nvPicPr>
          <p:cNvPr id="5" name="Picture 4" descr="Pacala C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84" y="1963396"/>
            <a:ext cx="2856530" cy="3945994"/>
          </a:xfrm>
          <a:prstGeom prst="rect">
            <a:avLst/>
          </a:prstGeom>
        </p:spPr>
      </p:pic>
      <p:pic>
        <p:nvPicPr>
          <p:cNvPr id="6" name="Picture 5"/>
          <p:cNvPicPr>
            <a:picLocks noChangeAspect="1"/>
          </p:cNvPicPr>
          <p:nvPr/>
        </p:nvPicPr>
        <p:blipFill>
          <a:blip r:embed="rId5"/>
          <a:stretch>
            <a:fillRect/>
          </a:stretch>
        </p:blipFill>
        <p:spPr>
          <a:xfrm>
            <a:off x="6191658" y="1985090"/>
            <a:ext cx="2736441" cy="3873500"/>
          </a:xfrm>
          <a:prstGeom prst="rect">
            <a:avLst/>
          </a:prstGeom>
        </p:spPr>
      </p:pic>
      <p:sp>
        <p:nvSpPr>
          <p:cNvPr id="7" name="Title 1"/>
          <p:cNvSpPr txBox="1">
            <a:spLocks/>
          </p:cNvSpPr>
          <p:nvPr/>
        </p:nvSpPr>
        <p:spPr>
          <a:xfrm>
            <a:off x="104863" y="923210"/>
            <a:ext cx="9889861" cy="630519"/>
          </a:xfrm>
          <a:prstGeom prst="rect">
            <a:avLst/>
          </a:prstGeom>
        </p:spPr>
        <p:txBody>
          <a:bodyPr/>
          <a:lstStyle>
            <a:lvl1pPr algn="ctr" defTabSz="457200" rtl="0" eaLnBrk="0" fontAlgn="base" hangingPunct="0">
              <a:spcBef>
                <a:spcPct val="0"/>
              </a:spcBef>
              <a:spcAft>
                <a:spcPct val="0"/>
              </a:spcAft>
              <a:defRPr sz="3600" b="1" kern="1200">
                <a:solidFill>
                  <a:srgbClr val="009EE0"/>
                </a:solidFill>
                <a:latin typeface="Helvetica Neue"/>
                <a:ea typeface="ＭＳ Ｐゴシック" charset="-128"/>
                <a:cs typeface="Helvetica Neue"/>
              </a:defRPr>
            </a:lvl1pPr>
            <a:lvl2pPr algn="ctr" defTabSz="457200" rtl="0" eaLnBrk="0" fontAlgn="base" hangingPunct="0">
              <a:spcBef>
                <a:spcPct val="0"/>
              </a:spcBef>
              <a:spcAft>
                <a:spcPct val="0"/>
              </a:spcAft>
              <a:defRPr sz="4400" b="1">
                <a:solidFill>
                  <a:srgbClr val="009EE0"/>
                </a:solidFill>
                <a:latin typeface="Helvetica Neue" charset="0"/>
                <a:ea typeface="ＭＳ Ｐゴシック" charset="-128"/>
                <a:cs typeface="Helvetica Neue" charset="0"/>
              </a:defRPr>
            </a:lvl2pPr>
            <a:lvl3pPr algn="ctr" defTabSz="457200" rtl="0" eaLnBrk="0" fontAlgn="base" hangingPunct="0">
              <a:spcBef>
                <a:spcPct val="0"/>
              </a:spcBef>
              <a:spcAft>
                <a:spcPct val="0"/>
              </a:spcAft>
              <a:defRPr sz="4400" b="1">
                <a:solidFill>
                  <a:srgbClr val="009EE0"/>
                </a:solidFill>
                <a:latin typeface="Helvetica Neue" charset="0"/>
                <a:ea typeface="ＭＳ Ｐゴシック" charset="-128"/>
                <a:cs typeface="Helvetica Neue" charset="0"/>
              </a:defRPr>
            </a:lvl3pPr>
            <a:lvl4pPr algn="ctr" defTabSz="457200" rtl="0" eaLnBrk="0" fontAlgn="base" hangingPunct="0">
              <a:spcBef>
                <a:spcPct val="0"/>
              </a:spcBef>
              <a:spcAft>
                <a:spcPct val="0"/>
              </a:spcAft>
              <a:defRPr sz="4400" b="1">
                <a:solidFill>
                  <a:srgbClr val="009EE0"/>
                </a:solidFill>
                <a:latin typeface="Helvetica Neue" charset="0"/>
                <a:ea typeface="ＭＳ Ｐゴシック" charset="-128"/>
                <a:cs typeface="Helvetica Neue" charset="0"/>
              </a:defRPr>
            </a:lvl4pPr>
            <a:lvl5pPr algn="ctr" defTabSz="457200" rtl="0" eaLnBrk="0" fontAlgn="base" hangingPunct="0">
              <a:spcBef>
                <a:spcPct val="0"/>
              </a:spcBef>
              <a:spcAft>
                <a:spcPct val="0"/>
              </a:spcAft>
              <a:defRPr sz="4400" b="1">
                <a:solidFill>
                  <a:srgbClr val="009EE0"/>
                </a:solidFill>
                <a:latin typeface="Helvetica Neue" charset="0"/>
                <a:ea typeface="ＭＳ Ｐゴシック" charset="-128"/>
                <a:cs typeface="Helvetica Neue" charset="0"/>
              </a:defRPr>
            </a:lvl5pPr>
            <a:lvl6pPr marL="457200" algn="ctr" defTabSz="457200" rtl="0" fontAlgn="base">
              <a:spcBef>
                <a:spcPct val="0"/>
              </a:spcBef>
              <a:spcAft>
                <a:spcPct val="0"/>
              </a:spcAft>
              <a:defRPr sz="4400" b="1">
                <a:solidFill>
                  <a:srgbClr val="009EE0"/>
                </a:solidFill>
                <a:latin typeface="Helvetica Neue" charset="0"/>
                <a:ea typeface="ＭＳ Ｐゴシック" charset="-128"/>
              </a:defRPr>
            </a:lvl6pPr>
            <a:lvl7pPr marL="914400" algn="ctr" defTabSz="457200" rtl="0" fontAlgn="base">
              <a:spcBef>
                <a:spcPct val="0"/>
              </a:spcBef>
              <a:spcAft>
                <a:spcPct val="0"/>
              </a:spcAft>
              <a:defRPr sz="4400" b="1">
                <a:solidFill>
                  <a:srgbClr val="009EE0"/>
                </a:solidFill>
                <a:latin typeface="Helvetica Neue" charset="0"/>
                <a:ea typeface="ＭＳ Ｐゴシック" charset="-128"/>
              </a:defRPr>
            </a:lvl7pPr>
            <a:lvl8pPr marL="1371600" algn="ctr" defTabSz="457200" rtl="0" fontAlgn="base">
              <a:spcBef>
                <a:spcPct val="0"/>
              </a:spcBef>
              <a:spcAft>
                <a:spcPct val="0"/>
              </a:spcAft>
              <a:defRPr sz="4400" b="1">
                <a:solidFill>
                  <a:srgbClr val="009EE0"/>
                </a:solidFill>
                <a:latin typeface="Helvetica Neue" charset="0"/>
                <a:ea typeface="ＭＳ Ｐゴシック" charset="-128"/>
              </a:defRPr>
            </a:lvl8pPr>
            <a:lvl9pPr marL="1828800" algn="ctr" defTabSz="457200" rtl="0" fontAlgn="base">
              <a:spcBef>
                <a:spcPct val="0"/>
              </a:spcBef>
              <a:spcAft>
                <a:spcPct val="0"/>
              </a:spcAft>
              <a:defRPr sz="4400" b="1">
                <a:solidFill>
                  <a:srgbClr val="009EE0"/>
                </a:solidFill>
                <a:latin typeface="Helvetica Neue" charset="0"/>
                <a:ea typeface="ＭＳ Ｐゴシック" charset="-128"/>
              </a:defRPr>
            </a:lvl9pPr>
          </a:lstStyle>
          <a:p>
            <a:pPr algn="l"/>
            <a:r>
              <a:rPr lang="en-US" sz="2400" dirty="0"/>
              <a:t>C</a:t>
            </a:r>
            <a:r>
              <a:rPr lang="en-US" sz="2400" dirty="0" smtClean="0"/>
              <a:t>an atmospheric measurements and models</a:t>
            </a:r>
          </a:p>
          <a:p>
            <a:pPr algn="l"/>
            <a:r>
              <a:rPr lang="en-US" sz="2400" dirty="0"/>
              <a:t>	</a:t>
            </a:r>
            <a:r>
              <a:rPr lang="en-US" sz="2400" dirty="0" smtClean="0"/>
              <a:t>											 “verify” inventories?</a:t>
            </a:r>
            <a:endParaRPr lang="en-US" sz="2400" dirty="0"/>
          </a:p>
        </p:txBody>
      </p:sp>
    </p:spTree>
    <p:extLst>
      <p:ext uri="{BB962C8B-B14F-4D97-AF65-F5344CB8AC3E}">
        <p14:creationId xmlns:p14="http://schemas.microsoft.com/office/powerpoint/2010/main" val="31173435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 Bulletin Cov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39" y="13805"/>
            <a:ext cx="4501926" cy="5826021"/>
          </a:xfrm>
          <a:prstGeom prst="rect">
            <a:avLst/>
          </a:prstGeom>
        </p:spPr>
      </p:pic>
      <p:sp>
        <p:nvSpPr>
          <p:cNvPr id="3" name="Rectangle 2"/>
          <p:cNvSpPr/>
          <p:nvPr/>
        </p:nvSpPr>
        <p:spPr>
          <a:xfrm>
            <a:off x="226407" y="5872187"/>
            <a:ext cx="6441345" cy="461665"/>
          </a:xfrm>
          <a:prstGeom prst="rect">
            <a:avLst/>
          </a:prstGeom>
        </p:spPr>
        <p:txBody>
          <a:bodyPr wrap="square">
            <a:spAutoFit/>
          </a:bodyPr>
          <a:lstStyle/>
          <a:p>
            <a:r>
              <a:rPr lang="en-US" sz="2400" b="1" dirty="0"/>
              <a:t>https://</a:t>
            </a:r>
            <a:r>
              <a:rPr lang="en-US" sz="2400" b="1" dirty="0" err="1"/>
              <a:t>public.wmo.int</a:t>
            </a:r>
            <a:r>
              <a:rPr lang="en-US" sz="2400" b="1" dirty="0"/>
              <a:t>/en/resources/bulletin</a:t>
            </a:r>
          </a:p>
        </p:txBody>
      </p:sp>
      <p:pic>
        <p:nvPicPr>
          <p:cNvPr id="7" name="Picture 6"/>
          <p:cNvPicPr>
            <a:picLocks noChangeAspect="1"/>
          </p:cNvPicPr>
          <p:nvPr/>
        </p:nvPicPr>
        <p:blipFill>
          <a:blip r:embed="rId3"/>
          <a:stretch>
            <a:fillRect/>
          </a:stretch>
        </p:blipFill>
        <p:spPr>
          <a:xfrm>
            <a:off x="4855987" y="13805"/>
            <a:ext cx="4006740" cy="5742589"/>
          </a:xfrm>
          <a:prstGeom prst="rect">
            <a:avLst/>
          </a:prstGeom>
        </p:spPr>
      </p:pic>
    </p:spTree>
    <p:extLst>
      <p:ext uri="{BB962C8B-B14F-4D97-AF65-F5344CB8AC3E}">
        <p14:creationId xmlns:p14="http://schemas.microsoft.com/office/powerpoint/2010/main" val="7030563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817563"/>
            <a:ext cx="9144000" cy="4364037"/>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8914"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275" y="1450975"/>
            <a:ext cx="39989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16"/>
          <p:cNvSpPr>
            <a:spLocks noChangeArrowheads="1"/>
          </p:cNvSpPr>
          <p:nvPr/>
        </p:nvSpPr>
        <p:spPr bwMode="auto">
          <a:xfrm>
            <a:off x="1447800" y="922338"/>
            <a:ext cx="19968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dirty="0"/>
              <a:t> </a:t>
            </a:r>
            <a:r>
              <a:rPr lang="en-US" sz="2400" b="1" dirty="0"/>
              <a:t>Then (</a:t>
            </a:r>
            <a:r>
              <a:rPr lang="en-US" sz="2400" b="1" dirty="0" smtClean="0"/>
              <a:t>2009) </a:t>
            </a:r>
            <a:endParaRPr lang="en-US" sz="2400" dirty="0"/>
          </a:p>
        </p:txBody>
      </p:sp>
      <p:pic>
        <p:nvPicPr>
          <p:cNvPr id="38916"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7550" y="1425575"/>
            <a:ext cx="46053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18"/>
          <p:cNvSpPr>
            <a:spLocks noChangeArrowheads="1"/>
          </p:cNvSpPr>
          <p:nvPr/>
        </p:nvSpPr>
        <p:spPr bwMode="auto">
          <a:xfrm>
            <a:off x="6062663" y="922338"/>
            <a:ext cx="180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a:t>Now (2016)</a:t>
            </a:r>
          </a:p>
        </p:txBody>
      </p:sp>
      <p:sp>
        <p:nvSpPr>
          <p:cNvPr id="38918" name="Rectangle 19"/>
          <p:cNvSpPr>
            <a:spLocks noChangeArrowheads="1"/>
          </p:cNvSpPr>
          <p:nvPr/>
        </p:nvSpPr>
        <p:spPr bwMode="auto">
          <a:xfrm>
            <a:off x="-46038" y="4089400"/>
            <a:ext cx="4632326"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 b="1" i="1" dirty="0"/>
              <a:t>Binding Multi-national Treaty Commitments</a:t>
            </a:r>
          </a:p>
          <a:p>
            <a:pPr algn="ctr"/>
            <a:endParaRPr lang="en-US" sz="1600" i="1" dirty="0"/>
          </a:p>
          <a:p>
            <a:pPr algn="ctr"/>
            <a:r>
              <a:rPr lang="en-US" b="1" i="1" dirty="0">
                <a:solidFill>
                  <a:srgbClr val="FF0000"/>
                </a:solidFill>
              </a:rPr>
              <a:t>“we will </a:t>
            </a:r>
            <a:r>
              <a:rPr lang="en-US" b="1" i="1" u="sng" dirty="0">
                <a:solidFill>
                  <a:srgbClr val="FF0000"/>
                </a:solidFill>
              </a:rPr>
              <a:t>verify</a:t>
            </a:r>
            <a:r>
              <a:rPr lang="en-US" b="1" i="1" dirty="0">
                <a:solidFill>
                  <a:srgbClr val="FF0000"/>
                </a:solidFill>
              </a:rPr>
              <a:t> your reported emissions”</a:t>
            </a:r>
            <a:endParaRPr lang="en-US" b="1" dirty="0">
              <a:solidFill>
                <a:srgbClr val="FF0000"/>
              </a:solidFill>
            </a:endParaRPr>
          </a:p>
        </p:txBody>
      </p:sp>
      <p:sp>
        <p:nvSpPr>
          <p:cNvPr id="38919" name="Rectangle 20"/>
          <p:cNvSpPr>
            <a:spLocks noChangeArrowheads="1"/>
          </p:cNvSpPr>
          <p:nvPr/>
        </p:nvSpPr>
        <p:spPr bwMode="auto">
          <a:xfrm>
            <a:off x="4459288" y="4089400"/>
            <a:ext cx="47132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 b="1" i="1" dirty="0" smtClean="0"/>
              <a:t>Nationally </a:t>
            </a:r>
            <a:r>
              <a:rPr lang="en-US" sz="1600" b="1" i="1" dirty="0"/>
              <a:t>Determined Contributions</a:t>
            </a:r>
          </a:p>
          <a:p>
            <a:pPr algn="ctr"/>
            <a:endParaRPr lang="en-US" sz="1400" b="1" i="1" dirty="0"/>
          </a:p>
          <a:p>
            <a:pPr algn="ctr"/>
            <a:r>
              <a:rPr lang="en-US" sz="2000" b="1" i="1" dirty="0">
                <a:solidFill>
                  <a:srgbClr val="008000"/>
                </a:solidFill>
              </a:rPr>
              <a:t>“we will </a:t>
            </a:r>
            <a:r>
              <a:rPr lang="en-US" sz="2000" b="1" i="1" u="sng" dirty="0">
                <a:solidFill>
                  <a:srgbClr val="008000"/>
                </a:solidFill>
              </a:rPr>
              <a:t>help</a:t>
            </a:r>
            <a:r>
              <a:rPr lang="en-US" sz="2000" b="1" i="1" dirty="0">
                <a:solidFill>
                  <a:srgbClr val="008000"/>
                </a:solidFill>
              </a:rPr>
              <a:t> you </a:t>
            </a:r>
            <a:r>
              <a:rPr lang="en-US" sz="2000" b="1" i="1" u="sng" dirty="0">
                <a:solidFill>
                  <a:srgbClr val="008000"/>
                </a:solidFill>
              </a:rPr>
              <a:t>improve</a:t>
            </a:r>
            <a:r>
              <a:rPr lang="en-US" sz="2000" b="1" i="1" dirty="0">
                <a:solidFill>
                  <a:srgbClr val="008000"/>
                </a:solidFill>
              </a:rPr>
              <a:t> your data”</a:t>
            </a:r>
            <a:endParaRPr lang="en-US" sz="2000" b="1" dirty="0">
              <a:solidFill>
                <a:srgbClr val="008000"/>
              </a:solidFill>
            </a:endParaRPr>
          </a:p>
        </p:txBody>
      </p:sp>
      <p:sp>
        <p:nvSpPr>
          <p:cNvPr id="38920" name="Rectangle 22"/>
          <p:cNvSpPr>
            <a:spLocks noChangeArrowheads="1"/>
          </p:cNvSpPr>
          <p:nvPr/>
        </p:nvSpPr>
        <p:spPr bwMode="auto">
          <a:xfrm>
            <a:off x="-76200" y="5516563"/>
            <a:ext cx="4559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b="1" i="1" dirty="0">
                <a:solidFill>
                  <a:srgbClr val="FF0000"/>
                </a:solidFill>
              </a:rPr>
              <a:t>A </a:t>
            </a:r>
            <a:r>
              <a:rPr lang="en-US" sz="1600" b="1" i="1" dirty="0" smtClean="0">
                <a:solidFill>
                  <a:srgbClr val="FF0000"/>
                </a:solidFill>
              </a:rPr>
              <a:t>grand </a:t>
            </a:r>
            <a:r>
              <a:rPr lang="en-US" sz="1600" b="1" i="1" dirty="0">
                <a:solidFill>
                  <a:srgbClr val="FF0000"/>
                </a:solidFill>
              </a:rPr>
              <a:t>top-down GHG Information </a:t>
            </a:r>
            <a:r>
              <a:rPr lang="en-US" sz="1600" b="1" i="1" dirty="0" smtClean="0">
                <a:solidFill>
                  <a:srgbClr val="FF0000"/>
                </a:solidFill>
              </a:rPr>
              <a:t>System</a:t>
            </a:r>
            <a:endParaRPr lang="en-US" sz="1600" b="1" i="1" dirty="0">
              <a:solidFill>
                <a:srgbClr val="FF0000"/>
              </a:solidFill>
            </a:endParaRPr>
          </a:p>
          <a:p>
            <a:pPr algn="ctr"/>
            <a:endParaRPr lang="en-US" sz="1600" b="1" i="1" dirty="0" smtClean="0">
              <a:solidFill>
                <a:srgbClr val="FF0000"/>
              </a:solidFill>
            </a:endParaRPr>
          </a:p>
          <a:p>
            <a:pPr algn="ctr"/>
            <a:r>
              <a:rPr lang="en-US" sz="1600" b="1" i="1" dirty="0" smtClean="0">
                <a:solidFill>
                  <a:srgbClr val="FF0000"/>
                </a:solidFill>
              </a:rPr>
              <a:t>Advocates</a:t>
            </a:r>
            <a:r>
              <a:rPr lang="en-US" sz="1600" b="1" i="1" dirty="0">
                <a:solidFill>
                  <a:srgbClr val="FF0000"/>
                </a:solidFill>
              </a:rPr>
              <a:t>: Science Community!!!</a:t>
            </a:r>
            <a:endParaRPr lang="en-US" sz="1600" b="1" dirty="0">
              <a:solidFill>
                <a:srgbClr val="FF0000"/>
              </a:solidFill>
            </a:endParaRPr>
          </a:p>
        </p:txBody>
      </p:sp>
      <p:sp>
        <p:nvSpPr>
          <p:cNvPr id="38921" name="Rectangle 25"/>
          <p:cNvSpPr>
            <a:spLocks noChangeArrowheads="1"/>
          </p:cNvSpPr>
          <p:nvPr/>
        </p:nvSpPr>
        <p:spPr bwMode="auto">
          <a:xfrm>
            <a:off x="3963988" y="5478463"/>
            <a:ext cx="53324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b="1" i="1" dirty="0">
                <a:solidFill>
                  <a:srgbClr val="008000"/>
                </a:solidFill>
              </a:rPr>
              <a:t>Federation of focused monitoring systems </a:t>
            </a:r>
          </a:p>
          <a:p>
            <a:pPr algn="ctr"/>
            <a:endParaRPr lang="en-US" sz="1600" b="1" i="1" dirty="0" smtClean="0">
              <a:solidFill>
                <a:srgbClr val="008000"/>
              </a:solidFill>
            </a:endParaRPr>
          </a:p>
          <a:p>
            <a:pPr algn="ctr"/>
            <a:r>
              <a:rPr lang="en-US" sz="1600" b="1" i="1" dirty="0" smtClean="0">
                <a:solidFill>
                  <a:srgbClr val="008000"/>
                </a:solidFill>
              </a:rPr>
              <a:t>Advocates</a:t>
            </a:r>
            <a:r>
              <a:rPr lang="en-US" sz="1600" b="1" i="1" dirty="0">
                <a:solidFill>
                  <a:srgbClr val="008000"/>
                </a:solidFill>
              </a:rPr>
              <a:t>: WMO (191 countries)</a:t>
            </a:r>
            <a:r>
              <a:rPr lang="en-US" sz="1600" b="1" i="1" dirty="0" smtClean="0">
                <a:solidFill>
                  <a:srgbClr val="008000"/>
                </a:solidFill>
              </a:rPr>
              <a:t>,UNEP,</a:t>
            </a:r>
            <a:endParaRPr lang="en-US" sz="1600" b="1" i="1" dirty="0">
              <a:solidFill>
                <a:srgbClr val="008000"/>
              </a:solidFill>
            </a:endParaRPr>
          </a:p>
          <a:p>
            <a:pPr algn="ctr"/>
            <a:r>
              <a:rPr lang="en-US" sz="1600" b="1" i="1" dirty="0">
                <a:solidFill>
                  <a:srgbClr val="008000"/>
                </a:solidFill>
              </a:rPr>
              <a:t>Cities (</a:t>
            </a:r>
            <a:r>
              <a:rPr lang="en-US" sz="1600" b="1" i="1" dirty="0" err="1">
                <a:solidFill>
                  <a:srgbClr val="008000"/>
                </a:solidFill>
              </a:rPr>
              <a:t>eg</a:t>
            </a:r>
            <a:r>
              <a:rPr lang="en-US" sz="1600" b="1" i="1" dirty="0">
                <a:solidFill>
                  <a:srgbClr val="008000"/>
                </a:solidFill>
              </a:rPr>
              <a:t>, C40), NGOs, Industry (</a:t>
            </a:r>
            <a:r>
              <a:rPr lang="en-US" sz="1600" b="1" i="1" dirty="0" err="1">
                <a:solidFill>
                  <a:srgbClr val="008000"/>
                </a:solidFill>
              </a:rPr>
              <a:t>eg</a:t>
            </a:r>
            <a:r>
              <a:rPr lang="en-US" sz="1600" b="1" i="1" dirty="0">
                <a:solidFill>
                  <a:srgbClr val="008000"/>
                </a:solidFill>
              </a:rPr>
              <a:t>, Oil Companies)</a:t>
            </a:r>
            <a:endParaRPr lang="en-US" sz="1600" b="1" dirty="0">
              <a:solidFill>
                <a:srgbClr val="008000"/>
              </a:solidFill>
            </a:endParaRPr>
          </a:p>
        </p:txBody>
      </p:sp>
      <p:sp>
        <p:nvSpPr>
          <p:cNvPr id="27" name="Down Arrow 26"/>
          <p:cNvSpPr/>
          <p:nvPr/>
        </p:nvSpPr>
        <p:spPr>
          <a:xfrm>
            <a:off x="1930400" y="4915934"/>
            <a:ext cx="384629" cy="570209"/>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Down Arrow 27"/>
          <p:cNvSpPr/>
          <p:nvPr/>
        </p:nvSpPr>
        <p:spPr>
          <a:xfrm>
            <a:off x="6741886" y="4957832"/>
            <a:ext cx="384629" cy="570209"/>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928" name="Title 1"/>
          <p:cNvSpPr>
            <a:spLocks noGrp="1"/>
          </p:cNvSpPr>
          <p:nvPr>
            <p:ph type="title"/>
          </p:nvPr>
        </p:nvSpPr>
        <p:spPr>
          <a:xfrm>
            <a:off x="533400" y="-197856"/>
            <a:ext cx="8229600" cy="1079500"/>
          </a:xfrm>
        </p:spPr>
        <p:txBody>
          <a:bodyPr>
            <a:normAutofit fontScale="90000"/>
          </a:bodyPr>
          <a:lstStyle/>
          <a:p>
            <a:pPr eaLnBrk="1" hangingPunct="1"/>
            <a:r>
              <a:rPr lang="en-US" sz="2400" b="1" dirty="0" smtClean="0">
                <a:latin typeface="News Gothic MT" charset="0"/>
              </a:rPr>
              <a:t>UNFCCC Process and </a:t>
            </a:r>
            <a:r>
              <a:rPr lang="en-US" sz="2400" b="1" dirty="0">
                <a:latin typeface="News Gothic MT" charset="0"/>
              </a:rPr>
              <a:t>GHG Monitoring:</a:t>
            </a:r>
            <a:br>
              <a:rPr lang="en-US" sz="2400" b="1" dirty="0">
                <a:latin typeface="News Gothic MT" charset="0"/>
              </a:rPr>
            </a:br>
            <a:r>
              <a:rPr lang="en-US" sz="2400" b="1" dirty="0">
                <a:latin typeface="News Gothic MT" charset="0"/>
              </a:rPr>
              <a:t>M</a:t>
            </a:r>
            <a:r>
              <a:rPr lang="en-US" sz="2400" b="1" dirty="0" smtClean="0">
                <a:latin typeface="News Gothic MT" charset="0"/>
              </a:rPr>
              <a:t>oving away from “</a:t>
            </a:r>
            <a:r>
              <a:rPr lang="en-US" sz="2400" b="1" dirty="0" smtClean="0">
                <a:latin typeface="News Gothic MT" charset="0"/>
              </a:rPr>
              <a:t>Top-Down versus Bottom-Up” Paradigm</a:t>
            </a:r>
            <a:endParaRPr lang="en-US" sz="2400" b="1" dirty="0">
              <a:latin typeface="News Gothic MT" charset="0"/>
            </a:endParaRPr>
          </a:p>
        </p:txBody>
      </p:sp>
    </p:spTree>
    <p:extLst>
      <p:ext uri="{BB962C8B-B14F-4D97-AF65-F5344CB8AC3E}">
        <p14:creationId xmlns:p14="http://schemas.microsoft.com/office/powerpoint/2010/main" val="18924633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4294967295"/>
          </p:nvPr>
        </p:nvSpPr>
        <p:spPr>
          <a:xfrm>
            <a:off x="381000" y="609600"/>
            <a:ext cx="8696675" cy="5138525"/>
          </a:xfrm>
          <a:ln>
            <a:solidFill>
              <a:schemeClr val="bg2">
                <a:lumMod val="60000"/>
                <a:lumOff val="40000"/>
              </a:schemeClr>
            </a:solidFill>
          </a:ln>
        </p:spPr>
        <p:txBody>
          <a:bodyPr rtlCol="0">
            <a:noAutofit/>
          </a:bodyPr>
          <a:lstStyle/>
          <a:p>
            <a:pPr marL="349250" lvl="1" indent="0" algn="ctr">
              <a:spcBef>
                <a:spcPct val="0"/>
              </a:spcBef>
              <a:spcAft>
                <a:spcPts val="900"/>
              </a:spcAft>
              <a:buClr>
                <a:schemeClr val="accent1">
                  <a:lumMod val="60000"/>
                  <a:lumOff val="40000"/>
                </a:schemeClr>
              </a:buClr>
              <a:buNone/>
              <a:defRPr/>
            </a:pPr>
            <a:endParaRPr lang="en-US" sz="2000" b="1" dirty="0">
              <a:solidFill>
                <a:schemeClr val="tx1">
                  <a:lumMod val="65000"/>
                  <a:lumOff val="35000"/>
                </a:schemeClr>
              </a:solidFill>
              <a:latin typeface="Arial" charset="0"/>
              <a:ea typeface="+mn-ea"/>
              <a:cs typeface="+mn-cs"/>
            </a:endParaRPr>
          </a:p>
          <a:p>
            <a:pPr eaLnBrk="1" fontAlgn="auto" hangingPunct="1">
              <a:spcBef>
                <a:spcPct val="0"/>
              </a:spcBef>
              <a:spcAft>
                <a:spcPts val="900"/>
              </a:spcAft>
              <a:buClr>
                <a:schemeClr val="tx1"/>
              </a:buClr>
              <a:buSzPct val="100000"/>
              <a:buFont typeface="Wingdings 2" pitchFamily="18" charset="2"/>
              <a:buChar char=""/>
              <a:defRPr/>
            </a:pPr>
            <a:r>
              <a:rPr lang="en-US" sz="2600" dirty="0" smtClean="0">
                <a:latin typeface="Arial" charset="0"/>
              </a:rPr>
              <a:t>Combine (unified approach) atmospheric measurements with socioeconomic inventory data to </a:t>
            </a:r>
            <a:r>
              <a:rPr lang="en-US" sz="2600" i="1" dirty="0" smtClean="0">
                <a:solidFill>
                  <a:srgbClr val="0000FF"/>
                </a:solidFill>
                <a:latin typeface="Arial" charset="0"/>
              </a:rPr>
              <a:t>better quantify and attribute greenhouse gas emissions.</a:t>
            </a:r>
          </a:p>
          <a:p>
            <a:pPr>
              <a:spcBef>
                <a:spcPct val="0"/>
              </a:spcBef>
              <a:spcAft>
                <a:spcPts val="900"/>
              </a:spcAft>
              <a:buClr>
                <a:schemeClr val="tx1"/>
              </a:buClr>
              <a:buSzPct val="100000"/>
              <a:buFont typeface="Wingdings 2" pitchFamily="18" charset="2"/>
              <a:buChar char=""/>
              <a:defRPr/>
            </a:pPr>
            <a:r>
              <a:rPr lang="en-US" sz="2600" dirty="0">
                <a:latin typeface="Arial" charset="0"/>
              </a:rPr>
              <a:t>Success-criteria are that the information </a:t>
            </a:r>
            <a:r>
              <a:rPr lang="en-US" sz="2600" i="1" dirty="0">
                <a:solidFill>
                  <a:srgbClr val="0000FF"/>
                </a:solidFill>
                <a:latin typeface="Arial" charset="0"/>
              </a:rPr>
              <a:t>guides additional and valuable emission-reduction actions</a:t>
            </a:r>
            <a:r>
              <a:rPr lang="en-US" sz="2600" dirty="0" smtClean="0">
                <a:latin typeface="Arial" charset="0"/>
              </a:rPr>
              <a:t>.</a:t>
            </a:r>
            <a:endParaRPr lang="en-US" sz="2600" dirty="0" smtClean="0">
              <a:solidFill>
                <a:srgbClr val="0000FF"/>
              </a:solidFill>
              <a:latin typeface="Arial" charset="0"/>
            </a:endParaRPr>
          </a:p>
          <a:p>
            <a:pPr eaLnBrk="1" fontAlgn="auto" hangingPunct="1">
              <a:spcBef>
                <a:spcPct val="0"/>
              </a:spcBef>
              <a:spcAft>
                <a:spcPts val="900"/>
              </a:spcAft>
              <a:buClr>
                <a:schemeClr val="tx1"/>
              </a:buClr>
              <a:buSzPct val="100000"/>
              <a:buFont typeface="Wingdings 2" pitchFamily="18" charset="2"/>
              <a:buChar char=""/>
              <a:defRPr/>
            </a:pPr>
            <a:r>
              <a:rPr lang="en-US" sz="2600" i="1" dirty="0" smtClean="0">
                <a:solidFill>
                  <a:srgbClr val="0000FF"/>
                </a:solidFill>
                <a:latin typeface="Arial" charset="0"/>
                <a:ea typeface="+mn-ea"/>
                <a:cs typeface="+mn-cs"/>
              </a:rPr>
              <a:t>Stakeholders are entrained from the beginning </a:t>
            </a:r>
            <a:r>
              <a:rPr lang="en-US" sz="2600" dirty="0" smtClean="0">
                <a:latin typeface="Arial" charset="0"/>
                <a:ea typeface="+mn-ea"/>
                <a:cs typeface="+mn-cs"/>
              </a:rPr>
              <a:t>to ensure that information products meet user priorities and deliver on the foreseen value proposition.</a:t>
            </a:r>
          </a:p>
          <a:p>
            <a:pPr>
              <a:spcBef>
                <a:spcPct val="0"/>
              </a:spcBef>
              <a:spcAft>
                <a:spcPts val="900"/>
              </a:spcAft>
              <a:buClr>
                <a:schemeClr val="tx1"/>
              </a:buClr>
              <a:buSzPct val="100000"/>
              <a:buFont typeface="Wingdings 2" pitchFamily="18" charset="2"/>
              <a:buChar char=""/>
              <a:defRPr/>
            </a:pPr>
            <a:r>
              <a:rPr lang="en-US" sz="2600" dirty="0">
                <a:latin typeface="Arial" charset="0"/>
              </a:rPr>
              <a:t>IG</a:t>
            </a:r>
            <a:r>
              <a:rPr lang="en-US" sz="2600" baseline="30000" dirty="0">
                <a:latin typeface="Arial" charset="0"/>
              </a:rPr>
              <a:t>3</a:t>
            </a:r>
            <a:r>
              <a:rPr lang="en-US" sz="2600" dirty="0">
                <a:latin typeface="Arial" charset="0"/>
              </a:rPr>
              <a:t>IS will serve as an international coordinating mechanism and establish and propagate </a:t>
            </a:r>
            <a:r>
              <a:rPr lang="en-US" sz="2600" i="1" dirty="0">
                <a:solidFill>
                  <a:srgbClr val="0000FF"/>
                </a:solidFill>
                <a:latin typeface="Arial" charset="0"/>
              </a:rPr>
              <a:t>consistent methods and standards</a:t>
            </a:r>
            <a:r>
              <a:rPr lang="en-US" sz="2600" dirty="0">
                <a:latin typeface="Arial" charset="0"/>
              </a:rPr>
              <a:t> (</a:t>
            </a:r>
            <a:r>
              <a:rPr lang="en-US" sz="2600" b="1" dirty="0">
                <a:latin typeface="Arial" charset="0"/>
              </a:rPr>
              <a:t>BIPM/GAW</a:t>
            </a:r>
            <a:r>
              <a:rPr lang="en-US" sz="2600" dirty="0">
                <a:latin typeface="Arial" charset="0"/>
              </a:rPr>
              <a:t> partnership)</a:t>
            </a:r>
            <a:r>
              <a:rPr lang="en-US" sz="2600" dirty="0" smtClean="0">
                <a:latin typeface="Arial" charset="0"/>
              </a:rPr>
              <a:t>.</a:t>
            </a:r>
            <a:r>
              <a:rPr lang="en-US" sz="2600" dirty="0" smtClean="0">
                <a:latin typeface="Arial" charset="0"/>
                <a:ea typeface="+mn-ea"/>
                <a:cs typeface="+mn-cs"/>
              </a:rPr>
              <a:t> </a:t>
            </a:r>
          </a:p>
          <a:p>
            <a:pPr eaLnBrk="1" fontAlgn="auto" hangingPunct="1">
              <a:spcBef>
                <a:spcPct val="0"/>
              </a:spcBef>
              <a:spcAft>
                <a:spcPts val="900"/>
              </a:spcAft>
              <a:buClr>
                <a:schemeClr val="tx1"/>
              </a:buClr>
              <a:buSzPct val="100000"/>
              <a:buFont typeface="Wingdings 2" pitchFamily="18" charset="2"/>
              <a:buChar char=""/>
              <a:defRPr/>
            </a:pPr>
            <a:r>
              <a:rPr lang="en-US" sz="2600" dirty="0" smtClean="0">
                <a:latin typeface="Arial" charset="0"/>
                <a:ea typeface="+mn-ea"/>
                <a:cs typeface="+mn-cs"/>
              </a:rPr>
              <a:t>IG</a:t>
            </a:r>
            <a:r>
              <a:rPr lang="en-US" sz="2600" baseline="30000" dirty="0" smtClean="0">
                <a:latin typeface="Arial" charset="0"/>
                <a:ea typeface="+mn-ea"/>
                <a:cs typeface="+mn-cs"/>
              </a:rPr>
              <a:t>3</a:t>
            </a:r>
            <a:r>
              <a:rPr lang="en-US" sz="2600" dirty="0" smtClean="0">
                <a:latin typeface="Arial" charset="0"/>
                <a:ea typeface="+mn-ea"/>
                <a:cs typeface="+mn-cs"/>
              </a:rPr>
              <a:t>IS must mature </a:t>
            </a:r>
            <a:r>
              <a:rPr lang="en-US" sz="2600" i="1" dirty="0" smtClean="0">
                <a:solidFill>
                  <a:srgbClr val="0000FF"/>
                </a:solidFill>
                <a:latin typeface="Arial" charset="0"/>
                <a:ea typeface="+mn-ea"/>
                <a:cs typeface="+mn-cs"/>
              </a:rPr>
              <a:t>in concert with evolution of policy and technology</a:t>
            </a:r>
            <a:r>
              <a:rPr lang="en-US" sz="2600" i="1" dirty="0" smtClean="0">
                <a:solidFill>
                  <a:srgbClr val="0000FF"/>
                </a:solidFill>
                <a:latin typeface="Arial" charset="0"/>
              </a:rPr>
              <a:t>.</a:t>
            </a:r>
          </a:p>
          <a:p>
            <a:pPr eaLnBrk="1" fontAlgn="auto" hangingPunct="1">
              <a:spcBef>
                <a:spcPct val="0"/>
              </a:spcBef>
              <a:spcAft>
                <a:spcPts val="900"/>
              </a:spcAft>
              <a:buClr>
                <a:schemeClr val="accent1">
                  <a:lumMod val="60000"/>
                  <a:lumOff val="40000"/>
                </a:schemeClr>
              </a:buClr>
              <a:buFont typeface="Wingdings 2" pitchFamily="18" charset="2"/>
              <a:buChar char=""/>
              <a:defRPr/>
            </a:pPr>
            <a:endParaRPr lang="en-US" sz="2600" dirty="0">
              <a:latin typeface="Arial" charset="0"/>
              <a:ea typeface="+mn-ea"/>
              <a:cs typeface="+mn-cs"/>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1051" y="-19873"/>
            <a:ext cx="784250" cy="1058266"/>
          </a:xfrm>
          <a:prstGeom prst="rect">
            <a:avLst/>
          </a:prstGeom>
          <a:no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132527"/>
            <a:ext cx="924275" cy="1010473"/>
          </a:xfrm>
          <a:prstGeom prst="rect">
            <a:avLst/>
          </a:prstGeom>
          <a:noFill/>
        </p:spPr>
      </p:pic>
      <p:sp>
        <p:nvSpPr>
          <p:cNvPr id="2" name="TextBox 1"/>
          <p:cNvSpPr txBox="1"/>
          <p:nvPr/>
        </p:nvSpPr>
        <p:spPr>
          <a:xfrm>
            <a:off x="1240277" y="-58687"/>
            <a:ext cx="6779470" cy="954107"/>
          </a:xfrm>
          <a:prstGeom prst="rect">
            <a:avLst/>
          </a:prstGeom>
          <a:noFill/>
        </p:spPr>
        <p:txBody>
          <a:bodyPr wrap="none" rtlCol="0">
            <a:spAutoFit/>
          </a:bodyPr>
          <a:lstStyle/>
          <a:p>
            <a:pPr algn="ctr"/>
            <a:r>
              <a:rPr lang="en-US" sz="2800" b="1" dirty="0">
                <a:solidFill>
                  <a:schemeClr val="accent1"/>
                </a:solidFill>
              </a:rPr>
              <a:t>Integrated Global GHG Information </a:t>
            </a:r>
            <a:r>
              <a:rPr lang="en-US" sz="2800" b="1" dirty="0" smtClean="0">
                <a:solidFill>
                  <a:schemeClr val="accent1"/>
                </a:solidFill>
              </a:rPr>
              <a:t>System: </a:t>
            </a:r>
            <a:endParaRPr lang="en-US" sz="2800" b="1" dirty="0">
              <a:solidFill>
                <a:schemeClr val="accent1"/>
              </a:solidFill>
            </a:endParaRPr>
          </a:p>
          <a:p>
            <a:pPr algn="ctr"/>
            <a:r>
              <a:rPr lang="en-US" sz="2800" b="1" dirty="0" smtClean="0">
                <a:solidFill>
                  <a:schemeClr val="accent1"/>
                </a:solidFill>
              </a:rPr>
              <a:t>IG</a:t>
            </a:r>
            <a:r>
              <a:rPr lang="en-US" sz="2800" b="1" baseline="30000" dirty="0" smtClean="0">
                <a:solidFill>
                  <a:schemeClr val="accent1"/>
                </a:solidFill>
              </a:rPr>
              <a:t>3</a:t>
            </a:r>
            <a:r>
              <a:rPr lang="en-US" sz="2800" b="1" dirty="0" smtClean="0">
                <a:solidFill>
                  <a:schemeClr val="accent1"/>
                </a:solidFill>
              </a:rPr>
              <a:t>IS Principles</a:t>
            </a:r>
            <a:endParaRPr lang="en-US" sz="2800" b="1" dirty="0">
              <a:solidFill>
                <a:schemeClr val="accent1"/>
              </a:solidFill>
            </a:endParaRPr>
          </a:p>
        </p:txBody>
      </p:sp>
    </p:spTree>
    <p:extLst>
      <p:ext uri="{BB962C8B-B14F-4D97-AF65-F5344CB8AC3E}">
        <p14:creationId xmlns:p14="http://schemas.microsoft.com/office/powerpoint/2010/main" val="17978093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4294967295"/>
          </p:nvPr>
        </p:nvSpPr>
        <p:spPr>
          <a:xfrm>
            <a:off x="193808" y="2478330"/>
            <a:ext cx="9067800" cy="5486400"/>
          </a:xfrm>
        </p:spPr>
        <p:txBody>
          <a:bodyPr rtlCol="0">
            <a:noAutofit/>
          </a:bodyPr>
          <a:lstStyle/>
          <a:p>
            <a:pPr marL="0" indent="0" eaLnBrk="1" fontAlgn="auto" hangingPunct="1">
              <a:lnSpc>
                <a:spcPct val="80000"/>
              </a:lnSpc>
              <a:spcBef>
                <a:spcPct val="45000"/>
              </a:spcBef>
              <a:spcAft>
                <a:spcPts val="0"/>
              </a:spcAft>
              <a:buClrTx/>
              <a:buSzPct val="100000"/>
              <a:buFont typeface="Wingdings 2" charset="0"/>
              <a:buNone/>
              <a:defRPr/>
            </a:pPr>
            <a:r>
              <a:rPr lang="en-US" sz="2000" b="1" dirty="0" smtClean="0">
                <a:latin typeface="Arial"/>
                <a:cs typeface="Arial"/>
              </a:rPr>
              <a:t>Objectives</a:t>
            </a:r>
          </a:p>
          <a:p>
            <a:pPr>
              <a:spcBef>
                <a:spcPct val="45000"/>
              </a:spcBef>
              <a:buClr>
                <a:schemeClr val="tx1"/>
              </a:buClr>
              <a:buSzPct val="150000"/>
              <a:defRPr/>
            </a:pPr>
            <a:r>
              <a:rPr lang="en-US" sz="2000" b="1" i="1" dirty="0" smtClean="0">
                <a:solidFill>
                  <a:srgbClr val="0000FF"/>
                </a:solidFill>
                <a:latin typeface="Arial"/>
                <a:cs typeface="Arial"/>
              </a:rPr>
              <a:t>Inform </a:t>
            </a:r>
            <a:r>
              <a:rPr lang="en-US" sz="2000" b="1" i="1" dirty="0" smtClean="0">
                <a:solidFill>
                  <a:srgbClr val="0000FF"/>
                </a:solidFill>
                <a:latin typeface="Arial"/>
                <a:cs typeface="Arial"/>
              </a:rPr>
              <a:t>national inventory reporting </a:t>
            </a:r>
            <a:r>
              <a:rPr lang="en-US" sz="2000" dirty="0" smtClean="0">
                <a:latin typeface="Arial"/>
                <a:cs typeface="Arial"/>
              </a:rPr>
              <a:t>by making use of atmospheric measurements for all countries</a:t>
            </a:r>
          </a:p>
          <a:p>
            <a:pPr>
              <a:spcBef>
                <a:spcPct val="45000"/>
              </a:spcBef>
              <a:buClr>
                <a:schemeClr val="tx1"/>
              </a:buClr>
              <a:buSzPct val="150000"/>
              <a:defRPr/>
            </a:pPr>
            <a:r>
              <a:rPr lang="en-US" sz="2000" dirty="0" smtClean="0">
                <a:latin typeface="Arial"/>
                <a:cs typeface="Arial"/>
              </a:rPr>
              <a:t>GHG </a:t>
            </a:r>
            <a:r>
              <a:rPr lang="en-US" sz="2000" dirty="0">
                <a:latin typeface="Arial"/>
                <a:cs typeface="Arial"/>
              </a:rPr>
              <a:t>monitoring in </a:t>
            </a:r>
            <a:r>
              <a:rPr lang="en-US" sz="2000" b="1" i="1" dirty="0">
                <a:solidFill>
                  <a:srgbClr val="0000FF"/>
                </a:solidFill>
                <a:latin typeface="Arial"/>
                <a:cs typeface="Arial"/>
              </a:rPr>
              <a:t>large </a:t>
            </a:r>
            <a:r>
              <a:rPr lang="en-US" sz="2000" b="1" i="1" dirty="0" smtClean="0">
                <a:solidFill>
                  <a:srgbClr val="0000FF"/>
                </a:solidFill>
                <a:latin typeface="Arial"/>
                <a:cs typeface="Arial"/>
              </a:rPr>
              <a:t>urban source areas </a:t>
            </a:r>
            <a:r>
              <a:rPr lang="en-US" sz="2000" dirty="0" smtClean="0">
                <a:latin typeface="Arial"/>
                <a:cs typeface="Arial"/>
              </a:rPr>
              <a:t>(megacities)</a:t>
            </a:r>
            <a:endParaRPr lang="en-US" sz="1050" dirty="0" smtClean="0">
              <a:latin typeface="Arial"/>
              <a:cs typeface="Arial"/>
            </a:endParaRPr>
          </a:p>
          <a:p>
            <a:pPr>
              <a:lnSpc>
                <a:spcPct val="80000"/>
              </a:lnSpc>
              <a:spcBef>
                <a:spcPct val="45000"/>
              </a:spcBef>
              <a:buClr>
                <a:schemeClr val="tx1"/>
              </a:buClr>
              <a:buSzPct val="150000"/>
              <a:defRPr/>
            </a:pPr>
            <a:r>
              <a:rPr lang="en-US" sz="2000" dirty="0">
                <a:latin typeface="Arial"/>
                <a:cs typeface="Arial"/>
              </a:rPr>
              <a:t>Detection </a:t>
            </a:r>
            <a:r>
              <a:rPr lang="en-US" sz="2000" dirty="0" smtClean="0">
                <a:latin typeface="Arial"/>
                <a:cs typeface="Arial"/>
              </a:rPr>
              <a:t>and quantifying </a:t>
            </a:r>
            <a:r>
              <a:rPr lang="en-US" sz="2000" b="1" i="1" dirty="0" smtClean="0">
                <a:solidFill>
                  <a:srgbClr val="0000FF"/>
                </a:solidFill>
                <a:latin typeface="Arial"/>
                <a:cs typeface="Arial"/>
              </a:rPr>
              <a:t>large unknown industrial CH</a:t>
            </a:r>
            <a:r>
              <a:rPr lang="en-US" sz="2000" b="1" i="1" baseline="-25000" dirty="0" smtClean="0">
                <a:solidFill>
                  <a:srgbClr val="0000FF"/>
                </a:solidFill>
                <a:latin typeface="Arial"/>
                <a:cs typeface="Arial"/>
              </a:rPr>
              <a:t>4</a:t>
            </a:r>
            <a:r>
              <a:rPr lang="en-US" sz="2000" b="1" i="1" dirty="0" smtClean="0">
                <a:solidFill>
                  <a:srgbClr val="0000FF"/>
                </a:solidFill>
                <a:latin typeface="Arial"/>
                <a:cs typeface="Arial"/>
              </a:rPr>
              <a:t> emissions </a:t>
            </a:r>
            <a:endParaRPr lang="en-US" sz="2000" b="1" i="1" dirty="0" smtClean="0">
              <a:solidFill>
                <a:srgbClr val="0000FF"/>
              </a:solidFill>
              <a:latin typeface="Arial"/>
              <a:cs typeface="Arial"/>
            </a:endParaRPr>
          </a:p>
          <a:p>
            <a:pPr>
              <a:lnSpc>
                <a:spcPct val="80000"/>
              </a:lnSpc>
              <a:spcBef>
                <a:spcPct val="45000"/>
              </a:spcBef>
              <a:buClr>
                <a:schemeClr val="tx1"/>
              </a:buClr>
              <a:buSzPct val="150000"/>
              <a:defRPr/>
            </a:pPr>
            <a:r>
              <a:rPr lang="en-US" sz="2000" dirty="0">
                <a:latin typeface="Arial"/>
                <a:cs typeface="Arial"/>
              </a:rPr>
              <a:t>Timely and quantified trend assessment in </a:t>
            </a:r>
            <a:r>
              <a:rPr lang="en-US" sz="2000" b="1" i="1" dirty="0">
                <a:solidFill>
                  <a:srgbClr val="0000FF"/>
                </a:solidFill>
                <a:latin typeface="Arial"/>
                <a:cs typeface="Arial"/>
              </a:rPr>
              <a:t>support of countries’ NDC tracking and “Global Stocktaking” </a:t>
            </a:r>
            <a:r>
              <a:rPr lang="en-US" sz="2000" dirty="0">
                <a:latin typeface="Arial"/>
                <a:cs typeface="Arial"/>
              </a:rPr>
              <a:t>(TBD</a:t>
            </a:r>
            <a:r>
              <a:rPr lang="en-US" sz="2000" dirty="0" smtClean="0">
                <a:latin typeface="Arial"/>
                <a:cs typeface="Arial"/>
              </a:rPr>
              <a:t>)</a:t>
            </a:r>
            <a:endParaRPr lang="en-US" sz="2000" dirty="0">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051" y="-26256"/>
            <a:ext cx="784250" cy="1058266"/>
          </a:xfrm>
          <a:prstGeom prst="rect">
            <a:avLst/>
          </a:prstGeom>
          <a:no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9599" y="90464"/>
            <a:ext cx="848076" cy="1010473"/>
          </a:xfrm>
          <a:prstGeom prst="rect">
            <a:avLst/>
          </a:prstGeom>
          <a:noFill/>
        </p:spPr>
      </p:pic>
      <p:sp>
        <p:nvSpPr>
          <p:cNvPr id="8" name="Rectangle 2"/>
          <p:cNvSpPr txBox="1">
            <a:spLocks noChangeArrowheads="1"/>
          </p:cNvSpPr>
          <p:nvPr/>
        </p:nvSpPr>
        <p:spPr>
          <a:xfrm>
            <a:off x="193808" y="1144830"/>
            <a:ext cx="9547927" cy="119221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fontAlgn="auto">
              <a:lnSpc>
                <a:spcPct val="120000"/>
              </a:lnSpc>
              <a:spcAft>
                <a:spcPts val="0"/>
              </a:spcAft>
            </a:pPr>
            <a:r>
              <a:rPr lang="en-US" sz="2000" b="1" dirty="0" smtClean="0">
                <a:solidFill>
                  <a:schemeClr val="tx1"/>
                </a:solidFill>
                <a:latin typeface="Arial" charset="0"/>
              </a:rPr>
              <a:t>Activities</a:t>
            </a:r>
            <a:endParaRPr lang="en-US" sz="2000" b="1" dirty="0">
              <a:solidFill>
                <a:schemeClr val="tx1"/>
              </a:solidFill>
              <a:latin typeface="Arial" charset="0"/>
            </a:endParaRPr>
          </a:p>
          <a:p>
            <a:pPr marL="342900" indent="-342900" algn="l" fontAlgn="auto">
              <a:lnSpc>
                <a:spcPct val="120000"/>
              </a:lnSpc>
              <a:spcAft>
                <a:spcPts val="0"/>
              </a:spcAft>
              <a:buSzPct val="150000"/>
              <a:buFont typeface="Arial"/>
              <a:buChar char="•"/>
            </a:pPr>
            <a:r>
              <a:rPr lang="en-US" sz="2000" b="1" i="1" dirty="0">
                <a:solidFill>
                  <a:srgbClr val="0000FF"/>
                </a:solidFill>
                <a:latin typeface="Arial" charset="0"/>
              </a:rPr>
              <a:t>Pilot projects </a:t>
            </a:r>
            <a:r>
              <a:rPr lang="en-US" sz="2000" b="1" dirty="0">
                <a:solidFill>
                  <a:schemeClr val="tx1"/>
                </a:solidFill>
                <a:latin typeface="Arial" charset="0"/>
              </a:rPr>
              <a:t>to </a:t>
            </a:r>
            <a:r>
              <a:rPr lang="en-US" sz="2000" b="1" dirty="0" smtClean="0">
                <a:solidFill>
                  <a:schemeClr val="tx1"/>
                </a:solidFill>
                <a:latin typeface="Arial" charset="0"/>
              </a:rPr>
              <a:t>build user-base and improve skill,</a:t>
            </a:r>
          </a:p>
          <a:p>
            <a:pPr marL="342900" indent="-342900" algn="l" fontAlgn="auto">
              <a:lnSpc>
                <a:spcPct val="50000"/>
              </a:lnSpc>
              <a:spcAft>
                <a:spcPts val="0"/>
              </a:spcAft>
              <a:buSzPct val="150000"/>
              <a:buFont typeface="Arial"/>
              <a:buChar char="•"/>
            </a:pPr>
            <a:endParaRPr lang="en-US" sz="2000" b="1" dirty="0">
              <a:solidFill>
                <a:schemeClr val="tx1"/>
              </a:solidFill>
              <a:latin typeface="Arial" charset="0"/>
            </a:endParaRPr>
          </a:p>
          <a:p>
            <a:pPr marL="342900" indent="-342900" algn="l" fontAlgn="auto">
              <a:spcAft>
                <a:spcPts val="0"/>
              </a:spcAft>
              <a:buSzPct val="150000"/>
              <a:buFont typeface="Arial"/>
              <a:buChar char="•"/>
            </a:pPr>
            <a:r>
              <a:rPr lang="en-US" sz="2000" b="1" i="1" dirty="0" smtClean="0">
                <a:solidFill>
                  <a:srgbClr val="0000FF"/>
                </a:solidFill>
                <a:latin typeface="Arial" charset="0"/>
              </a:rPr>
              <a:t>Document good-practice</a:t>
            </a:r>
            <a:r>
              <a:rPr lang="en-US" sz="2000" b="1" dirty="0" smtClean="0">
                <a:solidFill>
                  <a:schemeClr val="tx1"/>
                </a:solidFill>
                <a:latin typeface="Arial" charset="0"/>
              </a:rPr>
              <a:t> implementation </a:t>
            </a:r>
            <a:r>
              <a:rPr lang="en-US" sz="2000" b="1" dirty="0">
                <a:solidFill>
                  <a:schemeClr val="tx1"/>
                </a:solidFill>
                <a:latin typeface="Arial" charset="0"/>
              </a:rPr>
              <a:t>guidelines </a:t>
            </a:r>
          </a:p>
        </p:txBody>
      </p:sp>
      <p:sp>
        <p:nvSpPr>
          <p:cNvPr id="2" name="TextBox 1"/>
          <p:cNvSpPr txBox="1"/>
          <p:nvPr/>
        </p:nvSpPr>
        <p:spPr>
          <a:xfrm>
            <a:off x="2421110" y="76200"/>
            <a:ext cx="4301779" cy="2062103"/>
          </a:xfrm>
          <a:prstGeom prst="rect">
            <a:avLst/>
          </a:prstGeom>
          <a:noFill/>
        </p:spPr>
        <p:txBody>
          <a:bodyPr wrap="none" rtlCol="0">
            <a:spAutoFit/>
          </a:bodyPr>
          <a:lstStyle/>
          <a:p>
            <a:pPr algn="ctr"/>
            <a:r>
              <a:rPr lang="en-US" sz="3200" b="1" dirty="0">
                <a:solidFill>
                  <a:srgbClr val="4F81BD"/>
                </a:solidFill>
              </a:rPr>
              <a:t>IG</a:t>
            </a:r>
            <a:r>
              <a:rPr lang="en-US" sz="3200" b="1" baseline="30000" dirty="0">
                <a:solidFill>
                  <a:srgbClr val="4F81BD"/>
                </a:solidFill>
              </a:rPr>
              <a:t>3</a:t>
            </a:r>
            <a:r>
              <a:rPr lang="en-US" sz="3200" b="1" dirty="0">
                <a:solidFill>
                  <a:srgbClr val="4F81BD"/>
                </a:solidFill>
              </a:rPr>
              <a:t>IS </a:t>
            </a:r>
            <a:r>
              <a:rPr lang="en-US" sz="3200" b="1" dirty="0" smtClean="0">
                <a:solidFill>
                  <a:srgbClr val="4F81BD"/>
                </a:solidFill>
              </a:rPr>
              <a:t>Implementation:</a:t>
            </a:r>
          </a:p>
          <a:p>
            <a:pPr algn="ctr"/>
            <a:r>
              <a:rPr lang="en-US" sz="3200" b="1" dirty="0" smtClean="0">
                <a:solidFill>
                  <a:srgbClr val="4F81BD"/>
                </a:solidFill>
              </a:rPr>
              <a:t>Products and Objectives </a:t>
            </a:r>
          </a:p>
          <a:p>
            <a:pPr algn="ctr"/>
            <a:endParaRPr lang="en-US" sz="3200" b="1" dirty="0">
              <a:solidFill>
                <a:srgbClr val="4F81BD"/>
              </a:solidFill>
            </a:endParaRPr>
          </a:p>
          <a:p>
            <a:pPr algn="ctr"/>
            <a:endParaRPr lang="en-US" sz="3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97737"/>
            <a:ext cx="924275" cy="1010473"/>
          </a:xfrm>
          <a:prstGeom prst="rect">
            <a:avLst/>
          </a:prstGeom>
          <a:noFill/>
        </p:spPr>
      </p:pic>
      <p:sp>
        <p:nvSpPr>
          <p:cNvPr id="9" name="Rectangle 2"/>
          <p:cNvSpPr txBox="1">
            <a:spLocks noChangeArrowheads="1"/>
          </p:cNvSpPr>
          <p:nvPr/>
        </p:nvSpPr>
        <p:spPr>
          <a:xfrm>
            <a:off x="216832" y="5180687"/>
            <a:ext cx="9547927" cy="119221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fontAlgn="auto">
              <a:lnSpc>
                <a:spcPct val="120000"/>
              </a:lnSpc>
              <a:spcAft>
                <a:spcPts val="0"/>
              </a:spcAft>
            </a:pPr>
            <a:r>
              <a:rPr lang="en-US" sz="2000" b="1" dirty="0" smtClean="0">
                <a:solidFill>
                  <a:schemeClr val="tx1"/>
                </a:solidFill>
                <a:latin typeface="Arial" charset="0"/>
              </a:rPr>
              <a:t>Crosscutting Activities</a:t>
            </a:r>
            <a:endParaRPr lang="en-US" sz="2000" b="1" dirty="0">
              <a:solidFill>
                <a:schemeClr val="tx1"/>
              </a:solidFill>
              <a:latin typeface="Arial" charset="0"/>
            </a:endParaRPr>
          </a:p>
          <a:p>
            <a:pPr marL="342900" indent="-342900" algn="l" fontAlgn="auto">
              <a:lnSpc>
                <a:spcPct val="120000"/>
              </a:lnSpc>
              <a:spcAft>
                <a:spcPts val="0"/>
              </a:spcAft>
              <a:buSzPct val="150000"/>
              <a:buFont typeface="Arial"/>
              <a:buChar char="•"/>
            </a:pPr>
            <a:r>
              <a:rPr lang="en-US" sz="2000" b="1" dirty="0" smtClean="0">
                <a:solidFill>
                  <a:srgbClr val="000000"/>
                </a:solidFill>
                <a:latin typeface="Arial" charset="0"/>
              </a:rPr>
              <a:t>Stimulate high-priority </a:t>
            </a:r>
            <a:r>
              <a:rPr lang="en-US" sz="2000" b="1" i="1" dirty="0" smtClean="0">
                <a:solidFill>
                  <a:srgbClr val="0000FF"/>
                </a:solidFill>
                <a:latin typeface="Arial" charset="0"/>
              </a:rPr>
              <a:t>Research and Development</a:t>
            </a:r>
            <a:endParaRPr lang="en-US" sz="2000" b="1" dirty="0" smtClean="0">
              <a:solidFill>
                <a:schemeClr val="tx1"/>
              </a:solidFill>
              <a:latin typeface="Arial" charset="0"/>
            </a:endParaRPr>
          </a:p>
          <a:p>
            <a:pPr marL="342900" indent="-342900" algn="l" fontAlgn="auto">
              <a:lnSpc>
                <a:spcPct val="50000"/>
              </a:lnSpc>
              <a:spcAft>
                <a:spcPts val="0"/>
              </a:spcAft>
              <a:buSzPct val="150000"/>
              <a:buFont typeface="Arial"/>
              <a:buChar char="•"/>
            </a:pPr>
            <a:endParaRPr lang="en-US" sz="2000" b="1" dirty="0">
              <a:solidFill>
                <a:schemeClr val="tx1"/>
              </a:solidFill>
              <a:latin typeface="Arial" charset="0"/>
            </a:endParaRPr>
          </a:p>
          <a:p>
            <a:pPr marL="342900" indent="-342900" algn="l" fontAlgn="auto">
              <a:spcAft>
                <a:spcPts val="0"/>
              </a:spcAft>
              <a:buSzPct val="150000"/>
              <a:buFont typeface="Arial"/>
              <a:buChar char="•"/>
            </a:pPr>
            <a:r>
              <a:rPr lang="en-US" sz="2000" b="1" dirty="0" smtClean="0">
                <a:solidFill>
                  <a:srgbClr val="000000"/>
                </a:solidFill>
                <a:latin typeface="Arial" charset="0"/>
              </a:rPr>
              <a:t>Inverse Modeling </a:t>
            </a:r>
            <a:r>
              <a:rPr lang="en-US" sz="2000" b="1" i="1" dirty="0" smtClean="0">
                <a:solidFill>
                  <a:srgbClr val="0000FF"/>
                </a:solidFill>
                <a:latin typeface="Arial" charset="0"/>
              </a:rPr>
              <a:t>benchmarking, </a:t>
            </a:r>
            <a:r>
              <a:rPr lang="en-US" sz="2000" b="1" i="1" dirty="0" err="1" smtClean="0">
                <a:solidFill>
                  <a:srgbClr val="0000FF"/>
                </a:solidFill>
                <a:latin typeface="Arial" charset="0"/>
              </a:rPr>
              <a:t>testbed</a:t>
            </a:r>
            <a:r>
              <a:rPr lang="en-US" sz="2000" b="1" i="1" dirty="0">
                <a:solidFill>
                  <a:srgbClr val="0000FF"/>
                </a:solidFill>
                <a:latin typeface="Arial" charset="0"/>
              </a:rPr>
              <a:t> </a:t>
            </a:r>
            <a:r>
              <a:rPr lang="en-US" sz="2000" b="1" i="1" dirty="0" smtClean="0">
                <a:solidFill>
                  <a:srgbClr val="0000FF"/>
                </a:solidFill>
                <a:latin typeface="Arial" charset="0"/>
              </a:rPr>
              <a:t>and </a:t>
            </a:r>
            <a:r>
              <a:rPr lang="en-US" sz="2000" b="1" i="1" dirty="0" err="1" smtClean="0">
                <a:solidFill>
                  <a:srgbClr val="0000FF"/>
                </a:solidFill>
                <a:latin typeface="Arial" charset="0"/>
              </a:rPr>
              <a:t>intercomparison</a:t>
            </a:r>
            <a:endParaRPr lang="en-US" sz="2000" b="1" dirty="0">
              <a:solidFill>
                <a:schemeClr val="tx1"/>
              </a:solidFill>
              <a:latin typeface="Arial" charset="0"/>
            </a:endParaRPr>
          </a:p>
        </p:txBody>
      </p:sp>
    </p:spTree>
    <p:extLst>
      <p:ext uri="{BB962C8B-B14F-4D97-AF65-F5344CB8AC3E}">
        <p14:creationId xmlns:p14="http://schemas.microsoft.com/office/powerpoint/2010/main" val="30803828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5"/>
          <p:cNvSpPr>
            <a:spLocks noGrp="1" noChangeArrowheads="1"/>
          </p:cNvSpPr>
          <p:nvPr>
            <p:ph idx="1"/>
          </p:nvPr>
        </p:nvSpPr>
        <p:spPr>
          <a:xfrm>
            <a:off x="-14996" y="1167010"/>
            <a:ext cx="9296400" cy="5715000"/>
          </a:xfrm>
        </p:spPr>
        <p:txBody>
          <a:bodyPr>
            <a:noAutofit/>
          </a:bodyPr>
          <a:lstStyle/>
          <a:p>
            <a:pPr>
              <a:lnSpc>
                <a:spcPct val="80000"/>
              </a:lnSpc>
            </a:pPr>
            <a:r>
              <a:rPr lang="en-US" sz="2800" dirty="0" smtClean="0">
                <a:latin typeface="Arial"/>
                <a:cs typeface="Arial"/>
              </a:rPr>
              <a:t>IPCC TFI </a:t>
            </a:r>
            <a:r>
              <a:rPr lang="en-US" sz="2800" dirty="0">
                <a:latin typeface="Arial"/>
                <a:cs typeface="Arial"/>
              </a:rPr>
              <a:t>guidelines/guidance provide broad international calculation </a:t>
            </a:r>
            <a:r>
              <a:rPr lang="en-US" sz="2800" dirty="0" smtClean="0">
                <a:latin typeface="Arial"/>
                <a:cs typeface="Arial"/>
              </a:rPr>
              <a:t>methods (2006):</a:t>
            </a:r>
            <a:endParaRPr lang="en-US" sz="2800" dirty="0">
              <a:latin typeface="Arial"/>
              <a:cs typeface="Arial"/>
            </a:endParaRPr>
          </a:p>
          <a:p>
            <a:pPr lvl="1">
              <a:lnSpc>
                <a:spcPct val="80000"/>
              </a:lnSpc>
            </a:pPr>
            <a:r>
              <a:rPr lang="en-US" sz="2400" dirty="0" smtClean="0">
                <a:latin typeface="Arial"/>
                <a:cs typeface="Arial"/>
              </a:rPr>
              <a:t>Inventory protocols for transparent</a:t>
            </a:r>
            <a:r>
              <a:rPr lang="en-US" sz="2400" dirty="0">
                <a:latin typeface="Arial"/>
                <a:cs typeface="Arial"/>
              </a:rPr>
              <a:t>, documented, consistent over time, complete, comparable, assessed for uncertainties, subject to quality control and quality assurance, and efficient in the use of </a:t>
            </a:r>
            <a:r>
              <a:rPr lang="en-US" sz="2400" dirty="0" smtClean="0">
                <a:latin typeface="Arial"/>
                <a:cs typeface="Arial"/>
              </a:rPr>
              <a:t>resources</a:t>
            </a:r>
          </a:p>
          <a:p>
            <a:pPr marL="349250" lvl="1" indent="0">
              <a:lnSpc>
                <a:spcPct val="80000"/>
              </a:lnSpc>
              <a:buNone/>
            </a:pPr>
            <a:endParaRPr lang="en-US" sz="2000" dirty="0" smtClean="0">
              <a:latin typeface="Arial"/>
              <a:cs typeface="Arial"/>
            </a:endParaRPr>
          </a:p>
          <a:p>
            <a:pPr>
              <a:lnSpc>
                <a:spcPct val="80000"/>
              </a:lnSpc>
            </a:pPr>
            <a:r>
              <a:rPr lang="en-US" sz="2800" dirty="0" smtClean="0">
                <a:latin typeface="Arial"/>
                <a:cs typeface="Arial"/>
              </a:rPr>
              <a:t>IPCC TFI 2019 Refinement to 2006 Guidelines– will improve guidance to countries</a:t>
            </a:r>
            <a:endParaRPr lang="en-US" sz="1800" dirty="0" smtClean="0">
              <a:latin typeface="Arial"/>
              <a:cs typeface="Arial"/>
            </a:endParaRPr>
          </a:p>
          <a:p>
            <a:pPr lvl="1">
              <a:lnSpc>
                <a:spcPct val="80000"/>
              </a:lnSpc>
            </a:pPr>
            <a:r>
              <a:rPr lang="en-US" sz="2400" b="1" i="1" dirty="0" smtClean="0">
                <a:solidFill>
                  <a:srgbClr val="3366FF"/>
                </a:solidFill>
                <a:latin typeface="Arial"/>
                <a:cs typeface="Arial"/>
              </a:rPr>
              <a:t>Will include assessment of methods for using atmospheric measurements &amp; analyses to improve inventory estimates and certainties.</a:t>
            </a:r>
          </a:p>
          <a:p>
            <a:pPr lvl="1">
              <a:lnSpc>
                <a:spcPct val="80000"/>
              </a:lnSpc>
            </a:pPr>
            <a:r>
              <a:rPr lang="en-US" sz="2400" dirty="0">
                <a:latin typeface="Arial"/>
                <a:cs typeface="Arial"/>
              </a:rPr>
              <a:t>Establish link with WMO/IG</a:t>
            </a:r>
            <a:r>
              <a:rPr lang="en-US" sz="2400" baseline="30000" dirty="0">
                <a:latin typeface="Arial"/>
                <a:cs typeface="Arial"/>
              </a:rPr>
              <a:t>3</a:t>
            </a:r>
            <a:r>
              <a:rPr lang="en-US" sz="2400" dirty="0">
                <a:latin typeface="Arial"/>
                <a:cs typeface="Arial"/>
              </a:rPr>
              <a:t>IS effort to </a:t>
            </a:r>
            <a:r>
              <a:rPr lang="en-US" sz="2400" dirty="0" smtClean="0">
                <a:latin typeface="Arial"/>
                <a:cs typeface="Arial"/>
              </a:rPr>
              <a:t>propagate methods and standards to both developed and developing countries.</a:t>
            </a:r>
          </a:p>
          <a:p>
            <a:pPr lvl="1">
              <a:lnSpc>
                <a:spcPct val="80000"/>
              </a:lnSpc>
            </a:pPr>
            <a:endParaRPr lang="en-US" sz="2400" dirty="0" smtClean="0">
              <a:latin typeface="Arial"/>
              <a:cs typeface="Arial"/>
            </a:endParaRPr>
          </a:p>
          <a:p>
            <a:pPr lvl="1">
              <a:lnSpc>
                <a:spcPct val="80000"/>
              </a:lnSpc>
            </a:pPr>
            <a:endParaRPr lang="en-US" sz="2400" dirty="0" smtClean="0">
              <a:latin typeface="Arial"/>
              <a:cs typeface="Arial"/>
            </a:endParaRPr>
          </a:p>
          <a:p>
            <a:pPr lvl="1">
              <a:lnSpc>
                <a:spcPct val="80000"/>
              </a:lnSpc>
            </a:pPr>
            <a:endParaRPr lang="en-US" sz="1800" dirty="0" smtClean="0">
              <a:latin typeface="Arial"/>
              <a:cs typeface="Arial"/>
            </a:endParaRPr>
          </a:p>
          <a:p>
            <a:pPr lvl="1">
              <a:lnSpc>
                <a:spcPct val="80000"/>
              </a:lnSpc>
            </a:pPr>
            <a:endParaRPr lang="en-US" sz="1800" dirty="0" smtClean="0">
              <a:latin typeface="Arial"/>
              <a:cs typeface="Arial"/>
            </a:endParaRPr>
          </a:p>
          <a:p>
            <a:pPr lvl="1">
              <a:lnSpc>
                <a:spcPct val="80000"/>
              </a:lnSpc>
            </a:pPr>
            <a:endParaRPr lang="en-US" sz="1800" dirty="0">
              <a:latin typeface="Arial"/>
              <a:cs typeface="Arial"/>
            </a:endParaRPr>
          </a:p>
        </p:txBody>
      </p:sp>
      <p:sp>
        <p:nvSpPr>
          <p:cNvPr id="5" name="TextBox 4"/>
          <p:cNvSpPr txBox="1"/>
          <p:nvPr/>
        </p:nvSpPr>
        <p:spPr>
          <a:xfrm>
            <a:off x="0" y="76200"/>
            <a:ext cx="9144000" cy="1692771"/>
          </a:xfrm>
          <a:prstGeom prst="rect">
            <a:avLst/>
          </a:prstGeom>
          <a:noFill/>
        </p:spPr>
        <p:txBody>
          <a:bodyPr wrap="square" rtlCol="0">
            <a:spAutoFit/>
          </a:bodyPr>
          <a:lstStyle/>
          <a:p>
            <a:pPr algn="ctr"/>
            <a:r>
              <a:rPr lang="en-US" sz="4000" b="1" dirty="0">
                <a:solidFill>
                  <a:srgbClr val="4F81BD"/>
                </a:solidFill>
              </a:rPr>
              <a:t>IG</a:t>
            </a:r>
            <a:r>
              <a:rPr lang="en-US" sz="4000" b="1" baseline="30000" dirty="0">
                <a:solidFill>
                  <a:srgbClr val="4F81BD"/>
                </a:solidFill>
              </a:rPr>
              <a:t>3</a:t>
            </a:r>
            <a:r>
              <a:rPr lang="en-US" sz="4000" b="1" dirty="0">
                <a:solidFill>
                  <a:srgbClr val="4F81BD"/>
                </a:solidFill>
              </a:rPr>
              <a:t>IS </a:t>
            </a:r>
            <a:r>
              <a:rPr lang="en-US" sz="4000" b="1" dirty="0" smtClean="0">
                <a:solidFill>
                  <a:srgbClr val="4F81BD"/>
                </a:solidFill>
              </a:rPr>
              <a:t>early achievements </a:t>
            </a:r>
          </a:p>
          <a:p>
            <a:pPr algn="ctr"/>
            <a:endParaRPr lang="en-US" sz="3200" b="1" dirty="0">
              <a:solidFill>
                <a:srgbClr val="4F81BD"/>
              </a:solidFill>
            </a:endParaRPr>
          </a:p>
          <a:p>
            <a:pPr algn="ctr"/>
            <a:endParaRPr lang="en-US" sz="3200" dirty="0"/>
          </a:p>
        </p:txBody>
      </p:sp>
    </p:spTree>
    <p:extLst>
      <p:ext uri="{BB962C8B-B14F-4D97-AF65-F5344CB8AC3E}">
        <p14:creationId xmlns:p14="http://schemas.microsoft.com/office/powerpoint/2010/main" val="34132932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42078" y="0"/>
            <a:ext cx="7659845" cy="4357460"/>
          </a:xfrm>
          <a:prstGeom prst="rect">
            <a:avLst/>
          </a:prstGeom>
        </p:spPr>
      </p:pic>
      <p:pic>
        <p:nvPicPr>
          <p:cNvPr id="8" name="Picture 7"/>
          <p:cNvPicPr>
            <a:picLocks noChangeAspect="1"/>
          </p:cNvPicPr>
          <p:nvPr/>
        </p:nvPicPr>
        <p:blipFill>
          <a:blip r:embed="rId3"/>
          <a:stretch>
            <a:fillRect/>
          </a:stretch>
        </p:blipFill>
        <p:spPr>
          <a:xfrm>
            <a:off x="0" y="4449254"/>
            <a:ext cx="9144000" cy="973553"/>
          </a:xfrm>
          <a:prstGeom prst="rect">
            <a:avLst/>
          </a:prstGeom>
        </p:spPr>
      </p:pic>
      <p:pic>
        <p:nvPicPr>
          <p:cNvPr id="9" name="Picture 8"/>
          <p:cNvPicPr>
            <a:picLocks noChangeAspect="1"/>
          </p:cNvPicPr>
          <p:nvPr/>
        </p:nvPicPr>
        <p:blipFill>
          <a:blip r:embed="rId4"/>
          <a:stretch>
            <a:fillRect/>
          </a:stretch>
        </p:blipFill>
        <p:spPr>
          <a:xfrm>
            <a:off x="0" y="5641414"/>
            <a:ext cx="9144000" cy="816650"/>
          </a:xfrm>
          <a:prstGeom prst="rect">
            <a:avLst/>
          </a:prstGeom>
        </p:spPr>
      </p:pic>
    </p:spTree>
    <p:extLst>
      <p:ext uri="{BB962C8B-B14F-4D97-AF65-F5344CB8AC3E}">
        <p14:creationId xmlns:p14="http://schemas.microsoft.com/office/powerpoint/2010/main" val="11678738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 Pag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00" y="0"/>
            <a:ext cx="5299364" cy="6858000"/>
          </a:xfrm>
          <a:prstGeom prst="rect">
            <a:avLst/>
          </a:prstGeom>
        </p:spPr>
      </p:pic>
    </p:spTree>
    <p:extLst>
      <p:ext uri="{BB962C8B-B14F-4D97-AF65-F5344CB8AC3E}">
        <p14:creationId xmlns:p14="http://schemas.microsoft.com/office/powerpoint/2010/main" val="2041722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UOBtemplate 13 Fe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OBtemplate 13 Fe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14639</TotalTime>
  <Words>2490</Words>
  <Application>Microsoft Macintosh PowerPoint</Application>
  <PresentationFormat>On-screen Show (4:3)</PresentationFormat>
  <Paragraphs>258</Paragraphs>
  <Slides>30</Slides>
  <Notes>16</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Atmospheric Science View on GHG monitoring circa 2010: atmospheric “top-down” versus inventory “bottom-up”</vt:lpstr>
      <vt:lpstr>UNFCCC Process and GHG Monitoring: Moving away from “Top-Down versus Bottom-Up” Paradigm</vt:lpstr>
      <vt:lpstr>PowerPoint Presentation</vt:lpstr>
      <vt:lpstr>PowerPoint Presentation</vt:lpstr>
      <vt:lpstr>PowerPoint Presentation</vt:lpstr>
      <vt:lpstr>PowerPoint Presentation</vt:lpstr>
      <vt:lpstr>PowerPoint Presentation</vt:lpstr>
      <vt:lpstr>PowerPoint Presentation</vt:lpstr>
      <vt:lpstr>Summary “Translation Science”</vt:lpstr>
      <vt:lpstr>PowerPoint Presentation</vt:lpstr>
      <vt:lpstr>UK Measurement Network in support of national inventory reporting</vt:lpstr>
      <vt:lpstr>UK Met Office Modelling and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Sigma Space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DeCola</dc:creator>
  <cp:lastModifiedBy>Philip DeCola</cp:lastModifiedBy>
  <cp:revision>198</cp:revision>
  <dcterms:created xsi:type="dcterms:W3CDTF">2017-08-30T08:41:02Z</dcterms:created>
  <dcterms:modified xsi:type="dcterms:W3CDTF">2018-06-18T07:21:35Z</dcterms:modified>
</cp:coreProperties>
</file>