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83" r:id="rId3"/>
    <p:sldId id="286" r:id="rId4"/>
    <p:sldId id="284" r:id="rId5"/>
    <p:sldId id="294" r:id="rId6"/>
    <p:sldId id="292" r:id="rId7"/>
    <p:sldId id="291" r:id="rId8"/>
    <p:sldId id="289" r:id="rId9"/>
    <p:sldId id="295" r:id="rId10"/>
  </p:sldIdLst>
  <p:sldSz cx="12195175" cy="6859588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48" autoAdjust="0"/>
  </p:normalViewPr>
  <p:slideViewPr>
    <p:cSldViewPr>
      <p:cViewPr>
        <p:scale>
          <a:sx n="90" d="100"/>
          <a:sy n="90" d="100"/>
        </p:scale>
        <p:origin x="-546" y="204"/>
      </p:cViewPr>
      <p:guideLst>
        <p:guide orient="horz" pos="2161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83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AD8F6-FF7C-447F-A91D-4FA7CFC9C0C5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7EE11-88F6-4E42-B196-8CF9EA9FE2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391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17.06.2018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9050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916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8782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1272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127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sf\Host\Users\cd\Desktop\Startbild_16zu9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78399" y="1573200"/>
            <a:ext cx="10864800" cy="741600"/>
          </a:xfr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  <a:endParaRPr lang="de-DE" noProof="0" dirty="0" smtClean="0"/>
          </a:p>
        </p:txBody>
      </p:sp>
      <p:sp>
        <p:nvSpPr>
          <p:cNvPr id="16" name="Rectangle 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78399" y="2430000"/>
            <a:ext cx="10864800" cy="1152000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8" name="Picture 4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0" y="5598000"/>
            <a:ext cx="1080000" cy="95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112212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150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GB" noProof="0" dirty="0" smtClean="0"/>
              <a:t>Click onto symbol to insert picture</a:t>
            </a:r>
          </a:p>
          <a:p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067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9362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5179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/>
          <p:cNvSpPr>
            <a:spLocks noGrp="1"/>
          </p:cNvSpPr>
          <p:nvPr>
            <p:ph type="body" idx="11" hasCustomPrompt="1"/>
          </p:nvPr>
        </p:nvSpPr>
        <p:spPr>
          <a:xfrm>
            <a:off x="4859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243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1999"/>
            <a:ext cx="54828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2142000"/>
            <a:ext cx="54828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847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1938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7683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2844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0" descr="Folie-0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7"/>
          <a:stretch>
            <a:fillRect/>
          </a:stretch>
        </p:blipFill>
        <p:spPr bwMode="auto">
          <a:xfrm>
            <a:off x="1588" y="6143625"/>
            <a:ext cx="12185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  <a:endParaRPr lang="de-DE" noProof="0" dirty="0" smtClean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112212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6000"/>
            <a:ext cx="101772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0" dirty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12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6000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1" r:id="rId4"/>
    <p:sldLayoutId id="2147483662" r:id="rId5"/>
    <p:sldLayoutId id="2147483658" r:id="rId6"/>
    <p:sldLayoutId id="2147483655" r:id="rId7"/>
    <p:sldLayoutId id="2147483656" r:id="rId8"/>
    <p:sldLayoutId id="214748366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f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878399" y="1573200"/>
            <a:ext cx="10864800" cy="416434"/>
          </a:xfrm>
        </p:spPr>
        <p:txBody>
          <a:bodyPr/>
          <a:lstStyle/>
          <a:p>
            <a:r>
              <a:rPr lang="en-GB" dirty="0" smtClean="0"/>
              <a:t>German Aerospace </a:t>
            </a:r>
            <a:r>
              <a:rPr lang="en-GB" dirty="0" err="1" smtClean="0"/>
              <a:t>Center</a:t>
            </a:r>
            <a:r>
              <a:rPr lang="en-GB" dirty="0" smtClean="0"/>
              <a:t> – Space Administration</a:t>
            </a:r>
            <a:endParaRPr lang="en-GB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878399" y="2277666"/>
            <a:ext cx="10864800" cy="3384376"/>
          </a:xfrm>
        </p:spPr>
        <p:txBody>
          <a:bodyPr/>
          <a:lstStyle/>
          <a:p>
            <a:r>
              <a:rPr lang="en-GB" dirty="0" smtClean="0"/>
              <a:t>Workshop “Interfaces between CEOS agencies and the GHG Monitoring”</a:t>
            </a:r>
          </a:p>
          <a:p>
            <a:r>
              <a:rPr lang="en-GB" sz="2000" dirty="0" smtClean="0"/>
              <a:t>Joint Research Centre, European Commission</a:t>
            </a:r>
          </a:p>
          <a:p>
            <a:r>
              <a:rPr lang="en-GB" sz="2000" dirty="0" smtClean="0"/>
              <a:t>June 18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, 2018</a:t>
            </a:r>
          </a:p>
          <a:p>
            <a:endParaRPr lang="en-GB" dirty="0"/>
          </a:p>
          <a:p>
            <a:r>
              <a:rPr lang="en-GB" sz="2000" dirty="0" smtClean="0"/>
              <a:t>Albrecht von Bargen (DLR Space Administration)</a:t>
            </a:r>
          </a:p>
          <a:p>
            <a:r>
              <a:rPr lang="en-GB" sz="2000" dirty="0" smtClean="0"/>
              <a:t>Julia Marshall (MPI for Bio-Geochemistry)</a:t>
            </a:r>
          </a:p>
          <a:p>
            <a:r>
              <a:rPr lang="en-GB" sz="2000" dirty="0" smtClean="0"/>
              <a:t>Christian </a:t>
            </a:r>
            <a:r>
              <a:rPr lang="en-GB" sz="2000" dirty="0" err="1" smtClean="0"/>
              <a:t>Plaß-Dülmer</a:t>
            </a:r>
            <a:r>
              <a:rPr lang="en-GB" sz="2000" dirty="0" smtClean="0"/>
              <a:t> (DWD)</a:t>
            </a:r>
            <a:endParaRPr lang="en-GB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/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478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Space </a:t>
            </a:r>
            <a:r>
              <a:rPr lang="en-US" dirty="0" err="1"/>
              <a:t>P</a:t>
            </a:r>
            <a:r>
              <a:rPr lang="en-US" dirty="0" err="1" smtClean="0"/>
              <a:t>rogramme</a:t>
            </a:r>
            <a:r>
              <a:rPr lang="en-US" dirty="0" smtClean="0"/>
              <a:t> Heritage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6000" y="1269555"/>
            <a:ext cx="7195763" cy="1800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SCIAMACHY on-board ESA’s ENVISAT (DLR / NSO / BIRA)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Launched in 2002 and successfully operated until 2012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Main focus on atmospheric constituents (ozone hole)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Included </a:t>
            </a:r>
            <a:r>
              <a:rPr lang="en-US" dirty="0" smtClean="0"/>
              <a:t>channels to sense Greenhouse Gases</a:t>
            </a:r>
            <a:endParaRPr lang="en-US" sz="800" dirty="0" smtClean="0"/>
          </a:p>
          <a:p>
            <a:endParaRPr lang="en-US" sz="800" dirty="0"/>
          </a:p>
          <a:p>
            <a:pPr>
              <a:buFont typeface="Wingdings" panose="05000000000000000000" pitchFamily="2" charset="2"/>
              <a:buChar char="è"/>
            </a:pPr>
            <a:r>
              <a:rPr lang="en-US" dirty="0" smtClean="0"/>
              <a:t> First demonstrator observing Greenhouse Gases from space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2</a:t>
            </a:fld>
            <a:endParaRPr lang="en-GB" noProof="0" dirty="0"/>
          </a:p>
        </p:txBody>
      </p:sp>
      <p:sp>
        <p:nvSpPr>
          <p:cNvPr id="8" name="Textplatzhalter 2"/>
          <p:cNvSpPr txBox="1">
            <a:spLocks/>
          </p:cNvSpPr>
          <p:nvPr/>
        </p:nvSpPr>
        <p:spPr bwMode="auto">
          <a:xfrm>
            <a:off x="480963" y="3429794"/>
            <a:ext cx="7560840" cy="12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2"/>
                </a:solidFill>
              </a:rPr>
              <a:t>National Mission Study (</a:t>
            </a:r>
            <a:r>
              <a:rPr lang="en-US" b="1" dirty="0" err="1" smtClean="0">
                <a:solidFill>
                  <a:schemeClr val="tx2"/>
                </a:solidFill>
              </a:rPr>
              <a:t>CarbonMon</a:t>
            </a:r>
            <a:r>
              <a:rPr lang="en-US" b="1" dirty="0" smtClean="0">
                <a:solidFill>
                  <a:schemeClr val="tx2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Passive remote sensing (spectrometry)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and Methane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Active remote sensing (</a:t>
            </a:r>
            <a:r>
              <a:rPr lang="en-US" dirty="0" err="1" smtClean="0"/>
              <a:t>lidar</a:t>
            </a:r>
            <a:r>
              <a:rPr lang="en-US" dirty="0" smtClean="0"/>
              <a:t>) of Methane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u="sng" dirty="0" smtClean="0"/>
              <a:t>Understanding the sources / sinks and fluxes on regional and local scale</a:t>
            </a:r>
          </a:p>
        </p:txBody>
      </p:sp>
      <p:sp>
        <p:nvSpPr>
          <p:cNvPr id="9" name="Textplatzhalter 2"/>
          <p:cNvSpPr txBox="1">
            <a:spLocks/>
          </p:cNvSpPr>
          <p:nvPr/>
        </p:nvSpPr>
        <p:spPr bwMode="auto">
          <a:xfrm>
            <a:off x="480963" y="5229994"/>
            <a:ext cx="5857676" cy="83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2"/>
                </a:solidFill>
              </a:rPr>
              <a:t>Common French and German cabinet decision (2010)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Bi-national mission to understand the climate changes</a:t>
            </a:r>
          </a:p>
        </p:txBody>
      </p:sp>
      <p:sp>
        <p:nvSpPr>
          <p:cNvPr id="10" name="Textplatzhalter 2"/>
          <p:cNvSpPr txBox="1">
            <a:spLocks/>
          </p:cNvSpPr>
          <p:nvPr/>
        </p:nvSpPr>
        <p:spPr bwMode="auto">
          <a:xfrm>
            <a:off x="9697987" y="4247566"/>
            <a:ext cx="2448272" cy="65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ESA Earth Explorer 8 candidate </a:t>
            </a:r>
            <a:r>
              <a:rPr lang="en-US" dirty="0" err="1" smtClean="0"/>
              <a:t>CarbonSAT</a:t>
            </a:r>
            <a:endParaRPr lang="en-US" dirty="0" smtClean="0"/>
          </a:p>
        </p:txBody>
      </p:sp>
      <p:sp>
        <p:nvSpPr>
          <p:cNvPr id="12" name="Pfeil nach unten 11"/>
          <p:cNvSpPr/>
          <p:nvPr/>
        </p:nvSpPr>
        <p:spPr>
          <a:xfrm>
            <a:off x="3524723" y="2997746"/>
            <a:ext cx="484632" cy="360040"/>
          </a:xfrm>
          <a:prstGeom prst="down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feil nach unten 12"/>
          <p:cNvSpPr/>
          <p:nvPr/>
        </p:nvSpPr>
        <p:spPr>
          <a:xfrm>
            <a:off x="3524723" y="4725938"/>
            <a:ext cx="484632" cy="360040"/>
          </a:xfrm>
          <a:prstGeom prst="down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 descr="D:\Utilisateurs\milletb\Bruno\20-MERLIN\01-Communication\01-Logo\P. Amoyel\MERLIN Logo 2017-06-09\01-Classical Use - png\MERLIN-Logo_Sketch+Title+Subtitle_Horizontal_Light-Backgrou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526" y="5240271"/>
            <a:ext cx="2438405" cy="67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feil nach rechts 15"/>
          <p:cNvSpPr/>
          <p:nvPr/>
        </p:nvSpPr>
        <p:spPr>
          <a:xfrm>
            <a:off x="8920751" y="4293890"/>
            <a:ext cx="489204" cy="484632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24" y="157873"/>
            <a:ext cx="4894935" cy="355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3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552971" y="1582675"/>
            <a:ext cx="6768752" cy="4655431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GB" b="1" i="1" dirty="0" smtClean="0">
                <a:solidFill>
                  <a:prstClr val="black"/>
                </a:solidFill>
              </a:rPr>
              <a:t>MERLIN aims at improving our knowledge of </a:t>
            </a:r>
            <a:r>
              <a:rPr lang="en-GB" b="1" i="1" dirty="0">
                <a:solidFill>
                  <a:prstClr val="black"/>
                </a:solidFill>
              </a:rPr>
              <a:t>the </a:t>
            </a:r>
            <a:r>
              <a:rPr lang="en-GB" b="1" i="1" dirty="0" smtClean="0">
                <a:solidFill>
                  <a:prstClr val="black"/>
                </a:solidFill>
              </a:rPr>
              <a:t/>
            </a:r>
            <a:br>
              <a:rPr lang="en-GB" b="1" i="1" dirty="0" smtClean="0">
                <a:solidFill>
                  <a:prstClr val="black"/>
                </a:solidFill>
              </a:rPr>
            </a:br>
            <a:r>
              <a:rPr lang="en-GB" b="1" i="1" u="sng" dirty="0" smtClean="0">
                <a:solidFill>
                  <a:prstClr val="black"/>
                </a:solidFill>
              </a:rPr>
              <a:t>Global </a:t>
            </a:r>
            <a:r>
              <a:rPr lang="en-GB" b="1" i="1" u="sng" dirty="0">
                <a:solidFill>
                  <a:prstClr val="black"/>
                </a:solidFill>
              </a:rPr>
              <a:t>Methane Cycle</a:t>
            </a:r>
            <a:r>
              <a:rPr lang="en-GB" b="1" i="1" dirty="0">
                <a:solidFill>
                  <a:prstClr val="black"/>
                </a:solidFill>
              </a:rPr>
              <a:t> </a:t>
            </a:r>
            <a:r>
              <a:rPr lang="en-GB" b="1" i="1" dirty="0" smtClean="0">
                <a:solidFill>
                  <a:prstClr val="black"/>
                </a:solidFill>
              </a:rPr>
              <a:t>and </a:t>
            </a:r>
            <a:r>
              <a:rPr lang="en-GB" b="1" i="1" dirty="0">
                <a:solidFill>
                  <a:prstClr val="black"/>
                </a:solidFill>
              </a:rPr>
              <a:t>of the processes which govern the </a:t>
            </a:r>
            <a:r>
              <a:rPr lang="en-GB" b="1" i="1" u="sng" dirty="0">
                <a:solidFill>
                  <a:prstClr val="black"/>
                </a:solidFill>
              </a:rPr>
              <a:t>exchange of methane </a:t>
            </a:r>
            <a:r>
              <a:rPr lang="en-GB" b="1" i="1" u="sng" dirty="0" smtClean="0">
                <a:solidFill>
                  <a:prstClr val="black"/>
                </a:solidFill>
              </a:rPr>
              <a:t>between </a:t>
            </a:r>
            <a:r>
              <a:rPr lang="en-GB" b="1" i="1" u="sng" dirty="0">
                <a:solidFill>
                  <a:prstClr val="black"/>
                </a:solidFill>
              </a:rPr>
              <a:t>biosphere and </a:t>
            </a:r>
            <a:r>
              <a:rPr lang="en-GB" b="1" i="1" u="sng" dirty="0" smtClean="0">
                <a:solidFill>
                  <a:prstClr val="black"/>
                </a:solidFill>
              </a:rPr>
              <a:t>atmosphere</a:t>
            </a:r>
            <a:r>
              <a:rPr lang="en-GB" b="1" i="1" dirty="0">
                <a:solidFill>
                  <a:prstClr val="black"/>
                </a:solidFill>
              </a:rPr>
              <a:t/>
            </a:r>
            <a:br>
              <a:rPr lang="en-GB" b="1" i="1" dirty="0">
                <a:solidFill>
                  <a:prstClr val="black"/>
                </a:solidFill>
              </a:rPr>
            </a:br>
            <a:endParaRPr lang="en-GB" b="1" i="1" u="sng" dirty="0">
              <a:solidFill>
                <a:prstClr val="black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b="1" dirty="0" smtClean="0">
                <a:solidFill>
                  <a:srgbClr val="0070C0"/>
                </a:solidFill>
              </a:rPr>
              <a:t>Primary mission objective</a:t>
            </a:r>
            <a:endParaRPr lang="en-GB" b="1" dirty="0">
              <a:solidFill>
                <a:srgbClr val="0070C0"/>
              </a:solidFill>
            </a:endParaRPr>
          </a:p>
          <a:p>
            <a:pPr marL="0" indent="-15426">
              <a:buNone/>
            </a:pPr>
            <a:r>
              <a:rPr lang="en-GB" dirty="0"/>
              <a:t>High accurate space-borne measurements of the </a:t>
            </a:r>
            <a:r>
              <a:rPr lang="en-GB" b="1" dirty="0"/>
              <a:t>spatial</a:t>
            </a:r>
            <a:r>
              <a:rPr lang="en-GB" dirty="0"/>
              <a:t> and </a:t>
            </a:r>
            <a:r>
              <a:rPr lang="en-GB" b="1" dirty="0"/>
              <a:t>temporal variability </a:t>
            </a:r>
            <a:r>
              <a:rPr lang="en-GB" dirty="0"/>
              <a:t>of</a:t>
            </a:r>
            <a:r>
              <a:rPr lang="en-GB" b="1" dirty="0"/>
              <a:t> </a:t>
            </a:r>
            <a:r>
              <a:rPr lang="en-GB" b="1" dirty="0" smtClean="0"/>
              <a:t>atmospheric </a:t>
            </a:r>
            <a:r>
              <a:rPr lang="en-GB" b="1" dirty="0"/>
              <a:t>CH</a:t>
            </a:r>
            <a:r>
              <a:rPr lang="en-GB" b="1" baseline="-25000" dirty="0"/>
              <a:t>4</a:t>
            </a:r>
            <a:r>
              <a:rPr lang="en-GB" b="1" dirty="0"/>
              <a:t> </a:t>
            </a:r>
            <a:r>
              <a:rPr lang="en-GB" dirty="0"/>
              <a:t>for determination </a:t>
            </a:r>
            <a:r>
              <a:rPr lang="en-GB" dirty="0" smtClean="0"/>
              <a:t>of </a:t>
            </a:r>
            <a:br>
              <a:rPr lang="en-GB" dirty="0" smtClean="0"/>
            </a:br>
            <a:r>
              <a:rPr lang="en-GB" b="1" dirty="0" smtClean="0"/>
              <a:t>Methane </a:t>
            </a:r>
            <a:r>
              <a:rPr lang="en-GB" b="1" dirty="0"/>
              <a:t>fluxes (emissions)</a:t>
            </a:r>
            <a:r>
              <a:rPr lang="en-GB" dirty="0"/>
              <a:t> </a:t>
            </a:r>
            <a:r>
              <a:rPr lang="en-GB" dirty="0" smtClean="0"/>
              <a:t>on </a:t>
            </a:r>
            <a:r>
              <a:rPr lang="en-GB" dirty="0"/>
              <a:t>the Earth </a:t>
            </a:r>
            <a:r>
              <a:rPr lang="en-GB" dirty="0" smtClean="0"/>
              <a:t>surface</a:t>
            </a:r>
            <a:endParaRPr lang="en-GB" dirty="0"/>
          </a:p>
          <a:p>
            <a:pPr marL="430974" lvl="1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solidFill>
                  <a:srgbClr val="0070C0"/>
                </a:solidFill>
              </a:rPr>
              <a:t>Secondary </a:t>
            </a:r>
            <a:r>
              <a:rPr lang="en-GB" b="1" dirty="0" smtClean="0">
                <a:solidFill>
                  <a:srgbClr val="0070C0"/>
                </a:solidFill>
              </a:rPr>
              <a:t>mission objective </a:t>
            </a:r>
            <a:endParaRPr lang="en-GB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>
                <a:solidFill>
                  <a:prstClr val="black"/>
                </a:solidFill>
              </a:rPr>
              <a:t>Surface </a:t>
            </a:r>
            <a:r>
              <a:rPr lang="en-GB" dirty="0">
                <a:solidFill>
                  <a:prstClr val="black"/>
                </a:solidFill>
              </a:rPr>
              <a:t>properties &amp; </a:t>
            </a:r>
            <a:r>
              <a:rPr lang="en-GB" dirty="0" smtClean="0">
                <a:solidFill>
                  <a:prstClr val="black"/>
                </a:solidFill>
              </a:rPr>
              <a:t>vegetation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>
                <a:solidFill>
                  <a:prstClr val="black"/>
                </a:solidFill>
              </a:rPr>
              <a:t>Contribution </a:t>
            </a:r>
            <a:r>
              <a:rPr lang="en-GB" dirty="0">
                <a:solidFill>
                  <a:prstClr val="black"/>
                </a:solidFill>
              </a:rPr>
              <a:t>to </a:t>
            </a:r>
            <a:r>
              <a:rPr lang="en-GB" dirty="0" smtClean="0">
                <a:solidFill>
                  <a:prstClr val="black"/>
                </a:solidFill>
              </a:rPr>
              <a:t>cloud / aerosol </a:t>
            </a:r>
            <a:r>
              <a:rPr lang="en-GB" dirty="0">
                <a:solidFill>
                  <a:prstClr val="black"/>
                </a:solidFill>
              </a:rPr>
              <a:t>data </a:t>
            </a:r>
            <a:r>
              <a:rPr lang="en-GB" dirty="0" smtClean="0">
                <a:solidFill>
                  <a:prstClr val="black"/>
                </a:solidFill>
              </a:rPr>
              <a:t>base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>
                <a:solidFill>
                  <a:srgbClr val="0070C0"/>
                </a:solidFill>
              </a:rPr>
              <a:t>Launch in </a:t>
            </a:r>
            <a:r>
              <a:rPr lang="en-GB" dirty="0" smtClean="0">
                <a:solidFill>
                  <a:srgbClr val="0070C0"/>
                </a:solidFill>
              </a:rPr>
              <a:t>2023 </a:t>
            </a:r>
            <a:r>
              <a:rPr lang="en-GB" dirty="0" smtClean="0">
                <a:solidFill>
                  <a:srgbClr val="0070C0"/>
                </a:solidFill>
              </a:rPr>
              <a:t>/ life time of around 3 years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b="1" dirty="0" smtClean="0">
                <a:solidFill>
                  <a:srgbClr val="0070C0"/>
                </a:solidFill>
              </a:rPr>
              <a:t>Major milestone: </a:t>
            </a:r>
            <a:r>
              <a:rPr lang="en-GB" dirty="0" smtClean="0">
                <a:solidFill>
                  <a:srgbClr val="0070C0"/>
                </a:solidFill>
              </a:rPr>
              <a:t>successful airborne demonstrator flight in 2015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23" y="45418"/>
            <a:ext cx="4680520" cy="3986213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51" y="6238106"/>
            <a:ext cx="781253" cy="51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7433142" y="4077866"/>
            <a:ext cx="4669687" cy="2332792"/>
            <a:chOff x="4499992" y="3789040"/>
            <a:chExt cx="3717321" cy="2432257"/>
          </a:xfrm>
        </p:grpSpPr>
        <p:grpSp>
          <p:nvGrpSpPr>
            <p:cNvPr id="7" name="Gruppieren 6"/>
            <p:cNvGrpSpPr/>
            <p:nvPr/>
          </p:nvGrpSpPr>
          <p:grpSpPr>
            <a:xfrm>
              <a:off x="4499992" y="3789040"/>
              <a:ext cx="3623506" cy="2432257"/>
              <a:chOff x="5530813" y="2942356"/>
              <a:chExt cx="3623506" cy="2432257"/>
            </a:xfrm>
          </p:grpSpPr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8875" y="2942356"/>
                <a:ext cx="2915444" cy="2392264"/>
              </a:xfrm>
              <a:prstGeom prst="rect">
                <a:avLst/>
              </a:prstGeom>
            </p:spPr>
          </p:pic>
          <p:sp>
            <p:nvSpPr>
              <p:cNvPr id="10" name="Rectangle 3"/>
              <p:cNvSpPr/>
              <p:nvPr/>
            </p:nvSpPr>
            <p:spPr>
              <a:xfrm>
                <a:off x="6194451" y="5174604"/>
                <a:ext cx="422121" cy="200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700" dirty="0">
                    <a:solidFill>
                      <a:srgbClr val="FFFF00"/>
                    </a:solidFill>
                  </a:rPr>
                  <a:t>© DLR IPA</a:t>
                </a:r>
              </a:p>
            </p:txBody>
          </p:sp>
          <p:pic>
            <p:nvPicPr>
              <p:cNvPr id="11" name="Grafik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0813" y="3458719"/>
                <a:ext cx="1907783" cy="1385617"/>
              </a:xfrm>
              <a:prstGeom prst="rect">
                <a:avLst/>
              </a:prstGeom>
            </p:spPr>
          </p:pic>
        </p:grpSp>
        <p:sp>
          <p:nvSpPr>
            <p:cNvPr id="8" name="Textfeld 7"/>
            <p:cNvSpPr txBox="1"/>
            <p:nvPr/>
          </p:nvSpPr>
          <p:spPr>
            <a:xfrm>
              <a:off x="5679692" y="5800873"/>
              <a:ext cx="2537621" cy="384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de-DE" sz="1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CHARM-F on </a:t>
              </a:r>
              <a:r>
                <a:rPr lang="de-DE" sz="19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HALO 2015</a:t>
              </a:r>
              <a:endParaRPr lang="en-GB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3" descr="D:\Utilisateurs\milletb\Bruno\20-MERLIN\01-Communication\01-Logo\P. Amoyel\MERLIN Logo 2017-06-09\01-Classical Use - png\MERLIN-Logo_Sketch+Title+Subtitle_Horizontal_Light-Backgroun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61" y="261432"/>
            <a:ext cx="3657608" cy="100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3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4939" y="261442"/>
            <a:ext cx="7200800" cy="738000"/>
          </a:xfrm>
        </p:spPr>
        <p:txBody>
          <a:bodyPr/>
          <a:lstStyle/>
          <a:p>
            <a:r>
              <a:rPr lang="de-DE" dirty="0" smtClean="0"/>
              <a:t>COMET: </a:t>
            </a:r>
            <a:r>
              <a:rPr lang="en-US" dirty="0" smtClean="0"/>
              <a:t>An </a:t>
            </a:r>
            <a:r>
              <a:rPr lang="en-US" dirty="0"/>
              <a:t>airborne mission to simultaneously measure CO</a:t>
            </a:r>
            <a:r>
              <a:rPr lang="en-US" baseline="-25000" dirty="0"/>
              <a:t>2</a:t>
            </a:r>
            <a:r>
              <a:rPr lang="en-US" dirty="0"/>
              <a:t> and CH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dirty="0" smtClean="0"/>
              <a:t>using </a:t>
            </a:r>
            <a:r>
              <a:rPr lang="en-US" dirty="0" err="1" smtClean="0"/>
              <a:t>lidar</a:t>
            </a:r>
            <a:r>
              <a:rPr lang="en-US" dirty="0"/>
              <a:t>, passive remote sensing and in-situ techniques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375" y="1172856"/>
            <a:ext cx="1172488" cy="92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059" y="6022082"/>
            <a:ext cx="26638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87" y="1410627"/>
            <a:ext cx="4536504" cy="468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hteck 26"/>
          <p:cNvSpPr/>
          <p:nvPr/>
        </p:nvSpPr>
        <p:spPr>
          <a:xfrm>
            <a:off x="5305499" y="2747457"/>
            <a:ext cx="21602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First </a:t>
            </a:r>
            <a:r>
              <a:rPr lang="de-DE" sz="1600" b="1" dirty="0" err="1" smtClean="0">
                <a:solidFill>
                  <a:srgbClr val="FF0000"/>
                </a:solidFill>
              </a:rPr>
              <a:t>measurement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of</a:t>
            </a:r>
            <a:r>
              <a:rPr lang="de-DE" sz="1600" b="1" dirty="0" smtClean="0">
                <a:solidFill>
                  <a:srgbClr val="FF0000"/>
                </a:solidFill>
              </a:rPr>
              <a:t>  CO</a:t>
            </a:r>
            <a:r>
              <a:rPr lang="de-DE" sz="1600" b="1" baseline="-25000" dirty="0" smtClean="0">
                <a:solidFill>
                  <a:srgbClr val="FF0000"/>
                </a:solidFill>
              </a:rPr>
              <a:t>2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emissions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from</a:t>
            </a:r>
            <a:r>
              <a:rPr lang="de-DE" sz="1600" b="1" dirty="0" smtClean="0">
                <a:solidFill>
                  <a:srgbClr val="FF0000"/>
                </a:solidFill>
              </a:rPr>
              <a:t> large power </a:t>
            </a:r>
            <a:r>
              <a:rPr lang="de-DE" sz="1600" b="1" dirty="0" err="1" smtClean="0">
                <a:solidFill>
                  <a:srgbClr val="FF0000"/>
                </a:solidFill>
              </a:rPr>
              <a:t>plants</a:t>
            </a:r>
            <a:r>
              <a:rPr lang="de-DE" sz="1600" b="1" dirty="0" smtClean="0">
                <a:solidFill>
                  <a:srgbClr val="FF0000"/>
                </a:solidFill>
              </a:rPr>
              <a:t> (</a:t>
            </a:r>
            <a:r>
              <a:rPr lang="de-DE" sz="1600" b="1" dirty="0" err="1" smtClean="0">
                <a:solidFill>
                  <a:srgbClr val="FF0000"/>
                </a:solidFill>
              </a:rPr>
              <a:t>Jänschwalde</a:t>
            </a:r>
            <a:r>
              <a:rPr lang="de-DE" sz="1600" b="1" dirty="0" smtClean="0">
                <a:solidFill>
                  <a:srgbClr val="FF0000"/>
                </a:solidFill>
              </a:rPr>
              <a:t>, DE,</a:t>
            </a:r>
          </a:p>
          <a:p>
            <a:r>
              <a:rPr lang="de-DE" sz="1600" b="1" dirty="0" smtClean="0">
                <a:solidFill>
                  <a:srgbClr val="FF0000"/>
                </a:solidFill>
              </a:rPr>
              <a:t>~</a:t>
            </a:r>
            <a:r>
              <a:rPr lang="de-DE" sz="1600" b="1" dirty="0">
                <a:solidFill>
                  <a:srgbClr val="FF0000"/>
                </a:solidFill>
              </a:rPr>
              <a:t>25 </a:t>
            </a:r>
            <a:r>
              <a:rPr lang="de-DE" sz="1600" b="1" dirty="0" err="1">
                <a:solidFill>
                  <a:srgbClr val="FF0000"/>
                </a:solidFill>
              </a:rPr>
              <a:t>Mt</a:t>
            </a:r>
            <a:r>
              <a:rPr lang="de-DE" sz="1600" b="1" dirty="0">
                <a:solidFill>
                  <a:srgbClr val="FF0000"/>
                </a:solidFill>
              </a:rPr>
              <a:t> CO</a:t>
            </a:r>
            <a:r>
              <a:rPr lang="de-DE" sz="1600" b="1" baseline="-25000" dirty="0">
                <a:solidFill>
                  <a:srgbClr val="FF0000"/>
                </a:solidFill>
              </a:rPr>
              <a:t>2</a:t>
            </a:r>
            <a:r>
              <a:rPr lang="de-DE" sz="1600" b="1" dirty="0">
                <a:solidFill>
                  <a:srgbClr val="FF0000"/>
                </a:solidFill>
              </a:rPr>
              <a:t>/</a:t>
            </a:r>
            <a:r>
              <a:rPr lang="de-DE" sz="1600" b="1" dirty="0" err="1">
                <a:solidFill>
                  <a:srgbClr val="FF0000"/>
                </a:solidFill>
              </a:rPr>
              <a:t>yr</a:t>
            </a:r>
            <a:r>
              <a:rPr lang="de-DE" sz="1600" b="1" dirty="0" smtClean="0">
                <a:solidFill>
                  <a:srgbClr val="FF0000"/>
                </a:solidFill>
              </a:rPr>
              <a:t>) </a:t>
            </a:r>
            <a:br>
              <a:rPr lang="de-DE" sz="1600" b="1" dirty="0" smtClean="0">
                <a:solidFill>
                  <a:srgbClr val="FF0000"/>
                </a:solidFill>
              </a:rPr>
            </a:br>
            <a:r>
              <a:rPr lang="de-DE" sz="1600" b="1" dirty="0" err="1" smtClean="0">
                <a:solidFill>
                  <a:srgbClr val="FF0000"/>
                </a:solidFill>
              </a:rPr>
              <a:t>by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co-located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airborne</a:t>
            </a:r>
            <a:r>
              <a:rPr lang="de-DE" sz="1600" b="1" dirty="0" smtClean="0">
                <a:solidFill>
                  <a:srgbClr val="FF0000"/>
                </a:solidFill>
              </a:rPr>
              <a:t> passive (MAMAP) </a:t>
            </a:r>
            <a:r>
              <a:rPr lang="de-DE" sz="1600" b="1" dirty="0">
                <a:solidFill>
                  <a:srgbClr val="FF0000"/>
                </a:solidFill>
              </a:rPr>
              <a:t>&amp;</a:t>
            </a:r>
            <a:r>
              <a:rPr lang="de-DE" sz="1600" b="1" dirty="0" smtClean="0">
                <a:solidFill>
                  <a:srgbClr val="FF0000"/>
                </a:solidFill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</a:rPr>
              <a:t>active</a:t>
            </a:r>
            <a:r>
              <a:rPr lang="de-DE" sz="1600" b="1" dirty="0" smtClean="0">
                <a:solidFill>
                  <a:srgbClr val="FF0000"/>
                </a:solidFill>
              </a:rPr>
              <a:t> (CHARM-F) remote </a:t>
            </a:r>
            <a:r>
              <a:rPr lang="de-DE" sz="1600" b="1" dirty="0" err="1" smtClean="0">
                <a:solidFill>
                  <a:srgbClr val="FF0000"/>
                </a:solidFill>
              </a:rPr>
              <a:t>sensing</a:t>
            </a:r>
            <a:r>
              <a:rPr lang="de-DE" sz="1600" b="1" dirty="0" smtClean="0">
                <a:solidFill>
                  <a:srgbClr val="FF0000"/>
                </a:solidFill>
              </a:rPr>
              <a:t>  </a:t>
            </a:r>
            <a:r>
              <a:rPr lang="de-DE" sz="1600" b="1" dirty="0" err="1" smtClean="0">
                <a:solidFill>
                  <a:srgbClr val="FF0000"/>
                </a:solidFill>
              </a:rPr>
              <a:t>instruments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7545953" y="295428"/>
            <a:ext cx="4456289" cy="2998465"/>
            <a:chOff x="7545953" y="295428"/>
            <a:chExt cx="4456289" cy="2998465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7545953" y="295428"/>
              <a:ext cx="4456289" cy="2998465"/>
              <a:chOff x="232293" y="3787201"/>
              <a:chExt cx="4024704" cy="3079672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690" y="3787201"/>
                <a:ext cx="3831911" cy="27540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feld 11"/>
              <p:cNvSpPr txBox="1"/>
              <p:nvPr/>
            </p:nvSpPr>
            <p:spPr>
              <a:xfrm>
                <a:off x="232293" y="6550760"/>
                <a:ext cx="4024704" cy="316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/>
                  <a:t>Quicklook </a:t>
                </a:r>
                <a:r>
                  <a:rPr lang="de-DE" sz="1400" b="1" dirty="0" err="1" smtClean="0"/>
                  <a:t>result</a:t>
                </a:r>
                <a:r>
                  <a:rPr lang="de-DE" sz="1400" b="1" dirty="0" smtClean="0"/>
                  <a:t>: CHARM-F on </a:t>
                </a:r>
                <a:r>
                  <a:rPr lang="de-DE" sz="1400" b="1" dirty="0" err="1" smtClean="0"/>
                  <a:t>the</a:t>
                </a:r>
                <a:r>
                  <a:rPr lang="de-DE" sz="1400" b="1" dirty="0" smtClean="0"/>
                  <a:t> HALO </a:t>
                </a:r>
                <a:r>
                  <a:rPr lang="de-DE" sz="1400" b="1" dirty="0" err="1" smtClean="0"/>
                  <a:t>aircraft</a:t>
                </a:r>
                <a:r>
                  <a:rPr lang="de-DE" sz="1400" b="1" dirty="0" smtClean="0"/>
                  <a:t> </a:t>
                </a:r>
                <a:endParaRPr lang="en-US" sz="1400" b="1" dirty="0"/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81763" y="2832128"/>
              <a:ext cx="936104" cy="93610"/>
            </a:xfrm>
            <a:prstGeom prst="rect">
              <a:avLst/>
            </a:prstGeom>
          </p:spPr>
        </p:pic>
      </p:grpSp>
      <p:grpSp>
        <p:nvGrpSpPr>
          <p:cNvPr id="4" name="Gruppieren 3"/>
          <p:cNvGrpSpPr/>
          <p:nvPr/>
        </p:nvGrpSpPr>
        <p:grpSpPr>
          <a:xfrm>
            <a:off x="7465737" y="3556068"/>
            <a:ext cx="4608513" cy="2566260"/>
            <a:chOff x="7465737" y="3556068"/>
            <a:chExt cx="4608513" cy="2566260"/>
          </a:xfrm>
        </p:grpSpPr>
        <p:grpSp>
          <p:nvGrpSpPr>
            <p:cNvPr id="7" name="Gruppieren 6"/>
            <p:cNvGrpSpPr/>
            <p:nvPr/>
          </p:nvGrpSpPr>
          <p:grpSpPr>
            <a:xfrm>
              <a:off x="7465737" y="3556068"/>
              <a:ext cx="4608513" cy="2566260"/>
              <a:chOff x="4427373" y="3810465"/>
              <a:chExt cx="4839091" cy="2921386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5629" y="3810465"/>
                <a:ext cx="4476905" cy="2495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feld 8"/>
              <p:cNvSpPr txBox="1"/>
              <p:nvPr/>
            </p:nvSpPr>
            <p:spPr>
              <a:xfrm>
                <a:off x="4427373" y="6381483"/>
                <a:ext cx="4839091" cy="350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smtClean="0"/>
                  <a:t>Quicklook </a:t>
                </a:r>
                <a:r>
                  <a:rPr lang="de-DE" sz="1400" b="1" dirty="0" err="1" smtClean="0"/>
                  <a:t>result</a:t>
                </a:r>
                <a:r>
                  <a:rPr lang="de-DE" sz="1400" b="1" dirty="0" smtClean="0"/>
                  <a:t>: </a:t>
                </a:r>
                <a:r>
                  <a:rPr lang="de-DE" sz="1400" b="1" dirty="0"/>
                  <a:t> </a:t>
                </a:r>
                <a:r>
                  <a:rPr lang="de-DE" sz="1400" b="1" dirty="0" smtClean="0"/>
                  <a:t>MAMAP on </a:t>
                </a:r>
                <a:r>
                  <a:rPr lang="de-DE" sz="1400" b="1" dirty="0" err="1" smtClean="0"/>
                  <a:t>the</a:t>
                </a:r>
                <a:r>
                  <a:rPr lang="de-DE" sz="1400" b="1" dirty="0" smtClean="0"/>
                  <a:t> Cessna </a:t>
                </a:r>
                <a:r>
                  <a:rPr lang="de-DE" sz="1400" b="1" dirty="0" err="1" smtClean="0"/>
                  <a:t>aircraft</a:t>
                </a:r>
                <a:endParaRPr lang="en-US" sz="1400" b="1" dirty="0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45771" y="5590034"/>
              <a:ext cx="684064" cy="88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01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987" y="315530"/>
            <a:ext cx="11221200" cy="449968"/>
          </a:xfrm>
        </p:spPr>
        <p:txBody>
          <a:bodyPr/>
          <a:lstStyle/>
          <a:p>
            <a:r>
              <a:rPr lang="en-GB" dirty="0" smtClean="0"/>
              <a:t>German Greenhouse </a:t>
            </a:r>
            <a:r>
              <a:rPr lang="en-GB" dirty="0"/>
              <a:t>Gas </a:t>
            </a:r>
            <a:r>
              <a:rPr lang="en-GB" dirty="0" smtClean="0"/>
              <a:t>in-situ measurements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5</a:t>
            </a:fld>
            <a:endParaRPr lang="en-GB" noProof="0" dirty="0"/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59" y="1197546"/>
            <a:ext cx="3990930" cy="4468177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7" y="796053"/>
            <a:ext cx="1691074" cy="47350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" t="13865" r="17337" b="7296"/>
          <a:stretch/>
        </p:blipFill>
        <p:spPr bwMode="auto">
          <a:xfrm>
            <a:off x="6313611" y="4312744"/>
            <a:ext cx="3222616" cy="191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feld 34"/>
          <p:cNvSpPr txBox="1"/>
          <p:nvPr/>
        </p:nvSpPr>
        <p:spPr>
          <a:xfrm>
            <a:off x="4593087" y="4437906"/>
            <a:ext cx="172052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de-DE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r>
              <a:rPr lang="de-DE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Schauinsland</a:t>
            </a:r>
            <a:endParaRPr lang="de-DE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Zugspitze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UBA +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IUP Heidelberg</a:t>
            </a:r>
          </a:p>
        </p:txBody>
      </p:sp>
      <p:sp>
        <p:nvSpPr>
          <p:cNvPr id="41" name="Nach oben gekrümmter Pfeil 40"/>
          <p:cNvSpPr/>
          <p:nvPr/>
        </p:nvSpPr>
        <p:spPr>
          <a:xfrm rot="598567">
            <a:off x="1690444" y="5161495"/>
            <a:ext cx="5805286" cy="991753"/>
          </a:xfrm>
          <a:prstGeom prst="curvedUpArrow">
            <a:avLst>
              <a:gd name="adj1" fmla="val 8925"/>
              <a:gd name="adj2" fmla="val 28132"/>
              <a:gd name="adj3" fmla="val 25000"/>
            </a:avLst>
          </a:prstGeom>
          <a:solidFill>
            <a:srgbClr val="92D0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Nach oben gekrümmter Pfeil 45"/>
          <p:cNvSpPr/>
          <p:nvPr/>
        </p:nvSpPr>
        <p:spPr>
          <a:xfrm rot="423231">
            <a:off x="2239040" y="5245466"/>
            <a:ext cx="5690643" cy="959736"/>
          </a:xfrm>
          <a:prstGeom prst="curvedUpArrow">
            <a:avLst>
              <a:gd name="adj1" fmla="val 8658"/>
              <a:gd name="adj2" fmla="val 24449"/>
              <a:gd name="adj3" fmla="val 25000"/>
            </a:avLst>
          </a:prstGeom>
          <a:solidFill>
            <a:srgbClr val="00B0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Grafik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579" y="2421682"/>
            <a:ext cx="4482393" cy="1963497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0"/>
          <a:stretch/>
        </p:blipFill>
        <p:spPr>
          <a:xfrm>
            <a:off x="6025579" y="676274"/>
            <a:ext cx="4464496" cy="1854275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027" y="64581"/>
            <a:ext cx="1924804" cy="5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GHG Monitoring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Inventory</a:t>
            </a:r>
            <a:r>
              <a:rPr lang="de-DE" dirty="0" smtClean="0"/>
              <a:t> Community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6000" y="1197546"/>
            <a:ext cx="11221200" cy="4718914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 err="1" smtClean="0"/>
              <a:t>Policy</a:t>
            </a:r>
            <a:r>
              <a:rPr lang="de-DE" dirty="0" smtClean="0"/>
              <a:t> in Germany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driven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classical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inventory</a:t>
            </a:r>
            <a:r>
              <a:rPr lang="de-DE" dirty="0"/>
              <a:t> </a:t>
            </a:r>
            <a:r>
              <a:rPr lang="de-DE" dirty="0" err="1" smtClean="0"/>
              <a:t>compilation</a:t>
            </a:r>
            <a:r>
              <a:rPr lang="de-DE" dirty="0" smtClean="0"/>
              <a:t> (</a:t>
            </a:r>
            <a:r>
              <a:rPr lang="de-DE" dirty="0" err="1" smtClean="0"/>
              <a:t>regulations</a:t>
            </a:r>
            <a:r>
              <a:rPr lang="de-DE" dirty="0" smtClean="0"/>
              <a:t>)</a:t>
            </a:r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dirty="0" smtClean="0"/>
              <a:t>Lead in Germany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Umweltbundesamt (Federal Office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Environment)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coordinating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r>
              <a:rPr lang="de-DE" dirty="0" smtClean="0"/>
              <a:t>-level </a:t>
            </a:r>
            <a:r>
              <a:rPr lang="de-DE" dirty="0" err="1" smtClean="0"/>
              <a:t>offices</a:t>
            </a:r>
            <a:endParaRPr lang="de-DE" dirty="0" smtClean="0"/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dirty="0" smtClean="0"/>
              <a:t>Input </a:t>
            </a:r>
            <a:r>
              <a:rPr lang="de-DE" dirty="0" err="1" smtClean="0"/>
              <a:t>generation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EU ETS </a:t>
            </a:r>
            <a:r>
              <a:rPr lang="de-DE" dirty="0" err="1" smtClean="0"/>
              <a:t>regulations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2006 IPCC </a:t>
            </a:r>
            <a:r>
              <a:rPr lang="de-DE" dirty="0" err="1" smtClean="0"/>
              <a:t>guidelines</a:t>
            </a:r>
            <a:endParaRPr lang="de-DE" dirty="0" smtClean="0"/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DE" dirty="0" err="1" smtClean="0"/>
              <a:t>Reported</a:t>
            </a:r>
            <a:r>
              <a:rPr lang="de-DE" dirty="0" smtClean="0"/>
              <a:t> </a:t>
            </a:r>
            <a:r>
              <a:rPr lang="de-DE" dirty="0" err="1" smtClean="0"/>
              <a:t>emissions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endParaRPr lang="de-DE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 smtClean="0"/>
              <a:t>As </a:t>
            </a:r>
            <a:r>
              <a:rPr lang="de-DE" dirty="0" err="1" smtClean="0"/>
              <a:t>announced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a national Copernicus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workshop</a:t>
            </a:r>
            <a:r>
              <a:rPr lang="de-DE" dirty="0" smtClean="0"/>
              <a:t> in 2017, </a:t>
            </a:r>
            <a:r>
              <a:rPr lang="de-DE" dirty="0" err="1" smtClean="0"/>
              <a:t>the</a:t>
            </a:r>
            <a:r>
              <a:rPr lang="de-DE" dirty="0" smtClean="0"/>
              <a:t> Umweltbundesamt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studying</a:t>
            </a:r>
            <a:r>
              <a:rPr lang="de-DE" dirty="0" smtClean="0"/>
              <a:t> </a:t>
            </a:r>
            <a:r>
              <a:rPr lang="de-DE" dirty="0" err="1" smtClean="0"/>
              <a:t>approaches</a:t>
            </a:r>
            <a:r>
              <a:rPr lang="de-DE" dirty="0" smtClean="0"/>
              <a:t> </a:t>
            </a:r>
            <a:r>
              <a:rPr lang="de-DE" dirty="0" err="1" smtClean="0"/>
              <a:t>including</a:t>
            </a:r>
            <a:r>
              <a:rPr lang="de-DE" dirty="0" smtClean="0"/>
              <a:t> observation </a:t>
            </a:r>
            <a:r>
              <a:rPr lang="de-DE" dirty="0" err="1" smtClean="0"/>
              <a:t>data</a:t>
            </a:r>
            <a:r>
              <a:rPr lang="de-DE" dirty="0" smtClean="0"/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 smtClean="0"/>
              <a:t>At </a:t>
            </a:r>
            <a:r>
              <a:rPr lang="de-DE" dirty="0" err="1" smtClean="0"/>
              <a:t>the</a:t>
            </a:r>
            <a:r>
              <a:rPr lang="de-DE" dirty="0" smtClean="0"/>
              <a:t> DWD </a:t>
            </a:r>
            <a:r>
              <a:rPr lang="de-DE" dirty="0" err="1" smtClean="0"/>
              <a:t>Climate</a:t>
            </a:r>
            <a:r>
              <a:rPr lang="de-DE" dirty="0" smtClean="0"/>
              <a:t> Workshop 2017, an </a:t>
            </a:r>
            <a:r>
              <a:rPr lang="de-DE" dirty="0" err="1" smtClean="0"/>
              <a:t>agreement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go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top-down </a:t>
            </a:r>
            <a:r>
              <a:rPr lang="de-DE" dirty="0" err="1" smtClean="0"/>
              <a:t>emissions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atmospheric</a:t>
            </a:r>
            <a:r>
              <a:rPr lang="de-DE" dirty="0" smtClean="0"/>
              <a:t> </a:t>
            </a:r>
            <a:r>
              <a:rPr lang="de-DE" dirty="0" err="1" smtClean="0"/>
              <a:t>observations</a:t>
            </a:r>
            <a:r>
              <a:rPr lang="de-DE" dirty="0" smtClean="0"/>
              <a:t> (ICOS) </a:t>
            </a:r>
            <a:r>
              <a:rPr lang="de-DE" dirty="0" err="1" smtClean="0"/>
              <a:t>and</a:t>
            </a:r>
            <a:r>
              <a:rPr lang="de-DE" dirty="0" smtClean="0"/>
              <a:t> inverse </a:t>
            </a:r>
            <a:r>
              <a:rPr lang="de-DE" dirty="0" err="1" smtClean="0"/>
              <a:t>modelling</a:t>
            </a:r>
            <a:r>
              <a:rPr lang="de-DE" dirty="0" smtClean="0"/>
              <a:t> (STILT) was </a:t>
            </a:r>
            <a:r>
              <a:rPr lang="de-DE" dirty="0" err="1" smtClean="0"/>
              <a:t>made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NIR </a:t>
            </a:r>
            <a:r>
              <a:rPr lang="de-DE" dirty="0" err="1" smtClean="0"/>
              <a:t>addition</a:t>
            </a:r>
            <a:r>
              <a:rPr lang="de-DE" dirty="0" smtClean="0"/>
              <a:t> in 2019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dirty="0" smtClean="0"/>
              <a:t>Further </a:t>
            </a:r>
            <a:r>
              <a:rPr lang="de-DE" dirty="0" err="1" smtClean="0"/>
              <a:t>intention</a:t>
            </a:r>
            <a:r>
              <a:rPr lang="de-DE" dirty="0" smtClean="0"/>
              <a:t> in Germany: </a:t>
            </a:r>
            <a:r>
              <a:rPr lang="de-DE" dirty="0" err="1" smtClean="0"/>
              <a:t>include</a:t>
            </a:r>
            <a:r>
              <a:rPr lang="de-DE" dirty="0" smtClean="0"/>
              <a:t> </a:t>
            </a:r>
            <a:r>
              <a:rPr lang="de-DE" dirty="0" err="1" smtClean="0"/>
              <a:t>satellite</a:t>
            </a:r>
            <a:r>
              <a:rPr lang="de-DE" dirty="0" smtClean="0"/>
              <a:t> (</a:t>
            </a:r>
            <a:r>
              <a:rPr lang="de-DE" b="1" dirty="0" smtClean="0"/>
              <a:t>Sentinel-5P</a:t>
            </a:r>
            <a:r>
              <a:rPr lang="de-DE" dirty="0" smtClean="0"/>
              <a:t>, GOSAT, OCO-2) </a:t>
            </a:r>
            <a:r>
              <a:rPr lang="de-DE" dirty="0" err="1" smtClean="0"/>
              <a:t>and</a:t>
            </a:r>
            <a:r>
              <a:rPr lang="de-DE" dirty="0" smtClean="0"/>
              <a:t> in-situ </a:t>
            </a:r>
            <a:r>
              <a:rPr lang="de-DE" dirty="0" err="1" smtClean="0"/>
              <a:t>data</a:t>
            </a:r>
            <a:r>
              <a:rPr lang="de-DE" dirty="0" smtClean="0"/>
              <a:t> + inverse </a:t>
            </a:r>
            <a:r>
              <a:rPr lang="de-DE" dirty="0" err="1" smtClean="0"/>
              <a:t>modelling</a:t>
            </a:r>
            <a:r>
              <a:rPr lang="de-DE" dirty="0" smtClean="0"/>
              <a:t> </a:t>
            </a:r>
            <a:r>
              <a:rPr lang="de-DE" dirty="0" err="1" smtClean="0"/>
              <a:t>Eulerian</a:t>
            </a:r>
            <a:r>
              <a:rPr lang="de-DE" dirty="0" smtClean="0"/>
              <a:t> NWF </a:t>
            </a:r>
            <a:r>
              <a:rPr lang="de-DE" dirty="0" err="1" smtClean="0"/>
              <a:t>model</a:t>
            </a:r>
            <a:r>
              <a:rPr lang="de-DE" dirty="0" smtClean="0"/>
              <a:t> (ICON-ART, </a:t>
            </a:r>
            <a:r>
              <a:rPr lang="de-DE" dirty="0" err="1" smtClean="0"/>
              <a:t>ensemble</a:t>
            </a:r>
            <a:r>
              <a:rPr lang="de-DE" dirty="0" smtClean="0"/>
              <a:t>, </a:t>
            </a:r>
            <a:r>
              <a:rPr lang="de-DE" dirty="0" err="1" smtClean="0"/>
              <a:t>filter</a:t>
            </a:r>
            <a:r>
              <a:rPr lang="de-DE" dirty="0" smtClean="0"/>
              <a:t>), a national </a:t>
            </a:r>
            <a:r>
              <a:rPr lang="de-DE" dirty="0" err="1" smtClean="0"/>
              <a:t>consortium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forming</a:t>
            </a:r>
            <a:r>
              <a:rPr lang="de-DE" dirty="0" smtClean="0"/>
              <a:t> </a:t>
            </a:r>
            <a:r>
              <a:rPr lang="de-DE" dirty="0" err="1" smtClean="0"/>
              <a:t>coordinated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DWD</a:t>
            </a:r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627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DLR Policy on Greenhouse Gas Remote Sensing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6000" y="1362436"/>
            <a:ext cx="11221200" cy="4659646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rgbClr val="002060"/>
                </a:solidFill>
              </a:rPr>
              <a:t>German Space </a:t>
            </a:r>
            <a:r>
              <a:rPr lang="en-US" u="sng" dirty="0" err="1">
                <a:solidFill>
                  <a:srgbClr val="002060"/>
                </a:solidFill>
              </a:rPr>
              <a:t>Programme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reflects the high and sustained commitment of </a:t>
            </a:r>
            <a:r>
              <a:rPr lang="en-US" dirty="0" smtClean="0"/>
              <a:t>Germany</a:t>
            </a:r>
            <a:br>
              <a:rPr lang="en-US" dirty="0" smtClean="0"/>
            </a:br>
            <a:endParaRPr lang="en-US" dirty="0"/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chemeClr val="accent3">
                    <a:lumMod val="50000"/>
                  </a:schemeClr>
                </a:solidFill>
              </a:rPr>
              <a:t>National level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(Mission and data exploitation)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−"/>
            </a:pPr>
            <a:r>
              <a:rPr lang="en-US" dirty="0"/>
              <a:t>Coherent </a:t>
            </a:r>
            <a:r>
              <a:rPr lang="en-US" dirty="0" smtClean="0"/>
              <a:t>R&amp;D on </a:t>
            </a:r>
            <a:r>
              <a:rPr lang="en-US" dirty="0"/>
              <a:t>GHG </a:t>
            </a:r>
            <a:r>
              <a:rPr lang="en-US" dirty="0" smtClean="0"/>
              <a:t>measurements from </a:t>
            </a:r>
            <a:r>
              <a:rPr lang="en-US" dirty="0"/>
              <a:t>space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−"/>
            </a:pPr>
            <a:r>
              <a:rPr lang="en-US" dirty="0"/>
              <a:t>Concepts of integration of current &amp; future missions (</a:t>
            </a:r>
            <a:r>
              <a:rPr lang="en-US" dirty="0" err="1"/>
              <a:t>TanDEM</a:t>
            </a:r>
            <a:r>
              <a:rPr lang="en-US" dirty="0"/>
              <a:t>, </a:t>
            </a:r>
            <a:r>
              <a:rPr lang="en-US" dirty="0" err="1" smtClean="0"/>
              <a:t>EnMAP</a:t>
            </a:r>
            <a:r>
              <a:rPr lang="en-US" dirty="0" smtClean="0"/>
              <a:t>, MERLIN) </a:t>
            </a:r>
            <a:r>
              <a:rPr lang="en-US" dirty="0"/>
              <a:t>incl. </a:t>
            </a:r>
            <a:r>
              <a:rPr lang="en-US" dirty="0" smtClean="0"/>
              <a:t>in-situ &amp; modelling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−"/>
            </a:pPr>
            <a:r>
              <a:rPr lang="en-US" dirty="0" smtClean="0"/>
              <a:t>Supporting mission success by on-ground Cal/Val activities &amp; coordinating German user community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chemeClr val="accent3">
                    <a:lumMod val="50000"/>
                  </a:schemeClr>
                </a:solidFill>
              </a:rPr>
              <a:t>European level </a:t>
            </a:r>
            <a:endParaRPr lang="en-US" dirty="0" smtClean="0"/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−"/>
            </a:pPr>
            <a:r>
              <a:rPr lang="en-US" dirty="0" smtClean="0"/>
              <a:t>EC </a:t>
            </a:r>
            <a:r>
              <a:rPr lang="en-US" dirty="0"/>
              <a:t>COPERNICUS </a:t>
            </a:r>
            <a:r>
              <a:rPr lang="en-US" dirty="0" err="1"/>
              <a:t>programme</a:t>
            </a:r>
            <a:r>
              <a:rPr lang="en-US" dirty="0"/>
              <a:t> including </a:t>
            </a:r>
            <a:r>
              <a:rPr lang="en-US" dirty="0" smtClean="0"/>
              <a:t>services, e.g</a:t>
            </a:r>
            <a:r>
              <a:rPr lang="en-US" dirty="0"/>
              <a:t>. Sentinel-4, Sentinel-5, and Sentinel-NG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−"/>
            </a:pPr>
            <a:r>
              <a:rPr lang="en-US" dirty="0"/>
              <a:t>ESA Earth Observation </a:t>
            </a:r>
            <a:r>
              <a:rPr lang="en-US" dirty="0" err="1"/>
              <a:t>programme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−"/>
            </a:pPr>
            <a:r>
              <a:rPr lang="en-US" dirty="0" smtClean="0"/>
              <a:t>EUMETSAT </a:t>
            </a:r>
            <a:r>
              <a:rPr lang="en-US" dirty="0" err="1" smtClean="0"/>
              <a:t>programme</a:t>
            </a:r>
            <a:endParaRPr lang="en-US" dirty="0"/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u="sng" dirty="0">
                <a:solidFill>
                  <a:schemeClr val="accent3">
                    <a:lumMod val="50000"/>
                  </a:schemeClr>
                </a:solidFill>
              </a:rPr>
              <a:t>International level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−"/>
            </a:pPr>
            <a:r>
              <a:rPr lang="en-US" dirty="0"/>
              <a:t>Bilateral efforts (</a:t>
            </a:r>
            <a:r>
              <a:rPr lang="en-US" dirty="0" smtClean="0"/>
              <a:t>mission implementations, agreements etc</a:t>
            </a:r>
            <a:r>
              <a:rPr lang="en-US" dirty="0"/>
              <a:t>.)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−"/>
            </a:pPr>
            <a:r>
              <a:rPr lang="en-US" dirty="0"/>
              <a:t>Multilateral coordination of space agencies’ </a:t>
            </a:r>
            <a:r>
              <a:rPr lang="en-US" dirty="0" smtClean="0"/>
              <a:t>activities (CEOS</a:t>
            </a:r>
            <a:r>
              <a:rPr lang="en-US" dirty="0"/>
              <a:t>) </a:t>
            </a:r>
            <a:r>
              <a:rPr lang="en-US" dirty="0" smtClean="0"/>
              <a:t>and support </a:t>
            </a:r>
            <a:r>
              <a:rPr lang="en-US" dirty="0"/>
              <a:t>to GEO initiatives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−"/>
            </a:pPr>
            <a:r>
              <a:rPr lang="en-US" dirty="0"/>
              <a:t>Inclusion of space-based measurements in international efforts for the evaluation of </a:t>
            </a:r>
            <a:r>
              <a:rPr lang="en-US" dirty="0" smtClean="0"/>
              <a:t>GHGs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−"/>
            </a:pP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1830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Acknowledgements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de-DE" dirty="0" smtClean="0"/>
              <a:t>COMET </a:t>
            </a:r>
            <a:r>
              <a:rPr lang="de-DE" dirty="0" err="1" smtClean="0"/>
              <a:t>Campaign</a:t>
            </a:r>
            <a:r>
              <a:rPr lang="de-DE" dirty="0" smtClean="0"/>
              <a:t> Team: Andreas Fix et al.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de-DE" dirty="0" smtClean="0"/>
              <a:t>Gerhard Ehret (DLR)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de-DE" dirty="0" smtClean="0"/>
              <a:t>University </a:t>
            </a:r>
            <a:r>
              <a:rPr lang="de-DE" dirty="0" err="1" smtClean="0"/>
              <a:t>of</a:t>
            </a:r>
            <a:r>
              <a:rPr lang="de-DE" dirty="0" smtClean="0"/>
              <a:t> Bremen: Heinrich </a:t>
            </a:r>
            <a:r>
              <a:rPr lang="de-DE" dirty="0" err="1" smtClean="0"/>
              <a:t>Bovensmann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57210286"/>
      </p:ext>
    </p:extLst>
  </p:cSld>
  <p:clrMapOvr>
    <a:masterClrMapping/>
  </p:clrMapOvr>
</p:sld>
</file>

<file path=ppt/theme/theme1.xml><?xml version="1.0" encoding="utf-8"?>
<a:theme xmlns:a="http://schemas.openxmlformats.org/drawingml/2006/main" name="DLR-Präsentation 16:9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95C61B9F-14F0-4AD9-AC81-B8624FAD5FC8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504</Words>
  <Application>Microsoft Office PowerPoint</Application>
  <PresentationFormat>Benutzerdefiniert</PresentationFormat>
  <Paragraphs>90</Paragraphs>
  <Slides>8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DLR-Präsentation 16:9 Englisch</vt:lpstr>
      <vt:lpstr>German Aerospace Center – Space Administration</vt:lpstr>
      <vt:lpstr>German Space Programme Heritage</vt:lpstr>
      <vt:lpstr>PowerPoint-Präsentation</vt:lpstr>
      <vt:lpstr>COMET: An airborne mission to simultaneously measure CO2 and CH4 using lidar, passive remote sensing and in-situ techniques</vt:lpstr>
      <vt:lpstr>German Greenhouse Gas in-situ measurements</vt:lpstr>
      <vt:lpstr>GHG Monitoring and Inventory Community</vt:lpstr>
      <vt:lpstr>DLR Policy on Greenhouse Gas Remote Sensing</vt:lpstr>
      <vt:lpstr>Acknowledgements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Bargen, Albrecht von</dc:creator>
  <cp:lastModifiedBy>DLR RFM</cp:lastModifiedBy>
  <cp:revision>129</cp:revision>
  <cp:lastPrinted>2017-11-03T10:32:16Z</cp:lastPrinted>
  <dcterms:created xsi:type="dcterms:W3CDTF">2012-06-19T06:51:55Z</dcterms:created>
  <dcterms:modified xsi:type="dcterms:W3CDTF">2018-06-17T10:08:42Z</dcterms:modified>
</cp:coreProperties>
</file>