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42" r:id="rId2"/>
    <p:sldId id="266" r:id="rId3"/>
    <p:sldId id="260" r:id="rId4"/>
    <p:sldId id="261" r:id="rId5"/>
    <p:sldId id="263" r:id="rId6"/>
    <p:sldId id="265" r:id="rId7"/>
    <p:sldId id="268" r:id="rId8"/>
    <p:sldId id="326" r:id="rId9"/>
    <p:sldId id="269" r:id="rId10"/>
    <p:sldId id="264" r:id="rId11"/>
    <p:sldId id="270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6"/>
    <p:restoredTop sz="93710"/>
  </p:normalViewPr>
  <p:slideViewPr>
    <p:cSldViewPr>
      <p:cViewPr varScale="1">
        <p:scale>
          <a:sx n="68" d="100"/>
          <a:sy n="68" d="100"/>
        </p:scale>
        <p:origin x="25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4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C84C-817B-41B3-B5FF-A5E9355712C6}" type="datetime1">
              <a:rPr lang="en-GB" smtClean="0"/>
              <a:t>15/06/2018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97F-B99A-4ACF-AE94-2B1F29C13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375993"/>
      </p:ext>
    </p:extLst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F83E-EE09-1240-BB9B-CA3776D521A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BE147C9C-8F5B-7A49-BF1B-E98D840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4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7.e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854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CEOS AC-VC Whitepaper</a:t>
            </a:r>
            <a:endParaRPr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33800"/>
            <a:ext cx="5549411" cy="195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David Crisp, NASA/JPL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Chair Priority Workshop on GHG Monitoring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European Commission Joint Research Centre, 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Ispra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Italy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18-19 June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19400" y="6403348"/>
            <a:ext cx="34750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80" tIns="43090" rIns="86180" bIns="4309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</a:rPr>
              <a:t>Copyright </a:t>
            </a:r>
            <a:r>
              <a:rPr lang="en-US" altLang="en-US" sz="1100" dirty="0" smtClean="0">
                <a:solidFill>
                  <a:schemeClr val="bg1"/>
                </a:solidFill>
              </a:rPr>
              <a:t>2018 </a:t>
            </a:r>
            <a:r>
              <a:rPr lang="en-US" altLang="en-US" sz="1100" dirty="0">
                <a:solidFill>
                  <a:schemeClr val="bg1"/>
                </a:solidFill>
              </a:rPr>
              <a:t>California Institute of Technology. Government sponsorship acknowledged.</a:t>
            </a:r>
          </a:p>
        </p:txBody>
      </p:sp>
    </p:spTree>
    <p:extLst>
      <p:ext uri="{BB962C8B-B14F-4D97-AF65-F5344CB8AC3E}">
        <p14:creationId xmlns:p14="http://schemas.microsoft.com/office/powerpoint/2010/main" val="2860354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22" y="1524000"/>
            <a:ext cx="6629400" cy="4724400"/>
          </a:xfrm>
        </p:spPr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Copernicus CO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Sentinel (2025+) 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3 or 4 LEO satellites in an operational GHG constellation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Primary instruments measure O</a:t>
            </a:r>
            <a:r>
              <a:rPr lang="en-US" sz="1800" baseline="-25000" dirty="0">
                <a:sym typeface="Symbol" panose="05050102010706020507" pitchFamily="18" charset="2"/>
              </a:rPr>
              <a:t>2</a:t>
            </a:r>
            <a:r>
              <a:rPr lang="en-US" sz="1800" dirty="0">
                <a:sym typeface="Symbol" panose="05050102010706020507" pitchFamily="18" charset="2"/>
              </a:rPr>
              <a:t> (0.76 m A-band), CO</a:t>
            </a:r>
            <a:r>
              <a:rPr lang="en-US" sz="1800" baseline="-25000" dirty="0">
                <a:sym typeface="Symbol" panose="05050102010706020507" pitchFamily="18" charset="2"/>
              </a:rPr>
              <a:t>2</a:t>
            </a:r>
            <a:r>
              <a:rPr lang="en-US" sz="1800" dirty="0">
                <a:sym typeface="Symbol" panose="05050102010706020507" pitchFamily="18" charset="2"/>
              </a:rPr>
              <a:t> (1.61 and 2.06 m), </a:t>
            </a:r>
            <a:r>
              <a:rPr lang="en-US" sz="1800" dirty="0" smtClean="0">
                <a:sym typeface="Symbol" panose="05050102010706020507" pitchFamily="18" charset="2"/>
              </a:rPr>
              <a:t>CH4 (1.67 m) and </a:t>
            </a:r>
            <a:r>
              <a:rPr lang="en-US" sz="1800" dirty="0">
                <a:sym typeface="Symbol" panose="05050102010706020507" pitchFamily="18" charset="2"/>
              </a:rPr>
              <a:t>NO</a:t>
            </a:r>
            <a:r>
              <a:rPr lang="en-US" sz="1800" baseline="-25000" dirty="0">
                <a:sym typeface="Symbol" panose="05050102010706020507" pitchFamily="18" charset="2"/>
              </a:rPr>
              <a:t>2</a:t>
            </a:r>
            <a:r>
              <a:rPr lang="en-US" sz="1800" dirty="0">
                <a:sym typeface="Symbol" panose="05050102010706020507" pitchFamily="18" charset="2"/>
              </a:rPr>
              <a:t> (0.450 m) at a spatial resolution of 2 km x 2 km along a </a:t>
            </a:r>
            <a:r>
              <a:rPr lang="en-US" sz="1800" dirty="0" smtClean="0">
                <a:sym typeface="Symbol" panose="05050102010706020507" pitchFamily="18" charset="2"/>
              </a:rPr>
              <a:t>200-300 km </a:t>
            </a:r>
            <a:r>
              <a:rPr lang="en-US" sz="1800" dirty="0">
                <a:sym typeface="Symbol" panose="05050102010706020507" pitchFamily="18" charset="2"/>
              </a:rPr>
              <a:t>swath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A dedicated cloud/aerosol instrument is also under consideration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TanSat-2 Constellation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6 satellites, with 3 flying in morning sun-synchronous orbits and 3 flying in afternoon sun-synchronous orbits</a:t>
            </a:r>
          </a:p>
          <a:p>
            <a:pPr lvl="1"/>
            <a:r>
              <a:rPr lang="en-US" sz="1800" dirty="0">
                <a:sym typeface="Symbol" panose="05050102010706020507" pitchFamily="18" charset="2"/>
              </a:rPr>
              <a:t>primary GHG instrument on each satellite with measure CO</a:t>
            </a:r>
            <a:r>
              <a:rPr lang="en-US" sz="1800" baseline="-25000" dirty="0">
                <a:sym typeface="Symbol" panose="05050102010706020507" pitchFamily="18" charset="2"/>
              </a:rPr>
              <a:t>2</a:t>
            </a:r>
            <a:r>
              <a:rPr lang="en-US" sz="1800" dirty="0">
                <a:sym typeface="Symbol" panose="05050102010706020507" pitchFamily="18" charset="2"/>
              </a:rPr>
              <a:t> (1.61 and 2.06 µm), CH</a:t>
            </a:r>
            <a:r>
              <a:rPr lang="en-US" sz="1800" baseline="-25000" dirty="0">
                <a:sym typeface="Symbol" panose="05050102010706020507" pitchFamily="18" charset="2"/>
              </a:rPr>
              <a:t>4</a:t>
            </a:r>
            <a:r>
              <a:rPr lang="en-US" sz="1800" dirty="0">
                <a:sym typeface="Symbol" panose="05050102010706020507" pitchFamily="18" charset="2"/>
              </a:rPr>
              <a:t> and CO (2.3 µm) as well as the O</a:t>
            </a:r>
            <a:r>
              <a:rPr lang="en-US" sz="1800" baseline="-25000" dirty="0">
                <a:sym typeface="Symbol" panose="05050102010706020507" pitchFamily="18" charset="2"/>
              </a:rPr>
              <a:t>2</a:t>
            </a:r>
            <a:r>
              <a:rPr lang="en-US" sz="1800" dirty="0">
                <a:sym typeface="Symbol" panose="05050102010706020507" pitchFamily="18" charset="2"/>
              </a:rPr>
              <a:t> A-band (0.76 µm) across a 100-km cross-track swath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LEO GHG </a:t>
            </a:r>
            <a:r>
              <a:rPr lang="en-US" dirty="0"/>
              <a:t>Constellations in the Planning Stages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4551" y="3794032"/>
            <a:ext cx="2533249" cy="2666999"/>
          </a:xfrm>
          <a:prstGeom prst="rect">
            <a:avLst/>
          </a:prstGeom>
        </p:spPr>
      </p:pic>
      <p:pic>
        <p:nvPicPr>
          <p:cNvPr id="6" name="Picture 3" descr="C:\Users\kug\Desktop\xco2_example_05noise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6084" y="1550421"/>
            <a:ext cx="2617916" cy="19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57622" y="1250480"/>
            <a:ext cx="1901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sz="1600"/>
            </a:lvl1pPr>
          </a:lstStyle>
          <a:p>
            <a:r>
              <a:rPr lang="en-GB" dirty="0"/>
              <a:t>X</a:t>
            </a:r>
            <a:r>
              <a:rPr lang="en-GB" baseline="-25000" dirty="0"/>
              <a:t>CO2</a:t>
            </a:r>
            <a:r>
              <a:rPr lang="en-GB" dirty="0"/>
              <a:t> (</a:t>
            </a:r>
            <a:r>
              <a:rPr lang="el-GR" dirty="0" smtClean="0"/>
              <a:t>σ</a:t>
            </a:r>
            <a:r>
              <a:rPr lang="en-US" dirty="0" smtClean="0"/>
              <a:t>= </a:t>
            </a:r>
            <a:r>
              <a:rPr lang="en-US" dirty="0"/>
              <a:t>0.5 ppm</a:t>
            </a:r>
            <a:r>
              <a:rPr lang="en-GB" dirty="0"/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7622" y="6352643"/>
            <a:ext cx="206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TanSat Constellation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4308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r>
              <a:rPr lang="en-US" dirty="0"/>
              <a:t>Because of the unprecedented requirements for precision and accuracy, the space based elements of the an operational GHG constellation architecture must be accompanied by</a:t>
            </a:r>
          </a:p>
          <a:p>
            <a:pPr lvl="1"/>
            <a:r>
              <a:rPr lang="en-US" sz="1800" dirty="0"/>
              <a:t>Rigorous pre-launch and on-orbit measurement calibration and product validation methods that evolve to meet emerging needs</a:t>
            </a:r>
          </a:p>
          <a:p>
            <a:pPr lvl="1"/>
            <a:r>
              <a:rPr lang="en-US" sz="1800" dirty="0"/>
              <a:t>Continuous refinements in remote sensing retrieval and flux inversion modeling methods that improve the products over time</a:t>
            </a:r>
          </a:p>
          <a:p>
            <a:r>
              <a:rPr lang="en-US" sz="1800" dirty="0"/>
              <a:t>CEOS could play an essential role in coordinating these activities among its partner agencies</a:t>
            </a:r>
          </a:p>
          <a:p>
            <a:r>
              <a:rPr lang="en-US" sz="1800" dirty="0">
                <a:latin typeface="Arial" panose="020B0604020202020204" pitchFamily="34" charset="0"/>
              </a:rPr>
              <a:t>Any operational architecture will also have to address 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orbit and mission coordination, data distribution, data exchange, and data format requirements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Training and capacity building and public outreach will be needed to fully exploit the value of the space based GHG measurements</a:t>
            </a:r>
          </a:p>
          <a:p>
            <a:r>
              <a:rPr lang="en-US" dirty="0">
                <a:latin typeface="Arial" panose="020B0604020202020204" pitchFamily="34" charset="0"/>
              </a:rPr>
              <a:t>CEOS should collaborate with CGMS and other operational organizations to foster the development of these capabilities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Merging Science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3555542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Contributions </a:t>
            </a:r>
            <a:r>
              <a:rPr lang="en-US" dirty="0"/>
              <a:t>from participants at the </a:t>
            </a:r>
            <a:r>
              <a:rPr lang="en-US" dirty="0" smtClean="0"/>
              <a:t>CEOS SIT </a:t>
            </a:r>
            <a:r>
              <a:rPr lang="en-US" dirty="0"/>
              <a:t>and CEOS AC-VC </a:t>
            </a:r>
            <a:r>
              <a:rPr lang="en-US" dirty="0" smtClean="0"/>
              <a:t>meetings </a:t>
            </a:r>
            <a:r>
              <a:rPr lang="en-US" dirty="0"/>
              <a:t>were incorporated into the White Paper structure: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Executive 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Using atmospheric GHG measurements to improve inventories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Space-based GHG measurement capabilities and near term plans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Lessons Learned from SCIAMACHY, GOSAT and OCO-2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Integrating GHG Satellites into Operational Constellations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Towards an operational constellation measuring anthropogenic CO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emissions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The Transition from Science to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3276600" cy="533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AC-VC White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F87E1-3B8F-ED49-9DDC-339195ADB727}"/>
              </a:ext>
            </a:extLst>
          </p:cNvPr>
          <p:cNvSpPr txBox="1"/>
          <p:nvPr/>
        </p:nvSpPr>
        <p:spPr>
          <a:xfrm>
            <a:off x="457200" y="1290937"/>
            <a:ext cx="14276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Chapters</a:t>
            </a:r>
          </a:p>
        </p:txBody>
      </p:sp>
    </p:spTree>
    <p:extLst>
      <p:ext uri="{BB962C8B-B14F-4D97-AF65-F5344CB8AC3E}">
        <p14:creationId xmlns:p14="http://schemas.microsoft.com/office/powerpoint/2010/main" val="3918127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6766609" cy="5410200"/>
          </a:xfrm>
        </p:spPr>
        <p:txBody>
          <a:bodyPr/>
          <a:lstStyle/>
          <a:p>
            <a:pPr marL="220761" indent="-220761">
              <a:defRPr/>
            </a:pPr>
            <a:r>
              <a:rPr lang="en-US" sz="1800" b="1" dirty="0">
                <a:ea typeface="ＭＳ Ｐゴシック" pitchFamily="-97" charset="-128"/>
              </a:rPr>
              <a:t>SCIAMACHY (2002-2012)</a:t>
            </a:r>
            <a:r>
              <a:rPr lang="en-US" sz="1800" dirty="0">
                <a:ea typeface="ＭＳ Ｐゴシック" pitchFamily="-97" charset="-128"/>
              </a:rPr>
              <a:t> – First sensor to measure O</a:t>
            </a:r>
            <a:r>
              <a:rPr lang="en-US" sz="1800" baseline="-25000" dirty="0">
                <a:ea typeface="ＭＳ Ｐゴシック" pitchFamily="-97" charset="-128"/>
              </a:rPr>
              <a:t>2</a:t>
            </a:r>
            <a:r>
              <a:rPr lang="en-US" sz="1800" dirty="0">
                <a:ea typeface="ＭＳ Ｐゴシック" pitchFamily="-97" charset="-128"/>
              </a:rPr>
              <a:t>, CO</a:t>
            </a:r>
            <a:r>
              <a:rPr lang="en-US" sz="1800" baseline="-25000" dirty="0">
                <a:ea typeface="ＭＳ Ｐゴシック" pitchFamily="-97" charset="-128"/>
              </a:rPr>
              <a:t>2</a:t>
            </a:r>
            <a:r>
              <a:rPr lang="en-US" sz="1800" dirty="0">
                <a:ea typeface="ＭＳ Ｐゴシック" pitchFamily="-97" charset="-128"/>
              </a:rPr>
              <a:t>, and CH</a:t>
            </a:r>
            <a:r>
              <a:rPr lang="en-US" sz="1800" baseline="-25000" dirty="0">
                <a:ea typeface="ＭＳ Ｐゴシック" pitchFamily="-97" charset="-128"/>
              </a:rPr>
              <a:t>4</a:t>
            </a:r>
            <a:r>
              <a:rPr lang="en-US" sz="1800" dirty="0">
                <a:ea typeface="ＭＳ Ｐゴシック" pitchFamily="-97" charset="-128"/>
              </a:rPr>
              <a:t> using reflected NIR/SWIR sunlight</a:t>
            </a:r>
            <a:endParaRPr lang="en-US" sz="1800" b="1" dirty="0">
              <a:ea typeface="ＭＳ Ｐゴシック" pitchFamily="-97" charset="-128"/>
            </a:endParaRPr>
          </a:p>
          <a:p>
            <a:pPr marL="618372" lvl="1" indent="-220761">
              <a:defRPr/>
            </a:pPr>
            <a:r>
              <a:rPr lang="en-US" sz="1600" dirty="0">
                <a:ea typeface="ＭＳ Ｐゴシック" pitchFamily="-97" charset="-128"/>
              </a:rPr>
              <a:t>Regional-scale maps of X</a:t>
            </a:r>
            <a:r>
              <a:rPr lang="en-US" sz="1600" baseline="-25000" dirty="0">
                <a:ea typeface="ＭＳ Ｐゴシック" pitchFamily="-97" charset="-128"/>
              </a:rPr>
              <a:t>CO2</a:t>
            </a:r>
            <a:r>
              <a:rPr lang="en-US" sz="1600" dirty="0">
                <a:ea typeface="ＭＳ Ｐゴシック" pitchFamily="-97" charset="-128"/>
              </a:rPr>
              <a:t> and X</a:t>
            </a:r>
            <a:r>
              <a:rPr lang="en-US" sz="1600" baseline="-25000" dirty="0">
                <a:ea typeface="ＭＳ Ｐゴシック" pitchFamily="-97" charset="-128"/>
              </a:rPr>
              <a:t>CH4</a:t>
            </a:r>
            <a:r>
              <a:rPr lang="en-US" sz="1600" dirty="0">
                <a:ea typeface="ＭＳ Ｐゴシック" pitchFamily="-97" charset="-128"/>
              </a:rPr>
              <a:t> over continents</a:t>
            </a:r>
            <a:endParaRPr lang="en-US" sz="1600" b="1" dirty="0">
              <a:ea typeface="ＭＳ Ｐゴシック" pitchFamily="-97" charset="-128"/>
            </a:endParaRPr>
          </a:p>
          <a:p>
            <a:pPr marL="220761" indent="-220761">
              <a:defRPr/>
            </a:pPr>
            <a:endParaRPr lang="en-US" sz="1800" b="1" dirty="0">
              <a:ea typeface="ＭＳ Ｐゴシック" pitchFamily="-97" charset="-128"/>
            </a:endParaRPr>
          </a:p>
          <a:p>
            <a:pPr marL="220761" indent="-220761">
              <a:defRPr/>
            </a:pPr>
            <a:r>
              <a:rPr lang="en-US" sz="1800" b="1" dirty="0">
                <a:ea typeface="ＭＳ Ｐゴシック" pitchFamily="-97" charset="-128"/>
              </a:rPr>
              <a:t>GOSAT (2009 …)</a:t>
            </a:r>
            <a:r>
              <a:rPr lang="en-US" sz="1800" dirty="0">
                <a:ea typeface="ＭＳ Ｐゴシック" pitchFamily="-97" charset="-128"/>
              </a:rPr>
              <a:t> – First Japanese GHG satellite</a:t>
            </a:r>
          </a:p>
          <a:p>
            <a:pPr marL="618372" lvl="1" indent="-220761">
              <a:defRPr/>
            </a:pPr>
            <a:r>
              <a:rPr lang="en-US" sz="1600" dirty="0">
                <a:ea typeface="ＭＳ Ｐゴシック" pitchFamily="-97" charset="-128"/>
              </a:rPr>
              <a:t>FTS optimized for </a:t>
            </a:r>
            <a:r>
              <a:rPr lang="en-US" sz="1600" dirty="0" smtClean="0">
                <a:ea typeface="ＭＳ Ｐゴシック" pitchFamily="-97" charset="-128"/>
              </a:rPr>
              <a:t>high </a:t>
            </a:r>
            <a:r>
              <a:rPr lang="en-US" sz="1600" dirty="0">
                <a:ea typeface="ＭＳ Ｐゴシック" pitchFamily="-97" charset="-128"/>
              </a:rPr>
              <a:t>spectral resolution over broad spectral range, yielding CO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, CH</a:t>
            </a:r>
            <a:r>
              <a:rPr lang="en-US" sz="1600" baseline="-25000" dirty="0">
                <a:ea typeface="ＭＳ Ｐゴシック" pitchFamily="-97" charset="-128"/>
              </a:rPr>
              <a:t>4</a:t>
            </a:r>
            <a:r>
              <a:rPr lang="en-US" sz="1600" dirty="0">
                <a:ea typeface="ＭＳ Ｐゴシック" pitchFamily="-97" charset="-128"/>
              </a:rPr>
              <a:t>, and chlorophyll fluorescence (SIF)</a:t>
            </a:r>
            <a:endParaRPr lang="en-US" sz="1600" b="1" dirty="0">
              <a:ea typeface="ＭＳ Ｐゴシック" pitchFamily="-97" charset="-128"/>
            </a:endParaRPr>
          </a:p>
          <a:p>
            <a:pPr marL="196414" indent="-220761">
              <a:defRPr/>
            </a:pPr>
            <a:endParaRPr lang="en-US" sz="1800" b="1" dirty="0">
              <a:ea typeface="ＭＳ Ｐゴシック" pitchFamily="-97" charset="-128"/>
            </a:endParaRPr>
          </a:p>
          <a:p>
            <a:pPr marL="196414" indent="-220761">
              <a:defRPr/>
            </a:pPr>
            <a:r>
              <a:rPr lang="en-US" sz="1800" b="1" dirty="0">
                <a:ea typeface="ＭＳ Ｐゴシック" pitchFamily="-97" charset="-128"/>
              </a:rPr>
              <a:t>OCO-2 (2014 …) </a:t>
            </a:r>
            <a:r>
              <a:rPr lang="en-US" sz="1800" dirty="0">
                <a:ea typeface="ＭＳ Ｐゴシック" pitchFamily="-97" charset="-128"/>
              </a:rPr>
              <a:t>– First NASA satellite to measure O</a:t>
            </a:r>
            <a:r>
              <a:rPr lang="en-US" sz="1800" baseline="-25000" dirty="0">
                <a:ea typeface="ＭＳ Ｐゴシック" pitchFamily="-97" charset="-128"/>
              </a:rPr>
              <a:t>2</a:t>
            </a:r>
            <a:r>
              <a:rPr lang="en-US" sz="1800" dirty="0">
                <a:ea typeface="ＭＳ Ｐゴシック" pitchFamily="-97" charset="-128"/>
              </a:rPr>
              <a:t> and CO</a:t>
            </a:r>
            <a:r>
              <a:rPr lang="en-US" sz="1800" baseline="-25000" dirty="0">
                <a:ea typeface="ＭＳ Ｐゴシック" pitchFamily="-97" charset="-128"/>
              </a:rPr>
              <a:t>2</a:t>
            </a:r>
            <a:r>
              <a:rPr lang="en-US" sz="1800" dirty="0">
                <a:ea typeface="ＭＳ Ｐゴシック" pitchFamily="-97" charset="-128"/>
              </a:rPr>
              <a:t> with high sensitivity, resolution, and coverage</a:t>
            </a:r>
          </a:p>
          <a:p>
            <a:pPr marL="594025" lvl="1" indent="-220761">
              <a:defRPr/>
            </a:pPr>
            <a:r>
              <a:rPr lang="en-US" sz="1600" dirty="0">
                <a:ea typeface="ＭＳ Ｐゴシック" pitchFamily="-97" charset="-128"/>
              </a:rPr>
              <a:t>High resolution imaging grating spectrometer small (&lt; 3 km</a:t>
            </a:r>
            <a:r>
              <a:rPr lang="en-US" sz="1600" baseline="30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) footprint  and rapid sampling (10</a:t>
            </a:r>
            <a:r>
              <a:rPr lang="en-US" sz="1600" baseline="30000" dirty="0">
                <a:ea typeface="ＭＳ Ｐゴシック" pitchFamily="-97" charset="-128"/>
              </a:rPr>
              <a:t>6</a:t>
            </a:r>
            <a:r>
              <a:rPr lang="en-US" sz="1600" dirty="0">
                <a:ea typeface="ＭＳ Ｐゴシック" pitchFamily="-97" charset="-128"/>
              </a:rPr>
              <a:t> samples/day)</a:t>
            </a:r>
          </a:p>
          <a:p>
            <a:pPr marL="196414" indent="-220761">
              <a:defRPr/>
            </a:pPr>
            <a:endParaRPr lang="en-US" sz="1800" b="1" dirty="0">
              <a:ea typeface="ＭＳ Ｐゴシック" pitchFamily="-97" charset="-128"/>
            </a:endParaRPr>
          </a:p>
          <a:p>
            <a:pPr marL="196414" indent="-220761">
              <a:defRPr/>
            </a:pPr>
            <a:r>
              <a:rPr lang="en-US" sz="1800" b="1" dirty="0">
                <a:ea typeface="ＭＳ Ｐゴシック" pitchFamily="-97" charset="-128"/>
              </a:rPr>
              <a:t>TanSat (2016 …) - </a:t>
            </a:r>
            <a:r>
              <a:rPr lang="en-US" sz="1800" dirty="0"/>
              <a:t>First Chinese GHG satellite</a:t>
            </a:r>
          </a:p>
          <a:p>
            <a:pPr lvl="1"/>
            <a:r>
              <a:rPr lang="en-US" sz="1600" dirty="0"/>
              <a:t>Imaging grating spectrometer for O</a:t>
            </a:r>
            <a:r>
              <a:rPr lang="en-US" sz="1600" baseline="-25000" dirty="0"/>
              <a:t>2</a:t>
            </a:r>
            <a:r>
              <a:rPr lang="en-US" sz="1600" dirty="0"/>
              <a:t> and CO</a:t>
            </a:r>
            <a:r>
              <a:rPr lang="en-US" sz="1600" baseline="-25000" dirty="0"/>
              <a:t>2</a:t>
            </a:r>
            <a:r>
              <a:rPr lang="en-US" sz="1600" dirty="0"/>
              <a:t> bands and cloud &amp; aerosol Imager</a:t>
            </a:r>
          </a:p>
          <a:p>
            <a:pPr lvl="1"/>
            <a:r>
              <a:rPr lang="en-US" sz="1600" dirty="0"/>
              <a:t>In-orbit checkout formally complete in August 2017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84536" cy="533400"/>
          </a:xfrm>
        </p:spPr>
        <p:txBody>
          <a:bodyPr/>
          <a:lstStyle/>
          <a:p>
            <a:r>
              <a:rPr lang="en-US" dirty="0"/>
              <a:t>Past and Present GHG Satellites</a:t>
            </a:r>
          </a:p>
        </p:txBody>
      </p:sp>
      <p:pic>
        <p:nvPicPr>
          <p:cNvPr id="5" name="Picture 18" descr="C:\dcrisp\OCO\Internaltional_Affairs\GOSAT\GOSAT_Information\GOSAT_A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775" y="2479675"/>
            <a:ext cx="1597425" cy="9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936" y="1524000"/>
            <a:ext cx="1497264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C:\dcrisp\OCO\Images\Observatory_Illustrations\oco_hires_3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809" y="3876675"/>
            <a:ext cx="158908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909" y="4943475"/>
            <a:ext cx="161129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99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6766609" cy="5410200"/>
          </a:xfrm>
        </p:spPr>
        <p:txBody>
          <a:bodyPr/>
          <a:lstStyle/>
          <a:p>
            <a:pPr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800" b="1" dirty="0">
                <a:ea typeface="ＭＳ Ｐゴシック" pitchFamily="-97" charset="-128"/>
              </a:rPr>
              <a:t>Feng Yun 3D</a:t>
            </a:r>
            <a:r>
              <a:rPr lang="en-US" sz="1800" dirty="0">
                <a:ea typeface="ＭＳ Ｐゴシック" pitchFamily="-97" charset="-128"/>
              </a:rPr>
              <a:t> </a:t>
            </a:r>
            <a:r>
              <a:rPr lang="en-US" sz="1800" b="1" dirty="0">
                <a:ea typeface="ＭＳ Ｐゴシック" pitchFamily="-97" charset="-128"/>
              </a:rPr>
              <a:t>(2017) </a:t>
            </a:r>
            <a:r>
              <a:rPr lang="en-US" sz="1800" dirty="0">
                <a:ea typeface="ＭＳ Ｐゴシック" pitchFamily="-97" charset="-128"/>
              </a:rPr>
              <a:t>– Chinese GHG satellite on an operational meteorological bus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600" dirty="0">
                <a:ea typeface="ＭＳ Ｐゴシック" pitchFamily="-97" charset="-128"/>
              </a:rPr>
              <a:t>GAS FTS for 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, CO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, CH</a:t>
            </a:r>
            <a:r>
              <a:rPr lang="en-US" sz="1600" baseline="-25000" dirty="0">
                <a:ea typeface="ＭＳ Ｐゴシック" pitchFamily="-97" charset="-128"/>
              </a:rPr>
              <a:t>4</a:t>
            </a:r>
            <a:r>
              <a:rPr lang="en-US" sz="1600" dirty="0">
                <a:ea typeface="ＭＳ Ｐゴシック" pitchFamily="-97" charset="-128"/>
              </a:rPr>
              <a:t>, CO, N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O, H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O</a:t>
            </a:r>
          </a:p>
          <a:p>
            <a:pPr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800" b="1" dirty="0">
                <a:ea typeface="ＭＳ Ｐゴシック" pitchFamily="-97" charset="-128"/>
              </a:rPr>
              <a:t>Sentinel 5p (2017) </a:t>
            </a:r>
            <a:r>
              <a:rPr lang="en-US" sz="1800" dirty="0">
                <a:ea typeface="ＭＳ Ｐゴシック" pitchFamily="-97" charset="-128"/>
              </a:rPr>
              <a:t>- Copernicus pre-operational Satellite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600" dirty="0">
                <a:ea typeface="ＭＳ Ｐゴシック" pitchFamily="-97" charset="-128"/>
              </a:rPr>
              <a:t>TROPOMI measures 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, CH</a:t>
            </a:r>
            <a:r>
              <a:rPr lang="en-US" sz="1600" baseline="-25000" dirty="0">
                <a:ea typeface="ＭＳ Ｐゴシック" pitchFamily="-97" charset="-128"/>
              </a:rPr>
              <a:t>4</a:t>
            </a:r>
            <a:r>
              <a:rPr lang="en-US" sz="1600" dirty="0">
                <a:ea typeface="ＭＳ Ｐゴシック" pitchFamily="-97" charset="-128"/>
              </a:rPr>
              <a:t> (1%), CO (10%), NO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, SIF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600" dirty="0">
                <a:ea typeface="ＭＳ Ｐゴシック" pitchFamily="-97" charset="-128"/>
              </a:rPr>
              <a:t>Imaging at 7 km x 7 km resolution, daily global coverage</a:t>
            </a:r>
          </a:p>
          <a:p>
            <a:pPr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800" b="1" dirty="0">
                <a:ea typeface="ＭＳ Ｐゴシック" pitchFamily="-97" charset="-128"/>
              </a:rPr>
              <a:t>Gaofen 5  (2018) </a:t>
            </a:r>
            <a:r>
              <a:rPr lang="en-US" sz="1800" dirty="0">
                <a:ea typeface="ＭＳ Ｐゴシック" pitchFamily="-97" charset="-128"/>
              </a:rPr>
              <a:t> - 2</a:t>
            </a:r>
            <a:r>
              <a:rPr lang="en-US" sz="1800" baseline="30000" dirty="0">
                <a:ea typeface="ＭＳ Ｐゴシック" pitchFamily="-97" charset="-128"/>
              </a:rPr>
              <a:t>nd</a:t>
            </a:r>
            <a:r>
              <a:rPr lang="en-US" sz="1800" dirty="0">
                <a:ea typeface="ＭＳ Ｐゴシック" pitchFamily="-97" charset="-128"/>
              </a:rPr>
              <a:t> Chinese GHG Satellite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600" dirty="0"/>
              <a:t>Spatial heterodyne spectrometer for O</a:t>
            </a:r>
            <a:r>
              <a:rPr lang="en-US" sz="1600" baseline="-25000" dirty="0"/>
              <a:t>2</a:t>
            </a:r>
            <a:r>
              <a:rPr lang="en-US" sz="1600" dirty="0"/>
              <a:t>, CO</a:t>
            </a:r>
            <a:r>
              <a:rPr lang="en-US" sz="1600" baseline="-25000" dirty="0"/>
              <a:t>2</a:t>
            </a:r>
            <a:r>
              <a:rPr lang="en-US" sz="1600" dirty="0"/>
              <a:t>, and CH</a:t>
            </a:r>
            <a:r>
              <a:rPr lang="en-US" sz="1600" baseline="-25000" dirty="0"/>
              <a:t>4</a:t>
            </a:r>
            <a:r>
              <a:rPr lang="en-US" sz="1600" dirty="0"/>
              <a:t> </a:t>
            </a:r>
            <a:endParaRPr lang="en-US" sz="1800" b="1" dirty="0">
              <a:ea typeface="ＭＳ Ｐゴシック" pitchFamily="-97" charset="-128"/>
            </a:endParaRPr>
          </a:p>
          <a:p>
            <a:pPr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800" b="1" dirty="0">
                <a:ea typeface="ＭＳ Ｐゴシック" pitchFamily="-97" charset="-128"/>
              </a:rPr>
              <a:t>GOSAT-2 (2018)</a:t>
            </a:r>
            <a:r>
              <a:rPr lang="en-US" sz="1800" dirty="0">
                <a:ea typeface="ＭＳ Ｐゴシック" pitchFamily="-97" charset="-128"/>
              </a:rPr>
              <a:t> –  Japanese 2</a:t>
            </a:r>
            <a:r>
              <a:rPr lang="en-US" sz="1800" baseline="30000" dirty="0">
                <a:ea typeface="ＭＳ Ｐゴシック" pitchFamily="-97" charset="-128"/>
              </a:rPr>
              <a:t>nd</a:t>
            </a:r>
            <a:r>
              <a:rPr lang="en-US" sz="1800" dirty="0">
                <a:ea typeface="ＭＳ Ｐゴシック" pitchFamily="-97" charset="-128"/>
              </a:rPr>
              <a:t> generation satellite</a:t>
            </a:r>
            <a:endParaRPr lang="en-US" sz="1800" baseline="-25000" dirty="0">
              <a:ea typeface="ＭＳ Ｐゴシック" pitchFamily="-97" charset="-128"/>
            </a:endParaRP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400" dirty="0">
                <a:ea typeface="ＭＳ Ｐゴシック" pitchFamily="-97" charset="-128"/>
              </a:rPr>
              <a:t>CO as well as CO</a:t>
            </a:r>
            <a:r>
              <a:rPr lang="en-US" sz="1400" baseline="-25000" dirty="0">
                <a:ea typeface="ＭＳ Ｐゴシック" pitchFamily="-97" charset="-128"/>
              </a:rPr>
              <a:t>2</a:t>
            </a:r>
            <a:r>
              <a:rPr lang="en-US" sz="1400" dirty="0">
                <a:ea typeface="ＭＳ Ｐゴシック" pitchFamily="-97" charset="-128"/>
              </a:rPr>
              <a:t>, CH</a:t>
            </a:r>
            <a:r>
              <a:rPr lang="en-US" sz="1400" baseline="-25000" dirty="0">
                <a:ea typeface="ＭＳ Ｐゴシック" pitchFamily="-97" charset="-128"/>
              </a:rPr>
              <a:t>4</a:t>
            </a:r>
            <a:r>
              <a:rPr lang="en-US" sz="1400" dirty="0">
                <a:ea typeface="ＭＳ Ｐゴシック" pitchFamily="-97" charset="-128"/>
              </a:rPr>
              <a:t>, with improved precision (0.125%), </a:t>
            </a:r>
            <a:r>
              <a:rPr lang="en-US" sz="1600" dirty="0">
                <a:ea typeface="ＭＳ Ｐゴシック" pitchFamily="-97" charset="-128"/>
              </a:rPr>
              <a:t>and active pointing to increase number of cloud free observation</a:t>
            </a:r>
            <a:endParaRPr lang="en-US" sz="1800" b="1" dirty="0">
              <a:ea typeface="ＭＳ Ｐゴシック" pitchFamily="-97" charset="-128"/>
            </a:endParaRPr>
          </a:p>
          <a:p>
            <a:pPr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800" b="1" dirty="0">
                <a:ea typeface="ＭＳ Ｐゴシック" pitchFamily="-97" charset="-128"/>
              </a:rPr>
              <a:t>OCO-3 (</a:t>
            </a:r>
            <a:r>
              <a:rPr lang="en-US" sz="1800" b="1" dirty="0" smtClean="0">
                <a:ea typeface="ＭＳ Ｐゴシック" pitchFamily="-97" charset="-128"/>
              </a:rPr>
              <a:t>2019)</a:t>
            </a:r>
            <a:r>
              <a:rPr lang="en-US" sz="1800" dirty="0" smtClean="0">
                <a:ea typeface="ＭＳ Ｐゴシック" pitchFamily="-97" charset="-128"/>
              </a:rPr>
              <a:t> </a:t>
            </a:r>
            <a:r>
              <a:rPr lang="en-US" sz="1800" dirty="0">
                <a:ea typeface="ＭＳ Ｐゴシック" pitchFamily="-97" charset="-128"/>
              </a:rPr>
              <a:t>– NASA OCO-2 spare instrument, on ISS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defRPr/>
            </a:pPr>
            <a:r>
              <a:rPr lang="en-US" sz="1600" dirty="0">
                <a:ea typeface="ＭＳ Ｐゴシック" pitchFamily="-97" charset="-128"/>
              </a:rPr>
              <a:t>First CO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 sensor to fly in a low inclination, precessing orbit</a:t>
            </a:r>
          </a:p>
          <a:p>
            <a:pPr>
              <a:spcBef>
                <a:spcPts val="560"/>
              </a:spcBef>
              <a:spcAft>
                <a:spcPts val="560"/>
              </a:spcAft>
              <a:defRPr/>
            </a:pPr>
            <a:endParaRPr lang="en-US" sz="1600" dirty="0">
              <a:ea typeface="ＭＳ Ｐゴシック" pitchFamily="-97" charset="-128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399" y="304800"/>
            <a:ext cx="5090209" cy="533400"/>
          </a:xfrm>
        </p:spPr>
        <p:txBody>
          <a:bodyPr/>
          <a:lstStyle/>
          <a:p>
            <a:r>
              <a:rPr lang="en-US" dirty="0"/>
              <a:t>The Next Generation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47905" y="1219200"/>
            <a:ext cx="1467495" cy="1193068"/>
            <a:chOff x="7059533" y="2330017"/>
            <a:chExt cx="1266918" cy="11243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9533" y="2330017"/>
              <a:ext cx="1266918" cy="1124380"/>
            </a:xfrm>
            <a:prstGeom prst="rect">
              <a:avLst/>
            </a:prstGeom>
          </p:spPr>
        </p:pic>
        <p:sp>
          <p:nvSpPr>
            <p:cNvPr id="11" name="Isosceles Triangle 10"/>
            <p:cNvSpPr/>
            <p:nvPr/>
          </p:nvSpPr>
          <p:spPr>
            <a:xfrm flipV="1">
              <a:off x="7265747" y="2390135"/>
              <a:ext cx="1060704" cy="794165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2671" tIns="42671" rIns="42671" bIns="42671" numCol="1" spcCol="38100" rtlCol="0" anchor="ctr">
              <a:spAutoFit/>
            </a:bodyPr>
            <a:lstStyle/>
            <a:p>
              <a:pPr defTabSz="426705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680">
                <a:solidFill>
                  <a:srgbClr val="002569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052" y="2476059"/>
            <a:ext cx="1411348" cy="1174221"/>
          </a:xfrm>
          <a:prstGeom prst="rect">
            <a:avLst/>
          </a:prstGeom>
        </p:spPr>
      </p:pic>
      <p:pic>
        <p:nvPicPr>
          <p:cNvPr id="13" name="Picture 2" descr="C:\Users\nsiegler\AppData\Local\Temp\msohtmlclip1\01\clip_image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657" y="5674138"/>
            <a:ext cx="1462486" cy="95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270" y="4563337"/>
            <a:ext cx="1492406" cy="999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447905" y="3717817"/>
            <a:ext cx="1532972" cy="777983"/>
            <a:chOff x="6731278" y="2918460"/>
            <a:chExt cx="1944092" cy="986626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742708" y="2923766"/>
              <a:ext cx="1894456" cy="96953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6210" tIns="43105" rIns="86210" bIns="4310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62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1278" y="2918460"/>
              <a:ext cx="1944092" cy="986626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/>
        </p:nvCxnSpPr>
        <p:spPr>
          <a:xfrm>
            <a:off x="0" y="4486506"/>
            <a:ext cx="876300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 rot="16200000">
            <a:off x="-752594" y="2230875"/>
            <a:ext cx="18745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 orbit Checkout </a:t>
            </a:r>
          </a:p>
        </p:txBody>
      </p:sp>
    </p:spTree>
    <p:extLst>
      <p:ext uri="{BB962C8B-B14F-4D97-AF65-F5344CB8AC3E}">
        <p14:creationId xmlns:p14="http://schemas.microsoft.com/office/powerpoint/2010/main" val="3489115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6766609" cy="5410200"/>
          </a:xfrm>
        </p:spPr>
        <p:txBody>
          <a:bodyPr/>
          <a:lstStyle/>
          <a:p>
            <a:pPr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800" b="1" dirty="0">
                <a:ea typeface="ＭＳ Ｐゴシック" pitchFamily="-97" charset="-128"/>
              </a:rPr>
              <a:t>CNES/UK MicroCarb (2021+) </a:t>
            </a:r>
            <a:r>
              <a:rPr lang="en-US" sz="1800" dirty="0">
                <a:ea typeface="ＭＳ Ｐゴシック" pitchFamily="-97" charset="-128"/>
              </a:rPr>
              <a:t>– compact, high sensitivity</a:t>
            </a:r>
            <a:endParaRPr lang="en-US" sz="1800" b="1" dirty="0">
              <a:ea typeface="ＭＳ Ｐゴシック" pitchFamily="-97" charset="-128"/>
            </a:endParaRP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Imaging grating spectrometer for 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 A, O</a:t>
            </a:r>
            <a:r>
              <a:rPr lang="en-US" sz="1600" baseline="-25000" dirty="0">
                <a:ea typeface="ＭＳ Ｐゴシック" pitchFamily="-97" charset="-128"/>
              </a:rPr>
              <a:t>2</a:t>
            </a:r>
            <a:r>
              <a:rPr lang="en-US" sz="1600" dirty="0">
                <a:ea typeface="ＭＳ Ｐゴシック" pitchFamily="-97" charset="-128"/>
              </a:rPr>
              <a:t> </a:t>
            </a:r>
            <a:r>
              <a:rPr lang="en-US" sz="1600" baseline="30000" dirty="0">
                <a:ea typeface="ＭＳ Ｐゴシック" pitchFamily="-97" charset="-128"/>
              </a:rPr>
              <a:t>1</a:t>
            </a:r>
            <a:r>
              <a:rPr lang="en-US" sz="1600" dirty="0">
                <a:ea typeface="ＭＳ Ｐゴシック" pitchFamily="-97" charset="-128"/>
                <a:sym typeface="Symbol" panose="05050102010706020507" pitchFamily="18" charset="2"/>
              </a:rPr>
              <a:t></a:t>
            </a:r>
            <a:r>
              <a:rPr lang="en-US" sz="1600" baseline="-25000" dirty="0">
                <a:ea typeface="ＭＳ Ｐゴシック" pitchFamily="-97" charset="-128"/>
                <a:sym typeface="Symbol" panose="05050102010706020507" pitchFamily="18" charset="2"/>
              </a:rPr>
              <a:t>g</a:t>
            </a:r>
            <a:r>
              <a:rPr lang="en-US" sz="1600" dirty="0">
                <a:ea typeface="ＭＳ Ｐゴシック" pitchFamily="-97" charset="-128"/>
                <a:sym typeface="Symbol" panose="05050102010706020507" pitchFamily="18" charset="2"/>
              </a:rPr>
              <a:t>, and CO</a:t>
            </a:r>
            <a:r>
              <a:rPr lang="en-US" sz="1600" baseline="-25000" dirty="0">
                <a:ea typeface="ＭＳ Ｐゴシック" pitchFamily="-97" charset="-128"/>
                <a:sym typeface="Symbol" panose="05050102010706020507" pitchFamily="18" charset="2"/>
              </a:rPr>
              <a:t>2</a:t>
            </a:r>
            <a:endParaRPr lang="en-US" sz="1600" dirty="0">
              <a:ea typeface="ＭＳ Ｐゴシック" pitchFamily="-97" charset="-128"/>
              <a:sym typeface="Symbol" panose="05050102010706020507" pitchFamily="18" charset="2"/>
            </a:endParaRP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~1/2 of the size, mass of OCO-2, with </a:t>
            </a:r>
            <a:r>
              <a:rPr lang="en-US" sz="1600" dirty="0">
                <a:ea typeface="ＭＳ Ｐゴシック" pitchFamily="-97" charset="-128"/>
                <a:sym typeface="Symbol" panose="05050102010706020507" pitchFamily="18" charset="2"/>
              </a:rPr>
              <a:t>4.5 km x 9 km footprints</a:t>
            </a:r>
            <a:endParaRPr lang="en-US" sz="1800" b="1" dirty="0">
              <a:ea typeface="ＭＳ Ｐゴシック" pitchFamily="-97" charset="-128"/>
            </a:endParaRPr>
          </a:p>
          <a:p>
            <a:pPr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800" b="1" dirty="0">
                <a:ea typeface="ＭＳ Ｐゴシック" pitchFamily="-97" charset="-128"/>
              </a:rPr>
              <a:t>CNES/DLR MERLIN (2021+) </a:t>
            </a:r>
            <a:r>
              <a:rPr lang="en-US" sz="1800" dirty="0">
                <a:ea typeface="ＭＳ Ｐゴシック" pitchFamily="-97" charset="-128"/>
              </a:rPr>
              <a:t>-</a:t>
            </a:r>
            <a:r>
              <a:rPr lang="en-US" sz="1800" b="1" dirty="0">
                <a:ea typeface="ＭＳ Ｐゴシック" pitchFamily="-97" charset="-128"/>
              </a:rPr>
              <a:t> </a:t>
            </a:r>
            <a:r>
              <a:rPr lang="en-US" sz="1800" dirty="0">
                <a:ea typeface="ＭＳ Ｐゴシック" pitchFamily="-97" charset="-128"/>
              </a:rPr>
              <a:t>First CH</a:t>
            </a:r>
            <a:r>
              <a:rPr lang="en-US" sz="1800" baseline="-25000" dirty="0">
                <a:ea typeface="ＭＳ Ｐゴシック" pitchFamily="-97" charset="-128"/>
              </a:rPr>
              <a:t>4</a:t>
            </a:r>
            <a:r>
              <a:rPr lang="en-US" sz="1800" dirty="0">
                <a:ea typeface="ＭＳ Ｐゴシック" pitchFamily="-97" charset="-128"/>
              </a:rPr>
              <a:t> LIDAR (IPDA)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Precise (1-2%) X</a:t>
            </a:r>
            <a:r>
              <a:rPr lang="en-US" sz="1600" baseline="-25000" dirty="0">
                <a:ea typeface="ＭＳ Ｐゴシック" pitchFamily="-97" charset="-128"/>
              </a:rPr>
              <a:t>CH4</a:t>
            </a:r>
            <a:r>
              <a:rPr lang="en-US" sz="1600" dirty="0">
                <a:ea typeface="ＭＳ Ｐゴシック" pitchFamily="-97" charset="-128"/>
              </a:rPr>
              <a:t> retrievals for studies of wetland emissions, inter-hemispheric gradients and continental scale annual CH</a:t>
            </a:r>
            <a:r>
              <a:rPr lang="en-US" sz="1600" baseline="-25000" dirty="0">
                <a:ea typeface="ＭＳ Ｐゴシック" pitchFamily="-97" charset="-128"/>
              </a:rPr>
              <a:t>4</a:t>
            </a:r>
            <a:r>
              <a:rPr lang="en-US" sz="1600" dirty="0">
                <a:ea typeface="ＭＳ Ｐゴシック" pitchFamily="-97" charset="-128"/>
              </a:rPr>
              <a:t> budgets</a:t>
            </a:r>
            <a:endParaRPr lang="en-US" sz="1800" b="1" dirty="0"/>
          </a:p>
          <a:p>
            <a:pPr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800" b="1" dirty="0">
                <a:ea typeface="ＭＳ Ｐゴシック" pitchFamily="-97" charset="-128"/>
              </a:rPr>
              <a:t>NASA GeoCarb (2022</a:t>
            </a:r>
            <a:r>
              <a:rPr lang="en-US" sz="1800" b="1" dirty="0">
                <a:solidFill>
                  <a:srgbClr val="FF0000"/>
                </a:solidFill>
                <a:ea typeface="ＭＳ Ｐゴシック" pitchFamily="-97" charset="-128"/>
              </a:rPr>
              <a:t>*</a:t>
            </a:r>
            <a:r>
              <a:rPr lang="en-US" sz="1800" b="1" dirty="0">
                <a:ea typeface="ＭＳ Ｐゴシック" pitchFamily="-97" charset="-128"/>
              </a:rPr>
              <a:t>) – First GEO GHG satellite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Imaging spectrometer for X</a:t>
            </a:r>
            <a:r>
              <a:rPr lang="en-US" sz="1600" baseline="-25000" dirty="0">
                <a:ea typeface="ＭＳ Ｐゴシック" pitchFamily="-97" charset="-128"/>
              </a:rPr>
              <a:t>CO2</a:t>
            </a:r>
            <a:r>
              <a:rPr lang="en-US" sz="1600" dirty="0">
                <a:ea typeface="ＭＳ Ｐゴシック" pitchFamily="-97" charset="-128"/>
              </a:rPr>
              <a:t>, X</a:t>
            </a:r>
            <a:r>
              <a:rPr lang="en-US" sz="1600" baseline="-25000" dirty="0">
                <a:ea typeface="ＭＳ Ｐゴシック" pitchFamily="-97" charset="-128"/>
              </a:rPr>
              <a:t>CH4</a:t>
            </a:r>
            <a:r>
              <a:rPr lang="en-US" sz="1600" dirty="0">
                <a:ea typeface="ＭＳ Ｐゴシック" pitchFamily="-97" charset="-128"/>
              </a:rPr>
              <a:t>, X</a:t>
            </a:r>
            <a:r>
              <a:rPr lang="en-US" sz="1600" baseline="-25000" dirty="0">
                <a:ea typeface="ＭＳ Ｐゴシック" pitchFamily="-97" charset="-128"/>
              </a:rPr>
              <a:t>CO</a:t>
            </a:r>
            <a:r>
              <a:rPr lang="en-US" sz="1600" dirty="0">
                <a:ea typeface="ＭＳ Ｐゴシック" pitchFamily="-97" charset="-128"/>
              </a:rPr>
              <a:t> and SIF 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Stationed above </a:t>
            </a:r>
            <a:r>
              <a:rPr lang="en-US" sz="1600" dirty="0" smtClean="0">
                <a:ea typeface="ＭＳ Ｐゴシック" pitchFamily="-97" charset="-128"/>
              </a:rPr>
              <a:t>~85</a:t>
            </a:r>
            <a:r>
              <a:rPr lang="en-US" sz="1600" dirty="0">
                <a:ea typeface="ＭＳ Ｐゴシック" pitchFamily="-97" charset="-128"/>
                <a:sym typeface="Symbol" panose="05050102010706020507" pitchFamily="18" charset="2"/>
              </a:rPr>
              <a:t> </a:t>
            </a:r>
            <a:r>
              <a:rPr lang="en-US" sz="1600" dirty="0" smtClean="0">
                <a:ea typeface="ＭＳ Ｐゴシック" pitchFamily="-97" charset="-128"/>
                <a:sym typeface="Symbol" panose="05050102010706020507" pitchFamily="18" charset="2"/>
              </a:rPr>
              <a:t>W to view North/South </a:t>
            </a:r>
            <a:r>
              <a:rPr lang="en-US" sz="1600" dirty="0">
                <a:ea typeface="ＭＳ Ｐゴシック" pitchFamily="-97" charset="-128"/>
                <a:sym typeface="Symbol" panose="05050102010706020507" pitchFamily="18" charset="2"/>
              </a:rPr>
              <a:t>America</a:t>
            </a:r>
          </a:p>
          <a:p>
            <a:pPr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800" b="1" dirty="0">
                <a:ea typeface="ＭＳ Ｐゴシック" pitchFamily="-97" charset="-128"/>
                <a:sym typeface="Symbol" panose="05050102010706020507" pitchFamily="18" charset="2"/>
              </a:rPr>
              <a:t>Sentinel 5A,5B,5C (2022) - Copernicus </a:t>
            </a:r>
            <a:r>
              <a:rPr lang="en-US" sz="1800" b="1" dirty="0">
                <a:ea typeface="ＭＳ Ｐゴシック" pitchFamily="-97" charset="-128"/>
              </a:rPr>
              <a:t>operational services for air quality and CH4</a:t>
            </a:r>
          </a:p>
          <a:p>
            <a:pPr lvl="1"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r>
              <a:rPr lang="en-US" sz="1600" dirty="0">
                <a:ea typeface="ＭＳ Ｐゴシック" pitchFamily="-97" charset="-128"/>
              </a:rPr>
              <a:t>Daily global maps of XCO and XCH4 at &lt; 8 km x 8 km</a:t>
            </a:r>
          </a:p>
          <a:p>
            <a:pPr>
              <a:spcBef>
                <a:spcPts val="560"/>
              </a:spcBef>
              <a:spcAft>
                <a:spcPts val="560"/>
              </a:spcAft>
              <a:buFont typeface="Arial" charset="0"/>
              <a:buChar char="▪"/>
              <a:defRPr/>
            </a:pPr>
            <a:endParaRPr lang="en-US" sz="1800" b="1" dirty="0">
              <a:ea typeface="ＭＳ Ｐゴシック" pitchFamily="-97" charset="-128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399" y="304800"/>
            <a:ext cx="5090209" cy="533400"/>
          </a:xfrm>
        </p:spPr>
        <p:txBody>
          <a:bodyPr/>
          <a:lstStyle/>
          <a:p>
            <a:r>
              <a:rPr lang="en-US" dirty="0"/>
              <a:t>Future GHG Satellites (2)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4" y="5439652"/>
            <a:ext cx="1630016" cy="1007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433" y="2657301"/>
            <a:ext cx="1548280" cy="11850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822" y="1474174"/>
            <a:ext cx="1503978" cy="1132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431" y="6562769"/>
            <a:ext cx="48061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“ Pre-Decisional </a:t>
            </a:r>
            <a:r>
              <a:rPr lang="en-US" sz="1050" dirty="0">
                <a:solidFill>
                  <a:srgbClr val="FF0000"/>
                </a:solidFill>
              </a:rPr>
              <a:t>Information -- For Planning and Discussion Purposes Only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539" y="3849408"/>
            <a:ext cx="1557261" cy="15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84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0" y="5257800"/>
            <a:ext cx="9144000" cy="12954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A broad range of GHG missions will be flown over the next decade.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Most are “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</a:rPr>
              <a:t>science</a:t>
            </a:r>
            <a:r>
              <a:rPr lang="en-US" sz="1800" dirty="0">
                <a:latin typeface="Arial" panose="020B0604020202020204" pitchFamily="34" charset="0"/>
              </a:rPr>
              <a:t>” missions, designed to identify optimal methods for measuring CO</a:t>
            </a:r>
            <a:r>
              <a:rPr lang="en-US" sz="1800" baseline="-25000" dirty="0">
                <a:latin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</a:rPr>
              <a:t> and CH</a:t>
            </a:r>
            <a:r>
              <a:rPr lang="en-US" sz="1800" baseline="-25000" dirty="0">
                <a:latin typeface="Arial" panose="020B0604020202020204" pitchFamily="34" charset="0"/>
              </a:rPr>
              <a:t>4</a:t>
            </a:r>
            <a:r>
              <a:rPr lang="en-US" sz="1800" dirty="0">
                <a:latin typeface="Arial" panose="020B0604020202020204" pitchFamily="34" charset="0"/>
              </a:rPr>
              <a:t>, not “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</a:rPr>
              <a:t>operational</a:t>
            </a:r>
            <a:r>
              <a:rPr lang="en-US" sz="1800" dirty="0">
                <a:latin typeface="Arial" panose="020B0604020202020204" pitchFamily="34" charset="0"/>
              </a:rPr>
              <a:t>” missions designed to deliver policy relevant GHG products focused on anthropogenic emissions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GHG Mission Timeline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219200"/>
            <a:ext cx="8534400" cy="993184"/>
            <a:chOff x="2383443" y="1258075"/>
            <a:chExt cx="9940171" cy="11567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3443" y="1262867"/>
              <a:ext cx="1974245" cy="11471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541440" y="1074322"/>
              <a:ext cx="1151989" cy="15194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0865" y="1266370"/>
              <a:ext cx="1458624" cy="11436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9489" y="1276111"/>
              <a:ext cx="1372047" cy="11387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7248" y="1262865"/>
              <a:ext cx="1429960" cy="114719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0059295" y="1258075"/>
              <a:ext cx="2264319" cy="1151989"/>
              <a:chOff x="3519489" y="3143221"/>
              <a:chExt cx="3810000" cy="193836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519489" y="3143221"/>
                <a:ext cx="3810000" cy="19383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19489" y="3148012"/>
                <a:ext cx="3810000" cy="1933575"/>
              </a:xfrm>
              <a:prstGeom prst="rect">
                <a:avLst/>
              </a:prstGeom>
            </p:spPr>
          </p:pic>
        </p:grp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50449"/>
              </p:ext>
            </p:extLst>
          </p:nvPr>
        </p:nvGraphicFramePr>
        <p:xfrm>
          <a:off x="106975" y="2174396"/>
          <a:ext cx="8888769" cy="302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9" imgW="18303222" imgH="6225650" progId="Excel.Sheet.12">
                  <p:embed/>
                </p:oleObj>
              </mc:Choice>
              <mc:Fallback>
                <p:oleObj name="Worksheet" r:id="rId9" imgW="18303222" imgH="622565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975" y="2174396"/>
                        <a:ext cx="8888769" cy="302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369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lang="en-GB" dirty="0"/>
              <a:t>GCOS CO</a:t>
            </a:r>
            <a:r>
              <a:rPr lang="en-GB" baseline="-25000" dirty="0"/>
              <a:t>2</a:t>
            </a:r>
            <a:r>
              <a:rPr lang="en-GB" dirty="0"/>
              <a:t> and CH</a:t>
            </a:r>
            <a:r>
              <a:rPr lang="en-GB" baseline="-25000" dirty="0"/>
              <a:t>4</a:t>
            </a:r>
            <a:r>
              <a:rPr lang="en-GB" dirty="0"/>
              <a:t> Requirements.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6199" y="2696025"/>
          <a:ext cx="8991602" cy="30714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1201">
                  <a:extLst>
                    <a:ext uri="{9D8B030D-6E8A-4147-A177-3AD203B41FA5}">
                      <a16:colId xmlns:a16="http://schemas.microsoft.com/office/drawing/2014/main" val="85150014"/>
                    </a:ext>
                  </a:extLst>
                </a:gridCol>
                <a:gridCol w="1406997">
                  <a:extLst>
                    <a:ext uri="{9D8B030D-6E8A-4147-A177-3AD203B41FA5}">
                      <a16:colId xmlns:a16="http://schemas.microsoft.com/office/drawing/2014/main" val="2295267933"/>
                    </a:ext>
                  </a:extLst>
                </a:gridCol>
                <a:gridCol w="1194453">
                  <a:extLst>
                    <a:ext uri="{9D8B030D-6E8A-4147-A177-3AD203B41FA5}">
                      <a16:colId xmlns:a16="http://schemas.microsoft.com/office/drawing/2014/main" val="975659807"/>
                    </a:ext>
                  </a:extLst>
                </a:gridCol>
                <a:gridCol w="1194453">
                  <a:extLst>
                    <a:ext uri="{9D8B030D-6E8A-4147-A177-3AD203B41FA5}">
                      <a16:colId xmlns:a16="http://schemas.microsoft.com/office/drawing/2014/main" val="3849800469"/>
                    </a:ext>
                  </a:extLst>
                </a:gridCol>
                <a:gridCol w="1042207">
                  <a:extLst>
                    <a:ext uri="{9D8B030D-6E8A-4147-A177-3AD203B41FA5}">
                      <a16:colId xmlns:a16="http://schemas.microsoft.com/office/drawing/2014/main" val="2486445253"/>
                    </a:ext>
                  </a:extLst>
                </a:gridCol>
                <a:gridCol w="1044253">
                  <a:extLst>
                    <a:ext uri="{9D8B030D-6E8A-4147-A177-3AD203B41FA5}">
                      <a16:colId xmlns:a16="http://schemas.microsoft.com/office/drawing/2014/main" val="3969761645"/>
                    </a:ext>
                  </a:extLst>
                </a:gridCol>
                <a:gridCol w="1128038">
                  <a:extLst>
                    <a:ext uri="{9D8B030D-6E8A-4147-A177-3AD203B41FA5}">
                      <a16:colId xmlns:a16="http://schemas.microsoft.com/office/drawing/2014/main" val="1107271733"/>
                    </a:ext>
                  </a:extLst>
                </a:gridCol>
              </a:tblGrid>
              <a:tr h="1007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 / Parameter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Horizontal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Resolution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Vertical Resolution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Temporal Resolution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Accuracy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Stability/ Decade*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Stability/ Decade**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138468165"/>
                  </a:ext>
                </a:extLst>
              </a:tr>
              <a:tr h="498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Tropospheric CO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 column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5-10km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3047815313"/>
                  </a:ext>
                </a:extLst>
              </a:tr>
              <a:tr h="260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Tropospheric CO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5-10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 ppm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1348243683"/>
                  </a:ext>
                </a:extLst>
              </a:tr>
              <a:tr h="498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Tropospheric CH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r>
                        <a:rPr lang="en-US" sz="1600">
                          <a:effectLst/>
                        </a:rPr>
                        <a:t> column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5-10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3197964403"/>
                  </a:ext>
                </a:extLst>
              </a:tr>
              <a:tr h="260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Tropospheric CH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5-10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 ppb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3781577791"/>
                  </a:ext>
                </a:extLst>
              </a:tr>
              <a:tr h="498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Stratospheric CH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100-200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km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Daily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46" marR="97546" marT="0" marB="0" anchor="ctr"/>
                </a:tc>
                <a:extLst>
                  <a:ext uri="{0D108BD9-81ED-4DB2-BD59-A6C34878D82A}">
                    <a16:rowId xmlns:a16="http://schemas.microsoft.com/office/drawing/2014/main" val="61268441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5821681"/>
            <a:ext cx="25146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dirty="0"/>
              <a:t>*  from GCOS 2011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 latinLnBrk="1" hangingPunct="0"/>
            <a:r>
              <a:rPr lang="en-US" dirty="0"/>
              <a:t>** from GCOS 2016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999" y="1218502"/>
            <a:ext cx="8915401" cy="12311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742746" indent="-285671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2685" indent="-2285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599760" indent="-2285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6832" indent="-2285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3908" indent="-2285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82" indent="-2285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54" indent="-2285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30" indent="-228538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The CO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and CH</a:t>
            </a:r>
            <a:r>
              <a:rPr lang="en-US" sz="1800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measurement requirements in the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2011 update for the Global Climate Observing System (GCOS) Systematic Observation Requirements for Satellite-Based Data Products for Climate (GCOS, 2011) and GCOS 2016 Implementation Plan (GCOS, 2016) were adopted as targets for a future GHG constellation.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58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636" y="139658"/>
            <a:ext cx="7273953" cy="886479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C000"/>
                </a:solidFill>
                <a:latin typeface="Arial" charset="0"/>
              </a:rPr>
              <a:t>Timely inputs to policy makers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58768E1A-8455-4611-8763-3FA1B747F6B6}" type="slidenum">
              <a:rPr lang="en-US" smtClean="0"/>
              <a:t>8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459080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880695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304479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729281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150897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572512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996296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413906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835522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257138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674461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101642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523258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944874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7368658" y="3251538"/>
            <a:ext cx="471876" cy="702078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9256" y="2087361"/>
            <a:ext cx="10887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350" b="1" dirty="0"/>
              <a:t>Paris </a:t>
            </a:r>
          </a:p>
          <a:p>
            <a:pPr algn="ctr"/>
            <a:r>
              <a:rPr lang="nl-BE" sz="1350" b="1" dirty="0"/>
              <a:t>Agreement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50206" y="1745576"/>
            <a:ext cx="11528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sz="1350" dirty="0">
                <a:solidFill>
                  <a:srgbClr val="C00000"/>
                </a:solidFill>
              </a:rPr>
              <a:t>Take 1</a:t>
            </a:r>
          </a:p>
        </p:txBody>
      </p:sp>
      <p:cxnSp>
        <p:nvCxnSpPr>
          <p:cNvPr id="26" name="Straight Arrow Connector 25"/>
          <p:cNvCxnSpPr>
            <a:endCxn id="22" idx="2"/>
          </p:cNvCxnSpPr>
          <p:nvPr/>
        </p:nvCxnSpPr>
        <p:spPr>
          <a:xfrm flipH="1" flipV="1">
            <a:off x="1843637" y="2595191"/>
            <a:ext cx="669" cy="6641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96084" y="4251694"/>
            <a:ext cx="893870" cy="461665"/>
          </a:xfrm>
          <a:prstGeom prst="rect">
            <a:avLst/>
          </a:prstGeom>
          <a:noFill/>
          <a:ln>
            <a:solidFill>
              <a:srgbClr val="1E4494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nl-BE" sz="1200" dirty="0">
                <a:solidFill>
                  <a:schemeClr val="tx2"/>
                </a:solidFill>
              </a:rPr>
              <a:t>CO2 Follow-up Report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15785" y="5113438"/>
            <a:ext cx="1071050" cy="646331"/>
          </a:xfrm>
          <a:prstGeom prst="rect">
            <a:avLst/>
          </a:prstGeom>
          <a:noFill/>
          <a:ln>
            <a:solidFill>
              <a:srgbClr val="1E44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tx2"/>
                </a:solidFill>
              </a:rPr>
              <a:t>Mission Requirement Document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53200" y="1828800"/>
            <a:ext cx="1164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50" dirty="0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sz="1350" dirty="0">
                <a:solidFill>
                  <a:srgbClr val="C00000"/>
                </a:solidFill>
              </a:rPr>
              <a:t>Take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8146" y="2431376"/>
            <a:ext cx="126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using inventories of 2021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7513" y="2278976"/>
            <a:ext cx="12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using inventories of 2026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5516963" y="4027144"/>
            <a:ext cx="845399" cy="1156560"/>
          </a:xfrm>
          <a:prstGeom prst="downArrow">
            <a:avLst>
              <a:gd name="adj1" fmla="val 60096"/>
              <a:gd name="adj2" fmla="val 50000"/>
            </a:avLst>
          </a:prstGeom>
          <a:effectLst>
            <a:outerShdw blurRad="50800" dist="50800" dir="5400000" sx="2000" sy="2000" algn="ctr" rotWithShape="0">
              <a:srgbClr val="000000">
                <a:alpha val="8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/>
          <p:cNvSpPr txBox="1"/>
          <p:nvPr/>
        </p:nvSpPr>
        <p:spPr>
          <a:xfrm>
            <a:off x="5257139" y="5118955"/>
            <a:ext cx="153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dirty="0" err="1">
                <a:solidFill>
                  <a:schemeClr val="accent1"/>
                </a:solidFill>
              </a:rPr>
              <a:t>Launch</a:t>
            </a:r>
            <a:r>
              <a:rPr lang="nl-BE" sz="1500" dirty="0">
                <a:solidFill>
                  <a:schemeClr val="accent1"/>
                </a:solidFill>
              </a:rPr>
              <a:t> target for</a:t>
            </a:r>
          </a:p>
          <a:p>
            <a:pPr algn="ctr"/>
            <a:r>
              <a:rPr lang="nl-BE" sz="1500" dirty="0">
                <a:solidFill>
                  <a:schemeClr val="accent1"/>
                </a:solidFill>
              </a:rPr>
              <a:t>Copernicus S-7</a:t>
            </a:r>
          </a:p>
          <a:p>
            <a:pPr algn="ctr"/>
            <a:r>
              <a:rPr lang="nl-BE" sz="1500" dirty="0">
                <a:solidFill>
                  <a:schemeClr val="accent1"/>
                </a:solidFill>
              </a:rPr>
              <a:t>constellation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96643" y="2963506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/>
              <a:t>2017</a:t>
            </a:r>
            <a:endParaRPr lang="nl-BE" sz="135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0819" y="2951456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2021</a:t>
            </a:r>
            <a:endParaRPr lang="nl-BE" sz="135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6923" y="2972250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solidFill>
                  <a:srgbClr val="C00000"/>
                </a:solidFill>
              </a:rPr>
              <a:t>2023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41059" y="2951456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2026</a:t>
            </a:r>
            <a:endParaRPr lang="nl-BE" sz="135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05155" y="2951456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solidFill>
                  <a:srgbClr val="C00000"/>
                </a:solidFill>
              </a:rPr>
              <a:t>2028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21802" y="2960402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2015</a:t>
            </a:r>
            <a:endParaRPr lang="nl-BE" sz="1350" dirty="0">
              <a:solidFill>
                <a:srgbClr val="FF0000"/>
              </a:solidFill>
            </a:endParaRPr>
          </a:p>
        </p:txBody>
      </p:sp>
      <p:pic>
        <p:nvPicPr>
          <p:cNvPr id="4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39" y="4063147"/>
            <a:ext cx="765810" cy="10502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43" name="Straight Arrow Connector 42"/>
          <p:cNvCxnSpPr/>
          <p:nvPr/>
        </p:nvCxnSpPr>
        <p:spPr>
          <a:xfrm>
            <a:off x="1609833" y="3971618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 flipV="1">
            <a:off x="2965220" y="4063146"/>
            <a:ext cx="2605053" cy="4147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3150897" y="4311293"/>
            <a:ext cx="15372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500" dirty="0" err="1">
                <a:solidFill>
                  <a:schemeClr val="accent1"/>
                </a:solidFill>
              </a:rPr>
              <a:t>Initial</a:t>
            </a:r>
            <a:r>
              <a:rPr lang="nl-BE" sz="1500" dirty="0">
                <a:solidFill>
                  <a:schemeClr val="accent1"/>
                </a:solidFill>
              </a:rPr>
              <a:t> system </a:t>
            </a:r>
            <a:r>
              <a:rPr lang="nl-BE" sz="1500" dirty="0" err="1">
                <a:solidFill>
                  <a:schemeClr val="accent1"/>
                </a:solidFill>
              </a:rPr>
              <a:t>capacity</a:t>
            </a:r>
            <a:r>
              <a:rPr lang="nl-BE" sz="1500" dirty="0">
                <a:solidFill>
                  <a:schemeClr val="accent1"/>
                </a:solidFill>
              </a:rPr>
              <a:t> built up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473929" y="3993141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35008" y="3973138"/>
            <a:ext cx="0" cy="1100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042824" y="2879449"/>
            <a:ext cx="647130" cy="1897"/>
          </a:xfrm>
          <a:prstGeom prst="straightConnector1">
            <a:avLst/>
          </a:prstGeom>
          <a:ln w="57150" cmpd="sng">
            <a:solidFill>
              <a:srgbClr val="1E4494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094616" y="2581263"/>
            <a:ext cx="1415214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350" dirty="0">
                <a:solidFill>
                  <a:schemeClr val="tx2"/>
                </a:solidFill>
              </a:rPr>
              <a:t>CO</a:t>
            </a:r>
            <a:r>
              <a:rPr lang="nl-BE" sz="1350" baseline="-25000" dirty="0">
                <a:solidFill>
                  <a:schemeClr val="tx2"/>
                </a:solidFill>
              </a:rPr>
              <a:t>2</a:t>
            </a:r>
            <a:r>
              <a:rPr lang="nl-BE" sz="1350" dirty="0">
                <a:solidFill>
                  <a:schemeClr val="tx2"/>
                </a:solidFill>
              </a:rPr>
              <a:t> </a:t>
            </a:r>
            <a:r>
              <a:rPr lang="nl-BE" sz="1350" dirty="0" err="1">
                <a:solidFill>
                  <a:schemeClr val="tx2"/>
                </a:solidFill>
              </a:rPr>
              <a:t>Task</a:t>
            </a:r>
            <a:r>
              <a:rPr lang="nl-BE" sz="1350" dirty="0">
                <a:solidFill>
                  <a:schemeClr val="tx2"/>
                </a:solidFill>
              </a:rPr>
              <a:t> Force 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689955" y="2879449"/>
            <a:ext cx="1459527" cy="1"/>
          </a:xfrm>
          <a:prstGeom prst="straightConnector1">
            <a:avLst/>
          </a:prstGeom>
          <a:ln w="57150" cmpd="sng">
            <a:solidFill>
              <a:srgbClr val="1E4494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own Arrow 50"/>
          <p:cNvSpPr/>
          <p:nvPr/>
        </p:nvSpPr>
        <p:spPr>
          <a:xfrm rot="16200000">
            <a:off x="6733290" y="3440192"/>
            <a:ext cx="765881" cy="1660618"/>
          </a:xfrm>
          <a:prstGeom prst="downArrow">
            <a:avLst>
              <a:gd name="adj1" fmla="val 60096"/>
              <a:gd name="adj2" fmla="val 42359"/>
            </a:avLst>
          </a:prstGeom>
          <a:solidFill>
            <a:schemeClr val="accent2"/>
          </a:solidFill>
          <a:ln>
            <a:solidFill>
              <a:srgbClr val="FFC000"/>
            </a:solidFill>
          </a:ln>
          <a:effectLst>
            <a:outerShdw blurRad="50800" dist="50800" dir="5400000" sx="2000" sy="2000" algn="ctr" rotWithShape="0">
              <a:srgbClr val="000000">
                <a:alpha val="8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262134987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 animBg="1"/>
      <p:bldP spid="35" grpId="0"/>
      <p:bldP spid="3" grpId="0" animBg="1"/>
      <p:bldP spid="45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accuracy, precision, resolution, and coverage requirements could be achieved with a constellation that incorporates</a:t>
            </a:r>
          </a:p>
          <a:p>
            <a:r>
              <a:rPr lang="en-US" dirty="0" smtClean="0"/>
              <a:t>A </a:t>
            </a:r>
            <a:r>
              <a:rPr lang="en-US" dirty="0"/>
              <a:t>constellation of 3 (or more) satellites in LEO with </a:t>
            </a:r>
          </a:p>
          <a:p>
            <a:pPr lvl="1"/>
            <a:r>
              <a:rPr lang="en-US" sz="1800" dirty="0"/>
              <a:t>A broad (&gt; 200) km swath with a mean footprint size &lt; 4 km</a:t>
            </a:r>
            <a:r>
              <a:rPr lang="en-US" sz="1800" baseline="30000" dirty="0"/>
              <a:t>2</a:t>
            </a:r>
          </a:p>
          <a:p>
            <a:pPr lvl="1"/>
            <a:r>
              <a:rPr lang="en-US" sz="1800" dirty="0"/>
              <a:t>A single sounding random error near 0.5 ppm, and vanishing small regional scale bias (&lt; 0.1 ppm) over &gt; 80% of the sunlit hemisphere</a:t>
            </a:r>
          </a:p>
          <a:p>
            <a:pPr lvl="1"/>
            <a:r>
              <a:rPr lang="en-US" sz="1800" dirty="0"/>
              <a:t>One (or more) satellites carrying ancillary sensors (CO, NO</a:t>
            </a:r>
            <a:r>
              <a:rPr lang="en-US" sz="1800" baseline="-25000" dirty="0"/>
              <a:t>2</a:t>
            </a:r>
            <a:r>
              <a:rPr lang="en-US" sz="1800" dirty="0"/>
              <a:t>, CO</a:t>
            </a:r>
            <a:r>
              <a:rPr lang="en-US" sz="1800" baseline="-25000" dirty="0"/>
              <a:t>2</a:t>
            </a:r>
            <a:r>
              <a:rPr lang="en-US" sz="1800" dirty="0"/>
              <a:t> and/or CH</a:t>
            </a:r>
            <a:r>
              <a:rPr lang="en-US" sz="1800" baseline="-25000" dirty="0"/>
              <a:t>4</a:t>
            </a:r>
            <a:r>
              <a:rPr lang="en-US" sz="1800" dirty="0"/>
              <a:t> Lidar)</a:t>
            </a:r>
          </a:p>
          <a:p>
            <a:r>
              <a:rPr lang="en-US" dirty="0"/>
              <a:t>A constellation with 3 (or more) GEO satellites </a:t>
            </a:r>
          </a:p>
          <a:p>
            <a:pPr lvl="1"/>
            <a:r>
              <a:rPr lang="en-US" sz="1800" dirty="0"/>
              <a:t>Monitor diurnally varying processes (e.g. rush hours, diurnal variations in the biosphere)</a:t>
            </a:r>
          </a:p>
          <a:p>
            <a:pPr lvl="1"/>
            <a:r>
              <a:rPr lang="en-US" sz="1800" dirty="0"/>
              <a:t>Stationed over Europe/Africa, North/South America, and East Asia</a:t>
            </a:r>
          </a:p>
          <a:p>
            <a:r>
              <a:rPr lang="en-US" dirty="0"/>
              <a:t>This constellation could be augmented with one or more HEO satellites to monitor carbon cycle changes in the high arctic</a:t>
            </a:r>
          </a:p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 Candidate GHG Constellation </a:t>
            </a:r>
            <a:r>
              <a:rPr lang="en-US" dirty="0" smtClean="0"/>
              <a:t>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95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13263</TotalTime>
  <Words>1232</Words>
  <Application>Microsoft Office PowerPoint</Application>
  <PresentationFormat>On-screen Show (4:3)</PresentationFormat>
  <Paragraphs>169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Symbol</vt:lpstr>
      <vt:lpstr>Times New Roman</vt:lpstr>
      <vt:lpstr>Wingdings</vt:lpstr>
      <vt:lpstr>Default</vt:lpstr>
      <vt:lpstr>Worksheet</vt:lpstr>
      <vt:lpstr>CEOS AC-VC Whitepaper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Timely inputs to policy makers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Crisp, David (3290)</cp:lastModifiedBy>
  <cp:revision>190</cp:revision>
  <dcterms:modified xsi:type="dcterms:W3CDTF">2018-06-16T09:22:40Z</dcterms:modified>
</cp:coreProperties>
</file>