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hartEx1.xml" ContentType="application/vnd.ms-office.chartex+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69" r:id="rId3"/>
    <p:sldMasterId id="2147483680" r:id="rId4"/>
    <p:sldMasterId id="2147483694" r:id="rId5"/>
    <p:sldMasterId id="2147483704" r:id="rId6"/>
    <p:sldMasterId id="2147483719" r:id="rId7"/>
  </p:sldMasterIdLst>
  <p:notesMasterIdLst>
    <p:notesMasterId r:id="rId34"/>
  </p:notesMasterIdLst>
  <p:handoutMasterIdLst>
    <p:handoutMasterId r:id="rId35"/>
  </p:handoutMasterIdLst>
  <p:sldIdLst>
    <p:sldId id="256" r:id="rId8"/>
    <p:sldId id="330" r:id="rId9"/>
    <p:sldId id="270" r:id="rId10"/>
    <p:sldId id="332" r:id="rId11"/>
    <p:sldId id="331" r:id="rId12"/>
    <p:sldId id="272" r:id="rId13"/>
    <p:sldId id="275" r:id="rId14"/>
    <p:sldId id="274" r:id="rId15"/>
    <p:sldId id="329" r:id="rId16"/>
    <p:sldId id="262" r:id="rId17"/>
    <p:sldId id="276" r:id="rId18"/>
    <p:sldId id="310" r:id="rId19"/>
    <p:sldId id="259" r:id="rId20"/>
    <p:sldId id="311" r:id="rId21"/>
    <p:sldId id="334" r:id="rId22"/>
    <p:sldId id="314" r:id="rId23"/>
    <p:sldId id="317" r:id="rId24"/>
    <p:sldId id="315" r:id="rId25"/>
    <p:sldId id="316" r:id="rId26"/>
    <p:sldId id="318" r:id="rId27"/>
    <p:sldId id="319" r:id="rId28"/>
    <p:sldId id="282" r:id="rId29"/>
    <p:sldId id="283" r:id="rId30"/>
    <p:sldId id="321" r:id="rId31"/>
    <p:sldId id="312" r:id="rId32"/>
    <p:sldId id="278" r:id="rId33"/>
  </p:sldIdLst>
  <p:sldSz cx="9898063"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3" pos="311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8F9D"/>
    <a:srgbClr val="0CADEA"/>
    <a:srgbClr val="F49234"/>
    <a:srgbClr val="FAFAFA"/>
    <a:srgbClr val="3F8D9B"/>
    <a:srgbClr val="273374"/>
    <a:srgbClr val="E2F2EC"/>
    <a:srgbClr val="0684C8"/>
    <a:srgbClr val="2733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49" autoAdjust="0"/>
    <p:restoredTop sz="90149" autoAdjust="0"/>
  </p:normalViewPr>
  <p:slideViewPr>
    <p:cSldViewPr snapToGrid="0">
      <p:cViewPr>
        <p:scale>
          <a:sx n="72" d="100"/>
          <a:sy n="72" d="100"/>
        </p:scale>
        <p:origin x="-888" y="-568"/>
      </p:cViewPr>
      <p:guideLst>
        <p:guide orient="horz" pos="2160"/>
        <p:guide pos="3840"/>
        <p:guide pos="311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charts/_rels/chartEx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s>
</file>

<file path=ppt/charts/chartEx1.xml><?xml version="1.0" encoding="utf-8"?>
<cx:chartSpace xmlns:a="http://schemas.openxmlformats.org/drawingml/2006/main" xmlns:r="http://schemas.openxmlformats.org/officeDocument/2006/relationships" xmlns:cx="http://schemas.microsoft.com/office/drawing/2014/chartex">
  <cx:chart>
    <cx:plotArea>
      <cx:plotAreaRegion/>
    </cx:plotArea>
    <cx:legend pos="b" align="ctr" overlay="0">
      <cx:txPr>
        <a:bodyPr spcFirstLastPara="1" vertOverflow="ellipsis" horzOverflow="overflow" wrap="square" lIns="0" tIns="0" rIns="0" bIns="0" anchor="ctr" anchorCtr="1"/>
        <a:lstStyle/>
        <a:p>
          <a:pPr algn="ctr" rtl="0">
            <a:defRPr sz="1800"/>
          </a:pPr>
          <a:endParaRPr lang="en-US" sz="1800" b="0" i="0" u="none" strike="noStrike" baseline="0">
            <a:solidFill>
              <a:sysClr val="windowText" lastClr="000000">
                <a:lumMod val="65000"/>
                <a:lumOff val="35000"/>
              </a:sysClr>
            </a:solidFill>
            <a:latin typeface="Calibri" panose="020F0502020204030204"/>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3">
  <cs:axisTitle>
    <cs:lnRef idx="0"/>
    <cs:fillRef idx="0"/>
    <cs:effectRef idx="0"/>
    <cs:fontRef idx="minor">
      <a:schemeClr val="tx2"/>
    </cs:fontRef>
    <cs:spPr>
      <a:solidFill>
        <a:schemeClr val="bg1">
          <a:lumMod val="65000"/>
        </a:schemeClr>
      </a:solidFill>
      <a:ln>
        <a:solidFill>
          <a:schemeClr val="bg1"/>
        </a:solidFill>
      </a:ln>
    </cs:spPr>
    <cs:defRPr sz="9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cs:chartArea>
  <cs:dataLabel>
    <cs:lnRef idx="0"/>
    <cs:fillRef idx="0"/>
    <cs:effectRef idx="0"/>
    <cs:fontRef idx="minor">
      <a:schemeClr val="lt1"/>
    </cs:fontRef>
    <cs:defRPr sz="9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2"/>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bg1"/>
        </a:solidFill>
      </a:ln>
    </cs:spPr>
  </cs:dataPoint>
  <cs:dataPoint3D>
    <cs:lnRef idx="0"/>
    <cs:fillRef idx="0">
      <cs:styleClr val="auto"/>
    </cs:fillRef>
    <cs:effectRef idx="0"/>
    <cs:fontRef idx="minor">
      <a:schemeClr val="tx2"/>
    </cs:fontRef>
    <cs:spPr>
      <a:solidFill>
        <a:schemeClr val="phClr"/>
      </a:solidFill>
    </cs:spPr>
  </cs:dataPoint3D>
  <cs:dataPointLine>
    <cs:lnRef idx="0">
      <cs:styleClr val="auto"/>
    </cs:lnRef>
    <cs:fillRef idx="0"/>
    <cs:effectRef idx="0"/>
    <cs:fontRef idx="minor">
      <a:schemeClr val="tx2"/>
    </cs:fontRef>
    <cs:spPr>
      <a:ln w="28575" cap="rnd">
        <a:solidFill>
          <a:schemeClr val="phClr"/>
        </a:solidFill>
        <a:round/>
      </a:ln>
    </cs:spPr>
  </cs:dataPointLine>
  <cs:dataPointMarker>
    <cs:lnRef idx="0"/>
    <cs:fillRef idx="0">
      <cs:styleClr val="auto"/>
    </cs:fillRef>
    <cs:effectRef idx="0"/>
    <cs:fontRef idx="minor">
      <a:schemeClr val="tx2"/>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2"/>
    </cs:fontRef>
    <cs:spPr>
      <a:ln w="2857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2"/>
    </cs:fontRef>
    <cs:defRPr sz="9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cs:seriesAxis>
  <cs:seriesLine>
    <cs:lnRef idx="0"/>
    <cs:fillRef idx="0"/>
    <cs:effectRef idx="0"/>
    <cs:fontRef idx="minor">
      <a:schemeClr val="tx2"/>
    </cs:fontRef>
    <cs:spPr>
      <a:ln w="9525" cap="flat">
        <a:solidFill>
          <a:srgbClr val="D9D9D9"/>
        </a:solidFill>
        <a:round/>
      </a:ln>
    </cs:spPr>
  </cs:seriesLine>
  <cs:title>
    <cs:lnRef idx="0"/>
    <cs:fillRef idx="0"/>
    <cs:effectRef idx="0"/>
    <cs:fontRef idx="minor">
      <a:schemeClr val="tx2"/>
    </cs:fontRef>
    <cs:defRPr sz="1600" b="1"/>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EDCE24-AEA2-DA45-A790-107EDD554F82}"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US"/>
        </a:p>
      </dgm:t>
    </dgm:pt>
    <dgm:pt modelId="{6A0EB51A-037E-614C-82D0-D6A477A1EDB4}">
      <dgm:prSet phldrT="[Text]" custT="1"/>
      <dgm:spPr>
        <a:solidFill>
          <a:srgbClr val="055BA4"/>
        </a:solidFill>
      </dgm:spPr>
      <dgm:t>
        <a:bodyPr lIns="0" rIns="0"/>
        <a:lstStyle/>
        <a:p>
          <a:r>
            <a:rPr lang="en-GB" sz="1100" b="1" dirty="0">
              <a:solidFill>
                <a:schemeClr val="bg1"/>
              </a:solidFill>
            </a:rPr>
            <a:t>What is needed? </a:t>
          </a:r>
        </a:p>
        <a:p>
          <a:r>
            <a:rPr lang="en-GB" sz="1050" dirty="0">
              <a:solidFill>
                <a:schemeClr val="bg1"/>
              </a:solidFill>
            </a:rPr>
            <a:t>ECV Requirements  Implementation Plans, Principles and Guidelines (1)</a:t>
          </a:r>
          <a:endParaRPr lang="en-US" sz="1050" dirty="0">
            <a:solidFill>
              <a:schemeClr val="bg1"/>
            </a:solidFill>
          </a:endParaRPr>
        </a:p>
      </dgm:t>
    </dgm:pt>
    <dgm:pt modelId="{18BD136C-0C0A-7144-BF9A-9EF698EB8434}" type="parTrans" cxnId="{A6D2413A-5BC4-554A-A4D9-7FF50B0D5E4D}">
      <dgm:prSet/>
      <dgm:spPr/>
      <dgm:t>
        <a:bodyPr/>
        <a:lstStyle/>
        <a:p>
          <a:endParaRPr lang="en-US" sz="1200"/>
        </a:p>
      </dgm:t>
    </dgm:pt>
    <dgm:pt modelId="{0F66DEE9-D4A1-724D-89C3-F0E692DD9E91}" type="sibTrans" cxnId="{A6D2413A-5BC4-554A-A4D9-7FF50B0D5E4D}">
      <dgm:prSet custT="1"/>
      <dgm:spPr/>
      <dgm:t>
        <a:bodyPr/>
        <a:lstStyle/>
        <a:p>
          <a:endParaRPr lang="en-US" sz="1400"/>
        </a:p>
      </dgm:t>
    </dgm:pt>
    <dgm:pt modelId="{87D82518-3891-024C-A423-A670C1E0684A}">
      <dgm:prSet phldrT="[Text]" custT="1"/>
      <dgm:spPr>
        <a:solidFill>
          <a:srgbClr val="0DADEA"/>
        </a:solidFill>
      </dgm:spPr>
      <dgm:t>
        <a:bodyPr lIns="0" rIns="0"/>
        <a:lstStyle/>
        <a:p>
          <a:r>
            <a:rPr lang="en-GB" sz="1100" b="1" dirty="0">
              <a:solidFill>
                <a:schemeClr val="bg1"/>
              </a:solidFill>
            </a:rPr>
            <a:t>Support to observations </a:t>
          </a:r>
        </a:p>
        <a:p>
          <a:r>
            <a:rPr lang="en-GB" sz="1050" dirty="0">
              <a:solidFill>
                <a:schemeClr val="bg1"/>
              </a:solidFill>
            </a:rPr>
            <a:t>implementation plans, Regional workshops and plans,  capacity development, (2)</a:t>
          </a:r>
        </a:p>
      </dgm:t>
    </dgm:pt>
    <dgm:pt modelId="{11267146-BC1F-2F48-A1C5-A77077D88E77}" type="parTrans" cxnId="{41F213A5-4E4E-B946-AF6E-1BAA12BBDCD5}">
      <dgm:prSet/>
      <dgm:spPr/>
      <dgm:t>
        <a:bodyPr/>
        <a:lstStyle/>
        <a:p>
          <a:endParaRPr lang="en-US" sz="1200"/>
        </a:p>
      </dgm:t>
    </dgm:pt>
    <dgm:pt modelId="{FA032295-F74C-364B-9F3C-4556941306A6}" type="sibTrans" cxnId="{41F213A5-4E4E-B946-AF6E-1BAA12BBDCD5}">
      <dgm:prSet custT="1"/>
      <dgm:spPr/>
      <dgm:t>
        <a:bodyPr/>
        <a:lstStyle/>
        <a:p>
          <a:endParaRPr lang="en-US" sz="1400"/>
        </a:p>
      </dgm:t>
    </dgm:pt>
    <dgm:pt modelId="{7745D508-0C73-504D-B623-B068740245B1}">
      <dgm:prSet phldrT="[Text]" custT="1"/>
      <dgm:spPr>
        <a:solidFill>
          <a:srgbClr val="F49234"/>
        </a:solidFill>
      </dgm:spPr>
      <dgm:t>
        <a:bodyPr lIns="0" rIns="0"/>
        <a:lstStyle/>
        <a:p>
          <a:r>
            <a:rPr lang="en-GB" sz="1100" b="1" dirty="0">
              <a:solidFill>
                <a:schemeClr val="bg1"/>
              </a:solidFill>
            </a:rPr>
            <a:t>Observations</a:t>
          </a:r>
        </a:p>
        <a:p>
          <a:r>
            <a:rPr lang="en-GB" sz="1100" b="1" dirty="0">
              <a:solidFill>
                <a:schemeClr val="bg1"/>
              </a:solidFill>
            </a:rPr>
            <a:t> </a:t>
          </a:r>
          <a:r>
            <a:rPr lang="en-GB" sz="1050" dirty="0">
              <a:solidFill>
                <a:schemeClr val="bg1"/>
              </a:solidFill>
            </a:rPr>
            <a:t>NMHSs, Space Agencies, Other networks and research organisations</a:t>
          </a:r>
          <a:endParaRPr lang="en-GB" sz="1100" dirty="0">
            <a:solidFill>
              <a:schemeClr val="bg1"/>
            </a:solidFill>
          </a:endParaRPr>
        </a:p>
      </dgm:t>
    </dgm:pt>
    <dgm:pt modelId="{D6F58012-6309-AA4C-A8A1-5396CB367716}" type="parTrans" cxnId="{DA30D1D3-977E-4A40-A7FC-9127F5ECA153}">
      <dgm:prSet/>
      <dgm:spPr/>
      <dgm:t>
        <a:bodyPr/>
        <a:lstStyle/>
        <a:p>
          <a:endParaRPr lang="en-US" sz="1200"/>
        </a:p>
      </dgm:t>
    </dgm:pt>
    <dgm:pt modelId="{727730BA-F85C-6442-B950-A64CE18771D2}" type="sibTrans" cxnId="{DA30D1D3-977E-4A40-A7FC-9127F5ECA153}">
      <dgm:prSet custT="1"/>
      <dgm:spPr/>
      <dgm:t>
        <a:bodyPr/>
        <a:lstStyle/>
        <a:p>
          <a:endParaRPr lang="en-US" sz="1400"/>
        </a:p>
      </dgm:t>
    </dgm:pt>
    <dgm:pt modelId="{379AB59A-4973-1048-80ED-FD12A8261281}">
      <dgm:prSet phldrT="[Text]" custT="1"/>
      <dgm:spPr>
        <a:solidFill>
          <a:srgbClr val="0A8F9D"/>
        </a:solidFill>
      </dgm:spPr>
      <dgm:t>
        <a:bodyPr lIns="0" rIns="0"/>
        <a:lstStyle/>
        <a:p>
          <a:r>
            <a:rPr lang="en-GB" sz="1100" b="1" dirty="0">
              <a:solidFill>
                <a:schemeClr val="bg1"/>
              </a:solidFill>
            </a:rPr>
            <a:t>Where are we now? </a:t>
          </a:r>
        </a:p>
        <a:p>
          <a:r>
            <a:rPr lang="en-GB" sz="1050" dirty="0">
              <a:solidFill>
                <a:schemeClr val="bg1"/>
              </a:solidFill>
            </a:rPr>
            <a:t>adequacy of ECV observations and evaluation of improvements</a:t>
          </a:r>
        </a:p>
        <a:p>
          <a:r>
            <a:rPr lang="en-GB" sz="1050" dirty="0">
              <a:solidFill>
                <a:schemeClr val="bg1"/>
              </a:solidFill>
            </a:rPr>
            <a:t>(1)</a:t>
          </a:r>
        </a:p>
      </dgm:t>
    </dgm:pt>
    <dgm:pt modelId="{9F960E41-DB7F-4244-9576-0975AA14C35D}" type="parTrans" cxnId="{4C9CEEA7-8953-FE41-AC2A-334E1CDD9816}">
      <dgm:prSet/>
      <dgm:spPr/>
      <dgm:t>
        <a:bodyPr/>
        <a:lstStyle/>
        <a:p>
          <a:endParaRPr lang="en-US" sz="1200"/>
        </a:p>
      </dgm:t>
    </dgm:pt>
    <dgm:pt modelId="{E4002549-E1C3-7C40-BF35-15F25C6124A6}" type="sibTrans" cxnId="{4C9CEEA7-8953-FE41-AC2A-334E1CDD9816}">
      <dgm:prSet custT="1"/>
      <dgm:spPr/>
      <dgm:t>
        <a:bodyPr/>
        <a:lstStyle/>
        <a:p>
          <a:endParaRPr lang="en-US" sz="1400"/>
        </a:p>
      </dgm:t>
    </dgm:pt>
    <dgm:pt modelId="{F9D226FD-4B63-9341-A373-6964D4D5112D}" type="pres">
      <dgm:prSet presAssocID="{0FEDCE24-AEA2-DA45-A790-107EDD554F82}" presName="cycle" presStyleCnt="0">
        <dgm:presLayoutVars>
          <dgm:dir/>
          <dgm:resizeHandles val="exact"/>
        </dgm:presLayoutVars>
      </dgm:prSet>
      <dgm:spPr/>
      <dgm:t>
        <a:bodyPr/>
        <a:lstStyle/>
        <a:p>
          <a:endParaRPr lang="en-US"/>
        </a:p>
      </dgm:t>
    </dgm:pt>
    <dgm:pt modelId="{7B5E26D1-4C10-4044-9428-7C59CA367506}" type="pres">
      <dgm:prSet presAssocID="{6A0EB51A-037E-614C-82D0-D6A477A1EDB4}" presName="node" presStyleLbl="node1" presStyleIdx="0" presStyleCnt="4">
        <dgm:presLayoutVars>
          <dgm:bulletEnabled val="1"/>
        </dgm:presLayoutVars>
      </dgm:prSet>
      <dgm:spPr/>
      <dgm:t>
        <a:bodyPr/>
        <a:lstStyle/>
        <a:p>
          <a:endParaRPr lang="en-US"/>
        </a:p>
      </dgm:t>
    </dgm:pt>
    <dgm:pt modelId="{0595AE9F-4573-5744-9194-96F23B90833E}" type="pres">
      <dgm:prSet presAssocID="{0F66DEE9-D4A1-724D-89C3-F0E692DD9E91}" presName="sibTrans" presStyleLbl="sibTrans2D1" presStyleIdx="0" presStyleCnt="4"/>
      <dgm:spPr/>
      <dgm:t>
        <a:bodyPr/>
        <a:lstStyle/>
        <a:p>
          <a:endParaRPr lang="en-US"/>
        </a:p>
      </dgm:t>
    </dgm:pt>
    <dgm:pt modelId="{B10D6D19-87A1-C24E-A81E-28AC4561FDEB}" type="pres">
      <dgm:prSet presAssocID="{0F66DEE9-D4A1-724D-89C3-F0E692DD9E91}" presName="connectorText" presStyleLbl="sibTrans2D1" presStyleIdx="0" presStyleCnt="4"/>
      <dgm:spPr/>
      <dgm:t>
        <a:bodyPr/>
        <a:lstStyle/>
        <a:p>
          <a:endParaRPr lang="en-US"/>
        </a:p>
      </dgm:t>
    </dgm:pt>
    <dgm:pt modelId="{FF190A85-743E-B649-95D8-F00ECB8BD819}" type="pres">
      <dgm:prSet presAssocID="{87D82518-3891-024C-A423-A670C1E0684A}" presName="node" presStyleLbl="node1" presStyleIdx="1" presStyleCnt="4">
        <dgm:presLayoutVars>
          <dgm:bulletEnabled val="1"/>
        </dgm:presLayoutVars>
      </dgm:prSet>
      <dgm:spPr/>
      <dgm:t>
        <a:bodyPr/>
        <a:lstStyle/>
        <a:p>
          <a:endParaRPr lang="en-US"/>
        </a:p>
      </dgm:t>
    </dgm:pt>
    <dgm:pt modelId="{71AACA67-8238-6944-AB40-6BDAC054E602}" type="pres">
      <dgm:prSet presAssocID="{FA032295-F74C-364B-9F3C-4556941306A6}" presName="sibTrans" presStyleLbl="sibTrans2D1" presStyleIdx="1" presStyleCnt="4"/>
      <dgm:spPr/>
      <dgm:t>
        <a:bodyPr/>
        <a:lstStyle/>
        <a:p>
          <a:endParaRPr lang="en-US"/>
        </a:p>
      </dgm:t>
    </dgm:pt>
    <dgm:pt modelId="{CB7258A2-EA5C-B041-9698-DDC49780F1D2}" type="pres">
      <dgm:prSet presAssocID="{FA032295-F74C-364B-9F3C-4556941306A6}" presName="connectorText" presStyleLbl="sibTrans2D1" presStyleIdx="1" presStyleCnt="4"/>
      <dgm:spPr/>
      <dgm:t>
        <a:bodyPr/>
        <a:lstStyle/>
        <a:p>
          <a:endParaRPr lang="en-US"/>
        </a:p>
      </dgm:t>
    </dgm:pt>
    <dgm:pt modelId="{7E6AA821-F0DB-DC40-9266-0A789A37762F}" type="pres">
      <dgm:prSet presAssocID="{7745D508-0C73-504D-B623-B068740245B1}" presName="node" presStyleLbl="node1" presStyleIdx="2" presStyleCnt="4">
        <dgm:presLayoutVars>
          <dgm:bulletEnabled val="1"/>
        </dgm:presLayoutVars>
      </dgm:prSet>
      <dgm:spPr/>
      <dgm:t>
        <a:bodyPr/>
        <a:lstStyle/>
        <a:p>
          <a:endParaRPr lang="en-US"/>
        </a:p>
      </dgm:t>
    </dgm:pt>
    <dgm:pt modelId="{DA92CB86-CDB9-4C44-AE99-7A92034B2430}" type="pres">
      <dgm:prSet presAssocID="{727730BA-F85C-6442-B950-A64CE18771D2}" presName="sibTrans" presStyleLbl="sibTrans2D1" presStyleIdx="2" presStyleCnt="4"/>
      <dgm:spPr/>
      <dgm:t>
        <a:bodyPr/>
        <a:lstStyle/>
        <a:p>
          <a:endParaRPr lang="en-US"/>
        </a:p>
      </dgm:t>
    </dgm:pt>
    <dgm:pt modelId="{805CE78B-D1FC-3C4D-A021-0FE55B0D3E72}" type="pres">
      <dgm:prSet presAssocID="{727730BA-F85C-6442-B950-A64CE18771D2}" presName="connectorText" presStyleLbl="sibTrans2D1" presStyleIdx="2" presStyleCnt="4"/>
      <dgm:spPr/>
      <dgm:t>
        <a:bodyPr/>
        <a:lstStyle/>
        <a:p>
          <a:endParaRPr lang="en-US"/>
        </a:p>
      </dgm:t>
    </dgm:pt>
    <dgm:pt modelId="{9CC527EC-80EE-1E46-86AC-DB155FFE736E}" type="pres">
      <dgm:prSet presAssocID="{379AB59A-4973-1048-80ED-FD12A8261281}" presName="node" presStyleLbl="node1" presStyleIdx="3" presStyleCnt="4">
        <dgm:presLayoutVars>
          <dgm:bulletEnabled val="1"/>
        </dgm:presLayoutVars>
      </dgm:prSet>
      <dgm:spPr/>
      <dgm:t>
        <a:bodyPr/>
        <a:lstStyle/>
        <a:p>
          <a:endParaRPr lang="en-US"/>
        </a:p>
      </dgm:t>
    </dgm:pt>
    <dgm:pt modelId="{1BE55467-4CF9-4B4C-B388-99F31936F9A5}" type="pres">
      <dgm:prSet presAssocID="{E4002549-E1C3-7C40-BF35-15F25C6124A6}" presName="sibTrans" presStyleLbl="sibTrans2D1" presStyleIdx="3" presStyleCnt="4"/>
      <dgm:spPr/>
      <dgm:t>
        <a:bodyPr/>
        <a:lstStyle/>
        <a:p>
          <a:endParaRPr lang="en-US"/>
        </a:p>
      </dgm:t>
    </dgm:pt>
    <dgm:pt modelId="{28870BCB-FD16-5B4E-9C66-78B2B9D26F3B}" type="pres">
      <dgm:prSet presAssocID="{E4002549-E1C3-7C40-BF35-15F25C6124A6}" presName="connectorText" presStyleLbl="sibTrans2D1" presStyleIdx="3" presStyleCnt="4"/>
      <dgm:spPr/>
      <dgm:t>
        <a:bodyPr/>
        <a:lstStyle/>
        <a:p>
          <a:endParaRPr lang="en-US"/>
        </a:p>
      </dgm:t>
    </dgm:pt>
  </dgm:ptLst>
  <dgm:cxnLst>
    <dgm:cxn modelId="{FC669D20-55EA-BC49-8686-3628FB909E40}" type="presOf" srcId="{FA032295-F74C-364B-9F3C-4556941306A6}" destId="{CB7258A2-EA5C-B041-9698-DDC49780F1D2}" srcOrd="1" destOrd="0" presId="urn:microsoft.com/office/officeart/2005/8/layout/cycle2"/>
    <dgm:cxn modelId="{64DF157C-A4BC-2A4B-BFB1-A9C361D9652D}" type="presOf" srcId="{E4002549-E1C3-7C40-BF35-15F25C6124A6}" destId="{1BE55467-4CF9-4B4C-B388-99F31936F9A5}" srcOrd="0" destOrd="0" presId="urn:microsoft.com/office/officeart/2005/8/layout/cycle2"/>
    <dgm:cxn modelId="{DA30D1D3-977E-4A40-A7FC-9127F5ECA153}" srcId="{0FEDCE24-AEA2-DA45-A790-107EDD554F82}" destId="{7745D508-0C73-504D-B623-B068740245B1}" srcOrd="2" destOrd="0" parTransId="{D6F58012-6309-AA4C-A8A1-5396CB367716}" sibTransId="{727730BA-F85C-6442-B950-A64CE18771D2}"/>
    <dgm:cxn modelId="{3279DEC2-1EF3-C942-ABA6-0238147B37E5}" type="presOf" srcId="{E4002549-E1C3-7C40-BF35-15F25C6124A6}" destId="{28870BCB-FD16-5B4E-9C66-78B2B9D26F3B}" srcOrd="1" destOrd="0" presId="urn:microsoft.com/office/officeart/2005/8/layout/cycle2"/>
    <dgm:cxn modelId="{AFC2A437-EF99-8344-B190-8A4B931DE775}" type="presOf" srcId="{727730BA-F85C-6442-B950-A64CE18771D2}" destId="{DA92CB86-CDB9-4C44-AE99-7A92034B2430}" srcOrd="0" destOrd="0" presId="urn:microsoft.com/office/officeart/2005/8/layout/cycle2"/>
    <dgm:cxn modelId="{D6EA28AE-1B61-C245-8174-ADE3483F0482}" type="presOf" srcId="{727730BA-F85C-6442-B950-A64CE18771D2}" destId="{805CE78B-D1FC-3C4D-A021-0FE55B0D3E72}" srcOrd="1" destOrd="0" presId="urn:microsoft.com/office/officeart/2005/8/layout/cycle2"/>
    <dgm:cxn modelId="{4C9CEEA7-8953-FE41-AC2A-334E1CDD9816}" srcId="{0FEDCE24-AEA2-DA45-A790-107EDD554F82}" destId="{379AB59A-4973-1048-80ED-FD12A8261281}" srcOrd="3" destOrd="0" parTransId="{9F960E41-DB7F-4244-9576-0975AA14C35D}" sibTransId="{E4002549-E1C3-7C40-BF35-15F25C6124A6}"/>
    <dgm:cxn modelId="{41F213A5-4E4E-B946-AF6E-1BAA12BBDCD5}" srcId="{0FEDCE24-AEA2-DA45-A790-107EDD554F82}" destId="{87D82518-3891-024C-A423-A670C1E0684A}" srcOrd="1" destOrd="0" parTransId="{11267146-BC1F-2F48-A1C5-A77077D88E77}" sibTransId="{FA032295-F74C-364B-9F3C-4556941306A6}"/>
    <dgm:cxn modelId="{D8E61103-5870-AA49-B1A8-66E806B7BE03}" type="presOf" srcId="{87D82518-3891-024C-A423-A670C1E0684A}" destId="{FF190A85-743E-B649-95D8-F00ECB8BD819}" srcOrd="0" destOrd="0" presId="urn:microsoft.com/office/officeart/2005/8/layout/cycle2"/>
    <dgm:cxn modelId="{BF3C4FB4-681A-BC4E-88F8-B91B6A118EC6}" type="presOf" srcId="{6A0EB51A-037E-614C-82D0-D6A477A1EDB4}" destId="{7B5E26D1-4C10-4044-9428-7C59CA367506}" srcOrd="0" destOrd="0" presId="urn:microsoft.com/office/officeart/2005/8/layout/cycle2"/>
    <dgm:cxn modelId="{06A5C5C1-A4FF-4640-B1F7-AB3C183CD47D}" type="presOf" srcId="{0F66DEE9-D4A1-724D-89C3-F0E692DD9E91}" destId="{0595AE9F-4573-5744-9194-96F23B90833E}" srcOrd="0" destOrd="0" presId="urn:microsoft.com/office/officeart/2005/8/layout/cycle2"/>
    <dgm:cxn modelId="{EC896161-57F0-404C-A499-3AC654392432}" type="presOf" srcId="{0F66DEE9-D4A1-724D-89C3-F0E692DD9E91}" destId="{B10D6D19-87A1-C24E-A81E-28AC4561FDEB}" srcOrd="1" destOrd="0" presId="urn:microsoft.com/office/officeart/2005/8/layout/cycle2"/>
    <dgm:cxn modelId="{BF94F954-D39A-0845-90B2-74BD562F4096}" type="presOf" srcId="{FA032295-F74C-364B-9F3C-4556941306A6}" destId="{71AACA67-8238-6944-AB40-6BDAC054E602}" srcOrd="0" destOrd="0" presId="urn:microsoft.com/office/officeart/2005/8/layout/cycle2"/>
    <dgm:cxn modelId="{1E01A9B0-B777-024E-ACDD-E0A601A1CD8B}" type="presOf" srcId="{379AB59A-4973-1048-80ED-FD12A8261281}" destId="{9CC527EC-80EE-1E46-86AC-DB155FFE736E}" srcOrd="0" destOrd="0" presId="urn:microsoft.com/office/officeart/2005/8/layout/cycle2"/>
    <dgm:cxn modelId="{5F1519CB-FBD2-AD43-B914-710CBCDF1B0C}" type="presOf" srcId="{7745D508-0C73-504D-B623-B068740245B1}" destId="{7E6AA821-F0DB-DC40-9266-0A789A37762F}" srcOrd="0" destOrd="0" presId="urn:microsoft.com/office/officeart/2005/8/layout/cycle2"/>
    <dgm:cxn modelId="{5989F731-665B-694E-8242-2B1FEF437EE0}" type="presOf" srcId="{0FEDCE24-AEA2-DA45-A790-107EDD554F82}" destId="{F9D226FD-4B63-9341-A373-6964D4D5112D}" srcOrd="0" destOrd="0" presId="urn:microsoft.com/office/officeart/2005/8/layout/cycle2"/>
    <dgm:cxn modelId="{A6D2413A-5BC4-554A-A4D9-7FF50B0D5E4D}" srcId="{0FEDCE24-AEA2-DA45-A790-107EDD554F82}" destId="{6A0EB51A-037E-614C-82D0-D6A477A1EDB4}" srcOrd="0" destOrd="0" parTransId="{18BD136C-0C0A-7144-BF9A-9EF698EB8434}" sibTransId="{0F66DEE9-D4A1-724D-89C3-F0E692DD9E91}"/>
    <dgm:cxn modelId="{982C0855-E600-064C-A6F9-E77D16AAB163}" type="presParOf" srcId="{F9D226FD-4B63-9341-A373-6964D4D5112D}" destId="{7B5E26D1-4C10-4044-9428-7C59CA367506}" srcOrd="0" destOrd="0" presId="urn:microsoft.com/office/officeart/2005/8/layout/cycle2"/>
    <dgm:cxn modelId="{AA0DD0DD-3AA6-EF42-8AE5-FAE15CC57F7E}" type="presParOf" srcId="{F9D226FD-4B63-9341-A373-6964D4D5112D}" destId="{0595AE9F-4573-5744-9194-96F23B90833E}" srcOrd="1" destOrd="0" presId="urn:microsoft.com/office/officeart/2005/8/layout/cycle2"/>
    <dgm:cxn modelId="{A45D9E3F-FBD4-5847-BBAF-834044D64C5A}" type="presParOf" srcId="{0595AE9F-4573-5744-9194-96F23B90833E}" destId="{B10D6D19-87A1-C24E-A81E-28AC4561FDEB}" srcOrd="0" destOrd="0" presId="urn:microsoft.com/office/officeart/2005/8/layout/cycle2"/>
    <dgm:cxn modelId="{DED6E4F2-DAF3-F04D-A7B3-9941F8BE688A}" type="presParOf" srcId="{F9D226FD-4B63-9341-A373-6964D4D5112D}" destId="{FF190A85-743E-B649-95D8-F00ECB8BD819}" srcOrd="2" destOrd="0" presId="urn:microsoft.com/office/officeart/2005/8/layout/cycle2"/>
    <dgm:cxn modelId="{8AE36DC6-E13A-494D-959B-A1D681BBC857}" type="presParOf" srcId="{F9D226FD-4B63-9341-A373-6964D4D5112D}" destId="{71AACA67-8238-6944-AB40-6BDAC054E602}" srcOrd="3" destOrd="0" presId="urn:microsoft.com/office/officeart/2005/8/layout/cycle2"/>
    <dgm:cxn modelId="{BFB50724-185D-CF43-8274-3826950A2A2D}" type="presParOf" srcId="{71AACA67-8238-6944-AB40-6BDAC054E602}" destId="{CB7258A2-EA5C-B041-9698-DDC49780F1D2}" srcOrd="0" destOrd="0" presId="urn:microsoft.com/office/officeart/2005/8/layout/cycle2"/>
    <dgm:cxn modelId="{8DE08450-34F7-FB4F-A2B7-AA19ACA50BF1}" type="presParOf" srcId="{F9D226FD-4B63-9341-A373-6964D4D5112D}" destId="{7E6AA821-F0DB-DC40-9266-0A789A37762F}" srcOrd="4" destOrd="0" presId="urn:microsoft.com/office/officeart/2005/8/layout/cycle2"/>
    <dgm:cxn modelId="{58878CBC-5269-AE40-AB83-D315A6CFDF84}" type="presParOf" srcId="{F9D226FD-4B63-9341-A373-6964D4D5112D}" destId="{DA92CB86-CDB9-4C44-AE99-7A92034B2430}" srcOrd="5" destOrd="0" presId="urn:microsoft.com/office/officeart/2005/8/layout/cycle2"/>
    <dgm:cxn modelId="{CF7107E3-D7C9-5A45-8F9D-7AC7BF11D47A}" type="presParOf" srcId="{DA92CB86-CDB9-4C44-AE99-7A92034B2430}" destId="{805CE78B-D1FC-3C4D-A021-0FE55B0D3E72}" srcOrd="0" destOrd="0" presId="urn:microsoft.com/office/officeart/2005/8/layout/cycle2"/>
    <dgm:cxn modelId="{FA51DDFB-DAD6-C94A-A0A8-1AB903A8BA88}" type="presParOf" srcId="{F9D226FD-4B63-9341-A373-6964D4D5112D}" destId="{9CC527EC-80EE-1E46-86AC-DB155FFE736E}" srcOrd="6" destOrd="0" presId="urn:microsoft.com/office/officeart/2005/8/layout/cycle2"/>
    <dgm:cxn modelId="{CBFB2F35-E003-D84C-8B55-BC9DBE2D578D}" type="presParOf" srcId="{F9D226FD-4B63-9341-A373-6964D4D5112D}" destId="{1BE55467-4CF9-4B4C-B388-99F31936F9A5}" srcOrd="7" destOrd="0" presId="urn:microsoft.com/office/officeart/2005/8/layout/cycle2"/>
    <dgm:cxn modelId="{E11C65B5-1BA3-B844-9251-C9D6B03B6BE4}" type="presParOf" srcId="{1BE55467-4CF9-4B4C-B388-99F31936F9A5}" destId="{28870BCB-FD16-5B4E-9C66-78B2B9D26F3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E26D1-4C10-4044-9428-7C59CA367506}">
      <dsp:nvSpPr>
        <dsp:cNvPr id="0" name=""/>
        <dsp:cNvSpPr/>
      </dsp:nvSpPr>
      <dsp:spPr>
        <a:xfrm>
          <a:off x="2207843" y="117"/>
          <a:ext cx="1333408" cy="1333408"/>
        </a:xfrm>
        <a:prstGeom prst="ellipse">
          <a:avLst/>
        </a:prstGeom>
        <a:solidFill>
          <a:srgbClr val="055B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GB" sz="1100" b="1" kern="1200" dirty="0">
              <a:solidFill>
                <a:schemeClr val="bg1"/>
              </a:solidFill>
            </a:rPr>
            <a:t>What is needed? </a:t>
          </a:r>
        </a:p>
        <a:p>
          <a:pPr lvl="0" algn="ctr" defTabSz="488950">
            <a:lnSpc>
              <a:spcPct val="90000"/>
            </a:lnSpc>
            <a:spcBef>
              <a:spcPct val="0"/>
            </a:spcBef>
            <a:spcAft>
              <a:spcPct val="35000"/>
            </a:spcAft>
          </a:pPr>
          <a:r>
            <a:rPr lang="en-GB" sz="1050" kern="1200" dirty="0">
              <a:solidFill>
                <a:schemeClr val="bg1"/>
              </a:solidFill>
            </a:rPr>
            <a:t>ECV Requirements  Implementation Plans, Principles and Guidelines (1)</a:t>
          </a:r>
          <a:endParaRPr lang="en-US" sz="1050" kern="1200" dirty="0">
            <a:solidFill>
              <a:schemeClr val="bg1"/>
            </a:solidFill>
          </a:endParaRPr>
        </a:p>
      </dsp:txBody>
      <dsp:txXfrm>
        <a:off x="2403116" y="195390"/>
        <a:ext cx="942862" cy="942862"/>
      </dsp:txXfrm>
    </dsp:sp>
    <dsp:sp modelId="{0595AE9F-4573-5744-9194-96F23B90833E}">
      <dsp:nvSpPr>
        <dsp:cNvPr id="0" name=""/>
        <dsp:cNvSpPr/>
      </dsp:nvSpPr>
      <dsp:spPr>
        <a:xfrm rot="2700000">
          <a:off x="3398055" y="1142367"/>
          <a:ext cx="354100" cy="4500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413612" y="1194814"/>
        <a:ext cx="247870" cy="270015"/>
      </dsp:txXfrm>
    </dsp:sp>
    <dsp:sp modelId="{FF190A85-743E-B649-95D8-F00ECB8BD819}">
      <dsp:nvSpPr>
        <dsp:cNvPr id="0" name=""/>
        <dsp:cNvSpPr/>
      </dsp:nvSpPr>
      <dsp:spPr>
        <a:xfrm>
          <a:off x="3623133" y="1415406"/>
          <a:ext cx="1333408" cy="1333408"/>
        </a:xfrm>
        <a:prstGeom prst="ellipse">
          <a:avLst/>
        </a:prstGeom>
        <a:solidFill>
          <a:srgbClr val="0DADE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GB" sz="1100" b="1" kern="1200" dirty="0">
              <a:solidFill>
                <a:schemeClr val="bg1"/>
              </a:solidFill>
            </a:rPr>
            <a:t>Support to observations </a:t>
          </a:r>
        </a:p>
        <a:p>
          <a:pPr lvl="0" algn="ctr" defTabSz="488950">
            <a:lnSpc>
              <a:spcPct val="90000"/>
            </a:lnSpc>
            <a:spcBef>
              <a:spcPct val="0"/>
            </a:spcBef>
            <a:spcAft>
              <a:spcPct val="35000"/>
            </a:spcAft>
          </a:pPr>
          <a:r>
            <a:rPr lang="en-GB" sz="1050" kern="1200" dirty="0">
              <a:solidFill>
                <a:schemeClr val="bg1"/>
              </a:solidFill>
            </a:rPr>
            <a:t>implementation plans, Regional workshops and plans,  capacity development, (2)</a:t>
          </a:r>
        </a:p>
      </dsp:txBody>
      <dsp:txXfrm>
        <a:off x="3818406" y="1610679"/>
        <a:ext cx="942862" cy="942862"/>
      </dsp:txXfrm>
    </dsp:sp>
    <dsp:sp modelId="{71AACA67-8238-6944-AB40-6BDAC054E602}">
      <dsp:nvSpPr>
        <dsp:cNvPr id="0" name=""/>
        <dsp:cNvSpPr/>
      </dsp:nvSpPr>
      <dsp:spPr>
        <a:xfrm rot="8100000">
          <a:off x="3412228" y="2557656"/>
          <a:ext cx="354100" cy="4500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502901" y="2610103"/>
        <a:ext cx="247870" cy="270015"/>
      </dsp:txXfrm>
    </dsp:sp>
    <dsp:sp modelId="{7E6AA821-F0DB-DC40-9266-0A789A37762F}">
      <dsp:nvSpPr>
        <dsp:cNvPr id="0" name=""/>
        <dsp:cNvSpPr/>
      </dsp:nvSpPr>
      <dsp:spPr>
        <a:xfrm>
          <a:off x="2207843" y="2830696"/>
          <a:ext cx="1333408" cy="1333408"/>
        </a:xfrm>
        <a:prstGeom prst="ellipse">
          <a:avLst/>
        </a:prstGeom>
        <a:solidFill>
          <a:srgbClr val="F492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GB" sz="1100" b="1" kern="1200" dirty="0">
              <a:solidFill>
                <a:schemeClr val="bg1"/>
              </a:solidFill>
            </a:rPr>
            <a:t>Observations</a:t>
          </a:r>
        </a:p>
        <a:p>
          <a:pPr lvl="0" algn="ctr" defTabSz="488950">
            <a:lnSpc>
              <a:spcPct val="90000"/>
            </a:lnSpc>
            <a:spcBef>
              <a:spcPct val="0"/>
            </a:spcBef>
            <a:spcAft>
              <a:spcPct val="35000"/>
            </a:spcAft>
          </a:pPr>
          <a:r>
            <a:rPr lang="en-GB" sz="1100" b="1" kern="1200" dirty="0">
              <a:solidFill>
                <a:schemeClr val="bg1"/>
              </a:solidFill>
            </a:rPr>
            <a:t> </a:t>
          </a:r>
          <a:r>
            <a:rPr lang="en-GB" sz="1050" kern="1200" dirty="0">
              <a:solidFill>
                <a:schemeClr val="bg1"/>
              </a:solidFill>
            </a:rPr>
            <a:t>NMHSs, Space Agencies, Other networks and research organisations</a:t>
          </a:r>
          <a:endParaRPr lang="en-GB" sz="1100" kern="1200" dirty="0">
            <a:solidFill>
              <a:schemeClr val="bg1"/>
            </a:solidFill>
          </a:endParaRPr>
        </a:p>
      </dsp:txBody>
      <dsp:txXfrm>
        <a:off x="2403116" y="3025969"/>
        <a:ext cx="942862" cy="942862"/>
      </dsp:txXfrm>
    </dsp:sp>
    <dsp:sp modelId="{DA92CB86-CDB9-4C44-AE99-7A92034B2430}">
      <dsp:nvSpPr>
        <dsp:cNvPr id="0" name=""/>
        <dsp:cNvSpPr/>
      </dsp:nvSpPr>
      <dsp:spPr>
        <a:xfrm rot="13500000">
          <a:off x="1996938" y="2571829"/>
          <a:ext cx="354100" cy="4500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2087611" y="2699392"/>
        <a:ext cx="247870" cy="270015"/>
      </dsp:txXfrm>
    </dsp:sp>
    <dsp:sp modelId="{9CC527EC-80EE-1E46-86AC-DB155FFE736E}">
      <dsp:nvSpPr>
        <dsp:cNvPr id="0" name=""/>
        <dsp:cNvSpPr/>
      </dsp:nvSpPr>
      <dsp:spPr>
        <a:xfrm>
          <a:off x="792553" y="1415406"/>
          <a:ext cx="1333408" cy="1333408"/>
        </a:xfrm>
        <a:prstGeom prst="ellipse">
          <a:avLst/>
        </a:prstGeom>
        <a:solidFill>
          <a:srgbClr val="0A8F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lvl="0" algn="ctr" defTabSz="488950">
            <a:lnSpc>
              <a:spcPct val="90000"/>
            </a:lnSpc>
            <a:spcBef>
              <a:spcPct val="0"/>
            </a:spcBef>
            <a:spcAft>
              <a:spcPct val="35000"/>
            </a:spcAft>
          </a:pPr>
          <a:r>
            <a:rPr lang="en-GB" sz="1100" b="1" kern="1200" dirty="0">
              <a:solidFill>
                <a:schemeClr val="bg1"/>
              </a:solidFill>
            </a:rPr>
            <a:t>Where are we now? </a:t>
          </a:r>
        </a:p>
        <a:p>
          <a:pPr lvl="0" algn="ctr" defTabSz="488950">
            <a:lnSpc>
              <a:spcPct val="90000"/>
            </a:lnSpc>
            <a:spcBef>
              <a:spcPct val="0"/>
            </a:spcBef>
            <a:spcAft>
              <a:spcPct val="35000"/>
            </a:spcAft>
          </a:pPr>
          <a:r>
            <a:rPr lang="en-GB" sz="1050" kern="1200" dirty="0">
              <a:solidFill>
                <a:schemeClr val="bg1"/>
              </a:solidFill>
            </a:rPr>
            <a:t>adequacy of ECV observations and evaluation of improvements</a:t>
          </a:r>
        </a:p>
        <a:p>
          <a:pPr lvl="0" algn="ctr" defTabSz="488950">
            <a:lnSpc>
              <a:spcPct val="90000"/>
            </a:lnSpc>
            <a:spcBef>
              <a:spcPct val="0"/>
            </a:spcBef>
            <a:spcAft>
              <a:spcPct val="35000"/>
            </a:spcAft>
          </a:pPr>
          <a:r>
            <a:rPr lang="en-GB" sz="1050" kern="1200" dirty="0">
              <a:solidFill>
                <a:schemeClr val="bg1"/>
              </a:solidFill>
            </a:rPr>
            <a:t>(1)</a:t>
          </a:r>
        </a:p>
      </dsp:txBody>
      <dsp:txXfrm>
        <a:off x="987826" y="1610679"/>
        <a:ext cx="942862" cy="942862"/>
      </dsp:txXfrm>
    </dsp:sp>
    <dsp:sp modelId="{1BE55467-4CF9-4B4C-B388-99F31936F9A5}">
      <dsp:nvSpPr>
        <dsp:cNvPr id="0" name=""/>
        <dsp:cNvSpPr/>
      </dsp:nvSpPr>
      <dsp:spPr>
        <a:xfrm rot="18900000">
          <a:off x="1982766" y="1156539"/>
          <a:ext cx="354100" cy="4500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998323" y="1284102"/>
        <a:ext cx="247870" cy="27001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BD3053-C807-824A-BE6C-6BA92F3BBBCC}" type="datetimeFigureOut">
              <a:rPr lang="en-US" smtClean="0"/>
              <a:t>17/06/18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DE1926-4307-AA44-8830-E9313125C07C}" type="slidenum">
              <a:rPr lang="en-US" smtClean="0"/>
              <a:t>‹#›</a:t>
            </a:fld>
            <a:endParaRPr lang="en-US"/>
          </a:p>
        </p:txBody>
      </p:sp>
    </p:spTree>
    <p:extLst>
      <p:ext uri="{BB962C8B-B14F-4D97-AF65-F5344CB8AC3E}">
        <p14:creationId xmlns:p14="http://schemas.microsoft.com/office/powerpoint/2010/main" val="41733624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3409F4D2-30A9-4CF6-965D-9FFD1AC99B17}" type="datetimeFigureOut">
              <a:rPr lang="en-US" smtClean="0"/>
              <a:t>17/06/18</a:t>
            </a:fld>
            <a:endParaRPr lang="en-US"/>
          </a:p>
        </p:txBody>
      </p:sp>
      <p:sp>
        <p:nvSpPr>
          <p:cNvPr id="4" name="Slide Image Placeholder 3"/>
          <p:cNvSpPr>
            <a:spLocks noGrp="1" noRot="1" noChangeAspect="1"/>
          </p:cNvSpPr>
          <p:nvPr>
            <p:ph type="sldImg" idx="2"/>
          </p:nvPr>
        </p:nvSpPr>
        <p:spPr>
          <a:xfrm>
            <a:off x="1203325" y="1143000"/>
            <a:ext cx="44513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E7BAD-A572-4B2F-B8E3-BC3F786E478F}" type="slidenum">
              <a:rPr lang="en-US" smtClean="0"/>
              <a:t>‹#›</a:t>
            </a:fld>
            <a:endParaRPr lang="en-US"/>
          </a:p>
        </p:txBody>
      </p:sp>
    </p:spTree>
    <p:extLst>
      <p:ext uri="{BB962C8B-B14F-4D97-AF65-F5344CB8AC3E}">
        <p14:creationId xmlns:p14="http://schemas.microsoft.com/office/powerpoint/2010/main" val="941164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xfrm>
            <a:off x="955675" y="685800"/>
            <a:ext cx="4946650" cy="3429000"/>
          </a:xfrm>
          <a:ln/>
        </p:spPr>
      </p:sp>
      <p:sp>
        <p:nvSpPr>
          <p:cNvPr id="26626"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26627" name="Slide Number Placeholder 3"/>
          <p:cNvSpPr>
            <a:spLocks noGrp="1"/>
          </p:cNvSpPr>
          <p:nvPr>
            <p:ph type="sldNum" sz="quarter" idx="4294967295"/>
          </p:nvPr>
        </p:nvSpPr>
        <p:spPr bwMode="auto">
          <a:xfrm>
            <a:off x="3885453" y="8684827"/>
            <a:ext cx="2970946" cy="4577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b="1">
                <a:solidFill>
                  <a:schemeClr val="tx1"/>
                </a:solidFill>
                <a:latin typeface="Arial" charset="0"/>
                <a:ea typeface="ＭＳ Ｐゴシック" charset="0"/>
                <a:cs typeface="ＭＳ Ｐゴシック" charset="0"/>
              </a:defRPr>
            </a:lvl1pPr>
            <a:lvl2pPr marL="742950" indent="-285750">
              <a:defRPr sz="2200" b="1">
                <a:solidFill>
                  <a:schemeClr val="tx1"/>
                </a:solidFill>
                <a:latin typeface="Arial" charset="0"/>
                <a:ea typeface="ＭＳ Ｐゴシック" charset="0"/>
              </a:defRPr>
            </a:lvl2pPr>
            <a:lvl3pPr marL="1143000" indent="-228600">
              <a:defRPr sz="2200" b="1">
                <a:solidFill>
                  <a:schemeClr val="tx1"/>
                </a:solidFill>
                <a:latin typeface="Arial" charset="0"/>
                <a:ea typeface="ＭＳ Ｐゴシック" charset="0"/>
              </a:defRPr>
            </a:lvl3pPr>
            <a:lvl4pPr marL="1600200" indent="-228600">
              <a:defRPr sz="2200" b="1">
                <a:solidFill>
                  <a:schemeClr val="tx1"/>
                </a:solidFill>
                <a:latin typeface="Arial" charset="0"/>
                <a:ea typeface="ＭＳ Ｐゴシック" charset="0"/>
              </a:defRPr>
            </a:lvl4pPr>
            <a:lvl5pPr marL="2057400" indent="-228600">
              <a:defRPr sz="2200" b="1">
                <a:solidFill>
                  <a:schemeClr val="tx1"/>
                </a:solidFill>
                <a:latin typeface="Arial" charset="0"/>
                <a:ea typeface="ＭＳ Ｐゴシック"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9pPr>
          </a:lstStyle>
          <a:p>
            <a:pPr>
              <a:buClr>
                <a:prstClr val="black"/>
              </a:buClr>
            </a:pPr>
            <a:fld id="{DDF6A9E9-E39E-F744-BEAE-E1B72A94A777}" type="slidenum">
              <a:rPr lang="en-US">
                <a:solidFill>
                  <a:srgbClr val="000000"/>
                </a:solidFill>
              </a:rPr>
              <a:pPr>
                <a:buClr>
                  <a:prstClr val="black"/>
                </a:buClr>
              </a:pPr>
              <a:t>2</a:t>
            </a:fld>
            <a:endParaRPr 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1143000"/>
            <a:ext cx="4451350" cy="3086100"/>
          </a:xfrm>
        </p:spPr>
      </p:sp>
      <p:sp>
        <p:nvSpPr>
          <p:cNvPr id="3" name="Notes Placeholder 2"/>
          <p:cNvSpPr>
            <a:spLocks noGrp="1"/>
          </p:cNvSpPr>
          <p:nvPr>
            <p:ph type="body" idx="1"/>
          </p:nvPr>
        </p:nvSpPr>
        <p:spPr/>
        <p:txBody>
          <a:bodyPr/>
          <a:lstStyle/>
          <a:p>
            <a:endParaRPr lang="en-GB" dirty="0"/>
          </a:p>
          <a:p>
            <a:r>
              <a:rPr lang="en-GB" dirty="0"/>
              <a:t>The GCOS programme has duly delivered a status report, on how well we are doing in global observing systems, and we have submitted it to SBSTA last year in Paris. This year, we have provided you with a new plan on how to enhance and improve our existing observing systems. </a:t>
            </a:r>
          </a:p>
          <a:p>
            <a:r>
              <a:rPr lang="en-GB" dirty="0"/>
              <a:t> </a:t>
            </a:r>
          </a:p>
          <a:p>
            <a:r>
              <a:rPr lang="en-GB" dirty="0"/>
              <a:t>New in our plan is that it looks into how to provide observations needed for adaptation and mitigation and it discusses what is needed to close the global cycles for water, energy and carbon. We have added a few new ECVs and we have put more emphasis on help for networks in developing countries. </a:t>
            </a:r>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r>
              <a:rPr lang="en-US" altLang="en-US" dirty="0" smtClean="0">
                <a:solidFill>
                  <a:schemeClr val="bg1"/>
                </a:solidFill>
              </a:rPr>
              <a:t>3rd plan</a:t>
            </a:r>
          </a:p>
          <a:p>
            <a:r>
              <a:rPr lang="en-US" altLang="en-US" dirty="0" smtClean="0">
                <a:solidFill>
                  <a:schemeClr val="bg1"/>
                </a:solidFill>
              </a:rPr>
              <a:t>And the news here is that…we are supporting </a:t>
            </a:r>
            <a:r>
              <a:rPr lang="en-US" altLang="en-US" dirty="0" err="1" smtClean="0">
                <a:solidFill>
                  <a:schemeClr val="bg1"/>
                </a:solidFill>
              </a:rPr>
              <a:t>adaptation&amp;mitigation</a:t>
            </a:r>
            <a:r>
              <a:rPr lang="en-US" altLang="en-US" dirty="0" smtClean="0">
                <a:solidFill>
                  <a:schemeClr val="bg1"/>
                </a:solidFill>
              </a:rPr>
              <a:t> and ensuring that the cycles are being supported</a:t>
            </a:r>
          </a:p>
          <a:p>
            <a:r>
              <a:rPr lang="en-US" altLang="en-US" dirty="0" smtClean="0">
                <a:solidFill>
                  <a:schemeClr val="bg1"/>
                </a:solidFill>
              </a:rPr>
              <a:t>Emphasis on the need to support developing countries and their observing networks</a:t>
            </a:r>
          </a:p>
          <a:p>
            <a:endParaRPr lang="en-US" altLang="en-US" dirty="0" smtClean="0">
              <a:solidFill>
                <a:schemeClr val="bg1"/>
              </a:solidFill>
            </a:endParaRPr>
          </a:p>
          <a:p>
            <a:pPr eaLnBrk="1" hangingPunct="1"/>
            <a:r>
              <a:rPr lang="en-US" altLang="en-US" dirty="0" smtClean="0">
                <a:solidFill>
                  <a:schemeClr val="bg1"/>
                </a:solidFill>
              </a:rPr>
              <a:t>The Status Report which we have been delivered to COP21 in Paris last year showed that there has been improvement in the adequacy of the existing observing networks since 2010, but for the next decade we have to look into </a:t>
            </a:r>
          </a:p>
          <a:p>
            <a:pPr eaLnBrk="1" hangingPunct="1"/>
            <a:r>
              <a:rPr lang="en-US" altLang="en-US" dirty="0" smtClean="0">
                <a:solidFill>
                  <a:schemeClr val="bg1"/>
                </a:solidFill>
                <a:cs typeface="Arial" panose="020B0604020202020204" pitchFamily="34" charset="0"/>
              </a:rPr>
              <a:t>1. Adaptation &amp; Mitigation</a:t>
            </a:r>
          </a:p>
          <a:p>
            <a:pPr eaLnBrk="1" hangingPunct="1"/>
            <a:r>
              <a:rPr lang="en-US" altLang="en-US" dirty="0" smtClean="0">
                <a:solidFill>
                  <a:schemeClr val="bg1"/>
                </a:solidFill>
                <a:cs typeface="Arial" panose="020B0604020202020204" pitchFamily="34" charset="0"/>
              </a:rPr>
              <a:t>2. Water, Energy and Carbon cycles</a:t>
            </a:r>
          </a:p>
          <a:p>
            <a:pPr eaLnBrk="1" hangingPunct="1"/>
            <a:r>
              <a:rPr lang="en-US" altLang="en-US" dirty="0" smtClean="0">
                <a:solidFill>
                  <a:schemeClr val="bg1"/>
                </a:solidFill>
                <a:cs typeface="Arial" panose="020B0604020202020204" pitchFamily="34" charset="0"/>
              </a:rPr>
              <a:t>3. Additional Essential Climate Variables</a:t>
            </a:r>
          </a:p>
          <a:p>
            <a:pPr eaLnBrk="1" hangingPunct="1"/>
            <a:r>
              <a:rPr lang="en-US" altLang="en-US" dirty="0" smtClean="0">
                <a:solidFill>
                  <a:schemeClr val="bg1"/>
                </a:solidFill>
                <a:cs typeface="Arial" panose="020B0604020202020204" pitchFamily="34" charset="0"/>
              </a:rPr>
              <a:t>4. Emphasis on more help for networks in developing countries  </a:t>
            </a:r>
            <a:endParaRPr lang="en-GB" altLang="en-US" dirty="0" smtClean="0">
              <a:cs typeface="Arial" panose="020B0604020202020204" pitchFamily="34" charset="0"/>
            </a:endParaRPr>
          </a:p>
          <a:p>
            <a:endParaRPr lang="en-US" altLang="en-US" dirty="0" smtClean="0">
              <a:solidFill>
                <a:schemeClr val="bg1"/>
              </a:solidFill>
            </a:endParaRPr>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3166071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5675" y="685800"/>
            <a:ext cx="4946650" cy="3429000"/>
          </a:xfrm>
        </p:spPr>
      </p:sp>
      <p:sp>
        <p:nvSpPr>
          <p:cNvPr id="3" name="Notes Placeholder 2"/>
          <p:cNvSpPr>
            <a:spLocks noGrp="1"/>
          </p:cNvSpPr>
          <p:nvPr>
            <p:ph type="body" idx="1"/>
          </p:nvPr>
        </p:nvSpPr>
        <p:spPr/>
        <p:txBody>
          <a:bodyPr/>
          <a:lstStyle/>
          <a:p>
            <a:pPr>
              <a:spcBef>
                <a:spcPct val="0"/>
              </a:spcBef>
              <a:spcAft>
                <a:spcPts val="1200"/>
              </a:spcAft>
            </a:pPr>
            <a:r>
              <a:rPr lang="en-US" altLang="en-US" sz="1100" dirty="0">
                <a:cs typeface="Arial" panose="020B0604020202020204" pitchFamily="34" charset="0"/>
              </a:rPr>
              <a:t>COP-21: Paris Agreement Article 7 (7c)</a:t>
            </a:r>
          </a:p>
          <a:p>
            <a:pPr>
              <a:spcBef>
                <a:spcPct val="0"/>
              </a:spcBef>
              <a:spcAft>
                <a:spcPts val="1200"/>
              </a:spcAft>
            </a:pPr>
            <a:r>
              <a:rPr lang="en-US" altLang="en-US" sz="1100" dirty="0">
                <a:cs typeface="Arial" panose="020B0604020202020204" pitchFamily="34" charset="0"/>
              </a:rPr>
              <a:t>Strengthening scientific knowledge on climate, including research, systematic observation of the climate </a:t>
            </a:r>
          </a:p>
          <a:p>
            <a:pPr>
              <a:spcBef>
                <a:spcPct val="0"/>
              </a:spcBef>
              <a:spcAft>
                <a:spcPts val="1200"/>
              </a:spcAft>
            </a:pPr>
            <a:r>
              <a:rPr lang="en-US" altLang="en-US" sz="1100" dirty="0">
                <a:cs typeface="Arial" panose="020B0604020202020204" pitchFamily="34" charset="0"/>
              </a:rPr>
              <a:t>system and early warning systems, in a manner that informs climate services and supports decision- making</a:t>
            </a:r>
          </a:p>
          <a:p>
            <a:pPr>
              <a:spcBef>
                <a:spcPct val="0"/>
              </a:spcBef>
              <a:spcAft>
                <a:spcPts val="2400"/>
              </a:spcAft>
            </a:pPr>
            <a:endParaRPr lang="en-US" altLang="en-US" sz="1100" dirty="0">
              <a:cs typeface="Arial" panose="020B0604020202020204" pitchFamily="34" charset="0"/>
            </a:endParaRPr>
          </a:p>
          <a:p>
            <a:pPr>
              <a:spcBef>
                <a:spcPct val="0"/>
              </a:spcBef>
              <a:spcAft>
                <a:spcPts val="2400"/>
              </a:spcAft>
            </a:pPr>
            <a:r>
              <a:rPr lang="en-US" altLang="en-US" sz="1100" dirty="0">
                <a:cs typeface="Arial" panose="020B0604020202020204" pitchFamily="34" charset="0"/>
              </a:rPr>
              <a:t>Developing the Transparency Framework (the need to promote transparency, accuracy, completeness, consistency, and comparability, and environmental integrity)</a:t>
            </a:r>
          </a:p>
          <a:p>
            <a:pPr>
              <a:spcBef>
                <a:spcPct val="0"/>
              </a:spcBef>
              <a:spcAft>
                <a:spcPts val="2400"/>
              </a:spcAft>
            </a:pPr>
            <a:endParaRPr lang="en-US" altLang="en-US" sz="1100" dirty="0">
              <a:cs typeface="Arial" panose="020B0604020202020204" pitchFamily="34" charset="0"/>
            </a:endParaRPr>
          </a:p>
          <a:p>
            <a:pPr>
              <a:spcBef>
                <a:spcPct val="0"/>
              </a:spcBef>
              <a:spcAft>
                <a:spcPts val="2400"/>
              </a:spcAft>
            </a:pPr>
            <a:r>
              <a:rPr lang="fr-CH" altLang="en-US" sz="1100" dirty="0"/>
              <a:t>Short Keys:</a:t>
            </a:r>
          </a:p>
          <a:p>
            <a:pPr>
              <a:spcBef>
                <a:spcPct val="0"/>
              </a:spcBef>
              <a:spcAft>
                <a:spcPts val="2400"/>
              </a:spcAft>
            </a:pPr>
            <a:r>
              <a:rPr lang="en-GB" altLang="en-US" sz="1100" dirty="0"/>
              <a:t>Art. 4. Nationally Determined Contribution</a:t>
            </a:r>
          </a:p>
          <a:p>
            <a:pPr>
              <a:spcBef>
                <a:spcPct val="0"/>
              </a:spcBef>
              <a:spcAft>
                <a:spcPts val="2400"/>
              </a:spcAft>
            </a:pPr>
            <a:r>
              <a:rPr lang="en-GB" altLang="en-US" sz="1100" dirty="0"/>
              <a:t>Art. 5. Mitigation (REDD+)</a:t>
            </a:r>
            <a:endParaRPr lang="en-US" altLang="en-US" sz="1100" dirty="0">
              <a:cs typeface="Arial" panose="020B0604020202020204" pitchFamily="34" charset="0"/>
            </a:endParaRPr>
          </a:p>
          <a:p>
            <a:pPr>
              <a:spcBef>
                <a:spcPct val="0"/>
              </a:spcBef>
              <a:spcAft>
                <a:spcPts val="2400"/>
              </a:spcAft>
            </a:pPr>
            <a:r>
              <a:rPr lang="en-GB" altLang="en-US" sz="1100" dirty="0"/>
              <a:t>Art. 7. Adaptation &amp; Early Warning Systems. Systematic Observations, Adaption planning</a:t>
            </a:r>
          </a:p>
          <a:p>
            <a:pPr>
              <a:spcBef>
                <a:spcPct val="0"/>
              </a:spcBef>
              <a:spcAft>
                <a:spcPts val="2400"/>
              </a:spcAft>
            </a:pPr>
            <a:r>
              <a:rPr lang="en-GB" altLang="en-US" sz="1100" dirty="0"/>
              <a:t>Art. 8. Loss and damage: Early warning systems, emergency preparedness, slow onset events etc.</a:t>
            </a:r>
          </a:p>
          <a:p>
            <a:pPr>
              <a:spcBef>
                <a:spcPct val="0"/>
              </a:spcBef>
              <a:spcAft>
                <a:spcPts val="2400"/>
              </a:spcAft>
            </a:pPr>
            <a:r>
              <a:rPr lang="en-GB" altLang="en-US" sz="1100" dirty="0"/>
              <a:t>Art. 9 Provide finance</a:t>
            </a:r>
            <a:br>
              <a:rPr lang="en-GB" altLang="en-US" sz="1100" dirty="0"/>
            </a:br>
            <a:r>
              <a:rPr lang="en-GB" altLang="en-US" sz="1100" dirty="0"/>
              <a:t>Art. 10 Technology Transfer</a:t>
            </a:r>
          </a:p>
          <a:p>
            <a:pPr>
              <a:spcBef>
                <a:spcPct val="0"/>
              </a:spcBef>
              <a:spcAft>
                <a:spcPts val="2400"/>
              </a:spcAft>
            </a:pPr>
            <a:r>
              <a:rPr lang="en-GB" altLang="en-US" sz="1100" dirty="0"/>
              <a:t>Art. 11 Capacity Development</a:t>
            </a:r>
          </a:p>
          <a:p>
            <a:pPr>
              <a:spcBef>
                <a:spcPct val="0"/>
              </a:spcBef>
              <a:spcAft>
                <a:spcPts val="2400"/>
              </a:spcAft>
            </a:pPr>
            <a:r>
              <a:rPr lang="en-GB" altLang="en-US" sz="1100" dirty="0"/>
              <a:t>Art. 12. Improve Public Communications</a:t>
            </a:r>
            <a:endParaRPr lang="en-US" altLang="en-US" sz="1100" dirty="0">
              <a:cs typeface="Arial" panose="020B0604020202020204" pitchFamily="34" charset="0"/>
            </a:endParaRPr>
          </a:p>
          <a:p>
            <a:pPr>
              <a:spcBef>
                <a:spcPct val="0"/>
              </a:spcBef>
              <a:spcAft>
                <a:spcPts val="2400"/>
              </a:spcAft>
            </a:pPr>
            <a:r>
              <a:rPr lang="en-GB" altLang="en-US" sz="1100" dirty="0"/>
              <a:t>Art. 13: para. 7 &amp; 8. Reporting and transparency framework</a:t>
            </a:r>
            <a:br>
              <a:rPr lang="en-GB" altLang="en-US" sz="1100" dirty="0"/>
            </a:br>
            <a:r>
              <a:rPr lang="en-GB" altLang="en-US" sz="1100" dirty="0"/>
              <a:t>Art. 14 Global Stocktake</a:t>
            </a:r>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853359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1143000"/>
            <a:ext cx="445135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D6D210-6C59-F14C-91B3-D3B8EE6C9E25}" type="slidenum">
              <a:rPr lang="en-GB" smtClean="0"/>
              <a:t>13</a:t>
            </a:fld>
            <a:endParaRPr lang="en-GB"/>
          </a:p>
        </p:txBody>
      </p:sp>
    </p:spTree>
    <p:extLst>
      <p:ext uri="{BB962C8B-B14F-4D97-AF65-F5344CB8AC3E}">
        <p14:creationId xmlns:p14="http://schemas.microsoft.com/office/powerpoint/2010/main" val="3332624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1143000"/>
            <a:ext cx="445135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811137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47688"/>
            <a:ext cx="3960812" cy="2746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A96CF3-FF14-413A-A6F6-1451B2B663D0}" type="slidenum">
              <a:rPr lang="en-GB" smtClean="0">
                <a:solidFill>
                  <a:prstClr val="black"/>
                </a:solidFill>
                <a:latin typeface="Calibri"/>
              </a:rPr>
              <a:pPr/>
              <a:t>24</a:t>
            </a:fld>
            <a:endParaRPr lang="en-GB">
              <a:solidFill>
                <a:prstClr val="black"/>
              </a:solidFill>
              <a:latin typeface="Calibri"/>
            </a:endParaRPr>
          </a:p>
        </p:txBody>
      </p:sp>
    </p:spTree>
    <p:extLst>
      <p:ext uri="{BB962C8B-B14F-4D97-AF65-F5344CB8AC3E}">
        <p14:creationId xmlns:p14="http://schemas.microsoft.com/office/powerpoint/2010/main" val="2148434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CDBD7B9E-B6E1-A94C-ACD5-F3D6C770FCDC}"/>
              </a:ext>
            </a:extLst>
          </p:cNvPr>
          <p:cNvSpPr/>
          <p:nvPr userDrawn="1"/>
        </p:nvSpPr>
        <p:spPr>
          <a:xfrm>
            <a:off x="2" y="0"/>
            <a:ext cx="9898063" cy="5832910"/>
          </a:xfrm>
          <a:prstGeom prst="rect">
            <a:avLst/>
          </a:prstGeom>
          <a:gradFill>
            <a:gsLst>
              <a:gs pos="93000">
                <a:srgbClr val="273374"/>
              </a:gs>
              <a:gs pos="0">
                <a:srgbClr val="0684C8"/>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p:nvPr>
        </p:nvSpPr>
        <p:spPr>
          <a:xfrm>
            <a:off x="3715352" y="3602038"/>
            <a:ext cx="5929162"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152980" y="6381235"/>
            <a:ext cx="694044" cy="365125"/>
          </a:xfrm>
        </p:spPr>
        <p:txBody>
          <a:bodyPr/>
          <a:lstStyle/>
          <a:p>
            <a:fld id="{E57CA850-B011-4401-92D3-28535CD655E4}" type="datetimeFigureOut">
              <a:rPr lang="en-US" smtClean="0"/>
              <a:t>17/06/18</a:t>
            </a:fld>
            <a:endParaRPr lang="en-US"/>
          </a:p>
        </p:txBody>
      </p:sp>
      <p:sp>
        <p:nvSpPr>
          <p:cNvPr id="6" name="Slide Number Placeholder 5"/>
          <p:cNvSpPr>
            <a:spLocks noGrp="1"/>
          </p:cNvSpPr>
          <p:nvPr>
            <p:ph type="sldNum" sz="quarter" idx="12"/>
          </p:nvPr>
        </p:nvSpPr>
        <p:spPr>
          <a:xfrm>
            <a:off x="1015933" y="6385853"/>
            <a:ext cx="2227064" cy="365125"/>
          </a:xfrm>
        </p:spPr>
        <p:txBody>
          <a:bodyPr/>
          <a:lstStyle/>
          <a:p>
            <a:fld id="{2C3691CE-051C-4B7E-A23B-B2E80E9D0906}" type="slidenum">
              <a:rPr lang="en-US" smtClean="0"/>
              <a:t>‹#›</a:t>
            </a:fld>
            <a:endParaRPr lang="en-US"/>
          </a:p>
        </p:txBody>
      </p:sp>
      <p:pic>
        <p:nvPicPr>
          <p:cNvPr id="12" name="Picture 11">
            <a:extLst>
              <a:ext uri="{FF2B5EF4-FFF2-40B4-BE49-F238E27FC236}">
                <a16:creationId xmlns:a16="http://schemas.microsoft.com/office/drawing/2014/main" xmlns="" id="{CFE87AF4-55B7-9E4F-8691-2B1EFF2AB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64614" y="6297226"/>
            <a:ext cx="3523864" cy="380401"/>
          </a:xfrm>
          <a:prstGeom prst="rect">
            <a:avLst/>
          </a:prstGeom>
        </p:spPr>
      </p:pic>
      <p:sp>
        <p:nvSpPr>
          <p:cNvPr id="2" name="Title 1"/>
          <p:cNvSpPr>
            <a:spLocks noGrp="1"/>
          </p:cNvSpPr>
          <p:nvPr>
            <p:ph type="ctrTitle"/>
          </p:nvPr>
        </p:nvSpPr>
        <p:spPr>
          <a:xfrm>
            <a:off x="3484248" y="1289862"/>
            <a:ext cx="6413816" cy="1617043"/>
          </a:xfrm>
          <a:noFill/>
        </p:spPr>
        <p:txBody>
          <a:bodyPr anchor="t">
            <a:normAutofit/>
          </a:bodyPr>
          <a:lstStyle>
            <a:lvl1pPr algn="r">
              <a:defRPr sz="3600"/>
            </a:lvl1pPr>
          </a:lstStyle>
          <a:p>
            <a:r>
              <a:rPr lang="en-US" dirty="0"/>
              <a:t>Click to edit Master title style</a:t>
            </a:r>
          </a:p>
        </p:txBody>
      </p:sp>
    </p:spTree>
    <p:extLst>
      <p:ext uri="{BB962C8B-B14F-4D97-AF65-F5344CB8AC3E}">
        <p14:creationId xmlns:p14="http://schemas.microsoft.com/office/powerpoint/2010/main" val="1942063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CDBD7B9E-B6E1-A94C-ACD5-F3D6C770FCDC}"/>
              </a:ext>
            </a:extLst>
          </p:cNvPr>
          <p:cNvSpPr/>
          <p:nvPr userDrawn="1"/>
        </p:nvSpPr>
        <p:spPr>
          <a:xfrm>
            <a:off x="2" y="0"/>
            <a:ext cx="9898063" cy="5832910"/>
          </a:xfrm>
          <a:prstGeom prst="rect">
            <a:avLst/>
          </a:prstGeom>
          <a:gradFill>
            <a:gsLst>
              <a:gs pos="93000">
                <a:srgbClr val="273374"/>
              </a:gs>
              <a:gs pos="0">
                <a:srgbClr val="0684C8"/>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3" name="Subtitle 2"/>
          <p:cNvSpPr>
            <a:spLocks noGrp="1"/>
          </p:cNvSpPr>
          <p:nvPr>
            <p:ph type="subTitle" idx="1"/>
          </p:nvPr>
        </p:nvSpPr>
        <p:spPr>
          <a:xfrm>
            <a:off x="3715352" y="3602038"/>
            <a:ext cx="5929162"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152980" y="6381235"/>
            <a:ext cx="694044" cy="365125"/>
          </a:xfrm>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6" name="Slide Number Placeholder 5"/>
          <p:cNvSpPr>
            <a:spLocks noGrp="1"/>
          </p:cNvSpPr>
          <p:nvPr>
            <p:ph type="sldNum" sz="quarter" idx="12"/>
          </p:nvPr>
        </p:nvSpPr>
        <p:spPr>
          <a:xfrm>
            <a:off x="1015933" y="6385853"/>
            <a:ext cx="2227064" cy="365125"/>
          </a:xfrm>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pic>
        <p:nvPicPr>
          <p:cNvPr id="12" name="Picture 11">
            <a:extLst>
              <a:ext uri="{FF2B5EF4-FFF2-40B4-BE49-F238E27FC236}">
                <a16:creationId xmlns:a16="http://schemas.microsoft.com/office/drawing/2014/main" xmlns="" id="{CFE87AF4-55B7-9E4F-8691-2B1EFF2AB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64614" y="6297226"/>
            <a:ext cx="3523864" cy="380401"/>
          </a:xfrm>
          <a:prstGeom prst="rect">
            <a:avLst/>
          </a:prstGeom>
        </p:spPr>
      </p:pic>
      <p:sp>
        <p:nvSpPr>
          <p:cNvPr id="2" name="Title 1"/>
          <p:cNvSpPr>
            <a:spLocks noGrp="1"/>
          </p:cNvSpPr>
          <p:nvPr>
            <p:ph type="ctrTitle"/>
          </p:nvPr>
        </p:nvSpPr>
        <p:spPr>
          <a:xfrm>
            <a:off x="3484248" y="1289862"/>
            <a:ext cx="6413816" cy="1617043"/>
          </a:xfrm>
          <a:noFill/>
        </p:spPr>
        <p:txBody>
          <a:bodyPr anchor="t">
            <a:normAutofit/>
          </a:bodyPr>
          <a:lstStyle>
            <a:lvl1pPr algn="r">
              <a:defRPr sz="3600"/>
            </a:lvl1pPr>
          </a:lstStyle>
          <a:p>
            <a:r>
              <a:rPr lang="en-US" dirty="0"/>
              <a:t>Click to edit Master title style</a:t>
            </a:r>
          </a:p>
        </p:txBody>
      </p:sp>
      <p:sp>
        <p:nvSpPr>
          <p:cNvPr id="15" name="Rectangle 14">
            <a:extLst>
              <a:ext uri="{FF2B5EF4-FFF2-40B4-BE49-F238E27FC236}">
                <a16:creationId xmlns:a16="http://schemas.microsoft.com/office/drawing/2014/main" xmlns="" id="{E18AF402-EEE4-0F47-BEE5-9574658E5D35}"/>
              </a:ext>
            </a:extLst>
          </p:cNvPr>
          <p:cNvSpPr/>
          <p:nvPr userDrawn="1"/>
        </p:nvSpPr>
        <p:spPr>
          <a:xfrm>
            <a:off x="3484250" y="249688"/>
            <a:ext cx="6413815" cy="461665"/>
          </a:xfrm>
          <a:prstGeom prst="rect">
            <a:avLst/>
          </a:prstGeom>
        </p:spPr>
        <p:txBody>
          <a:bodyPr wrap="square">
            <a:spAutoFit/>
          </a:bodyPr>
          <a:lstStyle/>
          <a:p>
            <a:pPr algn="ctr">
              <a:spcBef>
                <a:spcPts val="1600"/>
              </a:spcBef>
              <a:spcAft>
                <a:spcPct val="0"/>
              </a:spcAft>
            </a:pPr>
            <a:r>
              <a:rPr lang="en-US" altLang="en-US" sz="2400" dirty="0">
                <a:solidFill>
                  <a:prstClr val="white"/>
                </a:solidFill>
                <a:latin typeface="Trebuchet MS" panose="020B0603020202020204" pitchFamily="34" charset="0"/>
              </a:rPr>
              <a:t>The Global Observing System for Climate</a:t>
            </a:r>
          </a:p>
        </p:txBody>
      </p:sp>
    </p:spTree>
    <p:extLst>
      <p:ext uri="{BB962C8B-B14F-4D97-AF65-F5344CB8AC3E}">
        <p14:creationId xmlns:p14="http://schemas.microsoft.com/office/powerpoint/2010/main" val="2886131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281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7017" y="1709815"/>
            <a:ext cx="9411046"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75338" y="4589540"/>
            <a:ext cx="853707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940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492" y="834887"/>
            <a:ext cx="4447327" cy="53420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02960" y="845775"/>
            <a:ext cx="4447327" cy="53420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668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0586" y="1"/>
            <a:ext cx="9297477" cy="755374"/>
          </a:xfrm>
        </p:spPr>
        <p:txBody>
          <a:bodyPr/>
          <a:lstStyle/>
          <a:p>
            <a:r>
              <a:rPr lang="en-US"/>
              <a:t>Click to edit Master title style</a:t>
            </a:r>
          </a:p>
        </p:txBody>
      </p:sp>
      <p:sp>
        <p:nvSpPr>
          <p:cNvPr id="3" name="Text Placeholder 2"/>
          <p:cNvSpPr>
            <a:spLocks noGrp="1"/>
          </p:cNvSpPr>
          <p:nvPr>
            <p:ph type="body" idx="1"/>
          </p:nvPr>
        </p:nvSpPr>
        <p:spPr>
          <a:xfrm>
            <a:off x="681781" y="951880"/>
            <a:ext cx="4478797" cy="82391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1781" y="1775792"/>
            <a:ext cx="4478797" cy="4413871"/>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249433" y="951880"/>
            <a:ext cx="4500854" cy="82391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49433" y="1775792"/>
            <a:ext cx="4500854" cy="4413871"/>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634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654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81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3219" y="0"/>
            <a:ext cx="319238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07965" y="159026"/>
            <a:ext cx="5542321" cy="6082748"/>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1819" y="1779105"/>
            <a:ext cx="3192383" cy="43629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617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2732" y="0"/>
            <a:ext cx="3192383"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4207967" y="159102"/>
            <a:ext cx="5423051" cy="61125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81819" y="1759233"/>
            <a:ext cx="3192383" cy="44056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374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84536" y="1440000"/>
            <a:ext cx="8746726" cy="4680000"/>
          </a:xfrm>
        </p:spPr>
        <p:txBody>
          <a:bodyPr anchor="ctr"/>
          <a:lstStyle>
            <a:lvl1pPr>
              <a:defRPr>
                <a:solidFill>
                  <a:srgbClr val="4C9BDB"/>
                </a:solidFill>
              </a:defRPr>
            </a:lvl1pPr>
          </a:lstStyle>
          <a:p>
            <a:endParaRPr lang="en-US" dirty="0"/>
          </a:p>
        </p:txBody>
      </p:sp>
      <p:pic>
        <p:nvPicPr>
          <p:cNvPr id="5" name="GCP Logo Widescre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526" y="85"/>
            <a:ext cx="1420015" cy="746125"/>
          </a:xfrm>
          <a:prstGeom prst="rect">
            <a:avLst/>
          </a:prstGeom>
        </p:spPr>
      </p:pic>
      <p:sp>
        <p:nvSpPr>
          <p:cNvPr id="10" name="Title 9"/>
          <p:cNvSpPr>
            <a:spLocks noGrp="1"/>
          </p:cNvSpPr>
          <p:nvPr>
            <p:ph type="title" hasCustomPrompt="1"/>
          </p:nvPr>
        </p:nvSpPr>
        <p:spPr>
          <a:xfrm>
            <a:off x="2009175" y="119723"/>
            <a:ext cx="7888889" cy="506849"/>
          </a:xfrm>
        </p:spPr>
        <p:txBody>
          <a:bodyP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105790" y="823853"/>
            <a:ext cx="9697141" cy="684212"/>
          </a:xfrm>
        </p:spPr>
        <p:txBody>
          <a:bodyPr anchor="ctr">
            <a:normAutofit/>
          </a:bodyPr>
          <a:lstStyle>
            <a:lvl1pPr marL="0" indent="0" algn="ctr">
              <a:buNone/>
              <a:defRPr sz="1800" b="0">
                <a:solidFill>
                  <a:srgbClr val="4C9BDB"/>
                </a:solidFill>
                <a:latin typeface="Calibri"/>
                <a:cs typeface="Calibri"/>
              </a:defRPr>
            </a:lvl1pPr>
            <a:lvl3pPr marL="914400"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105790" y="5692877"/>
            <a:ext cx="9697141" cy="1077321"/>
          </a:xfrm>
        </p:spPr>
        <p:txBody>
          <a:bodyPr anchor="b" anchorCtr="0">
            <a:normAutofit/>
          </a:bodyPr>
          <a:lstStyle>
            <a:lvl1pPr marL="0" indent="0" algn="ctr">
              <a:buNone/>
              <a:defRPr sz="1400" b="0">
                <a:solidFill>
                  <a:srgbClr val="4C9BDB"/>
                </a:solidFill>
                <a:latin typeface="Calibri"/>
                <a:cs typeface="Calibri"/>
              </a:defRPr>
            </a:lvl1pPr>
            <a:lvl3pPr marL="914400" indent="0">
              <a:buNone/>
              <a:defRPr/>
            </a:lvl3pPr>
          </a:lstStyle>
          <a:p>
            <a:pPr lvl="0"/>
            <a:r>
              <a:rPr lang="en-GB" dirty="0"/>
              <a:t>Click to edit Master text styles</a:t>
            </a:r>
          </a:p>
        </p:txBody>
      </p:sp>
      <p:pic>
        <p:nvPicPr>
          <p:cNvPr id="9" name="GCP Logo 4:3" descr="GCProject-white-CMJ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85"/>
            <a:ext cx="1885066" cy="746125"/>
          </a:xfrm>
          <a:prstGeom prst="rect">
            <a:avLst/>
          </a:prstGeom>
        </p:spPr>
      </p:pic>
      <p:cxnSp>
        <p:nvCxnSpPr>
          <p:cNvPr id="6" name="Straight Connector 5"/>
          <p:cNvCxnSpPr/>
          <p:nvPr userDrawn="1"/>
        </p:nvCxnSpPr>
        <p:spPr>
          <a:xfrm>
            <a:off x="2" y="746125"/>
            <a:ext cx="9898063"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68608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7CA850-B011-4401-92D3-28535CD655E4}" type="datetimeFigureOut">
              <a:rPr lang="en-US" smtClean="0"/>
              <a:t>17/06/18</a:t>
            </a:fld>
            <a:endParaRPr lang="en-US"/>
          </a:p>
        </p:txBody>
      </p:sp>
      <p:sp>
        <p:nvSpPr>
          <p:cNvPr id="6" name="Slide Number Placeholder 5"/>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3576958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CDBD7B9E-B6E1-A94C-ACD5-F3D6C770FCDC}"/>
              </a:ext>
            </a:extLst>
          </p:cNvPr>
          <p:cNvSpPr/>
          <p:nvPr userDrawn="1"/>
        </p:nvSpPr>
        <p:spPr>
          <a:xfrm>
            <a:off x="2" y="0"/>
            <a:ext cx="9898063" cy="5832910"/>
          </a:xfrm>
          <a:prstGeom prst="rect">
            <a:avLst/>
          </a:prstGeom>
          <a:gradFill>
            <a:gsLst>
              <a:gs pos="93000">
                <a:srgbClr val="273374"/>
              </a:gs>
              <a:gs pos="0">
                <a:srgbClr val="0684C8"/>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3" name="Subtitle 2"/>
          <p:cNvSpPr>
            <a:spLocks noGrp="1"/>
          </p:cNvSpPr>
          <p:nvPr>
            <p:ph type="subTitle" idx="1"/>
          </p:nvPr>
        </p:nvSpPr>
        <p:spPr>
          <a:xfrm>
            <a:off x="3715352" y="3602038"/>
            <a:ext cx="5929162"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152980" y="6381235"/>
            <a:ext cx="694044" cy="365125"/>
          </a:xfrm>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6" name="Slide Number Placeholder 5"/>
          <p:cNvSpPr>
            <a:spLocks noGrp="1"/>
          </p:cNvSpPr>
          <p:nvPr>
            <p:ph type="sldNum" sz="quarter" idx="12"/>
          </p:nvPr>
        </p:nvSpPr>
        <p:spPr>
          <a:xfrm>
            <a:off x="1015933" y="6385853"/>
            <a:ext cx="2227064" cy="365125"/>
          </a:xfrm>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pic>
        <p:nvPicPr>
          <p:cNvPr id="12" name="Picture 11">
            <a:extLst>
              <a:ext uri="{FF2B5EF4-FFF2-40B4-BE49-F238E27FC236}">
                <a16:creationId xmlns:a16="http://schemas.microsoft.com/office/drawing/2014/main" xmlns="" id="{CFE87AF4-55B7-9E4F-8691-2B1EFF2AB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64614" y="6297226"/>
            <a:ext cx="3523864" cy="380401"/>
          </a:xfrm>
          <a:prstGeom prst="rect">
            <a:avLst/>
          </a:prstGeom>
        </p:spPr>
      </p:pic>
      <p:sp>
        <p:nvSpPr>
          <p:cNvPr id="2" name="Title 1"/>
          <p:cNvSpPr>
            <a:spLocks noGrp="1"/>
          </p:cNvSpPr>
          <p:nvPr>
            <p:ph type="ctrTitle"/>
          </p:nvPr>
        </p:nvSpPr>
        <p:spPr>
          <a:xfrm>
            <a:off x="3484248" y="1289862"/>
            <a:ext cx="6413816" cy="1617043"/>
          </a:xfrm>
          <a:noFill/>
        </p:spPr>
        <p:txBody>
          <a:bodyPr anchor="t">
            <a:normAutofit/>
          </a:bodyPr>
          <a:lstStyle>
            <a:lvl1pPr algn="r">
              <a:defRPr sz="3600"/>
            </a:lvl1pPr>
          </a:lstStyle>
          <a:p>
            <a:r>
              <a:rPr lang="en-US" dirty="0"/>
              <a:t>Click to edit Master title style</a:t>
            </a:r>
          </a:p>
        </p:txBody>
      </p:sp>
      <p:sp>
        <p:nvSpPr>
          <p:cNvPr id="15" name="Rectangle 14">
            <a:extLst>
              <a:ext uri="{FF2B5EF4-FFF2-40B4-BE49-F238E27FC236}">
                <a16:creationId xmlns:a16="http://schemas.microsoft.com/office/drawing/2014/main" xmlns="" id="{E18AF402-EEE4-0F47-BEE5-9574658E5D35}"/>
              </a:ext>
            </a:extLst>
          </p:cNvPr>
          <p:cNvSpPr/>
          <p:nvPr userDrawn="1"/>
        </p:nvSpPr>
        <p:spPr>
          <a:xfrm>
            <a:off x="3484250" y="249688"/>
            <a:ext cx="6413815" cy="461665"/>
          </a:xfrm>
          <a:prstGeom prst="rect">
            <a:avLst/>
          </a:prstGeom>
        </p:spPr>
        <p:txBody>
          <a:bodyPr wrap="square">
            <a:spAutoFit/>
          </a:bodyPr>
          <a:lstStyle/>
          <a:p>
            <a:pPr algn="ctr">
              <a:spcBef>
                <a:spcPts val="1600"/>
              </a:spcBef>
              <a:spcAft>
                <a:spcPct val="0"/>
              </a:spcAft>
            </a:pPr>
            <a:r>
              <a:rPr lang="en-US" altLang="en-US" sz="2400" dirty="0">
                <a:solidFill>
                  <a:prstClr val="white"/>
                </a:solidFill>
                <a:latin typeface="Trebuchet MS" panose="020B0603020202020204" pitchFamily="34" charset="0"/>
              </a:rPr>
              <a:t>The Global Observing System for Climate</a:t>
            </a:r>
          </a:p>
        </p:txBody>
      </p:sp>
    </p:spTree>
    <p:extLst>
      <p:ext uri="{BB962C8B-B14F-4D97-AF65-F5344CB8AC3E}">
        <p14:creationId xmlns:p14="http://schemas.microsoft.com/office/powerpoint/2010/main" val="2503106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718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7017" y="1709815"/>
            <a:ext cx="9411046"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75338" y="4589540"/>
            <a:ext cx="853707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149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492" y="834887"/>
            <a:ext cx="4447327" cy="53420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02960" y="845775"/>
            <a:ext cx="4447327" cy="53420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724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0586" y="1"/>
            <a:ext cx="9297477" cy="755374"/>
          </a:xfrm>
        </p:spPr>
        <p:txBody>
          <a:bodyPr/>
          <a:lstStyle/>
          <a:p>
            <a:r>
              <a:rPr lang="en-US"/>
              <a:t>Click to edit Master title style</a:t>
            </a:r>
          </a:p>
        </p:txBody>
      </p:sp>
      <p:sp>
        <p:nvSpPr>
          <p:cNvPr id="3" name="Text Placeholder 2"/>
          <p:cNvSpPr>
            <a:spLocks noGrp="1"/>
          </p:cNvSpPr>
          <p:nvPr>
            <p:ph type="body" idx="1"/>
          </p:nvPr>
        </p:nvSpPr>
        <p:spPr>
          <a:xfrm>
            <a:off x="681781" y="951880"/>
            <a:ext cx="4478797" cy="82391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1781" y="1775792"/>
            <a:ext cx="4478797" cy="4413871"/>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249433" y="951880"/>
            <a:ext cx="4500854" cy="82391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49433" y="1775792"/>
            <a:ext cx="4500854" cy="4413871"/>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350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741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0583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3219" y="0"/>
            <a:ext cx="319238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07965" y="159026"/>
            <a:ext cx="5542321" cy="6082748"/>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1819" y="1779105"/>
            <a:ext cx="3192383" cy="43629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957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2732" y="0"/>
            <a:ext cx="3192383"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4207967" y="159102"/>
            <a:ext cx="5423051" cy="61125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81819" y="1759233"/>
            <a:ext cx="3192383" cy="44056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46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84536" y="1440000"/>
            <a:ext cx="8746726" cy="4680000"/>
          </a:xfrm>
        </p:spPr>
        <p:txBody>
          <a:bodyPr anchor="ctr"/>
          <a:lstStyle>
            <a:lvl1pPr>
              <a:defRPr>
                <a:solidFill>
                  <a:srgbClr val="4C9BDB"/>
                </a:solidFill>
              </a:defRPr>
            </a:lvl1pPr>
          </a:lstStyle>
          <a:p>
            <a:endParaRPr lang="en-US" dirty="0"/>
          </a:p>
        </p:txBody>
      </p:sp>
      <p:pic>
        <p:nvPicPr>
          <p:cNvPr id="5" name="GCP Logo Widescre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526" y="85"/>
            <a:ext cx="1420015" cy="746125"/>
          </a:xfrm>
          <a:prstGeom prst="rect">
            <a:avLst/>
          </a:prstGeom>
        </p:spPr>
      </p:pic>
      <p:sp>
        <p:nvSpPr>
          <p:cNvPr id="10" name="Title 9"/>
          <p:cNvSpPr>
            <a:spLocks noGrp="1"/>
          </p:cNvSpPr>
          <p:nvPr>
            <p:ph type="title" hasCustomPrompt="1"/>
          </p:nvPr>
        </p:nvSpPr>
        <p:spPr>
          <a:xfrm>
            <a:off x="2009175" y="119723"/>
            <a:ext cx="7888889" cy="506849"/>
          </a:xfrm>
        </p:spPr>
        <p:txBody>
          <a:bodyP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105790" y="823853"/>
            <a:ext cx="9697141" cy="684212"/>
          </a:xfrm>
        </p:spPr>
        <p:txBody>
          <a:bodyPr anchor="ctr">
            <a:normAutofit/>
          </a:bodyPr>
          <a:lstStyle>
            <a:lvl1pPr marL="0" indent="0" algn="ctr">
              <a:buNone/>
              <a:defRPr sz="1800" b="0">
                <a:solidFill>
                  <a:srgbClr val="4C9BDB"/>
                </a:solidFill>
                <a:latin typeface="Calibri"/>
                <a:cs typeface="Calibri"/>
              </a:defRPr>
            </a:lvl1pPr>
            <a:lvl3pPr marL="914400"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105790" y="5692877"/>
            <a:ext cx="9697141" cy="1077321"/>
          </a:xfrm>
        </p:spPr>
        <p:txBody>
          <a:bodyPr anchor="b" anchorCtr="0">
            <a:normAutofit/>
          </a:bodyPr>
          <a:lstStyle>
            <a:lvl1pPr marL="0" indent="0" algn="ctr">
              <a:buNone/>
              <a:defRPr sz="1400" b="0">
                <a:solidFill>
                  <a:srgbClr val="4C9BDB"/>
                </a:solidFill>
                <a:latin typeface="Calibri"/>
                <a:cs typeface="Calibri"/>
              </a:defRPr>
            </a:lvl1pPr>
            <a:lvl3pPr marL="914400" indent="0">
              <a:buNone/>
              <a:defRPr/>
            </a:lvl3pPr>
          </a:lstStyle>
          <a:p>
            <a:pPr lvl="0"/>
            <a:r>
              <a:rPr lang="en-GB" dirty="0"/>
              <a:t>Click to edit Master text styles</a:t>
            </a:r>
          </a:p>
        </p:txBody>
      </p:sp>
      <p:pic>
        <p:nvPicPr>
          <p:cNvPr id="9" name="GCP Logo 4:3" descr="GCProject-white-CMJ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85"/>
            <a:ext cx="1885066" cy="746125"/>
          </a:xfrm>
          <a:prstGeom prst="rect">
            <a:avLst/>
          </a:prstGeom>
        </p:spPr>
      </p:pic>
      <p:cxnSp>
        <p:nvCxnSpPr>
          <p:cNvPr id="6" name="Straight Connector 5"/>
          <p:cNvCxnSpPr/>
          <p:nvPr userDrawn="1"/>
        </p:nvCxnSpPr>
        <p:spPr>
          <a:xfrm>
            <a:off x="2" y="746125"/>
            <a:ext cx="9898063"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05689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7017" y="1709815"/>
            <a:ext cx="9411046"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75338" y="4589540"/>
            <a:ext cx="853707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CA850-B011-4401-92D3-28535CD655E4}" type="datetimeFigureOut">
              <a:rPr lang="en-US" smtClean="0"/>
              <a:t>17/06/18</a:t>
            </a:fld>
            <a:endParaRPr lang="en-US"/>
          </a:p>
        </p:txBody>
      </p:sp>
      <p:sp>
        <p:nvSpPr>
          <p:cNvPr id="6" name="Slide Number Placeholder 5"/>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3859293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37260" y="1122363"/>
            <a:ext cx="7423547"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237260" y="3602108"/>
            <a:ext cx="7423547"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17/06/18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7985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1177" y="2"/>
            <a:ext cx="9526886" cy="1003300"/>
          </a:xfrm>
          <a:solidFill>
            <a:srgbClr val="0A8F9D"/>
          </a:solidFill>
        </p:spPr>
        <p:txBody>
          <a:bodyPr/>
          <a:lstStyle>
            <a:lvl1pPr algn="r">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17/06/18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3746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338" y="1709811"/>
            <a:ext cx="8537079"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75338" y="4589535"/>
            <a:ext cx="8537079"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17/06/18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7116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0493" y="1825625"/>
            <a:ext cx="4206677"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10894" y="1825625"/>
            <a:ext cx="4206677"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17/06/18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0875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1781" y="365129"/>
            <a:ext cx="8537079"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81782" y="1681163"/>
            <a:ext cx="4187344"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1782" y="2505075"/>
            <a:ext cx="4187344"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10895" y="1681163"/>
            <a:ext cx="4207966"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0895" y="2505075"/>
            <a:ext cx="420796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17/06/18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0987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17/06/18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39816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17/06/18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85867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1816" y="457200"/>
            <a:ext cx="3192383"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207966" y="987497"/>
            <a:ext cx="50108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1816" y="2057401"/>
            <a:ext cx="3192383"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17/06/18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4886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1816" y="457200"/>
            <a:ext cx="3192383"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207966" y="987497"/>
            <a:ext cx="5010894"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681816" y="2057401"/>
            <a:ext cx="3192383"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17/06/18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9403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17/06/18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2295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492" y="834887"/>
            <a:ext cx="4447327" cy="53420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02960" y="845775"/>
            <a:ext cx="4447327" cy="53420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57CA850-B011-4401-92D3-28535CD655E4}" type="datetimeFigureOut">
              <a:rPr lang="en-US" smtClean="0"/>
              <a:t>17/06/18</a:t>
            </a:fld>
            <a:endParaRPr lang="en-US"/>
          </a:p>
        </p:txBody>
      </p:sp>
      <p:sp>
        <p:nvSpPr>
          <p:cNvPr id="7" name="Slide Number Placeholder 6"/>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2024583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3302" y="365197"/>
            <a:ext cx="213427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0493" y="365197"/>
            <a:ext cx="6279084"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prstClr val="black">
                    <a:tint val="75000"/>
                  </a:prstClr>
                </a:solidFill>
                <a:latin typeface="Calibri"/>
              </a:rPr>
              <a:pPr/>
              <a:t>17/06/18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2171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9485679" y="6626635"/>
            <a:ext cx="329935" cy="255389"/>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500" i="1" smtClean="0">
                <a:solidFill>
                  <a:schemeClr val="tx2"/>
                </a:solidFill>
                <a:latin typeface="+mj-lt"/>
                <a:ea typeface="+mj-ea"/>
                <a:cs typeface="Proxima Nova Regular"/>
              </a:defRPr>
            </a:lvl1pPr>
          </a:lstStyle>
          <a:p>
            <a:pPr defTabSz="1219140"/>
            <a:fld id="{86CB4B4D-7CA3-9044-876B-883B54F8677D}" type="slidenum">
              <a:rPr>
                <a:solidFill>
                  <a:srgbClr val="44546A"/>
                </a:solidFill>
                <a:latin typeface="Calibri Light"/>
              </a:rPr>
              <a:pPr defTabSz="1219140"/>
              <a:t>‹#›</a:t>
            </a:fld>
            <a:endParaRPr dirty="0">
              <a:solidFill>
                <a:srgbClr val="44546A"/>
              </a:solidFill>
              <a:latin typeface="Calibri Light"/>
            </a:endParaRPr>
          </a:p>
        </p:txBody>
      </p:sp>
      <p:sp>
        <p:nvSpPr>
          <p:cNvPr id="3" name="Content Placeholder 2"/>
          <p:cNvSpPr>
            <a:spLocks noGrp="1"/>
          </p:cNvSpPr>
          <p:nvPr>
            <p:ph sz="quarter" idx="10"/>
          </p:nvPr>
        </p:nvSpPr>
        <p:spPr>
          <a:xfrm>
            <a:off x="494906" y="1600200"/>
            <a:ext cx="8825773" cy="4724400"/>
          </a:xfrm>
          <a:prstGeom prst="rect">
            <a:avLst/>
          </a:prstGeom>
        </p:spPr>
        <p:txBody>
          <a:bodyPr/>
          <a:lstStyle>
            <a:lvl1pPr>
              <a:defRPr sz="2700">
                <a:latin typeface="+mj-lt"/>
                <a:cs typeface="Arial" panose="020B0604020202020204" pitchFamily="34" charset="0"/>
              </a:defRPr>
            </a:lvl1pPr>
            <a:lvl2pPr marL="1025185" indent="-415616">
              <a:buFont typeface="Courier New" panose="02070309020205020404" pitchFamily="49" charset="0"/>
              <a:buChar char="o"/>
              <a:defRPr sz="2700">
                <a:latin typeface="+mj-lt"/>
                <a:cs typeface="Arial" panose="020B0604020202020204" pitchFamily="34" charset="0"/>
              </a:defRPr>
            </a:lvl2pPr>
            <a:lvl3pPr marL="1584879" indent="-365742">
              <a:buFont typeface="Wingdings" panose="05000000000000000000" pitchFamily="2" charset="2"/>
              <a:buChar char="§"/>
              <a:defRPr sz="2700">
                <a:latin typeface="+mj-lt"/>
                <a:cs typeface="Arial" panose="020B0604020202020204" pitchFamily="34" charset="0"/>
              </a:defRPr>
            </a:lvl3pPr>
            <a:lvl4pPr>
              <a:defRPr sz="2700">
                <a:latin typeface="+mj-lt"/>
                <a:cs typeface="Arial" panose="020B0604020202020204" pitchFamily="34" charset="0"/>
              </a:defRPr>
            </a:lvl4pPr>
            <a:lvl5pPr>
              <a:defRPr sz="27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227067" y="304800"/>
            <a:ext cx="5361451" cy="533400"/>
          </a:xfrm>
          <a:prstGeom prst="rect">
            <a:avLst/>
          </a:prstGeom>
        </p:spPr>
        <p:txBody>
          <a:bodyPr/>
          <a:lstStyle>
            <a:lvl1pPr marL="0" indent="0">
              <a:buNone/>
              <a:defRPr>
                <a:solidFill>
                  <a:schemeClr val="bg1"/>
                </a:solidFill>
                <a:latin typeface="+mj-lt"/>
              </a:defRPr>
            </a:lvl1pPr>
          </a:lstStyle>
          <a:p>
            <a:pPr marL="457178" marR="0" lvl="0" indent="-457178" defTabSz="1219140" eaLnBrk="1" fontAlgn="auto" latinLnBrk="0" hangingPunct="1">
              <a:lnSpc>
                <a:spcPct val="100000"/>
              </a:lnSpc>
              <a:spcBef>
                <a:spcPts val="667"/>
              </a:spcBef>
              <a:spcAft>
                <a:spcPts val="0"/>
              </a:spcAft>
              <a:buClrTx/>
              <a:buSzPct val="100000"/>
              <a:tabLst/>
              <a:defRPr/>
            </a:pPr>
            <a:r>
              <a:rPr lang="en-US" dirty="0" smtClean="0"/>
              <a:t>Title TBA</a:t>
            </a:r>
            <a:endParaRPr lang="en-US" dirty="0"/>
          </a:p>
        </p:txBody>
      </p:sp>
    </p:spTree>
    <p:extLst>
      <p:ext uri="{BB962C8B-B14F-4D97-AF65-F5344CB8AC3E}">
        <p14:creationId xmlns:p14="http://schemas.microsoft.com/office/powerpoint/2010/main" val="37819777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9485679" y="6629473"/>
            <a:ext cx="329935"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fld id="{86CB4B4D-7CA3-9044-876B-883B54F8677D}" type="slidenum">
              <a:rPr>
                <a:solidFill>
                  <a:srgbClr val="44546A"/>
                </a:solidFill>
                <a:latin typeface="Calibri Light"/>
              </a:rPr>
              <a:pPr/>
              <a:t>‹#›</a:t>
            </a:fld>
            <a:endParaRPr dirty="0">
              <a:solidFill>
                <a:srgbClr val="44546A"/>
              </a:solidFill>
              <a:latin typeface="Calibri Light"/>
            </a:endParaRPr>
          </a:p>
        </p:txBody>
      </p:sp>
      <p:sp>
        <p:nvSpPr>
          <p:cNvPr id="3" name="Content Placeholder 2"/>
          <p:cNvSpPr>
            <a:spLocks noGrp="1"/>
          </p:cNvSpPr>
          <p:nvPr>
            <p:ph sz="quarter" idx="10"/>
          </p:nvPr>
        </p:nvSpPr>
        <p:spPr>
          <a:xfrm>
            <a:off x="494906" y="1600200"/>
            <a:ext cx="8825773" cy="4724400"/>
          </a:xfrm>
          <a:prstGeom prst="rect">
            <a:avLst/>
          </a:prstGeom>
        </p:spPr>
        <p:txBody>
          <a:bodyPr/>
          <a:lstStyle>
            <a:lvl1pPr>
              <a:defRPr sz="2000">
                <a:latin typeface="+mj-lt"/>
                <a:cs typeface="Arial" panose="020B0604020202020204" pitchFamily="34" charset="0"/>
              </a:defRPr>
            </a:lvl1pPr>
            <a:lvl2pPr marL="768907" indent="-311719">
              <a:buFont typeface="Courier New" panose="02070309020205020404" pitchFamily="49" charset="0"/>
              <a:buChar char="o"/>
              <a:defRPr sz="2000">
                <a:latin typeface="+mj-lt"/>
                <a:cs typeface="Arial" panose="020B0604020202020204" pitchFamily="34" charset="0"/>
              </a:defRPr>
            </a:lvl2pPr>
            <a:lvl3pPr marL="1188689" indent="-274312">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hape 3"/>
          <p:cNvSpPr/>
          <p:nvPr userDrawn="1"/>
        </p:nvSpPr>
        <p:spPr>
          <a:xfrm>
            <a:off x="82484" y="6629473"/>
            <a:ext cx="25570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algn="ctr" defTabSz="914377">
              <a:defRPr>
                <a:solidFill>
                  <a:srgbClr val="000000"/>
                </a:solidFill>
              </a:defRPr>
            </a:pPr>
            <a:r>
              <a:rPr lang="en-AU" sz="1100" i="1" dirty="0" smtClean="0">
                <a:solidFill>
                  <a:srgbClr val="44546A"/>
                </a:solidFill>
                <a:latin typeface="Calibri"/>
                <a:cs typeface="Proxima Nova Regular"/>
                <a:sym typeface="Proxima Nova Regular"/>
              </a:rPr>
              <a:t>CEOS Plenary 2017, 19-20 October</a:t>
            </a:r>
            <a:endParaRPr sz="1100" i="1" dirty="0">
              <a:solidFill>
                <a:srgbClr val="44546A"/>
              </a:solidFill>
              <a:latin typeface="Calibri"/>
              <a:cs typeface="Proxima Nova Regular"/>
              <a:sym typeface="Proxima Nova Regular"/>
            </a:endParaRPr>
          </a:p>
        </p:txBody>
      </p:sp>
      <p:sp>
        <p:nvSpPr>
          <p:cNvPr id="9" name="Content Placeholder 3"/>
          <p:cNvSpPr>
            <a:spLocks noGrp="1"/>
          </p:cNvSpPr>
          <p:nvPr>
            <p:ph sz="quarter" idx="11" hasCustomPrompt="1"/>
          </p:nvPr>
        </p:nvSpPr>
        <p:spPr>
          <a:xfrm>
            <a:off x="2227067" y="304800"/>
            <a:ext cx="5361451" cy="533400"/>
          </a:xfrm>
          <a:prstGeom prst="rect">
            <a:avLst/>
          </a:prstGeom>
        </p:spPr>
        <p:txBody>
          <a:bodyPr/>
          <a:lstStyle>
            <a:lvl1pPr marL="0" indent="0">
              <a:buNone/>
              <a:defRPr>
                <a:solidFill>
                  <a:schemeClr val="bg1"/>
                </a:solidFill>
                <a:latin typeface="+mj-lt"/>
              </a:defRPr>
            </a:lvl1pPr>
          </a:lstStyle>
          <a:p>
            <a:pPr marL="342891" marR="0" lvl="0" indent="-342891" defTabSz="914377"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Tree>
    <p:extLst>
      <p:ext uri="{BB962C8B-B14F-4D97-AF65-F5344CB8AC3E}">
        <p14:creationId xmlns:p14="http://schemas.microsoft.com/office/powerpoint/2010/main" val="18784473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2" descr="signature"/>
          <p:cNvPicPr>
            <a:picLocks noChangeAspect="1" noChangeArrowheads="1"/>
          </p:cNvPicPr>
          <p:nvPr userDrawn="1"/>
        </p:nvPicPr>
        <p:blipFill>
          <a:blip r:embed="rId2">
            <a:extLst>
              <a:ext uri="{28A0092B-C50C-407E-A947-70E740481C1C}">
                <a14:useLocalDpi xmlns:a14="http://schemas.microsoft.com/office/drawing/2010/main" val="0"/>
              </a:ext>
            </a:extLst>
          </a:blip>
          <a:srcRect l="84271" t="-8163"/>
          <a:stretch>
            <a:fillRect/>
          </a:stretch>
        </p:blipFill>
        <p:spPr bwMode="auto">
          <a:xfrm>
            <a:off x="8341183" y="6202363"/>
            <a:ext cx="1556883"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 y="55"/>
            <a:ext cx="9898063"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PPT_Header0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 y="55"/>
            <a:ext cx="9898063"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7"/>
          <p:cNvSpPr txBox="1">
            <a:spLocks noChangeArrowheads="1"/>
          </p:cNvSpPr>
          <p:nvPr userDrawn="1"/>
        </p:nvSpPr>
        <p:spPr bwMode="auto">
          <a:xfrm>
            <a:off x="683929" y="6429430"/>
            <a:ext cx="543018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fontAlgn="base" hangingPunct="1">
              <a:spcBef>
                <a:spcPct val="50000"/>
              </a:spcBef>
              <a:spcAft>
                <a:spcPct val="0"/>
              </a:spcAft>
              <a:defRPr/>
            </a:pPr>
            <a:endParaRPr lang="en-US" sz="800" smtClean="0">
              <a:solidFill>
                <a:srgbClr val="000000"/>
              </a:solidFill>
            </a:endParaRPr>
          </a:p>
        </p:txBody>
      </p:sp>
      <p:sp>
        <p:nvSpPr>
          <p:cNvPr id="56323" name="Rectangle 2"/>
          <p:cNvSpPr>
            <a:spLocks noGrp="1" noChangeArrowheads="1"/>
          </p:cNvSpPr>
          <p:nvPr>
            <p:ph type="subTitle" idx="1"/>
          </p:nvPr>
        </p:nvSpPr>
        <p:spPr>
          <a:xfrm>
            <a:off x="665026" y="3886200"/>
            <a:ext cx="8604300" cy="419100"/>
          </a:xfrm>
        </p:spPr>
        <p:txBody>
          <a:bodyPr>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635840" y="2574925"/>
            <a:ext cx="8602379" cy="579438"/>
          </a:xfrm>
        </p:spPr>
        <p:txBody>
          <a:bodyPr/>
          <a:lstStyle>
            <a:lvl1pPr>
              <a:defRPr sz="3200">
                <a:solidFill>
                  <a:schemeClr val="accent1"/>
                </a:solidFill>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851450237"/>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354648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2469" y="4406953"/>
            <a:ext cx="8431377" cy="1323439"/>
          </a:xfrm>
        </p:spPr>
        <p:txBody>
          <a:bodyPr anchor="t"/>
          <a:lstStyle>
            <a:lvl1pPr algn="l">
              <a:defRPr sz="4000" b="1"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62469" y="2906713"/>
            <a:ext cx="843137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0424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66771" y="1673225"/>
            <a:ext cx="4210115"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5041824" y="1673225"/>
            <a:ext cx="4208625"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918058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8056" y="381600"/>
            <a:ext cx="6609100" cy="428400"/>
          </a:xfrm>
        </p:spPr>
        <p:txBody>
          <a:bodyPr/>
          <a:lstStyle>
            <a:lvl1pPr>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70181" y="1666800"/>
            <a:ext cx="4216419"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5028106" y="1666875"/>
            <a:ext cx="4217735"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5028082" y="2174875"/>
            <a:ext cx="4220424"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70264" y="2174400"/>
            <a:ext cx="4220424"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ext uri="{BB962C8B-B14F-4D97-AF65-F5344CB8AC3E}">
        <p14:creationId xmlns:p14="http://schemas.microsoft.com/office/powerpoint/2010/main" val="1411368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136155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558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0586" y="1"/>
            <a:ext cx="9297477" cy="755374"/>
          </a:xfrm>
        </p:spPr>
        <p:txBody>
          <a:bodyPr/>
          <a:lstStyle/>
          <a:p>
            <a:r>
              <a:rPr lang="en-US"/>
              <a:t>Click to edit Master title style</a:t>
            </a:r>
          </a:p>
        </p:txBody>
      </p:sp>
      <p:sp>
        <p:nvSpPr>
          <p:cNvPr id="3" name="Text Placeholder 2"/>
          <p:cNvSpPr>
            <a:spLocks noGrp="1"/>
          </p:cNvSpPr>
          <p:nvPr>
            <p:ph type="body" idx="1"/>
          </p:nvPr>
        </p:nvSpPr>
        <p:spPr>
          <a:xfrm>
            <a:off x="681781" y="951880"/>
            <a:ext cx="4478797" cy="82391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1781" y="1775792"/>
            <a:ext cx="4478797" cy="4413871"/>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249433" y="951880"/>
            <a:ext cx="4500854" cy="82391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49433" y="1775792"/>
            <a:ext cx="4500854" cy="4413871"/>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57CA850-B011-4401-92D3-28535CD655E4}" type="datetimeFigureOut">
              <a:rPr lang="en-US" smtClean="0"/>
              <a:t>17/06/18</a:t>
            </a:fld>
            <a:endParaRPr lang="en-US"/>
          </a:p>
        </p:txBody>
      </p:sp>
      <p:sp>
        <p:nvSpPr>
          <p:cNvPr id="9" name="Slide Number Placeholder 8"/>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21976780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8056" y="409890"/>
            <a:ext cx="6609100" cy="400110"/>
          </a:xfrm>
        </p:spPr>
        <p:txBody>
          <a:bodyPr anchor="b"/>
          <a:lstStyle>
            <a:lvl1pPr algn="l">
              <a:defRPr sz="2000" b="1"/>
            </a:lvl1pPr>
          </a:lstStyle>
          <a:p>
            <a:r>
              <a:rPr lang="en-US" noProof="0" smtClean="0"/>
              <a:t>Click to edit Master title style</a:t>
            </a:r>
            <a:endParaRPr lang="en-GB" noProof="0"/>
          </a:p>
        </p:txBody>
      </p:sp>
      <p:sp>
        <p:nvSpPr>
          <p:cNvPr id="3" name="Content Placeholder 2"/>
          <p:cNvSpPr>
            <a:spLocks noGrp="1"/>
          </p:cNvSpPr>
          <p:nvPr>
            <p:ph idx="1"/>
          </p:nvPr>
        </p:nvSpPr>
        <p:spPr>
          <a:xfrm>
            <a:off x="3869895" y="1666879"/>
            <a:ext cx="5378635"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70182" y="1666800"/>
            <a:ext cx="3081116" cy="4324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1220057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4110" y="5069141"/>
            <a:ext cx="642205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733880" y="1666928"/>
            <a:ext cx="6421713"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GB" noProof="0" dirty="0"/>
          </a:p>
        </p:txBody>
      </p:sp>
      <p:sp>
        <p:nvSpPr>
          <p:cNvPr id="4" name="Text Placeholder 3"/>
          <p:cNvSpPr>
            <a:spLocks noGrp="1"/>
          </p:cNvSpPr>
          <p:nvPr>
            <p:ph type="body" sz="half" idx="2"/>
          </p:nvPr>
        </p:nvSpPr>
        <p:spPr>
          <a:xfrm>
            <a:off x="1734110" y="5372100"/>
            <a:ext cx="6422050" cy="6191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0473006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5"/>
          <p:cNvSpPr txBox="1">
            <a:spLocks noChangeArrowheads="1"/>
          </p:cNvSpPr>
          <p:nvPr userDrawn="1"/>
        </p:nvSpPr>
        <p:spPr bwMode="auto">
          <a:xfrm>
            <a:off x="2" y="6583418"/>
            <a:ext cx="9898063" cy="274637"/>
          </a:xfrm>
          <a:prstGeom prst="rect">
            <a:avLst/>
          </a:prstGeom>
          <a:noFill/>
          <a:ln w="12700">
            <a:noFill/>
            <a:miter lim="800000"/>
            <a:headEnd/>
            <a:tailEnd/>
          </a:ln>
          <a:effectLst/>
        </p:spPr>
        <p:txBody>
          <a:bodyPr>
            <a:spAutoFit/>
          </a:bodyPr>
          <a:lstStyle>
            <a:lvl1pPr>
              <a:defRPr sz="2200" b="1">
                <a:solidFill>
                  <a:schemeClr val="tx1"/>
                </a:solidFill>
                <a:latin typeface="Arial" charset="0"/>
                <a:ea typeface="ＭＳ Ｐゴシック" charset="0"/>
                <a:cs typeface="MS PGothic" charset="0"/>
              </a:defRPr>
            </a:lvl1pPr>
            <a:lvl2pPr marL="742950" indent="-285750">
              <a:defRPr sz="2200" b="1">
                <a:solidFill>
                  <a:schemeClr val="tx1"/>
                </a:solidFill>
                <a:latin typeface="Arial" charset="0"/>
                <a:ea typeface="MS PGothic" charset="0"/>
                <a:cs typeface="MS PGothic" charset="0"/>
              </a:defRPr>
            </a:lvl2pPr>
            <a:lvl3pPr marL="1143000" indent="-228600">
              <a:defRPr sz="2200" b="1">
                <a:solidFill>
                  <a:schemeClr val="tx1"/>
                </a:solidFill>
                <a:latin typeface="Arial" charset="0"/>
                <a:ea typeface="MS PGothic" charset="0"/>
                <a:cs typeface="MS PGothic" charset="0"/>
              </a:defRPr>
            </a:lvl3pPr>
            <a:lvl4pPr marL="1600200" indent="-228600">
              <a:defRPr sz="2200" b="1">
                <a:solidFill>
                  <a:schemeClr val="tx1"/>
                </a:solidFill>
                <a:latin typeface="Arial" charset="0"/>
                <a:ea typeface="MS PGothic" charset="0"/>
                <a:cs typeface="MS PGothic" charset="0"/>
              </a:defRPr>
            </a:lvl4pPr>
            <a:lvl5pPr marL="2057400" indent="-228600">
              <a:defRPr sz="2200" b="1">
                <a:solidFill>
                  <a:schemeClr val="tx1"/>
                </a:solidFill>
                <a:latin typeface="Arial" charset="0"/>
                <a:ea typeface="MS PGothic" charset="0"/>
                <a:cs typeface="MS PGothic"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9pPr>
          </a:lstStyle>
          <a:p>
            <a:pPr eaLnBrk="0" fontAlgn="base" hangingPunct="0">
              <a:spcBef>
                <a:spcPct val="20000"/>
              </a:spcBef>
              <a:spcAft>
                <a:spcPct val="0"/>
              </a:spcAft>
              <a:buClr>
                <a:srgbClr val="000000"/>
              </a:buClr>
              <a:defRPr/>
            </a:pPr>
            <a:r>
              <a:rPr lang="en-GB" sz="1200" b="0" smtClean="0">
                <a:solidFill>
                  <a:srgbClr val="99CCFF"/>
                </a:solidFill>
              </a:rPr>
              <a:t>                                                                                                                                                                                                           </a:t>
            </a:r>
            <a:endParaRPr lang="en-GB" sz="1400" b="0" smtClean="0">
              <a:solidFill>
                <a:srgbClr val="000000"/>
              </a:solidFill>
            </a:endParaRPr>
          </a:p>
        </p:txBody>
      </p:sp>
      <p:grpSp>
        <p:nvGrpSpPr>
          <p:cNvPr id="5" name="Group 10"/>
          <p:cNvGrpSpPr>
            <a:grpSpLocks noChangeAspect="1"/>
          </p:cNvGrpSpPr>
          <p:nvPr userDrawn="1"/>
        </p:nvGrpSpPr>
        <p:grpSpPr bwMode="auto">
          <a:xfrm>
            <a:off x="233705" y="6156325"/>
            <a:ext cx="1343800" cy="647700"/>
            <a:chOff x="144000" y="107948"/>
            <a:chExt cx="1972897" cy="1028574"/>
          </a:xfrm>
        </p:grpSpPr>
        <p:pic>
          <p:nvPicPr>
            <p:cNvPr id="6" name="Picture 8" descr="GCOS_new_logo.PNG"/>
            <p:cNvPicPr>
              <a:picLocks noChangeAspect="1"/>
            </p:cNvPicPr>
            <p:nvPr userDrawn="1"/>
          </p:nvPicPr>
          <p:blipFill>
            <a:blip r:embed="rId2">
              <a:extLst>
                <a:ext uri="{28A0092B-C50C-407E-A947-70E740481C1C}">
                  <a14:useLocalDpi xmlns:a14="http://schemas.microsoft.com/office/drawing/2010/main" val="0"/>
                </a:ext>
              </a:extLst>
            </a:blip>
            <a:srcRect l="25780" t="3175" r="17033" b="25409"/>
            <a:stretch>
              <a:fillRect/>
            </a:stretch>
          </p:blipFill>
          <p:spPr bwMode="auto">
            <a:xfrm>
              <a:off x="1043608" y="332656"/>
              <a:ext cx="1073289" cy="38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GCOS_new_logo.PNG"/>
            <p:cNvPicPr>
              <a:picLocks noChangeAspect="1"/>
            </p:cNvPicPr>
            <p:nvPr userDrawn="1"/>
          </p:nvPicPr>
          <p:blipFill>
            <a:blip r:embed="rId2">
              <a:extLst>
                <a:ext uri="{28A0092B-C50C-407E-A947-70E740481C1C}">
                  <a14:useLocalDpi xmlns:a14="http://schemas.microsoft.com/office/drawing/2010/main" val="0"/>
                </a:ext>
              </a:extLst>
            </a:blip>
            <a:srcRect l="26517" t="79402" b="1588"/>
            <a:stretch>
              <a:fillRect/>
            </a:stretch>
          </p:blipFill>
          <p:spPr bwMode="auto">
            <a:xfrm>
              <a:off x="144000" y="990000"/>
              <a:ext cx="1953772" cy="14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GCOS_new_logo.PNG"/>
            <p:cNvPicPr>
              <a:picLocks noChangeAspect="1"/>
            </p:cNvPicPr>
            <p:nvPr userDrawn="1"/>
          </p:nvPicPr>
          <p:blipFill>
            <a:blip r:embed="rId2">
              <a:extLst>
                <a:ext uri="{28A0092B-C50C-407E-A947-70E740481C1C}">
                  <a14:useLocalDpi xmlns:a14="http://schemas.microsoft.com/office/drawing/2010/main" val="0"/>
                </a:ext>
              </a:extLst>
            </a:blip>
            <a:srcRect r="77800" b="23820"/>
            <a:stretch>
              <a:fillRect/>
            </a:stretch>
          </p:blipFill>
          <p:spPr bwMode="auto">
            <a:xfrm>
              <a:off x="144462" y="107948"/>
              <a:ext cx="885383" cy="88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Line 9"/>
          <p:cNvSpPr>
            <a:spLocks noChangeShapeType="1"/>
          </p:cNvSpPr>
          <p:nvPr userDrawn="1"/>
        </p:nvSpPr>
        <p:spPr bwMode="auto">
          <a:xfrm>
            <a:off x="233705" y="792163"/>
            <a:ext cx="9430654" cy="0"/>
          </a:xfrm>
          <a:prstGeom prst="line">
            <a:avLst/>
          </a:prstGeom>
          <a:noFill/>
          <a:ln w="38100">
            <a:solidFill>
              <a:srgbClr val="78A7DA"/>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230000"/>
              </a:spcBef>
              <a:spcAft>
                <a:spcPct val="0"/>
              </a:spcAft>
              <a:buClr>
                <a:srgbClr val="000000"/>
              </a:buClr>
            </a:pPr>
            <a:endParaRPr lang="en-US" sz="2200" b="1" smtClean="0">
              <a:solidFill>
                <a:srgbClr val="000000"/>
              </a:solidFill>
              <a:latin typeface="Arial" charset="0"/>
              <a:ea typeface="ＭＳ Ｐゴシック" charset="0"/>
              <a:cs typeface="ＭＳ Ｐゴシック" charset="0"/>
            </a:endParaRPr>
          </a:p>
        </p:txBody>
      </p:sp>
      <p:sp>
        <p:nvSpPr>
          <p:cNvPr id="10" name="Line 9"/>
          <p:cNvSpPr>
            <a:spLocks noChangeShapeType="1"/>
          </p:cNvSpPr>
          <p:nvPr userDrawn="1"/>
        </p:nvSpPr>
        <p:spPr bwMode="auto">
          <a:xfrm>
            <a:off x="233705" y="669925"/>
            <a:ext cx="9430654" cy="0"/>
          </a:xfrm>
          <a:prstGeom prst="line">
            <a:avLst/>
          </a:prstGeom>
          <a:noFill/>
          <a:ln w="57150">
            <a:solidFill>
              <a:srgbClr val="78A7DA"/>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230000"/>
              </a:spcBef>
              <a:spcAft>
                <a:spcPct val="0"/>
              </a:spcAft>
              <a:buClr>
                <a:srgbClr val="000000"/>
              </a:buClr>
            </a:pPr>
            <a:endParaRPr lang="en-US" sz="2200" b="1" smtClean="0">
              <a:solidFill>
                <a:srgbClr val="000000"/>
              </a:solidFill>
              <a:latin typeface="Arial" charset="0"/>
              <a:ea typeface="ＭＳ Ｐゴシック" charset="0"/>
              <a:cs typeface="ＭＳ Ｐゴシック" charset="0"/>
            </a:endParaRPr>
          </a:p>
        </p:txBody>
      </p:sp>
      <p:sp>
        <p:nvSpPr>
          <p:cNvPr id="2" name="Title 1"/>
          <p:cNvSpPr>
            <a:spLocks noGrp="1"/>
          </p:cNvSpPr>
          <p:nvPr>
            <p:ph type="ctrTitle"/>
          </p:nvPr>
        </p:nvSpPr>
        <p:spPr>
          <a:xfrm>
            <a:off x="742355" y="2130480"/>
            <a:ext cx="8413354"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484710" y="3886200"/>
            <a:ext cx="6928644"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8768824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8531274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83499" y="55"/>
            <a:ext cx="6858190" cy="1152525"/>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75454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1879" y="4406955"/>
            <a:ext cx="8413354"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1879" y="2906713"/>
            <a:ext cx="8413354"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47508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83499" y="55"/>
            <a:ext cx="6858190" cy="1152525"/>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381488" y="1066800"/>
            <a:ext cx="448506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31516" y="1066800"/>
            <a:ext cx="448506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85242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4905" y="274638"/>
            <a:ext cx="8908257"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4930" y="1535113"/>
            <a:ext cx="43733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4930" y="2174875"/>
            <a:ext cx="43733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28106" y="1535113"/>
            <a:ext cx="437508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8106" y="2174875"/>
            <a:ext cx="437508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185800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83499" y="55"/>
            <a:ext cx="6858190" cy="1152525"/>
          </a:xfrm>
          <a:prstGeom prst="rect">
            <a:avLst/>
          </a:prstGeo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31048801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053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7CA850-B011-4401-92D3-28535CD655E4}" type="datetimeFigureOut">
              <a:rPr lang="en-US" smtClean="0"/>
              <a:t>17/06/18</a:t>
            </a:fld>
            <a:endParaRPr lang="en-US"/>
          </a:p>
        </p:txBody>
      </p:sp>
      <p:sp>
        <p:nvSpPr>
          <p:cNvPr id="5" name="Slide Number Placeholder 4"/>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17088741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4930" y="273050"/>
            <a:ext cx="3256395"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69868" y="273105"/>
            <a:ext cx="55332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4930" y="1435103"/>
            <a:ext cx="325639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837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090" y="4800600"/>
            <a:ext cx="5938838"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0090" y="612775"/>
            <a:ext cx="593883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940090" y="5367338"/>
            <a:ext cx="593883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3346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83499" y="55"/>
            <a:ext cx="6858190" cy="1152525"/>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340980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2832" y="304800"/>
            <a:ext cx="2283771" cy="5791200"/>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81489" y="304800"/>
            <a:ext cx="6686348"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087218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355" y="2130480"/>
            <a:ext cx="8413354"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4710" y="3886200"/>
            <a:ext cx="6928644"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134083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996441"/>
      </p:ext>
    </p:extLst>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7260" y="1122363"/>
            <a:ext cx="7423547"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237260" y="3602038"/>
            <a:ext cx="742354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17/06/18</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585550118"/>
      </p:ext>
    </p:extLst>
  </p:cSld>
  <p:clrMapOvr>
    <a:masterClrMapping/>
  </p:clrMapOvr>
  <p:transition xmlns:p14="http://schemas.microsoft.com/office/powerpoint/2010/mai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17/06/18</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2533443761"/>
      </p:ext>
    </p:extLst>
  </p:cSld>
  <p:clrMapOvr>
    <a:masterClrMapping/>
  </p:clrMapOvr>
  <p:transition xmlns:p14="http://schemas.microsoft.com/office/powerpoint/2010/mai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338" y="1709791"/>
            <a:ext cx="8537079"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75338" y="4589516"/>
            <a:ext cx="853707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17/06/18</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1554528602"/>
      </p:ext>
    </p:extLst>
  </p:cSld>
  <p:clrMapOvr>
    <a:masterClrMapping/>
  </p:clrMapOvr>
  <p:transition xmlns:p14="http://schemas.microsoft.com/office/powerpoint/2010/mai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0493" y="1825625"/>
            <a:ext cx="4206677"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10894" y="1825625"/>
            <a:ext cx="4206677"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17/06/18</a:t>
            </a:fld>
            <a:endParaRPr lang="en-US">
              <a:solidFill>
                <a:srgbClr val="000000">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667950415"/>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CA850-B011-4401-92D3-28535CD655E4}" type="datetimeFigureOut">
              <a:rPr lang="en-US" smtClean="0"/>
              <a:t>17/06/18</a:t>
            </a:fld>
            <a:endParaRPr lang="en-US"/>
          </a:p>
        </p:txBody>
      </p:sp>
      <p:sp>
        <p:nvSpPr>
          <p:cNvPr id="4" name="Slide Number Placeholder 3"/>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25887785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1781" y="365129"/>
            <a:ext cx="8537079"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81782" y="1681163"/>
            <a:ext cx="418734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1782" y="2505075"/>
            <a:ext cx="4187344"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10897" y="1681163"/>
            <a:ext cx="42079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0897" y="2505075"/>
            <a:ext cx="420796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17/06/18</a:t>
            </a:fld>
            <a:endParaRPr lang="en-US">
              <a:solidFill>
                <a:srgbClr val="000000">
                  <a:tint val="75000"/>
                </a:srgbClr>
              </a:solidFill>
              <a:latin typeface="Calibri"/>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latin typeface="Calibri"/>
            </a:endParaRPr>
          </a:p>
        </p:txBody>
      </p:sp>
      <p:sp>
        <p:nvSpPr>
          <p:cNvPr id="9" name="Slide Number Placeholder 8"/>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2364084033"/>
      </p:ext>
    </p:extLst>
  </p:cSld>
  <p:clrMapOvr>
    <a:masterClrMapping/>
  </p:clrMapOvr>
  <p:transition xmlns:p14="http://schemas.microsoft.com/office/powerpoint/2010/mai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17/06/18</a:t>
            </a:fld>
            <a:endParaRPr lang="en-US">
              <a:solidFill>
                <a:srgbClr val="000000">
                  <a:tint val="75000"/>
                </a:srgbClr>
              </a:solidFill>
              <a:latin typeface="Calibri"/>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latin typeface="Calibri"/>
            </a:endParaRPr>
          </a:p>
        </p:txBody>
      </p:sp>
      <p:sp>
        <p:nvSpPr>
          <p:cNvPr id="5" name="Slide Number Placeholder 4"/>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2110795269"/>
      </p:ext>
    </p:extLst>
  </p:cSld>
  <p:clrMapOvr>
    <a:masterClrMapping/>
  </p:clrMapOvr>
  <p:transition xmlns:p14="http://schemas.microsoft.com/office/powerpoint/2010/mai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17/06/18</a:t>
            </a:fld>
            <a:endParaRPr lang="en-US">
              <a:solidFill>
                <a:srgbClr val="000000">
                  <a:tint val="75000"/>
                </a:srgbClr>
              </a:solidFill>
              <a:latin typeface="Calibri"/>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latin typeface="Calibri"/>
            </a:endParaRPr>
          </a:p>
        </p:txBody>
      </p:sp>
      <p:sp>
        <p:nvSpPr>
          <p:cNvPr id="4" name="Slide Number Placeholder 3"/>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2381706813"/>
      </p:ext>
    </p:extLst>
  </p:cSld>
  <p:clrMapOvr>
    <a:masterClrMapping/>
  </p:clrMapOvr>
  <p:transition xmlns:p14="http://schemas.microsoft.com/office/powerpoint/2010/mai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1804" y="457200"/>
            <a:ext cx="3192383"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207966" y="987478"/>
            <a:ext cx="50108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1804" y="2057400"/>
            <a:ext cx="319238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17/06/18</a:t>
            </a:fld>
            <a:endParaRPr lang="en-US">
              <a:solidFill>
                <a:srgbClr val="000000">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4202214968"/>
      </p:ext>
    </p:extLst>
  </p:cSld>
  <p:clrMapOvr>
    <a:masterClrMapping/>
  </p:clrMapOvr>
  <p:transition xmlns:p14="http://schemas.microsoft.com/office/powerpoint/2010/mai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1804" y="457200"/>
            <a:ext cx="3192383"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207966" y="987478"/>
            <a:ext cx="501089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81804" y="2057400"/>
            <a:ext cx="319238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17/06/18</a:t>
            </a:fld>
            <a:endParaRPr lang="en-US">
              <a:solidFill>
                <a:srgbClr val="000000">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Calibri"/>
            </a:endParaRPr>
          </a:p>
        </p:txBody>
      </p:sp>
      <p:sp>
        <p:nvSpPr>
          <p:cNvPr id="7" name="Slide Number Placeholder 6"/>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1314562816"/>
      </p:ext>
    </p:extLst>
  </p:cSld>
  <p:clrMapOvr>
    <a:masterClrMapping/>
  </p:clrMapOvr>
  <p:transition xmlns:p14="http://schemas.microsoft.com/office/powerpoint/2010/mai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17/06/18</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538579771"/>
      </p:ext>
    </p:extLst>
  </p:cSld>
  <p:clrMapOvr>
    <a:masterClrMapping/>
  </p:clrMapOvr>
  <p:transition xmlns:p14="http://schemas.microsoft.com/office/powerpoint/2010/mai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3303" y="365125"/>
            <a:ext cx="213427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0494" y="365125"/>
            <a:ext cx="6279084"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solidFill>
                  <a:srgbClr val="000000">
                    <a:tint val="75000"/>
                  </a:srgbClr>
                </a:solidFill>
                <a:latin typeface="Calibri"/>
              </a:rPr>
              <a:pPr/>
              <a:t>17/06/18</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226355734"/>
      </p:ext>
    </p:extLst>
  </p:cSld>
  <p:clrMapOvr>
    <a:masterClrMapping/>
  </p:clrMapOvr>
  <p:transition xmlns:p14="http://schemas.microsoft.com/office/powerpoint/2010/mai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232447"/>
      </p:ext>
    </p:extLst>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3219" y="0"/>
            <a:ext cx="319238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07965" y="159026"/>
            <a:ext cx="5542321" cy="6082748"/>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1819" y="1779105"/>
            <a:ext cx="3192383" cy="43629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t>17/06/18</a:t>
            </a:fld>
            <a:endParaRPr lang="en-US"/>
          </a:p>
        </p:txBody>
      </p:sp>
      <p:sp>
        <p:nvSpPr>
          <p:cNvPr id="7" name="Slide Number Placeholder 6"/>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1926065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2732" y="0"/>
            <a:ext cx="3192383"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4207967" y="159102"/>
            <a:ext cx="5423051" cy="61125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81819" y="1759233"/>
            <a:ext cx="3192383" cy="44056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t>17/06/18</a:t>
            </a:fld>
            <a:endParaRPr lang="en-US"/>
          </a:p>
        </p:txBody>
      </p:sp>
      <p:sp>
        <p:nvSpPr>
          <p:cNvPr id="7" name="Slide Number Placeholder 6"/>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36030667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theme" Target="../theme/theme2.xml"/><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 Id="rId11" Type="http://schemas.openxmlformats.org/officeDocument/2006/relationships/theme" Target="../theme/theme3.xml"/><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slideLayout" Target="../slideLayouts/slideLayout41.xml"/><Relationship Id="rId13" Type="http://schemas.openxmlformats.org/officeDocument/2006/relationships/slideLayout" Target="../slideLayouts/slideLayout42.xml"/><Relationship Id="rId14" Type="http://schemas.openxmlformats.org/officeDocument/2006/relationships/theme" Target="../theme/theme4.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5.png"/><Relationship Id="rId13" Type="http://schemas.openxmlformats.org/officeDocument/2006/relationships/image" Target="../media/image6.pn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0.xml"/><Relationship Id="rId20" Type="http://schemas.openxmlformats.org/officeDocument/2006/relationships/image" Target="../media/image11.png"/><Relationship Id="rId10" Type="http://schemas.openxmlformats.org/officeDocument/2006/relationships/slideLayout" Target="../slideLayouts/slideLayout61.xml"/><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slideLayout" Target="../slideLayouts/slideLayout64.xml"/><Relationship Id="rId14" Type="http://schemas.openxmlformats.org/officeDocument/2006/relationships/slideLayout" Target="../slideLayouts/slideLayout65.xml"/><Relationship Id="rId15" Type="http://schemas.openxmlformats.org/officeDocument/2006/relationships/theme" Target="../theme/theme6.xml"/><Relationship Id="rId16" Type="http://schemas.openxmlformats.org/officeDocument/2006/relationships/image" Target="../media/image7.jpeg"/><Relationship Id="rId17" Type="http://schemas.openxmlformats.org/officeDocument/2006/relationships/image" Target="../media/image8.jpeg"/><Relationship Id="rId18" Type="http://schemas.openxmlformats.org/officeDocument/2006/relationships/image" Target="../media/image9.jpeg"/><Relationship Id="rId19" Type="http://schemas.openxmlformats.org/officeDocument/2006/relationships/image" Target="../media/image10.jpeg"/><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slideLayout" Target="../slideLayouts/slideLayout77.xml"/><Relationship Id="rId13" Type="http://schemas.openxmlformats.org/officeDocument/2006/relationships/theme" Target="../theme/theme7.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9683" y="76"/>
            <a:ext cx="9488380" cy="712269"/>
          </a:xfrm>
          <a:prstGeom prst="rect">
            <a:avLst/>
          </a:prstGeom>
          <a:solidFill>
            <a:srgbClr val="3F8D9B"/>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0494" y="801895"/>
            <a:ext cx="9069795" cy="54100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78621" y="6386244"/>
            <a:ext cx="2227064" cy="365125"/>
          </a:xfrm>
          <a:prstGeom prst="rect">
            <a:avLst/>
          </a:prstGeom>
        </p:spPr>
        <p:txBody>
          <a:bodyPr vert="horz" lIns="91440" tIns="45720" rIns="91440" bIns="45720" rtlCol="0" anchor="ctr"/>
          <a:lstStyle>
            <a:lvl1pPr algn="l">
              <a:defRPr sz="1000" b="0" i="1">
                <a:solidFill>
                  <a:schemeClr val="tx1">
                    <a:tint val="75000"/>
                  </a:schemeClr>
                </a:solidFill>
                <a:latin typeface="Trebuchet MS" panose="020B0703020202090204" pitchFamily="34" charset="0"/>
              </a:defRPr>
            </a:lvl1pPr>
          </a:lstStyle>
          <a:p>
            <a:fld id="{E57CA850-B011-4401-92D3-28535CD655E4}" type="datetimeFigureOut">
              <a:rPr lang="en-US" smtClean="0"/>
              <a:pPr/>
              <a:t>17/06/18</a:t>
            </a:fld>
            <a:endParaRPr lang="en-US"/>
          </a:p>
        </p:txBody>
      </p:sp>
      <p:sp>
        <p:nvSpPr>
          <p:cNvPr id="6" name="Slide Number Placeholder 5"/>
          <p:cNvSpPr>
            <a:spLocks noGrp="1"/>
          </p:cNvSpPr>
          <p:nvPr>
            <p:ph type="sldNum" sz="quarter" idx="4"/>
          </p:nvPr>
        </p:nvSpPr>
        <p:spPr>
          <a:xfrm>
            <a:off x="7523223" y="6386244"/>
            <a:ext cx="2227064" cy="365125"/>
          </a:xfrm>
          <a:prstGeom prst="rect">
            <a:avLst/>
          </a:prstGeom>
        </p:spPr>
        <p:txBody>
          <a:bodyPr vert="horz" lIns="91440" tIns="45720" rIns="91440" bIns="45720" rtlCol="0" anchor="ctr"/>
          <a:lstStyle>
            <a:lvl1pPr algn="r">
              <a:defRPr sz="1000" b="0" i="1">
                <a:solidFill>
                  <a:schemeClr val="tx1">
                    <a:tint val="75000"/>
                  </a:schemeClr>
                </a:solidFill>
                <a:latin typeface="Trebuchet MS" panose="020B0703020202090204" pitchFamily="34" charset="0"/>
              </a:defRPr>
            </a:lvl1pPr>
          </a:lstStyle>
          <a:p>
            <a:r>
              <a:rPr lang="en-US" dirty="0"/>
              <a:t>GCOS </a:t>
            </a:r>
            <a:fld id="{2C3691CE-051C-4B7E-A23B-B2E80E9D0906}" type="slidenum">
              <a:rPr lang="en-US" smtClean="0"/>
              <a:pPr/>
              <a:t>‹#›</a:t>
            </a:fld>
            <a:endParaRPr lang="en-US" dirty="0"/>
          </a:p>
        </p:txBody>
      </p:sp>
      <p:grpSp>
        <p:nvGrpSpPr>
          <p:cNvPr id="7" name="Group 6">
            <a:extLst>
              <a:ext uri="{FF2B5EF4-FFF2-40B4-BE49-F238E27FC236}">
                <a16:creationId xmlns:a16="http://schemas.microsoft.com/office/drawing/2014/main" xmlns="" id="{9FBD2CC2-39FE-B446-BD36-026A9FE767DC}"/>
              </a:ext>
            </a:extLst>
          </p:cNvPr>
          <p:cNvGrpSpPr/>
          <p:nvPr userDrawn="1"/>
        </p:nvGrpSpPr>
        <p:grpSpPr>
          <a:xfrm rot="16200000">
            <a:off x="-3126452" y="3108446"/>
            <a:ext cx="6858004" cy="641115"/>
            <a:chOff x="508738" y="3792312"/>
            <a:chExt cx="12192004" cy="641115"/>
          </a:xfrm>
        </p:grpSpPr>
        <p:sp>
          <p:nvSpPr>
            <p:cNvPr id="8" name="Rectangle 7">
              <a:extLst>
                <a:ext uri="{FF2B5EF4-FFF2-40B4-BE49-F238E27FC236}">
                  <a16:creationId xmlns:a16="http://schemas.microsoft.com/office/drawing/2014/main" xmlns="" id="{8C842CDF-A8C1-D341-B475-36183660EE3C}"/>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a:extLst>
                <a:ext uri="{FF2B5EF4-FFF2-40B4-BE49-F238E27FC236}">
                  <a16:creationId xmlns:a16="http://schemas.microsoft.com/office/drawing/2014/main" xmlns="" id="{FAA6733E-1BC2-B54C-AC08-80C8D4A1CC3D}"/>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xmlns="" id="{B9052CC3-30E0-A844-A8B2-F100FEE9C3A7}"/>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108071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r" defTabSz="914400" rtl="0" eaLnBrk="1" latinLnBrk="0" hangingPunct="1">
        <a:lnSpc>
          <a:spcPct val="90000"/>
        </a:lnSpc>
        <a:spcBef>
          <a:spcPct val="0"/>
        </a:spcBef>
        <a:buNone/>
        <a:defRPr sz="3200" b="1" i="0" kern="1200">
          <a:solidFill>
            <a:schemeClr val="bg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9683" y="76"/>
            <a:ext cx="9488380" cy="712269"/>
          </a:xfrm>
          <a:prstGeom prst="rect">
            <a:avLst/>
          </a:prstGeom>
          <a:solidFill>
            <a:srgbClr val="3F8D9B"/>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0494" y="801895"/>
            <a:ext cx="9069795" cy="54100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78621" y="6386244"/>
            <a:ext cx="2227064" cy="365125"/>
          </a:xfrm>
          <a:prstGeom prst="rect">
            <a:avLst/>
          </a:prstGeom>
        </p:spPr>
        <p:txBody>
          <a:bodyPr vert="horz" lIns="91440" tIns="45720" rIns="91440" bIns="45720" rtlCol="0" anchor="ctr"/>
          <a:lstStyle>
            <a:lvl1pPr algn="l">
              <a:defRPr sz="1000" b="0" i="1">
                <a:solidFill>
                  <a:schemeClr val="tx1">
                    <a:tint val="75000"/>
                  </a:schemeClr>
                </a:solidFill>
                <a:latin typeface="Trebuchet MS" panose="020B0703020202090204" pitchFamily="34" charset="0"/>
              </a:defRPr>
            </a:lvl1p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6" name="Slide Number Placeholder 5"/>
          <p:cNvSpPr>
            <a:spLocks noGrp="1"/>
          </p:cNvSpPr>
          <p:nvPr>
            <p:ph type="sldNum" sz="quarter" idx="4"/>
          </p:nvPr>
        </p:nvSpPr>
        <p:spPr>
          <a:xfrm>
            <a:off x="7523223" y="6386244"/>
            <a:ext cx="2227064" cy="365125"/>
          </a:xfrm>
          <a:prstGeom prst="rect">
            <a:avLst/>
          </a:prstGeom>
        </p:spPr>
        <p:txBody>
          <a:bodyPr vert="horz" lIns="91440" tIns="45720" rIns="91440" bIns="45720" rtlCol="0" anchor="ctr"/>
          <a:lstStyle>
            <a:lvl1pPr algn="r">
              <a:defRPr sz="1000" b="0" i="1">
                <a:solidFill>
                  <a:schemeClr val="tx1">
                    <a:tint val="75000"/>
                  </a:schemeClr>
                </a:solidFill>
                <a:latin typeface="Trebuchet MS" panose="020B0703020202090204" pitchFamily="34" charset="0"/>
              </a:defRPr>
            </a:lvl1pPr>
          </a:lstStyle>
          <a:p>
            <a:r>
              <a:rPr lang="en-US" dirty="0">
                <a:solidFill>
                  <a:prstClr val="black">
                    <a:tint val="75000"/>
                  </a:prstClr>
                </a:solidFill>
              </a:rPr>
              <a:t>GCOS </a:t>
            </a:r>
            <a:fld id="{2C3691CE-051C-4B7E-A23B-B2E80E9D0906}"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6">
            <a:extLst>
              <a:ext uri="{FF2B5EF4-FFF2-40B4-BE49-F238E27FC236}">
                <a16:creationId xmlns:a16="http://schemas.microsoft.com/office/drawing/2014/main" xmlns="" id="{9FBD2CC2-39FE-B446-BD36-026A9FE767DC}"/>
              </a:ext>
            </a:extLst>
          </p:cNvPr>
          <p:cNvGrpSpPr/>
          <p:nvPr userDrawn="1"/>
        </p:nvGrpSpPr>
        <p:grpSpPr>
          <a:xfrm rot="16200000">
            <a:off x="-3126452" y="3108446"/>
            <a:ext cx="6858004" cy="641115"/>
            <a:chOff x="508738" y="3792312"/>
            <a:chExt cx="12192004" cy="641115"/>
          </a:xfrm>
        </p:grpSpPr>
        <p:sp>
          <p:nvSpPr>
            <p:cNvPr id="8" name="Rectangle 7">
              <a:extLst>
                <a:ext uri="{FF2B5EF4-FFF2-40B4-BE49-F238E27FC236}">
                  <a16:creationId xmlns:a16="http://schemas.microsoft.com/office/drawing/2014/main" xmlns="" id="{8C842CDF-A8C1-D341-B475-36183660EE3C}"/>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a:extLst>
                <a:ext uri="{FF2B5EF4-FFF2-40B4-BE49-F238E27FC236}">
                  <a16:creationId xmlns:a16="http://schemas.microsoft.com/office/drawing/2014/main" xmlns="" id="{FAA6733E-1BC2-B54C-AC08-80C8D4A1CC3D}"/>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a:extLst>
                <a:ext uri="{FF2B5EF4-FFF2-40B4-BE49-F238E27FC236}">
                  <a16:creationId xmlns:a16="http://schemas.microsoft.com/office/drawing/2014/main" xmlns="" id="{B9052CC3-30E0-A844-A8B2-F100FEE9C3A7}"/>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9373445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txStyles>
    <p:titleStyle>
      <a:lvl1pPr algn="r" defTabSz="914400" rtl="0" eaLnBrk="1" latinLnBrk="0" hangingPunct="1">
        <a:lnSpc>
          <a:spcPct val="90000"/>
        </a:lnSpc>
        <a:spcBef>
          <a:spcPct val="0"/>
        </a:spcBef>
        <a:buNone/>
        <a:defRPr sz="3200" b="1" i="0" kern="1200">
          <a:solidFill>
            <a:schemeClr val="bg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9683" y="76"/>
            <a:ext cx="9488380" cy="712269"/>
          </a:xfrm>
          <a:prstGeom prst="rect">
            <a:avLst/>
          </a:prstGeom>
          <a:solidFill>
            <a:srgbClr val="3F8D9B"/>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0494" y="801895"/>
            <a:ext cx="9069795" cy="54100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78621" y="6386244"/>
            <a:ext cx="2227064" cy="365125"/>
          </a:xfrm>
          <a:prstGeom prst="rect">
            <a:avLst/>
          </a:prstGeom>
        </p:spPr>
        <p:txBody>
          <a:bodyPr vert="horz" lIns="91440" tIns="45720" rIns="91440" bIns="45720" rtlCol="0" anchor="ctr"/>
          <a:lstStyle>
            <a:lvl1pPr algn="l">
              <a:defRPr sz="1000" b="0" i="1">
                <a:solidFill>
                  <a:schemeClr val="tx1">
                    <a:tint val="75000"/>
                  </a:schemeClr>
                </a:solidFill>
                <a:latin typeface="Trebuchet MS" panose="020B0703020202090204" pitchFamily="34" charset="0"/>
              </a:defRPr>
            </a:lvl1pPr>
          </a:lstStyle>
          <a:p>
            <a:fld id="{E57CA850-B011-4401-92D3-28535CD655E4}" type="datetimeFigureOut">
              <a:rPr lang="en-US" smtClean="0">
                <a:solidFill>
                  <a:prstClr val="black">
                    <a:tint val="75000"/>
                  </a:prstClr>
                </a:solidFill>
              </a:rPr>
              <a:pPr/>
              <a:t>17/06/18</a:t>
            </a:fld>
            <a:endParaRPr lang="en-US">
              <a:solidFill>
                <a:prstClr val="black">
                  <a:tint val="75000"/>
                </a:prstClr>
              </a:solidFill>
            </a:endParaRPr>
          </a:p>
        </p:txBody>
      </p:sp>
      <p:sp>
        <p:nvSpPr>
          <p:cNvPr id="6" name="Slide Number Placeholder 5"/>
          <p:cNvSpPr>
            <a:spLocks noGrp="1"/>
          </p:cNvSpPr>
          <p:nvPr>
            <p:ph type="sldNum" sz="quarter" idx="4"/>
          </p:nvPr>
        </p:nvSpPr>
        <p:spPr>
          <a:xfrm>
            <a:off x="7523223" y="6386244"/>
            <a:ext cx="2227064" cy="365125"/>
          </a:xfrm>
          <a:prstGeom prst="rect">
            <a:avLst/>
          </a:prstGeom>
        </p:spPr>
        <p:txBody>
          <a:bodyPr vert="horz" lIns="91440" tIns="45720" rIns="91440" bIns="45720" rtlCol="0" anchor="ctr"/>
          <a:lstStyle>
            <a:lvl1pPr algn="r">
              <a:defRPr sz="1000" b="0" i="1">
                <a:solidFill>
                  <a:schemeClr val="tx1">
                    <a:tint val="75000"/>
                  </a:schemeClr>
                </a:solidFill>
                <a:latin typeface="Trebuchet MS" panose="020B0703020202090204" pitchFamily="34" charset="0"/>
              </a:defRPr>
            </a:lvl1pPr>
          </a:lstStyle>
          <a:p>
            <a:r>
              <a:rPr lang="en-US" dirty="0">
                <a:solidFill>
                  <a:prstClr val="black">
                    <a:tint val="75000"/>
                  </a:prstClr>
                </a:solidFill>
              </a:rPr>
              <a:t>GCOS </a:t>
            </a:r>
            <a:fld id="{2C3691CE-051C-4B7E-A23B-B2E80E9D0906}"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6">
            <a:extLst>
              <a:ext uri="{FF2B5EF4-FFF2-40B4-BE49-F238E27FC236}">
                <a16:creationId xmlns:a16="http://schemas.microsoft.com/office/drawing/2014/main" xmlns="" id="{9FBD2CC2-39FE-B446-BD36-026A9FE767DC}"/>
              </a:ext>
            </a:extLst>
          </p:cNvPr>
          <p:cNvGrpSpPr/>
          <p:nvPr userDrawn="1"/>
        </p:nvGrpSpPr>
        <p:grpSpPr>
          <a:xfrm rot="16200000">
            <a:off x="-3126452" y="3108446"/>
            <a:ext cx="6858004" cy="641115"/>
            <a:chOff x="508738" y="3792312"/>
            <a:chExt cx="12192004" cy="641115"/>
          </a:xfrm>
        </p:grpSpPr>
        <p:sp>
          <p:nvSpPr>
            <p:cNvPr id="8" name="Rectangle 7">
              <a:extLst>
                <a:ext uri="{FF2B5EF4-FFF2-40B4-BE49-F238E27FC236}">
                  <a16:creationId xmlns:a16="http://schemas.microsoft.com/office/drawing/2014/main" xmlns="" id="{8C842CDF-A8C1-D341-B475-36183660EE3C}"/>
                </a:ext>
              </a:extLst>
            </p:cNvPr>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a:extLst>
                <a:ext uri="{FF2B5EF4-FFF2-40B4-BE49-F238E27FC236}">
                  <a16:creationId xmlns:a16="http://schemas.microsoft.com/office/drawing/2014/main" xmlns="" id="{FAA6733E-1BC2-B54C-AC08-80C8D4A1CC3D}"/>
                </a:ext>
              </a:extLst>
            </p:cNvPr>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a:extLst>
                <a:ext uri="{FF2B5EF4-FFF2-40B4-BE49-F238E27FC236}">
                  <a16:creationId xmlns:a16="http://schemas.microsoft.com/office/drawing/2014/main" xmlns="" id="{B9052CC3-30E0-A844-A8B2-F100FEE9C3A7}"/>
                </a:ext>
              </a:extLst>
            </p:cNvPr>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417906942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txStyles>
    <p:titleStyle>
      <a:lvl1pPr algn="r" defTabSz="914400" rtl="0" eaLnBrk="1" latinLnBrk="0" hangingPunct="1">
        <a:lnSpc>
          <a:spcPct val="90000"/>
        </a:lnSpc>
        <a:spcBef>
          <a:spcPct val="0"/>
        </a:spcBef>
        <a:buNone/>
        <a:defRPr sz="3200" b="1" i="0" kern="1200">
          <a:solidFill>
            <a:schemeClr val="bg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CADEA"/>
            </a:gs>
            <a:gs pos="50000">
              <a:srgbClr val="0CADEA"/>
            </a:gs>
            <a:gs pos="100000">
              <a:srgbClr val="0CADEA">
                <a:alpha val="51000"/>
              </a:srgb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494" y="365129"/>
            <a:ext cx="8537079" cy="1325563"/>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0494" y="1825625"/>
            <a:ext cx="8537079" cy="4351339"/>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80492" y="6356422"/>
            <a:ext cx="2227064"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7"/>
            <a:fld id="{E57CA850-B011-4401-92D3-28535CD655E4}" type="datetimeFigureOut">
              <a:rPr lang="en-US" smtClean="0">
                <a:solidFill>
                  <a:prstClr val="black">
                    <a:tint val="75000"/>
                  </a:prstClr>
                </a:solidFill>
                <a:latin typeface="Calibri"/>
              </a:rPr>
              <a:pPr defTabSz="914377"/>
              <a:t>17/06/18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278734" y="6356422"/>
            <a:ext cx="3340596"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7"/>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990507" y="6356422"/>
            <a:ext cx="2227064"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7"/>
            <a:fld id="{2C3691CE-051C-4B7E-A23B-B2E80E9D0906}" type="slidenum">
              <a:rPr lang="en-US" smtClean="0">
                <a:solidFill>
                  <a:prstClr val="black">
                    <a:tint val="75000"/>
                  </a:prstClr>
                </a:solidFill>
                <a:latin typeface="Calibri"/>
              </a:rPr>
              <a:pPr defTabSz="914377"/>
              <a:t>‹#›</a:t>
            </a:fld>
            <a:endParaRPr lang="en-US">
              <a:solidFill>
                <a:prstClr val="black">
                  <a:tint val="75000"/>
                </a:prstClr>
              </a:solidFill>
              <a:latin typeface="Calibri"/>
            </a:endParaRPr>
          </a:p>
        </p:txBody>
      </p:sp>
      <p:grpSp>
        <p:nvGrpSpPr>
          <p:cNvPr id="7" name="Group 6"/>
          <p:cNvGrpSpPr/>
          <p:nvPr userDrawn="1"/>
        </p:nvGrpSpPr>
        <p:grpSpPr>
          <a:xfrm rot="16200000">
            <a:off x="-3168756" y="3171721"/>
            <a:ext cx="6858004" cy="520489"/>
            <a:chOff x="508738" y="3792312"/>
            <a:chExt cx="12192004" cy="641115"/>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9" name="Rectangle 8"/>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10" name="Rectangle 9"/>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grpSp>
    </p:spTree>
    <p:extLst>
      <p:ext uri="{BB962C8B-B14F-4D97-AF65-F5344CB8AC3E}">
        <p14:creationId xmlns:p14="http://schemas.microsoft.com/office/powerpoint/2010/main" val="169474939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410" name="Picture 35" descr="PPT_Header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 y="55"/>
            <a:ext cx="9898063"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6" descr="PPT_Header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 y="55"/>
            <a:ext cx="9898063"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2" descr="signature"/>
          <p:cNvPicPr>
            <a:picLocks noChangeAspect="1" noChangeArrowheads="1"/>
          </p:cNvPicPr>
          <p:nvPr/>
        </p:nvPicPr>
        <p:blipFill>
          <a:blip r:embed="rId13">
            <a:extLst>
              <a:ext uri="{28A0092B-C50C-407E-A947-70E740481C1C}">
                <a14:useLocalDpi xmlns:a14="http://schemas.microsoft.com/office/drawing/2010/main" val="0"/>
              </a:ext>
            </a:extLst>
          </a:blip>
          <a:srcRect l="84271" t="-8163"/>
          <a:stretch>
            <a:fillRect/>
          </a:stretch>
        </p:blipFill>
        <p:spPr bwMode="auto">
          <a:xfrm>
            <a:off x="8341183" y="6202363"/>
            <a:ext cx="1556883"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2"/>
          <p:cNvSpPr>
            <a:spLocks noGrp="1" noChangeArrowheads="1"/>
          </p:cNvSpPr>
          <p:nvPr>
            <p:ph type="body" idx="1"/>
          </p:nvPr>
        </p:nvSpPr>
        <p:spPr bwMode="auto">
          <a:xfrm>
            <a:off x="666745" y="1673225"/>
            <a:ext cx="85577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414" name="Rectangle 6"/>
          <p:cNvSpPr>
            <a:spLocks noGrp="1" noChangeArrowheads="1"/>
          </p:cNvSpPr>
          <p:nvPr>
            <p:ph type="title"/>
          </p:nvPr>
        </p:nvSpPr>
        <p:spPr bwMode="auto">
          <a:xfrm>
            <a:off x="677056" y="381000"/>
            <a:ext cx="6609019"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endParaRPr lang="en-GB"/>
          </a:p>
        </p:txBody>
      </p:sp>
      <p:sp>
        <p:nvSpPr>
          <p:cNvPr id="1031" name="Text Box 34"/>
          <p:cNvSpPr txBox="1">
            <a:spLocks noChangeAspect="1" noChangeArrowheads="1"/>
          </p:cNvSpPr>
          <p:nvPr/>
        </p:nvSpPr>
        <p:spPr bwMode="auto">
          <a:xfrm>
            <a:off x="682211" y="6197600"/>
            <a:ext cx="7552428"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fontAlgn="base" hangingPunct="1">
              <a:spcBef>
                <a:spcPct val="50000"/>
              </a:spcBef>
              <a:spcAft>
                <a:spcPct val="0"/>
              </a:spcAft>
              <a:defRPr/>
            </a:pPr>
            <a:endParaRPr sz="800" noProof="1" smtClean="0">
              <a:solidFill>
                <a:srgbClr val="4D4F53"/>
              </a:solidFill>
            </a:endParaRPr>
          </a:p>
        </p:txBody>
      </p:sp>
      <p:sp>
        <p:nvSpPr>
          <p:cNvPr id="1032" name="Text Box 38"/>
          <p:cNvSpPr txBox="1">
            <a:spLocks noChangeArrowheads="1"/>
          </p:cNvSpPr>
          <p:nvPr/>
        </p:nvSpPr>
        <p:spPr bwMode="auto">
          <a:xfrm>
            <a:off x="683929" y="6429430"/>
            <a:ext cx="543018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fontAlgn="base" hangingPunct="1">
              <a:spcBef>
                <a:spcPct val="50000"/>
              </a:spcBef>
              <a:spcAft>
                <a:spcPct val="0"/>
              </a:spcAft>
              <a:defRPr/>
            </a:pPr>
            <a:endParaRPr lang="en-US" sz="800" smtClean="0">
              <a:solidFill>
                <a:srgbClr val="000000"/>
              </a:solidFill>
            </a:endParaRPr>
          </a:p>
        </p:txBody>
      </p:sp>
    </p:spTree>
    <p:extLst>
      <p:ext uri="{BB962C8B-B14F-4D97-AF65-F5344CB8AC3E}">
        <p14:creationId xmlns:p14="http://schemas.microsoft.com/office/powerpoint/2010/main" val="211149563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iming>
    <p:tnLst>
      <p:par>
        <p:cTn xmlns:p14="http://schemas.microsoft.com/office/powerpoint/2010/main" id="1" dur="indefinite" restart="never" nodeType="tmRoot"/>
      </p:par>
    </p:tnLst>
  </p:timing>
  <p:hf sldNum="0" hdr="0" dt="0"/>
  <p:txStyles>
    <p:titleStyle>
      <a:lvl1pPr algn="l" rtl="0" eaLnBrk="0" fontAlgn="base" hangingPunct="0">
        <a:spcBef>
          <a:spcPct val="0"/>
        </a:spcBef>
        <a:spcAft>
          <a:spcPct val="0"/>
        </a:spcAft>
        <a:defRPr sz="22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200" b="1">
          <a:solidFill>
            <a:schemeClr val="bg1"/>
          </a:solidFill>
          <a:latin typeface="Verdana" pitchFamily="34" charset="0"/>
          <a:ea typeface="ＭＳ Ｐゴシック" charset="0"/>
          <a:cs typeface="ＭＳ Ｐゴシック" charset="0"/>
        </a:defRPr>
      </a:lvl2pPr>
      <a:lvl3pPr algn="l" rtl="0" eaLnBrk="0" fontAlgn="base" hangingPunct="0">
        <a:spcBef>
          <a:spcPct val="0"/>
        </a:spcBef>
        <a:spcAft>
          <a:spcPct val="0"/>
        </a:spcAft>
        <a:defRPr sz="2200" b="1">
          <a:solidFill>
            <a:schemeClr val="bg1"/>
          </a:solidFill>
          <a:latin typeface="Verdana" pitchFamily="34" charset="0"/>
          <a:ea typeface="ＭＳ Ｐゴシック" charset="0"/>
          <a:cs typeface="ＭＳ Ｐゴシック" charset="0"/>
        </a:defRPr>
      </a:lvl3pPr>
      <a:lvl4pPr algn="l" rtl="0" eaLnBrk="0" fontAlgn="base" hangingPunct="0">
        <a:spcBef>
          <a:spcPct val="0"/>
        </a:spcBef>
        <a:spcAft>
          <a:spcPct val="0"/>
        </a:spcAft>
        <a:defRPr sz="2200" b="1">
          <a:solidFill>
            <a:schemeClr val="bg1"/>
          </a:solidFill>
          <a:latin typeface="Verdana" pitchFamily="34" charset="0"/>
          <a:ea typeface="ＭＳ Ｐゴシック" charset="0"/>
          <a:cs typeface="ＭＳ Ｐゴシック" charset="0"/>
        </a:defRPr>
      </a:lvl4pPr>
      <a:lvl5pPr algn="l" rtl="0" eaLnBrk="0" fontAlgn="base" hangingPunct="0">
        <a:spcBef>
          <a:spcPct val="0"/>
        </a:spcBef>
        <a:spcAft>
          <a:spcPct val="0"/>
        </a:spcAft>
        <a:defRPr sz="2200" b="1">
          <a:solidFill>
            <a:schemeClr val="bg1"/>
          </a:solidFill>
          <a:latin typeface="Verdana" pitchFamily="34" charset="0"/>
          <a:ea typeface="ＭＳ Ｐゴシック" charset="0"/>
          <a:cs typeface="ＭＳ Ｐゴシック"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buAutoNum type="arabicPeriod"/>
        <a:defRPr sz="1600">
          <a:solidFill>
            <a:schemeClr val="bg2"/>
          </a:solidFill>
          <a:latin typeface="+mn-lt"/>
          <a:ea typeface="ＭＳ Ｐゴシック" charset="0"/>
          <a:cs typeface="ＭＳ Ｐゴシック" charset="0"/>
        </a:defRPr>
      </a:lvl1pPr>
      <a:lvl2pPr marL="1227138" indent="-419100" algn="l" rtl="0" eaLnBrk="0" fontAlgn="base" hangingPunct="0">
        <a:lnSpc>
          <a:spcPct val="119000"/>
        </a:lnSpc>
        <a:spcBef>
          <a:spcPct val="20000"/>
        </a:spcBef>
        <a:spcAft>
          <a:spcPct val="0"/>
        </a:spcAft>
        <a:buClr>
          <a:schemeClr val="accent1"/>
        </a:buClr>
        <a:buFont typeface="Verdana" charset="0"/>
        <a:buAutoNum type="alphaLcPeriod"/>
        <a:defRPr sz="1600">
          <a:solidFill>
            <a:schemeClr val="bg2"/>
          </a:solidFill>
          <a:latin typeface="+mn-lt"/>
          <a:ea typeface="ＭＳ Ｐゴシック" charset="0"/>
        </a:defRPr>
      </a:lvl2pPr>
      <a:lvl3pPr marL="1825625" indent="-419100" algn="l" rtl="0" eaLnBrk="0" fontAlgn="base" hangingPunct="0">
        <a:lnSpc>
          <a:spcPct val="119000"/>
        </a:lnSpc>
        <a:spcBef>
          <a:spcPct val="20000"/>
        </a:spcBef>
        <a:spcAft>
          <a:spcPct val="0"/>
        </a:spcAft>
        <a:buClr>
          <a:schemeClr val="accent1"/>
        </a:buClr>
        <a:buFont typeface="Verdana" charset="0"/>
        <a:buChar char="–"/>
        <a:defRPr sz="1600">
          <a:solidFill>
            <a:schemeClr val="bg2"/>
          </a:solidFill>
          <a:latin typeface="+mn-lt"/>
          <a:ea typeface="ＭＳ Ｐゴシック" charset="0"/>
        </a:defRPr>
      </a:lvl3pPr>
      <a:lvl4pPr marL="2424113" indent="-419100" algn="l" rtl="0" eaLnBrk="0" fontAlgn="base" hangingPunct="0">
        <a:lnSpc>
          <a:spcPct val="119000"/>
        </a:lnSpc>
        <a:spcBef>
          <a:spcPct val="20000"/>
        </a:spcBef>
        <a:spcAft>
          <a:spcPct val="0"/>
        </a:spcAft>
        <a:buClr>
          <a:schemeClr val="accent1"/>
        </a:buClr>
        <a:buFont typeface="Verdana" charset="0"/>
        <a:buChar char="–"/>
        <a:defRPr sz="1600">
          <a:solidFill>
            <a:schemeClr val="bg2"/>
          </a:solidFill>
          <a:latin typeface="+mn-lt"/>
          <a:ea typeface="ＭＳ Ｐゴシック" charset="0"/>
        </a:defRPr>
      </a:lvl4pPr>
      <a:lvl5pPr marL="3022600" indent="-419100" algn="l" rtl="0" eaLnBrk="0" fontAlgn="base" hangingPunct="0">
        <a:lnSpc>
          <a:spcPct val="119000"/>
        </a:lnSpc>
        <a:spcBef>
          <a:spcPct val="20000"/>
        </a:spcBef>
        <a:spcAft>
          <a:spcPct val="0"/>
        </a:spcAft>
        <a:buClr>
          <a:schemeClr val="accent1"/>
        </a:buClr>
        <a:buFont typeface="Verdana" charset="0"/>
        <a:buChar char="–"/>
        <a:defRPr sz="1600">
          <a:solidFill>
            <a:schemeClr val="bg2"/>
          </a:solidFill>
          <a:latin typeface="+mn-lt"/>
          <a:ea typeface="ＭＳ Ｐゴシック"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bwMode="auto">
          <a:xfrm>
            <a:off x="381490" y="1568450"/>
            <a:ext cx="913508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9" name="Text Box 15"/>
          <p:cNvSpPr txBox="1">
            <a:spLocks noChangeArrowheads="1"/>
          </p:cNvSpPr>
          <p:nvPr userDrawn="1"/>
        </p:nvSpPr>
        <p:spPr bwMode="auto">
          <a:xfrm>
            <a:off x="2" y="6583418"/>
            <a:ext cx="9898063" cy="274637"/>
          </a:xfrm>
          <a:prstGeom prst="rect">
            <a:avLst/>
          </a:prstGeom>
          <a:noFill/>
          <a:ln w="12700">
            <a:noFill/>
            <a:miter lim="800000"/>
            <a:headEnd/>
            <a:tailEnd/>
          </a:ln>
          <a:effectLst/>
        </p:spPr>
        <p:txBody>
          <a:bodyPr>
            <a:spAutoFit/>
          </a:bodyPr>
          <a:lstStyle>
            <a:lvl1pPr>
              <a:defRPr sz="2200" b="1">
                <a:solidFill>
                  <a:schemeClr val="tx1"/>
                </a:solidFill>
                <a:latin typeface="Arial" charset="0"/>
                <a:ea typeface="ＭＳ Ｐゴシック" charset="0"/>
                <a:cs typeface="MS PGothic" charset="0"/>
              </a:defRPr>
            </a:lvl1pPr>
            <a:lvl2pPr marL="742950" indent="-285750">
              <a:defRPr sz="2200" b="1">
                <a:solidFill>
                  <a:schemeClr val="tx1"/>
                </a:solidFill>
                <a:latin typeface="Arial" charset="0"/>
                <a:ea typeface="MS PGothic" charset="0"/>
                <a:cs typeface="MS PGothic" charset="0"/>
              </a:defRPr>
            </a:lvl2pPr>
            <a:lvl3pPr marL="1143000" indent="-228600">
              <a:defRPr sz="2200" b="1">
                <a:solidFill>
                  <a:schemeClr val="tx1"/>
                </a:solidFill>
                <a:latin typeface="Arial" charset="0"/>
                <a:ea typeface="MS PGothic" charset="0"/>
                <a:cs typeface="MS PGothic" charset="0"/>
              </a:defRPr>
            </a:lvl3pPr>
            <a:lvl4pPr marL="1600200" indent="-228600">
              <a:defRPr sz="2200" b="1">
                <a:solidFill>
                  <a:schemeClr val="tx1"/>
                </a:solidFill>
                <a:latin typeface="Arial" charset="0"/>
                <a:ea typeface="MS PGothic" charset="0"/>
                <a:cs typeface="MS PGothic" charset="0"/>
              </a:defRPr>
            </a:lvl4pPr>
            <a:lvl5pPr marL="2057400" indent="-228600">
              <a:defRPr sz="2200" b="1">
                <a:solidFill>
                  <a:schemeClr val="tx1"/>
                </a:solidFill>
                <a:latin typeface="Arial" charset="0"/>
                <a:ea typeface="MS PGothic" charset="0"/>
                <a:cs typeface="MS PGothic"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MS PGothic" charset="0"/>
                <a:cs typeface="MS PGothic" charset="0"/>
              </a:defRPr>
            </a:lvl9pPr>
          </a:lstStyle>
          <a:p>
            <a:pPr eaLnBrk="0" fontAlgn="base" hangingPunct="0">
              <a:spcBef>
                <a:spcPct val="20000"/>
              </a:spcBef>
              <a:spcAft>
                <a:spcPct val="0"/>
              </a:spcAft>
              <a:buClr>
                <a:srgbClr val="000000"/>
              </a:buClr>
              <a:defRPr/>
            </a:pPr>
            <a:r>
              <a:rPr lang="en-GB" sz="1200" b="0" smtClean="0">
                <a:solidFill>
                  <a:srgbClr val="99CCFF"/>
                </a:solidFill>
              </a:rPr>
              <a:t>                                                                                                                                                                                                           </a:t>
            </a:r>
            <a:endParaRPr lang="en-GB" sz="1400" b="0" smtClean="0">
              <a:solidFill>
                <a:srgbClr val="000000"/>
              </a:solidFill>
            </a:endParaRPr>
          </a:p>
        </p:txBody>
      </p:sp>
      <p:sp>
        <p:nvSpPr>
          <p:cNvPr id="15364" name="Rectangle 2"/>
          <p:cNvSpPr>
            <a:spLocks noGrp="1" noChangeArrowheads="1"/>
          </p:cNvSpPr>
          <p:nvPr>
            <p:ph type="title"/>
          </p:nvPr>
        </p:nvSpPr>
        <p:spPr bwMode="auto">
          <a:xfrm>
            <a:off x="2806170" y="55"/>
            <a:ext cx="6858189"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4450" rIns="0" bIns="44450" numCol="1" anchor="ctr" anchorCtr="0" compatLnSpc="1">
            <a:prstTxWarp prst="textNoShape">
              <a:avLst/>
            </a:prstTxWarp>
          </a:bodyPr>
          <a:lstStyle/>
          <a:p>
            <a:pPr lvl="0"/>
            <a:r>
              <a:rPr lang="en-GB"/>
              <a:t>Click to edit Master title style</a:t>
            </a:r>
          </a:p>
        </p:txBody>
      </p:sp>
      <p:sp>
        <p:nvSpPr>
          <p:cNvPr id="15365" name="Line 9"/>
          <p:cNvSpPr>
            <a:spLocks noChangeShapeType="1"/>
          </p:cNvSpPr>
          <p:nvPr userDrawn="1"/>
        </p:nvSpPr>
        <p:spPr bwMode="auto">
          <a:xfrm>
            <a:off x="233705" y="792163"/>
            <a:ext cx="9430654" cy="0"/>
          </a:xfrm>
          <a:prstGeom prst="line">
            <a:avLst/>
          </a:prstGeom>
          <a:noFill/>
          <a:ln w="38100">
            <a:solidFill>
              <a:srgbClr val="78A7DA"/>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230000"/>
              </a:spcBef>
              <a:spcAft>
                <a:spcPct val="0"/>
              </a:spcAft>
              <a:buClr>
                <a:srgbClr val="000000"/>
              </a:buClr>
            </a:pPr>
            <a:endParaRPr lang="en-US" sz="2200" b="1" smtClean="0">
              <a:solidFill>
                <a:srgbClr val="000000"/>
              </a:solidFill>
              <a:latin typeface="Arial" charset="0"/>
              <a:ea typeface="ＭＳ Ｐゴシック" charset="0"/>
              <a:cs typeface="ＭＳ Ｐゴシック" charset="0"/>
            </a:endParaRPr>
          </a:p>
        </p:txBody>
      </p:sp>
      <p:grpSp>
        <p:nvGrpSpPr>
          <p:cNvPr id="15366" name="Group 6"/>
          <p:cNvGrpSpPr>
            <a:grpSpLocks noChangeAspect="1"/>
          </p:cNvGrpSpPr>
          <p:nvPr userDrawn="1"/>
        </p:nvGrpSpPr>
        <p:grpSpPr bwMode="auto">
          <a:xfrm>
            <a:off x="6344386" y="6138863"/>
            <a:ext cx="3414489" cy="457200"/>
            <a:chOff x="3921" y="4012"/>
            <a:chExt cx="1791" cy="260"/>
          </a:xfrm>
        </p:grpSpPr>
        <p:pic>
          <p:nvPicPr>
            <p:cNvPr id="15368" name="Picture 7" descr="ICSUlogo4c"/>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5" y="4014"/>
              <a:ext cx="687"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descr="IOC_UNESCO_colo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0" y="4014"/>
              <a:ext cx="451"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descr="UNEP279E"/>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7" y="4020"/>
              <a:ext cx="199"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WMO"/>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1" y="4012"/>
              <a:ext cx="20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7" name="Picture 15" descr="GCOS_logo[1]-June 2011"/>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2924" y="6051605"/>
            <a:ext cx="163249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53729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timing>
    <p:tnLst>
      <p:par>
        <p:cTn xmlns:p14="http://schemas.microsoft.com/office/powerpoint/2010/main" id="1" dur="indefinite" restart="never" nodeType="tmRoot"/>
      </p:par>
    </p:tnLst>
  </p:timing>
  <p:hf hdr="0" ftr="0" dt="0"/>
  <p:txStyles>
    <p:titleStyle>
      <a:lvl1pPr algn="r" defTabSz="762000" rtl="0" eaLnBrk="0" fontAlgn="base" hangingPunct="0">
        <a:spcBef>
          <a:spcPct val="0"/>
        </a:spcBef>
        <a:spcAft>
          <a:spcPct val="0"/>
        </a:spcAft>
        <a:defRPr lang="en-GB" sz="2600" b="1" kern="1200" dirty="0">
          <a:solidFill>
            <a:srgbClr val="0050A0"/>
          </a:solidFill>
          <a:latin typeface="Arial" pitchFamily="34" charset="0"/>
          <a:ea typeface="MS PGothic" pitchFamily="34" charset="-128"/>
          <a:cs typeface="Arial" pitchFamily="34" charset="0"/>
        </a:defRPr>
      </a:lvl1pPr>
      <a:lvl2pPr algn="r" defTabSz="762000" rtl="0" eaLnBrk="0" fontAlgn="base" hangingPunct="0">
        <a:spcBef>
          <a:spcPct val="0"/>
        </a:spcBef>
        <a:spcAft>
          <a:spcPct val="0"/>
        </a:spcAft>
        <a:defRPr sz="2600" b="1">
          <a:solidFill>
            <a:srgbClr val="0050A0"/>
          </a:solidFill>
          <a:latin typeface="Arial" charset="0"/>
          <a:ea typeface="MS PGothic" pitchFamily="34" charset="-128"/>
          <a:cs typeface="Arial" charset="0"/>
        </a:defRPr>
      </a:lvl2pPr>
      <a:lvl3pPr algn="r" defTabSz="762000" rtl="0" eaLnBrk="0" fontAlgn="base" hangingPunct="0">
        <a:spcBef>
          <a:spcPct val="0"/>
        </a:spcBef>
        <a:spcAft>
          <a:spcPct val="0"/>
        </a:spcAft>
        <a:defRPr sz="2600" b="1">
          <a:solidFill>
            <a:srgbClr val="0050A0"/>
          </a:solidFill>
          <a:latin typeface="Arial" charset="0"/>
          <a:ea typeface="MS PGothic" pitchFamily="34" charset="-128"/>
          <a:cs typeface="Arial" charset="0"/>
        </a:defRPr>
      </a:lvl3pPr>
      <a:lvl4pPr algn="r" defTabSz="762000" rtl="0" eaLnBrk="0" fontAlgn="base" hangingPunct="0">
        <a:spcBef>
          <a:spcPct val="0"/>
        </a:spcBef>
        <a:spcAft>
          <a:spcPct val="0"/>
        </a:spcAft>
        <a:defRPr sz="2600" b="1">
          <a:solidFill>
            <a:srgbClr val="0050A0"/>
          </a:solidFill>
          <a:latin typeface="Arial" charset="0"/>
          <a:ea typeface="MS PGothic" pitchFamily="34" charset="-128"/>
          <a:cs typeface="Arial" charset="0"/>
        </a:defRPr>
      </a:lvl4pPr>
      <a:lvl5pPr algn="r" defTabSz="762000" rtl="0" eaLnBrk="0" fontAlgn="base" hangingPunct="0">
        <a:spcBef>
          <a:spcPct val="0"/>
        </a:spcBef>
        <a:spcAft>
          <a:spcPct val="0"/>
        </a:spcAft>
        <a:defRPr sz="2600" b="1">
          <a:solidFill>
            <a:srgbClr val="0050A0"/>
          </a:solidFill>
          <a:latin typeface="Arial" charset="0"/>
          <a:ea typeface="MS PGothic" pitchFamily="34" charset="-128"/>
          <a:cs typeface="Arial" charset="0"/>
        </a:defRPr>
      </a:lvl5pPr>
      <a:lvl6pPr marL="457200" algn="l" defTabSz="762000" rtl="0" eaLnBrk="0" fontAlgn="base" hangingPunct="0">
        <a:spcBef>
          <a:spcPct val="0"/>
        </a:spcBef>
        <a:spcAft>
          <a:spcPct val="0"/>
        </a:spcAft>
        <a:defRPr sz="2800" b="1">
          <a:solidFill>
            <a:srgbClr val="CC0000"/>
          </a:solidFill>
          <a:latin typeface="Arial" charset="0"/>
        </a:defRPr>
      </a:lvl6pPr>
      <a:lvl7pPr marL="914400" algn="l" defTabSz="762000" rtl="0" eaLnBrk="0" fontAlgn="base" hangingPunct="0">
        <a:spcBef>
          <a:spcPct val="0"/>
        </a:spcBef>
        <a:spcAft>
          <a:spcPct val="0"/>
        </a:spcAft>
        <a:defRPr sz="2800" b="1">
          <a:solidFill>
            <a:srgbClr val="CC0000"/>
          </a:solidFill>
          <a:latin typeface="Arial" charset="0"/>
        </a:defRPr>
      </a:lvl7pPr>
      <a:lvl8pPr marL="1371600" algn="l" defTabSz="762000" rtl="0" eaLnBrk="0" fontAlgn="base" hangingPunct="0">
        <a:spcBef>
          <a:spcPct val="0"/>
        </a:spcBef>
        <a:spcAft>
          <a:spcPct val="0"/>
        </a:spcAft>
        <a:defRPr sz="2800" b="1">
          <a:solidFill>
            <a:srgbClr val="CC0000"/>
          </a:solidFill>
          <a:latin typeface="Arial" charset="0"/>
        </a:defRPr>
      </a:lvl8pPr>
      <a:lvl9pPr marL="1828800" algn="l" defTabSz="762000" rtl="0" eaLnBrk="0" fontAlgn="base" hangingPunct="0">
        <a:spcBef>
          <a:spcPct val="0"/>
        </a:spcBef>
        <a:spcAft>
          <a:spcPct val="0"/>
        </a:spcAft>
        <a:defRPr sz="2800" b="1">
          <a:solidFill>
            <a:srgbClr val="CC0000"/>
          </a:solidFill>
          <a:latin typeface="Arial" charset="0"/>
        </a:defRPr>
      </a:lvl9pPr>
    </p:titleStyle>
    <p:bodyStyle>
      <a:lvl1pPr marL="290513" indent="-290513" algn="l" defTabSz="762000" rtl="0" eaLnBrk="0" fontAlgn="base" hangingPunct="0">
        <a:lnSpc>
          <a:spcPts val="3000"/>
        </a:lnSpc>
        <a:spcBef>
          <a:spcPct val="0"/>
        </a:spcBef>
        <a:spcAft>
          <a:spcPts val="1000"/>
        </a:spcAft>
        <a:buClr>
          <a:schemeClr val="tx1"/>
        </a:buClr>
        <a:buChar char="•"/>
        <a:defRPr sz="2400" b="1">
          <a:solidFill>
            <a:schemeClr val="tx1"/>
          </a:solidFill>
          <a:latin typeface="+mn-lt"/>
          <a:ea typeface="ＭＳ Ｐゴシック" charset="0"/>
          <a:cs typeface="MS PGothic" charset="0"/>
        </a:defRPr>
      </a:lvl1pPr>
      <a:lvl2pPr marL="766763" indent="-285750" algn="l" defTabSz="762000" rtl="0" eaLnBrk="0" fontAlgn="base" hangingPunct="0">
        <a:lnSpc>
          <a:spcPts val="3000"/>
        </a:lnSpc>
        <a:spcBef>
          <a:spcPct val="0"/>
        </a:spcBef>
        <a:spcAft>
          <a:spcPts val="1000"/>
        </a:spcAft>
        <a:buClr>
          <a:schemeClr val="tx1"/>
        </a:buClr>
        <a:buFont typeface="Arial Unicode MS" charset="0"/>
        <a:buChar char="‑"/>
        <a:defRPr sz="2200">
          <a:solidFill>
            <a:schemeClr val="tx1"/>
          </a:solidFill>
          <a:latin typeface="+mn-lt"/>
          <a:ea typeface="MS PGothic" pitchFamily="34" charset="-128"/>
          <a:cs typeface="MS PGothic" charset="0"/>
        </a:defRPr>
      </a:lvl2pPr>
      <a:lvl3pPr marL="1300163" indent="-342900" algn="l" defTabSz="762000" rtl="0" eaLnBrk="0" fontAlgn="base" hangingPunct="0">
        <a:lnSpc>
          <a:spcPts val="2600"/>
        </a:lnSpc>
        <a:spcBef>
          <a:spcPct val="0"/>
        </a:spcBef>
        <a:spcAft>
          <a:spcPts val="800"/>
        </a:spcAft>
        <a:buClr>
          <a:schemeClr val="tx1"/>
        </a:buClr>
        <a:buFont typeface="Arial" charset="0"/>
        <a:buChar char="-"/>
        <a:defRPr sz="2200">
          <a:solidFill>
            <a:schemeClr val="tx1"/>
          </a:solidFill>
          <a:latin typeface="+mn-lt"/>
          <a:ea typeface="MS PGothic" pitchFamily="34" charset="-128"/>
          <a:cs typeface="MS PGothic" charset="0"/>
        </a:defRPr>
      </a:lvl3pPr>
      <a:lvl4pPr marL="17192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ea typeface="MS PGothic" pitchFamily="34" charset="-128"/>
          <a:cs typeface="MS PGothic" charset="0"/>
        </a:defRPr>
      </a:lvl4pPr>
      <a:lvl5pPr marL="21383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ea typeface="MS PGothic" pitchFamily="34" charset="-128"/>
          <a:cs typeface="MS PGothic" charset="0"/>
        </a:defRPr>
      </a:lvl5pPr>
      <a:lvl6pPr marL="25955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6pPr>
      <a:lvl7pPr marL="30527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7pPr>
      <a:lvl8pPr marL="35099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8pPr>
      <a:lvl9pPr marL="39671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7222" y="4"/>
            <a:ext cx="9550842" cy="888273"/>
          </a:xfrm>
          <a:prstGeom prst="rect">
            <a:avLst/>
          </a:prstGeom>
          <a:solidFill>
            <a:srgbClr val="0A8F9D"/>
          </a:solidFill>
          <a:ln>
            <a:solidFill>
              <a:srgbClr val="0A8F9D"/>
            </a:solidFill>
          </a:ln>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0494" y="1162599"/>
            <a:ext cx="8537079" cy="501436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80492" y="6356403"/>
            <a:ext cx="222706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CA850-B011-4401-92D3-28535CD655E4}" type="datetimeFigureOut">
              <a:rPr lang="en-US" smtClean="0">
                <a:solidFill>
                  <a:srgbClr val="000000">
                    <a:tint val="75000"/>
                  </a:srgbClr>
                </a:solidFill>
                <a:latin typeface="Calibri"/>
              </a:rPr>
              <a:pPr/>
              <a:t>17/06/18</a:t>
            </a:fld>
            <a:endParaRPr lang="en-US">
              <a:solidFill>
                <a:srgbClr val="000000">
                  <a:tint val="75000"/>
                </a:srgbClr>
              </a:solidFill>
              <a:latin typeface="Calibri"/>
            </a:endParaRPr>
          </a:p>
        </p:txBody>
      </p:sp>
      <p:sp>
        <p:nvSpPr>
          <p:cNvPr id="5" name="Footer Placeholder 4"/>
          <p:cNvSpPr>
            <a:spLocks noGrp="1"/>
          </p:cNvSpPr>
          <p:nvPr>
            <p:ph type="ftr" sz="quarter" idx="3"/>
          </p:nvPr>
        </p:nvSpPr>
        <p:spPr>
          <a:xfrm>
            <a:off x="3278734" y="6356403"/>
            <a:ext cx="334059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latin typeface="Calibri"/>
            </a:endParaRPr>
          </a:p>
        </p:txBody>
      </p:sp>
      <p:sp>
        <p:nvSpPr>
          <p:cNvPr id="6" name="Slide Number Placeholder 5"/>
          <p:cNvSpPr>
            <a:spLocks noGrp="1"/>
          </p:cNvSpPr>
          <p:nvPr>
            <p:ph type="sldNum" sz="quarter" idx="4"/>
          </p:nvPr>
        </p:nvSpPr>
        <p:spPr>
          <a:xfrm>
            <a:off x="6990507" y="6356403"/>
            <a:ext cx="222706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691CE-051C-4B7E-A23B-B2E80E9D0906}" type="slidenum">
              <a:rPr lang="en-US" smtClean="0">
                <a:solidFill>
                  <a:srgbClr val="000000">
                    <a:tint val="75000"/>
                  </a:srgbClr>
                </a:solidFill>
                <a:latin typeface="Calibri"/>
              </a:rPr>
              <a:pPr/>
              <a:t>‹#›</a:t>
            </a:fld>
            <a:endParaRPr lang="en-US">
              <a:solidFill>
                <a:srgbClr val="000000">
                  <a:tint val="75000"/>
                </a:srgbClr>
              </a:solidFill>
              <a:latin typeface="Calibri"/>
            </a:endParaRPr>
          </a:p>
        </p:txBody>
      </p:sp>
      <p:grpSp>
        <p:nvGrpSpPr>
          <p:cNvPr id="7" name="Group 6"/>
          <p:cNvGrpSpPr/>
          <p:nvPr userDrawn="1"/>
        </p:nvGrpSpPr>
        <p:grpSpPr>
          <a:xfrm rot="16200000">
            <a:off x="-3168758" y="3168759"/>
            <a:ext cx="6858004" cy="520489"/>
            <a:chOff x="508738" y="3792312"/>
            <a:chExt cx="12192004" cy="641115"/>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9" name="Rectangle 8"/>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10" name="Rectangle 9"/>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grpSp>
    </p:spTree>
    <p:extLst>
      <p:ext uri="{BB962C8B-B14F-4D97-AF65-F5344CB8AC3E}">
        <p14:creationId xmlns:p14="http://schemas.microsoft.com/office/powerpoint/2010/main" val="367749604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ransition xmlns:p14="http://schemas.microsoft.com/office/powerpoint/2010/main">
    <p:fade/>
  </p:transition>
  <p:txStyles>
    <p:titleStyle>
      <a:lvl1pPr algn="r"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jpeg"/><Relationship Id="rId9"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png"/><Relationship Id="rId5" Type="http://schemas.openxmlformats.org/officeDocument/2006/relationships/hyperlink" Target="http://www.esa.int/spaceinimages/ESA_Multimedia/Copyright_Notice_Images" TargetMode="External"/><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 Id="rId3" Type="http://schemas.openxmlformats.org/officeDocument/2006/relationships/image" Target="../media/image4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9.png"/><Relationship Id="rId3"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hyperlink" Target="https://www.socat.info/" TargetMode="External"/><Relationship Id="rId4" Type="http://schemas.openxmlformats.org/officeDocument/2006/relationships/hyperlink" Target="https://doi.org/10.5194/essd-8-383-2016" TargetMode="External"/><Relationship Id="rId5" Type="http://schemas.openxmlformats.org/officeDocument/2006/relationships/hyperlink" Target="https://doi.org/10.5194/essd-2017-123" TargetMode="External"/><Relationship Id="rId6" Type="http://schemas.openxmlformats.org/officeDocument/2006/relationships/hyperlink" Target="http://www.globalcarbonproject.org/carbonbudget/" TargetMode="External"/><Relationship Id="rId1" Type="http://schemas.openxmlformats.org/officeDocument/2006/relationships/slideLayout" Target="../slideLayouts/slideLayout25.xml"/><Relationship Id="rId2"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image" Target="../media/image52.gif"/><Relationship Id="rId5" Type="http://schemas.openxmlformats.org/officeDocument/2006/relationships/image" Target="../media/image53.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7.xml"/><Relationship Id="rId2" Type="http://schemas.microsoft.com/office/2014/relationships/chartEx" Target="../charts/chartEx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4" Type="http://schemas.openxmlformats.org/officeDocument/2006/relationships/hyperlink" Target="https://doi.org/10.5194/essd-2017-123" TargetMode="External"/><Relationship Id="rId5" Type="http://schemas.openxmlformats.org/officeDocument/2006/relationships/hyperlink" Target="http://www.globalcarbonproject.org/carbonbudget/" TargetMode="External"/><Relationship Id="rId6" Type="http://schemas.openxmlformats.org/officeDocument/2006/relationships/image" Target="../media/image58.png"/><Relationship Id="rId7" Type="http://schemas.openxmlformats.org/officeDocument/2006/relationships/image" Target="../media/image3.jpeg"/><Relationship Id="rId1" Type="http://schemas.openxmlformats.org/officeDocument/2006/relationships/slideLayout" Target="../slideLayouts/slideLayout29.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7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tiff"/><Relationship Id="rId5" Type="http://schemas.openxmlformats.org/officeDocument/2006/relationships/image" Target="../media/image25.tiff"/><Relationship Id="rId6" Type="http://schemas.openxmlformats.org/officeDocument/2006/relationships/image" Target="../media/image26.tiff"/><Relationship Id="rId7" Type="http://schemas.openxmlformats.org/officeDocument/2006/relationships/image" Target="../media/image27.tiff"/><Relationship Id="rId8" Type="http://schemas.openxmlformats.org/officeDocument/2006/relationships/image" Target="../media/image28.tiff"/><Relationship Id="rId9" Type="http://schemas.openxmlformats.org/officeDocument/2006/relationships/image" Target="../media/image29.tiff"/><Relationship Id="rId1" Type="http://schemas.openxmlformats.org/officeDocument/2006/relationships/slideLayout" Target="../slideLayouts/slideLayout7.xml"/><Relationship Id="rId2" Type="http://schemas.openxmlformats.org/officeDocument/2006/relationships/image" Target="../media/image2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 Id="rId3"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4614" y="6297226"/>
            <a:ext cx="3523864" cy="380401"/>
          </a:xfrm>
          <a:prstGeom prst="rect">
            <a:avLst/>
          </a:prstGeom>
        </p:spPr>
      </p:pic>
      <p:sp>
        <p:nvSpPr>
          <p:cNvPr id="4" name="Title 3">
            <a:extLst>
              <a:ext uri="{FF2B5EF4-FFF2-40B4-BE49-F238E27FC236}">
                <a16:creationId xmlns:a16="http://schemas.microsoft.com/office/drawing/2014/main" xmlns="" id="{2511C604-9E71-9D45-B35A-0675676E9BAF}"/>
              </a:ext>
            </a:extLst>
          </p:cNvPr>
          <p:cNvSpPr>
            <a:spLocks noGrp="1"/>
          </p:cNvSpPr>
          <p:nvPr>
            <p:ph type="ctrTitle"/>
          </p:nvPr>
        </p:nvSpPr>
        <p:spPr/>
        <p:txBody>
          <a:bodyPr>
            <a:normAutofit/>
          </a:bodyPr>
          <a:lstStyle/>
          <a:p>
            <a:pPr algn="ctr"/>
            <a:r>
              <a:rPr lang="en-GB" dirty="0" smtClean="0"/>
              <a:t>GCOS, The Paris Agreement and Carbon</a:t>
            </a:r>
            <a:br>
              <a:rPr lang="en-GB" dirty="0" smtClean="0"/>
            </a:br>
            <a:endParaRPr lang="en-GB" dirty="0"/>
          </a:p>
        </p:txBody>
      </p:sp>
      <p:sp>
        <p:nvSpPr>
          <p:cNvPr id="9" name="Subtitle 8">
            <a:extLst>
              <a:ext uri="{FF2B5EF4-FFF2-40B4-BE49-F238E27FC236}">
                <a16:creationId xmlns:a16="http://schemas.microsoft.com/office/drawing/2014/main" xmlns="" id="{6A8C8CD0-F741-E54A-9233-1B1F2DB50AC7}"/>
              </a:ext>
            </a:extLst>
          </p:cNvPr>
          <p:cNvSpPr>
            <a:spLocks noGrp="1"/>
          </p:cNvSpPr>
          <p:nvPr>
            <p:ph type="subTitle" idx="1"/>
          </p:nvPr>
        </p:nvSpPr>
        <p:spPr>
          <a:xfrm>
            <a:off x="3180062" y="2627161"/>
            <a:ext cx="7060428" cy="2674647"/>
          </a:xfrm>
        </p:spPr>
        <p:txBody>
          <a:bodyPr>
            <a:normAutofit fontScale="92500" lnSpcReduction="10000"/>
          </a:bodyPr>
          <a:lstStyle/>
          <a:p>
            <a:r>
              <a:rPr lang="en-GB" b="1" dirty="0" smtClean="0">
                <a:solidFill>
                  <a:srgbClr val="FFFF00"/>
                </a:solidFill>
              </a:rPr>
              <a:t>Stephen Briggs, Chair GCOS Committee &amp;</a:t>
            </a:r>
          </a:p>
          <a:p>
            <a:r>
              <a:rPr lang="en-GB" b="1" dirty="0" smtClean="0">
                <a:solidFill>
                  <a:srgbClr val="FFFF00"/>
                </a:solidFill>
              </a:rPr>
              <a:t>Simon Eggleston, GCOS Secretariat</a:t>
            </a:r>
          </a:p>
          <a:p>
            <a:endParaRPr lang="en-GB" sz="2200" b="1" dirty="0">
              <a:solidFill>
                <a:srgbClr val="FFFF00"/>
              </a:solidFill>
            </a:endParaRPr>
          </a:p>
          <a:p>
            <a:r>
              <a:rPr lang="en-GB" sz="3500" b="1" dirty="0" smtClean="0">
                <a:solidFill>
                  <a:srgbClr val="CCFFCC"/>
                </a:solidFill>
              </a:rPr>
              <a:t>Workshop on EC CEOS Priority </a:t>
            </a:r>
          </a:p>
          <a:p>
            <a:r>
              <a:rPr lang="en-GB" sz="3500" b="1" dirty="0" smtClean="0">
                <a:solidFill>
                  <a:srgbClr val="CCFFCC"/>
                </a:solidFill>
              </a:rPr>
              <a:t>on GHG Monitoring</a:t>
            </a:r>
          </a:p>
          <a:p>
            <a:r>
              <a:rPr lang="en-GB" sz="2200" b="1" dirty="0" smtClean="0">
                <a:solidFill>
                  <a:srgbClr val="CCFFCC"/>
                </a:solidFill>
              </a:rPr>
              <a:t>JRC </a:t>
            </a:r>
            <a:r>
              <a:rPr lang="en-GB" sz="2200" b="1" dirty="0" err="1" smtClean="0">
                <a:solidFill>
                  <a:srgbClr val="CCFFCC"/>
                </a:solidFill>
              </a:rPr>
              <a:t>Ispra</a:t>
            </a:r>
            <a:r>
              <a:rPr lang="en-GB" sz="2200" b="1" dirty="0" smtClean="0">
                <a:solidFill>
                  <a:srgbClr val="CCFFCC"/>
                </a:solidFill>
              </a:rPr>
              <a:t>, 18-19th June 2018</a:t>
            </a:r>
            <a:endParaRPr lang="en-GB" sz="2200" b="1" dirty="0">
              <a:solidFill>
                <a:srgbClr val="CCFFCC"/>
              </a:solidFill>
            </a:endParaRPr>
          </a:p>
        </p:txBody>
      </p:sp>
      <p:pic>
        <p:nvPicPr>
          <p:cNvPr id="5" name="Picture 4">
            <a:extLst>
              <a:ext uri="{FF2B5EF4-FFF2-40B4-BE49-F238E27FC236}">
                <a16:creationId xmlns:a16="http://schemas.microsoft.com/office/drawing/2014/main" xmlns="" id="{3768735F-71D9-DB46-B31B-029275A7D0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743412"/>
            <a:ext cx="3758123" cy="3758123"/>
          </a:xfrm>
          <a:prstGeom prst="rect">
            <a:avLst/>
          </a:prstGeom>
        </p:spPr>
      </p:pic>
      <p:sp>
        <p:nvSpPr>
          <p:cNvPr id="6" name="Oval 5">
            <a:extLst>
              <a:ext uri="{FF2B5EF4-FFF2-40B4-BE49-F238E27FC236}">
                <a16:creationId xmlns:a16="http://schemas.microsoft.com/office/drawing/2014/main" xmlns="" id="{2F9429B7-04F8-7A41-A331-87EEB1F0CB67}"/>
              </a:ext>
            </a:extLst>
          </p:cNvPr>
          <p:cNvSpPr/>
          <p:nvPr/>
        </p:nvSpPr>
        <p:spPr>
          <a:xfrm>
            <a:off x="448637" y="1232508"/>
            <a:ext cx="2820547" cy="2820547"/>
          </a:xfrm>
          <a:prstGeom prst="ellipse">
            <a:avLst/>
          </a:prstGeom>
          <a:solidFill>
            <a:srgbClr val="FA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Image result for unfccc paris">
            <a:extLst>
              <a:ext uri="{FF2B5EF4-FFF2-40B4-BE49-F238E27FC236}">
                <a16:creationId xmlns:a16="http://schemas.microsoft.com/office/drawing/2014/main" xmlns="" id="{DD539459-7F0F-F549-B596-352A9A44D2D9}"/>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4587" y="1289862"/>
            <a:ext cx="2548647" cy="25486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155B3FDC-1AC7-704E-90C6-CC5C72BE41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037" y="5870062"/>
            <a:ext cx="3254158" cy="944500"/>
          </a:xfrm>
          <a:prstGeom prst="rect">
            <a:avLst/>
          </a:prstGeom>
        </p:spPr>
      </p:pic>
      <p:sp>
        <p:nvSpPr>
          <p:cNvPr id="2" name="TextBox 1"/>
          <p:cNvSpPr txBox="1"/>
          <p:nvPr/>
        </p:nvSpPr>
        <p:spPr>
          <a:xfrm>
            <a:off x="6471704" y="336826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518475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xmlns="" id="{3AAC4D73-6E7A-A44E-B4A6-B03BB881E55B}"/>
              </a:ext>
            </a:extLst>
          </p:cNvPr>
          <p:cNvSpPr/>
          <p:nvPr/>
        </p:nvSpPr>
        <p:spPr>
          <a:xfrm>
            <a:off x="741663" y="889803"/>
            <a:ext cx="2199558" cy="5918293"/>
          </a:xfrm>
          <a:custGeom>
            <a:avLst/>
            <a:gdLst>
              <a:gd name="connsiteX0" fmla="*/ 0 w 1799996"/>
              <a:gd name="connsiteY0" fmla="*/ 180000 h 5418667"/>
              <a:gd name="connsiteX1" fmla="*/ 180000 w 1799996"/>
              <a:gd name="connsiteY1" fmla="*/ 0 h 5418667"/>
              <a:gd name="connsiteX2" fmla="*/ 1619996 w 1799996"/>
              <a:gd name="connsiteY2" fmla="*/ 0 h 5418667"/>
              <a:gd name="connsiteX3" fmla="*/ 1799996 w 1799996"/>
              <a:gd name="connsiteY3" fmla="*/ 180000 h 5418667"/>
              <a:gd name="connsiteX4" fmla="*/ 1799996 w 1799996"/>
              <a:gd name="connsiteY4" fmla="*/ 5238667 h 5418667"/>
              <a:gd name="connsiteX5" fmla="*/ 1619996 w 1799996"/>
              <a:gd name="connsiteY5" fmla="*/ 5418667 h 5418667"/>
              <a:gd name="connsiteX6" fmla="*/ 180000 w 1799996"/>
              <a:gd name="connsiteY6" fmla="*/ 5418667 h 5418667"/>
              <a:gd name="connsiteX7" fmla="*/ 0 w 1799996"/>
              <a:gd name="connsiteY7" fmla="*/ 5238667 h 5418667"/>
              <a:gd name="connsiteX8" fmla="*/ 0 w 1799996"/>
              <a:gd name="connsiteY8" fmla="*/ 180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6" h="5418667">
                <a:moveTo>
                  <a:pt x="0" y="180000"/>
                </a:moveTo>
                <a:cubicBezTo>
                  <a:pt x="0" y="80589"/>
                  <a:pt x="80589" y="0"/>
                  <a:pt x="180000" y="0"/>
                </a:cubicBezTo>
                <a:lnTo>
                  <a:pt x="1619996" y="0"/>
                </a:lnTo>
                <a:cubicBezTo>
                  <a:pt x="1719407" y="0"/>
                  <a:pt x="1799996" y="80589"/>
                  <a:pt x="1799996" y="180000"/>
                </a:cubicBezTo>
                <a:lnTo>
                  <a:pt x="1799996" y="5238667"/>
                </a:lnTo>
                <a:cubicBezTo>
                  <a:pt x="1799996" y="5338078"/>
                  <a:pt x="1719407" y="5418667"/>
                  <a:pt x="1619996" y="5418667"/>
                </a:cubicBezTo>
                <a:lnTo>
                  <a:pt x="180000" y="5418667"/>
                </a:lnTo>
                <a:cubicBezTo>
                  <a:pt x="80589" y="5418667"/>
                  <a:pt x="0" y="5338078"/>
                  <a:pt x="0" y="5238667"/>
                </a:cubicBezTo>
                <a:lnTo>
                  <a:pt x="0" y="180000"/>
                </a:lnTo>
                <a:close/>
              </a:path>
            </a:pathLst>
          </a:custGeom>
          <a:ln>
            <a:solidFill>
              <a:srgbClr val="DF8244"/>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5384" tIns="95384" rIns="95384" bIns="95384" numCol="1" spcCol="1270" anchor="t" anchorCtr="0">
            <a:noAutofit/>
          </a:bodyPr>
          <a:lstStyle/>
          <a:p>
            <a:pPr defTabSz="613437">
              <a:lnSpc>
                <a:spcPct val="90000"/>
              </a:lnSpc>
              <a:spcBef>
                <a:spcPct val="0"/>
              </a:spcBef>
              <a:spcAft>
                <a:spcPct val="35000"/>
              </a:spcAft>
            </a:pPr>
            <a:r>
              <a:rPr lang="en-US" sz="2000" dirty="0"/>
              <a:t>Sensing</a:t>
            </a:r>
          </a:p>
          <a:p>
            <a:pPr marL="92789" lvl="1" indent="-92789" defTabSz="469099">
              <a:lnSpc>
                <a:spcPct val="90000"/>
              </a:lnSpc>
              <a:spcBef>
                <a:spcPct val="0"/>
              </a:spcBef>
              <a:spcAft>
                <a:spcPct val="15000"/>
              </a:spcAft>
              <a:buChar char="•"/>
            </a:pPr>
            <a:r>
              <a:rPr lang="en-US" sz="1600" dirty="0"/>
              <a:t>Observation of the Earth System</a:t>
            </a:r>
          </a:p>
        </p:txBody>
      </p:sp>
      <p:sp>
        <p:nvSpPr>
          <p:cNvPr id="14" name="Freeform 13">
            <a:extLst>
              <a:ext uri="{FF2B5EF4-FFF2-40B4-BE49-F238E27FC236}">
                <a16:creationId xmlns:a16="http://schemas.microsoft.com/office/drawing/2014/main" xmlns="" id="{C617780A-9FEC-7E4C-9C77-7A008EF9DE0B}"/>
              </a:ext>
            </a:extLst>
          </p:cNvPr>
          <p:cNvSpPr/>
          <p:nvPr/>
        </p:nvSpPr>
        <p:spPr>
          <a:xfrm>
            <a:off x="2338099" y="2921829"/>
            <a:ext cx="385347" cy="450784"/>
          </a:xfrm>
          <a:custGeom>
            <a:avLst/>
            <a:gdLst>
              <a:gd name="connsiteX0" fmla="*/ 0 w 352816"/>
              <a:gd name="connsiteY0" fmla="*/ 82546 h 412728"/>
              <a:gd name="connsiteX1" fmla="*/ 176408 w 352816"/>
              <a:gd name="connsiteY1" fmla="*/ 82546 h 412728"/>
              <a:gd name="connsiteX2" fmla="*/ 176408 w 352816"/>
              <a:gd name="connsiteY2" fmla="*/ 0 h 412728"/>
              <a:gd name="connsiteX3" fmla="*/ 352816 w 352816"/>
              <a:gd name="connsiteY3" fmla="*/ 206364 h 412728"/>
              <a:gd name="connsiteX4" fmla="*/ 176408 w 352816"/>
              <a:gd name="connsiteY4" fmla="*/ 412728 h 412728"/>
              <a:gd name="connsiteX5" fmla="*/ 176408 w 352816"/>
              <a:gd name="connsiteY5" fmla="*/ 330182 h 412728"/>
              <a:gd name="connsiteX6" fmla="*/ 0 w 352816"/>
              <a:gd name="connsiteY6" fmla="*/ 330182 h 412728"/>
              <a:gd name="connsiteX7" fmla="*/ 0 w 352816"/>
              <a:gd name="connsiteY7" fmla="*/ 82546 h 4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16" h="412728">
                <a:moveTo>
                  <a:pt x="0" y="82546"/>
                </a:moveTo>
                <a:lnTo>
                  <a:pt x="176408" y="82546"/>
                </a:lnTo>
                <a:lnTo>
                  <a:pt x="176408" y="0"/>
                </a:lnTo>
                <a:lnTo>
                  <a:pt x="352816" y="206364"/>
                </a:lnTo>
                <a:lnTo>
                  <a:pt x="176408" y="412728"/>
                </a:lnTo>
                <a:lnTo>
                  <a:pt x="176408" y="330182"/>
                </a:lnTo>
                <a:lnTo>
                  <a:pt x="0" y="330182"/>
                </a:lnTo>
                <a:lnTo>
                  <a:pt x="0" y="82546"/>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67015" rIns="85930" bIns="67015" numCol="1" spcCol="1270" anchor="ctr" anchorCtr="0">
            <a:noAutofit/>
          </a:bodyPr>
          <a:lstStyle/>
          <a:p>
            <a:pPr algn="ctr" defTabSz="505183">
              <a:lnSpc>
                <a:spcPct val="90000"/>
              </a:lnSpc>
              <a:spcBef>
                <a:spcPct val="0"/>
              </a:spcBef>
              <a:spcAft>
                <a:spcPct val="35000"/>
              </a:spcAft>
            </a:pPr>
            <a:endParaRPr lang="en-US" sz="1137"/>
          </a:p>
        </p:txBody>
      </p:sp>
      <p:sp>
        <p:nvSpPr>
          <p:cNvPr id="15" name="Freeform 14">
            <a:extLst>
              <a:ext uri="{FF2B5EF4-FFF2-40B4-BE49-F238E27FC236}">
                <a16:creationId xmlns:a16="http://schemas.microsoft.com/office/drawing/2014/main" xmlns="" id="{B41037B5-DE93-A24D-8223-27784E820D2A}"/>
              </a:ext>
            </a:extLst>
          </p:cNvPr>
          <p:cNvSpPr/>
          <p:nvPr/>
        </p:nvSpPr>
        <p:spPr>
          <a:xfrm>
            <a:off x="3033136" y="889803"/>
            <a:ext cx="2199558" cy="5918293"/>
          </a:xfrm>
          <a:custGeom>
            <a:avLst/>
            <a:gdLst>
              <a:gd name="connsiteX0" fmla="*/ 0 w 1799996"/>
              <a:gd name="connsiteY0" fmla="*/ 180000 h 5418667"/>
              <a:gd name="connsiteX1" fmla="*/ 180000 w 1799996"/>
              <a:gd name="connsiteY1" fmla="*/ 0 h 5418667"/>
              <a:gd name="connsiteX2" fmla="*/ 1619996 w 1799996"/>
              <a:gd name="connsiteY2" fmla="*/ 0 h 5418667"/>
              <a:gd name="connsiteX3" fmla="*/ 1799996 w 1799996"/>
              <a:gd name="connsiteY3" fmla="*/ 180000 h 5418667"/>
              <a:gd name="connsiteX4" fmla="*/ 1799996 w 1799996"/>
              <a:gd name="connsiteY4" fmla="*/ 5238667 h 5418667"/>
              <a:gd name="connsiteX5" fmla="*/ 1619996 w 1799996"/>
              <a:gd name="connsiteY5" fmla="*/ 5418667 h 5418667"/>
              <a:gd name="connsiteX6" fmla="*/ 180000 w 1799996"/>
              <a:gd name="connsiteY6" fmla="*/ 5418667 h 5418667"/>
              <a:gd name="connsiteX7" fmla="*/ 0 w 1799996"/>
              <a:gd name="connsiteY7" fmla="*/ 5238667 h 5418667"/>
              <a:gd name="connsiteX8" fmla="*/ 0 w 1799996"/>
              <a:gd name="connsiteY8" fmla="*/ 180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6" h="5418667">
                <a:moveTo>
                  <a:pt x="0" y="180000"/>
                </a:moveTo>
                <a:cubicBezTo>
                  <a:pt x="0" y="80589"/>
                  <a:pt x="80589" y="0"/>
                  <a:pt x="180000" y="0"/>
                </a:cubicBezTo>
                <a:lnTo>
                  <a:pt x="1619996" y="0"/>
                </a:lnTo>
                <a:cubicBezTo>
                  <a:pt x="1719407" y="0"/>
                  <a:pt x="1799996" y="80589"/>
                  <a:pt x="1799996" y="180000"/>
                </a:cubicBezTo>
                <a:lnTo>
                  <a:pt x="1799996" y="5238667"/>
                </a:lnTo>
                <a:cubicBezTo>
                  <a:pt x="1799996" y="5338078"/>
                  <a:pt x="1719407" y="5418667"/>
                  <a:pt x="1619996" y="5418667"/>
                </a:cubicBezTo>
                <a:lnTo>
                  <a:pt x="180000" y="5418667"/>
                </a:lnTo>
                <a:cubicBezTo>
                  <a:pt x="80589" y="5418667"/>
                  <a:pt x="0" y="5338078"/>
                  <a:pt x="0" y="5238667"/>
                </a:cubicBezTo>
                <a:lnTo>
                  <a:pt x="0" y="180000"/>
                </a:lnTo>
                <a:close/>
              </a:path>
            </a:pathLst>
          </a:custGeom>
          <a:ln>
            <a:solidFill>
              <a:srgbClr val="A5A5A5"/>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5384" tIns="95384" rIns="95384" bIns="95384" numCol="1" spcCol="1270" anchor="t" anchorCtr="0">
            <a:noAutofit/>
          </a:bodyPr>
          <a:lstStyle/>
          <a:p>
            <a:pPr defTabSz="613437">
              <a:lnSpc>
                <a:spcPct val="90000"/>
              </a:lnSpc>
              <a:spcBef>
                <a:spcPct val="0"/>
              </a:spcBef>
              <a:spcAft>
                <a:spcPct val="35000"/>
              </a:spcAft>
            </a:pPr>
            <a:r>
              <a:rPr lang="en-US" sz="2000" dirty="0"/>
              <a:t>Data Records</a:t>
            </a:r>
          </a:p>
          <a:p>
            <a:pPr marL="92789" lvl="1" indent="-92789" defTabSz="469099">
              <a:lnSpc>
                <a:spcPct val="90000"/>
              </a:lnSpc>
              <a:spcBef>
                <a:spcPct val="0"/>
              </a:spcBef>
              <a:spcAft>
                <a:spcPct val="15000"/>
              </a:spcAft>
              <a:buChar char="•"/>
            </a:pPr>
            <a:r>
              <a:rPr lang="en-US" sz="1600" dirty="0"/>
              <a:t>Preparation of Climate Data records</a:t>
            </a:r>
          </a:p>
          <a:p>
            <a:pPr marL="92789" lvl="1" indent="-92789" defTabSz="469099">
              <a:lnSpc>
                <a:spcPct val="90000"/>
              </a:lnSpc>
              <a:spcBef>
                <a:spcPct val="0"/>
              </a:spcBef>
              <a:spcAft>
                <a:spcPct val="15000"/>
              </a:spcAft>
              <a:buChar char="•"/>
            </a:pPr>
            <a:r>
              <a:rPr lang="en-US" sz="1600" dirty="0"/>
              <a:t>Archiving, </a:t>
            </a:r>
          </a:p>
          <a:p>
            <a:pPr marL="92789" lvl="1" indent="-92789" defTabSz="469099">
              <a:lnSpc>
                <a:spcPct val="90000"/>
              </a:lnSpc>
              <a:spcBef>
                <a:spcPct val="0"/>
              </a:spcBef>
              <a:spcAft>
                <a:spcPct val="15000"/>
              </a:spcAft>
              <a:buChar char="•"/>
            </a:pPr>
            <a:r>
              <a:rPr lang="en-US" sz="1600" dirty="0"/>
              <a:t>Reanalysis,</a:t>
            </a:r>
          </a:p>
          <a:p>
            <a:pPr marL="92789" lvl="1" indent="-92789" defTabSz="469099">
              <a:lnSpc>
                <a:spcPct val="90000"/>
              </a:lnSpc>
              <a:spcBef>
                <a:spcPct val="0"/>
              </a:spcBef>
              <a:spcAft>
                <a:spcPct val="15000"/>
              </a:spcAft>
              <a:buChar char="•"/>
            </a:pPr>
            <a:r>
              <a:rPr lang="en-US" sz="1600" dirty="0"/>
              <a:t>Production of long datasets</a:t>
            </a:r>
          </a:p>
        </p:txBody>
      </p:sp>
      <p:sp>
        <p:nvSpPr>
          <p:cNvPr id="16" name="Freeform 15">
            <a:extLst>
              <a:ext uri="{FF2B5EF4-FFF2-40B4-BE49-F238E27FC236}">
                <a16:creationId xmlns:a16="http://schemas.microsoft.com/office/drawing/2014/main" xmlns="" id="{BED13A61-A87E-024A-906B-ADE538F92B06}"/>
              </a:ext>
            </a:extLst>
          </p:cNvPr>
          <p:cNvSpPr/>
          <p:nvPr/>
        </p:nvSpPr>
        <p:spPr>
          <a:xfrm>
            <a:off x="4339866" y="2921829"/>
            <a:ext cx="385347" cy="450784"/>
          </a:xfrm>
          <a:custGeom>
            <a:avLst/>
            <a:gdLst>
              <a:gd name="connsiteX0" fmla="*/ 0 w 352816"/>
              <a:gd name="connsiteY0" fmla="*/ 82546 h 412728"/>
              <a:gd name="connsiteX1" fmla="*/ 176408 w 352816"/>
              <a:gd name="connsiteY1" fmla="*/ 82546 h 412728"/>
              <a:gd name="connsiteX2" fmla="*/ 176408 w 352816"/>
              <a:gd name="connsiteY2" fmla="*/ 0 h 412728"/>
              <a:gd name="connsiteX3" fmla="*/ 352816 w 352816"/>
              <a:gd name="connsiteY3" fmla="*/ 206364 h 412728"/>
              <a:gd name="connsiteX4" fmla="*/ 176408 w 352816"/>
              <a:gd name="connsiteY4" fmla="*/ 412728 h 412728"/>
              <a:gd name="connsiteX5" fmla="*/ 176408 w 352816"/>
              <a:gd name="connsiteY5" fmla="*/ 330182 h 412728"/>
              <a:gd name="connsiteX6" fmla="*/ 0 w 352816"/>
              <a:gd name="connsiteY6" fmla="*/ 330182 h 412728"/>
              <a:gd name="connsiteX7" fmla="*/ 0 w 352816"/>
              <a:gd name="connsiteY7" fmla="*/ 82546 h 4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16" h="412728">
                <a:moveTo>
                  <a:pt x="0" y="82546"/>
                </a:moveTo>
                <a:lnTo>
                  <a:pt x="176408" y="82546"/>
                </a:lnTo>
                <a:lnTo>
                  <a:pt x="176408" y="0"/>
                </a:lnTo>
                <a:lnTo>
                  <a:pt x="352816" y="206364"/>
                </a:lnTo>
                <a:lnTo>
                  <a:pt x="176408" y="412728"/>
                </a:lnTo>
                <a:lnTo>
                  <a:pt x="176408" y="330182"/>
                </a:lnTo>
                <a:lnTo>
                  <a:pt x="0" y="330182"/>
                </a:lnTo>
                <a:lnTo>
                  <a:pt x="0" y="82546"/>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67015" rIns="85930" bIns="67015" numCol="1" spcCol="1270" anchor="ctr" anchorCtr="0">
            <a:noAutofit/>
          </a:bodyPr>
          <a:lstStyle/>
          <a:p>
            <a:pPr algn="ctr" defTabSz="505183">
              <a:lnSpc>
                <a:spcPct val="90000"/>
              </a:lnSpc>
              <a:spcBef>
                <a:spcPct val="0"/>
              </a:spcBef>
              <a:spcAft>
                <a:spcPct val="35000"/>
              </a:spcAft>
            </a:pPr>
            <a:endParaRPr lang="en-US" sz="1137"/>
          </a:p>
        </p:txBody>
      </p:sp>
      <p:sp>
        <p:nvSpPr>
          <p:cNvPr id="17" name="Freeform 16">
            <a:extLst>
              <a:ext uri="{FF2B5EF4-FFF2-40B4-BE49-F238E27FC236}">
                <a16:creationId xmlns:a16="http://schemas.microsoft.com/office/drawing/2014/main" xmlns="" id="{EC5AF921-74B2-2F4D-8B22-C8F0F0555650}"/>
              </a:ext>
            </a:extLst>
          </p:cNvPr>
          <p:cNvSpPr/>
          <p:nvPr/>
        </p:nvSpPr>
        <p:spPr>
          <a:xfrm>
            <a:off x="5324609" y="889803"/>
            <a:ext cx="2199558" cy="5918293"/>
          </a:xfrm>
          <a:custGeom>
            <a:avLst/>
            <a:gdLst>
              <a:gd name="connsiteX0" fmla="*/ 0 w 1799996"/>
              <a:gd name="connsiteY0" fmla="*/ 180000 h 5418667"/>
              <a:gd name="connsiteX1" fmla="*/ 180000 w 1799996"/>
              <a:gd name="connsiteY1" fmla="*/ 0 h 5418667"/>
              <a:gd name="connsiteX2" fmla="*/ 1619996 w 1799996"/>
              <a:gd name="connsiteY2" fmla="*/ 0 h 5418667"/>
              <a:gd name="connsiteX3" fmla="*/ 1799996 w 1799996"/>
              <a:gd name="connsiteY3" fmla="*/ 180000 h 5418667"/>
              <a:gd name="connsiteX4" fmla="*/ 1799996 w 1799996"/>
              <a:gd name="connsiteY4" fmla="*/ 5238667 h 5418667"/>
              <a:gd name="connsiteX5" fmla="*/ 1619996 w 1799996"/>
              <a:gd name="connsiteY5" fmla="*/ 5418667 h 5418667"/>
              <a:gd name="connsiteX6" fmla="*/ 180000 w 1799996"/>
              <a:gd name="connsiteY6" fmla="*/ 5418667 h 5418667"/>
              <a:gd name="connsiteX7" fmla="*/ 0 w 1799996"/>
              <a:gd name="connsiteY7" fmla="*/ 5238667 h 5418667"/>
              <a:gd name="connsiteX8" fmla="*/ 0 w 1799996"/>
              <a:gd name="connsiteY8" fmla="*/ 180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6" h="5418667">
                <a:moveTo>
                  <a:pt x="0" y="180000"/>
                </a:moveTo>
                <a:cubicBezTo>
                  <a:pt x="0" y="80589"/>
                  <a:pt x="80589" y="0"/>
                  <a:pt x="180000" y="0"/>
                </a:cubicBezTo>
                <a:lnTo>
                  <a:pt x="1619996" y="0"/>
                </a:lnTo>
                <a:cubicBezTo>
                  <a:pt x="1719407" y="0"/>
                  <a:pt x="1799996" y="80589"/>
                  <a:pt x="1799996" y="180000"/>
                </a:cubicBezTo>
                <a:lnTo>
                  <a:pt x="1799996" y="5238667"/>
                </a:lnTo>
                <a:cubicBezTo>
                  <a:pt x="1799996" y="5338078"/>
                  <a:pt x="1719407" y="5418667"/>
                  <a:pt x="1619996" y="5418667"/>
                </a:cubicBezTo>
                <a:lnTo>
                  <a:pt x="180000" y="5418667"/>
                </a:lnTo>
                <a:cubicBezTo>
                  <a:pt x="80589" y="5418667"/>
                  <a:pt x="0" y="5338078"/>
                  <a:pt x="0" y="5238667"/>
                </a:cubicBezTo>
                <a:lnTo>
                  <a:pt x="0" y="180000"/>
                </a:lnTo>
                <a:close/>
              </a:path>
            </a:pathLst>
          </a:custGeom>
          <a:ln>
            <a:solidFill>
              <a:srgbClr val="F6C143"/>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5384" tIns="95384" rIns="95384" bIns="95384" numCol="1" spcCol="1270" anchor="t" anchorCtr="0">
            <a:noAutofit/>
          </a:bodyPr>
          <a:lstStyle/>
          <a:p>
            <a:pPr defTabSz="613437">
              <a:lnSpc>
                <a:spcPct val="90000"/>
              </a:lnSpc>
              <a:spcBef>
                <a:spcPct val="0"/>
              </a:spcBef>
              <a:spcAft>
                <a:spcPct val="35000"/>
              </a:spcAft>
            </a:pPr>
            <a:r>
              <a:rPr lang="en-US" sz="2000" dirty="0"/>
              <a:t>Delivery of Services</a:t>
            </a:r>
          </a:p>
          <a:p>
            <a:pPr marL="92789" lvl="1" indent="-92789" defTabSz="469099">
              <a:lnSpc>
                <a:spcPct val="90000"/>
              </a:lnSpc>
              <a:spcBef>
                <a:spcPct val="0"/>
              </a:spcBef>
              <a:spcAft>
                <a:spcPct val="15000"/>
              </a:spcAft>
              <a:buChar char="•"/>
            </a:pPr>
            <a:r>
              <a:rPr lang="en-US" sz="1600" dirty="0"/>
              <a:t>Delivery of targeted information for specific applications or to inform decisions</a:t>
            </a:r>
          </a:p>
        </p:txBody>
      </p:sp>
      <p:sp>
        <p:nvSpPr>
          <p:cNvPr id="18" name="Freeform 17">
            <a:extLst>
              <a:ext uri="{FF2B5EF4-FFF2-40B4-BE49-F238E27FC236}">
                <a16:creationId xmlns:a16="http://schemas.microsoft.com/office/drawing/2014/main" xmlns="" id="{31AAFA5F-A747-A248-99EA-979EA2BA38EF}"/>
              </a:ext>
            </a:extLst>
          </p:cNvPr>
          <p:cNvSpPr/>
          <p:nvPr/>
        </p:nvSpPr>
        <p:spPr>
          <a:xfrm>
            <a:off x="6341634" y="2921829"/>
            <a:ext cx="385347" cy="450784"/>
          </a:xfrm>
          <a:custGeom>
            <a:avLst/>
            <a:gdLst>
              <a:gd name="connsiteX0" fmla="*/ 0 w 352816"/>
              <a:gd name="connsiteY0" fmla="*/ 82546 h 412728"/>
              <a:gd name="connsiteX1" fmla="*/ 176408 w 352816"/>
              <a:gd name="connsiteY1" fmla="*/ 82546 h 412728"/>
              <a:gd name="connsiteX2" fmla="*/ 176408 w 352816"/>
              <a:gd name="connsiteY2" fmla="*/ 0 h 412728"/>
              <a:gd name="connsiteX3" fmla="*/ 352816 w 352816"/>
              <a:gd name="connsiteY3" fmla="*/ 206364 h 412728"/>
              <a:gd name="connsiteX4" fmla="*/ 176408 w 352816"/>
              <a:gd name="connsiteY4" fmla="*/ 412728 h 412728"/>
              <a:gd name="connsiteX5" fmla="*/ 176408 w 352816"/>
              <a:gd name="connsiteY5" fmla="*/ 330182 h 412728"/>
              <a:gd name="connsiteX6" fmla="*/ 0 w 352816"/>
              <a:gd name="connsiteY6" fmla="*/ 330182 h 412728"/>
              <a:gd name="connsiteX7" fmla="*/ 0 w 352816"/>
              <a:gd name="connsiteY7" fmla="*/ 82546 h 4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16" h="412728">
                <a:moveTo>
                  <a:pt x="0" y="82546"/>
                </a:moveTo>
                <a:lnTo>
                  <a:pt x="176408" y="82546"/>
                </a:lnTo>
                <a:lnTo>
                  <a:pt x="176408" y="0"/>
                </a:lnTo>
                <a:lnTo>
                  <a:pt x="352816" y="206364"/>
                </a:lnTo>
                <a:lnTo>
                  <a:pt x="176408" y="412728"/>
                </a:lnTo>
                <a:lnTo>
                  <a:pt x="176408" y="330182"/>
                </a:lnTo>
                <a:lnTo>
                  <a:pt x="0" y="330182"/>
                </a:lnTo>
                <a:lnTo>
                  <a:pt x="0" y="82546"/>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67015" rIns="85930" bIns="67015" numCol="1" spcCol="1270" anchor="ctr" anchorCtr="0">
            <a:noAutofit/>
          </a:bodyPr>
          <a:lstStyle/>
          <a:p>
            <a:pPr algn="ctr" defTabSz="505183">
              <a:lnSpc>
                <a:spcPct val="90000"/>
              </a:lnSpc>
              <a:spcBef>
                <a:spcPct val="0"/>
              </a:spcBef>
              <a:spcAft>
                <a:spcPct val="35000"/>
              </a:spcAft>
            </a:pPr>
            <a:endParaRPr lang="en-US" sz="1137"/>
          </a:p>
        </p:txBody>
      </p:sp>
      <p:sp>
        <p:nvSpPr>
          <p:cNvPr id="19" name="Freeform 18">
            <a:extLst>
              <a:ext uri="{FF2B5EF4-FFF2-40B4-BE49-F238E27FC236}">
                <a16:creationId xmlns:a16="http://schemas.microsoft.com/office/drawing/2014/main" xmlns="" id="{FF3AC360-3F8A-D848-8C29-5F5A43BBBEBA}"/>
              </a:ext>
            </a:extLst>
          </p:cNvPr>
          <p:cNvSpPr/>
          <p:nvPr/>
        </p:nvSpPr>
        <p:spPr>
          <a:xfrm>
            <a:off x="7616083" y="889803"/>
            <a:ext cx="2199558" cy="5918293"/>
          </a:xfrm>
          <a:custGeom>
            <a:avLst/>
            <a:gdLst>
              <a:gd name="connsiteX0" fmla="*/ 0 w 1799996"/>
              <a:gd name="connsiteY0" fmla="*/ 180000 h 5418667"/>
              <a:gd name="connsiteX1" fmla="*/ 180000 w 1799996"/>
              <a:gd name="connsiteY1" fmla="*/ 0 h 5418667"/>
              <a:gd name="connsiteX2" fmla="*/ 1619996 w 1799996"/>
              <a:gd name="connsiteY2" fmla="*/ 0 h 5418667"/>
              <a:gd name="connsiteX3" fmla="*/ 1799996 w 1799996"/>
              <a:gd name="connsiteY3" fmla="*/ 180000 h 5418667"/>
              <a:gd name="connsiteX4" fmla="*/ 1799996 w 1799996"/>
              <a:gd name="connsiteY4" fmla="*/ 5238667 h 5418667"/>
              <a:gd name="connsiteX5" fmla="*/ 1619996 w 1799996"/>
              <a:gd name="connsiteY5" fmla="*/ 5418667 h 5418667"/>
              <a:gd name="connsiteX6" fmla="*/ 180000 w 1799996"/>
              <a:gd name="connsiteY6" fmla="*/ 5418667 h 5418667"/>
              <a:gd name="connsiteX7" fmla="*/ 0 w 1799996"/>
              <a:gd name="connsiteY7" fmla="*/ 5238667 h 5418667"/>
              <a:gd name="connsiteX8" fmla="*/ 0 w 1799996"/>
              <a:gd name="connsiteY8" fmla="*/ 180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6" h="5418667">
                <a:moveTo>
                  <a:pt x="0" y="180000"/>
                </a:moveTo>
                <a:cubicBezTo>
                  <a:pt x="0" y="80589"/>
                  <a:pt x="80589" y="0"/>
                  <a:pt x="180000" y="0"/>
                </a:cubicBezTo>
                <a:lnTo>
                  <a:pt x="1619996" y="0"/>
                </a:lnTo>
                <a:cubicBezTo>
                  <a:pt x="1719407" y="0"/>
                  <a:pt x="1799996" y="80589"/>
                  <a:pt x="1799996" y="180000"/>
                </a:cubicBezTo>
                <a:lnTo>
                  <a:pt x="1799996" y="5238667"/>
                </a:lnTo>
                <a:cubicBezTo>
                  <a:pt x="1799996" y="5338078"/>
                  <a:pt x="1719407" y="5418667"/>
                  <a:pt x="1619996" y="5418667"/>
                </a:cubicBezTo>
                <a:lnTo>
                  <a:pt x="180000" y="5418667"/>
                </a:lnTo>
                <a:cubicBezTo>
                  <a:pt x="80589" y="5418667"/>
                  <a:pt x="0" y="5338078"/>
                  <a:pt x="0" y="5238667"/>
                </a:cubicBezTo>
                <a:lnTo>
                  <a:pt x="0" y="180000"/>
                </a:lnTo>
                <a:close/>
              </a:path>
            </a:pathLst>
          </a:custGeom>
          <a:ln>
            <a:solidFill>
              <a:srgbClr val="699BD0"/>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5384" tIns="95384" rIns="95384" bIns="95384" numCol="1" spcCol="1270" anchor="t" anchorCtr="0">
            <a:noAutofit/>
          </a:bodyPr>
          <a:lstStyle/>
          <a:p>
            <a:pPr defTabSz="613437">
              <a:lnSpc>
                <a:spcPct val="90000"/>
              </a:lnSpc>
              <a:spcBef>
                <a:spcPct val="0"/>
              </a:spcBef>
              <a:spcAft>
                <a:spcPct val="35000"/>
              </a:spcAft>
            </a:pPr>
            <a:r>
              <a:rPr lang="en-US" sz="2000" dirty="0"/>
              <a:t>Decision Making and Implementation</a:t>
            </a:r>
          </a:p>
          <a:p>
            <a:pPr marL="92789" lvl="1" indent="-92789" defTabSz="469099">
              <a:lnSpc>
                <a:spcPct val="90000"/>
              </a:lnSpc>
              <a:spcBef>
                <a:spcPct val="0"/>
              </a:spcBef>
              <a:spcAft>
                <a:spcPct val="15000"/>
              </a:spcAft>
              <a:buChar char="•"/>
            </a:pPr>
            <a:r>
              <a:rPr lang="en-US" sz="1600" dirty="0"/>
              <a:t>Implement actions based on the information</a:t>
            </a:r>
          </a:p>
        </p:txBody>
      </p:sp>
      <p:pic>
        <p:nvPicPr>
          <p:cNvPr id="5" name="Picture 4">
            <a:extLst>
              <a:ext uri="{FF2B5EF4-FFF2-40B4-BE49-F238E27FC236}">
                <a16:creationId xmlns:a16="http://schemas.microsoft.com/office/drawing/2014/main" xmlns="" id="{85D0E2F7-F672-304E-B881-E8DF8A078209}"/>
              </a:ext>
            </a:extLst>
          </p:cNvPr>
          <p:cNvPicPr>
            <a:picLocks noChangeAspect="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548907" y="2328801"/>
            <a:ext cx="2591639" cy="2591639"/>
          </a:xfrm>
          <a:prstGeom prst="rect">
            <a:avLst/>
          </a:prstGeom>
        </p:spPr>
      </p:pic>
      <p:pic>
        <p:nvPicPr>
          <p:cNvPr id="7" name="Picture 6">
            <a:extLst>
              <a:ext uri="{FF2B5EF4-FFF2-40B4-BE49-F238E27FC236}">
                <a16:creationId xmlns:a16="http://schemas.microsoft.com/office/drawing/2014/main" xmlns="" id="{BBA3768B-4FBF-DD42-8589-825377EB3B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270" y="5068932"/>
            <a:ext cx="2199600" cy="1556198"/>
          </a:xfrm>
          <a:prstGeom prst="rect">
            <a:avLst/>
          </a:prstGeom>
        </p:spPr>
      </p:pic>
      <p:pic>
        <p:nvPicPr>
          <p:cNvPr id="9" name="Picture 8">
            <a:extLst>
              <a:ext uri="{FF2B5EF4-FFF2-40B4-BE49-F238E27FC236}">
                <a16:creationId xmlns:a16="http://schemas.microsoft.com/office/drawing/2014/main" xmlns="" id="{9ADBCFE1-AFC9-0249-92C7-68D47B7FE0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0431" y="4865525"/>
            <a:ext cx="2199600" cy="1759681"/>
          </a:xfrm>
          <a:prstGeom prst="rect">
            <a:avLst/>
          </a:prstGeom>
        </p:spPr>
      </p:pic>
      <p:pic>
        <p:nvPicPr>
          <p:cNvPr id="11" name="Picture 10">
            <a:extLst>
              <a:ext uri="{FF2B5EF4-FFF2-40B4-BE49-F238E27FC236}">
                <a16:creationId xmlns:a16="http://schemas.microsoft.com/office/drawing/2014/main" xmlns="" id="{A599C96E-DE5B-B34D-973C-8412AD51E5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3909" y="3102440"/>
            <a:ext cx="2199600" cy="1649700"/>
          </a:xfrm>
          <a:prstGeom prst="rect">
            <a:avLst/>
          </a:prstGeom>
        </p:spPr>
      </p:pic>
      <p:pic>
        <p:nvPicPr>
          <p:cNvPr id="3074" name="Picture 2" descr="typhoon-track">
            <a:extLst>
              <a:ext uri="{FF2B5EF4-FFF2-40B4-BE49-F238E27FC236}">
                <a16:creationId xmlns:a16="http://schemas.microsoft.com/office/drawing/2014/main" xmlns="" id="{D5CB5F26-D9EF-EE48-9095-126FCF30720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23257" y="4975507"/>
            <a:ext cx="2199600" cy="16496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heknowledgeexchangeblog.files.wordpress.com/2016/01/de_oversteek_-_the_crossing_2-1.jpg?w=869">
            <a:extLst>
              <a:ext uri="{FF2B5EF4-FFF2-40B4-BE49-F238E27FC236}">
                <a16:creationId xmlns:a16="http://schemas.microsoft.com/office/drawing/2014/main" xmlns="" id="{911E21B9-43BF-184E-9BE1-A2AC834063B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16083" y="5159634"/>
            <a:ext cx="2199600" cy="14654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mangrove planting">
            <a:extLst>
              <a:ext uri="{FF2B5EF4-FFF2-40B4-BE49-F238E27FC236}">
                <a16:creationId xmlns:a16="http://schemas.microsoft.com/office/drawing/2014/main" xmlns="" id="{9145596F-1E04-AF45-BF97-2E5A4798F79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16083" y="3102440"/>
            <a:ext cx="2199600" cy="14732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africa flood prediction">
            <a:extLst>
              <a:ext uri="{FF2B5EF4-FFF2-40B4-BE49-F238E27FC236}">
                <a16:creationId xmlns:a16="http://schemas.microsoft.com/office/drawing/2014/main" xmlns="" id="{AEFD1760-CAAF-774A-916C-C1220986B65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23257" y="3102440"/>
            <a:ext cx="2199600" cy="14732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4A99D022-4367-CD46-A5C4-7EEF0BBEEDE4}"/>
              </a:ext>
            </a:extLst>
          </p:cNvPr>
          <p:cNvSpPr>
            <a:spLocks noGrp="1"/>
          </p:cNvSpPr>
          <p:nvPr>
            <p:ph type="title"/>
          </p:nvPr>
        </p:nvSpPr>
        <p:spPr/>
        <p:txBody>
          <a:bodyPr>
            <a:normAutofit/>
          </a:bodyPr>
          <a:lstStyle/>
          <a:p>
            <a:r>
              <a:rPr lang="en-GB" dirty="0"/>
              <a:t>From observations to </a:t>
            </a:r>
            <a:r>
              <a:rPr lang="en-GB" dirty="0" smtClean="0"/>
              <a:t>decisions </a:t>
            </a:r>
            <a:endParaRPr lang="en-GB" dirty="0"/>
          </a:p>
        </p:txBody>
      </p:sp>
    </p:spTree>
    <p:extLst>
      <p:ext uri="{BB962C8B-B14F-4D97-AF65-F5344CB8AC3E}">
        <p14:creationId xmlns:p14="http://schemas.microsoft.com/office/powerpoint/2010/main" val="219417179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088CD-A692-4845-AA14-F09F7D662C13}"/>
              </a:ext>
            </a:extLst>
          </p:cNvPr>
          <p:cNvSpPr>
            <a:spLocks noGrp="1"/>
          </p:cNvSpPr>
          <p:nvPr>
            <p:ph type="title"/>
          </p:nvPr>
        </p:nvSpPr>
        <p:spPr/>
        <p:txBody>
          <a:bodyPr>
            <a:normAutofit fontScale="90000"/>
          </a:bodyPr>
          <a:lstStyle/>
          <a:p>
            <a:r>
              <a:rPr lang="en-GB" dirty="0"/>
              <a:t>Example of potential remote </a:t>
            </a:r>
            <a:r>
              <a:rPr lang="en-GB" dirty="0" smtClean="0"/>
              <a:t>observation </a:t>
            </a:r>
            <a:r>
              <a:rPr lang="en-GB" dirty="0"/>
              <a:t>of implementation of adaption actions</a:t>
            </a:r>
          </a:p>
        </p:txBody>
      </p:sp>
      <p:pic>
        <p:nvPicPr>
          <p:cNvPr id="5" name="Picture 4">
            <a:extLst>
              <a:ext uri="{FF2B5EF4-FFF2-40B4-BE49-F238E27FC236}">
                <a16:creationId xmlns:a16="http://schemas.microsoft.com/office/drawing/2014/main" xmlns="" id="{3FFF9E96-334E-974F-8F0C-2A67D38254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5730" y="712269"/>
            <a:ext cx="4580399" cy="5390762"/>
          </a:xfrm>
          <a:prstGeom prst="rect">
            <a:avLst/>
          </a:prstGeom>
        </p:spPr>
      </p:pic>
      <p:pic>
        <p:nvPicPr>
          <p:cNvPr id="6" name="Picture 5">
            <a:extLst>
              <a:ext uri="{FF2B5EF4-FFF2-40B4-BE49-F238E27FC236}">
                <a16:creationId xmlns:a16="http://schemas.microsoft.com/office/drawing/2014/main" xmlns="" id="{03B86034-E03B-1841-90B5-854FE78929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30970" y="3709855"/>
            <a:ext cx="3498867" cy="312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xmlns="" id="{798190F3-6646-AB4B-9DF9-DDB48DA9905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37770" y="712269"/>
            <a:ext cx="2819511" cy="213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a:extLst>
              <a:ext uri="{FF2B5EF4-FFF2-40B4-BE49-F238E27FC236}">
                <a16:creationId xmlns:a16="http://schemas.microsoft.com/office/drawing/2014/main" xmlns="" id="{FBB01FCD-9260-404B-9DB6-E8CC19B965AE}"/>
              </a:ext>
            </a:extLst>
          </p:cNvPr>
          <p:cNvSpPr/>
          <p:nvPr/>
        </p:nvSpPr>
        <p:spPr>
          <a:xfrm>
            <a:off x="5697416" y="2846819"/>
            <a:ext cx="3903784" cy="10130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Expected Mortality leads to Actions to cool Cities</a:t>
            </a:r>
          </a:p>
        </p:txBody>
      </p:sp>
      <p:sp>
        <p:nvSpPr>
          <p:cNvPr id="9" name="Down Arrow 8">
            <a:extLst>
              <a:ext uri="{FF2B5EF4-FFF2-40B4-BE49-F238E27FC236}">
                <a16:creationId xmlns:a16="http://schemas.microsoft.com/office/drawing/2014/main" xmlns="" id="{23439A4D-BE48-B94D-85CC-8B1A2963B10D}"/>
              </a:ext>
            </a:extLst>
          </p:cNvPr>
          <p:cNvSpPr/>
          <p:nvPr/>
        </p:nvSpPr>
        <p:spPr>
          <a:xfrm rot="5400000">
            <a:off x="4235164" y="3615349"/>
            <a:ext cx="2107290" cy="20842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t>Overall impact of these actions can be monitored remotely</a:t>
            </a:r>
          </a:p>
        </p:txBody>
      </p:sp>
      <p:sp>
        <p:nvSpPr>
          <p:cNvPr id="10" name="TextBox 9">
            <a:extLst>
              <a:ext uri="{FF2B5EF4-FFF2-40B4-BE49-F238E27FC236}">
                <a16:creationId xmlns:a16="http://schemas.microsoft.com/office/drawing/2014/main" xmlns="" id="{9E4AF29E-4BA4-8B4E-ACDF-C429F7637F5C}"/>
              </a:ext>
            </a:extLst>
          </p:cNvPr>
          <p:cNvSpPr txBox="1"/>
          <p:nvPr/>
        </p:nvSpPr>
        <p:spPr>
          <a:xfrm>
            <a:off x="886172" y="5887587"/>
            <a:ext cx="4275529" cy="215444"/>
          </a:xfrm>
          <a:prstGeom prst="rect">
            <a:avLst/>
          </a:prstGeom>
          <a:solidFill>
            <a:schemeClr val="tx1">
              <a:lumMod val="50000"/>
              <a:lumOff val="50000"/>
            </a:schemeClr>
          </a:solidFill>
          <a:ln>
            <a:solidFill>
              <a:schemeClr val="accent1"/>
            </a:solidFill>
          </a:ln>
        </p:spPr>
        <p:txBody>
          <a:bodyPr wrap="none" rtlCol="0">
            <a:spAutoFit/>
          </a:bodyPr>
          <a:lstStyle/>
          <a:p>
            <a:r>
              <a:rPr lang="en-GB" sz="800" dirty="0">
                <a:solidFill>
                  <a:schemeClr val="bg1"/>
                </a:solidFill>
              </a:rPr>
              <a:t>Adelaide.  SOURCE: modified Copernicus Sentinel data (2017), processed by ESA, </a:t>
            </a:r>
            <a:r>
              <a:rPr lang="en-GB" sz="800" dirty="0">
                <a:solidFill>
                  <a:schemeClr val="bg1"/>
                </a:solidFill>
                <a:hlinkClick r:id="rId5"/>
              </a:rPr>
              <a:t>CC BY-SA 3.0 IGO </a:t>
            </a:r>
            <a:endParaRPr lang="en-GB" sz="800" dirty="0">
              <a:solidFill>
                <a:schemeClr val="bg1"/>
              </a:solidFill>
            </a:endParaRPr>
          </a:p>
        </p:txBody>
      </p:sp>
    </p:spTree>
    <p:extLst>
      <p:ext uri="{BB962C8B-B14F-4D97-AF65-F5344CB8AC3E}">
        <p14:creationId xmlns:p14="http://schemas.microsoft.com/office/powerpoint/2010/main" val="7994218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el 1">
            <a:extLst>
              <a:ext uri="{FF2B5EF4-FFF2-40B4-BE49-F238E27FC236}">
                <a16:creationId xmlns:a16="http://schemas.microsoft.com/office/drawing/2014/main" xmlns="" id="{DD2D82A2-A693-9143-ADD2-C974BB2F1A90}"/>
              </a:ext>
            </a:extLst>
          </p:cNvPr>
          <p:cNvSpPr txBox="1">
            <a:spLocks/>
          </p:cNvSpPr>
          <p:nvPr/>
        </p:nvSpPr>
        <p:spPr bwMode="auto">
          <a:xfrm>
            <a:off x="0" y="0"/>
            <a:ext cx="10747661" cy="6858000"/>
          </a:xfrm>
          <a:prstGeom prst="rect">
            <a:avLst/>
          </a:prstGeom>
          <a:gradFill flip="none" rotWithShape="1">
            <a:gsLst>
              <a:gs pos="75000">
                <a:srgbClr val="0070C0"/>
              </a:gs>
              <a:gs pos="0">
                <a:srgbClr val="00B0F0"/>
              </a:gs>
            </a:gsLst>
            <a:lin ang="5400000" scaled="1"/>
            <a:tileRect/>
          </a:gradFill>
          <a:ln>
            <a:noFill/>
          </a:ln>
          <a:extLst/>
        </p:spPr>
        <p:txBody>
          <a:bodyPr lIns="0" tIns="36087" rIns="0" bIns="36087"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4384">
              <a:solidFill>
                <a:srgbClr val="FFFFFF"/>
              </a:solidFill>
              <a:latin typeface="Arial Bold" pitchFamily="1" charset="0"/>
              <a:sym typeface="Arial Bold" pitchFamily="1" charset="0"/>
            </a:endParaRPr>
          </a:p>
        </p:txBody>
      </p:sp>
      <p:sp>
        <p:nvSpPr>
          <p:cNvPr id="51" name="Title 1">
            <a:extLst>
              <a:ext uri="{FF2B5EF4-FFF2-40B4-BE49-F238E27FC236}">
                <a16:creationId xmlns:a16="http://schemas.microsoft.com/office/drawing/2014/main" xmlns="" id="{C0C050AF-02CE-DC42-8A53-308F1FD98EEC}"/>
              </a:ext>
            </a:extLst>
          </p:cNvPr>
          <p:cNvSpPr txBox="1">
            <a:spLocks/>
          </p:cNvSpPr>
          <p:nvPr/>
        </p:nvSpPr>
        <p:spPr>
          <a:xfrm>
            <a:off x="43348" y="3054350"/>
            <a:ext cx="2661564" cy="556766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US" sz="2598" b="1" dirty="0">
                <a:solidFill>
                  <a:srgbClr val="FFFF00"/>
                </a:solidFill>
                <a:latin typeface="+mn-lt"/>
              </a:rPr>
              <a:t>GCOS aims to improve monitoring of Global </a:t>
            </a:r>
            <a:br>
              <a:rPr lang="en-US" sz="2598" b="1" dirty="0">
                <a:solidFill>
                  <a:srgbClr val="FFFF00"/>
                </a:solidFill>
                <a:latin typeface="+mn-lt"/>
              </a:rPr>
            </a:br>
            <a:r>
              <a:rPr lang="en-US" sz="2598" b="1" dirty="0">
                <a:solidFill>
                  <a:srgbClr val="FFFF00"/>
                </a:solidFill>
                <a:latin typeface="+mn-lt"/>
              </a:rPr>
              <a:t>Climate Cycles</a:t>
            </a:r>
          </a:p>
        </p:txBody>
      </p:sp>
      <p:sp>
        <p:nvSpPr>
          <p:cNvPr id="2" name="Shape 126">
            <a:extLst>
              <a:ext uri="{FF2B5EF4-FFF2-40B4-BE49-F238E27FC236}">
                <a16:creationId xmlns:a16="http://schemas.microsoft.com/office/drawing/2014/main" xmlns="" id="{6ADA5AE2-1249-7D4D-8A94-5E8EA24552AA}"/>
              </a:ext>
            </a:extLst>
          </p:cNvPr>
          <p:cNvSpPr>
            <a:spLocks noChangeArrowheads="1"/>
          </p:cNvSpPr>
          <p:nvPr/>
        </p:nvSpPr>
        <p:spPr bwMode="auto">
          <a:xfrm>
            <a:off x="2860626" y="404889"/>
            <a:ext cx="5335587" cy="5456237"/>
          </a:xfrm>
          <a:prstGeom prst="ellipse">
            <a:avLst/>
          </a:prstGeom>
          <a:noFill/>
          <a:ln w="190500">
            <a:solidFill>
              <a:srgbClr val="A5A5A5"/>
            </a:solidFill>
            <a:round/>
            <a:headEnd/>
            <a:tailEnd/>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
                <a:srgbClr val="000000"/>
              </a:buClr>
              <a:buSzTx/>
              <a:buFontTx/>
              <a:buNone/>
            </a:pPr>
            <a:endParaRPr lang="en-US" altLang="en-US" sz="900" b="0">
              <a:solidFill>
                <a:srgbClr val="FFFFFF"/>
              </a:solidFill>
              <a:sym typeface="Calibri" panose="020F0502020204030204" pitchFamily="34" charset="0"/>
            </a:endParaRPr>
          </a:p>
        </p:txBody>
      </p:sp>
      <p:sp>
        <p:nvSpPr>
          <p:cNvPr id="3" name="Shape 127">
            <a:extLst>
              <a:ext uri="{FF2B5EF4-FFF2-40B4-BE49-F238E27FC236}">
                <a16:creationId xmlns:a16="http://schemas.microsoft.com/office/drawing/2014/main" xmlns="" id="{C067153B-EDD7-9A47-94A0-F3AB55808E1E}"/>
              </a:ext>
            </a:extLst>
          </p:cNvPr>
          <p:cNvSpPr>
            <a:spLocks noChangeArrowheads="1"/>
          </p:cNvSpPr>
          <p:nvPr/>
        </p:nvSpPr>
        <p:spPr bwMode="auto">
          <a:xfrm>
            <a:off x="3897263" y="3522739"/>
            <a:ext cx="3260725" cy="3335337"/>
          </a:xfrm>
          <a:prstGeom prst="ellipse">
            <a:avLst/>
          </a:prstGeom>
          <a:solidFill>
            <a:schemeClr val="bg1">
              <a:alpha val="70000"/>
            </a:schemeClr>
          </a:solidFill>
          <a:ln>
            <a:noFill/>
          </a:ln>
        </p:spPr>
        <p:txBody>
          <a:bodyPr lIns="91425" tIns="45700" rIns="91425" bIns="45700"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
                <a:srgbClr val="000000"/>
              </a:buClr>
              <a:buSzTx/>
              <a:buFontTx/>
              <a:buNone/>
            </a:pPr>
            <a:endParaRPr lang="en-US" altLang="en-US" sz="900" b="0">
              <a:solidFill>
                <a:srgbClr val="FFFFFF"/>
              </a:solidFill>
              <a:sym typeface="Calibri" panose="020F0502020204030204" pitchFamily="34" charset="0"/>
            </a:endParaRPr>
          </a:p>
        </p:txBody>
      </p:sp>
      <p:sp>
        <p:nvSpPr>
          <p:cNvPr id="4" name="Shape 140">
            <a:extLst>
              <a:ext uri="{FF2B5EF4-FFF2-40B4-BE49-F238E27FC236}">
                <a16:creationId xmlns:a16="http://schemas.microsoft.com/office/drawing/2014/main" xmlns="" id="{69B70A90-A1DC-6D44-8CF3-71299B474AD9}"/>
              </a:ext>
            </a:extLst>
          </p:cNvPr>
          <p:cNvSpPr>
            <a:spLocks noChangeArrowheads="1"/>
          </p:cNvSpPr>
          <p:nvPr/>
        </p:nvSpPr>
        <p:spPr bwMode="auto">
          <a:xfrm>
            <a:off x="2246264" y="492125"/>
            <a:ext cx="3260725" cy="3333750"/>
          </a:xfrm>
          <a:prstGeom prst="ellipse">
            <a:avLst/>
          </a:prstGeom>
          <a:solidFill>
            <a:schemeClr val="bg1">
              <a:alpha val="70000"/>
            </a:schemeClr>
          </a:solidFill>
          <a:ln>
            <a:noFill/>
          </a:ln>
        </p:spPr>
        <p:txBody>
          <a:bodyPr lIns="91425" tIns="45700" rIns="91425" bIns="45700"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
                <a:srgbClr val="000000"/>
              </a:buClr>
              <a:buSzTx/>
              <a:buFontTx/>
              <a:buNone/>
            </a:pPr>
            <a:endParaRPr lang="en-US" altLang="en-US" sz="900" b="0">
              <a:solidFill>
                <a:srgbClr val="FFFFFF"/>
              </a:solidFill>
              <a:sym typeface="Calibri" panose="020F0502020204030204" pitchFamily="34" charset="0"/>
            </a:endParaRPr>
          </a:p>
        </p:txBody>
      </p:sp>
      <p:sp>
        <p:nvSpPr>
          <p:cNvPr id="5" name="Shape 141">
            <a:extLst>
              <a:ext uri="{FF2B5EF4-FFF2-40B4-BE49-F238E27FC236}">
                <a16:creationId xmlns:a16="http://schemas.microsoft.com/office/drawing/2014/main" xmlns="" id="{9CDC0666-9B0C-144D-BF75-D37F552D6907}"/>
              </a:ext>
            </a:extLst>
          </p:cNvPr>
          <p:cNvSpPr>
            <a:spLocks noChangeArrowheads="1"/>
          </p:cNvSpPr>
          <p:nvPr/>
        </p:nvSpPr>
        <p:spPr bwMode="auto">
          <a:xfrm>
            <a:off x="5570491" y="492125"/>
            <a:ext cx="3260725" cy="3333750"/>
          </a:xfrm>
          <a:prstGeom prst="ellipse">
            <a:avLst/>
          </a:prstGeom>
          <a:solidFill>
            <a:schemeClr val="bg1">
              <a:alpha val="70000"/>
            </a:schemeClr>
          </a:solidFill>
          <a:ln>
            <a:noFill/>
          </a:ln>
        </p:spPr>
        <p:txBody>
          <a:bodyPr lIns="91425" tIns="45700" rIns="91425" bIns="45700"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
                <a:srgbClr val="000000"/>
              </a:buClr>
              <a:buSzTx/>
              <a:buFontTx/>
              <a:buNone/>
            </a:pPr>
            <a:endParaRPr lang="en-US" altLang="en-US" sz="900" b="0">
              <a:solidFill>
                <a:srgbClr val="FFFFFF"/>
              </a:solidFill>
              <a:sym typeface="Calibri" panose="020F0502020204030204" pitchFamily="34" charset="0"/>
            </a:endParaRPr>
          </a:p>
        </p:txBody>
      </p:sp>
      <p:grpSp>
        <p:nvGrpSpPr>
          <p:cNvPr id="6" name="Group 5">
            <a:extLst>
              <a:ext uri="{FF2B5EF4-FFF2-40B4-BE49-F238E27FC236}">
                <a16:creationId xmlns:a16="http://schemas.microsoft.com/office/drawing/2014/main" xmlns="" id="{81F80BB4-1C63-2849-A8EC-873E746075B4}"/>
              </a:ext>
            </a:extLst>
          </p:cNvPr>
          <p:cNvGrpSpPr>
            <a:grpSpLocks/>
          </p:cNvGrpSpPr>
          <p:nvPr/>
        </p:nvGrpSpPr>
        <p:grpSpPr bwMode="auto">
          <a:xfrm>
            <a:off x="2865426" y="1095375"/>
            <a:ext cx="5332413" cy="5024438"/>
            <a:chOff x="1707806" y="1038164"/>
            <a:chExt cx="5331979" cy="5024941"/>
          </a:xfrm>
        </p:grpSpPr>
        <p:sp>
          <p:nvSpPr>
            <p:cNvPr id="7" name="Shape 129">
              <a:extLst>
                <a:ext uri="{FF2B5EF4-FFF2-40B4-BE49-F238E27FC236}">
                  <a16:creationId xmlns:a16="http://schemas.microsoft.com/office/drawing/2014/main" xmlns="" id="{A799C4E6-D9F7-1E41-AB89-C72BDE72BF5B}"/>
                </a:ext>
              </a:extLst>
            </p:cNvPr>
            <p:cNvSpPr/>
            <p:nvPr/>
          </p:nvSpPr>
          <p:spPr>
            <a:xfrm>
              <a:off x="3380895" y="3989622"/>
              <a:ext cx="1995326" cy="2073483"/>
            </a:xfrm>
            <a:prstGeom prst="blockArc">
              <a:avLst>
                <a:gd name="adj1" fmla="val 9057867"/>
                <a:gd name="adj2" fmla="val 16252686"/>
                <a:gd name="adj3" fmla="val 4641"/>
              </a:avLst>
            </a:prstGeom>
            <a:solidFill>
              <a:srgbClr val="00D2DA"/>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8" name="Shape 130">
              <a:extLst>
                <a:ext uri="{FF2B5EF4-FFF2-40B4-BE49-F238E27FC236}">
                  <a16:creationId xmlns:a16="http://schemas.microsoft.com/office/drawing/2014/main" xmlns="" id="{F5D51D3A-EB08-BF40-AA8C-285B14B660D4}"/>
                </a:ext>
              </a:extLst>
            </p:cNvPr>
            <p:cNvSpPr/>
            <p:nvPr/>
          </p:nvSpPr>
          <p:spPr>
            <a:xfrm>
              <a:off x="3377720" y="3981684"/>
              <a:ext cx="1993738" cy="2073483"/>
            </a:xfrm>
            <a:prstGeom prst="blockArc">
              <a:avLst>
                <a:gd name="adj1" fmla="val 1745754"/>
                <a:gd name="adj2" fmla="val 9112068"/>
                <a:gd name="adj3" fmla="val 4641"/>
              </a:avLst>
            </a:prstGeom>
            <a:solidFill>
              <a:srgbClr val="F29200"/>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9" name="Shape 143">
              <a:extLst>
                <a:ext uri="{FF2B5EF4-FFF2-40B4-BE49-F238E27FC236}">
                  <a16:creationId xmlns:a16="http://schemas.microsoft.com/office/drawing/2014/main" xmlns="" id="{FF429ED2-B3E0-624A-A1AB-EA9D2DBFD6F4}"/>
                </a:ext>
              </a:extLst>
            </p:cNvPr>
            <p:cNvSpPr/>
            <p:nvPr/>
          </p:nvSpPr>
          <p:spPr>
            <a:xfrm>
              <a:off x="1707806" y="1038164"/>
              <a:ext cx="1993738" cy="2073483"/>
            </a:xfrm>
            <a:prstGeom prst="blockArc">
              <a:avLst>
                <a:gd name="adj1" fmla="val 9057867"/>
                <a:gd name="adj2" fmla="val 16252686"/>
                <a:gd name="adj3" fmla="val 4641"/>
              </a:avLst>
            </a:prstGeom>
            <a:solidFill>
              <a:srgbClr val="00D2DA"/>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10" name="Shape 145">
              <a:extLst>
                <a:ext uri="{FF2B5EF4-FFF2-40B4-BE49-F238E27FC236}">
                  <a16:creationId xmlns:a16="http://schemas.microsoft.com/office/drawing/2014/main" xmlns="" id="{1EE4C755-2CFB-DE4B-A94A-CCB124C2ABEC}"/>
                </a:ext>
              </a:extLst>
            </p:cNvPr>
            <p:cNvSpPr/>
            <p:nvPr/>
          </p:nvSpPr>
          <p:spPr>
            <a:xfrm>
              <a:off x="1722093" y="1038164"/>
              <a:ext cx="1993738" cy="2073483"/>
            </a:xfrm>
            <a:prstGeom prst="blockArc">
              <a:avLst>
                <a:gd name="adj1" fmla="val 16200000"/>
                <a:gd name="adj2" fmla="val 1800000"/>
                <a:gd name="adj3" fmla="val 4641"/>
              </a:avLst>
            </a:prstGeom>
            <a:solidFill>
              <a:srgbClr val="009FE3"/>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11" name="Shape 155">
              <a:extLst>
                <a:ext uri="{FF2B5EF4-FFF2-40B4-BE49-F238E27FC236}">
                  <a16:creationId xmlns:a16="http://schemas.microsoft.com/office/drawing/2014/main" xmlns="" id="{068E4496-E88F-3A48-B0C7-CE4968EB6FB6}"/>
                </a:ext>
              </a:extLst>
            </p:cNvPr>
            <p:cNvSpPr/>
            <p:nvPr/>
          </p:nvSpPr>
          <p:spPr>
            <a:xfrm>
              <a:off x="5031760" y="1038164"/>
              <a:ext cx="1993738" cy="2073483"/>
            </a:xfrm>
            <a:prstGeom prst="blockArc">
              <a:avLst>
                <a:gd name="adj1" fmla="val 9057867"/>
                <a:gd name="adj2" fmla="val 16252686"/>
                <a:gd name="adj3" fmla="val 4641"/>
              </a:avLst>
            </a:prstGeom>
            <a:solidFill>
              <a:srgbClr val="00D2DA"/>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12" name="Shape 157">
              <a:extLst>
                <a:ext uri="{FF2B5EF4-FFF2-40B4-BE49-F238E27FC236}">
                  <a16:creationId xmlns:a16="http://schemas.microsoft.com/office/drawing/2014/main" xmlns="" id="{EBE8A233-1EB4-B845-B56D-937DBA1D2DF3}"/>
                </a:ext>
              </a:extLst>
            </p:cNvPr>
            <p:cNvSpPr/>
            <p:nvPr/>
          </p:nvSpPr>
          <p:spPr>
            <a:xfrm>
              <a:off x="5046047" y="1038164"/>
              <a:ext cx="1993738" cy="2073483"/>
            </a:xfrm>
            <a:prstGeom prst="blockArc">
              <a:avLst>
                <a:gd name="adj1" fmla="val 16200000"/>
                <a:gd name="adj2" fmla="val 1800000"/>
                <a:gd name="adj3" fmla="val 4641"/>
              </a:avLst>
            </a:prstGeom>
            <a:solidFill>
              <a:srgbClr val="009FE3"/>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13" name="Shape 131">
              <a:extLst>
                <a:ext uri="{FF2B5EF4-FFF2-40B4-BE49-F238E27FC236}">
                  <a16:creationId xmlns:a16="http://schemas.microsoft.com/office/drawing/2014/main" xmlns="" id="{2B26BC23-81A4-8741-97F9-4ED11ABFF6BC}"/>
                </a:ext>
              </a:extLst>
            </p:cNvPr>
            <p:cNvSpPr/>
            <p:nvPr/>
          </p:nvSpPr>
          <p:spPr>
            <a:xfrm>
              <a:off x="3372958" y="3989622"/>
              <a:ext cx="1995325" cy="2073483"/>
            </a:xfrm>
            <a:prstGeom prst="blockArc">
              <a:avLst>
                <a:gd name="adj1" fmla="val 16200000"/>
                <a:gd name="adj2" fmla="val 1800000"/>
                <a:gd name="adj3" fmla="val 4641"/>
              </a:avLst>
            </a:prstGeom>
            <a:solidFill>
              <a:srgbClr val="009FE3"/>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14" name="Shape 144">
              <a:extLst>
                <a:ext uri="{FF2B5EF4-FFF2-40B4-BE49-F238E27FC236}">
                  <a16:creationId xmlns:a16="http://schemas.microsoft.com/office/drawing/2014/main" xmlns="" id="{2F41E7F1-D5F8-A043-94AD-DF58EF604950}"/>
                </a:ext>
              </a:extLst>
            </p:cNvPr>
            <p:cNvSpPr/>
            <p:nvPr/>
          </p:nvSpPr>
          <p:spPr>
            <a:xfrm>
              <a:off x="1715743" y="1052453"/>
              <a:ext cx="1992150" cy="2073483"/>
            </a:xfrm>
            <a:prstGeom prst="blockArc">
              <a:avLst>
                <a:gd name="adj1" fmla="val 1745754"/>
                <a:gd name="adj2" fmla="val 9112068"/>
                <a:gd name="adj3" fmla="val 4641"/>
              </a:avLst>
            </a:prstGeom>
            <a:solidFill>
              <a:srgbClr val="F29200"/>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15" name="Shape 156">
              <a:extLst>
                <a:ext uri="{FF2B5EF4-FFF2-40B4-BE49-F238E27FC236}">
                  <a16:creationId xmlns:a16="http://schemas.microsoft.com/office/drawing/2014/main" xmlns="" id="{5074FF9D-DA2E-3E4D-AB07-FDCF675A5060}"/>
                </a:ext>
              </a:extLst>
            </p:cNvPr>
            <p:cNvSpPr/>
            <p:nvPr/>
          </p:nvSpPr>
          <p:spPr>
            <a:xfrm>
              <a:off x="5039698" y="1052453"/>
              <a:ext cx="1992150" cy="2071894"/>
            </a:xfrm>
            <a:prstGeom prst="blockArc">
              <a:avLst>
                <a:gd name="adj1" fmla="val 1745754"/>
                <a:gd name="adj2" fmla="val 9112068"/>
                <a:gd name="adj3" fmla="val 4641"/>
              </a:avLst>
            </a:prstGeom>
            <a:solidFill>
              <a:srgbClr val="F29200"/>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grpSp>
      <p:grpSp>
        <p:nvGrpSpPr>
          <p:cNvPr id="16" name="Group 15">
            <a:extLst>
              <a:ext uri="{FF2B5EF4-FFF2-40B4-BE49-F238E27FC236}">
                <a16:creationId xmlns:a16="http://schemas.microsoft.com/office/drawing/2014/main" xmlns="" id="{599A87F7-26EC-BE48-94E9-A2441F4A592E}"/>
              </a:ext>
            </a:extLst>
          </p:cNvPr>
          <p:cNvGrpSpPr>
            <a:grpSpLocks/>
          </p:cNvGrpSpPr>
          <p:nvPr/>
        </p:nvGrpSpPr>
        <p:grpSpPr bwMode="auto">
          <a:xfrm>
            <a:off x="3417838" y="1654175"/>
            <a:ext cx="4241800" cy="3905250"/>
            <a:chOff x="2260605" y="1597646"/>
            <a:chExt cx="4241489" cy="3905191"/>
          </a:xfrm>
        </p:grpSpPr>
        <p:sp>
          <p:nvSpPr>
            <p:cNvPr id="17" name="Shape 132">
              <a:extLst>
                <a:ext uri="{FF2B5EF4-FFF2-40B4-BE49-F238E27FC236}">
                  <a16:creationId xmlns:a16="http://schemas.microsoft.com/office/drawing/2014/main" xmlns="" id="{636B0671-4492-D94B-AB8F-B1394705B452}"/>
                </a:ext>
              </a:extLst>
            </p:cNvPr>
            <p:cNvSpPr>
              <a:spLocks noChangeArrowheads="1"/>
            </p:cNvSpPr>
            <p:nvPr/>
          </p:nvSpPr>
          <p:spPr bwMode="auto">
            <a:xfrm>
              <a:off x="3912265" y="4549234"/>
              <a:ext cx="916976" cy="953603"/>
            </a:xfrm>
            <a:prstGeom prst="ellipse">
              <a:avLst/>
            </a:prstGeom>
            <a:solidFill>
              <a:srgbClr val="4F81BD"/>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18" name="Shape 146">
              <a:extLst>
                <a:ext uri="{FF2B5EF4-FFF2-40B4-BE49-F238E27FC236}">
                  <a16:creationId xmlns:a16="http://schemas.microsoft.com/office/drawing/2014/main" xmlns="" id="{9F03A198-EE5B-E74D-8DC9-F2130C5FEC4F}"/>
                </a:ext>
              </a:extLst>
            </p:cNvPr>
            <p:cNvSpPr>
              <a:spLocks noChangeArrowheads="1"/>
            </p:cNvSpPr>
            <p:nvPr/>
          </p:nvSpPr>
          <p:spPr bwMode="auto">
            <a:xfrm>
              <a:off x="2260605" y="1597646"/>
              <a:ext cx="917596" cy="954248"/>
            </a:xfrm>
            <a:prstGeom prst="ellipse">
              <a:avLst/>
            </a:prstGeom>
            <a:solidFill>
              <a:srgbClr val="4F81BD"/>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19" name="Shape 158">
              <a:extLst>
                <a:ext uri="{FF2B5EF4-FFF2-40B4-BE49-F238E27FC236}">
                  <a16:creationId xmlns:a16="http://schemas.microsoft.com/office/drawing/2014/main" xmlns="" id="{BC761785-0605-374F-BF41-5F11FD67DCFD}"/>
                </a:ext>
              </a:extLst>
            </p:cNvPr>
            <p:cNvSpPr>
              <a:spLocks noChangeArrowheads="1"/>
            </p:cNvSpPr>
            <p:nvPr/>
          </p:nvSpPr>
          <p:spPr bwMode="auto">
            <a:xfrm>
              <a:off x="5584457" y="1597665"/>
              <a:ext cx="917637" cy="954291"/>
            </a:xfrm>
            <a:prstGeom prst="ellipse">
              <a:avLst/>
            </a:prstGeom>
            <a:solidFill>
              <a:srgbClr val="4F81BD"/>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20" name="Shape 133">
              <a:extLst>
                <a:ext uri="{FF2B5EF4-FFF2-40B4-BE49-F238E27FC236}">
                  <a16:creationId xmlns:a16="http://schemas.microsoft.com/office/drawing/2014/main" xmlns="" id="{485F68ED-476D-B045-98B9-29990B564642}"/>
                </a:ext>
              </a:extLst>
            </p:cNvPr>
            <p:cNvSpPr txBox="1">
              <a:spLocks noChangeArrowheads="1"/>
            </p:cNvSpPr>
            <p:nvPr/>
          </p:nvSpPr>
          <p:spPr bwMode="auto">
            <a:xfrm>
              <a:off x="4046553" y="4688886"/>
              <a:ext cx="648399" cy="67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550" tIns="35550" rIns="35550" bIns="35550"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Aft>
                  <a:spcPct val="0"/>
                </a:spcAft>
                <a:buClrTx/>
                <a:buSzPct val="25000"/>
                <a:buFontTx/>
                <a:buNone/>
              </a:pPr>
              <a:r>
                <a:rPr lang="en-GB" altLang="en-US" sz="1100">
                  <a:solidFill>
                    <a:srgbClr val="FFFFFF"/>
                  </a:solidFill>
                  <a:latin typeface="Arial" panose="020B0604020202020204" pitchFamily="34" charset="0"/>
                  <a:cs typeface="Arial" panose="020B0604020202020204" pitchFamily="34" charset="0"/>
                  <a:sym typeface="Arial" panose="020B0604020202020204" pitchFamily="34" charset="0"/>
                </a:rPr>
                <a:t>Energy</a:t>
              </a:r>
            </a:p>
          </p:txBody>
        </p:sp>
        <p:sp>
          <p:nvSpPr>
            <p:cNvPr id="21" name="Shape 147">
              <a:extLst>
                <a:ext uri="{FF2B5EF4-FFF2-40B4-BE49-F238E27FC236}">
                  <a16:creationId xmlns:a16="http://schemas.microsoft.com/office/drawing/2014/main" xmlns="" id="{114DE922-F25F-5648-8C02-8E69EC9E0059}"/>
                </a:ext>
              </a:extLst>
            </p:cNvPr>
            <p:cNvSpPr txBox="1">
              <a:spLocks noChangeArrowheads="1"/>
            </p:cNvSpPr>
            <p:nvPr/>
          </p:nvSpPr>
          <p:spPr bwMode="auto">
            <a:xfrm>
              <a:off x="2394984" y="1737393"/>
              <a:ext cx="648838" cy="67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550" tIns="35550" rIns="35550" bIns="35550"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Aft>
                  <a:spcPct val="0"/>
                </a:spcAft>
                <a:buClrTx/>
                <a:buSzPct val="25000"/>
                <a:buFontTx/>
                <a:buNone/>
              </a:pPr>
              <a:r>
                <a:rPr lang="en-GB" altLang="en-US" sz="1100">
                  <a:solidFill>
                    <a:srgbClr val="FFFFFF"/>
                  </a:solidFill>
                  <a:latin typeface="Arial" panose="020B0604020202020204" pitchFamily="34" charset="0"/>
                  <a:cs typeface="Arial" panose="020B0604020202020204" pitchFamily="34" charset="0"/>
                  <a:sym typeface="Arial" panose="020B0604020202020204" pitchFamily="34" charset="0"/>
                </a:rPr>
                <a:t>Water</a:t>
              </a:r>
            </a:p>
          </p:txBody>
        </p:sp>
        <p:sp>
          <p:nvSpPr>
            <p:cNvPr id="22" name="Shape 159">
              <a:extLst>
                <a:ext uri="{FF2B5EF4-FFF2-40B4-BE49-F238E27FC236}">
                  <a16:creationId xmlns:a16="http://schemas.microsoft.com/office/drawing/2014/main" xmlns="" id="{215953A9-A768-2847-BD24-FF3FEADD6583}"/>
                </a:ext>
              </a:extLst>
            </p:cNvPr>
            <p:cNvSpPr txBox="1">
              <a:spLocks noChangeArrowheads="1"/>
            </p:cNvSpPr>
            <p:nvPr/>
          </p:nvSpPr>
          <p:spPr bwMode="auto">
            <a:xfrm>
              <a:off x="5718842" y="1737418"/>
              <a:ext cx="648867" cy="67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550" tIns="35550" rIns="35550" bIns="35550"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Aft>
                  <a:spcPct val="0"/>
                </a:spcAft>
                <a:buClrTx/>
                <a:buSzPct val="25000"/>
                <a:buFontTx/>
                <a:buNone/>
              </a:pPr>
              <a:r>
                <a:rPr lang="en-GB" altLang="en-US" sz="1100">
                  <a:solidFill>
                    <a:srgbClr val="FFFFFF"/>
                  </a:solidFill>
                  <a:latin typeface="Arial" panose="020B0604020202020204" pitchFamily="34" charset="0"/>
                  <a:cs typeface="Arial" panose="020B0604020202020204" pitchFamily="34" charset="0"/>
                  <a:sym typeface="Arial" panose="020B0604020202020204" pitchFamily="34" charset="0"/>
                </a:rPr>
                <a:t>Carbon</a:t>
              </a:r>
            </a:p>
          </p:txBody>
        </p:sp>
      </p:grpSp>
      <p:grpSp>
        <p:nvGrpSpPr>
          <p:cNvPr id="23" name="Group 22">
            <a:extLst>
              <a:ext uri="{FF2B5EF4-FFF2-40B4-BE49-F238E27FC236}">
                <a16:creationId xmlns:a16="http://schemas.microsoft.com/office/drawing/2014/main" xmlns="" id="{E195B531-1DF0-B446-A1F7-887DA95C050D}"/>
              </a:ext>
            </a:extLst>
          </p:cNvPr>
          <p:cNvGrpSpPr>
            <a:grpSpLocks/>
          </p:cNvGrpSpPr>
          <p:nvPr/>
        </p:nvGrpSpPr>
        <p:grpSpPr bwMode="auto">
          <a:xfrm>
            <a:off x="4062363" y="2051057"/>
            <a:ext cx="4621213" cy="4125913"/>
            <a:chOff x="2905287" y="1993535"/>
            <a:chExt cx="4620578" cy="4126006"/>
          </a:xfrm>
        </p:grpSpPr>
        <p:sp>
          <p:nvSpPr>
            <p:cNvPr id="24" name="Shape 136">
              <a:extLst>
                <a:ext uri="{FF2B5EF4-FFF2-40B4-BE49-F238E27FC236}">
                  <a16:creationId xmlns:a16="http://schemas.microsoft.com/office/drawing/2014/main" xmlns="" id="{7B80E6CA-4AB4-3E47-B058-99CDD686A120}"/>
                </a:ext>
              </a:extLst>
            </p:cNvPr>
            <p:cNvSpPr>
              <a:spLocks noChangeArrowheads="1"/>
            </p:cNvSpPr>
            <p:nvPr/>
          </p:nvSpPr>
          <p:spPr bwMode="auto">
            <a:xfrm>
              <a:off x="4525835" y="4945570"/>
              <a:ext cx="1377076" cy="1173971"/>
            </a:xfrm>
            <a:prstGeom prst="ellipse">
              <a:avLst/>
            </a:prstGeom>
            <a:solidFill>
              <a:srgbClr val="FED6A5"/>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25" name="Shape 137">
              <a:extLst>
                <a:ext uri="{FF2B5EF4-FFF2-40B4-BE49-F238E27FC236}">
                  <a16:creationId xmlns:a16="http://schemas.microsoft.com/office/drawing/2014/main" xmlns="" id="{3FF7EDE3-90C9-3D4C-95AF-F8E45FAFA275}"/>
                </a:ext>
              </a:extLst>
            </p:cNvPr>
            <p:cNvSpPr txBox="1"/>
            <p:nvPr/>
          </p:nvSpPr>
          <p:spPr>
            <a:xfrm>
              <a:off x="4727487" y="5117805"/>
              <a:ext cx="973004" cy="830282"/>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Albedo,</a:t>
              </a:r>
              <a:br>
                <a:rPr lang="en-GB" sz="1050" b="0" dirty="0">
                  <a:solidFill>
                    <a:srgbClr val="000000"/>
                  </a:solidFill>
                  <a:latin typeface="Calibri"/>
                  <a:ea typeface="Calibri"/>
                  <a:cs typeface="Calibri"/>
                  <a:sym typeface="Calibri"/>
                </a:rPr>
              </a:br>
              <a:r>
                <a:rPr lang="en-GB" sz="1050" b="0" i="1" dirty="0">
                  <a:solidFill>
                    <a:srgbClr val="000000"/>
                  </a:solidFill>
                  <a:latin typeface="Calibri"/>
                  <a:ea typeface="Calibri"/>
                  <a:cs typeface="Calibri"/>
                  <a:sym typeface="Calibri"/>
                </a:rPr>
                <a:t>Latent and Sensible Heat</a:t>
              </a:r>
              <a:r>
                <a:rPr lang="en-GB" sz="1050" b="0" dirty="0">
                  <a:solidFill>
                    <a:srgbClr val="000000"/>
                  </a:solidFill>
                  <a:latin typeface="Calibri"/>
                  <a:ea typeface="Calibri"/>
                  <a:cs typeface="Calibri"/>
                  <a:sym typeface="Calibri"/>
                </a:rPr>
                <a:t> fluxes, Land Surface Temperature</a:t>
              </a:r>
            </a:p>
          </p:txBody>
        </p:sp>
        <p:sp>
          <p:nvSpPr>
            <p:cNvPr id="26" name="Shape 150">
              <a:extLst>
                <a:ext uri="{FF2B5EF4-FFF2-40B4-BE49-F238E27FC236}">
                  <a16:creationId xmlns:a16="http://schemas.microsoft.com/office/drawing/2014/main" xmlns="" id="{44FB449A-2C51-7647-8047-4B7EB2613D94}"/>
                </a:ext>
              </a:extLst>
            </p:cNvPr>
            <p:cNvSpPr>
              <a:spLocks noChangeArrowheads="1"/>
            </p:cNvSpPr>
            <p:nvPr/>
          </p:nvSpPr>
          <p:spPr bwMode="auto">
            <a:xfrm>
              <a:off x="2905287" y="1993608"/>
              <a:ext cx="1314476" cy="1174765"/>
            </a:xfrm>
            <a:prstGeom prst="ellipse">
              <a:avLst/>
            </a:prstGeom>
            <a:solidFill>
              <a:srgbClr val="FED6A5"/>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27" name="Shape 151">
              <a:extLst>
                <a:ext uri="{FF2B5EF4-FFF2-40B4-BE49-F238E27FC236}">
                  <a16:creationId xmlns:a16="http://schemas.microsoft.com/office/drawing/2014/main" xmlns="" id="{F7B169C3-1EFD-6546-93F5-7D9850209362}"/>
                </a:ext>
              </a:extLst>
            </p:cNvPr>
            <p:cNvSpPr txBox="1"/>
            <p:nvPr/>
          </p:nvSpPr>
          <p:spPr>
            <a:xfrm>
              <a:off x="3097349" y="2164989"/>
              <a:ext cx="930147" cy="831869"/>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Soil Moisture,</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River Discharge,</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Lakes, Groundwater, Cryosphere, Water use</a:t>
              </a:r>
            </a:p>
          </p:txBody>
        </p:sp>
        <p:sp>
          <p:nvSpPr>
            <p:cNvPr id="28" name="Shape 162">
              <a:extLst>
                <a:ext uri="{FF2B5EF4-FFF2-40B4-BE49-F238E27FC236}">
                  <a16:creationId xmlns:a16="http://schemas.microsoft.com/office/drawing/2014/main" xmlns="" id="{D7B862C1-18D9-AC45-9F22-AB6ED83F92EE}"/>
                </a:ext>
              </a:extLst>
            </p:cNvPr>
            <p:cNvSpPr>
              <a:spLocks noChangeArrowheads="1"/>
            </p:cNvSpPr>
            <p:nvPr/>
          </p:nvSpPr>
          <p:spPr bwMode="auto">
            <a:xfrm>
              <a:off x="6246640" y="1993535"/>
              <a:ext cx="1279225" cy="1174818"/>
            </a:xfrm>
            <a:prstGeom prst="ellipse">
              <a:avLst/>
            </a:prstGeom>
            <a:solidFill>
              <a:srgbClr val="FED6A5"/>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29" name="Shape 163">
              <a:extLst>
                <a:ext uri="{FF2B5EF4-FFF2-40B4-BE49-F238E27FC236}">
                  <a16:creationId xmlns:a16="http://schemas.microsoft.com/office/drawing/2014/main" xmlns="" id="{D8749583-2B73-1142-92CE-EB6832FF42F9}"/>
                </a:ext>
              </a:extLst>
            </p:cNvPr>
            <p:cNvSpPr txBox="1"/>
            <p:nvPr/>
          </p:nvSpPr>
          <p:spPr>
            <a:xfrm>
              <a:off x="6433815" y="2164989"/>
              <a:ext cx="904751" cy="831869"/>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Soil Carbon,</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Above-ground Biomass, Fire, GHG Fluxes</a:t>
              </a:r>
            </a:p>
          </p:txBody>
        </p:sp>
      </p:grpSp>
      <p:grpSp>
        <p:nvGrpSpPr>
          <p:cNvPr id="30" name="Group 29">
            <a:extLst>
              <a:ext uri="{FF2B5EF4-FFF2-40B4-BE49-F238E27FC236}">
                <a16:creationId xmlns:a16="http://schemas.microsoft.com/office/drawing/2014/main" xmlns="" id="{E6F183DA-593E-9947-8AA0-40718759E83F}"/>
              </a:ext>
            </a:extLst>
          </p:cNvPr>
          <p:cNvGrpSpPr>
            <a:grpSpLocks/>
          </p:cNvGrpSpPr>
          <p:nvPr/>
        </p:nvGrpSpPr>
        <p:grpSpPr bwMode="auto">
          <a:xfrm>
            <a:off x="2352626" y="531889"/>
            <a:ext cx="5487987" cy="5629275"/>
            <a:chOff x="1196049" y="474948"/>
            <a:chExt cx="5486839" cy="5629635"/>
          </a:xfrm>
        </p:grpSpPr>
        <p:sp>
          <p:nvSpPr>
            <p:cNvPr id="31" name="Shape 134">
              <a:extLst>
                <a:ext uri="{FF2B5EF4-FFF2-40B4-BE49-F238E27FC236}">
                  <a16:creationId xmlns:a16="http://schemas.microsoft.com/office/drawing/2014/main" xmlns="" id="{58E3DC28-B3AC-A444-A633-27B8DDF020DC}"/>
                </a:ext>
              </a:extLst>
            </p:cNvPr>
            <p:cNvSpPr>
              <a:spLocks noChangeArrowheads="1"/>
            </p:cNvSpPr>
            <p:nvPr/>
          </p:nvSpPr>
          <p:spPr bwMode="auto">
            <a:xfrm>
              <a:off x="3682214" y="3426011"/>
              <a:ext cx="1377076" cy="1173971"/>
            </a:xfrm>
            <a:prstGeom prst="ellipse">
              <a:avLst/>
            </a:prstGeom>
            <a:solidFill>
              <a:srgbClr val="AFDEF8"/>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32" name="Shape 135">
              <a:extLst>
                <a:ext uri="{FF2B5EF4-FFF2-40B4-BE49-F238E27FC236}">
                  <a16:creationId xmlns:a16="http://schemas.microsoft.com/office/drawing/2014/main" xmlns="" id="{AC53DFE4-FFCC-3B4E-B3E9-5AED77D28EF0}"/>
                </a:ext>
              </a:extLst>
            </p:cNvPr>
            <p:cNvSpPr txBox="1"/>
            <p:nvPr/>
          </p:nvSpPr>
          <p:spPr>
            <a:xfrm>
              <a:off x="3883124" y="3597760"/>
              <a:ext cx="974521" cy="830316"/>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Radiation Budgets, Temperature Wind speed &amp; direction</a:t>
              </a:r>
            </a:p>
          </p:txBody>
        </p:sp>
        <p:sp>
          <p:nvSpPr>
            <p:cNvPr id="33" name="Shape 138">
              <a:extLst>
                <a:ext uri="{FF2B5EF4-FFF2-40B4-BE49-F238E27FC236}">
                  <a16:creationId xmlns:a16="http://schemas.microsoft.com/office/drawing/2014/main" xmlns="" id="{0DB46A0B-650B-2145-B701-7316784CC052}"/>
                </a:ext>
              </a:extLst>
            </p:cNvPr>
            <p:cNvSpPr>
              <a:spLocks noChangeArrowheads="1"/>
            </p:cNvSpPr>
            <p:nvPr/>
          </p:nvSpPr>
          <p:spPr bwMode="auto">
            <a:xfrm>
              <a:off x="2838595" y="4930612"/>
              <a:ext cx="1377076" cy="1173971"/>
            </a:xfrm>
            <a:prstGeom prst="ellipse">
              <a:avLst/>
            </a:prstGeom>
            <a:solidFill>
              <a:srgbClr val="AAD2DA"/>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34" name="Shape 139">
              <a:extLst>
                <a:ext uri="{FF2B5EF4-FFF2-40B4-BE49-F238E27FC236}">
                  <a16:creationId xmlns:a16="http://schemas.microsoft.com/office/drawing/2014/main" xmlns="" id="{8B3CCC79-EE9F-4248-BE86-A4A236BFE966}"/>
                </a:ext>
              </a:extLst>
            </p:cNvPr>
            <p:cNvSpPr txBox="1"/>
            <p:nvPr/>
          </p:nvSpPr>
          <p:spPr>
            <a:xfrm>
              <a:off x="3040338" y="5102806"/>
              <a:ext cx="972933" cy="830316"/>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Ocean Surface Heat Flux, Sea Surface &amp; Subsurface Temperature,</a:t>
              </a:r>
            </a:p>
          </p:txBody>
        </p:sp>
        <p:sp>
          <p:nvSpPr>
            <p:cNvPr id="35" name="Shape 148">
              <a:extLst>
                <a:ext uri="{FF2B5EF4-FFF2-40B4-BE49-F238E27FC236}">
                  <a16:creationId xmlns:a16="http://schemas.microsoft.com/office/drawing/2014/main" xmlns="" id="{0B1EC816-21AD-7145-B3EC-0558FB74C439}"/>
                </a:ext>
              </a:extLst>
            </p:cNvPr>
            <p:cNvSpPr>
              <a:spLocks noChangeArrowheads="1"/>
            </p:cNvSpPr>
            <p:nvPr/>
          </p:nvSpPr>
          <p:spPr bwMode="auto">
            <a:xfrm>
              <a:off x="2062165" y="474948"/>
              <a:ext cx="1314476" cy="1174765"/>
            </a:xfrm>
            <a:prstGeom prst="ellipse">
              <a:avLst/>
            </a:prstGeom>
            <a:solidFill>
              <a:srgbClr val="AFDEF8"/>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36" name="Shape 149">
              <a:extLst>
                <a:ext uri="{FF2B5EF4-FFF2-40B4-BE49-F238E27FC236}">
                  <a16:creationId xmlns:a16="http://schemas.microsoft.com/office/drawing/2014/main" xmlns="" id="{330BEA1A-FAC3-BB48-9E30-BA7613780F54}"/>
                </a:ext>
              </a:extLst>
            </p:cNvPr>
            <p:cNvSpPr txBox="1"/>
            <p:nvPr/>
          </p:nvSpPr>
          <p:spPr>
            <a:xfrm>
              <a:off x="2254690" y="646409"/>
              <a:ext cx="930080" cy="831903"/>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a:solidFill>
                    <a:srgbClr val="000000"/>
                  </a:solidFill>
                  <a:latin typeface="Calibri"/>
                  <a:ea typeface="Calibri"/>
                  <a:cs typeface="Calibri"/>
                  <a:sym typeface="Calibri"/>
                </a:rPr>
                <a:t>Precipitation, Cloud Properties,</a:t>
              </a:r>
              <a:br>
                <a:rPr lang="en-GB" sz="1050" b="0">
                  <a:solidFill>
                    <a:srgbClr val="000000"/>
                  </a:solidFill>
                  <a:latin typeface="Calibri"/>
                  <a:ea typeface="Calibri"/>
                  <a:cs typeface="Calibri"/>
                  <a:sym typeface="Calibri"/>
                </a:rPr>
              </a:br>
              <a:r>
                <a:rPr lang="en-GB" sz="1050" b="0">
                  <a:solidFill>
                    <a:srgbClr val="000000"/>
                  </a:solidFill>
                  <a:latin typeface="Calibri"/>
                  <a:ea typeface="Calibri"/>
                  <a:cs typeface="Calibri"/>
                  <a:sym typeface="Calibri"/>
                </a:rPr>
                <a:t>Water Vapour Surface Temperature</a:t>
              </a:r>
            </a:p>
          </p:txBody>
        </p:sp>
        <p:sp>
          <p:nvSpPr>
            <p:cNvPr id="37" name="Shape 152">
              <a:extLst>
                <a:ext uri="{FF2B5EF4-FFF2-40B4-BE49-F238E27FC236}">
                  <a16:creationId xmlns:a16="http://schemas.microsoft.com/office/drawing/2014/main" xmlns="" id="{04D59B37-41BB-6840-961C-EF8455EA80C9}"/>
                </a:ext>
              </a:extLst>
            </p:cNvPr>
            <p:cNvSpPr>
              <a:spLocks noChangeArrowheads="1"/>
            </p:cNvSpPr>
            <p:nvPr/>
          </p:nvSpPr>
          <p:spPr bwMode="auto">
            <a:xfrm>
              <a:off x="1196049" y="1978659"/>
              <a:ext cx="1314476" cy="1174765"/>
            </a:xfrm>
            <a:prstGeom prst="ellipse">
              <a:avLst/>
            </a:prstGeom>
            <a:solidFill>
              <a:srgbClr val="AAD2DA"/>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38" name="Shape 153">
              <a:extLst>
                <a:ext uri="{FF2B5EF4-FFF2-40B4-BE49-F238E27FC236}">
                  <a16:creationId xmlns:a16="http://schemas.microsoft.com/office/drawing/2014/main" xmlns="" id="{8FECC208-607D-F342-A5F4-8799273EEC07}"/>
                </a:ext>
              </a:extLst>
            </p:cNvPr>
            <p:cNvSpPr txBox="1"/>
            <p:nvPr/>
          </p:nvSpPr>
          <p:spPr>
            <a:xfrm>
              <a:off x="1388096" y="2151455"/>
              <a:ext cx="930080" cy="830315"/>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Sea Surface </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&amp; Subsurface Salinity, </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Sea Level,  </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Sea Surface Temperature</a:t>
              </a:r>
            </a:p>
          </p:txBody>
        </p:sp>
        <p:sp>
          <p:nvSpPr>
            <p:cNvPr id="39" name="Shape 160">
              <a:extLst>
                <a:ext uri="{FF2B5EF4-FFF2-40B4-BE49-F238E27FC236}">
                  <a16:creationId xmlns:a16="http://schemas.microsoft.com/office/drawing/2014/main" xmlns="" id="{82D2A65B-FCA7-1249-9998-3D10A18C3C92}"/>
                </a:ext>
              </a:extLst>
            </p:cNvPr>
            <p:cNvSpPr>
              <a:spLocks noChangeArrowheads="1"/>
            </p:cNvSpPr>
            <p:nvPr/>
          </p:nvSpPr>
          <p:spPr bwMode="auto">
            <a:xfrm>
              <a:off x="5403663" y="475136"/>
              <a:ext cx="1279225" cy="1174818"/>
            </a:xfrm>
            <a:prstGeom prst="ellipse">
              <a:avLst/>
            </a:prstGeom>
            <a:solidFill>
              <a:srgbClr val="AFDEF8"/>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40" name="Shape 161">
              <a:extLst>
                <a:ext uri="{FF2B5EF4-FFF2-40B4-BE49-F238E27FC236}">
                  <a16:creationId xmlns:a16="http://schemas.microsoft.com/office/drawing/2014/main" xmlns="" id="{D7C36ABD-AD9F-B84D-87C2-35F0E626D0BA}"/>
                </a:ext>
              </a:extLst>
            </p:cNvPr>
            <p:cNvSpPr txBox="1"/>
            <p:nvPr/>
          </p:nvSpPr>
          <p:spPr>
            <a:xfrm>
              <a:off x="5590916" y="646409"/>
              <a:ext cx="904686" cy="831903"/>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Carbon Dioxide,</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Methane </a:t>
              </a:r>
            </a:p>
          </p:txBody>
        </p:sp>
        <p:sp>
          <p:nvSpPr>
            <p:cNvPr id="41" name="Shape 164">
              <a:extLst>
                <a:ext uri="{FF2B5EF4-FFF2-40B4-BE49-F238E27FC236}">
                  <a16:creationId xmlns:a16="http://schemas.microsoft.com/office/drawing/2014/main" xmlns="" id="{41DD0EBE-057E-294B-AFA9-751A126D10AE}"/>
                </a:ext>
              </a:extLst>
            </p:cNvPr>
            <p:cNvSpPr>
              <a:spLocks noChangeArrowheads="1"/>
            </p:cNvSpPr>
            <p:nvPr/>
          </p:nvSpPr>
          <p:spPr bwMode="auto">
            <a:xfrm>
              <a:off x="4537696" y="1978589"/>
              <a:ext cx="1279225" cy="1174818"/>
            </a:xfrm>
            <a:prstGeom prst="ellipse">
              <a:avLst/>
            </a:prstGeom>
            <a:solidFill>
              <a:srgbClr val="AAD2DA"/>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42" name="Shape 165">
              <a:extLst>
                <a:ext uri="{FF2B5EF4-FFF2-40B4-BE49-F238E27FC236}">
                  <a16:creationId xmlns:a16="http://schemas.microsoft.com/office/drawing/2014/main" xmlns="" id="{0A6ED5A5-FD8C-0942-99C7-C59D6B3FAF37}"/>
                </a:ext>
              </a:extLst>
            </p:cNvPr>
            <p:cNvSpPr txBox="1"/>
            <p:nvPr/>
          </p:nvSpPr>
          <p:spPr>
            <a:xfrm>
              <a:off x="4724323" y="2149867"/>
              <a:ext cx="904686" cy="831903"/>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Inorganic</a:t>
              </a:r>
              <a:r>
                <a:rPr lang="en-GB" sz="1400" b="0" dirty="0">
                  <a:solidFill>
                    <a:srgbClr val="000000"/>
                  </a:solidFill>
                  <a:latin typeface="Calibri"/>
                  <a:ea typeface="Calibri"/>
                  <a:cs typeface="Calibri"/>
                  <a:sym typeface="Calibri"/>
                </a:rPr>
                <a:t> </a:t>
              </a:r>
              <a:r>
                <a:rPr lang="en-GB" sz="1050" b="0" dirty="0">
                  <a:solidFill>
                    <a:srgbClr val="000000"/>
                  </a:solidFill>
                  <a:latin typeface="Calibri"/>
                  <a:ea typeface="Calibri"/>
                  <a:cs typeface="Calibri"/>
                  <a:sym typeface="Calibri"/>
                </a:rPr>
                <a:t>Carbon</a:t>
              </a:r>
            </a:p>
          </p:txBody>
        </p:sp>
      </p:grpSp>
      <p:sp>
        <p:nvSpPr>
          <p:cNvPr id="43" name="Shape 168">
            <a:extLst>
              <a:ext uri="{FF2B5EF4-FFF2-40B4-BE49-F238E27FC236}">
                <a16:creationId xmlns:a16="http://schemas.microsoft.com/office/drawing/2014/main" xmlns="" id="{3B1D5300-4EA9-CD4B-972A-3FD4607AAF2E}"/>
              </a:ext>
            </a:extLst>
          </p:cNvPr>
          <p:cNvSpPr txBox="1">
            <a:spLocks noChangeArrowheads="1"/>
          </p:cNvSpPr>
          <p:nvPr/>
        </p:nvSpPr>
        <p:spPr bwMode="auto">
          <a:xfrm>
            <a:off x="1100941" y="948215"/>
            <a:ext cx="1859032" cy="84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r" eaLnBrk="1" hangingPunct="1">
              <a:lnSpc>
                <a:spcPct val="100000"/>
              </a:lnSpc>
              <a:spcAft>
                <a:spcPct val="0"/>
              </a:spcAft>
              <a:buClrTx/>
              <a:buSzTx/>
              <a:buFontTx/>
              <a:buNone/>
            </a:pPr>
            <a:endParaRPr lang="en-US" altLang="en-US" sz="1200" b="1" dirty="0">
              <a:solidFill>
                <a:schemeClr val="bg1"/>
              </a:solidFill>
              <a:latin typeface="Arial" panose="020B0604020202020204" pitchFamily="34" charset="0"/>
              <a:cs typeface="Arial" panose="020B0604020202020204" pitchFamily="34" charset="0"/>
              <a:sym typeface="Arial" panose="020B0604020202020204" pitchFamily="34" charset="0"/>
            </a:endParaRP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Sea Level Rise</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Fisheries</a:t>
            </a:r>
          </a:p>
          <a:p>
            <a:pPr algn="r" eaLnBrk="1" hangingPunct="1">
              <a:lnSpc>
                <a:spcPct val="100000"/>
              </a:lnSpc>
              <a:spcAft>
                <a:spcPct val="0"/>
              </a:spcAft>
              <a:buClrTx/>
              <a:buSzTx/>
              <a:buFontTx/>
              <a:buNone/>
            </a:pPr>
            <a:endParaRPr lang="en-US" altLang="en-US" sz="12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44" name="Shape 166">
            <a:extLst>
              <a:ext uri="{FF2B5EF4-FFF2-40B4-BE49-F238E27FC236}">
                <a16:creationId xmlns:a16="http://schemas.microsoft.com/office/drawing/2014/main" xmlns="" id="{2DE79154-A6C8-084C-89B3-2EE4BE8DBD17}"/>
              </a:ext>
            </a:extLst>
          </p:cNvPr>
          <p:cNvSpPr txBox="1">
            <a:spLocks noChangeArrowheads="1"/>
          </p:cNvSpPr>
          <p:nvPr/>
        </p:nvSpPr>
        <p:spPr bwMode="auto">
          <a:xfrm>
            <a:off x="8485297" y="699361"/>
            <a:ext cx="1602925" cy="64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Deforestation</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Mitigation</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Ecosystem Loss</a:t>
            </a:r>
          </a:p>
        </p:txBody>
      </p:sp>
      <p:sp>
        <p:nvSpPr>
          <p:cNvPr id="45" name="Shape 167">
            <a:extLst>
              <a:ext uri="{FF2B5EF4-FFF2-40B4-BE49-F238E27FC236}">
                <a16:creationId xmlns:a16="http://schemas.microsoft.com/office/drawing/2014/main" xmlns="" id="{75AF3BEA-7B8A-2B45-961A-D35BCE8C7646}"/>
              </a:ext>
            </a:extLst>
          </p:cNvPr>
          <p:cNvSpPr txBox="1">
            <a:spLocks noChangeArrowheads="1"/>
          </p:cNvSpPr>
          <p:nvPr/>
        </p:nvSpPr>
        <p:spPr bwMode="auto">
          <a:xfrm>
            <a:off x="4545337" y="6212104"/>
            <a:ext cx="1859032" cy="64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Tx/>
              <a:buSzPct val="25000"/>
              <a:buFontTx/>
              <a:buNone/>
            </a:pPr>
            <a:r>
              <a:rPr lang="en-GB" altLang="en-US" sz="1200" b="1" dirty="0">
                <a:solidFill>
                  <a:srgbClr val="0CADEA"/>
                </a:solidFill>
                <a:latin typeface="Arial" panose="020B0604020202020204" pitchFamily="34" charset="0"/>
                <a:cs typeface="Arial" panose="020B0604020202020204" pitchFamily="34" charset="0"/>
                <a:sym typeface="Arial" panose="020B0604020202020204" pitchFamily="34" charset="0"/>
              </a:rPr>
              <a:t>Temperature</a:t>
            </a:r>
          </a:p>
          <a:p>
            <a:pPr algn="ctr" eaLnBrk="1" hangingPunct="1">
              <a:lnSpc>
                <a:spcPct val="100000"/>
              </a:lnSpc>
              <a:spcAft>
                <a:spcPct val="0"/>
              </a:spcAft>
              <a:buClrTx/>
              <a:buSzPct val="25000"/>
              <a:buFontTx/>
              <a:buNone/>
            </a:pPr>
            <a:r>
              <a:rPr lang="en-GB" altLang="en-US" sz="1200" b="1" dirty="0">
                <a:solidFill>
                  <a:srgbClr val="0CADEA"/>
                </a:solidFill>
                <a:latin typeface="Arial" panose="020B0604020202020204" pitchFamily="34" charset="0"/>
                <a:cs typeface="Arial" panose="020B0604020202020204" pitchFamily="34" charset="0"/>
                <a:sym typeface="Arial" panose="020B0604020202020204" pitchFamily="34" charset="0"/>
              </a:rPr>
              <a:t>Heat waves</a:t>
            </a:r>
          </a:p>
          <a:p>
            <a:pPr algn="ctr" eaLnBrk="1" hangingPunct="1">
              <a:lnSpc>
                <a:spcPct val="100000"/>
              </a:lnSpc>
              <a:spcAft>
                <a:spcPct val="0"/>
              </a:spcAft>
              <a:buClrTx/>
              <a:buSzTx/>
              <a:buFontTx/>
              <a:buNone/>
            </a:pPr>
            <a:endParaRPr lang="en-US" altLang="en-US" sz="1200" b="1" dirty="0">
              <a:solidFill>
                <a:srgbClr val="0CADEA"/>
              </a:solidFill>
              <a:latin typeface="Arial" panose="020B0604020202020204" pitchFamily="34" charset="0"/>
              <a:cs typeface="Arial" panose="020B0604020202020204" pitchFamily="34" charset="0"/>
              <a:sym typeface="Arial" panose="020B0604020202020204" pitchFamily="34" charset="0"/>
            </a:endParaRPr>
          </a:p>
        </p:txBody>
      </p:sp>
      <p:sp>
        <p:nvSpPr>
          <p:cNvPr id="46" name="Shape 169">
            <a:extLst>
              <a:ext uri="{FF2B5EF4-FFF2-40B4-BE49-F238E27FC236}">
                <a16:creationId xmlns:a16="http://schemas.microsoft.com/office/drawing/2014/main" xmlns="" id="{00576CC7-FA1B-A643-BF25-FD6769E90899}"/>
              </a:ext>
            </a:extLst>
          </p:cNvPr>
          <p:cNvSpPr txBox="1">
            <a:spLocks noChangeArrowheads="1"/>
          </p:cNvSpPr>
          <p:nvPr/>
        </p:nvSpPr>
        <p:spPr bwMode="auto">
          <a:xfrm>
            <a:off x="1200287" y="3715186"/>
            <a:ext cx="2401100" cy="144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Coral Bleaching      </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Agriculture</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Human Health</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Floods</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Droughts</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Water Resources</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Storms</a:t>
            </a:r>
          </a:p>
        </p:txBody>
      </p:sp>
      <p:sp>
        <p:nvSpPr>
          <p:cNvPr id="47" name="Shape 170">
            <a:extLst>
              <a:ext uri="{FF2B5EF4-FFF2-40B4-BE49-F238E27FC236}">
                <a16:creationId xmlns:a16="http://schemas.microsoft.com/office/drawing/2014/main" xmlns="" id="{91DE6BD9-4B64-F641-BA26-297635022794}"/>
              </a:ext>
            </a:extLst>
          </p:cNvPr>
          <p:cNvSpPr txBox="1">
            <a:spLocks noChangeArrowheads="1"/>
          </p:cNvSpPr>
          <p:nvPr/>
        </p:nvSpPr>
        <p:spPr bwMode="auto">
          <a:xfrm>
            <a:off x="4607653" y="577435"/>
            <a:ext cx="1859032" cy="24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Ocean Acidification</a:t>
            </a:r>
          </a:p>
        </p:txBody>
      </p:sp>
      <p:sp>
        <p:nvSpPr>
          <p:cNvPr id="48" name="Shape 171">
            <a:extLst>
              <a:ext uri="{FF2B5EF4-FFF2-40B4-BE49-F238E27FC236}">
                <a16:creationId xmlns:a16="http://schemas.microsoft.com/office/drawing/2014/main" xmlns="" id="{CB80CA53-4693-A849-B9A2-9DD783803349}"/>
              </a:ext>
            </a:extLst>
          </p:cNvPr>
          <p:cNvSpPr txBox="1">
            <a:spLocks noChangeArrowheads="1"/>
          </p:cNvSpPr>
          <p:nvPr/>
        </p:nvSpPr>
        <p:spPr bwMode="auto">
          <a:xfrm>
            <a:off x="7715824" y="4316160"/>
            <a:ext cx="1859032" cy="84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Systemic Risks</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Security</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Slow Economic Development</a:t>
            </a:r>
          </a:p>
        </p:txBody>
      </p:sp>
      <p:pic>
        <p:nvPicPr>
          <p:cNvPr id="49" name="Picture 48">
            <a:extLst>
              <a:ext uri="{FF2B5EF4-FFF2-40B4-BE49-F238E27FC236}">
                <a16:creationId xmlns:a16="http://schemas.microsoft.com/office/drawing/2014/main" xmlns="" id="{D5968C2F-8C9F-5E4A-97CB-7ED707685A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
          <a:stretch/>
        </p:blipFill>
        <p:spPr>
          <a:xfrm>
            <a:off x="5195096" y="2852835"/>
            <a:ext cx="687310" cy="687310"/>
          </a:xfrm>
          <a:prstGeom prst="rect">
            <a:avLst/>
          </a:prstGeom>
        </p:spPr>
      </p:pic>
    </p:spTree>
    <p:extLst>
      <p:ext uri="{BB962C8B-B14F-4D97-AF65-F5344CB8AC3E}">
        <p14:creationId xmlns:p14="http://schemas.microsoft.com/office/powerpoint/2010/main" val="41086559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Diagram 23">
            <a:extLst>
              <a:ext uri="{FF2B5EF4-FFF2-40B4-BE49-F238E27FC236}">
                <a16:creationId xmlns:a16="http://schemas.microsoft.com/office/drawing/2014/main" xmlns="" id="{11DA788B-D3C5-014F-AE51-07D6821F28C3}"/>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58470" y="710998"/>
            <a:ext cx="4439631" cy="503673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4">
            <a:extLst>
              <a:ext uri="{FF2B5EF4-FFF2-40B4-BE49-F238E27FC236}">
                <a16:creationId xmlns:a16="http://schemas.microsoft.com/office/drawing/2014/main" xmlns="" id="{B255569E-84D1-C741-903C-6FAC88BE7DA5}"/>
              </a:ext>
            </a:extLst>
          </p:cNvPr>
          <p:cNvSpPr txBox="1">
            <a:spLocks noChangeArrowheads="1"/>
          </p:cNvSpPr>
          <p:nvPr/>
        </p:nvSpPr>
        <p:spPr bwMode="auto">
          <a:xfrm>
            <a:off x="6918746" y="2846503"/>
            <a:ext cx="1494542" cy="352368"/>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74235" tIns="37118" rIns="74235" bIns="37118" numCol="1" anchor="t" anchorCtr="0" compatLnSpc="1">
            <a:prstTxWarp prst="textNoShape">
              <a:avLst/>
            </a:prstTxWarp>
          </a:bodyPr>
          <a:lstStyle/>
          <a:p>
            <a:pPr algn="ctr" defTabSz="742310" eaLnBrk="0" fontAlgn="base" hangingPunct="0">
              <a:spcBef>
                <a:spcPct val="0"/>
              </a:spcBef>
              <a:spcAft>
                <a:spcPct val="0"/>
              </a:spcAft>
            </a:pPr>
            <a:r>
              <a:rPr lang="en-US" altLang="en-US" sz="1461" dirty="0">
                <a:latin typeface="Calibri" panose="020F0502020204030204" pitchFamily="34" charset="0"/>
                <a:ea typeface="Times New Roman" panose="02020603050405020304" pitchFamily="18" charset="0"/>
                <a:cs typeface="Times New Roman" panose="02020603050405020304" pitchFamily="18" charset="0"/>
              </a:rPr>
              <a:t>Ambition Cycle</a:t>
            </a:r>
            <a:endParaRPr lang="en-US" altLang="en-US" sz="1299" dirty="0"/>
          </a:p>
          <a:p>
            <a:pPr algn="ctr" defTabSz="742310" eaLnBrk="0" fontAlgn="base" hangingPunct="0">
              <a:spcBef>
                <a:spcPct val="0"/>
              </a:spcBef>
              <a:spcAft>
                <a:spcPct val="0"/>
              </a:spcAft>
            </a:pPr>
            <a:r>
              <a:rPr lang="en-US" altLang="en-US" sz="1137" dirty="0">
                <a:latin typeface="Calibri" panose="020F0502020204030204" pitchFamily="34" charset="0"/>
                <a:ea typeface="Times New Roman" panose="02020603050405020304" pitchFamily="18" charset="0"/>
                <a:cs typeface="Times New Roman" panose="02020603050405020304" pitchFamily="18" charset="0"/>
              </a:rPr>
              <a:t>Every 5 years</a:t>
            </a:r>
            <a:endParaRPr lang="en-US" altLang="en-US" sz="3247" dirty="0">
              <a:latin typeface="Arial" panose="020B0604020202020204" pitchFamily="34" charset="0"/>
            </a:endParaRPr>
          </a:p>
        </p:txBody>
      </p:sp>
      <p:sp>
        <p:nvSpPr>
          <p:cNvPr id="5" name="Diagram 16">
            <a:extLst>
              <a:ext uri="{FF2B5EF4-FFF2-40B4-BE49-F238E27FC236}">
                <a16:creationId xmlns:a16="http://schemas.microsoft.com/office/drawing/2014/main" xmlns="" id="{E185F5D4-57C3-AE4F-A597-9EF92F384053}"/>
              </a:ext>
            </a:extLst>
          </p:cNvPr>
          <p:cNvSpPr>
            <a:spLocks noChangeArrowheads="1"/>
          </p:cNvSpPr>
          <p:nvPr/>
        </p:nvSpPr>
        <p:spPr bwMode="auto">
          <a:xfrm>
            <a:off x="40334643" y="49167136"/>
            <a:ext cx="37117" cy="371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35" tIns="37118" rIns="74235" bIns="37118" numCol="1" anchor="t" anchorCtr="0" compatLnSpc="1">
            <a:prstTxWarp prst="textNoShape">
              <a:avLst/>
            </a:prstTxWarp>
          </a:bodyPr>
          <a:lstStyle/>
          <a:p>
            <a:endParaRPr lang="en-GB" sz="1461"/>
          </a:p>
        </p:txBody>
      </p:sp>
      <p:pic>
        <p:nvPicPr>
          <p:cNvPr id="14" name="Diagram 14">
            <a:extLst>
              <a:ext uri="{FF2B5EF4-FFF2-40B4-BE49-F238E27FC236}">
                <a16:creationId xmlns:a16="http://schemas.microsoft.com/office/drawing/2014/main" xmlns="" id="{AC292B54-9B52-EC44-BB91-25AF0E64E54C}"/>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2514" y="1892325"/>
            <a:ext cx="5051433" cy="44300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1F22CE6E-DDE2-9445-995E-7054BCCF3AC9}"/>
              </a:ext>
            </a:extLst>
          </p:cNvPr>
          <p:cNvSpPr>
            <a:spLocks noGrp="1"/>
          </p:cNvSpPr>
          <p:nvPr>
            <p:ph type="title"/>
          </p:nvPr>
        </p:nvSpPr>
        <p:spPr/>
        <p:txBody>
          <a:bodyPr/>
          <a:lstStyle/>
          <a:p>
            <a:r>
              <a:rPr lang="en-GB" dirty="0"/>
              <a:t>The road to the Global Stocktake</a:t>
            </a:r>
          </a:p>
        </p:txBody>
      </p:sp>
    </p:spTree>
    <p:extLst>
      <p:ext uri="{BB962C8B-B14F-4D97-AF65-F5344CB8AC3E}">
        <p14:creationId xmlns:p14="http://schemas.microsoft.com/office/powerpoint/2010/main" val="26657338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540277F-BAC4-9F45-9B59-908C5A5653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6252" y="566261"/>
            <a:ext cx="7127748" cy="6230424"/>
          </a:xfrm>
          <a:prstGeom prst="rect">
            <a:avLst/>
          </a:prstGeom>
        </p:spPr>
      </p:pic>
      <p:sp>
        <p:nvSpPr>
          <p:cNvPr id="4" name="Line Callout 1 3">
            <a:extLst>
              <a:ext uri="{FF2B5EF4-FFF2-40B4-BE49-F238E27FC236}">
                <a16:creationId xmlns:a16="http://schemas.microsoft.com/office/drawing/2014/main" xmlns="" id="{2A857AB2-ADBD-9D4C-8EEA-A9B0F312B708}"/>
              </a:ext>
            </a:extLst>
          </p:cNvPr>
          <p:cNvSpPr/>
          <p:nvPr/>
        </p:nvSpPr>
        <p:spPr>
          <a:xfrm>
            <a:off x="-7251425" y="11034850"/>
            <a:ext cx="3371851" cy="1897455"/>
          </a:xfrm>
          <a:prstGeom prst="borderCallout1">
            <a:avLst>
              <a:gd name="adj1" fmla="val -6573"/>
              <a:gd name="adj2" fmla="val 82334"/>
              <a:gd name="adj3" fmla="val -112869"/>
              <a:gd name="adj4" fmla="val 134633"/>
            </a:avLst>
          </a:prstGeom>
          <a:solidFill>
            <a:srgbClr val="008E9E"/>
          </a:solidFill>
          <a:ln w="57150">
            <a:solidFill>
              <a:srgbClr val="008E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Ocean carbonate system</a:t>
            </a:r>
          </a:p>
          <a:p>
            <a:pPr algn="ctr"/>
            <a:endParaRPr lang="en-GB" sz="1600" b="1" dirty="0"/>
          </a:p>
          <a:p>
            <a:pPr algn="ctr"/>
            <a:r>
              <a:rPr lang="en-GB" sz="1600" dirty="0"/>
              <a:t>Increase the number of sites leading to improved information on seasonal and longer variability with a better regional resolution.</a:t>
            </a:r>
          </a:p>
        </p:txBody>
      </p:sp>
      <p:sp>
        <p:nvSpPr>
          <p:cNvPr id="5" name="Line Callout 1 4">
            <a:extLst>
              <a:ext uri="{FF2B5EF4-FFF2-40B4-BE49-F238E27FC236}">
                <a16:creationId xmlns:a16="http://schemas.microsoft.com/office/drawing/2014/main" xmlns="" id="{83F7FD65-3A2F-8843-8EAE-94B23802409C}"/>
              </a:ext>
            </a:extLst>
          </p:cNvPr>
          <p:cNvSpPr/>
          <p:nvPr/>
        </p:nvSpPr>
        <p:spPr>
          <a:xfrm>
            <a:off x="7053808" y="5924816"/>
            <a:ext cx="2700000" cy="360000"/>
          </a:xfrm>
          <a:prstGeom prst="borderCallout1">
            <a:avLst>
              <a:gd name="adj1" fmla="val -18769"/>
              <a:gd name="adj2" fmla="val 60336"/>
              <a:gd name="adj3" fmla="val -281843"/>
              <a:gd name="adj4" fmla="val 19343"/>
            </a:avLst>
          </a:prstGeom>
          <a:solidFill>
            <a:srgbClr val="008E9E"/>
          </a:solidFill>
          <a:ln w="57150">
            <a:solidFill>
              <a:srgbClr val="008E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Permafrost</a:t>
            </a:r>
          </a:p>
        </p:txBody>
      </p:sp>
      <p:sp>
        <p:nvSpPr>
          <p:cNvPr id="6" name="Line Callout 1 5">
            <a:extLst>
              <a:ext uri="{FF2B5EF4-FFF2-40B4-BE49-F238E27FC236}">
                <a16:creationId xmlns:a16="http://schemas.microsoft.com/office/drawing/2014/main" xmlns="" id="{2B2B74AD-D0C3-5A47-A1D9-D5B43881BA8D}"/>
              </a:ext>
            </a:extLst>
          </p:cNvPr>
          <p:cNvSpPr/>
          <p:nvPr/>
        </p:nvSpPr>
        <p:spPr>
          <a:xfrm>
            <a:off x="1587117" y="6377646"/>
            <a:ext cx="2700000" cy="360000"/>
          </a:xfrm>
          <a:prstGeom prst="borderCallout1">
            <a:avLst>
              <a:gd name="adj1" fmla="val -5768"/>
              <a:gd name="adj2" fmla="val 65571"/>
              <a:gd name="adj3" fmla="val -530203"/>
              <a:gd name="adj4" fmla="val 84270"/>
            </a:avLst>
          </a:prstGeom>
          <a:solidFill>
            <a:srgbClr val="008E9E"/>
          </a:solidFill>
          <a:ln w="57150">
            <a:solidFill>
              <a:srgbClr val="008E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Coastal Areas</a:t>
            </a:r>
          </a:p>
        </p:txBody>
      </p:sp>
      <p:sp>
        <p:nvSpPr>
          <p:cNvPr id="7" name="Line Callout 1 6">
            <a:extLst>
              <a:ext uri="{FF2B5EF4-FFF2-40B4-BE49-F238E27FC236}">
                <a16:creationId xmlns:a16="http://schemas.microsoft.com/office/drawing/2014/main" xmlns="" id="{AF33FCAA-2ADF-5D46-8F47-2E3C13D60C55}"/>
              </a:ext>
            </a:extLst>
          </p:cNvPr>
          <p:cNvSpPr/>
          <p:nvPr/>
        </p:nvSpPr>
        <p:spPr>
          <a:xfrm>
            <a:off x="5179972" y="6396681"/>
            <a:ext cx="2700000" cy="360000"/>
          </a:xfrm>
          <a:prstGeom prst="borderCallout1">
            <a:avLst>
              <a:gd name="adj1" fmla="val -7378"/>
              <a:gd name="adj2" fmla="val 9627"/>
              <a:gd name="adj3" fmla="val -619203"/>
              <a:gd name="adj4" fmla="val -41838"/>
            </a:avLst>
          </a:prstGeom>
          <a:solidFill>
            <a:srgbClr val="008E9E"/>
          </a:solidFill>
          <a:ln w="57150">
            <a:solidFill>
              <a:srgbClr val="008E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River Discharge</a:t>
            </a:r>
          </a:p>
        </p:txBody>
      </p:sp>
      <p:sp>
        <p:nvSpPr>
          <p:cNvPr id="8" name="Line Callout 1 7">
            <a:extLst>
              <a:ext uri="{FF2B5EF4-FFF2-40B4-BE49-F238E27FC236}">
                <a16:creationId xmlns:a16="http://schemas.microsoft.com/office/drawing/2014/main" xmlns="" id="{0052043B-3E91-8846-AB97-EC731D4AE869}"/>
              </a:ext>
            </a:extLst>
          </p:cNvPr>
          <p:cNvSpPr/>
          <p:nvPr/>
        </p:nvSpPr>
        <p:spPr>
          <a:xfrm>
            <a:off x="14206425" y="11034850"/>
            <a:ext cx="3371851" cy="1897455"/>
          </a:xfrm>
          <a:prstGeom prst="borderCallout1">
            <a:avLst>
              <a:gd name="adj1" fmla="val -2825"/>
              <a:gd name="adj2" fmla="val -1533"/>
              <a:gd name="adj3" fmla="val -97515"/>
              <a:gd name="adj4" fmla="val -57082"/>
            </a:avLst>
          </a:prstGeom>
          <a:solidFill>
            <a:srgbClr val="008E9E"/>
          </a:solidFill>
          <a:ln w="57150">
            <a:solidFill>
              <a:srgbClr val="008E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Soil Carbon</a:t>
            </a:r>
          </a:p>
          <a:p>
            <a:pPr algn="ctr"/>
            <a:endParaRPr lang="en-GB" sz="1600" b="1" dirty="0"/>
          </a:p>
          <a:p>
            <a:pPr algn="ctr"/>
            <a:r>
              <a:rPr lang="en-GB" sz="1600" dirty="0"/>
              <a:t>Cooperate with soil carbon exercises to produce accurate global maps. Flux measurements at 5-year intervals to supplement long-term experiments. </a:t>
            </a:r>
          </a:p>
        </p:txBody>
      </p:sp>
      <p:sp>
        <p:nvSpPr>
          <p:cNvPr id="9" name="Line Callout 1 8">
            <a:extLst>
              <a:ext uri="{FF2B5EF4-FFF2-40B4-BE49-F238E27FC236}">
                <a16:creationId xmlns:a16="http://schemas.microsoft.com/office/drawing/2014/main" xmlns="" id="{F6D34E16-D977-614A-A1F4-B36F1EA2F79C}"/>
              </a:ext>
            </a:extLst>
          </p:cNvPr>
          <p:cNvSpPr/>
          <p:nvPr/>
        </p:nvSpPr>
        <p:spPr>
          <a:xfrm>
            <a:off x="7053808" y="1909779"/>
            <a:ext cx="2700000" cy="360000"/>
          </a:xfrm>
          <a:prstGeom prst="borderCallout1">
            <a:avLst>
              <a:gd name="adj1" fmla="val 52462"/>
              <a:gd name="adj2" fmla="val -2733"/>
              <a:gd name="adj3" fmla="val 416038"/>
              <a:gd name="adj4" fmla="val -21470"/>
            </a:avLst>
          </a:prstGeom>
          <a:solidFill>
            <a:srgbClr val="008E9E"/>
          </a:solidFill>
          <a:ln w="57150">
            <a:solidFill>
              <a:srgbClr val="008E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Biosphere</a:t>
            </a:r>
          </a:p>
        </p:txBody>
      </p:sp>
      <p:sp>
        <p:nvSpPr>
          <p:cNvPr id="10" name="Line Callout 1 9">
            <a:extLst>
              <a:ext uri="{FF2B5EF4-FFF2-40B4-BE49-F238E27FC236}">
                <a16:creationId xmlns:a16="http://schemas.microsoft.com/office/drawing/2014/main" xmlns="" id="{2021C599-D967-C446-A81F-1FFF94623C69}"/>
              </a:ext>
            </a:extLst>
          </p:cNvPr>
          <p:cNvSpPr/>
          <p:nvPr/>
        </p:nvSpPr>
        <p:spPr>
          <a:xfrm>
            <a:off x="7053808" y="849784"/>
            <a:ext cx="2700000" cy="360000"/>
          </a:xfrm>
          <a:prstGeom prst="borderCallout1">
            <a:avLst>
              <a:gd name="adj1" fmla="val 45517"/>
              <a:gd name="adj2" fmla="val -1202"/>
              <a:gd name="adj3" fmla="val 757404"/>
              <a:gd name="adj4" fmla="val -37528"/>
            </a:avLst>
          </a:prstGeom>
          <a:solidFill>
            <a:srgbClr val="008E9E"/>
          </a:solidFill>
          <a:ln w="57150">
            <a:solidFill>
              <a:srgbClr val="008E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Fire</a:t>
            </a:r>
          </a:p>
        </p:txBody>
      </p:sp>
      <p:sp>
        <p:nvSpPr>
          <p:cNvPr id="11" name="Line Callout 1 10">
            <a:extLst>
              <a:ext uri="{FF2B5EF4-FFF2-40B4-BE49-F238E27FC236}">
                <a16:creationId xmlns:a16="http://schemas.microsoft.com/office/drawing/2014/main" xmlns="" id="{DFBBF91E-08CF-8747-9C2B-BC5B0D0254A3}"/>
              </a:ext>
            </a:extLst>
          </p:cNvPr>
          <p:cNvSpPr/>
          <p:nvPr/>
        </p:nvSpPr>
        <p:spPr>
          <a:xfrm>
            <a:off x="0" y="951024"/>
            <a:ext cx="2700000" cy="360000"/>
          </a:xfrm>
          <a:prstGeom prst="borderCallout1">
            <a:avLst>
              <a:gd name="adj1" fmla="val 105225"/>
              <a:gd name="adj2" fmla="val 87720"/>
              <a:gd name="adj3" fmla="val 197881"/>
              <a:gd name="adj4" fmla="val 132012"/>
            </a:avLst>
          </a:prstGeom>
          <a:solidFill>
            <a:srgbClr val="008E9E"/>
          </a:solidFill>
          <a:ln w="57150">
            <a:solidFill>
              <a:srgbClr val="008E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Atmospheric concentrations</a:t>
            </a:r>
          </a:p>
        </p:txBody>
      </p:sp>
      <p:sp>
        <p:nvSpPr>
          <p:cNvPr id="12" name="Line Callout 1 11">
            <a:extLst>
              <a:ext uri="{FF2B5EF4-FFF2-40B4-BE49-F238E27FC236}">
                <a16:creationId xmlns:a16="http://schemas.microsoft.com/office/drawing/2014/main" xmlns="" id="{5A2B8378-0DF1-EC42-9C3F-59A68227156A}"/>
              </a:ext>
            </a:extLst>
          </p:cNvPr>
          <p:cNvSpPr/>
          <p:nvPr/>
        </p:nvSpPr>
        <p:spPr>
          <a:xfrm>
            <a:off x="14206425" y="-4595152"/>
            <a:ext cx="2700000" cy="360000"/>
          </a:xfrm>
          <a:prstGeom prst="borderCallout1">
            <a:avLst>
              <a:gd name="adj1" fmla="val 104070"/>
              <a:gd name="adj2" fmla="val -2153"/>
              <a:gd name="adj3" fmla="val 207017"/>
              <a:gd name="adj4" fmla="val -103857"/>
            </a:avLst>
          </a:prstGeom>
          <a:solidFill>
            <a:srgbClr val="008E9E"/>
          </a:solidFill>
          <a:ln w="57150">
            <a:solidFill>
              <a:srgbClr val="008E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Land Use Change</a:t>
            </a:r>
          </a:p>
        </p:txBody>
      </p:sp>
      <p:sp>
        <p:nvSpPr>
          <p:cNvPr id="13" name="Line Callout 1 12">
            <a:extLst>
              <a:ext uri="{FF2B5EF4-FFF2-40B4-BE49-F238E27FC236}">
                <a16:creationId xmlns:a16="http://schemas.microsoft.com/office/drawing/2014/main" xmlns="" id="{58DB567B-9A45-9C4B-8F2D-C8C4C6F51F03}"/>
              </a:ext>
            </a:extLst>
          </p:cNvPr>
          <p:cNvSpPr/>
          <p:nvPr/>
        </p:nvSpPr>
        <p:spPr>
          <a:xfrm>
            <a:off x="7053808" y="3321473"/>
            <a:ext cx="2700000" cy="360000"/>
          </a:xfrm>
          <a:prstGeom prst="borderCallout1">
            <a:avLst>
              <a:gd name="adj1" fmla="val 76958"/>
              <a:gd name="adj2" fmla="val -3869"/>
              <a:gd name="adj3" fmla="val 286433"/>
              <a:gd name="adj4" fmla="val -81048"/>
            </a:avLst>
          </a:prstGeom>
          <a:solidFill>
            <a:srgbClr val="008E9E"/>
          </a:solidFill>
          <a:ln w="57150">
            <a:solidFill>
              <a:srgbClr val="008E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Anthropogenic Emissions</a:t>
            </a:r>
          </a:p>
        </p:txBody>
      </p:sp>
      <p:sp>
        <p:nvSpPr>
          <p:cNvPr id="14" name="TextBox 13">
            <a:extLst>
              <a:ext uri="{FF2B5EF4-FFF2-40B4-BE49-F238E27FC236}">
                <a16:creationId xmlns:a16="http://schemas.microsoft.com/office/drawing/2014/main" xmlns="" id="{6D2A9B89-A98B-9D40-A981-7D38EF475935}"/>
              </a:ext>
            </a:extLst>
          </p:cNvPr>
          <p:cNvSpPr txBox="1"/>
          <p:nvPr/>
        </p:nvSpPr>
        <p:spPr>
          <a:xfrm>
            <a:off x="-7755791" y="-4486481"/>
            <a:ext cx="3470828" cy="8309964"/>
          </a:xfrm>
          <a:prstGeom prst="rect">
            <a:avLst/>
          </a:prstGeom>
          <a:noFill/>
        </p:spPr>
        <p:txBody>
          <a:bodyPr wrap="square" rtlCol="0">
            <a:spAutoFit/>
          </a:bodyPr>
          <a:lstStyle/>
          <a:p>
            <a:pPr algn="ctr"/>
            <a:r>
              <a:rPr lang="en-GB" sz="3200" b="1" dirty="0"/>
              <a:t>What is needed to improve monitoring of the global carbon cycle?</a:t>
            </a:r>
          </a:p>
          <a:p>
            <a:endParaRPr lang="en-GB" sz="2400" dirty="0"/>
          </a:p>
          <a:p>
            <a:r>
              <a:rPr lang="en-GB" sz="1400" dirty="0"/>
              <a:t>The GCOS implementation plan identifies several actions that support the improvement in the observation of the carbon cycle and some are highlighted here.</a:t>
            </a:r>
          </a:p>
          <a:p>
            <a:endParaRPr lang="en-GB" sz="1400" dirty="0"/>
          </a:p>
          <a:p>
            <a:r>
              <a:rPr lang="en-GB" sz="1400" dirty="0"/>
              <a:t>These will be implemented by a wide range of organisations such as WMO, IOC, GOOS, GTN-P, Satellite agencies and national metrological, hydrological and forest agencies.</a:t>
            </a:r>
          </a:p>
          <a:p>
            <a:endParaRPr lang="en-GB" sz="1400" dirty="0"/>
          </a:p>
          <a:p>
            <a:r>
              <a:rPr lang="en-GB" sz="1400" dirty="0"/>
              <a:t>GCOS, through its science panels, will review progress on these actions and advocate for  improvements.</a:t>
            </a:r>
          </a:p>
          <a:p>
            <a:endParaRPr lang="en-GB" sz="1400" dirty="0"/>
          </a:p>
          <a:p>
            <a:r>
              <a:rPr lang="en-GB" sz="1400" dirty="0"/>
              <a:t>Following a public review, the GCOS science panels produced requirements for the observation of all ECV products in terms of resolution and measurement uncertainty. These requirements will be reviewed and updated for an update of the implementation plan in 2021/2022. To initiate this update, GCOS will be asking for public comments and suggestions later this year.</a:t>
            </a:r>
          </a:p>
        </p:txBody>
      </p:sp>
      <p:sp>
        <p:nvSpPr>
          <p:cNvPr id="15" name="TextBox 14">
            <a:extLst>
              <a:ext uri="{FF2B5EF4-FFF2-40B4-BE49-F238E27FC236}">
                <a16:creationId xmlns:a16="http://schemas.microsoft.com/office/drawing/2014/main" xmlns="" id="{E275F995-8D9B-D04F-9DCB-3A9B0CD867E4}"/>
              </a:ext>
            </a:extLst>
          </p:cNvPr>
          <p:cNvSpPr txBox="1"/>
          <p:nvPr/>
        </p:nvSpPr>
        <p:spPr>
          <a:xfrm rot="20995241">
            <a:off x="5105118" y="5767165"/>
            <a:ext cx="2470026" cy="276999"/>
          </a:xfrm>
          <a:prstGeom prst="rect">
            <a:avLst/>
          </a:prstGeom>
          <a:noFill/>
        </p:spPr>
        <p:txBody>
          <a:bodyPr wrap="square" rtlCol="0">
            <a:spAutoFit/>
          </a:bodyPr>
          <a:lstStyle/>
          <a:p>
            <a:r>
              <a:rPr lang="en-GB" sz="1200" dirty="0"/>
              <a:t>SOURCE: IPCC AR5, IPCC 2013</a:t>
            </a:r>
          </a:p>
        </p:txBody>
      </p:sp>
      <p:pic>
        <p:nvPicPr>
          <p:cNvPr id="16" name="Picture 15">
            <a:extLst>
              <a:ext uri="{FF2B5EF4-FFF2-40B4-BE49-F238E27FC236}">
                <a16:creationId xmlns:a16="http://schemas.microsoft.com/office/drawing/2014/main" xmlns="" id="{A7D02C37-F524-3544-A860-DD922087CBB6}"/>
              </a:ext>
            </a:extLst>
          </p:cNvPr>
          <p:cNvPicPr>
            <a:picLocks noChangeAspect="1"/>
          </p:cNvPicPr>
          <p:nvPr/>
        </p:nvPicPr>
        <p:blipFill>
          <a:blip r:embed="rId3"/>
          <a:stretch>
            <a:fillRect/>
          </a:stretch>
        </p:blipFill>
        <p:spPr>
          <a:xfrm>
            <a:off x="6639190" y="781282"/>
            <a:ext cx="45719" cy="137157"/>
          </a:xfrm>
          <a:prstGeom prst="rect">
            <a:avLst/>
          </a:prstGeom>
        </p:spPr>
      </p:pic>
      <p:sp>
        <p:nvSpPr>
          <p:cNvPr id="18" name="Title 17">
            <a:extLst>
              <a:ext uri="{FF2B5EF4-FFF2-40B4-BE49-F238E27FC236}">
                <a16:creationId xmlns:a16="http://schemas.microsoft.com/office/drawing/2014/main" xmlns="" id="{07076A40-6888-1C4D-9082-0EA076C2E22D}"/>
              </a:ext>
            </a:extLst>
          </p:cNvPr>
          <p:cNvSpPr>
            <a:spLocks noGrp="1"/>
          </p:cNvSpPr>
          <p:nvPr>
            <p:ph type="title"/>
          </p:nvPr>
        </p:nvSpPr>
        <p:spPr>
          <a:xfrm>
            <a:off x="-1" y="76"/>
            <a:ext cx="9898063" cy="712269"/>
          </a:xfrm>
        </p:spPr>
        <p:txBody>
          <a:bodyPr>
            <a:normAutofit/>
          </a:bodyPr>
          <a:lstStyle/>
          <a:p>
            <a:r>
              <a:rPr lang="en-GB" dirty="0"/>
              <a:t>Global Carbon Cycle: selected improvements</a:t>
            </a:r>
          </a:p>
        </p:txBody>
      </p:sp>
      <p:sp>
        <p:nvSpPr>
          <p:cNvPr id="19" name="Line Callout 1 18">
            <a:extLst>
              <a:ext uri="{FF2B5EF4-FFF2-40B4-BE49-F238E27FC236}">
                <a16:creationId xmlns:a16="http://schemas.microsoft.com/office/drawing/2014/main" xmlns="" id="{0AEAF1A0-6E16-6E4E-B1A0-27E0959CAA74}"/>
              </a:ext>
            </a:extLst>
          </p:cNvPr>
          <p:cNvSpPr/>
          <p:nvPr/>
        </p:nvSpPr>
        <p:spPr>
          <a:xfrm>
            <a:off x="0" y="3823486"/>
            <a:ext cx="2700000" cy="360000"/>
          </a:xfrm>
          <a:prstGeom prst="borderCallout1">
            <a:avLst>
              <a:gd name="adj1" fmla="val 111939"/>
              <a:gd name="adj2" fmla="val 53594"/>
              <a:gd name="adj3" fmla="val 268968"/>
              <a:gd name="adj4" fmla="val 99964"/>
            </a:avLst>
          </a:prstGeom>
          <a:solidFill>
            <a:srgbClr val="008E9E"/>
          </a:solidFill>
          <a:ln w="57150">
            <a:solidFill>
              <a:srgbClr val="008E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Ocean Carbonate System</a:t>
            </a:r>
          </a:p>
        </p:txBody>
      </p:sp>
    </p:spTree>
    <p:extLst>
      <p:ext uri="{BB962C8B-B14F-4D97-AF65-F5344CB8AC3E}">
        <p14:creationId xmlns:p14="http://schemas.microsoft.com/office/powerpoint/2010/main" val="18267883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683" y="-70564"/>
            <a:ext cx="9488380" cy="712269"/>
          </a:xfrm>
        </p:spPr>
        <p:txBody>
          <a:bodyPr/>
          <a:lstStyle/>
          <a:p>
            <a:r>
              <a:rPr lang="en-US" dirty="0" smtClean="0"/>
              <a:t>GCOS IP Action T71</a:t>
            </a:r>
            <a:endParaRPr lang="en-US" dirty="0"/>
          </a:p>
        </p:txBody>
      </p:sp>
      <p:pic>
        <p:nvPicPr>
          <p:cNvPr id="8" name="Picture 7"/>
          <p:cNvPicPr>
            <a:picLocks noChangeAspect="1"/>
          </p:cNvPicPr>
          <p:nvPr/>
        </p:nvPicPr>
        <p:blipFill>
          <a:blip r:embed="rId2"/>
          <a:stretch>
            <a:fillRect/>
          </a:stretch>
        </p:blipFill>
        <p:spPr>
          <a:xfrm>
            <a:off x="760539" y="935389"/>
            <a:ext cx="8906003" cy="4586293"/>
          </a:xfrm>
          <a:prstGeom prst="rect">
            <a:avLst/>
          </a:prstGeom>
        </p:spPr>
      </p:pic>
    </p:spTree>
    <p:extLst>
      <p:ext uri="{BB962C8B-B14F-4D97-AF65-F5344CB8AC3E}">
        <p14:creationId xmlns:p14="http://schemas.microsoft.com/office/powerpoint/2010/main" val="17427079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D2D5C56D-1FED-EE4E-88AC-6C2C4F2312DA}"/>
              </a:ext>
            </a:extLst>
          </p:cNvPr>
          <p:cNvSpPr>
            <a:spLocks noGrp="1"/>
          </p:cNvSpPr>
          <p:nvPr>
            <p:ph type="title"/>
          </p:nvPr>
        </p:nvSpPr>
        <p:spPr/>
        <p:txBody>
          <a:bodyPr/>
          <a:lstStyle/>
          <a:p>
            <a:r>
              <a:rPr lang="en-GB" dirty="0"/>
              <a:t>Observing the carbon cycle</a:t>
            </a:r>
          </a:p>
        </p:txBody>
      </p:sp>
      <p:sp>
        <p:nvSpPr>
          <p:cNvPr id="7" name="Content Placeholder 6">
            <a:extLst>
              <a:ext uri="{FF2B5EF4-FFF2-40B4-BE49-F238E27FC236}">
                <a16:creationId xmlns:a16="http://schemas.microsoft.com/office/drawing/2014/main" xmlns="" id="{D330BBBE-040D-4C43-8FB2-40756C616379}"/>
              </a:ext>
            </a:extLst>
          </p:cNvPr>
          <p:cNvSpPr>
            <a:spLocks noGrp="1"/>
          </p:cNvSpPr>
          <p:nvPr>
            <p:ph idx="1"/>
          </p:nvPr>
        </p:nvSpPr>
        <p:spPr>
          <a:xfrm>
            <a:off x="680494" y="961537"/>
            <a:ext cx="9069795" cy="5250423"/>
          </a:xfrm>
        </p:spPr>
        <p:txBody>
          <a:bodyPr>
            <a:normAutofit/>
          </a:bodyPr>
          <a:lstStyle/>
          <a:p>
            <a:r>
              <a:rPr lang="en-GB" sz="2000" dirty="0"/>
              <a:t>Globally we understand and can quantify the carbon cycle</a:t>
            </a:r>
          </a:p>
          <a:p>
            <a:pPr lvl="1"/>
            <a:r>
              <a:rPr lang="en-GB" sz="1800" dirty="0"/>
              <a:t>There is a budget imbalance but this is small over several years but with larger year-to-year variability</a:t>
            </a:r>
          </a:p>
          <a:p>
            <a:pPr lvl="1"/>
            <a:r>
              <a:rPr lang="en-GB" sz="1800" dirty="0"/>
              <a:t>Regional estimates of CO</a:t>
            </a:r>
            <a:r>
              <a:rPr lang="en-GB" sz="1800" baseline="-25000" dirty="0"/>
              <a:t>2</a:t>
            </a:r>
            <a:r>
              <a:rPr lang="en-GB" sz="1800" dirty="0"/>
              <a:t> can be made and compared with emission inventory estimates – in general these agree fairly well</a:t>
            </a:r>
          </a:p>
          <a:p>
            <a:pPr lvl="1"/>
            <a:r>
              <a:rPr lang="en-GB" sz="1800" dirty="0"/>
              <a:t>More observations are needed to support national emission estimates</a:t>
            </a:r>
          </a:p>
          <a:p>
            <a:pPr lvl="1"/>
            <a:r>
              <a:rPr lang="en-GB" sz="1800" dirty="0"/>
              <a:t>Estimates for fuel combustion and industry good – more uncertainties around land use change and agriculture.</a:t>
            </a:r>
          </a:p>
          <a:p>
            <a:r>
              <a:rPr lang="en-GB" sz="2000" dirty="0"/>
              <a:t>Uncertainties are much larger for Methane (and N</a:t>
            </a:r>
            <a:r>
              <a:rPr lang="en-GB" sz="2000" baseline="-25000" dirty="0"/>
              <a:t>2</a:t>
            </a:r>
            <a:r>
              <a:rPr lang="en-GB" sz="2000" dirty="0"/>
              <a:t>O)</a:t>
            </a:r>
          </a:p>
          <a:p>
            <a:pPr lvl="1"/>
            <a:r>
              <a:rPr lang="en-GB" sz="1800" dirty="0"/>
              <a:t>Emission estimates are made following the IPCC guidelines but these have large uncertainties for diffuse sources</a:t>
            </a:r>
          </a:p>
          <a:p>
            <a:pPr lvl="2"/>
            <a:r>
              <a:rPr lang="en-GB" sz="1600" dirty="0"/>
              <a:t>Leaks depend on age, maintenance, regulation and oversight etc. </a:t>
            </a:r>
          </a:p>
          <a:p>
            <a:pPr lvl="2"/>
            <a:r>
              <a:rPr lang="en-GB" sz="1600" dirty="0"/>
              <a:t>IPCC emission factors are averages so give better results for larger areas</a:t>
            </a:r>
          </a:p>
          <a:p>
            <a:pPr lvl="2"/>
            <a:r>
              <a:rPr lang="en-GB" sz="1600" dirty="0"/>
              <a:t>It is difficult to split land-based emissions (e.g. wetlands) into anthropogenic and non-anthropogenic</a:t>
            </a:r>
          </a:p>
          <a:p>
            <a:r>
              <a:rPr lang="en-GB" sz="2000" dirty="0"/>
              <a:t>Observations of individual forests for mitigation can be good, but these are not made on a global scale</a:t>
            </a:r>
          </a:p>
          <a:p>
            <a:endParaRPr lang="en-GB" sz="2000" dirty="0"/>
          </a:p>
        </p:txBody>
      </p:sp>
    </p:spTree>
    <p:extLst>
      <p:ext uri="{BB962C8B-B14F-4D97-AF65-F5344CB8AC3E}">
        <p14:creationId xmlns:p14="http://schemas.microsoft.com/office/powerpoint/2010/main" val="131891609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495852-6783-C04C-9BDD-3987006F949B}"/>
              </a:ext>
            </a:extLst>
          </p:cNvPr>
          <p:cNvSpPr>
            <a:spLocks noGrp="1"/>
          </p:cNvSpPr>
          <p:nvPr>
            <p:ph type="title"/>
          </p:nvPr>
        </p:nvSpPr>
        <p:spPr/>
        <p:txBody>
          <a:bodyPr/>
          <a:lstStyle/>
          <a:p>
            <a:r>
              <a:rPr lang="en-GB" dirty="0"/>
              <a:t>Atmospheric CO</a:t>
            </a:r>
            <a:r>
              <a:rPr lang="en-GB" baseline="-25000" dirty="0"/>
              <a:t>2</a:t>
            </a:r>
          </a:p>
        </p:txBody>
      </p:sp>
      <p:pic>
        <p:nvPicPr>
          <p:cNvPr id="11" name="Picture 10">
            <a:extLst>
              <a:ext uri="{FF2B5EF4-FFF2-40B4-BE49-F238E27FC236}">
                <a16:creationId xmlns:a16="http://schemas.microsoft.com/office/drawing/2014/main" xmlns="" id="{1DE40CFE-13EC-284D-93F2-F2893ED30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3313" y="870933"/>
            <a:ext cx="3691981" cy="3603171"/>
          </a:xfrm>
          <a:prstGeom prst="rect">
            <a:avLst/>
          </a:prstGeom>
        </p:spPr>
      </p:pic>
      <p:pic>
        <p:nvPicPr>
          <p:cNvPr id="2050" name="Picture 2" descr="https://www.esrl.noaa.gov/gmd/webdata/ccgg/trends/co2_data_mlo.png">
            <a:extLst>
              <a:ext uri="{FF2B5EF4-FFF2-40B4-BE49-F238E27FC236}">
                <a16:creationId xmlns:a16="http://schemas.microsoft.com/office/drawing/2014/main" xmlns="" id="{6C86669A-3EEA-F04F-BEF8-38A8D4EC3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952" y="3322379"/>
            <a:ext cx="4557939" cy="35356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3E7ADB22-BE83-E648-93DC-DD4E2983E992}"/>
              </a:ext>
            </a:extLst>
          </p:cNvPr>
          <p:cNvSpPr txBox="1"/>
          <p:nvPr/>
        </p:nvSpPr>
        <p:spPr>
          <a:xfrm>
            <a:off x="674952" y="914401"/>
            <a:ext cx="5236029" cy="2031325"/>
          </a:xfrm>
          <a:prstGeom prst="rect">
            <a:avLst/>
          </a:prstGeom>
          <a:noFill/>
        </p:spPr>
        <p:txBody>
          <a:bodyPr wrap="square" rtlCol="0">
            <a:spAutoFit/>
          </a:bodyPr>
          <a:lstStyle/>
          <a:p>
            <a:pPr marL="285750" indent="-285750">
              <a:buFont typeface="Arial" panose="020B0604020202020204" pitchFamily="34" charset="0"/>
              <a:buChar char="•"/>
            </a:pPr>
            <a:r>
              <a:rPr lang="en-GB" dirty="0">
                <a:solidFill>
                  <a:prstClr val="black"/>
                </a:solidFill>
                <a:latin typeface="Calibri"/>
              </a:rPr>
              <a:t>Measurements coordinated by WMO’s Global Atmosphere Watch, GAW</a:t>
            </a:r>
          </a:p>
          <a:p>
            <a:pPr marL="285750" indent="-285750">
              <a:buFont typeface="Arial" panose="020B0604020202020204" pitchFamily="34" charset="0"/>
              <a:buChar char="•"/>
            </a:pPr>
            <a:r>
              <a:rPr lang="en-GB" dirty="0">
                <a:solidFill>
                  <a:prstClr val="black"/>
                </a:solidFill>
                <a:latin typeface="Calibri"/>
              </a:rPr>
              <a:t>Globally, trends, growth rate and variability well understood</a:t>
            </a:r>
          </a:p>
          <a:p>
            <a:pPr marL="285750" indent="-285750">
              <a:buFont typeface="Arial" panose="020B0604020202020204" pitchFamily="34" charset="0"/>
              <a:buChar char="•"/>
            </a:pPr>
            <a:r>
              <a:rPr lang="en-GB" dirty="0">
                <a:solidFill>
                  <a:prstClr val="black"/>
                </a:solidFill>
                <a:latin typeface="Calibri"/>
              </a:rPr>
              <a:t>More measurement needed to assess national source strengths and support national emission inventories (IG3IS)</a:t>
            </a:r>
          </a:p>
        </p:txBody>
      </p:sp>
    </p:spTree>
    <p:extLst>
      <p:ext uri="{BB962C8B-B14F-4D97-AF65-F5344CB8AC3E}">
        <p14:creationId xmlns:p14="http://schemas.microsoft.com/office/powerpoint/2010/main" val="32712012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620508-3722-2049-84CB-255CF612E57D}"/>
              </a:ext>
            </a:extLst>
          </p:cNvPr>
          <p:cNvSpPr>
            <a:spLocks noGrp="1"/>
          </p:cNvSpPr>
          <p:nvPr>
            <p:ph type="title"/>
          </p:nvPr>
        </p:nvSpPr>
        <p:spPr/>
        <p:txBody>
          <a:bodyPr/>
          <a:lstStyle/>
          <a:p>
            <a:r>
              <a:rPr lang="en-GB" dirty="0"/>
              <a:t>Global Carbon Project - Ocean Carbon</a:t>
            </a:r>
          </a:p>
        </p:txBody>
      </p:sp>
      <p:pic>
        <p:nvPicPr>
          <p:cNvPr id="5" name="Picture Placeholder 13">
            <a:extLst>
              <a:ext uri="{FF2B5EF4-FFF2-40B4-BE49-F238E27FC236}">
                <a16:creationId xmlns:a16="http://schemas.microsoft.com/office/drawing/2014/main" xmlns="" id="{364D14C9-A098-1543-B1BC-A82C0BCC0C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670" y="1440005"/>
            <a:ext cx="7011034" cy="4679999"/>
          </a:xfrm>
          <a:prstGeom prst="rect">
            <a:avLst/>
          </a:prstGeom>
        </p:spPr>
      </p:pic>
      <p:sp>
        <p:nvSpPr>
          <p:cNvPr id="6" name="Text Placeholder 2">
            <a:extLst>
              <a:ext uri="{FF2B5EF4-FFF2-40B4-BE49-F238E27FC236}">
                <a16:creationId xmlns:a16="http://schemas.microsoft.com/office/drawing/2014/main" xmlns="" id="{9F662C1B-8AF3-ED4A-9F1F-AE7F17A738D8}"/>
              </a:ext>
            </a:extLst>
          </p:cNvPr>
          <p:cNvSpPr txBox="1">
            <a:spLocks/>
          </p:cNvSpPr>
          <p:nvPr/>
        </p:nvSpPr>
        <p:spPr>
          <a:xfrm>
            <a:off x="620523" y="823853"/>
            <a:ext cx="9277577" cy="68421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000" b="0" i="1" kern="1200">
                <a:solidFill>
                  <a:schemeClr val="tx1">
                    <a:tint val="75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i="0" dirty="0">
                <a:solidFill>
                  <a:prstClr val="black"/>
                </a:solidFill>
                <a:latin typeface="Arial Narrow" panose="020B0604020202020204" pitchFamily="34" charset="0"/>
                <a:cs typeface="Arial Narrow" panose="020B0604020202020204" pitchFamily="34" charset="0"/>
              </a:rPr>
              <a:t>The ocean carbon sink continues to increase: 8</a:t>
            </a:r>
            <a:r>
              <a:rPr lang="en-GB" altLang="en-US" sz="1600" i="0" dirty="0">
                <a:solidFill>
                  <a:prstClr val="black"/>
                </a:solidFill>
                <a:latin typeface="Arial Narrow" panose="020B0604020202020204" pitchFamily="34" charset="0"/>
                <a:cs typeface="Arial Narrow" panose="020B0604020202020204" pitchFamily="34" charset="0"/>
              </a:rPr>
              <a:t>.7±2 GtCO2/</a:t>
            </a:r>
            <a:r>
              <a:rPr lang="en-GB" altLang="en-US" sz="1600" i="0" dirty="0" err="1">
                <a:solidFill>
                  <a:prstClr val="black"/>
                </a:solidFill>
                <a:latin typeface="Arial Narrow" panose="020B0604020202020204" pitchFamily="34" charset="0"/>
                <a:cs typeface="Arial Narrow" panose="020B0604020202020204" pitchFamily="34" charset="0"/>
              </a:rPr>
              <a:t>yr</a:t>
            </a:r>
            <a:r>
              <a:rPr lang="en-GB" altLang="en-US" sz="1600" i="0" dirty="0">
                <a:solidFill>
                  <a:prstClr val="black"/>
                </a:solidFill>
                <a:latin typeface="Arial Narrow" panose="020B0604020202020204" pitchFamily="34" charset="0"/>
                <a:cs typeface="Arial Narrow" panose="020B0604020202020204" pitchFamily="34" charset="0"/>
              </a:rPr>
              <a:t> for 2007–2016 and 9.6±2 GtCO2/</a:t>
            </a:r>
            <a:r>
              <a:rPr lang="en-GB" altLang="en-US" sz="1600" i="0" dirty="0" err="1">
                <a:solidFill>
                  <a:prstClr val="black"/>
                </a:solidFill>
                <a:latin typeface="Arial Narrow" panose="020B0604020202020204" pitchFamily="34" charset="0"/>
                <a:cs typeface="Arial Narrow" panose="020B0604020202020204" pitchFamily="34" charset="0"/>
              </a:rPr>
              <a:t>yr</a:t>
            </a:r>
            <a:r>
              <a:rPr lang="en-GB" altLang="en-US" sz="1600" i="0" dirty="0">
                <a:solidFill>
                  <a:prstClr val="black"/>
                </a:solidFill>
                <a:latin typeface="Arial Narrow" panose="020B0604020202020204" pitchFamily="34" charset="0"/>
                <a:cs typeface="Arial Narrow" panose="020B0604020202020204" pitchFamily="34" charset="0"/>
              </a:rPr>
              <a:t> in 2016</a:t>
            </a:r>
          </a:p>
          <a:p>
            <a:pPr marL="285750" indent="-285750">
              <a:buFont typeface="Arial" panose="020B0604020202020204" pitchFamily="34" charset="0"/>
              <a:buChar char="•"/>
            </a:pPr>
            <a:r>
              <a:rPr lang="en-GB" altLang="en-US" sz="1600" i="0" dirty="0">
                <a:solidFill>
                  <a:prstClr val="black"/>
                </a:solidFill>
                <a:latin typeface="Arial Narrow" panose="020B0604020202020204" pitchFamily="34" charset="0"/>
                <a:cs typeface="Arial Narrow" panose="020B0604020202020204" pitchFamily="34" charset="0"/>
              </a:rPr>
              <a:t>Significant differences between observation based products but consistent with range of models</a:t>
            </a:r>
          </a:p>
        </p:txBody>
      </p:sp>
      <p:sp>
        <p:nvSpPr>
          <p:cNvPr id="7" name="Text Placeholder 4">
            <a:extLst>
              <a:ext uri="{FF2B5EF4-FFF2-40B4-BE49-F238E27FC236}">
                <a16:creationId xmlns:a16="http://schemas.microsoft.com/office/drawing/2014/main" xmlns="" id="{F1D2E7A7-C5A4-3E48-A21E-4223A47D0BF1}"/>
              </a:ext>
            </a:extLst>
          </p:cNvPr>
          <p:cNvSpPr txBox="1">
            <a:spLocks/>
          </p:cNvSpPr>
          <p:nvPr/>
        </p:nvSpPr>
        <p:spPr>
          <a:xfrm>
            <a:off x="620523" y="6509870"/>
            <a:ext cx="9277577" cy="325333"/>
          </a:xfrm>
          <a:prstGeom prst="rect">
            <a:avLst/>
          </a:prstGeom>
        </p:spPr>
        <p:txBody>
          <a:bodyPr vert="horz" lIns="91440" tIns="45720" rIns="91440" bIns="45720" rtlCol="0" anchor="ctr">
            <a:normAutofit fontScale="92500" lnSpcReduction="10000"/>
          </a:bodyPr>
          <a:lstStyle>
            <a:defPPr>
              <a:defRPr lang="en-US"/>
            </a:defPPr>
            <a:lvl1pPr marL="0" algn="r" defTabSz="914400" rtl="0" eaLnBrk="1" latinLnBrk="0" hangingPunct="1">
              <a:defRPr sz="1000" b="0" i="1" kern="1200">
                <a:solidFill>
                  <a:schemeClr val="tx1">
                    <a:tint val="75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ltLang="en-US" sz="900" i="0" dirty="0" err="1">
                <a:solidFill>
                  <a:prstClr val="black"/>
                </a:solidFill>
                <a:latin typeface="Arial Narrow" panose="020B0604020202020204" pitchFamily="34" charset="0"/>
                <a:ea typeface="ＭＳ Ｐゴシック" pitchFamily="34" charset="-128"/>
                <a:cs typeface="Arial Narrow" panose="020B0604020202020204" pitchFamily="34" charset="0"/>
              </a:rPr>
              <a:t>ISource</a:t>
            </a:r>
            <a:r>
              <a:rPr lang="en-GB" altLang="en-US" sz="900" i="0" dirty="0">
                <a:solidFill>
                  <a:prstClr val="black"/>
                </a:solidFill>
                <a:latin typeface="Arial Narrow" panose="020B0604020202020204" pitchFamily="34" charset="0"/>
                <a:ea typeface="ＭＳ Ｐゴシック" pitchFamily="34" charset="-128"/>
                <a:cs typeface="Arial Narrow" panose="020B0604020202020204" pitchFamily="34" charset="0"/>
              </a:rPr>
              <a:t>: </a:t>
            </a:r>
            <a:r>
              <a:rPr lang="en-GB" altLang="en-US" sz="900" i="0" dirty="0">
                <a:solidFill>
                  <a:prstClr val="black"/>
                </a:solidFill>
                <a:latin typeface="Arial Narrow" panose="020B0604020202020204" pitchFamily="34" charset="0"/>
                <a:ea typeface="ＭＳ Ｐゴシック" pitchFamily="34" charset="-128"/>
                <a:cs typeface="Arial Narrow" panose="020B0604020202020204" pitchFamily="34" charset="0"/>
                <a:hlinkClick r:id="rId3"/>
              </a:rPr>
              <a:t>SOCATv5</a:t>
            </a:r>
            <a:r>
              <a:rPr lang="en-GB" altLang="en-US" sz="900" i="0" dirty="0">
                <a:solidFill>
                  <a:prstClr val="black"/>
                </a:solidFill>
                <a:latin typeface="Arial Narrow" panose="020B0604020202020204" pitchFamily="34" charset="0"/>
                <a:ea typeface="ＭＳ Ｐゴシック" pitchFamily="34" charset="-128"/>
                <a:cs typeface="Arial Narrow" panose="020B0604020202020204" pitchFamily="34" charset="0"/>
              </a:rPr>
              <a:t>; </a:t>
            </a:r>
            <a:r>
              <a:rPr lang="en-GB" altLang="en-US" sz="900" i="0" dirty="0">
                <a:solidFill>
                  <a:prstClr val="black"/>
                </a:solidFill>
                <a:latin typeface="Arial Narrow" panose="020B0604020202020204" pitchFamily="34" charset="0"/>
                <a:ea typeface="ＭＳ Ｐゴシック" pitchFamily="34" charset="-128"/>
                <a:cs typeface="Arial Narrow" panose="020B0604020202020204" pitchFamily="34" charset="0"/>
                <a:hlinkClick r:id="rId4"/>
              </a:rPr>
              <a:t>Bakker et al 2016</a:t>
            </a:r>
            <a:r>
              <a:rPr lang="en-GB" altLang="en-US" sz="900" i="0" dirty="0">
                <a:solidFill>
                  <a:prstClr val="black"/>
                </a:solidFill>
                <a:latin typeface="Arial Narrow" panose="020B0604020202020204" pitchFamily="34" charset="0"/>
                <a:ea typeface="ＭＳ Ｐゴシック" pitchFamily="34" charset="-128"/>
                <a:cs typeface="Arial Narrow" panose="020B0604020202020204" pitchFamily="34" charset="0"/>
              </a:rPr>
              <a:t>; </a:t>
            </a:r>
            <a:r>
              <a:rPr lang="en-GB" altLang="en-US" sz="900" i="0" dirty="0">
                <a:solidFill>
                  <a:prstClr val="black"/>
                </a:solidFill>
                <a:latin typeface="Arial Narrow" panose="020B0604020202020204" pitchFamily="34" charset="0"/>
                <a:ea typeface="ＭＳ Ｐゴシック" pitchFamily="34" charset="-128"/>
                <a:cs typeface="Arial Narrow" panose="020B0604020202020204" pitchFamily="34" charset="0"/>
                <a:hlinkClick r:id="rId5"/>
              </a:rPr>
              <a:t>Le Quéré et al 2017</a:t>
            </a:r>
            <a:r>
              <a:rPr lang="en-GB" altLang="en-US" sz="900" i="0" dirty="0">
                <a:solidFill>
                  <a:prstClr val="black"/>
                </a:solidFill>
                <a:latin typeface="Arial Narrow" panose="020B0604020202020204" pitchFamily="34" charset="0"/>
                <a:ea typeface="ＭＳ Ｐゴシック" pitchFamily="34" charset="-128"/>
                <a:cs typeface="Arial Narrow" panose="020B0604020202020204" pitchFamily="34" charset="0"/>
              </a:rPr>
              <a:t>; </a:t>
            </a:r>
            <a:r>
              <a:rPr lang="en-GB" altLang="en-US" sz="900" i="0" dirty="0">
                <a:solidFill>
                  <a:prstClr val="black"/>
                </a:solidFill>
                <a:latin typeface="Arial Narrow" panose="020B0604020202020204" pitchFamily="34" charset="0"/>
                <a:ea typeface="ＭＳ Ｐゴシック" pitchFamily="34" charset="-128"/>
                <a:cs typeface="Arial Narrow" panose="020B0604020202020204" pitchFamily="34" charset="0"/>
                <a:hlinkClick r:id="rId6"/>
              </a:rPr>
              <a:t>Global Carbon Budget 2017</a:t>
            </a:r>
            <a:r>
              <a:rPr lang="en-GB" altLang="en-US" sz="900" i="0" dirty="0">
                <a:solidFill>
                  <a:prstClr val="black"/>
                </a:solidFill>
                <a:latin typeface="Arial Narrow" panose="020B0604020202020204" pitchFamily="34" charset="0"/>
                <a:ea typeface="ＭＳ Ｐゴシック" pitchFamily="34" charset="-128"/>
                <a:cs typeface="Arial Narrow" panose="020B0604020202020204" pitchFamily="34" charset="0"/>
              </a:rPr>
              <a:t> Individual estimates from: </a:t>
            </a:r>
            <a:r>
              <a:rPr lang="en-GB" altLang="en-US" sz="900" i="0" dirty="0" err="1">
                <a:solidFill>
                  <a:prstClr val="black"/>
                </a:solidFill>
                <a:latin typeface="Arial Narrow" panose="020B0604020202020204" pitchFamily="34" charset="0"/>
                <a:ea typeface="ＭＳ Ｐゴシック" pitchFamily="34" charset="-128"/>
                <a:cs typeface="Arial Narrow" panose="020B0604020202020204" pitchFamily="34" charset="0"/>
              </a:rPr>
              <a:t>Aumont</a:t>
            </a:r>
            <a:r>
              <a:rPr lang="en-GB" altLang="en-US" sz="900" i="0" dirty="0">
                <a:solidFill>
                  <a:prstClr val="black"/>
                </a:solidFill>
                <a:latin typeface="Arial Narrow" panose="020B0604020202020204" pitchFamily="34" charset="0"/>
                <a:ea typeface="ＭＳ Ｐゴシック" pitchFamily="34" charset="-128"/>
                <a:cs typeface="Arial Narrow" panose="020B0604020202020204" pitchFamily="34" charset="0"/>
              </a:rPr>
              <a:t> and Bopp (2006); </a:t>
            </a:r>
            <a:r>
              <a:rPr lang="en-GB" altLang="en-US" sz="900" i="0" dirty="0" err="1">
                <a:solidFill>
                  <a:prstClr val="black"/>
                </a:solidFill>
                <a:latin typeface="Arial Narrow" panose="020B0604020202020204" pitchFamily="34" charset="0"/>
                <a:ea typeface="ＭＳ Ｐゴシック" pitchFamily="34" charset="-128"/>
                <a:cs typeface="Arial Narrow" panose="020B0604020202020204" pitchFamily="34" charset="0"/>
              </a:rPr>
              <a:t>Buitenhuis</a:t>
            </a:r>
            <a:r>
              <a:rPr lang="en-GB" altLang="en-US" sz="900" i="0" dirty="0">
                <a:solidFill>
                  <a:prstClr val="black"/>
                </a:solidFill>
                <a:latin typeface="Arial Narrow" panose="020B0604020202020204" pitchFamily="34" charset="0"/>
                <a:ea typeface="ＭＳ Ｐゴシック" pitchFamily="34" charset="-128"/>
                <a:cs typeface="Arial Narrow" panose="020B0604020202020204" pitchFamily="34" charset="0"/>
              </a:rPr>
              <a:t> et al. (2010); </a:t>
            </a:r>
            <a:r>
              <a:rPr lang="en-GB" altLang="en-US" sz="900" i="0" dirty="0" err="1">
                <a:solidFill>
                  <a:prstClr val="black"/>
                </a:solidFill>
                <a:latin typeface="Arial Narrow" panose="020B0604020202020204" pitchFamily="34" charset="0"/>
                <a:ea typeface="ＭＳ Ｐゴシック" pitchFamily="34" charset="-128"/>
                <a:cs typeface="Arial Narrow" panose="020B0604020202020204" pitchFamily="34" charset="0"/>
              </a:rPr>
              <a:t>Doney</a:t>
            </a:r>
            <a:r>
              <a:rPr lang="en-GB" altLang="en-US" sz="900" i="0" dirty="0">
                <a:solidFill>
                  <a:prstClr val="black"/>
                </a:solidFill>
                <a:latin typeface="Arial Narrow" panose="020B0604020202020204" pitchFamily="34" charset="0"/>
                <a:ea typeface="ＭＳ Ｐゴシック" pitchFamily="34" charset="-128"/>
                <a:cs typeface="Arial Narrow" panose="020B0604020202020204" pitchFamily="34" charset="0"/>
              </a:rPr>
              <a:t> et al. (2009); Hauck et al. (2016); </a:t>
            </a:r>
            <a:r>
              <a:rPr lang="en-GB" altLang="en-US" sz="900" i="0" dirty="0" err="1">
                <a:solidFill>
                  <a:prstClr val="black"/>
                </a:solidFill>
                <a:latin typeface="Arial Narrow" panose="020B0604020202020204" pitchFamily="34" charset="0"/>
                <a:ea typeface="ＭＳ Ｐゴシック" pitchFamily="34" charset="-128"/>
                <a:cs typeface="Arial Narrow" panose="020B0604020202020204" pitchFamily="34" charset="0"/>
              </a:rPr>
              <a:t>Ilyina</a:t>
            </a:r>
            <a:r>
              <a:rPr lang="en-GB" altLang="en-US" sz="900" i="0" dirty="0">
                <a:solidFill>
                  <a:prstClr val="black"/>
                </a:solidFill>
                <a:latin typeface="Arial Narrow" panose="020B0604020202020204" pitchFamily="34" charset="0"/>
                <a:ea typeface="ＭＳ Ｐゴシック" pitchFamily="34" charset="-128"/>
                <a:cs typeface="Arial Narrow" panose="020B0604020202020204" pitchFamily="34" charset="0"/>
              </a:rPr>
              <a:t> et al. (2013); </a:t>
            </a:r>
            <a:r>
              <a:rPr lang="en-GB" altLang="en-US" sz="900" i="0" dirty="0" err="1">
                <a:solidFill>
                  <a:prstClr val="black"/>
                </a:solidFill>
                <a:latin typeface="Arial Narrow" panose="020B0604020202020204" pitchFamily="34" charset="0"/>
                <a:ea typeface="ＭＳ Ｐゴシック" pitchFamily="34" charset="-128"/>
                <a:cs typeface="Arial Narrow" panose="020B0604020202020204" pitchFamily="34" charset="0"/>
              </a:rPr>
              <a:t>Landschützer</a:t>
            </a:r>
            <a:r>
              <a:rPr lang="en-GB" altLang="en-US" sz="900" i="0" dirty="0">
                <a:solidFill>
                  <a:prstClr val="black"/>
                </a:solidFill>
                <a:latin typeface="Arial Narrow" panose="020B0604020202020204" pitchFamily="34" charset="0"/>
                <a:ea typeface="ＭＳ Ｐゴシック" pitchFamily="34" charset="-128"/>
                <a:cs typeface="Arial Narrow" panose="020B0604020202020204" pitchFamily="34" charset="0"/>
              </a:rPr>
              <a:t> et al. (2016); Law et al. (2017); ; </a:t>
            </a:r>
            <a:r>
              <a:rPr lang="en-GB" altLang="en-US" sz="900" i="0" dirty="0" err="1">
                <a:solidFill>
                  <a:prstClr val="black"/>
                </a:solidFill>
                <a:latin typeface="Arial Narrow" panose="020B0604020202020204" pitchFamily="34" charset="0"/>
                <a:ea typeface="ＭＳ Ｐゴシック" pitchFamily="34" charset="-128"/>
                <a:cs typeface="Arial Narrow" panose="020B0604020202020204" pitchFamily="34" charset="0"/>
              </a:rPr>
              <a:t>Rödenbeck</a:t>
            </a:r>
            <a:r>
              <a:rPr lang="en-GB" altLang="en-US" sz="900" i="0" dirty="0">
                <a:solidFill>
                  <a:prstClr val="black"/>
                </a:solidFill>
                <a:latin typeface="Arial Narrow" panose="020B0604020202020204" pitchFamily="34" charset="0"/>
                <a:ea typeface="ＭＳ Ｐゴシック" pitchFamily="34" charset="-128"/>
                <a:cs typeface="Arial Narrow" panose="020B0604020202020204" pitchFamily="34" charset="0"/>
              </a:rPr>
              <a:t> et al. (2014). </a:t>
            </a:r>
            <a:r>
              <a:rPr lang="en-GB" altLang="en-US" sz="900" i="0" dirty="0" err="1">
                <a:solidFill>
                  <a:prstClr val="black"/>
                </a:solidFill>
                <a:latin typeface="Arial Narrow" panose="020B0604020202020204" pitchFamily="34" charset="0"/>
                <a:ea typeface="ＭＳ Ｐゴシック" pitchFamily="34" charset="-128"/>
                <a:cs typeface="Arial Narrow" panose="020B0604020202020204" pitchFamily="34" charset="0"/>
              </a:rPr>
              <a:t>Séférian</a:t>
            </a:r>
            <a:r>
              <a:rPr lang="en-GB" altLang="en-US" sz="900" i="0" dirty="0">
                <a:solidFill>
                  <a:prstClr val="black"/>
                </a:solidFill>
                <a:latin typeface="Arial Narrow" panose="020B0604020202020204" pitchFamily="34" charset="0"/>
                <a:ea typeface="ＭＳ Ｐゴシック" pitchFamily="34" charset="-128"/>
                <a:cs typeface="Arial Narrow" panose="020B0604020202020204" pitchFamily="34" charset="0"/>
              </a:rPr>
              <a:t> et al. (2013); Schwinger et al. (2016). Full references provided in Le </a:t>
            </a:r>
            <a:r>
              <a:rPr lang="en-GB" altLang="en-US" sz="900" i="0" dirty="0" err="1">
                <a:solidFill>
                  <a:prstClr val="black"/>
                </a:solidFill>
                <a:latin typeface="Arial Narrow" panose="020B0604020202020204" pitchFamily="34" charset="0"/>
                <a:ea typeface="ＭＳ Ｐゴシック" pitchFamily="34" charset="-128"/>
                <a:cs typeface="Arial Narrow" panose="020B0604020202020204" pitchFamily="34" charset="0"/>
              </a:rPr>
              <a:t>Quéré</a:t>
            </a:r>
            <a:r>
              <a:rPr lang="en-GB" altLang="en-US" sz="900" i="0" dirty="0">
                <a:solidFill>
                  <a:prstClr val="black"/>
                </a:solidFill>
                <a:latin typeface="Arial Narrow" panose="020B0604020202020204" pitchFamily="34" charset="0"/>
                <a:ea typeface="ＭＳ Ｐゴシック" pitchFamily="34" charset="-128"/>
                <a:cs typeface="Arial Narrow" panose="020B0604020202020204" pitchFamily="34" charset="0"/>
              </a:rPr>
              <a:t> et al. (2017).</a:t>
            </a:r>
          </a:p>
        </p:txBody>
      </p:sp>
      <p:sp>
        <p:nvSpPr>
          <p:cNvPr id="8" name="TextBox 7">
            <a:extLst>
              <a:ext uri="{FF2B5EF4-FFF2-40B4-BE49-F238E27FC236}">
                <a16:creationId xmlns:a16="http://schemas.microsoft.com/office/drawing/2014/main" xmlns="" id="{3E8292D2-9288-6B4B-89FA-404B2853B900}"/>
              </a:ext>
            </a:extLst>
          </p:cNvPr>
          <p:cNvSpPr txBox="1"/>
          <p:nvPr/>
        </p:nvSpPr>
        <p:spPr>
          <a:xfrm>
            <a:off x="6740185" y="2981518"/>
            <a:ext cx="2950570" cy="307777"/>
          </a:xfrm>
          <a:prstGeom prst="rect">
            <a:avLst/>
          </a:prstGeom>
          <a:noFill/>
        </p:spPr>
        <p:txBody>
          <a:bodyPr wrap="square" rtlCol="0">
            <a:spAutoFit/>
          </a:bodyPr>
          <a:lstStyle/>
          <a:p>
            <a:r>
              <a:rPr lang="en-US" sz="1400" dirty="0">
                <a:solidFill>
                  <a:prstClr val="black"/>
                </a:solidFill>
                <a:latin typeface="Calibri"/>
                <a:cs typeface="Calibri"/>
              </a:rPr>
              <a:t>Global Carbon  Project carbon budget</a:t>
            </a:r>
          </a:p>
        </p:txBody>
      </p:sp>
      <p:sp>
        <p:nvSpPr>
          <p:cNvPr id="9" name="TextBox 8">
            <a:extLst>
              <a:ext uri="{FF2B5EF4-FFF2-40B4-BE49-F238E27FC236}">
                <a16:creationId xmlns:a16="http://schemas.microsoft.com/office/drawing/2014/main" xmlns="" id="{0B923B9D-E771-D945-AFAD-E0C6D9DE9731}"/>
              </a:ext>
            </a:extLst>
          </p:cNvPr>
          <p:cNvSpPr txBox="1"/>
          <p:nvPr/>
        </p:nvSpPr>
        <p:spPr>
          <a:xfrm>
            <a:off x="6740231" y="2674090"/>
            <a:ext cx="2214541" cy="307777"/>
          </a:xfrm>
          <a:prstGeom prst="rect">
            <a:avLst/>
          </a:prstGeom>
          <a:noFill/>
        </p:spPr>
        <p:txBody>
          <a:bodyPr wrap="square" rtlCol="0">
            <a:spAutoFit/>
          </a:bodyPr>
          <a:lstStyle/>
          <a:p>
            <a:r>
              <a:rPr lang="en-US" sz="1400" dirty="0">
                <a:solidFill>
                  <a:srgbClr val="4CB2FF"/>
                </a:solidFill>
                <a:latin typeface="Calibri"/>
                <a:cs typeface="Calibri"/>
              </a:rPr>
              <a:t>individual ocean models</a:t>
            </a:r>
          </a:p>
        </p:txBody>
      </p:sp>
      <p:sp>
        <p:nvSpPr>
          <p:cNvPr id="10" name="TextBox 9">
            <a:extLst>
              <a:ext uri="{FF2B5EF4-FFF2-40B4-BE49-F238E27FC236}">
                <a16:creationId xmlns:a16="http://schemas.microsoft.com/office/drawing/2014/main" xmlns="" id="{8187B40B-AA93-D44F-926F-0E5D6EF8CC20}"/>
              </a:ext>
            </a:extLst>
          </p:cNvPr>
          <p:cNvSpPr txBox="1"/>
          <p:nvPr/>
        </p:nvSpPr>
        <p:spPr>
          <a:xfrm>
            <a:off x="6740185" y="3245956"/>
            <a:ext cx="2080056" cy="307777"/>
          </a:xfrm>
          <a:prstGeom prst="rect">
            <a:avLst/>
          </a:prstGeom>
          <a:noFill/>
        </p:spPr>
        <p:txBody>
          <a:bodyPr wrap="square" rtlCol="0">
            <a:spAutoFit/>
          </a:bodyPr>
          <a:lstStyle/>
          <a:p>
            <a:r>
              <a:rPr lang="en-US" sz="1400" dirty="0">
                <a:solidFill>
                  <a:prstClr val="white">
                    <a:lumMod val="50000"/>
                  </a:prstClr>
                </a:solidFill>
                <a:latin typeface="Calibri"/>
                <a:cs typeface="Calibri"/>
              </a:rPr>
              <a:t>pCO</a:t>
            </a:r>
            <a:r>
              <a:rPr lang="en-US" sz="1400" baseline="-25000" dirty="0">
                <a:solidFill>
                  <a:prstClr val="white">
                    <a:lumMod val="50000"/>
                  </a:prstClr>
                </a:solidFill>
                <a:latin typeface="Calibri"/>
                <a:cs typeface="Calibri"/>
              </a:rPr>
              <a:t>2</a:t>
            </a:r>
            <a:r>
              <a:rPr lang="en-US" sz="1400" dirty="0">
                <a:solidFill>
                  <a:prstClr val="white">
                    <a:lumMod val="50000"/>
                  </a:prstClr>
                </a:solidFill>
                <a:latin typeface="Calibri"/>
                <a:cs typeface="Calibri"/>
              </a:rPr>
              <a:t>-based flux products</a:t>
            </a:r>
          </a:p>
        </p:txBody>
      </p:sp>
      <p:cxnSp>
        <p:nvCxnSpPr>
          <p:cNvPr id="11" name="Straight Connector 10">
            <a:extLst>
              <a:ext uri="{FF2B5EF4-FFF2-40B4-BE49-F238E27FC236}">
                <a16:creationId xmlns:a16="http://schemas.microsoft.com/office/drawing/2014/main" xmlns="" id="{43F5070B-5C66-A74E-8742-F533D6327BD6}"/>
              </a:ext>
            </a:extLst>
          </p:cNvPr>
          <p:cNvCxnSpPr>
            <a:stCxn id="10" idx="1"/>
          </p:cNvCxnSpPr>
          <p:nvPr/>
        </p:nvCxnSpPr>
        <p:spPr>
          <a:xfrm flipH="1" flipV="1">
            <a:off x="6159269" y="2595834"/>
            <a:ext cx="580916" cy="804011"/>
          </a:xfrm>
          <a:prstGeom prst="line">
            <a:avLst/>
          </a:prstGeom>
          <a:ln w="9525" cmpd="sng">
            <a:solidFill>
              <a:srgbClr val="FF6666"/>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608E22F3-9593-AB42-B574-5854951AAC36}"/>
              </a:ext>
            </a:extLst>
          </p:cNvPr>
          <p:cNvCxnSpPr>
            <a:stCxn id="10" idx="1"/>
          </p:cNvCxnSpPr>
          <p:nvPr/>
        </p:nvCxnSpPr>
        <p:spPr>
          <a:xfrm flipH="1" flipV="1">
            <a:off x="6159269" y="3306656"/>
            <a:ext cx="580916" cy="93189"/>
          </a:xfrm>
          <a:prstGeom prst="line">
            <a:avLst/>
          </a:prstGeom>
          <a:ln w="9525" cmpd="sng">
            <a:solidFill>
              <a:srgbClr val="FF00FF"/>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AD3704F7-B2AF-7449-988B-2F62834B0C17}"/>
              </a:ext>
            </a:extLst>
          </p:cNvPr>
          <p:cNvCxnSpPr>
            <a:cxnSpLocks/>
            <a:stCxn id="8" idx="1"/>
          </p:cNvCxnSpPr>
          <p:nvPr/>
        </p:nvCxnSpPr>
        <p:spPr>
          <a:xfrm flipH="1">
            <a:off x="6080291" y="3135407"/>
            <a:ext cx="659894" cy="32075"/>
          </a:xfrm>
          <a:prstGeom prst="line">
            <a:avLst/>
          </a:prstGeom>
          <a:ln w="38100">
            <a:headEnd type="none"/>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249967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1EAB85-6CE6-B34E-AC26-BDD31ED7F159}"/>
              </a:ext>
            </a:extLst>
          </p:cNvPr>
          <p:cNvSpPr>
            <a:spLocks noGrp="1"/>
          </p:cNvSpPr>
          <p:nvPr>
            <p:ph type="title"/>
          </p:nvPr>
        </p:nvSpPr>
        <p:spPr>
          <a:xfrm>
            <a:off x="409683" y="76"/>
            <a:ext cx="5849603" cy="712269"/>
          </a:xfrm>
        </p:spPr>
        <p:txBody>
          <a:bodyPr/>
          <a:lstStyle/>
          <a:p>
            <a:r>
              <a:rPr lang="en-GB" dirty="0"/>
              <a:t>Ocean Observations</a:t>
            </a:r>
          </a:p>
        </p:txBody>
      </p:sp>
      <p:pic>
        <p:nvPicPr>
          <p:cNvPr id="8" name="Picture 7">
            <a:extLst>
              <a:ext uri="{FF2B5EF4-FFF2-40B4-BE49-F238E27FC236}">
                <a16:creationId xmlns:a16="http://schemas.microsoft.com/office/drawing/2014/main" xmlns="" id="{1FAD5E2D-C3EE-144A-B19C-5E58F71966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462" y="136362"/>
            <a:ext cx="3595603" cy="2888602"/>
          </a:xfrm>
          <a:prstGeom prst="rect">
            <a:avLst/>
          </a:prstGeom>
        </p:spPr>
      </p:pic>
      <p:pic>
        <p:nvPicPr>
          <p:cNvPr id="9" name="Animation_Ocean-Air_fCO2_Difference_DOY.mp4">
            <a:hlinkClick r:id="" action="ppaction://media"/>
            <a:extLst>
              <a:ext uri="{FF2B5EF4-FFF2-40B4-BE49-F238E27FC236}">
                <a16:creationId xmlns:a16="http://schemas.microsoft.com/office/drawing/2014/main" xmlns="" id="{56C1C237-66B4-E542-A845-1469EE033F8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4325"/>
          <a:stretch/>
        </p:blipFill>
        <p:spPr>
          <a:xfrm>
            <a:off x="-83443" y="2764744"/>
            <a:ext cx="7096377" cy="4093256"/>
          </a:xfrm>
          <a:prstGeom prst="rect">
            <a:avLst/>
          </a:prstGeom>
        </p:spPr>
      </p:pic>
      <p:sp>
        <p:nvSpPr>
          <p:cNvPr id="10" name="TextBox 9">
            <a:extLst>
              <a:ext uri="{FF2B5EF4-FFF2-40B4-BE49-F238E27FC236}">
                <a16:creationId xmlns:a16="http://schemas.microsoft.com/office/drawing/2014/main" xmlns="" id="{2FFBF1CD-5F21-E245-BFDA-A32EDE266F60}"/>
              </a:ext>
            </a:extLst>
          </p:cNvPr>
          <p:cNvSpPr txBox="1"/>
          <p:nvPr/>
        </p:nvSpPr>
        <p:spPr>
          <a:xfrm>
            <a:off x="627027" y="712270"/>
            <a:ext cx="5871744" cy="2308324"/>
          </a:xfrm>
          <a:prstGeom prst="rect">
            <a:avLst/>
          </a:prstGeom>
          <a:noFill/>
        </p:spPr>
        <p:txBody>
          <a:bodyPr wrap="square" rtlCol="0">
            <a:spAutoFit/>
          </a:bodyPr>
          <a:lstStyle/>
          <a:p>
            <a:r>
              <a:rPr lang="en-GB" dirty="0">
                <a:solidFill>
                  <a:prstClr val="black"/>
                </a:solidFill>
                <a:latin typeface="Calibri"/>
              </a:rPr>
              <a:t>Main sources of uncertainty in C sink (GCP):</a:t>
            </a:r>
          </a:p>
          <a:p>
            <a:pPr marL="285750" indent="-285750">
              <a:buFont typeface="Arial" panose="020B0604020202020204" pitchFamily="34" charset="0"/>
              <a:buChar char="•"/>
            </a:pPr>
            <a:r>
              <a:rPr lang="en-GB" dirty="0">
                <a:solidFill>
                  <a:prstClr val="black"/>
                </a:solidFill>
                <a:latin typeface="Calibri"/>
              </a:rPr>
              <a:t>Variability on ocean circulation</a:t>
            </a:r>
          </a:p>
          <a:p>
            <a:pPr marL="742950" lvl="1" indent="-285750">
              <a:buFont typeface="Arial" panose="020B0604020202020204" pitchFamily="34" charset="0"/>
              <a:buChar char="•"/>
            </a:pPr>
            <a:r>
              <a:rPr lang="en-GB" dirty="0">
                <a:solidFill>
                  <a:prstClr val="black"/>
                </a:solidFill>
                <a:latin typeface="Calibri"/>
              </a:rPr>
              <a:t>Global, particularly the southern ocean, Semi-decadal to decadal</a:t>
            </a:r>
          </a:p>
          <a:p>
            <a:pPr marL="285750" indent="-285750">
              <a:buFont typeface="Arial" panose="020B0604020202020204" pitchFamily="34" charset="0"/>
              <a:buChar char="•"/>
            </a:pPr>
            <a:r>
              <a:rPr lang="en-GB" dirty="0">
                <a:solidFill>
                  <a:prstClr val="black"/>
                </a:solidFill>
                <a:latin typeface="Calibri"/>
              </a:rPr>
              <a:t>Anthropogenic changes in nutrient supply</a:t>
            </a:r>
          </a:p>
          <a:p>
            <a:pPr marL="742950" lvl="1" indent="-285750">
              <a:buFont typeface="Arial" panose="020B0604020202020204" pitchFamily="34" charset="0"/>
              <a:buChar char="•"/>
            </a:pPr>
            <a:r>
              <a:rPr lang="en-GB" dirty="0">
                <a:solidFill>
                  <a:prstClr val="black"/>
                </a:solidFill>
                <a:latin typeface="Calibri"/>
              </a:rPr>
              <a:t>Global, Multi-decadal trend</a:t>
            </a:r>
          </a:p>
          <a:p>
            <a:pPr marL="285750" indent="-285750">
              <a:buFont typeface="Arial" panose="020B0604020202020204" pitchFamily="34" charset="0"/>
              <a:buChar char="•"/>
            </a:pPr>
            <a:r>
              <a:rPr lang="en-GB" dirty="0">
                <a:solidFill>
                  <a:prstClr val="black"/>
                </a:solidFill>
                <a:latin typeface="Calibri"/>
              </a:rPr>
              <a:t>River discharge carbon not included</a:t>
            </a:r>
          </a:p>
          <a:p>
            <a:endParaRPr lang="en-GB" dirty="0">
              <a:solidFill>
                <a:prstClr val="black"/>
              </a:solidFill>
              <a:latin typeface="Calibri"/>
            </a:endParaRPr>
          </a:p>
        </p:txBody>
      </p:sp>
      <p:sp>
        <p:nvSpPr>
          <p:cNvPr id="11" name="TextBox 10">
            <a:extLst>
              <a:ext uri="{FF2B5EF4-FFF2-40B4-BE49-F238E27FC236}">
                <a16:creationId xmlns:a16="http://schemas.microsoft.com/office/drawing/2014/main" xmlns="" id="{40B6B18F-72F4-CF42-80ED-021C5B29F710}"/>
              </a:ext>
            </a:extLst>
          </p:cNvPr>
          <p:cNvSpPr txBox="1"/>
          <p:nvPr/>
        </p:nvSpPr>
        <p:spPr>
          <a:xfrm>
            <a:off x="7056144" y="2948030"/>
            <a:ext cx="2569975" cy="3139321"/>
          </a:xfrm>
          <a:prstGeom prst="rect">
            <a:avLst/>
          </a:prstGeom>
          <a:noFill/>
        </p:spPr>
        <p:txBody>
          <a:bodyPr wrap="square" rtlCol="0">
            <a:spAutoFit/>
          </a:bodyPr>
          <a:lstStyle/>
          <a:p>
            <a:r>
              <a:rPr lang="en-GB" dirty="0">
                <a:solidFill>
                  <a:prstClr val="black"/>
                </a:solidFill>
                <a:latin typeface="Calibri"/>
              </a:rPr>
              <a:t>Future improvements aimed at</a:t>
            </a:r>
          </a:p>
          <a:p>
            <a:pPr marL="285750" indent="-285750">
              <a:buFont typeface="Arial" panose="020B0604020202020204" pitchFamily="34" charset="0"/>
              <a:buChar char="•"/>
            </a:pPr>
            <a:r>
              <a:rPr lang="en-GB" dirty="0">
                <a:solidFill>
                  <a:prstClr val="black"/>
                </a:solidFill>
                <a:latin typeface="Calibri"/>
              </a:rPr>
              <a:t>Reversing decline in measurements form ships</a:t>
            </a:r>
          </a:p>
          <a:p>
            <a:pPr marL="285750" indent="-285750">
              <a:buFont typeface="Arial" panose="020B0604020202020204" pitchFamily="34" charset="0"/>
              <a:buChar char="•"/>
            </a:pPr>
            <a:r>
              <a:rPr lang="en-GB" dirty="0">
                <a:solidFill>
                  <a:prstClr val="black"/>
                </a:solidFill>
                <a:latin typeface="Calibri"/>
              </a:rPr>
              <a:t>More measurements from buoys, drifters etc.</a:t>
            </a:r>
          </a:p>
          <a:p>
            <a:pPr marL="742950" lvl="1" indent="-285750">
              <a:buFont typeface="Arial" panose="020B0604020202020204" pitchFamily="34" charset="0"/>
              <a:buChar char="•"/>
            </a:pPr>
            <a:endParaRPr lang="en-GB" dirty="0">
              <a:solidFill>
                <a:prstClr val="black"/>
              </a:solidFill>
              <a:latin typeface="Calibri"/>
            </a:endParaRPr>
          </a:p>
          <a:p>
            <a:pPr marL="285750" indent="-285750">
              <a:buFont typeface="Arial" panose="020B0604020202020204" pitchFamily="34" charset="0"/>
              <a:buChar char="•"/>
            </a:pPr>
            <a:endParaRPr lang="en-GB" dirty="0">
              <a:solidFill>
                <a:prstClr val="black"/>
              </a:solidFill>
              <a:latin typeface="Calibri"/>
            </a:endParaRPr>
          </a:p>
          <a:p>
            <a:endParaRPr lang="en-GB" dirty="0">
              <a:solidFill>
                <a:prstClr val="black"/>
              </a:solidFill>
              <a:latin typeface="Calibri"/>
            </a:endParaRPr>
          </a:p>
        </p:txBody>
      </p:sp>
    </p:spTree>
    <p:extLst>
      <p:ext uri="{BB962C8B-B14F-4D97-AF65-F5344CB8AC3E}">
        <p14:creationId xmlns:p14="http://schemas.microsoft.com/office/powerpoint/2010/main" val="4013910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9"/>
          <p:cNvSpPr>
            <a:spLocks noGrp="1" noChangeArrowheads="1"/>
          </p:cNvSpPr>
          <p:nvPr>
            <p:ph type="ctrTitle"/>
          </p:nvPr>
        </p:nvSpPr>
        <p:spPr>
          <a:xfrm>
            <a:off x="635813" y="2568575"/>
            <a:ext cx="8629874" cy="579438"/>
          </a:xfrm>
        </p:spPr>
        <p:txBody>
          <a:bodyPr/>
          <a:lstStyle/>
          <a:p>
            <a:pPr eaLnBrk="1" hangingPunct="1"/>
            <a:endParaRPr lang="en-US" i="1">
              <a:latin typeface="Verdana" charset="0"/>
            </a:endParaRPr>
          </a:p>
        </p:txBody>
      </p:sp>
      <p:sp>
        <p:nvSpPr>
          <p:cNvPr id="25602" name="Text Box 24"/>
          <p:cNvSpPr txBox="1">
            <a:spLocks noChangeArrowheads="1"/>
          </p:cNvSpPr>
          <p:nvPr/>
        </p:nvSpPr>
        <p:spPr bwMode="auto">
          <a:xfrm>
            <a:off x="665027" y="4025957"/>
            <a:ext cx="8540516"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b="1">
                <a:solidFill>
                  <a:schemeClr val="tx1"/>
                </a:solidFill>
                <a:latin typeface="Arial" charset="0"/>
                <a:ea typeface="ＭＳ Ｐゴシック" charset="0"/>
                <a:cs typeface="ＭＳ Ｐゴシック" charset="0"/>
              </a:defRPr>
            </a:lvl1pPr>
            <a:lvl2pPr marL="742950" indent="-285750">
              <a:defRPr sz="2200" b="1">
                <a:solidFill>
                  <a:schemeClr val="tx1"/>
                </a:solidFill>
                <a:latin typeface="Arial" charset="0"/>
                <a:ea typeface="ＭＳ Ｐゴシック" charset="0"/>
              </a:defRPr>
            </a:lvl2pPr>
            <a:lvl3pPr marL="1143000" indent="-228600">
              <a:defRPr sz="2200" b="1">
                <a:solidFill>
                  <a:schemeClr val="tx1"/>
                </a:solidFill>
                <a:latin typeface="Arial" charset="0"/>
                <a:ea typeface="ＭＳ Ｐゴシック" charset="0"/>
              </a:defRPr>
            </a:lvl3pPr>
            <a:lvl4pPr marL="1600200" indent="-228600">
              <a:defRPr sz="2200" b="1">
                <a:solidFill>
                  <a:schemeClr val="tx1"/>
                </a:solidFill>
                <a:latin typeface="Arial" charset="0"/>
                <a:ea typeface="ＭＳ Ｐゴシック" charset="0"/>
              </a:defRPr>
            </a:lvl4pPr>
            <a:lvl5pPr marL="2057400" indent="-228600">
              <a:defRPr sz="2200" b="1">
                <a:solidFill>
                  <a:schemeClr val="tx1"/>
                </a:solidFill>
                <a:latin typeface="Arial" charset="0"/>
                <a:ea typeface="ＭＳ Ｐゴシック"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9pPr>
          </a:lstStyle>
          <a:p>
            <a:pPr fontAlgn="base">
              <a:spcBef>
                <a:spcPct val="0"/>
              </a:spcBef>
              <a:spcAft>
                <a:spcPct val="0"/>
              </a:spcAft>
            </a:pPr>
            <a:endParaRPr lang="en-US" sz="1800" b="0" i="1" smtClean="0">
              <a:solidFill>
                <a:srgbClr val="0098DB"/>
              </a:solidFill>
              <a:latin typeface="Verdana" charset="0"/>
            </a:endParaRPr>
          </a:p>
        </p:txBody>
      </p:sp>
      <p:pic>
        <p:nvPicPr>
          <p:cNvPr id="256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147" y="1320800"/>
            <a:ext cx="8853267"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2"/>
          <p:cNvSpPr txBox="1">
            <a:spLocks noChangeArrowheads="1"/>
          </p:cNvSpPr>
          <p:nvPr/>
        </p:nvSpPr>
        <p:spPr bwMode="auto">
          <a:xfrm>
            <a:off x="233735" y="6350000"/>
            <a:ext cx="30458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b="1">
                <a:solidFill>
                  <a:schemeClr val="tx1"/>
                </a:solidFill>
                <a:latin typeface="Arial" charset="0"/>
                <a:ea typeface="ＭＳ Ｐゴシック" charset="0"/>
                <a:cs typeface="ＭＳ Ｐゴシック" charset="0"/>
              </a:defRPr>
            </a:lvl1pPr>
            <a:lvl2pPr marL="742950" indent="-285750">
              <a:defRPr sz="2200" b="1">
                <a:solidFill>
                  <a:schemeClr val="tx1"/>
                </a:solidFill>
                <a:latin typeface="Arial" charset="0"/>
                <a:ea typeface="ＭＳ Ｐゴシック" charset="0"/>
              </a:defRPr>
            </a:lvl2pPr>
            <a:lvl3pPr marL="1143000" indent="-228600">
              <a:defRPr sz="2200" b="1">
                <a:solidFill>
                  <a:schemeClr val="tx1"/>
                </a:solidFill>
                <a:latin typeface="Arial" charset="0"/>
                <a:ea typeface="ＭＳ Ｐゴシック" charset="0"/>
              </a:defRPr>
            </a:lvl3pPr>
            <a:lvl4pPr marL="1600200" indent="-228600">
              <a:defRPr sz="2200" b="1">
                <a:solidFill>
                  <a:schemeClr val="tx1"/>
                </a:solidFill>
                <a:latin typeface="Arial" charset="0"/>
                <a:ea typeface="ＭＳ Ｐゴシック" charset="0"/>
              </a:defRPr>
            </a:lvl4pPr>
            <a:lvl5pPr marL="2057400" indent="-228600">
              <a:defRPr sz="2200" b="1">
                <a:solidFill>
                  <a:schemeClr val="tx1"/>
                </a:solidFill>
                <a:latin typeface="Arial" charset="0"/>
                <a:ea typeface="ＭＳ Ｐゴシック"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9pPr>
          </a:lstStyle>
          <a:p>
            <a:pPr fontAlgn="base">
              <a:spcBef>
                <a:spcPct val="0"/>
              </a:spcBef>
              <a:spcAft>
                <a:spcPct val="0"/>
              </a:spcAft>
            </a:pPr>
            <a:r>
              <a:rPr lang="en-US" sz="800" b="0" i="1" smtClean="0">
                <a:solidFill>
                  <a:srgbClr val="000000"/>
                </a:solidFill>
                <a:latin typeface="Verdana" charset="0"/>
              </a:rPr>
              <a:t>Credit: Victor &amp; Kennel, Nature Climate Change, 2014.</a:t>
            </a:r>
          </a:p>
        </p:txBody>
      </p:sp>
      <p:sp>
        <p:nvSpPr>
          <p:cNvPr id="25605" name="TextBox 1"/>
          <p:cNvSpPr txBox="1">
            <a:spLocks noChangeArrowheads="1"/>
          </p:cNvSpPr>
          <p:nvPr/>
        </p:nvSpPr>
        <p:spPr bwMode="auto">
          <a:xfrm>
            <a:off x="292130" y="327082"/>
            <a:ext cx="7725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b="1">
                <a:solidFill>
                  <a:schemeClr val="tx1"/>
                </a:solidFill>
                <a:latin typeface="Arial" charset="0"/>
                <a:ea typeface="ＭＳ Ｐゴシック" charset="0"/>
                <a:cs typeface="ＭＳ Ｐゴシック" charset="0"/>
              </a:defRPr>
            </a:lvl1pPr>
            <a:lvl2pPr marL="742950" indent="-285750">
              <a:defRPr sz="2200" b="1">
                <a:solidFill>
                  <a:schemeClr val="tx1"/>
                </a:solidFill>
                <a:latin typeface="Arial" charset="0"/>
                <a:ea typeface="ＭＳ Ｐゴシック" charset="0"/>
              </a:defRPr>
            </a:lvl2pPr>
            <a:lvl3pPr marL="1143000" indent="-228600">
              <a:defRPr sz="2200" b="1">
                <a:solidFill>
                  <a:schemeClr val="tx1"/>
                </a:solidFill>
                <a:latin typeface="Arial" charset="0"/>
                <a:ea typeface="ＭＳ Ｐゴシック" charset="0"/>
              </a:defRPr>
            </a:lvl3pPr>
            <a:lvl4pPr marL="1600200" indent="-228600">
              <a:defRPr sz="2200" b="1">
                <a:solidFill>
                  <a:schemeClr val="tx1"/>
                </a:solidFill>
                <a:latin typeface="Arial" charset="0"/>
                <a:ea typeface="ＭＳ Ｐゴシック" charset="0"/>
              </a:defRPr>
            </a:lvl4pPr>
            <a:lvl5pPr marL="2057400" indent="-228600">
              <a:defRPr sz="2200" b="1">
                <a:solidFill>
                  <a:schemeClr val="tx1"/>
                </a:solidFill>
                <a:latin typeface="Arial" charset="0"/>
                <a:ea typeface="ＭＳ Ｐゴシック" charset="0"/>
              </a:defRPr>
            </a:lvl5pPr>
            <a:lvl6pPr marL="25146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6pPr>
            <a:lvl7pPr marL="29718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7pPr>
            <a:lvl8pPr marL="34290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8pPr>
            <a:lvl9pPr marL="3886200" indent="-228600" eaLnBrk="0" fontAlgn="base" hangingPunct="0">
              <a:spcBef>
                <a:spcPct val="230000"/>
              </a:spcBef>
              <a:spcAft>
                <a:spcPct val="0"/>
              </a:spcAft>
              <a:buClr>
                <a:schemeClr val="tx1"/>
              </a:buClr>
              <a:defRPr sz="2200" b="1">
                <a:solidFill>
                  <a:schemeClr val="tx1"/>
                </a:solidFill>
                <a:latin typeface="Arial" charset="0"/>
                <a:ea typeface="ＭＳ Ｐゴシック" charset="0"/>
              </a:defRPr>
            </a:lvl9pPr>
          </a:lstStyle>
          <a:p>
            <a:pPr fontAlgn="base">
              <a:spcBef>
                <a:spcPct val="0"/>
              </a:spcBef>
              <a:spcAft>
                <a:spcPct val="0"/>
              </a:spcAft>
            </a:pPr>
            <a:r>
              <a:rPr lang="en-US" sz="2800" b="0" smtClean="0">
                <a:solidFill>
                  <a:srgbClr val="FFFFFF"/>
                </a:solidFill>
                <a:latin typeface="Verdana" charset="0"/>
              </a:rPr>
              <a:t>The importance of observations………</a:t>
            </a:r>
          </a:p>
        </p:txBody>
      </p:sp>
    </p:spTree>
    <p:extLst>
      <p:ext uri="{BB962C8B-B14F-4D97-AF65-F5344CB8AC3E}">
        <p14:creationId xmlns:p14="http://schemas.microsoft.com/office/powerpoint/2010/main" val="272097064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26035E-99B4-C545-B1C9-6C0898B58693}"/>
              </a:ext>
            </a:extLst>
          </p:cNvPr>
          <p:cNvSpPr>
            <a:spLocks noGrp="1"/>
          </p:cNvSpPr>
          <p:nvPr>
            <p:ph type="title"/>
          </p:nvPr>
        </p:nvSpPr>
        <p:spPr/>
        <p:txBody>
          <a:bodyPr/>
          <a:lstStyle/>
          <a:p>
            <a:r>
              <a:rPr lang="en-GB" dirty="0"/>
              <a:t>Land: Main sources of uncertainty (GCP)</a:t>
            </a:r>
          </a:p>
        </p:txBody>
      </p:sp>
      <p:sp>
        <p:nvSpPr>
          <p:cNvPr id="5" name="Text Placeholder 4">
            <a:extLst>
              <a:ext uri="{FF2B5EF4-FFF2-40B4-BE49-F238E27FC236}">
                <a16:creationId xmlns:a16="http://schemas.microsoft.com/office/drawing/2014/main" xmlns="" id="{C1577DBC-6FCC-AD45-9291-2FE35BA4E4EC}"/>
              </a:ext>
            </a:extLst>
          </p:cNvPr>
          <p:cNvSpPr>
            <a:spLocks noGrp="1"/>
          </p:cNvSpPr>
          <p:nvPr>
            <p:ph type="body" idx="1"/>
          </p:nvPr>
        </p:nvSpPr>
        <p:spPr>
          <a:solidFill>
            <a:srgbClr val="F49234">
              <a:alpha val="50000"/>
            </a:srgbClr>
          </a:solidFill>
        </p:spPr>
        <p:txBody>
          <a:bodyPr/>
          <a:lstStyle/>
          <a:p>
            <a:r>
              <a:rPr lang="en-GB" dirty="0"/>
              <a:t>Land-use change emissions (mainly observations)</a:t>
            </a:r>
          </a:p>
        </p:txBody>
      </p:sp>
      <p:sp>
        <p:nvSpPr>
          <p:cNvPr id="3" name="Content Placeholder 2">
            <a:extLst>
              <a:ext uri="{FF2B5EF4-FFF2-40B4-BE49-F238E27FC236}">
                <a16:creationId xmlns:a16="http://schemas.microsoft.com/office/drawing/2014/main" xmlns="" id="{B9BAB762-0190-1247-AC90-8229CB3E5C6D}"/>
              </a:ext>
            </a:extLst>
          </p:cNvPr>
          <p:cNvSpPr>
            <a:spLocks noGrp="1"/>
          </p:cNvSpPr>
          <p:nvPr>
            <p:ph sz="half" idx="2"/>
          </p:nvPr>
        </p:nvSpPr>
        <p:spPr>
          <a:solidFill>
            <a:srgbClr val="F49234">
              <a:alpha val="10000"/>
            </a:srgbClr>
          </a:solidFill>
        </p:spPr>
        <p:txBody>
          <a:bodyPr/>
          <a:lstStyle/>
          <a:p>
            <a:r>
              <a:rPr lang="en-GB" dirty="0"/>
              <a:t>Land-cover and land-use change statistics</a:t>
            </a:r>
          </a:p>
          <a:p>
            <a:pPr lvl="1"/>
            <a:r>
              <a:rPr lang="en-GB" dirty="0"/>
              <a:t>Continuous, Global, particularly tropics</a:t>
            </a:r>
          </a:p>
          <a:p>
            <a:r>
              <a:rPr lang="en-GB" dirty="0"/>
              <a:t>Sub-grid scale transitions</a:t>
            </a:r>
          </a:p>
          <a:p>
            <a:pPr lvl="1"/>
            <a:r>
              <a:rPr lang="en-GB" dirty="0"/>
              <a:t>Annual, global</a:t>
            </a:r>
          </a:p>
          <a:p>
            <a:r>
              <a:rPr lang="en-GB" dirty="0"/>
              <a:t>Wood and crop harvest</a:t>
            </a:r>
          </a:p>
          <a:p>
            <a:pPr lvl="1"/>
            <a:r>
              <a:rPr lang="en-GB" dirty="0"/>
              <a:t>Annual, SE Asia</a:t>
            </a:r>
          </a:p>
          <a:p>
            <a:r>
              <a:rPr lang="en-GB" dirty="0"/>
              <a:t>Peat burning</a:t>
            </a:r>
          </a:p>
          <a:p>
            <a:pPr lvl="1"/>
            <a:r>
              <a:rPr lang="en-GB" dirty="0"/>
              <a:t>Multi-decadal trend, global</a:t>
            </a:r>
          </a:p>
          <a:p>
            <a:r>
              <a:rPr lang="en-GB" dirty="0"/>
              <a:t>Loss of additional sink capacity</a:t>
            </a:r>
          </a:p>
          <a:p>
            <a:pPr lvl="1"/>
            <a:r>
              <a:rPr lang="en-GB" dirty="0"/>
              <a:t>Multi-decadal trend, global</a:t>
            </a:r>
          </a:p>
          <a:p>
            <a:pPr lvl="2"/>
            <a:endParaRPr lang="en-GB" dirty="0"/>
          </a:p>
          <a:p>
            <a:pPr lvl="1"/>
            <a:endParaRPr lang="en-GB" dirty="0"/>
          </a:p>
          <a:p>
            <a:pPr lvl="1"/>
            <a:endParaRPr lang="en-GB" dirty="0"/>
          </a:p>
        </p:txBody>
      </p:sp>
      <p:sp>
        <p:nvSpPr>
          <p:cNvPr id="6" name="Text Placeholder 5">
            <a:extLst>
              <a:ext uri="{FF2B5EF4-FFF2-40B4-BE49-F238E27FC236}">
                <a16:creationId xmlns:a16="http://schemas.microsoft.com/office/drawing/2014/main" xmlns="" id="{3A30B347-E846-3641-BE64-083674F32D23}"/>
              </a:ext>
            </a:extLst>
          </p:cNvPr>
          <p:cNvSpPr>
            <a:spLocks noGrp="1"/>
          </p:cNvSpPr>
          <p:nvPr>
            <p:ph type="body" sz="quarter" idx="3"/>
          </p:nvPr>
        </p:nvSpPr>
        <p:spPr>
          <a:solidFill>
            <a:srgbClr val="F49234">
              <a:alpha val="50000"/>
            </a:srgbClr>
          </a:solidFill>
        </p:spPr>
        <p:txBody>
          <a:bodyPr/>
          <a:lstStyle/>
          <a:p>
            <a:r>
              <a:rPr lang="en-GB" dirty="0"/>
              <a:t>Land Sink (mainly process understanding)</a:t>
            </a:r>
          </a:p>
        </p:txBody>
      </p:sp>
      <p:sp>
        <p:nvSpPr>
          <p:cNvPr id="7" name="Content Placeholder 6">
            <a:extLst>
              <a:ext uri="{FF2B5EF4-FFF2-40B4-BE49-F238E27FC236}">
                <a16:creationId xmlns:a16="http://schemas.microsoft.com/office/drawing/2014/main" xmlns="" id="{AC916FFB-5EB1-D740-A487-4236365799AF}"/>
              </a:ext>
            </a:extLst>
          </p:cNvPr>
          <p:cNvSpPr>
            <a:spLocks noGrp="1"/>
          </p:cNvSpPr>
          <p:nvPr>
            <p:ph sz="quarter" idx="4"/>
          </p:nvPr>
        </p:nvSpPr>
        <p:spPr>
          <a:solidFill>
            <a:srgbClr val="F49234">
              <a:alpha val="10000"/>
            </a:srgbClr>
          </a:solidFill>
        </p:spPr>
        <p:txBody>
          <a:bodyPr/>
          <a:lstStyle/>
          <a:p>
            <a:r>
              <a:rPr lang="en-GB" dirty="0"/>
              <a:t>Strength of CO</a:t>
            </a:r>
            <a:r>
              <a:rPr lang="en-GB" baseline="-25000" dirty="0"/>
              <a:t>2</a:t>
            </a:r>
            <a:r>
              <a:rPr lang="en-GB" dirty="0"/>
              <a:t> fertilisation</a:t>
            </a:r>
          </a:p>
          <a:p>
            <a:pPr lvl="1"/>
            <a:r>
              <a:rPr lang="en-GB" dirty="0"/>
              <a:t>Multi-decadal, global</a:t>
            </a:r>
          </a:p>
          <a:p>
            <a:r>
              <a:rPr lang="en-GB" dirty="0"/>
              <a:t>Response to variability in temperature and rainfall</a:t>
            </a:r>
          </a:p>
          <a:p>
            <a:pPr lvl="1"/>
            <a:r>
              <a:rPr lang="en-GB" dirty="0"/>
              <a:t>Annual, global</a:t>
            </a:r>
          </a:p>
          <a:p>
            <a:r>
              <a:rPr lang="en-GB" dirty="0"/>
              <a:t>Nutrient limitation and supply</a:t>
            </a:r>
          </a:p>
          <a:p>
            <a:pPr lvl="1"/>
            <a:r>
              <a:rPr lang="en-GB" dirty="0"/>
              <a:t>Multi-decadal trend, global</a:t>
            </a:r>
          </a:p>
          <a:p>
            <a:r>
              <a:rPr lang="en-GB" dirty="0"/>
              <a:t>Response to diffuse radiation</a:t>
            </a:r>
          </a:p>
          <a:p>
            <a:pPr lvl="1"/>
            <a:r>
              <a:rPr lang="en-GB" dirty="0"/>
              <a:t>Annual, global</a:t>
            </a:r>
          </a:p>
        </p:txBody>
      </p:sp>
    </p:spTree>
    <p:extLst>
      <p:ext uri="{BB962C8B-B14F-4D97-AF65-F5344CB8AC3E}">
        <p14:creationId xmlns:p14="http://schemas.microsoft.com/office/powerpoint/2010/main" val="16956273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A89F113F-00E8-2549-8FC0-7FE1C89492CD}"/>
              </a:ext>
            </a:extLst>
          </p:cNvPr>
          <p:cNvSpPr>
            <a:spLocks noGrp="1"/>
          </p:cNvSpPr>
          <p:nvPr>
            <p:ph type="title"/>
          </p:nvPr>
        </p:nvSpPr>
        <p:spPr/>
        <p:txBody>
          <a:bodyPr/>
          <a:lstStyle/>
          <a:p>
            <a:r>
              <a:rPr lang="en-GB" dirty="0"/>
              <a:t>Land observations</a:t>
            </a:r>
          </a:p>
        </p:txBody>
      </p:sp>
      <p:sp>
        <p:nvSpPr>
          <p:cNvPr id="8" name="Content Placeholder 7">
            <a:extLst>
              <a:ext uri="{FF2B5EF4-FFF2-40B4-BE49-F238E27FC236}">
                <a16:creationId xmlns:a16="http://schemas.microsoft.com/office/drawing/2014/main" xmlns="" id="{C7D81660-677E-684C-95A5-2FD1549044C5}"/>
              </a:ext>
            </a:extLst>
          </p:cNvPr>
          <p:cNvSpPr>
            <a:spLocks noGrp="1"/>
          </p:cNvSpPr>
          <p:nvPr>
            <p:ph idx="1"/>
          </p:nvPr>
        </p:nvSpPr>
        <p:spPr/>
        <p:txBody>
          <a:bodyPr/>
          <a:lstStyle/>
          <a:p>
            <a:r>
              <a:rPr lang="en-GB" dirty="0"/>
              <a:t>Increasing temporal and spatial resolution of satellite data</a:t>
            </a:r>
          </a:p>
          <a:p>
            <a:r>
              <a:rPr lang="en-GB" dirty="0"/>
              <a:t>Often used for mitigation e.g. REDD+</a:t>
            </a:r>
          </a:p>
          <a:p>
            <a:pPr lvl="1"/>
            <a:r>
              <a:rPr lang="en-GB" dirty="0"/>
              <a:t>30m resolution and more than once a year</a:t>
            </a:r>
          </a:p>
          <a:p>
            <a:pPr lvl="1"/>
            <a:r>
              <a:rPr lang="en-GB" dirty="0"/>
              <a:t>Combining radar and optical observations</a:t>
            </a:r>
          </a:p>
          <a:p>
            <a:pPr lvl="1"/>
            <a:r>
              <a:rPr lang="en-GB" dirty="0"/>
              <a:t>Ground-based data needed for validation and calibration to biomass and Carbon</a:t>
            </a:r>
          </a:p>
          <a:p>
            <a:pPr lvl="1"/>
            <a:r>
              <a:rPr lang="en-GB" dirty="0"/>
              <a:t>Often not scaled up to give regional picture</a:t>
            </a:r>
          </a:p>
          <a:p>
            <a:r>
              <a:rPr lang="en-GB" dirty="0"/>
              <a:t>Land </a:t>
            </a:r>
            <a:r>
              <a:rPr lang="en-GB" dirty="0" smtClean="0"/>
              <a:t>and forest degradation </a:t>
            </a:r>
            <a:r>
              <a:rPr lang="en-GB" dirty="0"/>
              <a:t>can be more difficult to track</a:t>
            </a:r>
          </a:p>
          <a:p>
            <a:r>
              <a:rPr lang="en-GB" dirty="0"/>
              <a:t>Inventories reported to UNFCCC report only “anthropogenic emissions and removals”</a:t>
            </a:r>
          </a:p>
          <a:p>
            <a:pPr lvl="1"/>
            <a:r>
              <a:rPr lang="en-GB" dirty="0"/>
              <a:t>Anthropogenic is defined here as occurring on managed land so is not the same as biogenic</a:t>
            </a:r>
          </a:p>
          <a:p>
            <a:endParaRPr lang="en-GB" dirty="0"/>
          </a:p>
        </p:txBody>
      </p:sp>
    </p:spTree>
    <p:extLst>
      <p:ext uri="{BB962C8B-B14F-4D97-AF65-F5344CB8AC3E}">
        <p14:creationId xmlns:p14="http://schemas.microsoft.com/office/powerpoint/2010/main" val="12695616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A32D4977-E98A-CD47-AF55-6BBB37CC23F7}"/>
              </a:ext>
            </a:extLst>
          </p:cNvPr>
          <p:cNvSpPr txBox="1">
            <a:spLocks/>
          </p:cNvSpPr>
          <p:nvPr/>
        </p:nvSpPr>
        <p:spPr>
          <a:xfrm>
            <a:off x="5086658" y="76"/>
            <a:ext cx="4816068" cy="1391055"/>
          </a:xfrm>
          <a:prstGeom prst="rect">
            <a:avLst/>
          </a:prstGeom>
          <a:solidFill>
            <a:srgbClr val="F49234"/>
          </a:solidFill>
        </p:spPr>
        <p:txBody>
          <a:bodyPr/>
          <a:lstStyle>
            <a:lvl1pPr algn="r" defTabSz="914400" rtl="0" eaLnBrk="1" latinLnBrk="0" hangingPunct="1">
              <a:lnSpc>
                <a:spcPct val="90000"/>
              </a:lnSpc>
              <a:spcBef>
                <a:spcPct val="0"/>
              </a:spcBef>
              <a:buNone/>
              <a:defRPr sz="3200" b="1" i="0" kern="1200">
                <a:solidFill>
                  <a:schemeClr val="bg1"/>
                </a:solidFill>
                <a:latin typeface="Trebuchet MS" panose="020B0703020202090204" pitchFamily="34" charset="0"/>
                <a:ea typeface="+mj-ea"/>
                <a:cs typeface="+mj-cs"/>
              </a:defRPr>
            </a:lvl1pPr>
          </a:lstStyle>
          <a:p>
            <a:r>
              <a:rPr lang="en-GB" dirty="0"/>
              <a:t>Carbon held in biomass</a:t>
            </a:r>
          </a:p>
          <a:p>
            <a:endParaRPr lang="en-GB" sz="1800" dirty="0"/>
          </a:p>
          <a:p>
            <a:r>
              <a:rPr lang="en-GB" sz="1800" dirty="0"/>
              <a:t>82% of carbon in biomass is in plants</a:t>
            </a:r>
          </a:p>
          <a:p>
            <a:r>
              <a:rPr lang="en-GB" sz="1800" dirty="0"/>
              <a:t>86% 0f carbon in biomass is terrestrial</a:t>
            </a:r>
            <a:endParaRPr lang="en-GB" dirty="0"/>
          </a:p>
          <a:p>
            <a:endParaRPr lang="en-GB" dirty="0"/>
          </a:p>
        </p:txBody>
      </p:sp>
      <p:sp>
        <p:nvSpPr>
          <p:cNvPr id="5" name="TextBox 4">
            <a:extLst>
              <a:ext uri="{FF2B5EF4-FFF2-40B4-BE49-F238E27FC236}">
                <a16:creationId xmlns:a16="http://schemas.microsoft.com/office/drawing/2014/main" xmlns="" id="{AF3FA3AC-06BC-144C-97EC-59998A113965}"/>
              </a:ext>
            </a:extLst>
          </p:cNvPr>
          <p:cNvSpPr txBox="1"/>
          <p:nvPr/>
        </p:nvSpPr>
        <p:spPr>
          <a:xfrm>
            <a:off x="3675710" y="6334780"/>
            <a:ext cx="6319319" cy="523220"/>
          </a:xfrm>
          <a:prstGeom prst="rect">
            <a:avLst/>
          </a:prstGeom>
          <a:noFill/>
        </p:spPr>
        <p:txBody>
          <a:bodyPr wrap="square" rtlCol="0">
            <a:spAutoFit/>
          </a:bodyPr>
          <a:lstStyle/>
          <a:p>
            <a:r>
              <a:rPr lang="en-GB" sz="1400" dirty="0"/>
              <a:t>SOURCE: </a:t>
            </a:r>
            <a:r>
              <a:rPr lang="en-GB" sz="1400" i="1" dirty="0"/>
              <a:t>The biomass distribution on Earth, </a:t>
            </a:r>
            <a:r>
              <a:rPr lang="en-GB" sz="1400" dirty="0" err="1"/>
              <a:t>Yinon</a:t>
            </a:r>
            <a:r>
              <a:rPr lang="en-GB" sz="1400" dirty="0"/>
              <a:t> M. Bar-On, Rob Phillips, and Ron Milo, PNAS May 21, 2018. https://</a:t>
            </a:r>
            <a:r>
              <a:rPr lang="en-GB" sz="1400" dirty="0" err="1"/>
              <a:t>doi.org</a:t>
            </a:r>
            <a:r>
              <a:rPr lang="en-GB" sz="1400" dirty="0"/>
              <a:t>/10.1073/pnas.1711842115</a:t>
            </a:r>
          </a:p>
        </p:txBody>
      </p:sp>
      <mc:AlternateContent xmlns:mc="http://schemas.openxmlformats.org/markup-compatibility/2006">
        <mc:Choice xmlns:cx1="http://schemas.microsoft.com/office/drawing/2015/9/8/chartex" xmlns="" Requires="cx1">
          <p:graphicFrame>
            <p:nvGraphicFramePr>
              <p:cNvPr id="2" name="Chart 1">
                <a:extLst>
                  <a:ext uri="{FF2B5EF4-FFF2-40B4-BE49-F238E27FC236}">
                    <a16:creationId xmlns:a16="http://schemas.microsoft.com/office/drawing/2014/main" id="{B0DF40AE-9E50-8349-97EB-324FAC7DB858}"/>
                  </a:ext>
                </a:extLst>
              </p:cNvPr>
              <p:cNvGraphicFramePr/>
              <p:nvPr>
                <p:extLst>
                  <p:ext uri="{D42A27DB-BD31-4B8C-83A1-F6EECF244321}">
                    <p14:modId xmlns:p14="http://schemas.microsoft.com/office/powerpoint/2010/main" val="2932475489"/>
                  </p:ext>
                </p:extLst>
              </p:nvPr>
            </p:nvGraphicFramePr>
            <p:xfrm>
              <a:off x="0" y="0"/>
              <a:ext cx="3204927" cy="6792362"/>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2" name="Chart 1">
                <a:extLst>
                  <a:ext uri="{FF2B5EF4-FFF2-40B4-BE49-F238E27FC236}">
                    <a16:creationId xmlns:a16="http://schemas.microsoft.com/office/drawing/2014/main" xmlns="" id="{B0DF40AE-9E50-8349-97EB-324FAC7DB858}"/>
                  </a:ext>
                </a:extLst>
              </p:cNvPr>
              <p:cNvPicPr>
                <a:picLocks noGrp="1" noRot="1" noChangeAspect="1" noMove="1" noResize="1" noEditPoints="1" noAdjustHandles="1" noChangeArrowheads="1" noChangeShapeType="1"/>
              </p:cNvPicPr>
              <p:nvPr/>
            </p:nvPicPr>
            <p:blipFill>
              <a:blip r:embed="rId3"/>
              <a:stretch>
                <a:fillRect/>
              </a:stretch>
            </p:blipFill>
            <p:spPr>
              <a:xfrm>
                <a:off x="38" y="0"/>
                <a:ext cx="3204927" cy="6792362"/>
              </a:xfrm>
              <a:prstGeom prst="rect">
                <a:avLst/>
              </a:prstGeom>
            </p:spPr>
          </p:pic>
        </mc:Fallback>
      </mc:AlternateContent>
      <p:pic>
        <p:nvPicPr>
          <p:cNvPr id="7" name="Picture 6">
            <a:extLst>
              <a:ext uri="{FF2B5EF4-FFF2-40B4-BE49-F238E27FC236}">
                <a16:creationId xmlns:a16="http://schemas.microsoft.com/office/drawing/2014/main" xmlns="" id="{2EAA1226-B85F-F245-BDC1-493A45E310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 y="30606"/>
            <a:ext cx="3251117" cy="6761756"/>
          </a:xfrm>
          <a:prstGeom prst="rect">
            <a:avLst/>
          </a:prstGeom>
        </p:spPr>
      </p:pic>
      <p:pic>
        <p:nvPicPr>
          <p:cNvPr id="9" name="Picture 8">
            <a:extLst>
              <a:ext uri="{FF2B5EF4-FFF2-40B4-BE49-F238E27FC236}">
                <a16:creationId xmlns:a16="http://schemas.microsoft.com/office/drawing/2014/main" xmlns="" id="{8E3AFD4B-20BF-5E4C-814D-5BDB0CFEAC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08619" y="1211590"/>
            <a:ext cx="8001000" cy="5384800"/>
          </a:xfrm>
          <a:prstGeom prst="rect">
            <a:avLst/>
          </a:prstGeom>
        </p:spPr>
      </p:pic>
    </p:spTree>
    <p:extLst>
      <p:ext uri="{BB962C8B-B14F-4D97-AF65-F5344CB8AC3E}">
        <p14:creationId xmlns:p14="http://schemas.microsoft.com/office/powerpoint/2010/main" val="26905513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5915FE-B39A-8B4A-B644-0935D0CBB32B}"/>
              </a:ext>
            </a:extLst>
          </p:cNvPr>
          <p:cNvSpPr txBox="1">
            <a:spLocks/>
          </p:cNvSpPr>
          <p:nvPr/>
        </p:nvSpPr>
        <p:spPr>
          <a:xfrm>
            <a:off x="5086658" y="76"/>
            <a:ext cx="4816068" cy="1391055"/>
          </a:xfrm>
          <a:prstGeom prst="rect">
            <a:avLst/>
          </a:prstGeom>
          <a:solidFill>
            <a:srgbClr val="F49234"/>
          </a:solidFill>
        </p:spPr>
        <p:txBody>
          <a:bodyPr/>
          <a:lstStyle>
            <a:lvl1pPr algn="r" defTabSz="914400" rtl="0" eaLnBrk="1" latinLnBrk="0" hangingPunct="1">
              <a:lnSpc>
                <a:spcPct val="90000"/>
              </a:lnSpc>
              <a:spcBef>
                <a:spcPct val="0"/>
              </a:spcBef>
              <a:buNone/>
              <a:defRPr sz="3200" b="1" i="0" kern="1200">
                <a:solidFill>
                  <a:schemeClr val="bg1"/>
                </a:solidFill>
                <a:latin typeface="Trebuchet MS" panose="020B0703020202090204" pitchFamily="34" charset="0"/>
                <a:ea typeface="+mj-ea"/>
                <a:cs typeface="+mj-cs"/>
              </a:defRPr>
            </a:lvl1pPr>
          </a:lstStyle>
          <a:p>
            <a:r>
              <a:rPr lang="en-GB" dirty="0"/>
              <a:t>Carbon held in animals</a:t>
            </a:r>
          </a:p>
          <a:p>
            <a:endParaRPr lang="en-GB" sz="1800" dirty="0"/>
          </a:p>
          <a:p>
            <a:r>
              <a:rPr lang="en-GB" sz="1800" dirty="0" smtClean="0"/>
              <a:t>Animals </a:t>
            </a:r>
            <a:r>
              <a:rPr lang="en-GB" sz="1800" dirty="0"/>
              <a:t>account for only 0.4% of </a:t>
            </a:r>
            <a:r>
              <a:rPr lang="en-GB" sz="1800" dirty="0" smtClean="0"/>
              <a:t>carbon </a:t>
            </a:r>
            <a:r>
              <a:rPr lang="en-GB" sz="1800" dirty="0"/>
              <a:t>in all biomass</a:t>
            </a:r>
            <a:endParaRPr lang="en-GB" dirty="0"/>
          </a:p>
          <a:p>
            <a:endParaRPr lang="en-GB" dirty="0"/>
          </a:p>
        </p:txBody>
      </p:sp>
      <p:sp>
        <p:nvSpPr>
          <p:cNvPr id="4" name="TextBox 3">
            <a:extLst>
              <a:ext uri="{FF2B5EF4-FFF2-40B4-BE49-F238E27FC236}">
                <a16:creationId xmlns:a16="http://schemas.microsoft.com/office/drawing/2014/main" xmlns="" id="{3DE09C9E-8BA5-394A-8E02-024D27B76708}"/>
              </a:ext>
            </a:extLst>
          </p:cNvPr>
          <p:cNvSpPr txBox="1"/>
          <p:nvPr/>
        </p:nvSpPr>
        <p:spPr>
          <a:xfrm>
            <a:off x="3748136" y="6264998"/>
            <a:ext cx="6319319" cy="523220"/>
          </a:xfrm>
          <a:prstGeom prst="rect">
            <a:avLst/>
          </a:prstGeom>
          <a:noFill/>
        </p:spPr>
        <p:txBody>
          <a:bodyPr wrap="square" rtlCol="0">
            <a:spAutoFit/>
          </a:bodyPr>
          <a:lstStyle/>
          <a:p>
            <a:r>
              <a:rPr lang="en-GB" sz="1400" dirty="0"/>
              <a:t>SOURCE: </a:t>
            </a:r>
            <a:r>
              <a:rPr lang="en-GB" sz="1400" i="1" dirty="0"/>
              <a:t>The biomass distribution on Earth, </a:t>
            </a:r>
            <a:r>
              <a:rPr lang="en-GB" sz="1400" dirty="0" err="1"/>
              <a:t>Yinon</a:t>
            </a:r>
            <a:r>
              <a:rPr lang="en-GB" sz="1400" dirty="0"/>
              <a:t> M. Bar-On, Rob Phillips, and Ron Milo, PNAS May 21, 2018. https://</a:t>
            </a:r>
            <a:r>
              <a:rPr lang="en-GB" sz="1400" dirty="0" err="1"/>
              <a:t>doi.org</a:t>
            </a:r>
            <a:r>
              <a:rPr lang="en-GB" sz="1400" dirty="0"/>
              <a:t>/10.1073/pnas.1711842115</a:t>
            </a:r>
          </a:p>
        </p:txBody>
      </p:sp>
      <p:pic>
        <p:nvPicPr>
          <p:cNvPr id="7" name="Picture 6">
            <a:extLst>
              <a:ext uri="{FF2B5EF4-FFF2-40B4-BE49-F238E27FC236}">
                <a16:creationId xmlns:a16="http://schemas.microsoft.com/office/drawing/2014/main" xmlns="" id="{B5F66640-FC7D-DD4C-A80A-C28E07D69EC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2286" y="1472008"/>
            <a:ext cx="9817100" cy="5054600"/>
          </a:xfrm>
          <a:prstGeom prst="rect">
            <a:avLst/>
          </a:prstGeom>
        </p:spPr>
      </p:pic>
    </p:spTree>
    <p:extLst>
      <p:ext uri="{BB962C8B-B14F-4D97-AF65-F5344CB8AC3E}">
        <p14:creationId xmlns:p14="http://schemas.microsoft.com/office/powerpoint/2010/main" val="161247864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GB" noProof="0" dirty="0"/>
              <a:t>Global Fossil fuel and industry emissions by country</a:t>
            </a:r>
          </a:p>
        </p:txBody>
      </p:sp>
      <p:sp>
        <p:nvSpPr>
          <p:cNvPr id="3" name="Text Placeholder 2"/>
          <p:cNvSpPr>
            <a:spLocks noGrp="1"/>
          </p:cNvSpPr>
          <p:nvPr>
            <p:ph type="body" sz="quarter" idx="10"/>
          </p:nvPr>
        </p:nvSpPr>
        <p:spPr/>
        <p:txBody>
          <a:bodyPr>
            <a:normAutofit/>
          </a:bodyPr>
          <a:lstStyle/>
          <a:p>
            <a:r>
              <a:rPr lang="en-GB" noProof="0" dirty="0"/>
              <a:t>Emissions from OECD countries are about the same as in 1990</a:t>
            </a:r>
            <a:br>
              <a:rPr lang="en-GB" noProof="0" dirty="0"/>
            </a:br>
            <a:r>
              <a:rPr lang="en-GB" noProof="0" dirty="0"/>
              <a:t>Emissions from non-OECD countries have increased rapidly in the last decade</a:t>
            </a:r>
          </a:p>
        </p:txBody>
      </p:sp>
      <p:sp>
        <p:nvSpPr>
          <p:cNvPr id="5" name="Text Placeholder 4"/>
          <p:cNvSpPr>
            <a:spLocks noGrp="1"/>
          </p:cNvSpPr>
          <p:nvPr>
            <p:ph type="body" sz="quarter" idx="12"/>
          </p:nvPr>
        </p:nvSpPr>
        <p:spPr/>
        <p:txBody>
          <a:bodyPr>
            <a:normAutofit/>
          </a:bodyPr>
          <a:lstStyle/>
          <a:p>
            <a:pPr>
              <a:spcBef>
                <a:spcPts val="0"/>
              </a:spcBef>
            </a:pPr>
            <a:r>
              <a:rPr lang="en-GB" altLang="en-US" noProof="0" dirty="0">
                <a:ea typeface="ＭＳ Ｐゴシック" pitchFamily="34" charset="-128"/>
              </a:rPr>
              <a:t>Source: </a:t>
            </a:r>
            <a:r>
              <a:rPr lang="en-GB" altLang="en-US" noProof="0" dirty="0">
                <a:ea typeface="ＭＳ Ｐゴシック" pitchFamily="34" charset="-128"/>
                <a:hlinkClick r:id="rId3"/>
              </a:rPr>
              <a:t>CDIAC</a:t>
            </a:r>
            <a:r>
              <a:rPr lang="en-GB" altLang="en-US" noProof="0" dirty="0">
                <a:ea typeface="ＭＳ Ｐゴシック" pitchFamily="34" charset="-128"/>
              </a:rPr>
              <a:t>; </a:t>
            </a:r>
            <a:r>
              <a:rPr lang="en-GB" altLang="en-US" dirty="0">
                <a:ea typeface="ＭＳ Ｐゴシック" pitchFamily="34" charset="-128"/>
                <a:hlinkClick r:id="rId4"/>
              </a:rPr>
              <a:t>Le Quéré et al 2017</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5"/>
              </a:rPr>
              <a:t>Global Carbon Budget 2017</a:t>
            </a:r>
            <a:endParaRPr lang="en-GB" altLang="en-US" noProof="0" dirty="0">
              <a:ea typeface="ＭＳ Ｐゴシック" pitchFamily="34" charset="-128"/>
            </a:endParaRPr>
          </a:p>
        </p:txBody>
      </p:sp>
      <p:pic>
        <p:nvPicPr>
          <p:cNvPr id="8" name="Picture Placeholder 7"/>
          <p:cNvPicPr>
            <a:picLocks noGrp="1" noChangeAspect="1"/>
          </p:cNvPicPr>
          <p:nvPr>
            <p:ph type="pic" sz="quarter" idx="11"/>
          </p:nvPr>
        </p:nvPicPr>
        <p:blipFill>
          <a:blip r:embed="rId6">
            <a:extLst>
              <a:ext uri="{28A0092B-C50C-407E-A947-70E740481C1C}">
                <a14:useLocalDpi xmlns:a14="http://schemas.microsoft.com/office/drawing/2010/main" val="0"/>
              </a:ext>
            </a:extLst>
          </a:blip>
          <a:stretch>
            <a:fillRect/>
          </a:stretch>
        </p:blipFill>
        <p:spPr>
          <a:xfrm>
            <a:off x="1451740" y="1440015"/>
            <a:ext cx="7011033" cy="4679999"/>
          </a:xfrm>
        </p:spPr>
      </p:pic>
      <p:sp>
        <p:nvSpPr>
          <p:cNvPr id="6" name="Rectangle 5">
            <a:extLst>
              <a:ext uri="{FF2B5EF4-FFF2-40B4-BE49-F238E27FC236}">
                <a16:creationId xmlns:a16="http://schemas.microsoft.com/office/drawing/2014/main" xmlns="" id="{3E2CD2E6-5D49-6F4E-9681-B8368A7DB60F}"/>
              </a:ext>
            </a:extLst>
          </p:cNvPr>
          <p:cNvSpPr/>
          <p:nvPr/>
        </p:nvSpPr>
        <p:spPr>
          <a:xfrm>
            <a:off x="-56176" y="0"/>
            <a:ext cx="8182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pic>
        <p:nvPicPr>
          <p:cNvPr id="7" name="GCP Logo 4:3" descr="GCProject-white-CMJN.jpg">
            <a:extLst>
              <a:ext uri="{FF2B5EF4-FFF2-40B4-BE49-F238E27FC236}">
                <a16:creationId xmlns:a16="http://schemas.microsoft.com/office/drawing/2014/main" xmlns="" id="{794E2DB7-BD58-404E-9CF9-013E665BBF1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2335"/>
          <a:stretch/>
        </p:blipFill>
        <p:spPr>
          <a:xfrm>
            <a:off x="105753" y="22137"/>
            <a:ext cx="1741456" cy="728701"/>
          </a:xfrm>
          <a:prstGeom prst="rect">
            <a:avLst/>
          </a:prstGeom>
        </p:spPr>
      </p:pic>
      <p:cxnSp>
        <p:nvCxnSpPr>
          <p:cNvPr id="9" name="Straight Connector 8">
            <a:extLst>
              <a:ext uri="{FF2B5EF4-FFF2-40B4-BE49-F238E27FC236}">
                <a16:creationId xmlns:a16="http://schemas.microsoft.com/office/drawing/2014/main" xmlns="" id="{E9AB05CF-C793-EE4F-86DD-D5744A30A4BE}"/>
              </a:ext>
            </a:extLst>
          </p:cNvPr>
          <p:cNvCxnSpPr>
            <a:cxnSpLocks/>
          </p:cNvCxnSpPr>
          <p:nvPr/>
        </p:nvCxnSpPr>
        <p:spPr>
          <a:xfrm flipH="1">
            <a:off x="-56214" y="750762"/>
            <a:ext cx="9954278"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8714385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 name="Content Placeholder 2">
            <a:extLst>
              <a:ext uri="{FF2B5EF4-FFF2-40B4-BE49-F238E27FC236}">
                <a16:creationId xmlns:a16="http://schemas.microsoft.com/office/drawing/2014/main" xmlns="" id="{90294671-DB30-9A49-A80B-51766E49CCB6}"/>
              </a:ext>
            </a:extLst>
          </p:cNvPr>
          <p:cNvSpPr>
            <a:spLocks noGrp="1"/>
          </p:cNvSpPr>
          <p:nvPr>
            <p:ph idx="1"/>
          </p:nvPr>
        </p:nvSpPr>
        <p:spPr>
          <a:xfrm>
            <a:off x="120373" y="209306"/>
            <a:ext cx="4442200" cy="6648699"/>
          </a:xfrm>
        </p:spPr>
        <p:txBody>
          <a:bodyPr>
            <a:normAutofit/>
          </a:bodyPr>
          <a:lstStyle/>
          <a:p>
            <a:r>
              <a:rPr lang="en-GB" sz="1800" dirty="0"/>
              <a:t>Countries report their emissions to the UNFCCC using guidelines written by the IPCC and based, mainly, on socio-economic data, measured fuel consumption and carbon and energy contents.</a:t>
            </a:r>
          </a:p>
          <a:p>
            <a:r>
              <a:rPr lang="en-GB" sz="1800" dirty="0"/>
              <a:t>It is possible to use inversion of atmospheric composition data to estimate source strengths: Some national examples exist</a:t>
            </a:r>
          </a:p>
          <a:p>
            <a:r>
              <a:rPr lang="en-GB" sz="1800" dirty="0"/>
              <a:t>This would provide needed checks and guidance for inventory compilers and add credibility to their results.</a:t>
            </a:r>
          </a:p>
          <a:p>
            <a:endParaRPr lang="en-GB" sz="1800" dirty="0"/>
          </a:p>
          <a:p>
            <a:r>
              <a:rPr lang="en-GB" sz="1800" dirty="0"/>
              <a:t>A comprehensive plan to improve  observations is needed to fulfil this promise</a:t>
            </a:r>
          </a:p>
          <a:p>
            <a:endParaRPr lang="en-GB" sz="1800" dirty="0"/>
          </a:p>
          <a:p>
            <a:r>
              <a:rPr lang="en-GB" sz="1800" dirty="0"/>
              <a:t>Inventories provide a lot of detailed needed for planning mitigation and inversion can give needed checks in the overall outcomes</a:t>
            </a:r>
          </a:p>
        </p:txBody>
      </p:sp>
      <p:pic>
        <p:nvPicPr>
          <p:cNvPr id="8" name="Picture 7">
            <a:extLst>
              <a:ext uri="{FF2B5EF4-FFF2-40B4-BE49-F238E27FC236}">
                <a16:creationId xmlns:a16="http://schemas.microsoft.com/office/drawing/2014/main" xmlns="" id="{2594188A-CC36-084C-B73E-8EF91338E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842" y="1062863"/>
            <a:ext cx="5252220" cy="4925832"/>
          </a:xfrm>
          <a:prstGeom prst="rect">
            <a:avLst/>
          </a:prstGeom>
        </p:spPr>
      </p:pic>
      <p:sp>
        <p:nvSpPr>
          <p:cNvPr id="9" name="TextBox 8">
            <a:extLst>
              <a:ext uri="{FF2B5EF4-FFF2-40B4-BE49-F238E27FC236}">
                <a16:creationId xmlns:a16="http://schemas.microsoft.com/office/drawing/2014/main" xmlns="" id="{4B328FD5-8792-4044-8813-56D227BAD728}"/>
              </a:ext>
            </a:extLst>
          </p:cNvPr>
          <p:cNvSpPr txBox="1"/>
          <p:nvPr/>
        </p:nvSpPr>
        <p:spPr>
          <a:xfrm>
            <a:off x="5393629" y="5619363"/>
            <a:ext cx="3326151" cy="369332"/>
          </a:xfrm>
          <a:prstGeom prst="rect">
            <a:avLst/>
          </a:prstGeom>
          <a:noFill/>
        </p:spPr>
        <p:txBody>
          <a:bodyPr wrap="none" rtlCol="0">
            <a:spAutoFit/>
          </a:bodyPr>
          <a:lstStyle/>
          <a:p>
            <a:r>
              <a:rPr lang="en-GB" dirty="0">
                <a:solidFill>
                  <a:prstClr val="black"/>
                </a:solidFill>
                <a:latin typeface="Calibri"/>
              </a:rPr>
              <a:t>Inversions for central-mid Europe</a:t>
            </a:r>
          </a:p>
        </p:txBody>
      </p:sp>
      <p:sp>
        <p:nvSpPr>
          <p:cNvPr id="2" name="Title 1">
            <a:extLst>
              <a:ext uri="{FF2B5EF4-FFF2-40B4-BE49-F238E27FC236}">
                <a16:creationId xmlns:a16="http://schemas.microsoft.com/office/drawing/2014/main" xmlns="" id="{967C487A-3A77-744E-BFF8-5B4D116A2C2E}"/>
              </a:ext>
            </a:extLst>
          </p:cNvPr>
          <p:cNvSpPr>
            <a:spLocks noGrp="1"/>
          </p:cNvSpPr>
          <p:nvPr>
            <p:ph type="title"/>
          </p:nvPr>
        </p:nvSpPr>
        <p:spPr>
          <a:xfrm>
            <a:off x="4562611" y="76"/>
            <a:ext cx="5335489" cy="712269"/>
          </a:xfrm>
        </p:spPr>
        <p:txBody>
          <a:bodyPr/>
          <a:lstStyle/>
          <a:p>
            <a:r>
              <a:rPr lang="en-GB" dirty="0"/>
              <a:t>Inversions</a:t>
            </a:r>
          </a:p>
        </p:txBody>
      </p:sp>
    </p:spTree>
    <p:extLst>
      <p:ext uri="{BB962C8B-B14F-4D97-AF65-F5344CB8AC3E}">
        <p14:creationId xmlns:p14="http://schemas.microsoft.com/office/powerpoint/2010/main" val="350156155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xmlns="" id="{3FCC1F8F-C07E-FA4F-9668-573E1FA1FB25}"/>
              </a:ext>
            </a:extLst>
          </p:cNvPr>
          <p:cNvSpPr>
            <a:spLocks noGrp="1"/>
          </p:cNvSpPr>
          <p:nvPr>
            <p:ph type="subTitle" idx="1"/>
          </p:nvPr>
        </p:nvSpPr>
        <p:spPr/>
        <p:txBody>
          <a:bodyPr anchor="ctr"/>
          <a:lstStyle/>
          <a:p>
            <a:endParaRPr lang="en-GB"/>
          </a:p>
        </p:txBody>
      </p:sp>
      <p:sp>
        <p:nvSpPr>
          <p:cNvPr id="3" name="Title 2">
            <a:extLst>
              <a:ext uri="{FF2B5EF4-FFF2-40B4-BE49-F238E27FC236}">
                <a16:creationId xmlns:a16="http://schemas.microsoft.com/office/drawing/2014/main" xmlns="" id="{AB5EC678-0438-764A-8B5F-C58B78551C36}"/>
              </a:ext>
            </a:extLst>
          </p:cNvPr>
          <p:cNvSpPr>
            <a:spLocks noGrp="1"/>
          </p:cNvSpPr>
          <p:nvPr>
            <p:ph type="ctrTitle"/>
          </p:nvPr>
        </p:nvSpPr>
        <p:spPr>
          <a:xfrm>
            <a:off x="3484247" y="1236938"/>
            <a:ext cx="6413816" cy="1617043"/>
          </a:xfrm>
        </p:spPr>
        <p:txBody>
          <a:bodyPr anchor="ctr"/>
          <a:lstStyle/>
          <a:p>
            <a:pPr algn="ctr"/>
            <a:r>
              <a:rPr lang="en-GB" dirty="0"/>
              <a:t>Thank you </a:t>
            </a:r>
          </a:p>
        </p:txBody>
      </p:sp>
    </p:spTree>
    <p:extLst>
      <p:ext uri="{BB962C8B-B14F-4D97-AF65-F5344CB8AC3E}">
        <p14:creationId xmlns:p14="http://schemas.microsoft.com/office/powerpoint/2010/main" val="14311378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937A163C-8636-3842-B4B1-1CAE2722192E}"/>
              </a:ext>
            </a:extLst>
          </p:cNvPr>
          <p:cNvSpPr>
            <a:spLocks noGrp="1"/>
          </p:cNvSpPr>
          <p:nvPr>
            <p:ph idx="1"/>
          </p:nvPr>
        </p:nvSpPr>
        <p:spPr>
          <a:xfrm>
            <a:off x="970465" y="2727140"/>
            <a:ext cx="3844659" cy="2040377"/>
          </a:xfrm>
        </p:spPr>
        <p:txBody>
          <a:bodyPr numCol="1">
            <a:noAutofit/>
          </a:bodyPr>
          <a:lstStyle/>
          <a:p>
            <a:pPr marL="0" indent="0">
              <a:lnSpc>
                <a:spcPct val="120000"/>
              </a:lnSpc>
              <a:spcAft>
                <a:spcPts val="600"/>
              </a:spcAft>
              <a:buNone/>
            </a:pPr>
            <a:r>
              <a:rPr lang="en-GB" sz="1600" b="1" dirty="0">
                <a:solidFill>
                  <a:srgbClr val="3F8D9B"/>
                </a:solidFill>
              </a:rPr>
              <a:t>Networks contributing to global climate observations should be:</a:t>
            </a:r>
          </a:p>
          <a:p>
            <a:pPr>
              <a:lnSpc>
                <a:spcPct val="120000"/>
              </a:lnSpc>
              <a:spcBef>
                <a:spcPts val="0"/>
              </a:spcBef>
              <a:spcAft>
                <a:spcPts val="600"/>
              </a:spcAft>
            </a:pPr>
            <a:r>
              <a:rPr lang="en-GB" sz="1400" b="1" dirty="0"/>
              <a:t>Free and Open</a:t>
            </a:r>
          </a:p>
          <a:p>
            <a:pPr>
              <a:lnSpc>
                <a:spcPct val="120000"/>
              </a:lnSpc>
              <a:spcBef>
                <a:spcPts val="0"/>
              </a:spcBef>
              <a:spcAft>
                <a:spcPts val="600"/>
              </a:spcAft>
            </a:pPr>
            <a:r>
              <a:rPr lang="en-GB" sz="1400" b="1" dirty="0"/>
              <a:t>Transparent</a:t>
            </a:r>
          </a:p>
          <a:p>
            <a:pPr>
              <a:lnSpc>
                <a:spcPct val="120000"/>
              </a:lnSpc>
              <a:spcBef>
                <a:spcPts val="0"/>
              </a:spcBef>
              <a:spcAft>
                <a:spcPts val="600"/>
              </a:spcAft>
            </a:pPr>
            <a:r>
              <a:rPr lang="en-GB" sz="1400" b="1" dirty="0"/>
              <a:t>Accurate</a:t>
            </a:r>
          </a:p>
          <a:p>
            <a:pPr>
              <a:lnSpc>
                <a:spcPct val="120000"/>
              </a:lnSpc>
              <a:spcBef>
                <a:spcPts val="0"/>
              </a:spcBef>
              <a:spcAft>
                <a:spcPts val="600"/>
              </a:spcAft>
            </a:pPr>
            <a:r>
              <a:rPr lang="en-GB" sz="1400" b="1" dirty="0"/>
              <a:t>Useful</a:t>
            </a:r>
          </a:p>
          <a:p>
            <a:pPr>
              <a:lnSpc>
                <a:spcPct val="120000"/>
              </a:lnSpc>
              <a:spcBef>
                <a:spcPts val="0"/>
              </a:spcBef>
              <a:spcAft>
                <a:spcPts val="600"/>
              </a:spcAft>
            </a:pPr>
            <a:r>
              <a:rPr lang="en-GB" sz="1400" b="1" dirty="0"/>
              <a:t>Timely</a:t>
            </a:r>
          </a:p>
          <a:p>
            <a:pPr>
              <a:lnSpc>
                <a:spcPct val="120000"/>
              </a:lnSpc>
              <a:spcBef>
                <a:spcPts val="0"/>
              </a:spcBef>
              <a:spcAft>
                <a:spcPts val="600"/>
              </a:spcAft>
            </a:pPr>
            <a:r>
              <a:rPr lang="en-GB" sz="1400" b="1" dirty="0"/>
              <a:t>Use best available science</a:t>
            </a:r>
          </a:p>
        </p:txBody>
      </p:sp>
      <p:graphicFrame>
        <p:nvGraphicFramePr>
          <p:cNvPr id="2" name="Diagram 1">
            <a:extLst>
              <a:ext uri="{FF2B5EF4-FFF2-40B4-BE49-F238E27FC236}">
                <a16:creationId xmlns:a16="http://schemas.microsoft.com/office/drawing/2014/main" xmlns="" id="{02CFED6D-DF76-7945-AB30-39914A9554F1}"/>
              </a:ext>
            </a:extLst>
          </p:cNvPr>
          <p:cNvGraphicFramePr/>
          <p:nvPr>
            <p:extLst>
              <p:ext uri="{D42A27DB-BD31-4B8C-83A1-F6EECF244321}">
                <p14:modId xmlns:p14="http://schemas.microsoft.com/office/powerpoint/2010/main" val="1712596021"/>
              </p:ext>
            </p:extLst>
          </p:nvPr>
        </p:nvGraphicFramePr>
        <p:xfrm>
          <a:off x="4378607" y="2488223"/>
          <a:ext cx="5749095" cy="4164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7">
            <a:extLst>
              <a:ext uri="{FF2B5EF4-FFF2-40B4-BE49-F238E27FC236}">
                <a16:creationId xmlns:a16="http://schemas.microsoft.com/office/drawing/2014/main" xmlns="" id="{4A350AC5-F9E2-564D-A7E7-0ED2258C6F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75506" y="4104353"/>
            <a:ext cx="967379" cy="947917"/>
          </a:xfrm>
          <a:prstGeom prst="rect">
            <a:avLst/>
          </a:prstGeom>
        </p:spPr>
      </p:pic>
      <p:sp>
        <p:nvSpPr>
          <p:cNvPr id="19" name="Arc 18">
            <a:extLst>
              <a:ext uri="{FF2B5EF4-FFF2-40B4-BE49-F238E27FC236}">
                <a16:creationId xmlns:a16="http://schemas.microsoft.com/office/drawing/2014/main" xmlns="" id="{C01D7A06-DF26-FF49-8EE9-7E365DDB384B}"/>
              </a:ext>
            </a:extLst>
          </p:cNvPr>
          <p:cNvSpPr/>
          <p:nvPr/>
        </p:nvSpPr>
        <p:spPr>
          <a:xfrm>
            <a:off x="6596448" y="3912976"/>
            <a:ext cx="1325425" cy="1330518"/>
          </a:xfrm>
          <a:prstGeom prst="arc">
            <a:avLst>
              <a:gd name="adj1" fmla="val 16200000"/>
              <a:gd name="adj2" fmla="val 15195000"/>
            </a:avLst>
          </a:prstGeom>
          <a:ln w="57150">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20" name="Rectangle 19">
            <a:extLst>
              <a:ext uri="{FF2B5EF4-FFF2-40B4-BE49-F238E27FC236}">
                <a16:creationId xmlns:a16="http://schemas.microsoft.com/office/drawing/2014/main" xmlns="" id="{FA6C263F-69EA-9E4E-BE82-93F1A66EFD16}"/>
              </a:ext>
            </a:extLst>
          </p:cNvPr>
          <p:cNvSpPr/>
          <p:nvPr/>
        </p:nvSpPr>
        <p:spPr>
          <a:xfrm>
            <a:off x="6683130" y="4006516"/>
            <a:ext cx="1152054" cy="1143591"/>
          </a:xfrm>
          <a:prstGeom prst="rect">
            <a:avLst/>
          </a:prstGeom>
          <a:noFill/>
        </p:spPr>
        <p:txBody>
          <a:bodyPr spcFirstLastPara="1" wrap="none" lIns="74235" tIns="37118" rIns="74235" bIns="37118" numCol="1">
            <a:prstTxWarp prst="textArchDown">
              <a:avLst>
                <a:gd name="adj" fmla="val 16423576"/>
              </a:avLst>
            </a:prstTxWarp>
            <a:spAutoFit/>
          </a:bodyPr>
          <a:lstStyle/>
          <a:p>
            <a:pPr algn="ctr"/>
            <a:r>
              <a:rPr lang="en-US" sz="1200" dirty="0">
                <a:ln w="0"/>
                <a:effectLst>
                  <a:outerShdw blurRad="38100" dist="19050" dir="2700000" algn="tl" rotWithShape="0">
                    <a:schemeClr val="dk1">
                      <a:alpha val="40000"/>
                    </a:schemeClr>
                  </a:outerShdw>
                </a:effectLst>
              </a:rPr>
              <a:t> Advocate (3) Coordinate (4)  and Communicate (5)</a:t>
            </a:r>
          </a:p>
        </p:txBody>
      </p:sp>
      <p:sp>
        <p:nvSpPr>
          <p:cNvPr id="3" name="Title 2">
            <a:extLst>
              <a:ext uri="{FF2B5EF4-FFF2-40B4-BE49-F238E27FC236}">
                <a16:creationId xmlns:a16="http://schemas.microsoft.com/office/drawing/2014/main" xmlns="" id="{CE4AC845-A631-5040-A2BB-7B4C76CF3605}"/>
              </a:ext>
            </a:extLst>
          </p:cNvPr>
          <p:cNvSpPr>
            <a:spLocks noGrp="1"/>
          </p:cNvSpPr>
          <p:nvPr>
            <p:ph type="title"/>
          </p:nvPr>
        </p:nvSpPr>
        <p:spPr>
          <a:xfrm>
            <a:off x="429882" y="-1175"/>
            <a:ext cx="9488380" cy="712269"/>
          </a:xfrm>
        </p:spPr>
        <p:txBody>
          <a:bodyPr/>
          <a:lstStyle/>
          <a:p>
            <a:r>
              <a:rPr lang="en-GB" dirty="0"/>
              <a:t>GCOS</a:t>
            </a:r>
          </a:p>
        </p:txBody>
      </p:sp>
      <p:sp>
        <p:nvSpPr>
          <p:cNvPr id="9" name="Rounded Rectangle 8">
            <a:extLst>
              <a:ext uri="{FF2B5EF4-FFF2-40B4-BE49-F238E27FC236}">
                <a16:creationId xmlns:a16="http://schemas.microsoft.com/office/drawing/2014/main" xmlns="" id="{FA56105E-939A-D74C-9C11-DDC567147B81}"/>
              </a:ext>
            </a:extLst>
          </p:cNvPr>
          <p:cNvSpPr/>
          <p:nvPr/>
        </p:nvSpPr>
        <p:spPr>
          <a:xfrm>
            <a:off x="1362808" y="939334"/>
            <a:ext cx="8384602" cy="484593"/>
          </a:xfrm>
          <a:prstGeom prst="roundRect">
            <a:avLst/>
          </a:prstGeom>
          <a:solidFill>
            <a:srgbClr val="03B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1" dirty="0"/>
              <a:t>a world where users have free access to the climate-related information they need </a:t>
            </a:r>
            <a:endParaRPr lang="en-GB" sz="1600" b="1" dirty="0"/>
          </a:p>
        </p:txBody>
      </p:sp>
      <p:sp>
        <p:nvSpPr>
          <p:cNvPr id="10" name="Rounded Rectangle 9">
            <a:extLst>
              <a:ext uri="{FF2B5EF4-FFF2-40B4-BE49-F238E27FC236}">
                <a16:creationId xmlns:a16="http://schemas.microsoft.com/office/drawing/2014/main" xmlns="" id="{1BA44444-10DA-0E4E-9DE0-EFE43AB5E1DC}"/>
              </a:ext>
            </a:extLst>
          </p:cNvPr>
          <p:cNvSpPr/>
          <p:nvPr/>
        </p:nvSpPr>
        <p:spPr>
          <a:xfrm>
            <a:off x="1362807" y="1619753"/>
            <a:ext cx="8384601" cy="716299"/>
          </a:xfrm>
          <a:prstGeom prst="roundRect">
            <a:avLst/>
          </a:prstGeom>
          <a:solidFill>
            <a:srgbClr val="039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1" dirty="0"/>
              <a:t>to ensure the availability and quality of observations necessary to monitor, understand and predict the global climate system so that communities and nations can live successfully with climate variability and change</a:t>
            </a:r>
            <a:endParaRPr lang="en-GB" sz="1400" b="1" dirty="0"/>
          </a:p>
        </p:txBody>
      </p:sp>
      <p:sp>
        <p:nvSpPr>
          <p:cNvPr id="16" name="Rounded Rectangle 15">
            <a:extLst>
              <a:ext uri="{FF2B5EF4-FFF2-40B4-BE49-F238E27FC236}">
                <a16:creationId xmlns:a16="http://schemas.microsoft.com/office/drawing/2014/main" xmlns="" id="{F383EE81-C4B9-DD47-A718-2101F10DCD82}"/>
              </a:ext>
            </a:extLst>
          </p:cNvPr>
          <p:cNvSpPr/>
          <p:nvPr/>
        </p:nvSpPr>
        <p:spPr>
          <a:xfrm>
            <a:off x="660866" y="842609"/>
            <a:ext cx="9237235" cy="633004"/>
          </a:xfrm>
          <a:prstGeom prst="roundRect">
            <a:avLst/>
          </a:prstGeom>
          <a:noFill/>
          <a:ln w="31750">
            <a:solidFill>
              <a:srgbClr val="03B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GB" sz="1600" b="1" i="1">
                <a:solidFill>
                  <a:schemeClr val="tx1"/>
                </a:solidFill>
              </a:rPr>
              <a:t>Vision</a:t>
            </a:r>
            <a:endParaRPr lang="en-GB" sz="1600" b="1">
              <a:solidFill>
                <a:schemeClr val="tx1"/>
              </a:solidFill>
            </a:endParaRPr>
          </a:p>
        </p:txBody>
      </p:sp>
      <p:sp>
        <p:nvSpPr>
          <p:cNvPr id="17" name="Rounded Rectangle 16">
            <a:extLst>
              <a:ext uri="{FF2B5EF4-FFF2-40B4-BE49-F238E27FC236}">
                <a16:creationId xmlns:a16="http://schemas.microsoft.com/office/drawing/2014/main" xmlns="" id="{E7F169F7-B890-3D4E-B0C4-B01E6305FE67}"/>
              </a:ext>
            </a:extLst>
          </p:cNvPr>
          <p:cNvSpPr/>
          <p:nvPr/>
        </p:nvSpPr>
        <p:spPr>
          <a:xfrm>
            <a:off x="660866" y="1553192"/>
            <a:ext cx="9237235" cy="883269"/>
          </a:xfrm>
          <a:prstGeom prst="roundRect">
            <a:avLst/>
          </a:prstGeom>
          <a:noFill/>
          <a:ln w="31750">
            <a:solidFill>
              <a:srgbClr val="03B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GB" sz="1600" b="1" i="1">
                <a:solidFill>
                  <a:schemeClr val="tx1"/>
                </a:solidFill>
              </a:rPr>
              <a:t>Aim</a:t>
            </a:r>
            <a:endParaRPr lang="en-GB" sz="1600" b="1">
              <a:solidFill>
                <a:schemeClr val="tx1"/>
              </a:solidFill>
            </a:endParaRPr>
          </a:p>
        </p:txBody>
      </p:sp>
      <p:pic>
        <p:nvPicPr>
          <p:cNvPr id="24" name="Picture 23">
            <a:extLst>
              <a:ext uri="{FF2B5EF4-FFF2-40B4-BE49-F238E27FC236}">
                <a16:creationId xmlns:a16="http://schemas.microsoft.com/office/drawing/2014/main" xmlns="" id="{7E57923E-D184-2E41-A459-19E4EED8E4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9229" y="6242539"/>
            <a:ext cx="4276704" cy="461670"/>
          </a:xfrm>
          <a:prstGeom prst="rect">
            <a:avLst/>
          </a:prstGeom>
        </p:spPr>
      </p:pic>
      <p:sp>
        <p:nvSpPr>
          <p:cNvPr id="8" name="TextBox 7">
            <a:extLst>
              <a:ext uri="{FF2B5EF4-FFF2-40B4-BE49-F238E27FC236}">
                <a16:creationId xmlns:a16="http://schemas.microsoft.com/office/drawing/2014/main" xmlns="" id="{38C7E067-7160-C94A-8715-55D035DF26B8}"/>
              </a:ext>
            </a:extLst>
          </p:cNvPr>
          <p:cNvSpPr txBox="1"/>
          <p:nvPr/>
        </p:nvSpPr>
        <p:spPr>
          <a:xfrm>
            <a:off x="878792" y="5873207"/>
            <a:ext cx="1679328" cy="369332"/>
          </a:xfrm>
          <a:prstGeom prst="rect">
            <a:avLst/>
          </a:prstGeom>
          <a:noFill/>
        </p:spPr>
        <p:txBody>
          <a:bodyPr wrap="none" rtlCol="0">
            <a:spAutoFit/>
          </a:bodyPr>
          <a:lstStyle/>
          <a:p>
            <a:r>
              <a:rPr lang="en-GB" dirty="0"/>
              <a:t>GCOS Sponsors:</a:t>
            </a:r>
          </a:p>
        </p:txBody>
      </p:sp>
    </p:spTree>
    <p:extLst>
      <p:ext uri="{BB962C8B-B14F-4D97-AF65-F5344CB8AC3E}">
        <p14:creationId xmlns:p14="http://schemas.microsoft.com/office/powerpoint/2010/main" val="20912716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p:cNvSpPr txBox="1">
            <a:spLocks/>
          </p:cNvSpPr>
          <p:nvPr/>
        </p:nvSpPr>
        <p:spPr bwMode="auto">
          <a:xfrm>
            <a:off x="2" y="3"/>
            <a:ext cx="9898063"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sym typeface="Arial Bold" pitchFamily="1" charset="0"/>
            </a:endParaRPr>
          </a:p>
        </p:txBody>
      </p:sp>
      <p:sp>
        <p:nvSpPr>
          <p:cNvPr id="2" name="Rectangle 1"/>
          <p:cNvSpPr>
            <a:spLocks noChangeArrowheads="1"/>
          </p:cNvSpPr>
          <p:nvPr/>
        </p:nvSpPr>
        <p:spPr bwMode="auto">
          <a:xfrm>
            <a:off x="746419" y="218321"/>
            <a:ext cx="89012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00000"/>
              </a:lnSpc>
              <a:spcAft>
                <a:spcPct val="0"/>
              </a:spcAft>
              <a:buClr>
                <a:srgbClr val="000000"/>
              </a:buClr>
              <a:buFontTx/>
              <a:buNone/>
            </a:pPr>
            <a:r>
              <a:rPr lang="en-US" altLang="en-US" sz="4800" dirty="0">
                <a:solidFill>
                  <a:srgbClr val="FFFFFF"/>
                </a:solidFill>
                <a:latin typeface="Calibri"/>
              </a:rPr>
              <a:t>GCOS Reports and Plans</a:t>
            </a:r>
            <a:endParaRPr lang="en-US" altLang="en-US" sz="4800" dirty="0">
              <a:solidFill>
                <a:srgbClr val="000000"/>
              </a:solidFill>
              <a:latin typeface="Calibri"/>
            </a:endParaRPr>
          </a:p>
        </p:txBody>
      </p:sp>
      <p:grpSp>
        <p:nvGrpSpPr>
          <p:cNvPr id="3" name="Group 6"/>
          <p:cNvGrpSpPr>
            <a:grpSpLocks/>
          </p:cNvGrpSpPr>
          <p:nvPr/>
        </p:nvGrpSpPr>
        <p:grpSpPr bwMode="auto">
          <a:xfrm>
            <a:off x="3666594" y="2254285"/>
            <a:ext cx="1705096" cy="3086100"/>
            <a:chOff x="1085977" y="1424864"/>
            <a:chExt cx="2682875" cy="3779837"/>
          </a:xfrm>
        </p:grpSpPr>
        <p:grpSp>
          <p:nvGrpSpPr>
            <p:cNvPr id="4" name="Group 18"/>
            <p:cNvGrpSpPr>
              <a:grpSpLocks/>
            </p:cNvGrpSpPr>
            <p:nvPr/>
          </p:nvGrpSpPr>
          <p:grpSpPr bwMode="auto">
            <a:xfrm>
              <a:off x="1085977" y="1424864"/>
              <a:ext cx="2682875" cy="3779837"/>
              <a:chOff x="6461760" y="2370653"/>
              <a:chExt cx="2682240" cy="3779520"/>
            </a:xfrm>
          </p:grpSpPr>
          <p:grpSp>
            <p:nvGrpSpPr>
              <p:cNvPr id="6" name="Group 16"/>
              <p:cNvGrpSpPr>
                <a:grpSpLocks/>
              </p:cNvGrpSpPr>
              <p:nvPr/>
            </p:nvGrpSpPr>
            <p:grpSpPr bwMode="auto">
              <a:xfrm>
                <a:off x="6461760" y="2370653"/>
                <a:ext cx="2682240" cy="3779520"/>
                <a:chOff x="6461760" y="2370653"/>
                <a:chExt cx="2682240" cy="3779520"/>
              </a:xfrm>
            </p:grpSpPr>
            <p:sp>
              <p:nvSpPr>
                <p:cNvPr id="8" name="Rounded Rectangle 7"/>
                <p:cNvSpPr/>
                <p:nvPr/>
              </p:nvSpPr>
              <p:spPr bwMode="auto">
                <a:xfrm>
                  <a:off x="6461760" y="2370653"/>
                  <a:ext cx="2682240" cy="3779520"/>
                </a:xfrm>
                <a:prstGeom prst="roundRect">
                  <a:avLst/>
                </a:prstGeom>
                <a:solidFill>
                  <a:schemeClr val="accent1">
                    <a:lumMod val="40000"/>
                    <a:lumOff val="60000"/>
                  </a:schemeClr>
                </a:solidFill>
                <a:ln w="12700" cap="flat" cmpd="sng" algn="ctr">
                  <a:noFill/>
                  <a:prstDash val="solid"/>
                  <a:round/>
                  <a:headEnd type="none" w="med" len="med"/>
                  <a:tailEnd type="none" w="med" len="med"/>
                </a:ln>
                <a:effectLst/>
              </p:spPr>
              <p:txBody>
                <a:bodyPr lIns="90487" tIns="44450" rIns="90487" bIns="44450"/>
                <a:lstStyle>
                  <a:lvl1pPr marL="174625" indent="-174625" defTabSz="762000"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defTabSz="76200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defTabSz="7620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defTabSz="7620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defTabSz="7620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defTabSz="7620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defTabSz="7620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defTabSz="7620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defTabSz="7620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0000"/>
                    </a:lnSpc>
                    <a:spcBef>
                      <a:spcPct val="230000"/>
                    </a:spcBef>
                    <a:spcAft>
                      <a:spcPct val="0"/>
                    </a:spcAft>
                    <a:buClr>
                      <a:srgbClr val="000000"/>
                    </a:buClr>
                    <a:buFontTx/>
                    <a:buNone/>
                    <a:defRPr/>
                  </a:pPr>
                  <a:endParaRPr lang="en-US" altLang="en-US" sz="1100" b="0" smtClean="0">
                    <a:solidFill>
                      <a:srgbClr val="000000"/>
                    </a:solidFill>
                  </a:endParaRPr>
                </a:p>
              </p:txBody>
            </p:sp>
            <p:sp>
              <p:nvSpPr>
                <p:cNvPr id="9" name="Rectangle 8"/>
                <p:cNvSpPr>
                  <a:spLocks noChangeArrowheads="1"/>
                </p:cNvSpPr>
                <p:nvPr/>
              </p:nvSpPr>
              <p:spPr bwMode="auto">
                <a:xfrm>
                  <a:off x="6461760" y="3228139"/>
                  <a:ext cx="2682240" cy="887491"/>
                </a:xfrm>
                <a:prstGeom prst="rect">
                  <a:avLst/>
                </a:prstGeom>
                <a:ln/>
              </p:spPr>
              <p:style>
                <a:lnRef idx="0">
                  <a:schemeClr val="accent5"/>
                </a:lnRef>
                <a:fillRef idx="3">
                  <a:schemeClr val="accent5"/>
                </a:fillRef>
                <a:effectRef idx="3">
                  <a:schemeClr val="accent5"/>
                </a:effectRef>
                <a:fontRef idx="minor">
                  <a:schemeClr val="lt1"/>
                </a:fontRef>
              </p:style>
              <p:txBody>
                <a:bodyPr>
                  <a:noAutofit/>
                </a:bodyPr>
                <a:lstStyle>
                  <a:lvl1pPr eaLnBrk="0" hangingPunct="0">
                    <a:defRPr sz="2200" b="1">
                      <a:solidFill>
                        <a:schemeClr val="tx1"/>
                      </a:solidFill>
                      <a:latin typeface="Arial" pitchFamily="34" charset="0"/>
                      <a:ea typeface="MS PGothic" pitchFamily="34" charset="-128"/>
                    </a:defRPr>
                  </a:lvl1pPr>
                  <a:lvl2pPr marL="742950" indent="-285750" eaLnBrk="0" hangingPunct="0">
                    <a:defRPr sz="2200" b="1">
                      <a:solidFill>
                        <a:schemeClr val="tx1"/>
                      </a:solidFill>
                      <a:latin typeface="Arial" pitchFamily="34" charset="0"/>
                      <a:ea typeface="MS PGothic" pitchFamily="34" charset="-128"/>
                    </a:defRPr>
                  </a:lvl2pPr>
                  <a:lvl3pPr marL="1143000" indent="-228600" eaLnBrk="0" hangingPunct="0">
                    <a:defRPr sz="2200" b="1">
                      <a:solidFill>
                        <a:schemeClr val="tx1"/>
                      </a:solidFill>
                      <a:latin typeface="Arial" pitchFamily="34" charset="0"/>
                      <a:ea typeface="MS PGothic" pitchFamily="34" charset="-128"/>
                    </a:defRPr>
                  </a:lvl3pPr>
                  <a:lvl4pPr marL="1600200" indent="-228600" eaLnBrk="0" hangingPunct="0">
                    <a:defRPr sz="2200" b="1">
                      <a:solidFill>
                        <a:schemeClr val="tx1"/>
                      </a:solidFill>
                      <a:latin typeface="Arial" pitchFamily="34" charset="0"/>
                      <a:ea typeface="MS PGothic" pitchFamily="34" charset="-128"/>
                    </a:defRPr>
                  </a:lvl4pPr>
                  <a:lvl5pPr marL="2057400" indent="-228600" eaLnBrk="0" hangingPunct="0">
                    <a:defRPr sz="22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buClr>
                      <a:srgbClr val="000000"/>
                    </a:buClr>
                    <a:defRPr/>
                  </a:pPr>
                  <a:r>
                    <a:rPr lang="en-US" altLang="en-US" sz="4400" dirty="0" smtClean="0">
                      <a:solidFill>
                        <a:srgbClr val="FFFFFF"/>
                      </a:solidFill>
                      <a:latin typeface="Arial Rounded MT Bold" pitchFamily="34" charset="0"/>
                    </a:rPr>
                    <a:t>2016</a:t>
                  </a:r>
                  <a:endParaRPr lang="en-US" altLang="en-US" sz="2400" dirty="0" smtClean="0">
                    <a:solidFill>
                      <a:srgbClr val="000000"/>
                    </a:solidFill>
                    <a:latin typeface="Arial Rounded MT Bold" pitchFamily="34" charset="0"/>
                  </a:endParaRPr>
                </a:p>
              </p:txBody>
            </p:sp>
            <p:sp>
              <p:nvSpPr>
                <p:cNvPr id="10" name="Rectangle 11"/>
                <p:cNvSpPr>
                  <a:spLocks noChangeArrowheads="1"/>
                </p:cNvSpPr>
                <p:nvPr/>
              </p:nvSpPr>
              <p:spPr bwMode="auto">
                <a:xfrm>
                  <a:off x="6477000" y="2475309"/>
                  <a:ext cx="2667000" cy="11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00000"/>
                    </a:lnSpc>
                    <a:spcAft>
                      <a:spcPct val="0"/>
                    </a:spcAft>
                    <a:buClr>
                      <a:srgbClr val="000000"/>
                    </a:buClr>
                    <a:buFontTx/>
                    <a:buNone/>
                  </a:pPr>
                  <a:r>
                    <a:rPr lang="en-US" altLang="en-US" sz="2800" dirty="0">
                      <a:solidFill>
                        <a:srgbClr val="FFFFFF"/>
                      </a:solidFill>
                      <a:latin typeface="Arial Rounded MT Bold" panose="020F0704030504030204" pitchFamily="34" charset="0"/>
                    </a:rPr>
                    <a:t>New Plan</a:t>
                  </a:r>
                  <a:endParaRPr lang="en-US" altLang="en-US" sz="1400" dirty="0">
                    <a:solidFill>
                      <a:srgbClr val="000000"/>
                    </a:solidFill>
                    <a:latin typeface="Arial Rounded MT Bold" panose="020F0704030504030204" pitchFamily="34" charset="0"/>
                  </a:endParaRPr>
                </a:p>
              </p:txBody>
            </p:sp>
          </p:grpSp>
          <p:sp>
            <p:nvSpPr>
              <p:cNvPr id="7" name="Oval 6"/>
              <p:cNvSpPr/>
              <p:nvPr/>
            </p:nvSpPr>
            <p:spPr bwMode="auto">
              <a:xfrm>
                <a:off x="7117080" y="4438899"/>
                <a:ext cx="1371600" cy="1443741"/>
              </a:xfrm>
              <a:prstGeom prst="ellipse">
                <a:avLst/>
              </a:prstGeom>
              <a:gradFill flip="none" rotWithShape="1">
                <a:gsLst>
                  <a:gs pos="0">
                    <a:schemeClr val="bg1">
                      <a:shade val="30000"/>
                      <a:satMod val="115000"/>
                    </a:schemeClr>
                  </a:gs>
                  <a:gs pos="63000">
                    <a:schemeClr val="bg1">
                      <a:shade val="67500"/>
                      <a:satMod val="115000"/>
                      <a:alpha val="58000"/>
                    </a:schemeClr>
                  </a:gs>
                  <a:gs pos="100000">
                    <a:schemeClr val="bg1">
                      <a:shade val="100000"/>
                      <a:satMod val="115000"/>
                    </a:schemeClr>
                  </a:gs>
                </a:gsLst>
                <a:lin ang="13500000" scaled="1"/>
                <a:tileRect/>
              </a:gradFill>
              <a:ln w="12700" cap="flat" cmpd="sng" algn="ctr">
                <a:solidFill>
                  <a:schemeClr val="bg1"/>
                </a:solidFill>
                <a:prstDash val="solid"/>
                <a:round/>
                <a:headEnd type="none" w="med" len="med"/>
                <a:tailEnd type="none" w="med" len="med"/>
              </a:ln>
              <a:effectLst>
                <a:glow rad="711200">
                  <a:schemeClr val="bg1">
                    <a:alpha val="73000"/>
                  </a:schemeClr>
                </a:glow>
                <a:softEdge rad="609600"/>
              </a:effectLst>
            </p:spPr>
            <p:txBody>
              <a:bodyPr lIns="90487" tIns="44450" rIns="90487" bIns="44450"/>
              <a:lstStyle>
                <a:lvl1pPr marL="174625" indent="-174625"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spcBef>
                    <a:spcPct val="230000"/>
                  </a:spcBef>
                  <a:buClr>
                    <a:srgbClr val="000000"/>
                  </a:buClr>
                  <a:defRPr/>
                </a:pPr>
                <a:endParaRPr lang="en-US" altLang="en-US" sz="1100" b="0" smtClean="0">
                  <a:solidFill>
                    <a:srgbClr val="000000"/>
                  </a:solidFill>
                </a:endParaRPr>
              </a:p>
            </p:txBody>
          </p:sp>
        </p:gr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452" y="3295869"/>
              <a:ext cx="1672341" cy="167234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grpSp>
      <p:grpSp>
        <p:nvGrpSpPr>
          <p:cNvPr id="30" name="Group 29"/>
          <p:cNvGrpSpPr/>
          <p:nvPr/>
        </p:nvGrpSpPr>
        <p:grpSpPr>
          <a:xfrm>
            <a:off x="746446" y="1699625"/>
            <a:ext cx="2178089" cy="4932362"/>
            <a:chOff x="3064290" y="1502485"/>
            <a:chExt cx="2682875" cy="4932362"/>
          </a:xfrm>
        </p:grpSpPr>
        <p:sp>
          <p:nvSpPr>
            <p:cNvPr id="12" name="Rounded Rectangle 10"/>
            <p:cNvSpPr>
              <a:spLocks noChangeArrowheads="1"/>
            </p:cNvSpPr>
            <p:nvPr/>
          </p:nvSpPr>
          <p:spPr bwMode="auto">
            <a:xfrm>
              <a:off x="3064290" y="1502485"/>
              <a:ext cx="2682875" cy="3779837"/>
            </a:xfrm>
            <a:prstGeom prst="roundRect">
              <a:avLst>
                <a:gd name="adj" fmla="val 16667"/>
              </a:avLst>
            </a:prstGeom>
            <a:solidFill>
              <a:srgbClr val="FFCCFF"/>
            </a:solidFill>
            <a:ln>
              <a:noFill/>
            </a:ln>
            <a:extLst>
              <a:ext uri="{91240B29-F687-4f45-9708-019B960494DF}">
                <a14:hiddenLine xmlns:a14="http://schemas.microsoft.com/office/drawing/2010/main" w="12700" algn="ctr">
                  <a:solidFill>
                    <a:srgbClr val="000000"/>
                  </a:solidFill>
                  <a:round/>
                  <a:headEnd/>
                  <a:tailEnd/>
                </a14:hiddenLine>
              </a:ext>
            </a:extLst>
          </p:spPr>
          <p:txBody>
            <a:bodyPr lIns="90487" tIns="44450" rIns="90487" bIns="44450"/>
            <a:lstStyle>
              <a:lvl1pPr marL="174625" indent="-174625" defTabSz="762000"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defTabSz="76200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defTabSz="7620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defTabSz="7620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nSpc>
                  <a:spcPct val="100000"/>
                </a:lnSpc>
                <a:spcBef>
                  <a:spcPct val="230000"/>
                </a:spcBef>
                <a:spcAft>
                  <a:spcPct val="0"/>
                </a:spcAft>
                <a:buClr>
                  <a:srgbClr val="000000"/>
                </a:buClr>
                <a:buFontTx/>
                <a:buNone/>
              </a:pPr>
              <a:endParaRPr lang="en-US" altLang="en-US" sz="1100" b="0">
                <a:solidFill>
                  <a:srgbClr val="000000"/>
                </a:solidFill>
              </a:endParaRPr>
            </a:p>
          </p:txBody>
        </p:sp>
        <p:sp>
          <p:nvSpPr>
            <p:cNvPr id="14" name="Rectangle 15"/>
            <p:cNvSpPr>
              <a:spLocks noChangeArrowheads="1"/>
            </p:cNvSpPr>
            <p:nvPr/>
          </p:nvSpPr>
          <p:spPr bwMode="auto">
            <a:xfrm>
              <a:off x="3254835" y="1607150"/>
              <a:ext cx="23017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00000"/>
                </a:lnSpc>
                <a:spcAft>
                  <a:spcPct val="0"/>
                </a:spcAft>
                <a:buClr>
                  <a:srgbClr val="000000"/>
                </a:buClr>
                <a:buFontTx/>
                <a:buNone/>
              </a:pPr>
              <a:r>
                <a:rPr lang="en-US" altLang="en-US" sz="3200" dirty="0">
                  <a:solidFill>
                    <a:srgbClr val="FFFFFF"/>
                  </a:solidFill>
                  <a:latin typeface="Arial Rounded MT Bold" panose="020F0704030504030204" pitchFamily="34" charset="0"/>
                </a:rPr>
                <a:t>Status</a:t>
              </a:r>
              <a:endParaRPr lang="en-US" altLang="en-US" sz="1600" dirty="0">
                <a:solidFill>
                  <a:srgbClr val="000000"/>
                </a:solidFill>
                <a:latin typeface="Arial Rounded MT Bold" panose="020F0704030504030204" pitchFamily="34" charset="0"/>
              </a:endParaRPr>
            </a:p>
          </p:txBody>
        </p:sp>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702" y="3837698"/>
              <a:ext cx="1924050" cy="259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6"/>
            <p:cNvPicPr>
              <a:picLocks noChangeAspect="1" noChangeArrowheads="1"/>
            </p:cNvPicPr>
            <p:nvPr/>
          </p:nvPicPr>
          <p:blipFill rotWithShape="1">
            <a:blip r:embed="rId5">
              <a:extLst>
                <a:ext uri="{28A0092B-C50C-407E-A947-70E740481C1C}">
                  <a14:useLocalDpi xmlns:a14="http://schemas.microsoft.com/office/drawing/2010/main" val="0"/>
                </a:ext>
              </a:extLst>
            </a:blip>
            <a:srcRect l="-1" r="141"/>
            <a:stretch/>
          </p:blipFill>
          <p:spPr bwMode="auto">
            <a:xfrm>
              <a:off x="3112341" y="3020959"/>
              <a:ext cx="2584800" cy="776682"/>
            </a:xfrm>
            <a:prstGeom prst="rect">
              <a:avLst/>
            </a:prstGeom>
            <a:no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a:extLst/>
          </p:spPr>
        </p:pic>
        <p:sp>
          <p:nvSpPr>
            <p:cNvPr id="13" name="Rectangle 12"/>
            <p:cNvSpPr>
              <a:spLocks noChangeArrowheads="1"/>
            </p:cNvSpPr>
            <p:nvPr/>
          </p:nvSpPr>
          <p:spPr bwMode="auto">
            <a:xfrm>
              <a:off x="3064290" y="2240757"/>
              <a:ext cx="2682875" cy="769441"/>
            </a:xfrm>
            <a:prstGeom prst="rect">
              <a:avLst/>
            </a:prstGeom>
            <a:solidFill>
              <a:srgbClr val="FF66CC"/>
            </a:solidFill>
            <a:ln/>
          </p:spPr>
          <p:style>
            <a:lnRef idx="0">
              <a:schemeClr val="accent5"/>
            </a:lnRef>
            <a:fillRef idx="3">
              <a:schemeClr val="accent5"/>
            </a:fillRef>
            <a:effectRef idx="3">
              <a:schemeClr val="accent5"/>
            </a:effectRef>
            <a:fontRef idx="minor">
              <a:schemeClr val="lt1"/>
            </a:fontRef>
          </p:style>
          <p:txBody>
            <a:bodyPr>
              <a:spAutoFit/>
            </a:bodyPr>
            <a:lstStyle>
              <a:lvl1pPr eaLnBrk="0" hangingPunct="0">
                <a:defRPr sz="2200" b="1">
                  <a:solidFill>
                    <a:schemeClr val="tx1"/>
                  </a:solidFill>
                  <a:latin typeface="Arial" pitchFamily="34" charset="0"/>
                  <a:ea typeface="MS PGothic" pitchFamily="34" charset="-128"/>
                </a:defRPr>
              </a:lvl1pPr>
              <a:lvl2pPr marL="742950" indent="-285750" eaLnBrk="0" hangingPunct="0">
                <a:defRPr sz="2200" b="1">
                  <a:solidFill>
                    <a:schemeClr val="tx1"/>
                  </a:solidFill>
                  <a:latin typeface="Arial" pitchFamily="34" charset="0"/>
                  <a:ea typeface="MS PGothic" pitchFamily="34" charset="-128"/>
                </a:defRPr>
              </a:lvl2pPr>
              <a:lvl3pPr marL="1143000" indent="-228600" eaLnBrk="0" hangingPunct="0">
                <a:defRPr sz="2200" b="1">
                  <a:solidFill>
                    <a:schemeClr val="tx1"/>
                  </a:solidFill>
                  <a:latin typeface="Arial" pitchFamily="34" charset="0"/>
                  <a:ea typeface="MS PGothic" pitchFamily="34" charset="-128"/>
                </a:defRPr>
              </a:lvl3pPr>
              <a:lvl4pPr marL="1600200" indent="-228600" eaLnBrk="0" hangingPunct="0">
                <a:defRPr sz="2200" b="1">
                  <a:solidFill>
                    <a:schemeClr val="tx1"/>
                  </a:solidFill>
                  <a:latin typeface="Arial" pitchFamily="34" charset="0"/>
                  <a:ea typeface="MS PGothic" pitchFamily="34" charset="-128"/>
                </a:defRPr>
              </a:lvl4pPr>
              <a:lvl5pPr marL="2057400" indent="-228600" eaLnBrk="0" hangingPunct="0">
                <a:defRPr sz="22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buClr>
                  <a:srgbClr val="000000"/>
                </a:buClr>
                <a:defRPr/>
              </a:pPr>
              <a:r>
                <a:rPr lang="en-US" altLang="en-US" sz="4400" dirty="0" smtClean="0">
                  <a:solidFill>
                    <a:srgbClr val="FFFFFF"/>
                  </a:solidFill>
                  <a:latin typeface="Arial Rounded MT Bold" pitchFamily="34" charset="0"/>
                </a:rPr>
                <a:t>2015</a:t>
              </a:r>
              <a:endParaRPr lang="en-US" altLang="en-US" sz="2400" dirty="0" smtClean="0">
                <a:solidFill>
                  <a:srgbClr val="000000"/>
                </a:solidFill>
                <a:latin typeface="Arial Rounded MT Bold" pitchFamily="34" charset="0"/>
              </a:endParaRPr>
            </a:p>
          </p:txBody>
        </p:sp>
      </p:grpSp>
      <p:sp>
        <p:nvSpPr>
          <p:cNvPr id="38" name="Chevron 37"/>
          <p:cNvSpPr/>
          <p:nvPr/>
        </p:nvSpPr>
        <p:spPr>
          <a:xfrm>
            <a:off x="3036424" y="2739306"/>
            <a:ext cx="482978" cy="213340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a:endParaRPr>
          </a:p>
        </p:txBody>
      </p:sp>
      <p:sp>
        <p:nvSpPr>
          <p:cNvPr id="39" name="TextBox 38"/>
          <p:cNvSpPr txBox="1">
            <a:spLocks noChangeArrowheads="1"/>
          </p:cNvSpPr>
          <p:nvPr/>
        </p:nvSpPr>
        <p:spPr bwMode="auto">
          <a:xfrm>
            <a:off x="6150174" y="1312487"/>
            <a:ext cx="1753594" cy="2449385"/>
          </a:xfrm>
          <a:prstGeom prst="rect">
            <a:avLst/>
          </a:prstGeom>
          <a:solidFill>
            <a:srgbClr val="0CADEA"/>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eaLnBrk="1" hangingPunct="1">
              <a:lnSpc>
                <a:spcPct val="100000"/>
              </a:lnSpc>
              <a:spcBef>
                <a:spcPts val="1200"/>
              </a:spcBef>
              <a:spcAft>
                <a:spcPct val="0"/>
              </a:spcAft>
              <a:buClrTx/>
              <a:buFontTx/>
              <a:buNone/>
            </a:pPr>
            <a:r>
              <a:rPr lang="en-US" altLang="en-US" sz="2000" dirty="0" smtClean="0">
                <a:solidFill>
                  <a:srgbClr val="FFFFFF"/>
                </a:solidFill>
              </a:rPr>
              <a:t>Adaptation </a:t>
            </a:r>
            <a:br>
              <a:rPr lang="en-US" altLang="en-US" sz="2000" dirty="0" smtClean="0">
                <a:solidFill>
                  <a:srgbClr val="FFFFFF"/>
                </a:solidFill>
              </a:rPr>
            </a:br>
            <a:r>
              <a:rPr lang="en-US" altLang="en-US" sz="2000" dirty="0" smtClean="0">
                <a:solidFill>
                  <a:srgbClr val="FFFFFF"/>
                </a:solidFill>
              </a:rPr>
              <a:t>&amp; Mitigation</a:t>
            </a:r>
            <a:br>
              <a:rPr lang="en-US" altLang="en-US" sz="2000" dirty="0" smtClean="0">
                <a:solidFill>
                  <a:srgbClr val="FFFFFF"/>
                </a:solidFill>
              </a:rPr>
            </a:br>
            <a:r>
              <a:rPr lang="en-US" altLang="en-US" sz="2000" dirty="0" smtClean="0">
                <a:solidFill>
                  <a:srgbClr val="FFFFFF"/>
                </a:solidFill>
              </a:rPr>
              <a:t/>
            </a:r>
            <a:br>
              <a:rPr lang="en-US" altLang="en-US" sz="2000" dirty="0" smtClean="0">
                <a:solidFill>
                  <a:srgbClr val="FFFFFF"/>
                </a:solidFill>
              </a:rPr>
            </a:br>
            <a:endParaRPr lang="en-US" altLang="en-US" sz="2000" dirty="0">
              <a:solidFill>
                <a:srgbClr val="FFFFFF"/>
              </a:solidFill>
            </a:endParaRPr>
          </a:p>
          <a:p>
            <a:pPr algn="ctr" eaLnBrk="1" hangingPunct="1">
              <a:lnSpc>
                <a:spcPct val="100000"/>
              </a:lnSpc>
              <a:spcBef>
                <a:spcPts val="1200"/>
              </a:spcBef>
              <a:spcAft>
                <a:spcPct val="0"/>
              </a:spcAft>
              <a:buClrTx/>
              <a:buFontTx/>
              <a:buNone/>
            </a:pPr>
            <a:r>
              <a:rPr lang="fr-FR" altLang="en-US" sz="4400" dirty="0" smtClean="0">
                <a:solidFill>
                  <a:srgbClr val="FFFFFF"/>
                </a:solidFill>
              </a:rPr>
              <a:t>I</a:t>
            </a:r>
            <a:endParaRPr lang="en-US" altLang="en-US" sz="4400" dirty="0" smtClean="0">
              <a:solidFill>
                <a:srgbClr val="FFFFFF"/>
              </a:solidFill>
            </a:endParaRPr>
          </a:p>
          <a:p>
            <a:pPr eaLnBrk="1" hangingPunct="1">
              <a:lnSpc>
                <a:spcPct val="100000"/>
              </a:lnSpc>
              <a:spcBef>
                <a:spcPts val="1200"/>
              </a:spcBef>
              <a:spcAft>
                <a:spcPct val="0"/>
              </a:spcAft>
              <a:buClrTx/>
              <a:buFontTx/>
              <a:buNone/>
            </a:pPr>
            <a:r>
              <a:rPr lang="en-US" altLang="en-US" sz="2000" dirty="0" smtClean="0">
                <a:solidFill>
                  <a:srgbClr val="FFFFFF"/>
                </a:solidFill>
              </a:rPr>
              <a:t/>
            </a:r>
            <a:br>
              <a:rPr lang="en-US" altLang="en-US" sz="2000" dirty="0" smtClean="0">
                <a:solidFill>
                  <a:srgbClr val="FFFFFF"/>
                </a:solidFill>
              </a:rPr>
            </a:br>
            <a:r>
              <a:rPr lang="en-US" altLang="en-US" sz="2000" dirty="0" smtClean="0">
                <a:solidFill>
                  <a:srgbClr val="FFFFFF"/>
                </a:solidFill>
              </a:rPr>
              <a:t/>
            </a:r>
            <a:br>
              <a:rPr lang="en-US" altLang="en-US" sz="2000" dirty="0" smtClean="0">
                <a:solidFill>
                  <a:srgbClr val="FFFFFF"/>
                </a:solidFill>
              </a:rPr>
            </a:br>
            <a:endParaRPr lang="en-US" altLang="en-US" sz="2000" dirty="0">
              <a:solidFill>
                <a:srgbClr val="FFFFFF"/>
              </a:solidFill>
            </a:endParaRPr>
          </a:p>
        </p:txBody>
      </p:sp>
      <p:sp>
        <p:nvSpPr>
          <p:cNvPr id="40" name="TextBox 39"/>
          <p:cNvSpPr txBox="1">
            <a:spLocks noChangeArrowheads="1"/>
          </p:cNvSpPr>
          <p:nvPr/>
        </p:nvSpPr>
        <p:spPr bwMode="auto">
          <a:xfrm>
            <a:off x="7903904" y="1312487"/>
            <a:ext cx="1753594" cy="2449385"/>
          </a:xfrm>
          <a:prstGeom prst="rect">
            <a:avLst/>
          </a:prstGeom>
          <a:solidFill>
            <a:srgbClr val="0A8F9D"/>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eaLnBrk="1" hangingPunct="1">
              <a:lnSpc>
                <a:spcPct val="100000"/>
              </a:lnSpc>
              <a:spcBef>
                <a:spcPts val="1200"/>
              </a:spcBef>
              <a:spcAft>
                <a:spcPct val="0"/>
              </a:spcAft>
              <a:buClrTx/>
              <a:buFontTx/>
              <a:buNone/>
            </a:pPr>
            <a:r>
              <a:rPr lang="en-US" altLang="en-US" sz="2000" dirty="0" smtClean="0">
                <a:solidFill>
                  <a:srgbClr val="FFFFFF"/>
                </a:solidFill>
              </a:rPr>
              <a:t>Water</a:t>
            </a:r>
            <a:r>
              <a:rPr lang="en-US" altLang="en-US" sz="2000" dirty="0">
                <a:solidFill>
                  <a:srgbClr val="FFFFFF"/>
                </a:solidFill>
              </a:rPr>
              <a:t>, Energy and Carbon </a:t>
            </a:r>
            <a:r>
              <a:rPr lang="en-US" altLang="en-US" sz="2000" dirty="0" smtClean="0">
                <a:solidFill>
                  <a:srgbClr val="FFFFFF"/>
                </a:solidFill>
              </a:rPr>
              <a:t>cycles</a:t>
            </a:r>
            <a:br>
              <a:rPr lang="en-US" altLang="en-US" sz="2000" dirty="0" smtClean="0">
                <a:solidFill>
                  <a:srgbClr val="FFFFFF"/>
                </a:solidFill>
              </a:rPr>
            </a:br>
            <a:endParaRPr lang="en-US" altLang="en-US" sz="2000" dirty="0" smtClean="0">
              <a:solidFill>
                <a:srgbClr val="FFFFFF"/>
              </a:solidFill>
            </a:endParaRPr>
          </a:p>
          <a:p>
            <a:pPr algn="ctr" eaLnBrk="1" hangingPunct="1">
              <a:lnSpc>
                <a:spcPct val="100000"/>
              </a:lnSpc>
              <a:spcBef>
                <a:spcPts val="1200"/>
              </a:spcBef>
              <a:spcAft>
                <a:spcPct val="0"/>
              </a:spcAft>
              <a:buClrTx/>
              <a:buFontTx/>
              <a:buNone/>
            </a:pPr>
            <a:r>
              <a:rPr lang="fr-FR" altLang="en-US" sz="4400" dirty="0" smtClean="0">
                <a:solidFill>
                  <a:srgbClr val="FFFFFF"/>
                </a:solidFill>
              </a:rPr>
              <a:t>II</a:t>
            </a:r>
            <a:endParaRPr lang="en-US" altLang="en-US" sz="4400" dirty="0">
              <a:solidFill>
                <a:srgbClr val="FFFFFF"/>
              </a:solidFill>
            </a:endParaRPr>
          </a:p>
        </p:txBody>
      </p:sp>
      <p:sp>
        <p:nvSpPr>
          <p:cNvPr id="41" name="TextBox 40"/>
          <p:cNvSpPr txBox="1">
            <a:spLocks noChangeArrowheads="1"/>
          </p:cNvSpPr>
          <p:nvPr/>
        </p:nvSpPr>
        <p:spPr bwMode="auto">
          <a:xfrm>
            <a:off x="6150174" y="3744469"/>
            <a:ext cx="1753594" cy="2844000"/>
          </a:xfrm>
          <a:prstGeom prst="rect">
            <a:avLst/>
          </a:prstGeom>
          <a:solidFill>
            <a:srgbClr val="92D050"/>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eaLnBrk="1" hangingPunct="1">
              <a:lnSpc>
                <a:spcPct val="100000"/>
              </a:lnSpc>
              <a:spcBef>
                <a:spcPts val="1200"/>
              </a:spcBef>
              <a:spcAft>
                <a:spcPct val="0"/>
              </a:spcAft>
              <a:buClrTx/>
              <a:buFontTx/>
              <a:buNone/>
            </a:pPr>
            <a:r>
              <a:rPr lang="en-US" altLang="en-US" sz="2000" dirty="0" smtClean="0">
                <a:solidFill>
                  <a:srgbClr val="FFFFFF"/>
                </a:solidFill>
              </a:rPr>
              <a:t>Additional </a:t>
            </a:r>
            <a:r>
              <a:rPr lang="en-US" altLang="en-US" sz="2000" dirty="0">
                <a:solidFill>
                  <a:srgbClr val="FFFFFF"/>
                </a:solidFill>
              </a:rPr>
              <a:t>Essential Climate </a:t>
            </a:r>
            <a:r>
              <a:rPr lang="en-US" altLang="en-US" sz="2000" dirty="0" smtClean="0">
                <a:solidFill>
                  <a:srgbClr val="FFFFFF"/>
                </a:solidFill>
              </a:rPr>
              <a:t>Variables</a:t>
            </a:r>
            <a:br>
              <a:rPr lang="en-US" altLang="en-US" sz="2000" dirty="0" smtClean="0">
                <a:solidFill>
                  <a:srgbClr val="FFFFFF"/>
                </a:solidFill>
              </a:rPr>
            </a:br>
            <a:endParaRPr lang="en-US" altLang="en-US" sz="2000" dirty="0" smtClean="0">
              <a:solidFill>
                <a:srgbClr val="FFFFFF"/>
              </a:solidFill>
            </a:endParaRPr>
          </a:p>
          <a:p>
            <a:pPr algn="ctr" eaLnBrk="1" hangingPunct="1">
              <a:lnSpc>
                <a:spcPct val="100000"/>
              </a:lnSpc>
              <a:spcBef>
                <a:spcPts val="1200"/>
              </a:spcBef>
              <a:spcAft>
                <a:spcPct val="0"/>
              </a:spcAft>
              <a:buClrTx/>
              <a:buFontTx/>
              <a:buNone/>
            </a:pPr>
            <a:r>
              <a:rPr lang="en-US" altLang="en-US" sz="4400" dirty="0" smtClean="0">
                <a:solidFill>
                  <a:srgbClr val="FFFFFF"/>
                </a:solidFill>
              </a:rPr>
              <a:t>III</a:t>
            </a:r>
            <a:r>
              <a:rPr lang="en-US" altLang="en-US" sz="2000" dirty="0" smtClean="0">
                <a:solidFill>
                  <a:srgbClr val="FFFFFF"/>
                </a:solidFill>
              </a:rPr>
              <a:t/>
            </a:r>
            <a:br>
              <a:rPr lang="en-US" altLang="en-US" sz="2000" dirty="0" smtClean="0">
                <a:solidFill>
                  <a:srgbClr val="FFFFFF"/>
                </a:solidFill>
              </a:rPr>
            </a:br>
            <a:endParaRPr lang="en-US" altLang="en-US" sz="2000" dirty="0">
              <a:solidFill>
                <a:srgbClr val="FFFFFF"/>
              </a:solidFill>
            </a:endParaRPr>
          </a:p>
        </p:txBody>
      </p:sp>
      <p:sp>
        <p:nvSpPr>
          <p:cNvPr id="42" name="TextBox 41"/>
          <p:cNvSpPr txBox="1">
            <a:spLocks noChangeArrowheads="1"/>
          </p:cNvSpPr>
          <p:nvPr/>
        </p:nvSpPr>
        <p:spPr bwMode="auto">
          <a:xfrm>
            <a:off x="7894033" y="3737452"/>
            <a:ext cx="1753594" cy="2844000"/>
          </a:xfrm>
          <a:prstGeom prst="rect">
            <a:avLst/>
          </a:prstGeom>
          <a:solidFill>
            <a:srgbClr val="273374"/>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eaLnBrk="1" hangingPunct="1">
              <a:lnSpc>
                <a:spcPct val="100000"/>
              </a:lnSpc>
              <a:spcBef>
                <a:spcPts val="1200"/>
              </a:spcBef>
              <a:spcAft>
                <a:spcPct val="0"/>
              </a:spcAft>
              <a:buClrTx/>
              <a:buFontTx/>
              <a:buNone/>
            </a:pPr>
            <a:r>
              <a:rPr lang="en-US" altLang="en-US" sz="2000" dirty="0" smtClean="0">
                <a:solidFill>
                  <a:srgbClr val="FFFFFF"/>
                </a:solidFill>
              </a:rPr>
              <a:t>Emphasis </a:t>
            </a:r>
            <a:r>
              <a:rPr lang="en-US" altLang="en-US" sz="2000" dirty="0">
                <a:solidFill>
                  <a:srgbClr val="FFFFFF"/>
                </a:solidFill>
              </a:rPr>
              <a:t>on more help for networks in developing countries  </a:t>
            </a:r>
            <a:endParaRPr lang="en-US" altLang="en-US" sz="2000" dirty="0" smtClean="0">
              <a:solidFill>
                <a:srgbClr val="FFFFFF"/>
              </a:solidFill>
            </a:endParaRPr>
          </a:p>
          <a:p>
            <a:pPr algn="ctr" eaLnBrk="1" hangingPunct="1">
              <a:lnSpc>
                <a:spcPct val="100000"/>
              </a:lnSpc>
              <a:spcBef>
                <a:spcPts val="1200"/>
              </a:spcBef>
              <a:spcAft>
                <a:spcPct val="0"/>
              </a:spcAft>
              <a:buClrTx/>
              <a:buFontTx/>
              <a:buNone/>
            </a:pPr>
            <a:r>
              <a:rPr lang="fr-FR" altLang="en-US" sz="4400" dirty="0" smtClean="0">
                <a:solidFill>
                  <a:srgbClr val="FFFFFF"/>
                </a:solidFill>
              </a:rPr>
              <a:t>IV</a:t>
            </a:r>
            <a:endParaRPr lang="en-GB" altLang="en-US" sz="4400" dirty="0">
              <a:solidFill>
                <a:srgbClr val="000000"/>
              </a:solidFill>
            </a:endParaRPr>
          </a:p>
        </p:txBody>
      </p:sp>
      <p:sp>
        <p:nvSpPr>
          <p:cNvPr id="43" name="Chevron 42"/>
          <p:cNvSpPr/>
          <p:nvPr/>
        </p:nvSpPr>
        <p:spPr>
          <a:xfrm>
            <a:off x="5532768" y="2677524"/>
            <a:ext cx="482978" cy="213340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a:endParaRPr>
          </a:p>
        </p:txBody>
      </p:sp>
      <p:grpSp>
        <p:nvGrpSpPr>
          <p:cNvPr id="28" name="Group 27"/>
          <p:cNvGrpSpPr/>
          <p:nvPr/>
        </p:nvGrpSpPr>
        <p:grpSpPr>
          <a:xfrm rot="16200000">
            <a:off x="-3168758" y="3168759"/>
            <a:ext cx="6858004" cy="520489"/>
            <a:chOff x="508738" y="3792312"/>
            <a:chExt cx="12192004" cy="641115"/>
          </a:xfrm>
        </p:grpSpPr>
        <p:sp>
          <p:nvSpPr>
            <p:cNvPr id="29" name="Rectangle 28"/>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31" name="Rectangle 30"/>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32" name="Rectangle 31"/>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grpSp>
    </p:spTree>
    <p:extLst>
      <p:ext uri="{BB962C8B-B14F-4D97-AF65-F5344CB8AC3E}">
        <p14:creationId xmlns:p14="http://schemas.microsoft.com/office/powerpoint/2010/main" val="14940143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hape 38"/>
          <p:cNvSpPr>
            <a:spLocks noChangeArrowheads="1"/>
          </p:cNvSpPr>
          <p:nvPr/>
        </p:nvSpPr>
        <p:spPr bwMode="auto">
          <a:xfrm>
            <a:off x="237143" y="272048"/>
            <a:ext cx="96609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eaLnBrk="0" fontAlgn="base" hangingPunct="0">
              <a:spcBef>
                <a:spcPct val="230000"/>
              </a:spcBef>
              <a:spcAft>
                <a:spcPct val="0"/>
              </a:spcAft>
              <a:buClr>
                <a:srgbClr val="000000"/>
              </a:buCl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lang="en-US" sz="2200" b="1" smtClean="0">
                <a:solidFill>
                  <a:srgbClr val="003399"/>
                </a:solidFill>
                <a:latin typeface="Arial Bold" charset="0"/>
                <a:ea typeface="MS PGothic" charset="0"/>
                <a:cs typeface="MS PGothic" charset="0"/>
                <a:sym typeface="Arial Bold" charset="0"/>
              </a:rPr>
              <a:t>GCOS Essential Climate Variables</a:t>
            </a:r>
          </a:p>
        </p:txBody>
      </p:sp>
      <p:pic>
        <p:nvPicPr>
          <p:cNvPr id="38914" name="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019175"/>
            <a:ext cx="98980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424118291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xmlns="" id="{6295C09B-B48A-FB45-B472-4DB35B485471}"/>
              </a:ext>
            </a:extLst>
          </p:cNvPr>
          <p:cNvSpPr/>
          <p:nvPr/>
        </p:nvSpPr>
        <p:spPr>
          <a:xfrm rot="16200000">
            <a:off x="4415818" y="-2211228"/>
            <a:ext cx="1514223" cy="901337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rPr>
              <a:t>Global Indicators</a:t>
            </a:r>
          </a:p>
        </p:txBody>
      </p:sp>
      <p:sp>
        <p:nvSpPr>
          <p:cNvPr id="18" name="Rounded Rectangle 17">
            <a:extLst>
              <a:ext uri="{FF2B5EF4-FFF2-40B4-BE49-F238E27FC236}">
                <a16:creationId xmlns:a16="http://schemas.microsoft.com/office/drawing/2014/main" xmlns="" id="{700FB7AF-0F81-D349-A12D-BE5730B86095}"/>
              </a:ext>
            </a:extLst>
          </p:cNvPr>
          <p:cNvSpPr/>
          <p:nvPr/>
        </p:nvSpPr>
        <p:spPr>
          <a:xfrm rot="16200000">
            <a:off x="4415818" y="-541712"/>
            <a:ext cx="1514223" cy="9013370"/>
          </a:xfrm>
          <a:prstGeom prst="round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rPr>
              <a:t>Indicators under development</a:t>
            </a:r>
          </a:p>
        </p:txBody>
      </p:sp>
      <p:sp>
        <p:nvSpPr>
          <p:cNvPr id="19" name="Rounded Rectangle 18">
            <a:extLst>
              <a:ext uri="{FF2B5EF4-FFF2-40B4-BE49-F238E27FC236}">
                <a16:creationId xmlns:a16="http://schemas.microsoft.com/office/drawing/2014/main" xmlns="" id="{B5922A53-F995-2345-BB76-48C789A887B2}"/>
              </a:ext>
            </a:extLst>
          </p:cNvPr>
          <p:cNvSpPr/>
          <p:nvPr/>
        </p:nvSpPr>
        <p:spPr>
          <a:xfrm rot="16200000">
            <a:off x="4432623" y="1149143"/>
            <a:ext cx="1514222" cy="8970696"/>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GB" sz="1600" dirty="0">
                <a:solidFill>
                  <a:schemeClr val="tx1"/>
                </a:solidFill>
              </a:rPr>
              <a:t>Supplementary Indicators</a:t>
            </a:r>
          </a:p>
        </p:txBody>
      </p:sp>
      <p:sp>
        <p:nvSpPr>
          <p:cNvPr id="5" name="Rounded Rectangle 4">
            <a:extLst>
              <a:ext uri="{FF2B5EF4-FFF2-40B4-BE49-F238E27FC236}">
                <a16:creationId xmlns:a16="http://schemas.microsoft.com/office/drawing/2014/main" xmlns="" id="{595FE42D-F3A4-A849-8288-3F0845CACCB4}"/>
              </a:ext>
            </a:extLst>
          </p:cNvPr>
          <p:cNvSpPr/>
          <p:nvPr/>
        </p:nvSpPr>
        <p:spPr>
          <a:xfrm>
            <a:off x="1576353" y="847123"/>
            <a:ext cx="1440000" cy="60112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FF0000"/>
                </a:solidFill>
              </a:rPr>
              <a:t>Temperature and Energy</a:t>
            </a:r>
          </a:p>
        </p:txBody>
      </p:sp>
      <p:sp>
        <p:nvSpPr>
          <p:cNvPr id="6" name="Rounded Rectangle 5">
            <a:extLst>
              <a:ext uri="{FF2B5EF4-FFF2-40B4-BE49-F238E27FC236}">
                <a16:creationId xmlns:a16="http://schemas.microsoft.com/office/drawing/2014/main" xmlns="" id="{62B02043-3937-964D-ABC2-54C6BAF47026}"/>
              </a:ext>
            </a:extLst>
          </p:cNvPr>
          <p:cNvSpPr/>
          <p:nvPr/>
        </p:nvSpPr>
        <p:spPr>
          <a:xfrm>
            <a:off x="4830979" y="1640435"/>
            <a:ext cx="1368000" cy="49373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Ocean Acidification</a:t>
            </a:r>
          </a:p>
        </p:txBody>
      </p:sp>
      <p:sp>
        <p:nvSpPr>
          <p:cNvPr id="7" name="Rounded Rectangle 6">
            <a:extLst>
              <a:ext uri="{FF2B5EF4-FFF2-40B4-BE49-F238E27FC236}">
                <a16:creationId xmlns:a16="http://schemas.microsoft.com/office/drawing/2014/main" xmlns="" id="{544DA4D2-4C26-2E42-95CA-9DDF12411595}"/>
              </a:ext>
            </a:extLst>
          </p:cNvPr>
          <p:cNvSpPr/>
          <p:nvPr/>
        </p:nvSpPr>
        <p:spPr>
          <a:xfrm>
            <a:off x="3216512" y="1640435"/>
            <a:ext cx="1368000" cy="49373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Atmospheric CO</a:t>
            </a:r>
            <a:r>
              <a:rPr lang="en-GB" sz="1600" baseline="-25000" dirty="0"/>
              <a:t>2</a:t>
            </a:r>
          </a:p>
        </p:txBody>
      </p:sp>
      <p:sp>
        <p:nvSpPr>
          <p:cNvPr id="8" name="Rounded Rectangle 7">
            <a:extLst>
              <a:ext uri="{FF2B5EF4-FFF2-40B4-BE49-F238E27FC236}">
                <a16:creationId xmlns:a16="http://schemas.microsoft.com/office/drawing/2014/main" xmlns="" id="{4FB9C7A2-F565-D845-A53F-2158437B4D5C}"/>
              </a:ext>
            </a:extLst>
          </p:cNvPr>
          <p:cNvSpPr/>
          <p:nvPr/>
        </p:nvSpPr>
        <p:spPr>
          <a:xfrm>
            <a:off x="1612353" y="2369912"/>
            <a:ext cx="1368000" cy="49373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Ocean Heat</a:t>
            </a:r>
          </a:p>
        </p:txBody>
      </p:sp>
      <p:sp>
        <p:nvSpPr>
          <p:cNvPr id="9" name="Rounded Rectangle 8">
            <a:extLst>
              <a:ext uri="{FF2B5EF4-FFF2-40B4-BE49-F238E27FC236}">
                <a16:creationId xmlns:a16="http://schemas.microsoft.com/office/drawing/2014/main" xmlns="" id="{63A25FDD-18DB-9A49-9355-147F0B653BA5}"/>
              </a:ext>
            </a:extLst>
          </p:cNvPr>
          <p:cNvSpPr/>
          <p:nvPr/>
        </p:nvSpPr>
        <p:spPr>
          <a:xfrm>
            <a:off x="1612353" y="1640435"/>
            <a:ext cx="1368000" cy="49373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Surface Temperature</a:t>
            </a:r>
          </a:p>
        </p:txBody>
      </p:sp>
      <p:sp>
        <p:nvSpPr>
          <p:cNvPr id="11" name="Rounded Rectangle 10">
            <a:extLst>
              <a:ext uri="{FF2B5EF4-FFF2-40B4-BE49-F238E27FC236}">
                <a16:creationId xmlns:a16="http://schemas.microsoft.com/office/drawing/2014/main" xmlns="" id="{CA728B3B-817B-CE4A-BE7B-6640F4EF65E5}"/>
              </a:ext>
            </a:extLst>
          </p:cNvPr>
          <p:cNvSpPr/>
          <p:nvPr/>
        </p:nvSpPr>
        <p:spPr>
          <a:xfrm>
            <a:off x="6388832" y="853760"/>
            <a:ext cx="1440000" cy="6004240"/>
          </a:xfrm>
          <a:prstGeom prst="round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chemeClr val="bg2">
                    <a:lumMod val="50000"/>
                  </a:schemeClr>
                </a:solidFill>
              </a:rPr>
              <a:t>Cryosphere</a:t>
            </a:r>
          </a:p>
        </p:txBody>
      </p:sp>
      <p:sp>
        <p:nvSpPr>
          <p:cNvPr id="12" name="Rounded Rectangle 11">
            <a:extLst>
              <a:ext uri="{FF2B5EF4-FFF2-40B4-BE49-F238E27FC236}">
                <a16:creationId xmlns:a16="http://schemas.microsoft.com/office/drawing/2014/main" xmlns="" id="{E9C5D700-C582-7547-AD41-68E42AF7AF8E}"/>
              </a:ext>
            </a:extLst>
          </p:cNvPr>
          <p:cNvSpPr/>
          <p:nvPr/>
        </p:nvSpPr>
        <p:spPr>
          <a:xfrm>
            <a:off x="4794980" y="867564"/>
            <a:ext cx="1440000" cy="222365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002060"/>
                </a:solidFill>
              </a:rPr>
              <a:t>Ocean</a:t>
            </a:r>
          </a:p>
        </p:txBody>
      </p:sp>
      <p:sp>
        <p:nvSpPr>
          <p:cNvPr id="13" name="Rounded Rectangle 12">
            <a:extLst>
              <a:ext uri="{FF2B5EF4-FFF2-40B4-BE49-F238E27FC236}">
                <a16:creationId xmlns:a16="http://schemas.microsoft.com/office/drawing/2014/main" xmlns="" id="{12211486-21C4-3B4C-8A50-F017A6648A51}"/>
              </a:ext>
            </a:extLst>
          </p:cNvPr>
          <p:cNvSpPr/>
          <p:nvPr/>
        </p:nvSpPr>
        <p:spPr>
          <a:xfrm>
            <a:off x="3180512" y="847123"/>
            <a:ext cx="1440000" cy="6011212"/>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00B0F0"/>
                </a:solidFill>
              </a:rPr>
              <a:t>Atmospheric Composition</a:t>
            </a:r>
          </a:p>
        </p:txBody>
      </p:sp>
      <p:sp>
        <p:nvSpPr>
          <p:cNvPr id="14" name="Rounded Rectangle 13">
            <a:extLst>
              <a:ext uri="{FF2B5EF4-FFF2-40B4-BE49-F238E27FC236}">
                <a16:creationId xmlns:a16="http://schemas.microsoft.com/office/drawing/2014/main" xmlns="" id="{1B1D98A6-0A8D-464E-8FC4-1A09B8D73A32}"/>
              </a:ext>
            </a:extLst>
          </p:cNvPr>
          <p:cNvSpPr/>
          <p:nvPr/>
        </p:nvSpPr>
        <p:spPr>
          <a:xfrm>
            <a:off x="6424830" y="2264017"/>
            <a:ext cx="1368000" cy="70552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Arctic and Antarctic Sea Ice</a:t>
            </a:r>
          </a:p>
        </p:txBody>
      </p:sp>
      <p:sp>
        <p:nvSpPr>
          <p:cNvPr id="15" name="Rounded Rectangle 14">
            <a:extLst>
              <a:ext uri="{FF2B5EF4-FFF2-40B4-BE49-F238E27FC236}">
                <a16:creationId xmlns:a16="http://schemas.microsoft.com/office/drawing/2014/main" xmlns="" id="{F5A87CF1-CEED-F94E-8B04-5B0C763EB8CF}"/>
              </a:ext>
            </a:extLst>
          </p:cNvPr>
          <p:cNvSpPr/>
          <p:nvPr/>
        </p:nvSpPr>
        <p:spPr>
          <a:xfrm>
            <a:off x="6424830" y="1640435"/>
            <a:ext cx="1368000" cy="49373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Glacier Mass Balance</a:t>
            </a:r>
          </a:p>
        </p:txBody>
      </p:sp>
      <p:sp>
        <p:nvSpPr>
          <p:cNvPr id="16" name="Rounded Rectangle 15">
            <a:extLst>
              <a:ext uri="{FF2B5EF4-FFF2-40B4-BE49-F238E27FC236}">
                <a16:creationId xmlns:a16="http://schemas.microsoft.com/office/drawing/2014/main" xmlns="" id="{D2AA8B28-4AB8-6D4C-9425-11E07BA7D60A}"/>
              </a:ext>
            </a:extLst>
          </p:cNvPr>
          <p:cNvSpPr/>
          <p:nvPr/>
        </p:nvSpPr>
        <p:spPr>
          <a:xfrm>
            <a:off x="4830979" y="2369912"/>
            <a:ext cx="1368000" cy="49373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Sea Level</a:t>
            </a:r>
          </a:p>
        </p:txBody>
      </p:sp>
      <p:sp>
        <p:nvSpPr>
          <p:cNvPr id="17" name="Rounded Rectangle 16">
            <a:extLst>
              <a:ext uri="{FF2B5EF4-FFF2-40B4-BE49-F238E27FC236}">
                <a16:creationId xmlns:a16="http://schemas.microsoft.com/office/drawing/2014/main" xmlns="" id="{8B6CD32D-D1E1-FD42-BD6F-019897667342}"/>
              </a:ext>
            </a:extLst>
          </p:cNvPr>
          <p:cNvSpPr/>
          <p:nvPr/>
        </p:nvSpPr>
        <p:spPr>
          <a:xfrm>
            <a:off x="7992988" y="853766"/>
            <a:ext cx="1440000" cy="600424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00B050"/>
                </a:solidFill>
              </a:rPr>
              <a:t>Biosphere</a:t>
            </a:r>
          </a:p>
        </p:txBody>
      </p:sp>
      <p:sp>
        <p:nvSpPr>
          <p:cNvPr id="21" name="Rounded Rectangle 20">
            <a:extLst>
              <a:ext uri="{FF2B5EF4-FFF2-40B4-BE49-F238E27FC236}">
                <a16:creationId xmlns:a16="http://schemas.microsoft.com/office/drawing/2014/main" xmlns="" id="{27061647-BC32-A447-94A2-89A8E9934C03}"/>
              </a:ext>
            </a:extLst>
          </p:cNvPr>
          <p:cNvSpPr/>
          <p:nvPr/>
        </p:nvSpPr>
        <p:spPr>
          <a:xfrm>
            <a:off x="1612353" y="3340240"/>
            <a:ext cx="1368000" cy="4937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00"/>
                </a:solidFill>
              </a:rPr>
              <a:t>Heat Waves</a:t>
            </a:r>
          </a:p>
        </p:txBody>
      </p:sp>
      <p:sp>
        <p:nvSpPr>
          <p:cNvPr id="22" name="Rounded Rectangle 21">
            <a:extLst>
              <a:ext uri="{FF2B5EF4-FFF2-40B4-BE49-F238E27FC236}">
                <a16:creationId xmlns:a16="http://schemas.microsoft.com/office/drawing/2014/main" xmlns="" id="{89629200-A796-8145-A4DA-AAF9EF11F211}"/>
              </a:ext>
            </a:extLst>
          </p:cNvPr>
          <p:cNvSpPr/>
          <p:nvPr/>
        </p:nvSpPr>
        <p:spPr>
          <a:xfrm>
            <a:off x="4830979" y="3340240"/>
            <a:ext cx="1368000" cy="493736"/>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2060"/>
                </a:solidFill>
              </a:rPr>
              <a:t>Heavy Precipitation</a:t>
            </a:r>
          </a:p>
        </p:txBody>
      </p:sp>
      <p:sp>
        <p:nvSpPr>
          <p:cNvPr id="23" name="Rounded Rectangle 22">
            <a:extLst>
              <a:ext uri="{FF2B5EF4-FFF2-40B4-BE49-F238E27FC236}">
                <a16:creationId xmlns:a16="http://schemas.microsoft.com/office/drawing/2014/main" xmlns="" id="{E40307D7-4918-8041-801A-D0D660996E98}"/>
              </a:ext>
            </a:extLst>
          </p:cNvPr>
          <p:cNvSpPr/>
          <p:nvPr/>
        </p:nvSpPr>
        <p:spPr>
          <a:xfrm>
            <a:off x="4830979" y="3909663"/>
            <a:ext cx="1368000" cy="543109"/>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2060"/>
                </a:solidFill>
              </a:rPr>
              <a:t>Droughts</a:t>
            </a:r>
          </a:p>
        </p:txBody>
      </p:sp>
      <p:sp>
        <p:nvSpPr>
          <p:cNvPr id="24" name="Rounded Rectangle 23">
            <a:extLst>
              <a:ext uri="{FF2B5EF4-FFF2-40B4-BE49-F238E27FC236}">
                <a16:creationId xmlns:a16="http://schemas.microsoft.com/office/drawing/2014/main" xmlns="" id="{E64ECE40-9F72-6349-972D-6E2C86881CA7}"/>
              </a:ext>
            </a:extLst>
          </p:cNvPr>
          <p:cNvSpPr/>
          <p:nvPr/>
        </p:nvSpPr>
        <p:spPr>
          <a:xfrm>
            <a:off x="8028988" y="3340240"/>
            <a:ext cx="1368000" cy="49373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50"/>
                </a:solidFill>
              </a:rPr>
              <a:t>Ecosystem change</a:t>
            </a:r>
          </a:p>
        </p:txBody>
      </p:sp>
      <p:sp>
        <p:nvSpPr>
          <p:cNvPr id="25" name="Rounded Rectangle 24">
            <a:extLst>
              <a:ext uri="{FF2B5EF4-FFF2-40B4-BE49-F238E27FC236}">
                <a16:creationId xmlns:a16="http://schemas.microsoft.com/office/drawing/2014/main" xmlns="" id="{FA095102-F6D3-6045-B073-594068B461B0}"/>
              </a:ext>
            </a:extLst>
          </p:cNvPr>
          <p:cNvSpPr/>
          <p:nvPr/>
        </p:nvSpPr>
        <p:spPr>
          <a:xfrm>
            <a:off x="6424830" y="5368490"/>
            <a:ext cx="1368000" cy="493736"/>
          </a:xfrm>
          <a:prstGeom prst="roundRect">
            <a:avLst/>
          </a:prstGeom>
          <a:solidFill>
            <a:schemeClr val="bg2">
              <a:lumMod val="2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Snow extent</a:t>
            </a:r>
          </a:p>
        </p:txBody>
      </p:sp>
      <p:sp>
        <p:nvSpPr>
          <p:cNvPr id="26" name="Rounded Rectangle 25">
            <a:extLst>
              <a:ext uri="{FF2B5EF4-FFF2-40B4-BE49-F238E27FC236}">
                <a16:creationId xmlns:a16="http://schemas.microsoft.com/office/drawing/2014/main" xmlns="" id="{BBCA0A0F-61FB-2343-8E99-B7E46FA6730A}"/>
              </a:ext>
            </a:extLst>
          </p:cNvPr>
          <p:cNvSpPr/>
          <p:nvPr/>
        </p:nvSpPr>
        <p:spPr>
          <a:xfrm>
            <a:off x="3216512" y="5885802"/>
            <a:ext cx="1368000" cy="468000"/>
          </a:xfrm>
          <a:prstGeom prst="round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Halocarbon GHG</a:t>
            </a:r>
          </a:p>
        </p:txBody>
      </p:sp>
      <p:sp>
        <p:nvSpPr>
          <p:cNvPr id="28" name="Rounded Rectangle 27">
            <a:extLst>
              <a:ext uri="{FF2B5EF4-FFF2-40B4-BE49-F238E27FC236}">
                <a16:creationId xmlns:a16="http://schemas.microsoft.com/office/drawing/2014/main" xmlns="" id="{31A85E49-61F7-8140-85A8-2C3A7B4B5B57}"/>
              </a:ext>
            </a:extLst>
          </p:cNvPr>
          <p:cNvSpPr/>
          <p:nvPr/>
        </p:nvSpPr>
        <p:spPr>
          <a:xfrm>
            <a:off x="1613686" y="5259548"/>
            <a:ext cx="1368000" cy="711771"/>
          </a:xfrm>
          <a:prstGeom prst="roundRect">
            <a:avLst/>
          </a:prstGeom>
          <a:solidFill>
            <a:srgbClr val="FF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dirty="0"/>
              <a:t>Top of atmosphere energy balance</a:t>
            </a:r>
          </a:p>
        </p:txBody>
      </p:sp>
      <p:sp>
        <p:nvSpPr>
          <p:cNvPr id="30" name="Rectangle 29">
            <a:extLst>
              <a:ext uri="{FF2B5EF4-FFF2-40B4-BE49-F238E27FC236}">
                <a16:creationId xmlns:a16="http://schemas.microsoft.com/office/drawing/2014/main" xmlns="" id="{06192B47-3FA7-FD41-AEEA-7DAC2CD070B6}"/>
              </a:ext>
            </a:extLst>
          </p:cNvPr>
          <p:cNvSpPr/>
          <p:nvPr/>
        </p:nvSpPr>
        <p:spPr>
          <a:xfrm>
            <a:off x="666206" y="967317"/>
            <a:ext cx="8730876" cy="5695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1"/>
          </a:p>
        </p:txBody>
      </p:sp>
      <p:sp>
        <p:nvSpPr>
          <p:cNvPr id="31" name="Rounded Rectangle 30">
            <a:extLst>
              <a:ext uri="{FF2B5EF4-FFF2-40B4-BE49-F238E27FC236}">
                <a16:creationId xmlns:a16="http://schemas.microsoft.com/office/drawing/2014/main" xmlns="" id="{3F582561-CF74-EE46-A16C-3C3039BE2F98}"/>
              </a:ext>
            </a:extLst>
          </p:cNvPr>
          <p:cNvSpPr/>
          <p:nvPr/>
        </p:nvSpPr>
        <p:spPr>
          <a:xfrm>
            <a:off x="4801756" y="3131309"/>
            <a:ext cx="1426451" cy="3726767"/>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600" b="1" dirty="0">
                <a:solidFill>
                  <a:srgbClr val="002060"/>
                </a:solidFill>
              </a:rPr>
              <a:t>Water</a:t>
            </a:r>
          </a:p>
        </p:txBody>
      </p:sp>
      <p:sp>
        <p:nvSpPr>
          <p:cNvPr id="32" name="Rounded Rectangle 31">
            <a:extLst>
              <a:ext uri="{FF2B5EF4-FFF2-40B4-BE49-F238E27FC236}">
                <a16:creationId xmlns:a16="http://schemas.microsoft.com/office/drawing/2014/main" xmlns="" id="{61EF2E46-D7EA-3F40-8C58-EB0D8C44D0D3}"/>
              </a:ext>
            </a:extLst>
          </p:cNvPr>
          <p:cNvSpPr/>
          <p:nvPr/>
        </p:nvSpPr>
        <p:spPr>
          <a:xfrm>
            <a:off x="3216512" y="4880644"/>
            <a:ext cx="1368000" cy="468000"/>
          </a:xfrm>
          <a:prstGeom prst="round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Methane</a:t>
            </a:r>
          </a:p>
        </p:txBody>
      </p:sp>
      <p:sp>
        <p:nvSpPr>
          <p:cNvPr id="33" name="Rounded Rectangle 32">
            <a:extLst>
              <a:ext uri="{FF2B5EF4-FFF2-40B4-BE49-F238E27FC236}">
                <a16:creationId xmlns:a16="http://schemas.microsoft.com/office/drawing/2014/main" xmlns="" id="{66E4FF1C-D0E8-244D-B3BA-21F87F3FC768}"/>
              </a:ext>
            </a:extLst>
          </p:cNvPr>
          <p:cNvSpPr/>
          <p:nvPr/>
        </p:nvSpPr>
        <p:spPr>
          <a:xfrm>
            <a:off x="3216512" y="5381358"/>
            <a:ext cx="1368000" cy="468000"/>
          </a:xfrm>
          <a:prstGeom prst="round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N</a:t>
            </a:r>
            <a:r>
              <a:rPr lang="en-GB" sz="1600" baseline="-25000" dirty="0"/>
              <a:t>2</a:t>
            </a:r>
            <a:r>
              <a:rPr lang="en-GB" sz="1600" dirty="0"/>
              <a:t>O</a:t>
            </a:r>
          </a:p>
        </p:txBody>
      </p:sp>
      <p:sp>
        <p:nvSpPr>
          <p:cNvPr id="4" name="Title 3">
            <a:extLst>
              <a:ext uri="{FF2B5EF4-FFF2-40B4-BE49-F238E27FC236}">
                <a16:creationId xmlns:a16="http://schemas.microsoft.com/office/drawing/2014/main" xmlns="" id="{0370E6FD-8406-2248-A333-F7FAB2C78E5A}"/>
              </a:ext>
            </a:extLst>
          </p:cNvPr>
          <p:cNvSpPr>
            <a:spLocks noGrp="1"/>
          </p:cNvSpPr>
          <p:nvPr>
            <p:ph type="title"/>
          </p:nvPr>
        </p:nvSpPr>
        <p:spPr>
          <a:xfrm>
            <a:off x="409683" y="76"/>
            <a:ext cx="9488380" cy="712269"/>
          </a:xfrm>
        </p:spPr>
        <p:txBody>
          <a:bodyPr/>
          <a:lstStyle/>
          <a:p>
            <a:r>
              <a:rPr lang="en-GB" dirty="0"/>
              <a:t>Climate Indicators</a:t>
            </a:r>
          </a:p>
        </p:txBody>
      </p:sp>
    </p:spTree>
    <p:extLst>
      <p:ext uri="{BB962C8B-B14F-4D97-AF65-F5344CB8AC3E}">
        <p14:creationId xmlns:p14="http://schemas.microsoft.com/office/powerpoint/2010/main" val="17148942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F7EC2F-045C-6D40-B41F-017536E921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91" y="556695"/>
            <a:ext cx="2206600" cy="1673591"/>
          </a:xfrm>
          <a:prstGeom prst="rect">
            <a:avLst/>
          </a:prstGeom>
        </p:spPr>
      </p:pic>
      <p:pic>
        <p:nvPicPr>
          <p:cNvPr id="5" name="Picture 4">
            <a:extLst>
              <a:ext uri="{FF2B5EF4-FFF2-40B4-BE49-F238E27FC236}">
                <a16:creationId xmlns:a16="http://schemas.microsoft.com/office/drawing/2014/main" xmlns="" id="{2A58D33F-FBC0-8F44-A0C0-B8B31C32DF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6" y="4065190"/>
            <a:ext cx="2073536" cy="1780782"/>
          </a:xfrm>
          <a:prstGeom prst="rect">
            <a:avLst/>
          </a:prstGeom>
        </p:spPr>
      </p:pic>
      <p:pic>
        <p:nvPicPr>
          <p:cNvPr id="6" name="Picture 5">
            <a:extLst>
              <a:ext uri="{FF2B5EF4-FFF2-40B4-BE49-F238E27FC236}">
                <a16:creationId xmlns:a16="http://schemas.microsoft.com/office/drawing/2014/main" xmlns="" id="{567DE9D3-C12B-0948-A77D-C14AE91B78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7429" y="443158"/>
            <a:ext cx="2257845" cy="1778148"/>
          </a:xfrm>
          <a:prstGeom prst="rect">
            <a:avLst/>
          </a:prstGeom>
        </p:spPr>
      </p:pic>
      <p:pic>
        <p:nvPicPr>
          <p:cNvPr id="7" name="Picture 6">
            <a:extLst>
              <a:ext uri="{FF2B5EF4-FFF2-40B4-BE49-F238E27FC236}">
                <a16:creationId xmlns:a16="http://schemas.microsoft.com/office/drawing/2014/main" xmlns="" id="{A1C73083-885F-B04F-9D5D-727B23B241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00103" y="4081690"/>
            <a:ext cx="2036362" cy="1802002"/>
          </a:xfrm>
          <a:prstGeom prst="rect">
            <a:avLst/>
          </a:prstGeom>
        </p:spPr>
      </p:pic>
      <p:pic>
        <p:nvPicPr>
          <p:cNvPr id="8" name="Picture 7">
            <a:extLst>
              <a:ext uri="{FF2B5EF4-FFF2-40B4-BE49-F238E27FC236}">
                <a16:creationId xmlns:a16="http://schemas.microsoft.com/office/drawing/2014/main" xmlns="" id="{17AD283D-8F73-9543-8EDE-53A114BF42D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94744" y="673978"/>
            <a:ext cx="2431010" cy="1631467"/>
          </a:xfrm>
          <a:prstGeom prst="rect">
            <a:avLst/>
          </a:prstGeom>
        </p:spPr>
      </p:pic>
      <p:pic>
        <p:nvPicPr>
          <p:cNvPr id="9" name="Picture 8">
            <a:extLst>
              <a:ext uri="{FF2B5EF4-FFF2-40B4-BE49-F238E27FC236}">
                <a16:creationId xmlns:a16="http://schemas.microsoft.com/office/drawing/2014/main" xmlns="" id="{94FF39AD-32AA-9648-98C1-D0A0CFB1D0E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57044" y="4035688"/>
            <a:ext cx="1960923" cy="1727650"/>
          </a:xfrm>
          <a:prstGeom prst="rect">
            <a:avLst/>
          </a:prstGeom>
        </p:spPr>
      </p:pic>
      <p:pic>
        <p:nvPicPr>
          <p:cNvPr id="10" name="Picture 9">
            <a:extLst>
              <a:ext uri="{FF2B5EF4-FFF2-40B4-BE49-F238E27FC236}">
                <a16:creationId xmlns:a16="http://schemas.microsoft.com/office/drawing/2014/main" xmlns="" id="{1A991C12-1A8F-6249-9D32-D51ABD3783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62691" y="742263"/>
            <a:ext cx="1768708" cy="1582738"/>
          </a:xfrm>
          <a:prstGeom prst="rect">
            <a:avLst/>
          </a:prstGeom>
        </p:spPr>
      </p:pic>
      <p:pic>
        <p:nvPicPr>
          <p:cNvPr id="11" name="Picture 10">
            <a:extLst>
              <a:ext uri="{FF2B5EF4-FFF2-40B4-BE49-F238E27FC236}">
                <a16:creationId xmlns:a16="http://schemas.microsoft.com/office/drawing/2014/main" xmlns="" id="{4368FEDB-683D-B44D-B05F-6050A574203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21574" y="4086100"/>
            <a:ext cx="2109827" cy="1727650"/>
          </a:xfrm>
          <a:prstGeom prst="rect">
            <a:avLst/>
          </a:prstGeom>
        </p:spPr>
      </p:pic>
      <p:sp>
        <p:nvSpPr>
          <p:cNvPr id="12" name="TextBox 11">
            <a:extLst>
              <a:ext uri="{FF2B5EF4-FFF2-40B4-BE49-F238E27FC236}">
                <a16:creationId xmlns:a16="http://schemas.microsoft.com/office/drawing/2014/main" xmlns="" id="{20F96EB9-D92F-F944-9E24-DD14AC1929A6}"/>
              </a:ext>
            </a:extLst>
          </p:cNvPr>
          <p:cNvSpPr txBox="1"/>
          <p:nvPr/>
        </p:nvSpPr>
        <p:spPr>
          <a:xfrm>
            <a:off x="8259006" y="2462160"/>
            <a:ext cx="1639095" cy="707886"/>
          </a:xfrm>
          <a:prstGeom prst="rect">
            <a:avLst/>
          </a:prstGeom>
          <a:noFill/>
        </p:spPr>
        <p:txBody>
          <a:bodyPr wrap="square" rtlCol="0">
            <a:spAutoFit/>
          </a:bodyPr>
          <a:lstStyle/>
          <a:p>
            <a:r>
              <a:rPr lang="en-US" sz="800" dirty="0"/>
              <a:t>Mean cumulative mass balance of all reported glaciers (blue line) and the reference glaciers (red line). SOURCE: </a:t>
            </a:r>
            <a:r>
              <a:rPr lang="en-US" sz="800" b="1" dirty="0"/>
              <a:t>world glacier monitoring service </a:t>
            </a:r>
            <a:r>
              <a:rPr lang="en-GB" sz="800" dirty="0"/>
              <a:t>http://</a:t>
            </a:r>
            <a:r>
              <a:rPr lang="en-GB" sz="800" dirty="0" err="1"/>
              <a:t>wgms.ch</a:t>
            </a:r>
            <a:r>
              <a:rPr lang="en-GB" sz="800" dirty="0"/>
              <a:t>/</a:t>
            </a:r>
          </a:p>
        </p:txBody>
      </p:sp>
      <p:sp>
        <p:nvSpPr>
          <p:cNvPr id="13" name="TextBox 12">
            <a:extLst>
              <a:ext uri="{FF2B5EF4-FFF2-40B4-BE49-F238E27FC236}">
                <a16:creationId xmlns:a16="http://schemas.microsoft.com/office/drawing/2014/main" xmlns="" id="{F37FC727-EF3A-5149-ADCB-77E67E1BC0F2}"/>
              </a:ext>
            </a:extLst>
          </p:cNvPr>
          <p:cNvSpPr txBox="1"/>
          <p:nvPr/>
        </p:nvSpPr>
        <p:spPr>
          <a:xfrm>
            <a:off x="6026508" y="6281014"/>
            <a:ext cx="3871557" cy="461665"/>
          </a:xfrm>
          <a:prstGeom prst="rect">
            <a:avLst/>
          </a:prstGeom>
          <a:noFill/>
        </p:spPr>
        <p:txBody>
          <a:bodyPr wrap="square" rtlCol="0">
            <a:spAutoFit/>
          </a:bodyPr>
          <a:lstStyle/>
          <a:p>
            <a:r>
              <a:rPr lang="en-US" sz="800" dirty="0"/>
              <a:t>September sea-ice extent for the Arctic, and (right) September sea-ice extent for the Antarctic. Percentage of long-term average of the reference period 1981–2010 (Source: prepared by WMO using data from the US National Snow and Ice Data Center)</a:t>
            </a:r>
          </a:p>
        </p:txBody>
      </p:sp>
      <p:sp>
        <p:nvSpPr>
          <p:cNvPr id="14" name="TextBox 13">
            <a:extLst>
              <a:ext uri="{FF2B5EF4-FFF2-40B4-BE49-F238E27FC236}">
                <a16:creationId xmlns:a16="http://schemas.microsoft.com/office/drawing/2014/main" xmlns="" id="{74790E7A-253C-9D4D-9C6E-C69AB42FF372}"/>
              </a:ext>
            </a:extLst>
          </p:cNvPr>
          <p:cNvSpPr txBox="1"/>
          <p:nvPr/>
        </p:nvSpPr>
        <p:spPr>
          <a:xfrm>
            <a:off x="5726045" y="2462198"/>
            <a:ext cx="2019267" cy="954107"/>
          </a:xfrm>
          <a:prstGeom prst="rect">
            <a:avLst/>
          </a:prstGeom>
          <a:noFill/>
        </p:spPr>
        <p:txBody>
          <a:bodyPr wrap="square" rtlCol="0">
            <a:spAutoFit/>
          </a:bodyPr>
          <a:lstStyle/>
          <a:p>
            <a:r>
              <a:rPr lang="en-US" sz="700" dirty="0"/>
              <a:t>Globally averaged mole fraction (measure of concentration), from1984 to 2016, of CO2 in</a:t>
            </a:r>
          </a:p>
          <a:p>
            <a:r>
              <a:rPr lang="en-US" sz="700" dirty="0"/>
              <a:t>parts per million (left), CH4 in parts per billion (middle) and N2O in parts per billion (right). The red line is the monthly mean mole fraction with the seasonal variations removed; the blue dots and line depict the monthly averages. (Source: WMO Global Atmosphere Watch)</a:t>
            </a:r>
          </a:p>
        </p:txBody>
      </p:sp>
      <p:sp>
        <p:nvSpPr>
          <p:cNvPr id="15" name="TextBox 14">
            <a:extLst>
              <a:ext uri="{FF2B5EF4-FFF2-40B4-BE49-F238E27FC236}">
                <a16:creationId xmlns:a16="http://schemas.microsoft.com/office/drawing/2014/main" xmlns="" id="{0628977F-DDC1-6845-80EA-00A48E4941CD}"/>
              </a:ext>
            </a:extLst>
          </p:cNvPr>
          <p:cNvSpPr txBox="1"/>
          <p:nvPr/>
        </p:nvSpPr>
        <p:spPr>
          <a:xfrm>
            <a:off x="2800141" y="2462198"/>
            <a:ext cx="2729627" cy="1061829"/>
          </a:xfrm>
          <a:prstGeom prst="rect">
            <a:avLst/>
          </a:prstGeom>
          <a:noFill/>
        </p:spPr>
        <p:txBody>
          <a:bodyPr wrap="square" rtlCol="0">
            <a:spAutoFit/>
          </a:bodyPr>
          <a:lstStyle/>
          <a:p>
            <a:r>
              <a:rPr lang="en-US" sz="700" dirty="0"/>
              <a:t>Trends in surface (&lt; 50 m) ocean carbonate chemistry calculated from observations obtained at the Hawaii Ocean </a:t>
            </a:r>
            <a:r>
              <a:rPr lang="en-US" sz="700" dirty="0" err="1"/>
              <a:t>Timeseries</a:t>
            </a:r>
            <a:r>
              <a:rPr lang="en-US" sz="700" dirty="0"/>
              <a:t> (HOT) Program in the North Pacific over</a:t>
            </a:r>
          </a:p>
          <a:p>
            <a:r>
              <a:rPr lang="en-US" sz="700" dirty="0"/>
              <a:t>1988–2015. Seawater pH (black points, primary y-axis) and carbonate ion concentration (green points, secondary y-axis). Ocean chemistry data were obtained from the Hawaii Ocean </a:t>
            </a:r>
            <a:r>
              <a:rPr lang="en-US" sz="700" dirty="0" err="1"/>
              <a:t>Timeseries</a:t>
            </a:r>
            <a:r>
              <a:rPr lang="en-US" sz="700" dirty="0"/>
              <a:t> Data Organization &amp; Graphical System (HOT-DOGS). (Source: US National Oceanic and Atmospheric Administration (NOAA), Jewett and </a:t>
            </a:r>
            <a:r>
              <a:rPr lang="en-US" sz="700" dirty="0" err="1"/>
              <a:t>Romanou</a:t>
            </a:r>
            <a:r>
              <a:rPr lang="en-US" sz="700" dirty="0"/>
              <a:t>, 2017)</a:t>
            </a:r>
          </a:p>
        </p:txBody>
      </p:sp>
      <p:sp>
        <p:nvSpPr>
          <p:cNvPr id="16" name="TextBox 15">
            <a:extLst>
              <a:ext uri="{FF2B5EF4-FFF2-40B4-BE49-F238E27FC236}">
                <a16:creationId xmlns:a16="http://schemas.microsoft.com/office/drawing/2014/main" xmlns="" id="{B6800A7E-67DE-FA46-9782-0DBADE2F9247}"/>
              </a:ext>
            </a:extLst>
          </p:cNvPr>
          <p:cNvSpPr txBox="1"/>
          <p:nvPr/>
        </p:nvSpPr>
        <p:spPr>
          <a:xfrm>
            <a:off x="2934937" y="5965706"/>
            <a:ext cx="2502828" cy="830997"/>
          </a:xfrm>
          <a:prstGeom prst="rect">
            <a:avLst/>
          </a:prstGeom>
          <a:noFill/>
        </p:spPr>
        <p:txBody>
          <a:bodyPr wrap="square" rtlCol="0">
            <a:spAutoFit/>
          </a:bodyPr>
          <a:lstStyle/>
          <a:p>
            <a:r>
              <a:rPr lang="en-US" sz="800" dirty="0"/>
              <a:t>Global mean sea-level time series (with seasonal cycle removed), January 1993–January 2018, from satellite altimetry multi-missions. Data from AVISO</a:t>
            </a:r>
          </a:p>
          <a:p>
            <a:r>
              <a:rPr lang="en-US" sz="800" dirty="0"/>
              <a:t>(Source: </a:t>
            </a:r>
            <a:r>
              <a:rPr lang="en-US" sz="800" dirty="0" err="1"/>
              <a:t>Collecte</a:t>
            </a:r>
            <a:r>
              <a:rPr lang="en-US" sz="800" dirty="0"/>
              <a:t>- </a:t>
            </a:r>
            <a:r>
              <a:rPr lang="en-US" sz="800" dirty="0" err="1"/>
              <a:t>Localisation</a:t>
            </a:r>
            <a:r>
              <a:rPr lang="en-US" sz="800" dirty="0"/>
              <a:t>-Satellite (CLS) – </a:t>
            </a:r>
            <a:r>
              <a:rPr lang="en-US" sz="800" dirty="0" err="1"/>
              <a:t>Laboratoire</a:t>
            </a:r>
            <a:r>
              <a:rPr lang="en-US" sz="800" dirty="0"/>
              <a:t> </a:t>
            </a:r>
            <a:r>
              <a:rPr lang="en-US" sz="800" dirty="0" err="1"/>
              <a:t>d’Etudes</a:t>
            </a:r>
            <a:r>
              <a:rPr lang="en-US" sz="800" dirty="0"/>
              <a:t> </a:t>
            </a:r>
            <a:r>
              <a:rPr lang="en-US" sz="800" dirty="0" err="1"/>
              <a:t>en</a:t>
            </a:r>
            <a:r>
              <a:rPr lang="en-US" sz="800" dirty="0"/>
              <a:t> </a:t>
            </a:r>
            <a:r>
              <a:rPr lang="en-US" sz="800" dirty="0" err="1"/>
              <a:t>Géophysique</a:t>
            </a:r>
            <a:r>
              <a:rPr lang="en-US" sz="800" dirty="0"/>
              <a:t> et </a:t>
            </a:r>
            <a:r>
              <a:rPr lang="en-US" sz="800" dirty="0" err="1"/>
              <a:t>Océanographie</a:t>
            </a:r>
            <a:r>
              <a:rPr lang="en-US" sz="800" dirty="0"/>
              <a:t> </a:t>
            </a:r>
            <a:r>
              <a:rPr lang="en-US" sz="800" dirty="0" err="1"/>
              <a:t>Spatiales</a:t>
            </a:r>
            <a:r>
              <a:rPr lang="en-US" sz="800" dirty="0"/>
              <a:t> (LEGOS))</a:t>
            </a:r>
          </a:p>
        </p:txBody>
      </p:sp>
      <p:sp>
        <p:nvSpPr>
          <p:cNvPr id="17" name="TextBox 16">
            <a:extLst>
              <a:ext uri="{FF2B5EF4-FFF2-40B4-BE49-F238E27FC236}">
                <a16:creationId xmlns:a16="http://schemas.microsoft.com/office/drawing/2014/main" xmlns="" id="{8B8DD679-75F3-954D-8EDF-6BF46D354478}"/>
              </a:ext>
            </a:extLst>
          </p:cNvPr>
          <p:cNvSpPr txBox="1"/>
          <p:nvPr/>
        </p:nvSpPr>
        <p:spPr>
          <a:xfrm>
            <a:off x="-59322" y="5919000"/>
            <a:ext cx="2502828" cy="954107"/>
          </a:xfrm>
          <a:prstGeom prst="rect">
            <a:avLst/>
          </a:prstGeom>
          <a:noFill/>
        </p:spPr>
        <p:txBody>
          <a:bodyPr wrap="square" rtlCol="0">
            <a:spAutoFit/>
          </a:bodyPr>
          <a:lstStyle/>
          <a:p>
            <a:r>
              <a:rPr lang="en-US" sz="800" dirty="0"/>
              <a:t>Global ocean heat content change (x 1022 J) for the 0–700 </a:t>
            </a:r>
            <a:r>
              <a:rPr lang="en-US" sz="800" dirty="0" err="1"/>
              <a:t>metre</a:t>
            </a:r>
            <a:r>
              <a:rPr lang="en-US" sz="800" dirty="0"/>
              <a:t> layer: three-monthly means (red), and annual (black) and 5-year (blue) running means, from the US National Oceanic and Atmospheric Administration (NOAA) dataset. (Source: prepared by WMO using data from NOAA National Centers for Environmental Information)</a:t>
            </a:r>
          </a:p>
        </p:txBody>
      </p:sp>
      <p:sp>
        <p:nvSpPr>
          <p:cNvPr id="18" name="TextBox 17">
            <a:extLst>
              <a:ext uri="{FF2B5EF4-FFF2-40B4-BE49-F238E27FC236}">
                <a16:creationId xmlns:a16="http://schemas.microsoft.com/office/drawing/2014/main" xmlns="" id="{CD999DD2-5304-DA4B-A69E-71C5510DF7FB}"/>
              </a:ext>
            </a:extLst>
          </p:cNvPr>
          <p:cNvSpPr txBox="1"/>
          <p:nvPr/>
        </p:nvSpPr>
        <p:spPr>
          <a:xfrm>
            <a:off x="136955" y="2462236"/>
            <a:ext cx="2502828" cy="461665"/>
          </a:xfrm>
          <a:prstGeom prst="rect">
            <a:avLst/>
          </a:prstGeom>
          <a:noFill/>
        </p:spPr>
        <p:txBody>
          <a:bodyPr wrap="square" rtlCol="0">
            <a:spAutoFit/>
          </a:bodyPr>
          <a:lstStyle/>
          <a:p>
            <a:r>
              <a:rPr lang="en-US" sz="800" dirty="0"/>
              <a:t>Global mean temperature anomalies, with respect to the 1850–1900 baseline, for the five global datasets (Source: UK Met Office Hadley Centre)</a:t>
            </a:r>
          </a:p>
        </p:txBody>
      </p:sp>
      <p:sp>
        <p:nvSpPr>
          <p:cNvPr id="19" name="TextBox 18">
            <a:extLst>
              <a:ext uri="{FF2B5EF4-FFF2-40B4-BE49-F238E27FC236}">
                <a16:creationId xmlns:a16="http://schemas.microsoft.com/office/drawing/2014/main" xmlns="" id="{D1748AA6-FB4B-5F46-8C66-1048C67BB69C}"/>
              </a:ext>
            </a:extLst>
          </p:cNvPr>
          <p:cNvSpPr txBox="1"/>
          <p:nvPr/>
        </p:nvSpPr>
        <p:spPr>
          <a:xfrm>
            <a:off x="269675" y="71840"/>
            <a:ext cx="2623434" cy="461665"/>
          </a:xfrm>
          <a:prstGeom prst="rect">
            <a:avLst/>
          </a:prstGeom>
          <a:noFill/>
        </p:spPr>
        <p:txBody>
          <a:bodyPr wrap="none" rtlCol="0">
            <a:spAutoFit/>
          </a:bodyPr>
          <a:lstStyle/>
          <a:p>
            <a:r>
              <a:rPr lang="en-GB" sz="2400" dirty="0"/>
              <a:t>Mean Temperature</a:t>
            </a:r>
          </a:p>
        </p:txBody>
      </p:sp>
      <p:sp>
        <p:nvSpPr>
          <p:cNvPr id="20" name="TextBox 19">
            <a:extLst>
              <a:ext uri="{FF2B5EF4-FFF2-40B4-BE49-F238E27FC236}">
                <a16:creationId xmlns:a16="http://schemas.microsoft.com/office/drawing/2014/main" xmlns="" id="{04AB3C7B-B0E8-A145-985D-EC4BA9ED0A39}"/>
              </a:ext>
            </a:extLst>
          </p:cNvPr>
          <p:cNvSpPr txBox="1"/>
          <p:nvPr/>
        </p:nvSpPr>
        <p:spPr>
          <a:xfrm>
            <a:off x="3139950" y="71840"/>
            <a:ext cx="1904037" cy="461665"/>
          </a:xfrm>
          <a:prstGeom prst="rect">
            <a:avLst/>
          </a:prstGeom>
          <a:noFill/>
        </p:spPr>
        <p:txBody>
          <a:bodyPr wrap="none" rtlCol="0">
            <a:spAutoFit/>
          </a:bodyPr>
          <a:lstStyle/>
          <a:p>
            <a:r>
              <a:rPr lang="en-GB" sz="2400" dirty="0"/>
              <a:t>Ocean Acidity</a:t>
            </a:r>
          </a:p>
        </p:txBody>
      </p:sp>
      <p:sp>
        <p:nvSpPr>
          <p:cNvPr id="21" name="TextBox 20">
            <a:extLst>
              <a:ext uri="{FF2B5EF4-FFF2-40B4-BE49-F238E27FC236}">
                <a16:creationId xmlns:a16="http://schemas.microsoft.com/office/drawing/2014/main" xmlns="" id="{81300A8F-647F-8440-B39B-8224FF7EA197}"/>
              </a:ext>
            </a:extLst>
          </p:cNvPr>
          <p:cNvSpPr txBox="1"/>
          <p:nvPr/>
        </p:nvSpPr>
        <p:spPr>
          <a:xfrm>
            <a:off x="5577724" y="57588"/>
            <a:ext cx="2320467" cy="461665"/>
          </a:xfrm>
          <a:prstGeom prst="rect">
            <a:avLst/>
          </a:prstGeom>
          <a:solidFill>
            <a:schemeClr val="bg1"/>
          </a:solidFill>
        </p:spPr>
        <p:txBody>
          <a:bodyPr wrap="none" rtlCol="0">
            <a:spAutoFit/>
          </a:bodyPr>
          <a:lstStyle/>
          <a:p>
            <a:r>
              <a:rPr lang="en-GB" sz="2400" dirty="0"/>
              <a:t>Atmospheric CO</a:t>
            </a:r>
            <a:r>
              <a:rPr lang="en-GB" sz="2400" baseline="-25000" dirty="0"/>
              <a:t>2</a:t>
            </a:r>
          </a:p>
        </p:txBody>
      </p:sp>
      <p:sp>
        <p:nvSpPr>
          <p:cNvPr id="22" name="TextBox 21">
            <a:extLst>
              <a:ext uri="{FF2B5EF4-FFF2-40B4-BE49-F238E27FC236}">
                <a16:creationId xmlns:a16="http://schemas.microsoft.com/office/drawing/2014/main" xmlns="" id="{0E1F784F-4CB6-7B40-B192-CF921766B353}"/>
              </a:ext>
            </a:extLst>
          </p:cNvPr>
          <p:cNvSpPr txBox="1"/>
          <p:nvPr/>
        </p:nvSpPr>
        <p:spPr>
          <a:xfrm>
            <a:off x="8015502" y="-15883"/>
            <a:ext cx="1779003" cy="830997"/>
          </a:xfrm>
          <a:prstGeom prst="rect">
            <a:avLst/>
          </a:prstGeom>
          <a:solidFill>
            <a:schemeClr val="bg1"/>
          </a:solidFill>
        </p:spPr>
        <p:txBody>
          <a:bodyPr wrap="none" rtlCol="0">
            <a:spAutoFit/>
          </a:bodyPr>
          <a:lstStyle/>
          <a:p>
            <a:r>
              <a:rPr lang="en-GB" sz="2400" dirty="0"/>
              <a:t>Glacier Mass </a:t>
            </a:r>
          </a:p>
          <a:p>
            <a:r>
              <a:rPr lang="en-GB" sz="2400" dirty="0"/>
              <a:t>Balance</a:t>
            </a:r>
          </a:p>
        </p:txBody>
      </p:sp>
      <p:sp>
        <p:nvSpPr>
          <p:cNvPr id="23" name="TextBox 22">
            <a:extLst>
              <a:ext uri="{FF2B5EF4-FFF2-40B4-BE49-F238E27FC236}">
                <a16:creationId xmlns:a16="http://schemas.microsoft.com/office/drawing/2014/main" xmlns="" id="{05CC9E67-C10F-9E48-83F3-0724FB84E651}"/>
              </a:ext>
            </a:extLst>
          </p:cNvPr>
          <p:cNvSpPr txBox="1"/>
          <p:nvPr/>
        </p:nvSpPr>
        <p:spPr>
          <a:xfrm>
            <a:off x="5806098" y="4993307"/>
            <a:ext cx="901809" cy="461665"/>
          </a:xfrm>
          <a:prstGeom prst="rect">
            <a:avLst/>
          </a:prstGeom>
          <a:noFill/>
        </p:spPr>
        <p:txBody>
          <a:bodyPr wrap="none" rtlCol="0">
            <a:spAutoFit/>
          </a:bodyPr>
          <a:lstStyle/>
          <a:p>
            <a:r>
              <a:rPr lang="en-GB" sz="2400" dirty="0"/>
              <a:t>Arctic</a:t>
            </a:r>
          </a:p>
        </p:txBody>
      </p:sp>
      <p:sp>
        <p:nvSpPr>
          <p:cNvPr id="24" name="TextBox 23">
            <a:extLst>
              <a:ext uri="{FF2B5EF4-FFF2-40B4-BE49-F238E27FC236}">
                <a16:creationId xmlns:a16="http://schemas.microsoft.com/office/drawing/2014/main" xmlns="" id="{2A1BAE98-6BE4-D547-A4F8-BF78C9B0565F}"/>
              </a:ext>
            </a:extLst>
          </p:cNvPr>
          <p:cNvSpPr txBox="1"/>
          <p:nvPr/>
        </p:nvSpPr>
        <p:spPr>
          <a:xfrm>
            <a:off x="8370867" y="4993307"/>
            <a:ext cx="1314032" cy="461665"/>
          </a:xfrm>
          <a:prstGeom prst="rect">
            <a:avLst/>
          </a:prstGeom>
          <a:noFill/>
        </p:spPr>
        <p:txBody>
          <a:bodyPr wrap="none" rtlCol="0">
            <a:spAutoFit/>
          </a:bodyPr>
          <a:lstStyle/>
          <a:p>
            <a:r>
              <a:rPr lang="en-GB" sz="2400" dirty="0"/>
              <a:t>Antarctic</a:t>
            </a:r>
          </a:p>
        </p:txBody>
      </p:sp>
      <p:sp>
        <p:nvSpPr>
          <p:cNvPr id="25" name="TextBox 24">
            <a:extLst>
              <a:ext uri="{FF2B5EF4-FFF2-40B4-BE49-F238E27FC236}">
                <a16:creationId xmlns:a16="http://schemas.microsoft.com/office/drawing/2014/main" xmlns="" id="{400A3D8F-90D6-DD4A-84D4-E5A9E6242169}"/>
              </a:ext>
            </a:extLst>
          </p:cNvPr>
          <p:cNvSpPr txBox="1"/>
          <p:nvPr/>
        </p:nvSpPr>
        <p:spPr>
          <a:xfrm>
            <a:off x="4300404" y="4799079"/>
            <a:ext cx="1341533" cy="830997"/>
          </a:xfrm>
          <a:prstGeom prst="rect">
            <a:avLst/>
          </a:prstGeom>
          <a:noFill/>
        </p:spPr>
        <p:txBody>
          <a:bodyPr wrap="none" rtlCol="0">
            <a:spAutoFit/>
          </a:bodyPr>
          <a:lstStyle/>
          <a:p>
            <a:r>
              <a:rPr lang="en-GB" sz="2400" dirty="0"/>
              <a:t>Sea Level </a:t>
            </a:r>
          </a:p>
          <a:p>
            <a:r>
              <a:rPr lang="en-GB" sz="2400" dirty="0"/>
              <a:t>Change</a:t>
            </a:r>
          </a:p>
        </p:txBody>
      </p:sp>
      <p:sp>
        <p:nvSpPr>
          <p:cNvPr id="26" name="TextBox 25">
            <a:extLst>
              <a:ext uri="{FF2B5EF4-FFF2-40B4-BE49-F238E27FC236}">
                <a16:creationId xmlns:a16="http://schemas.microsoft.com/office/drawing/2014/main" xmlns="" id="{EF94E77F-FBBC-1647-8578-344B0ADA73FC}"/>
              </a:ext>
            </a:extLst>
          </p:cNvPr>
          <p:cNvSpPr txBox="1"/>
          <p:nvPr/>
        </p:nvSpPr>
        <p:spPr>
          <a:xfrm>
            <a:off x="-74624" y="3709201"/>
            <a:ext cx="3177163" cy="461665"/>
          </a:xfrm>
          <a:prstGeom prst="rect">
            <a:avLst/>
          </a:prstGeom>
          <a:noFill/>
        </p:spPr>
        <p:txBody>
          <a:bodyPr wrap="square" rtlCol="0">
            <a:spAutoFit/>
          </a:bodyPr>
          <a:lstStyle/>
          <a:p>
            <a:r>
              <a:rPr lang="en-GB" sz="2400" dirty="0"/>
              <a:t>Ocean Heat  Content</a:t>
            </a:r>
          </a:p>
        </p:txBody>
      </p:sp>
      <p:sp>
        <p:nvSpPr>
          <p:cNvPr id="31" name="TextBox 30">
            <a:extLst>
              <a:ext uri="{FF2B5EF4-FFF2-40B4-BE49-F238E27FC236}">
                <a16:creationId xmlns:a16="http://schemas.microsoft.com/office/drawing/2014/main" xmlns="" id="{930FC761-351E-3B45-855A-8431C7BFBD64}"/>
              </a:ext>
            </a:extLst>
          </p:cNvPr>
          <p:cNvSpPr txBox="1"/>
          <p:nvPr/>
        </p:nvSpPr>
        <p:spPr>
          <a:xfrm>
            <a:off x="6735226" y="3847169"/>
            <a:ext cx="3271282" cy="461665"/>
          </a:xfrm>
          <a:prstGeom prst="rect">
            <a:avLst/>
          </a:prstGeom>
          <a:noFill/>
        </p:spPr>
        <p:txBody>
          <a:bodyPr wrap="square" rtlCol="0">
            <a:spAutoFit/>
          </a:bodyPr>
          <a:lstStyle/>
          <a:p>
            <a:r>
              <a:rPr lang="en-GB" sz="2400" dirty="0"/>
              <a:t>Sea Ice Extent</a:t>
            </a:r>
          </a:p>
        </p:txBody>
      </p:sp>
    </p:spTree>
    <p:extLst>
      <p:ext uri="{BB962C8B-B14F-4D97-AF65-F5344CB8AC3E}">
        <p14:creationId xmlns:p14="http://schemas.microsoft.com/office/powerpoint/2010/main" val="412804910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49234">
            <a:alpha val="10000"/>
          </a:srgb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89E95D50-B487-CF4F-A4D9-9789ADED7083}"/>
              </a:ext>
            </a:extLst>
          </p:cNvPr>
          <p:cNvSpPr/>
          <p:nvPr/>
        </p:nvSpPr>
        <p:spPr>
          <a:xfrm>
            <a:off x="38" y="2167824"/>
            <a:ext cx="1319803" cy="1605373"/>
          </a:xfrm>
          <a:prstGeom prst="roundRect">
            <a:avLst/>
          </a:prstGeom>
          <a:solidFill>
            <a:srgbClr val="019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u="sng" dirty="0"/>
              <a:t>Observe</a:t>
            </a:r>
          </a:p>
          <a:p>
            <a:pPr marL="231972" indent="-231972">
              <a:buFont typeface="Arial" panose="020B0604020202020204" pitchFamily="34" charset="0"/>
              <a:buChar char="•"/>
            </a:pPr>
            <a:r>
              <a:rPr lang="en-GB" sz="1600" dirty="0"/>
              <a:t>WMO</a:t>
            </a:r>
          </a:p>
          <a:p>
            <a:pPr marL="231972" indent="-231972">
              <a:buFont typeface="Arial" panose="020B0604020202020204" pitchFamily="34" charset="0"/>
              <a:buChar char="•"/>
            </a:pPr>
            <a:r>
              <a:rPr lang="en-GB" sz="1600" dirty="0"/>
              <a:t>GCOS</a:t>
            </a:r>
          </a:p>
          <a:p>
            <a:pPr marL="231972" indent="-231972">
              <a:buFont typeface="Arial" panose="020B0604020202020204" pitchFamily="34" charset="0"/>
              <a:buChar char="•"/>
            </a:pPr>
            <a:r>
              <a:rPr lang="en-GB" sz="1600" dirty="0"/>
              <a:t>CEOS</a:t>
            </a:r>
          </a:p>
          <a:p>
            <a:pPr marL="231972" indent="-231972">
              <a:buFont typeface="Arial" panose="020B0604020202020204" pitchFamily="34" charset="0"/>
              <a:buChar char="•"/>
            </a:pPr>
            <a:endParaRPr lang="en-GB" sz="1600" dirty="0"/>
          </a:p>
        </p:txBody>
      </p:sp>
      <p:sp>
        <p:nvSpPr>
          <p:cNvPr id="7" name="Rounded Rectangle 6">
            <a:extLst>
              <a:ext uri="{FF2B5EF4-FFF2-40B4-BE49-F238E27FC236}">
                <a16:creationId xmlns:a16="http://schemas.microsoft.com/office/drawing/2014/main" xmlns="" id="{A1D08CF5-51B7-E14B-BE20-EA4246AC2AB4}"/>
              </a:ext>
            </a:extLst>
          </p:cNvPr>
          <p:cNvSpPr/>
          <p:nvPr/>
        </p:nvSpPr>
        <p:spPr>
          <a:xfrm>
            <a:off x="1743349" y="2167749"/>
            <a:ext cx="1421078" cy="1602796"/>
          </a:xfrm>
          <a:prstGeom prst="roundRect">
            <a:avLst/>
          </a:prstGeom>
          <a:solidFill>
            <a:srgbClr val="019A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35" tIns="37118" rIns="74235" bIns="37118" numCol="1" spcCol="0" rtlCol="0" fromWordArt="0" anchor="ctr" anchorCtr="0" forceAA="0" compatLnSpc="1">
            <a:prstTxWarp prst="textNoShape">
              <a:avLst/>
            </a:prstTxWarp>
            <a:noAutofit/>
          </a:bodyPr>
          <a:lstStyle/>
          <a:p>
            <a:pPr algn="ctr"/>
            <a:r>
              <a:rPr lang="en-GB" sz="1600" b="1" u="sng" dirty="0"/>
              <a:t>Research</a:t>
            </a:r>
          </a:p>
          <a:p>
            <a:pPr marL="139183" indent="-139183">
              <a:buFont typeface="Arial" panose="020B0604020202020204" pitchFamily="34" charset="0"/>
              <a:buChar char="•"/>
            </a:pPr>
            <a:r>
              <a:rPr lang="en-GB" sz="1600" dirty="0"/>
              <a:t>WCRP</a:t>
            </a:r>
          </a:p>
          <a:p>
            <a:pPr marL="139183" indent="-139183">
              <a:buFont typeface="Arial" panose="020B0604020202020204" pitchFamily="34" charset="0"/>
              <a:buChar char="•"/>
            </a:pPr>
            <a:r>
              <a:rPr lang="en-GB" sz="1600" dirty="0"/>
              <a:t>IAMC</a:t>
            </a:r>
          </a:p>
          <a:p>
            <a:pPr marL="139183" indent="-139183">
              <a:buFont typeface="Arial" panose="020B0604020202020204" pitchFamily="34" charset="0"/>
              <a:buChar char="•"/>
            </a:pPr>
            <a:r>
              <a:rPr lang="en-GB" sz="1600" dirty="0"/>
              <a:t>Future Earth</a:t>
            </a:r>
          </a:p>
          <a:p>
            <a:pPr marL="139183" indent="-139183">
              <a:buFont typeface="Arial" panose="020B0604020202020204" pitchFamily="34" charset="0"/>
              <a:buChar char="•"/>
            </a:pPr>
            <a:r>
              <a:rPr lang="en-GB" sz="1600" dirty="0"/>
              <a:t>PROVIA</a:t>
            </a:r>
          </a:p>
        </p:txBody>
      </p:sp>
      <p:sp>
        <p:nvSpPr>
          <p:cNvPr id="8" name="Rounded Rectangle 7">
            <a:extLst>
              <a:ext uri="{FF2B5EF4-FFF2-40B4-BE49-F238E27FC236}">
                <a16:creationId xmlns:a16="http://schemas.microsoft.com/office/drawing/2014/main" xmlns="" id="{F8C4796B-F658-AC48-953C-D8EC8F734709}"/>
              </a:ext>
            </a:extLst>
          </p:cNvPr>
          <p:cNvSpPr/>
          <p:nvPr/>
        </p:nvSpPr>
        <p:spPr>
          <a:xfrm>
            <a:off x="3502089" y="2149975"/>
            <a:ext cx="1425561" cy="1614432"/>
          </a:xfrm>
          <a:prstGeom prst="roundRect">
            <a:avLst/>
          </a:prstGeom>
          <a:solidFill>
            <a:srgbClr val="019A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35" tIns="37118" rIns="74235" bIns="37118" numCol="1" spcCol="0" rtlCol="0" fromWordArt="0" anchor="ctr" anchorCtr="0" forceAA="0" compatLnSpc="1">
            <a:prstTxWarp prst="textNoShape">
              <a:avLst/>
            </a:prstTxWarp>
            <a:noAutofit/>
          </a:bodyPr>
          <a:lstStyle/>
          <a:p>
            <a:pPr algn="ctr"/>
            <a:r>
              <a:rPr lang="en-GB" sz="1600" b="1" u="sng" dirty="0"/>
              <a:t>Assess Knowledge</a:t>
            </a:r>
          </a:p>
          <a:p>
            <a:pPr marL="139183" indent="-139183" algn="ctr">
              <a:buFont typeface="Arial" panose="020B0604020202020204" pitchFamily="34" charset="0"/>
              <a:buChar char="•"/>
            </a:pPr>
            <a:r>
              <a:rPr lang="en-GB" sz="1600" dirty="0"/>
              <a:t>IPCC</a:t>
            </a:r>
          </a:p>
          <a:p>
            <a:pPr algn="ctr"/>
            <a:endParaRPr lang="en-GB" sz="1600" b="1" u="sng" dirty="0"/>
          </a:p>
        </p:txBody>
      </p:sp>
      <p:sp>
        <p:nvSpPr>
          <p:cNvPr id="12" name="Rounded Rectangle 11">
            <a:extLst>
              <a:ext uri="{FF2B5EF4-FFF2-40B4-BE49-F238E27FC236}">
                <a16:creationId xmlns:a16="http://schemas.microsoft.com/office/drawing/2014/main" xmlns="" id="{3E6313BA-DD65-3248-9FB6-72B7B4926CAD}"/>
              </a:ext>
            </a:extLst>
          </p:cNvPr>
          <p:cNvSpPr/>
          <p:nvPr/>
        </p:nvSpPr>
        <p:spPr>
          <a:xfrm>
            <a:off x="1743349" y="4167559"/>
            <a:ext cx="1421078" cy="1242780"/>
          </a:xfrm>
          <a:prstGeom prst="roundRect">
            <a:avLst/>
          </a:prstGeom>
          <a:solidFill>
            <a:srgbClr val="019A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35" tIns="37118" rIns="74235" bIns="37118" numCol="1" spcCol="0" rtlCol="0" fromWordArt="0" anchor="ctr" anchorCtr="0" forceAA="0" compatLnSpc="1">
            <a:prstTxWarp prst="textNoShape">
              <a:avLst/>
            </a:prstTxWarp>
            <a:noAutofit/>
          </a:bodyPr>
          <a:lstStyle/>
          <a:p>
            <a:pPr algn="ctr"/>
            <a:r>
              <a:rPr lang="en-GB" sz="1600" b="1" u="sng" dirty="0"/>
              <a:t>Climate Services</a:t>
            </a:r>
          </a:p>
          <a:p>
            <a:pPr marL="139183" indent="-139183">
              <a:buFont typeface="Arial" panose="020B0604020202020204" pitchFamily="34" charset="0"/>
              <a:buChar char="•"/>
            </a:pPr>
            <a:r>
              <a:rPr lang="en-GB" sz="1600" dirty="0"/>
              <a:t>GFCS</a:t>
            </a:r>
          </a:p>
          <a:p>
            <a:pPr marL="139183" indent="-139183">
              <a:buFont typeface="Arial" panose="020B0604020202020204" pitchFamily="34" charset="0"/>
              <a:buChar char="•"/>
            </a:pPr>
            <a:r>
              <a:rPr lang="en-GB" sz="1600" dirty="0"/>
              <a:t>WCSP</a:t>
            </a:r>
          </a:p>
          <a:p>
            <a:pPr algn="ctr"/>
            <a:endParaRPr lang="en-GB" sz="1600" b="1" u="sng" dirty="0"/>
          </a:p>
        </p:txBody>
      </p:sp>
      <p:sp>
        <p:nvSpPr>
          <p:cNvPr id="14" name="Rounded Rectangle 13">
            <a:extLst>
              <a:ext uri="{FF2B5EF4-FFF2-40B4-BE49-F238E27FC236}">
                <a16:creationId xmlns:a16="http://schemas.microsoft.com/office/drawing/2014/main" xmlns="" id="{6097B3E1-836F-BC49-9150-B87819A26968}"/>
              </a:ext>
            </a:extLst>
          </p:cNvPr>
          <p:cNvSpPr/>
          <p:nvPr/>
        </p:nvSpPr>
        <p:spPr>
          <a:xfrm>
            <a:off x="7884449" y="1484125"/>
            <a:ext cx="1856563" cy="1593259"/>
          </a:xfrm>
          <a:prstGeom prst="roundRect">
            <a:avLst/>
          </a:prstGeom>
          <a:solidFill>
            <a:srgbClr val="03BB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35" tIns="37118" rIns="74235" bIns="37118" numCol="1" spcCol="0" rtlCol="0" fromWordArt="0" anchor="ctr" anchorCtr="0" forceAA="0" compatLnSpc="1">
            <a:prstTxWarp prst="textNoShape">
              <a:avLst/>
            </a:prstTxWarp>
            <a:noAutofit/>
          </a:bodyPr>
          <a:lstStyle/>
          <a:p>
            <a:pPr algn="ctr"/>
            <a:r>
              <a:rPr lang="en-GB" sz="1600" b="1" u="sng" dirty="0"/>
              <a:t>Adaptation and Mitigation </a:t>
            </a:r>
            <a:r>
              <a:rPr lang="en-GB" sz="1600" b="1" u="sng" dirty="0" err="1"/>
              <a:t>Workstreams</a:t>
            </a:r>
            <a:endParaRPr lang="en-GB" sz="1600" b="1" u="sng" dirty="0"/>
          </a:p>
          <a:p>
            <a:pPr marL="139183" indent="-139183">
              <a:buFont typeface="Arial" panose="020B0604020202020204" pitchFamily="34" charset="0"/>
              <a:buChar char="•"/>
            </a:pPr>
            <a:r>
              <a:rPr lang="en-GB" sz="1600" dirty="0"/>
              <a:t>NAPs, NDCs</a:t>
            </a:r>
          </a:p>
          <a:p>
            <a:pPr marL="139183" indent="-139183">
              <a:buFont typeface="Arial" panose="020B0604020202020204" pitchFamily="34" charset="0"/>
              <a:buChar char="•"/>
            </a:pPr>
            <a:r>
              <a:rPr lang="en-GB" sz="1600" dirty="0"/>
              <a:t>Loss &amp; Damage</a:t>
            </a:r>
          </a:p>
          <a:p>
            <a:pPr marL="139183" indent="-139183">
              <a:buFont typeface="Arial" panose="020B0604020202020204" pitchFamily="34" charset="0"/>
              <a:buChar char="•"/>
            </a:pPr>
            <a:r>
              <a:rPr lang="en-GB" sz="1600" dirty="0"/>
              <a:t>…</a:t>
            </a:r>
          </a:p>
        </p:txBody>
      </p:sp>
      <p:sp>
        <p:nvSpPr>
          <p:cNvPr id="15" name="Rounded Rectangle 14">
            <a:extLst>
              <a:ext uri="{FF2B5EF4-FFF2-40B4-BE49-F238E27FC236}">
                <a16:creationId xmlns:a16="http://schemas.microsoft.com/office/drawing/2014/main" xmlns="" id="{58CB149A-2A7E-6F46-BC5A-955CC2565E61}"/>
              </a:ext>
            </a:extLst>
          </p:cNvPr>
          <p:cNvSpPr/>
          <p:nvPr/>
        </p:nvSpPr>
        <p:spPr>
          <a:xfrm>
            <a:off x="6175722" y="2934661"/>
            <a:ext cx="1651877" cy="1476443"/>
          </a:xfrm>
          <a:prstGeom prst="roundRect">
            <a:avLst/>
          </a:prstGeom>
          <a:solidFill>
            <a:srgbClr val="03BB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35" tIns="37118" rIns="74235" bIns="37118" numCol="1" spcCol="0" rtlCol="0" fromWordArt="0" anchor="ctr" anchorCtr="0" forceAA="0" compatLnSpc="1">
            <a:prstTxWarp prst="textNoShape">
              <a:avLst/>
            </a:prstTxWarp>
            <a:noAutofit/>
          </a:bodyPr>
          <a:lstStyle/>
          <a:p>
            <a:pPr algn="ctr"/>
            <a:r>
              <a:rPr lang="en-GB" sz="1600" b="1" u="sng" dirty="0"/>
              <a:t>SBSTA</a:t>
            </a:r>
          </a:p>
          <a:p>
            <a:pPr marL="139183" indent="-139183">
              <a:buFont typeface="Arial" panose="020B0604020202020204" pitchFamily="34" charset="0"/>
              <a:buChar char="•"/>
            </a:pPr>
            <a:r>
              <a:rPr lang="en-GB" sz="1600" dirty="0"/>
              <a:t>Research</a:t>
            </a:r>
          </a:p>
          <a:p>
            <a:pPr marL="139183" indent="-139183">
              <a:buFont typeface="Arial" panose="020B0604020202020204" pitchFamily="34" charset="0"/>
              <a:buChar char="•"/>
            </a:pPr>
            <a:r>
              <a:rPr lang="en-GB" sz="1600" dirty="0"/>
              <a:t>Systematic Observations</a:t>
            </a:r>
          </a:p>
          <a:p>
            <a:pPr algn="ctr"/>
            <a:endParaRPr lang="en-GB" sz="1600" b="1" u="sng" dirty="0"/>
          </a:p>
        </p:txBody>
      </p:sp>
      <p:sp>
        <p:nvSpPr>
          <p:cNvPr id="17" name="Rounded Rectangle 16">
            <a:extLst>
              <a:ext uri="{FF2B5EF4-FFF2-40B4-BE49-F238E27FC236}">
                <a16:creationId xmlns:a16="http://schemas.microsoft.com/office/drawing/2014/main" xmlns="" id="{2198352D-DF01-3442-B374-407A0822168F}"/>
              </a:ext>
            </a:extLst>
          </p:cNvPr>
          <p:cNvSpPr/>
          <p:nvPr/>
        </p:nvSpPr>
        <p:spPr>
          <a:xfrm>
            <a:off x="7884449" y="3790167"/>
            <a:ext cx="1856563" cy="2861491"/>
          </a:xfrm>
          <a:prstGeom prst="roundRect">
            <a:avLst/>
          </a:prstGeom>
          <a:solidFill>
            <a:srgbClr val="03BB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35" tIns="37118" rIns="74235" bIns="37118" numCol="1" spcCol="0" rtlCol="0" fromWordArt="0" anchor="ctr" anchorCtr="0" forceAA="0" compatLnSpc="1">
            <a:prstTxWarp prst="textNoShape">
              <a:avLst/>
            </a:prstTxWarp>
            <a:noAutofit/>
          </a:bodyPr>
          <a:lstStyle/>
          <a:p>
            <a:pPr algn="ctr"/>
            <a:r>
              <a:rPr lang="en-GB" sz="1600" b="1" u="sng" dirty="0"/>
              <a:t>COP/CMA Global Stocktake</a:t>
            </a:r>
          </a:p>
          <a:p>
            <a:pPr marL="139183" indent="-139183">
              <a:buFont typeface="Arial" panose="020B0604020202020204" pitchFamily="34" charset="0"/>
              <a:buChar char="•"/>
            </a:pPr>
            <a:r>
              <a:rPr lang="en-GB" sz="1600" dirty="0"/>
              <a:t>Assess collective progress on implementation of Paris Agreement</a:t>
            </a:r>
          </a:p>
          <a:p>
            <a:pPr marL="139183" indent="-139183">
              <a:buFont typeface="Arial" panose="020B0604020202020204" pitchFamily="34" charset="0"/>
              <a:buChar char="•"/>
            </a:pPr>
            <a:r>
              <a:rPr lang="en-GB" sz="1600" dirty="0"/>
              <a:t>Assess adequacy of agreed warming limit</a:t>
            </a:r>
          </a:p>
          <a:p>
            <a:pPr algn="ctr"/>
            <a:endParaRPr lang="en-GB" sz="1600" b="1" u="sng" dirty="0"/>
          </a:p>
        </p:txBody>
      </p:sp>
      <p:cxnSp>
        <p:nvCxnSpPr>
          <p:cNvPr id="30" name="Elbow Connector 29">
            <a:extLst>
              <a:ext uri="{FF2B5EF4-FFF2-40B4-BE49-F238E27FC236}">
                <a16:creationId xmlns:a16="http://schemas.microsoft.com/office/drawing/2014/main" xmlns="" id="{34667ECA-80A9-C94A-88C4-CFCE771A3B72}"/>
              </a:ext>
            </a:extLst>
          </p:cNvPr>
          <p:cNvCxnSpPr>
            <a:cxnSpLocks/>
            <a:stCxn id="3" idx="3"/>
            <a:endCxn id="7" idx="1"/>
          </p:cNvCxnSpPr>
          <p:nvPr/>
        </p:nvCxnSpPr>
        <p:spPr>
          <a:xfrm flipV="1">
            <a:off x="1319804" y="2969147"/>
            <a:ext cx="423546" cy="1288"/>
          </a:xfrm>
          <a:prstGeom prst="bentConnector3">
            <a:avLst>
              <a:gd name="adj1" fmla="val 50000"/>
            </a:avLst>
          </a:prstGeom>
          <a:ln w="53975">
            <a:solidFill>
              <a:srgbClr val="019AAB"/>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xmlns="" id="{695C9568-A98B-624C-8978-1B4B971B1306}"/>
              </a:ext>
            </a:extLst>
          </p:cNvPr>
          <p:cNvCxnSpPr>
            <a:cxnSpLocks/>
            <a:stCxn id="7" idx="2"/>
            <a:endCxn id="12" idx="0"/>
          </p:cNvCxnSpPr>
          <p:nvPr/>
        </p:nvCxnSpPr>
        <p:spPr>
          <a:xfrm rot="5400000">
            <a:off x="2255381" y="3969056"/>
            <a:ext cx="397014" cy="12700"/>
          </a:xfrm>
          <a:prstGeom prst="bentConnector3">
            <a:avLst>
              <a:gd name="adj1" fmla="val 50000"/>
            </a:avLst>
          </a:prstGeom>
          <a:ln w="53975">
            <a:solidFill>
              <a:srgbClr val="019AAB"/>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8" name="Straight Arrow Connector 247">
            <a:extLst>
              <a:ext uri="{FF2B5EF4-FFF2-40B4-BE49-F238E27FC236}">
                <a16:creationId xmlns:a16="http://schemas.microsoft.com/office/drawing/2014/main" xmlns="" id="{1622C740-2D32-154A-8338-EF5E315A5553}"/>
              </a:ext>
            </a:extLst>
          </p:cNvPr>
          <p:cNvCxnSpPr>
            <a:cxnSpLocks/>
            <a:stCxn id="17" idx="0"/>
            <a:endCxn id="14" idx="2"/>
          </p:cNvCxnSpPr>
          <p:nvPr/>
        </p:nvCxnSpPr>
        <p:spPr>
          <a:xfrm flipV="1">
            <a:off x="8812693" y="3077315"/>
            <a:ext cx="0" cy="712783"/>
          </a:xfrm>
          <a:prstGeom prst="straightConnector1">
            <a:avLst/>
          </a:prstGeom>
          <a:ln w="53975">
            <a:solidFill>
              <a:srgbClr val="03BB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63" name="Elbow Connector 262">
            <a:extLst>
              <a:ext uri="{FF2B5EF4-FFF2-40B4-BE49-F238E27FC236}">
                <a16:creationId xmlns:a16="http://schemas.microsoft.com/office/drawing/2014/main" xmlns="" id="{6EB53C10-28E5-B242-8C1B-5DFC6E0B6B32}"/>
              </a:ext>
            </a:extLst>
          </p:cNvPr>
          <p:cNvCxnSpPr>
            <a:cxnSpLocks/>
            <a:stCxn id="17" idx="1"/>
            <a:endCxn id="15" idx="2"/>
          </p:cNvCxnSpPr>
          <p:nvPr/>
        </p:nvCxnSpPr>
        <p:spPr>
          <a:xfrm rot="10800000">
            <a:off x="7001660" y="4411097"/>
            <a:ext cx="882752" cy="809740"/>
          </a:xfrm>
          <a:prstGeom prst="bentConnector2">
            <a:avLst/>
          </a:prstGeom>
          <a:ln w="53975">
            <a:solidFill>
              <a:srgbClr val="03BB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65" name="Elbow Connector 264">
            <a:extLst>
              <a:ext uri="{FF2B5EF4-FFF2-40B4-BE49-F238E27FC236}">
                <a16:creationId xmlns:a16="http://schemas.microsoft.com/office/drawing/2014/main" xmlns="" id="{418D8243-5CB1-2B4C-BFA3-424220F9D987}"/>
              </a:ext>
            </a:extLst>
          </p:cNvPr>
          <p:cNvCxnSpPr>
            <a:cxnSpLocks/>
          </p:cNvCxnSpPr>
          <p:nvPr/>
        </p:nvCxnSpPr>
        <p:spPr>
          <a:xfrm rot="10800000">
            <a:off x="434225" y="3737416"/>
            <a:ext cx="5767112" cy="2857145"/>
          </a:xfrm>
          <a:prstGeom prst="bentConnector3">
            <a:avLst>
              <a:gd name="adj1" fmla="val 99605"/>
            </a:avLst>
          </a:prstGeom>
          <a:ln w="53975">
            <a:solidFill>
              <a:srgbClr val="FF9E26"/>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5" name="Elbow Connector 74">
            <a:extLst>
              <a:ext uri="{FF2B5EF4-FFF2-40B4-BE49-F238E27FC236}">
                <a16:creationId xmlns:a16="http://schemas.microsoft.com/office/drawing/2014/main" xmlns="" id="{27401A7F-E445-474B-BCD2-311C3802DACD}"/>
              </a:ext>
            </a:extLst>
          </p:cNvPr>
          <p:cNvCxnSpPr>
            <a:cxnSpLocks/>
            <a:stCxn id="14" idx="1"/>
            <a:endCxn id="15" idx="0"/>
          </p:cNvCxnSpPr>
          <p:nvPr/>
        </p:nvCxnSpPr>
        <p:spPr>
          <a:xfrm rot="10800000" flipV="1">
            <a:off x="7001660" y="2280754"/>
            <a:ext cx="882752" cy="653975"/>
          </a:xfrm>
          <a:prstGeom prst="bentConnector2">
            <a:avLst/>
          </a:prstGeom>
          <a:ln w="53975">
            <a:solidFill>
              <a:srgbClr val="03BB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79" name="Rounded Rectangle 78">
            <a:extLst>
              <a:ext uri="{FF2B5EF4-FFF2-40B4-BE49-F238E27FC236}">
                <a16:creationId xmlns:a16="http://schemas.microsoft.com/office/drawing/2014/main" xmlns="" id="{15611826-BC91-D343-9838-D20D9203DCBD}"/>
              </a:ext>
            </a:extLst>
          </p:cNvPr>
          <p:cNvSpPr/>
          <p:nvPr/>
        </p:nvSpPr>
        <p:spPr>
          <a:xfrm>
            <a:off x="6052913" y="712269"/>
            <a:ext cx="3845187" cy="6119342"/>
          </a:xfrm>
          <a:prstGeom prst="roundRect">
            <a:avLst/>
          </a:prstGeom>
          <a:noFill/>
          <a:ln w="63500">
            <a:solidFill>
              <a:srgbClr val="03BB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35" tIns="37118" rIns="74235" bIns="37118" numCol="1" spcCol="0" rtlCol="0" fromWordArt="0" anchor="t" anchorCtr="0" forceAA="0" compatLnSpc="1">
            <a:prstTxWarp prst="textNoShape">
              <a:avLst/>
            </a:prstTxWarp>
            <a:noAutofit/>
          </a:bodyPr>
          <a:lstStyle/>
          <a:p>
            <a:pPr algn="ctr"/>
            <a:r>
              <a:rPr lang="en-GB" sz="2800" b="1" u="sng" dirty="0">
                <a:solidFill>
                  <a:srgbClr val="03BBFF"/>
                </a:solidFill>
              </a:rPr>
              <a:t>UNFCCC</a:t>
            </a:r>
            <a:endParaRPr lang="en-GB" sz="1200" b="1" u="sng" dirty="0">
              <a:solidFill>
                <a:srgbClr val="03BBFF"/>
              </a:solidFill>
            </a:endParaRPr>
          </a:p>
        </p:txBody>
      </p:sp>
      <p:cxnSp>
        <p:nvCxnSpPr>
          <p:cNvPr id="102" name="Elbow Connector 101">
            <a:extLst>
              <a:ext uri="{FF2B5EF4-FFF2-40B4-BE49-F238E27FC236}">
                <a16:creationId xmlns:a16="http://schemas.microsoft.com/office/drawing/2014/main" xmlns="" id="{2770B9FD-A38F-3C4B-82DD-83CB43BD4125}"/>
              </a:ext>
            </a:extLst>
          </p:cNvPr>
          <p:cNvCxnSpPr>
            <a:cxnSpLocks/>
            <a:stCxn id="7" idx="3"/>
            <a:endCxn id="8" idx="1"/>
          </p:cNvCxnSpPr>
          <p:nvPr/>
        </p:nvCxnSpPr>
        <p:spPr>
          <a:xfrm flipV="1">
            <a:off x="3164429" y="2957191"/>
            <a:ext cx="337662" cy="11956"/>
          </a:xfrm>
          <a:prstGeom prst="bentConnector3">
            <a:avLst>
              <a:gd name="adj1" fmla="val 50000"/>
            </a:avLst>
          </a:prstGeom>
          <a:ln w="53975">
            <a:solidFill>
              <a:srgbClr val="019AAB"/>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Elbow Connector 103">
            <a:extLst>
              <a:ext uri="{FF2B5EF4-FFF2-40B4-BE49-F238E27FC236}">
                <a16:creationId xmlns:a16="http://schemas.microsoft.com/office/drawing/2014/main" xmlns="" id="{B96EF990-C56F-EC4B-9CD5-2BC62A7A7465}"/>
              </a:ext>
            </a:extLst>
          </p:cNvPr>
          <p:cNvCxnSpPr>
            <a:cxnSpLocks/>
            <a:stCxn id="3" idx="2"/>
          </p:cNvCxnSpPr>
          <p:nvPr/>
        </p:nvCxnSpPr>
        <p:spPr>
          <a:xfrm rot="16200000" flipH="1">
            <a:off x="2245234" y="2187864"/>
            <a:ext cx="2222387" cy="5392975"/>
          </a:xfrm>
          <a:prstGeom prst="bentConnector2">
            <a:avLst/>
          </a:prstGeom>
          <a:ln w="53975">
            <a:solidFill>
              <a:srgbClr val="019AAB"/>
            </a:solidFill>
            <a:tailEnd type="triangle" w="lg" len="lg"/>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xmlns="" id="{41CFAC35-76E2-264C-8A98-433299B2EC06}"/>
              </a:ext>
            </a:extLst>
          </p:cNvPr>
          <p:cNvSpPr txBox="1"/>
          <p:nvPr/>
        </p:nvSpPr>
        <p:spPr>
          <a:xfrm>
            <a:off x="828450" y="5504605"/>
            <a:ext cx="2816025" cy="954107"/>
          </a:xfrm>
          <a:prstGeom prst="rect">
            <a:avLst/>
          </a:prstGeom>
          <a:noFill/>
        </p:spPr>
        <p:txBody>
          <a:bodyPr wrap="square" numCol="1" rtlCol="0">
            <a:spAutoFit/>
          </a:bodyPr>
          <a:lstStyle/>
          <a:p>
            <a:pPr algn="ctr"/>
            <a:r>
              <a:rPr lang="en-GB" sz="1400" dirty="0"/>
              <a:t>ECV Inventory, Indicators, IG</a:t>
            </a:r>
            <a:r>
              <a:rPr lang="en-GB" sz="1400" baseline="30000" dirty="0"/>
              <a:t>3</a:t>
            </a:r>
            <a:r>
              <a:rPr lang="en-GB" sz="1400" dirty="0"/>
              <a:t>IS</a:t>
            </a:r>
          </a:p>
          <a:p>
            <a:pPr algn="ctr"/>
            <a:r>
              <a:rPr lang="en-GB" sz="1400" b="1" dirty="0"/>
              <a:t>GCOS Implementation Plan</a:t>
            </a:r>
          </a:p>
          <a:p>
            <a:pPr algn="ctr"/>
            <a:r>
              <a:rPr lang="en-GB" sz="1400" dirty="0"/>
              <a:t>Regional Workshops</a:t>
            </a:r>
          </a:p>
          <a:p>
            <a:pPr algn="ctr"/>
            <a:r>
              <a:rPr lang="en-GB" sz="1400" b="1" dirty="0"/>
              <a:t>WMO State of the Environment</a:t>
            </a:r>
          </a:p>
        </p:txBody>
      </p:sp>
      <p:cxnSp>
        <p:nvCxnSpPr>
          <p:cNvPr id="108" name="Elbow Connector 107">
            <a:extLst>
              <a:ext uri="{FF2B5EF4-FFF2-40B4-BE49-F238E27FC236}">
                <a16:creationId xmlns:a16="http://schemas.microsoft.com/office/drawing/2014/main" xmlns="" id="{AD64EF9A-8718-364A-9279-4A94197A33BA}"/>
              </a:ext>
            </a:extLst>
          </p:cNvPr>
          <p:cNvCxnSpPr>
            <a:cxnSpLocks/>
            <a:stCxn id="12" idx="3"/>
          </p:cNvCxnSpPr>
          <p:nvPr/>
        </p:nvCxnSpPr>
        <p:spPr>
          <a:xfrm>
            <a:off x="3164427" y="4788949"/>
            <a:ext cx="2888448" cy="0"/>
          </a:xfrm>
          <a:prstGeom prst="straightConnector1">
            <a:avLst/>
          </a:prstGeom>
          <a:ln w="53975">
            <a:solidFill>
              <a:srgbClr val="019AAB"/>
            </a:solidFill>
            <a:tailEnd type="triangle" w="lg" len="lg"/>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xmlns="" id="{4C421E58-1579-E845-9EAE-ED9567BDA43F}"/>
              </a:ext>
            </a:extLst>
          </p:cNvPr>
          <p:cNvSpPr txBox="1"/>
          <p:nvPr/>
        </p:nvSpPr>
        <p:spPr>
          <a:xfrm>
            <a:off x="3565520" y="4757564"/>
            <a:ext cx="2398166" cy="954107"/>
          </a:xfrm>
          <a:prstGeom prst="rect">
            <a:avLst/>
          </a:prstGeom>
          <a:noFill/>
        </p:spPr>
        <p:txBody>
          <a:bodyPr wrap="square" numCol="1" rtlCol="0">
            <a:spAutoFit/>
          </a:bodyPr>
          <a:lstStyle/>
          <a:p>
            <a:r>
              <a:rPr lang="en-GB" sz="1400" b="1" dirty="0" smtClean="0"/>
              <a:t>Temperature, and other critical climate parameters for Adaptation &amp; Other Services.</a:t>
            </a:r>
            <a:endParaRPr lang="en-GB" sz="1400" b="1" dirty="0"/>
          </a:p>
        </p:txBody>
      </p:sp>
      <p:cxnSp>
        <p:nvCxnSpPr>
          <p:cNvPr id="112" name="Elbow Connector 111">
            <a:extLst>
              <a:ext uri="{FF2B5EF4-FFF2-40B4-BE49-F238E27FC236}">
                <a16:creationId xmlns:a16="http://schemas.microsoft.com/office/drawing/2014/main" xmlns="" id="{25F314FA-CAB0-404D-9E2A-3DCF57B60CEB}"/>
              </a:ext>
            </a:extLst>
          </p:cNvPr>
          <p:cNvCxnSpPr>
            <a:cxnSpLocks/>
            <a:stCxn id="8" idx="3"/>
          </p:cNvCxnSpPr>
          <p:nvPr/>
        </p:nvCxnSpPr>
        <p:spPr>
          <a:xfrm>
            <a:off x="4927688" y="2957191"/>
            <a:ext cx="1125225" cy="6188"/>
          </a:xfrm>
          <a:prstGeom prst="bentConnector3">
            <a:avLst>
              <a:gd name="adj1" fmla="val 50000"/>
            </a:avLst>
          </a:prstGeom>
          <a:ln w="53975">
            <a:solidFill>
              <a:srgbClr val="019AAB"/>
            </a:solidFill>
            <a:tailEnd type="triangle" w="lg" len="lg"/>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xmlns="" id="{1B877CDD-C4EF-4846-953E-8B01EE573AD8}"/>
              </a:ext>
            </a:extLst>
          </p:cNvPr>
          <p:cNvSpPr txBox="1"/>
          <p:nvPr/>
        </p:nvSpPr>
        <p:spPr>
          <a:xfrm>
            <a:off x="5039294" y="2474265"/>
            <a:ext cx="780822" cy="1169551"/>
          </a:xfrm>
          <a:prstGeom prst="rect">
            <a:avLst/>
          </a:prstGeom>
          <a:noFill/>
        </p:spPr>
        <p:txBody>
          <a:bodyPr wrap="square" numCol="1" rtlCol="0">
            <a:spAutoFit/>
          </a:bodyPr>
          <a:lstStyle/>
          <a:p>
            <a:r>
              <a:rPr lang="en-GB" sz="1400" b="1" dirty="0"/>
              <a:t>AR6,</a:t>
            </a:r>
          </a:p>
          <a:p>
            <a:r>
              <a:rPr lang="en-GB" sz="1400" b="1" dirty="0"/>
              <a:t>SR1.5, SROCC, </a:t>
            </a:r>
          </a:p>
          <a:p>
            <a:r>
              <a:rPr lang="en-GB" sz="1400" b="1" dirty="0"/>
              <a:t>SRCCL, SCFR</a:t>
            </a:r>
          </a:p>
        </p:txBody>
      </p:sp>
      <p:cxnSp>
        <p:nvCxnSpPr>
          <p:cNvPr id="118" name="Elbow Connector 117">
            <a:extLst>
              <a:ext uri="{FF2B5EF4-FFF2-40B4-BE49-F238E27FC236}">
                <a16:creationId xmlns:a16="http://schemas.microsoft.com/office/drawing/2014/main" xmlns="" id="{699F45AA-22CA-3B40-B436-A6B4AE2209B6}"/>
              </a:ext>
            </a:extLst>
          </p:cNvPr>
          <p:cNvCxnSpPr>
            <a:cxnSpLocks/>
            <a:stCxn id="7" idx="0"/>
          </p:cNvCxnSpPr>
          <p:nvPr/>
        </p:nvCxnSpPr>
        <p:spPr>
          <a:xfrm rot="5400000" flipH="1" flipV="1">
            <a:off x="4089441" y="173074"/>
            <a:ext cx="359161" cy="3630190"/>
          </a:xfrm>
          <a:prstGeom prst="bentConnector2">
            <a:avLst/>
          </a:prstGeom>
          <a:ln w="53975">
            <a:solidFill>
              <a:srgbClr val="019AAB"/>
            </a:solidFill>
            <a:tailEnd type="triangle" w="lg" len="lg"/>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xmlns="" id="{B3CD1A26-AD05-9D4F-909B-9BAF57A58755}"/>
              </a:ext>
            </a:extLst>
          </p:cNvPr>
          <p:cNvSpPr txBox="1"/>
          <p:nvPr/>
        </p:nvSpPr>
        <p:spPr>
          <a:xfrm>
            <a:off x="2755199" y="1235407"/>
            <a:ext cx="2082013" cy="523220"/>
          </a:xfrm>
          <a:prstGeom prst="rect">
            <a:avLst/>
          </a:prstGeom>
          <a:noFill/>
        </p:spPr>
        <p:txBody>
          <a:bodyPr wrap="square" numCol="1" rtlCol="0">
            <a:spAutoFit/>
          </a:bodyPr>
          <a:lstStyle/>
          <a:p>
            <a:r>
              <a:rPr lang="en-GB" sz="1400" b="1" dirty="0"/>
              <a:t>Global Carbon Budget</a:t>
            </a:r>
          </a:p>
          <a:p>
            <a:r>
              <a:rPr lang="en-GB" sz="1400" b="1" dirty="0"/>
              <a:t>Sea Level Rise, </a:t>
            </a:r>
            <a:r>
              <a:rPr lang="en-GB" sz="1400" b="1" dirty="0" err="1" smtClean="0"/>
              <a:t>etc</a:t>
            </a:r>
            <a:endParaRPr lang="en-GB" sz="1400" b="1" dirty="0"/>
          </a:p>
        </p:txBody>
      </p:sp>
      <p:sp>
        <p:nvSpPr>
          <p:cNvPr id="139" name="TextBox 138">
            <a:extLst>
              <a:ext uri="{FF2B5EF4-FFF2-40B4-BE49-F238E27FC236}">
                <a16:creationId xmlns:a16="http://schemas.microsoft.com/office/drawing/2014/main" xmlns="" id="{E94AD292-C48A-D240-8A28-CB057DE7E3D5}"/>
              </a:ext>
            </a:extLst>
          </p:cNvPr>
          <p:cNvSpPr txBox="1"/>
          <p:nvPr/>
        </p:nvSpPr>
        <p:spPr>
          <a:xfrm>
            <a:off x="1754749" y="6562314"/>
            <a:ext cx="3807581" cy="276999"/>
          </a:xfrm>
          <a:prstGeom prst="rect">
            <a:avLst/>
          </a:prstGeom>
          <a:noFill/>
        </p:spPr>
        <p:txBody>
          <a:bodyPr wrap="square" numCol="1" rtlCol="0">
            <a:spAutoFit/>
          </a:bodyPr>
          <a:lstStyle/>
          <a:p>
            <a:pPr algn="ctr"/>
            <a:r>
              <a:rPr lang="en-GB" sz="1200" dirty="0"/>
              <a:t>Feedback on needs and adequacy of information</a:t>
            </a:r>
            <a:endParaRPr lang="en-GB" sz="1200" b="1" dirty="0"/>
          </a:p>
        </p:txBody>
      </p:sp>
      <p:cxnSp>
        <p:nvCxnSpPr>
          <p:cNvPr id="140" name="Elbow Connector 139">
            <a:extLst>
              <a:ext uri="{FF2B5EF4-FFF2-40B4-BE49-F238E27FC236}">
                <a16:creationId xmlns:a16="http://schemas.microsoft.com/office/drawing/2014/main" xmlns="" id="{21D86A59-726F-F845-BB0F-F4B144AF1301}"/>
              </a:ext>
            </a:extLst>
          </p:cNvPr>
          <p:cNvCxnSpPr>
            <a:cxnSpLocks/>
            <a:stCxn id="8" idx="2"/>
          </p:cNvCxnSpPr>
          <p:nvPr/>
        </p:nvCxnSpPr>
        <p:spPr>
          <a:xfrm rot="5400000">
            <a:off x="3268831" y="3660010"/>
            <a:ext cx="841636" cy="1050443"/>
          </a:xfrm>
          <a:prstGeom prst="bentConnector2">
            <a:avLst/>
          </a:prstGeom>
          <a:ln w="53975">
            <a:solidFill>
              <a:srgbClr val="019AAB"/>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xmlns="" id="{7E071CB7-92ED-834F-AE64-5A65E3F0BF8A}"/>
              </a:ext>
            </a:extLst>
          </p:cNvPr>
          <p:cNvCxnSpPr>
            <a:cxnSpLocks/>
            <a:stCxn id="3" idx="3"/>
            <a:endCxn id="12" idx="1"/>
          </p:cNvCxnSpPr>
          <p:nvPr/>
        </p:nvCxnSpPr>
        <p:spPr>
          <a:xfrm>
            <a:off x="1319804" y="2970435"/>
            <a:ext cx="423546" cy="1818514"/>
          </a:xfrm>
          <a:prstGeom prst="bentConnector3">
            <a:avLst>
              <a:gd name="adj1" fmla="val 28411"/>
            </a:avLst>
          </a:prstGeom>
          <a:ln w="53975">
            <a:solidFill>
              <a:srgbClr val="019AAB"/>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xmlns="" id="{DC597033-6A29-224B-8F73-540A8D92DC17}"/>
              </a:ext>
            </a:extLst>
          </p:cNvPr>
          <p:cNvSpPr>
            <a:spLocks noGrp="1"/>
          </p:cNvSpPr>
          <p:nvPr>
            <p:ph type="title"/>
          </p:nvPr>
        </p:nvSpPr>
        <p:spPr>
          <a:xfrm>
            <a:off x="1" y="1"/>
            <a:ext cx="4240843" cy="485024"/>
          </a:xfrm>
        </p:spPr>
        <p:txBody>
          <a:bodyPr>
            <a:normAutofit fontScale="90000"/>
          </a:bodyPr>
          <a:lstStyle/>
          <a:p>
            <a:pPr algn="l"/>
            <a:r>
              <a:rPr lang="en-GB" dirty="0"/>
              <a:t>The UNFCCC </a:t>
            </a:r>
            <a:r>
              <a:rPr lang="en-GB" dirty="0" smtClean="0"/>
              <a:t>and GCOS</a:t>
            </a:r>
            <a:endParaRPr lang="en-GB" dirty="0"/>
          </a:p>
        </p:txBody>
      </p:sp>
    </p:spTree>
    <p:extLst>
      <p:ext uri="{BB962C8B-B14F-4D97-AF65-F5344CB8AC3E}">
        <p14:creationId xmlns:p14="http://schemas.microsoft.com/office/powerpoint/2010/main" val="32325496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609" y="0"/>
            <a:ext cx="3278733" cy="6858000"/>
          </a:xfrm>
          <a:prstGeom prst="rect">
            <a:avLst/>
          </a:prstGeom>
        </p:spPr>
      </p:pic>
      <p:grpSp>
        <p:nvGrpSpPr>
          <p:cNvPr id="25" name="Group 24"/>
          <p:cNvGrpSpPr/>
          <p:nvPr/>
        </p:nvGrpSpPr>
        <p:grpSpPr>
          <a:xfrm>
            <a:off x="3766204" y="4602655"/>
            <a:ext cx="6131860" cy="3890481"/>
            <a:chOff x="7970543" y="3417454"/>
            <a:chExt cx="4404766" cy="2268867"/>
          </a:xfrm>
        </p:grpSpPr>
        <p:sp>
          <p:nvSpPr>
            <p:cNvPr id="3" name="Content Placeholder 4"/>
            <p:cNvSpPr txBox="1">
              <a:spLocks/>
            </p:cNvSpPr>
            <p:nvPr/>
          </p:nvSpPr>
          <p:spPr>
            <a:xfrm>
              <a:off x="8771497" y="3538577"/>
              <a:ext cx="3603812" cy="2147744"/>
            </a:xfrm>
            <a:prstGeom prst="rect">
              <a:avLst/>
            </a:prstGeom>
          </p:spPr>
          <p:txBody>
            <a:bodyPr/>
            <a:lstStyle>
              <a:lvl1pPr marL="290513" indent="-290513" algn="l" defTabSz="762000" rtl="0" eaLnBrk="0" fontAlgn="base" hangingPunct="0">
                <a:lnSpc>
                  <a:spcPts val="3000"/>
                </a:lnSpc>
                <a:spcBef>
                  <a:spcPct val="0"/>
                </a:spcBef>
                <a:spcAft>
                  <a:spcPts val="1000"/>
                </a:spcAft>
                <a:buClr>
                  <a:schemeClr val="tx1"/>
                </a:buClr>
                <a:buChar char="•"/>
                <a:defRPr sz="2400" b="1">
                  <a:solidFill>
                    <a:schemeClr val="tx1"/>
                  </a:solidFill>
                  <a:latin typeface="+mn-lt"/>
                  <a:ea typeface="MS PGothic" pitchFamily="34" charset="-128"/>
                  <a:cs typeface="MS PGothic" charset="0"/>
                </a:defRPr>
              </a:lvl1pPr>
              <a:lvl2pPr marL="766763" indent="-285750" algn="l" defTabSz="762000" rtl="0" eaLnBrk="0" fontAlgn="base" hangingPunct="0">
                <a:lnSpc>
                  <a:spcPts val="3000"/>
                </a:lnSpc>
                <a:spcBef>
                  <a:spcPct val="0"/>
                </a:spcBef>
                <a:spcAft>
                  <a:spcPts val="1000"/>
                </a:spcAft>
                <a:buClr>
                  <a:schemeClr val="tx1"/>
                </a:buClr>
                <a:buFont typeface="Arial Unicode MS" pitchFamily="34" charset="-128"/>
                <a:buChar char="‑"/>
                <a:defRPr sz="2200">
                  <a:solidFill>
                    <a:schemeClr val="tx1"/>
                  </a:solidFill>
                  <a:latin typeface="+mn-lt"/>
                  <a:ea typeface="MS PGothic" pitchFamily="34" charset="-128"/>
                  <a:cs typeface="MS PGothic" charset="0"/>
                </a:defRPr>
              </a:lvl2pPr>
              <a:lvl3pPr marL="1300163" indent="-342900" algn="l" defTabSz="762000" rtl="0" eaLnBrk="0" fontAlgn="base" hangingPunct="0">
                <a:lnSpc>
                  <a:spcPts val="2600"/>
                </a:lnSpc>
                <a:spcBef>
                  <a:spcPct val="0"/>
                </a:spcBef>
                <a:spcAft>
                  <a:spcPts val="800"/>
                </a:spcAft>
                <a:buClr>
                  <a:schemeClr val="tx1"/>
                </a:buClr>
                <a:buFont typeface="Arial" pitchFamily="34" charset="0"/>
                <a:buChar char="-"/>
                <a:defRPr sz="2200">
                  <a:solidFill>
                    <a:schemeClr val="tx1"/>
                  </a:solidFill>
                  <a:latin typeface="+mn-lt"/>
                  <a:ea typeface="MS PGothic" pitchFamily="34" charset="-128"/>
                  <a:cs typeface="MS PGothic" charset="0"/>
                </a:defRPr>
              </a:lvl3pPr>
              <a:lvl4pPr marL="1719263" indent="-228600" algn="l" defTabSz="762000" rtl="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mn-lt"/>
                  <a:ea typeface="MS PGothic" pitchFamily="34" charset="-128"/>
                  <a:cs typeface="MS PGothic" charset="0"/>
                </a:defRPr>
              </a:lvl4pPr>
              <a:lvl5pPr marL="2138363" indent="-228600" algn="l" defTabSz="762000" rtl="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mn-lt"/>
                  <a:ea typeface="MS PGothic" pitchFamily="34" charset="-128"/>
                  <a:cs typeface="MS PGothic" charset="0"/>
                </a:defRPr>
              </a:lvl5pPr>
              <a:lvl6pPr marL="25955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6pPr>
              <a:lvl7pPr marL="30527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7pPr>
              <a:lvl8pPr marL="35099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8pPr>
              <a:lvl9pPr marL="39671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9pPr>
            </a:lstStyle>
            <a:p>
              <a:pPr marL="0" indent="0">
                <a:lnSpc>
                  <a:spcPct val="100000"/>
                </a:lnSpc>
                <a:spcBef>
                  <a:spcPts val="0"/>
                </a:spcBef>
                <a:spcAft>
                  <a:spcPts val="600"/>
                </a:spcAft>
                <a:buClr>
                  <a:prstClr val="black"/>
                </a:buClr>
                <a:buFontTx/>
                <a:buNone/>
                <a:defRPr/>
              </a:pPr>
              <a:r>
                <a:rPr lang="en-US" kern="0" dirty="0">
                  <a:solidFill>
                    <a:prstClr val="black"/>
                  </a:solidFill>
                  <a:latin typeface="Calibri"/>
                  <a:cs typeface="Arial"/>
                </a:rPr>
                <a:t>*Paris Agreement Article 7 (7c):  Strengthening scientific knowledge on climate, including research, systemic observation of  the climate system and early warning systems. </a:t>
              </a:r>
            </a:p>
          </p:txBody>
        </p:sp>
        <p:sp>
          <p:nvSpPr>
            <p:cNvPr id="4" name="Oval 3"/>
            <p:cNvSpPr/>
            <p:nvPr/>
          </p:nvSpPr>
          <p:spPr bwMode="auto">
            <a:xfrm>
              <a:off x="7970543" y="3417454"/>
              <a:ext cx="750673" cy="793207"/>
            </a:xfrm>
            <a:prstGeom prst="ellipse">
              <a:avLst/>
            </a:prstGeom>
            <a:solidFill>
              <a:srgbClr val="66FF66"/>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indent="-174621" algn="ctr" defTabSz="761981" eaLnBrk="0" hangingPunct="0">
                <a:spcBef>
                  <a:spcPct val="230000"/>
                </a:spcBef>
                <a:buClr>
                  <a:prstClr val="black"/>
                </a:buClr>
                <a:defRPr/>
              </a:pPr>
              <a:r>
                <a:rPr lang="fr-CH" sz="2000" b="1" dirty="0">
                  <a:ln w="19050">
                    <a:noFill/>
                    <a:prstDash val="solid"/>
                  </a:ln>
                  <a:solidFill>
                    <a:prstClr val="white"/>
                  </a:solidFill>
                  <a:effectLst>
                    <a:outerShdw blurRad="38100" dist="38100" dir="2700000" algn="tl">
                      <a:srgbClr val="000000">
                        <a:alpha val="43137"/>
                      </a:srgbClr>
                    </a:outerShdw>
                  </a:effectLst>
                  <a:latin typeface="Calibri"/>
                </a:rPr>
                <a:t>Art 7 (7c)</a:t>
              </a:r>
              <a:endParaRPr lang="en-GB" sz="2000" b="1" dirty="0">
                <a:ln w="19050">
                  <a:noFill/>
                  <a:prstDash val="solid"/>
                </a:ln>
                <a:solidFill>
                  <a:prstClr val="white"/>
                </a:solidFill>
                <a:effectLst>
                  <a:outerShdw blurRad="38100" dist="38100" dir="2700000" algn="tl">
                    <a:srgbClr val="000000">
                      <a:alpha val="43137"/>
                    </a:srgbClr>
                  </a:outerShdw>
                </a:effectLst>
                <a:latin typeface="Calibri"/>
              </a:endParaRPr>
            </a:p>
          </p:txBody>
        </p:sp>
      </p:grpSp>
      <p:grpSp>
        <p:nvGrpSpPr>
          <p:cNvPr id="5" name="Group 2"/>
          <p:cNvGrpSpPr>
            <a:grpSpLocks noChangeAspect="1"/>
          </p:cNvGrpSpPr>
          <p:nvPr/>
        </p:nvGrpSpPr>
        <p:grpSpPr bwMode="auto">
          <a:xfrm>
            <a:off x="2441913" y="314710"/>
            <a:ext cx="7378615" cy="1291709"/>
            <a:chOff x="997517" y="3885611"/>
            <a:chExt cx="7639613" cy="1085850"/>
          </a:xfrm>
        </p:grpSpPr>
        <p:sp>
          <p:nvSpPr>
            <p:cNvPr id="6" name="Oval 5"/>
            <p:cNvSpPr/>
            <p:nvPr/>
          </p:nvSpPr>
          <p:spPr bwMode="auto">
            <a:xfrm>
              <a:off x="997517" y="3885611"/>
              <a:ext cx="1051560" cy="1051560"/>
            </a:xfrm>
            <a:prstGeom prst="ellipse">
              <a:avLst/>
            </a:prstGeom>
            <a:solidFill>
              <a:srgbClr val="996600"/>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800" dist="38100" dir="8100000" algn="tr" rotWithShape="0">
                      <a:prstClr val="black">
                        <a:alpha val="40000"/>
                      </a:prstClr>
                    </a:outerShdw>
                  </a:effectLst>
                  <a:latin typeface="Calibri"/>
                </a:rPr>
                <a:t>Art 4</a:t>
              </a:r>
              <a:endParaRPr lang="en-GB" sz="1600" b="1" dirty="0">
                <a:ln w="19050">
                  <a:noFill/>
                  <a:prstDash val="solid"/>
                </a:ln>
                <a:solidFill>
                  <a:prstClr val="white"/>
                </a:solidFill>
                <a:effectLst>
                  <a:outerShdw blurRad="50800" dist="38100" dir="8100000" algn="tr" rotWithShape="0">
                    <a:prstClr val="black">
                      <a:alpha val="40000"/>
                    </a:prstClr>
                  </a:outerShdw>
                </a:effectLst>
                <a:latin typeface="Calibri"/>
              </a:endParaRPr>
            </a:p>
          </p:txBody>
        </p:sp>
        <p:sp>
          <p:nvSpPr>
            <p:cNvPr id="7" name="Oval 6"/>
            <p:cNvSpPr/>
            <p:nvPr/>
          </p:nvSpPr>
          <p:spPr bwMode="auto">
            <a:xfrm>
              <a:off x="1700351" y="3919901"/>
              <a:ext cx="1051560" cy="1051560"/>
            </a:xfrm>
            <a:prstGeom prst="ellipse">
              <a:avLst/>
            </a:prstGeom>
            <a:solidFill>
              <a:srgbClr val="FF9900"/>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800" dist="38100" dir="8100000" algn="tr" rotWithShape="0">
                      <a:prstClr val="black">
                        <a:alpha val="40000"/>
                      </a:prstClr>
                    </a:outerShdw>
                  </a:effectLst>
                  <a:latin typeface="Calibri"/>
                </a:rPr>
                <a:t>Art 5</a:t>
              </a:r>
              <a:endParaRPr lang="en-GB" sz="1600" b="1" dirty="0">
                <a:ln w="19050">
                  <a:noFill/>
                  <a:prstDash val="solid"/>
                </a:ln>
                <a:solidFill>
                  <a:prstClr val="white"/>
                </a:solidFill>
                <a:effectLst>
                  <a:outerShdw blurRad="50800" dist="38100" dir="8100000" algn="tr" rotWithShape="0">
                    <a:prstClr val="black">
                      <a:alpha val="40000"/>
                    </a:prstClr>
                  </a:outerShdw>
                </a:effectLst>
                <a:latin typeface="Calibri"/>
              </a:endParaRPr>
            </a:p>
          </p:txBody>
        </p:sp>
        <p:sp>
          <p:nvSpPr>
            <p:cNvPr id="8" name="Oval 7"/>
            <p:cNvSpPr/>
            <p:nvPr/>
          </p:nvSpPr>
          <p:spPr bwMode="auto">
            <a:xfrm>
              <a:off x="2434123" y="3919901"/>
              <a:ext cx="1051560" cy="1051560"/>
            </a:xfrm>
            <a:prstGeom prst="ellipse">
              <a:avLst/>
            </a:prstGeom>
            <a:solidFill>
              <a:srgbClr val="FFCC00"/>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7</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9" name="Oval 8"/>
            <p:cNvSpPr/>
            <p:nvPr/>
          </p:nvSpPr>
          <p:spPr bwMode="auto">
            <a:xfrm>
              <a:off x="3147252" y="3919901"/>
              <a:ext cx="1051560" cy="1051560"/>
            </a:xfrm>
            <a:prstGeom prst="ellipse">
              <a:avLst/>
            </a:prstGeom>
            <a:solidFill>
              <a:srgbClr val="FFCC66"/>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38100" dist="38100" dir="2700000" algn="tl">
                      <a:srgbClr val="000000">
                        <a:alpha val="43137"/>
                      </a:srgbClr>
                    </a:outerShdw>
                  </a:effectLst>
                  <a:latin typeface="Calibri"/>
                </a:rPr>
                <a:t>Art 8</a:t>
              </a:r>
              <a:endParaRPr lang="en-GB" sz="1600" b="1" dirty="0">
                <a:ln w="19050">
                  <a:noFill/>
                  <a:prstDash val="solid"/>
                </a:ln>
                <a:solidFill>
                  <a:prstClr val="white"/>
                </a:solidFill>
                <a:effectLst>
                  <a:outerShdw blurRad="38100" dist="38100" dir="2700000" algn="tl">
                    <a:srgbClr val="000000">
                      <a:alpha val="43137"/>
                    </a:srgbClr>
                  </a:outerShdw>
                </a:effectLst>
                <a:latin typeface="Calibri"/>
              </a:endParaRPr>
            </a:p>
          </p:txBody>
        </p:sp>
        <p:sp>
          <p:nvSpPr>
            <p:cNvPr id="10" name="Oval 9"/>
            <p:cNvSpPr/>
            <p:nvPr/>
          </p:nvSpPr>
          <p:spPr bwMode="auto">
            <a:xfrm>
              <a:off x="3874529" y="3919901"/>
              <a:ext cx="1051560" cy="1051560"/>
            </a:xfrm>
            <a:prstGeom prst="ellipse">
              <a:avLst/>
            </a:prstGeom>
            <a:solidFill>
              <a:srgbClr val="FFCC99"/>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9</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11" name="Oval 10"/>
            <p:cNvSpPr/>
            <p:nvPr/>
          </p:nvSpPr>
          <p:spPr bwMode="auto">
            <a:xfrm>
              <a:off x="4606365" y="3919901"/>
              <a:ext cx="1051560" cy="1051560"/>
            </a:xfrm>
            <a:prstGeom prst="ellipse">
              <a:avLst/>
            </a:prstGeom>
            <a:solidFill>
              <a:srgbClr val="FFCCCC"/>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a:t>
              </a:r>
              <a:r>
                <a:rPr lang="fr-CH" sz="1600" b="1" dirty="0">
                  <a:ln w="19050">
                    <a:noFill/>
                    <a:prstDash val="solid"/>
                  </a:ln>
                  <a:solidFill>
                    <a:prstClr val="white"/>
                  </a:solidFill>
                  <a:latin typeface="Calibri"/>
                </a:rPr>
                <a:t> </a:t>
              </a: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10</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12" name="Oval 11"/>
            <p:cNvSpPr/>
            <p:nvPr/>
          </p:nvSpPr>
          <p:spPr bwMode="auto">
            <a:xfrm>
              <a:off x="5348340" y="3919901"/>
              <a:ext cx="1051560" cy="1051560"/>
            </a:xfrm>
            <a:prstGeom prst="ellipse">
              <a:avLst/>
            </a:prstGeom>
            <a:solidFill>
              <a:srgbClr val="FFCCFF"/>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11</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13" name="Oval 12"/>
            <p:cNvSpPr/>
            <p:nvPr/>
          </p:nvSpPr>
          <p:spPr bwMode="auto">
            <a:xfrm>
              <a:off x="6091834" y="3919901"/>
              <a:ext cx="1051560" cy="1051560"/>
            </a:xfrm>
            <a:prstGeom prst="ellipse">
              <a:avLst/>
            </a:prstGeom>
            <a:solidFill>
              <a:srgbClr val="CCCCFF"/>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12</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14" name="Oval 13"/>
            <p:cNvSpPr/>
            <p:nvPr/>
          </p:nvSpPr>
          <p:spPr bwMode="auto">
            <a:xfrm>
              <a:off x="6804292" y="3919901"/>
              <a:ext cx="1051560" cy="1051560"/>
            </a:xfrm>
            <a:prstGeom prst="ellipse">
              <a:avLst/>
            </a:prstGeom>
            <a:solidFill>
              <a:srgbClr val="CC99FF"/>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13</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sp>
          <p:nvSpPr>
            <p:cNvPr id="15" name="Oval 14"/>
            <p:cNvSpPr/>
            <p:nvPr/>
          </p:nvSpPr>
          <p:spPr bwMode="auto">
            <a:xfrm>
              <a:off x="7585570" y="3919901"/>
              <a:ext cx="1051560" cy="1051560"/>
            </a:xfrm>
            <a:prstGeom prst="ellipse">
              <a:avLst/>
            </a:prstGeom>
            <a:solidFill>
              <a:srgbClr val="9966FF"/>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1998" indent="-174621" defTabSz="761981" eaLnBrk="0" hangingPunct="0">
                <a:spcBef>
                  <a:spcPct val="230000"/>
                </a:spcBef>
                <a:buClr>
                  <a:prstClr val="black"/>
                </a:buClr>
                <a:defRPr/>
              </a:pPr>
              <a:r>
                <a:rPr lang="fr-CH" sz="1600" b="1" dirty="0">
                  <a:ln w="19050">
                    <a:noFill/>
                    <a:prstDash val="solid"/>
                  </a:ln>
                  <a:solidFill>
                    <a:prstClr val="white"/>
                  </a:solidFill>
                  <a:effectLst>
                    <a:outerShdw blurRad="50000" dist="50800" dir="7500000" algn="tl">
                      <a:srgbClr val="000000">
                        <a:shade val="5000"/>
                        <a:alpha val="35000"/>
                      </a:srgbClr>
                    </a:outerShdw>
                  </a:effectLst>
                  <a:latin typeface="Calibri"/>
                </a:rPr>
                <a:t>Art 14</a:t>
              </a:r>
              <a:endParaRPr lang="en-GB" sz="1600" b="1" dirty="0">
                <a:ln w="19050">
                  <a:noFill/>
                  <a:prstDash val="solid"/>
                </a:ln>
                <a:solidFill>
                  <a:prstClr val="white"/>
                </a:solidFill>
                <a:effectLst>
                  <a:outerShdw blurRad="50000" dist="50800" dir="7500000" algn="tl">
                    <a:srgbClr val="000000">
                      <a:shade val="5000"/>
                      <a:alpha val="35000"/>
                    </a:srgbClr>
                  </a:outerShdw>
                </a:effectLst>
                <a:latin typeface="Calibri"/>
              </a:endParaRPr>
            </a:p>
          </p:txBody>
        </p:sp>
      </p:grpSp>
      <p:grpSp>
        <p:nvGrpSpPr>
          <p:cNvPr id="20" name="Group 19"/>
          <p:cNvGrpSpPr/>
          <p:nvPr/>
        </p:nvGrpSpPr>
        <p:grpSpPr>
          <a:xfrm rot="16200000">
            <a:off x="-3168756" y="3168759"/>
            <a:ext cx="6858004" cy="520489"/>
            <a:chOff x="508738" y="3792312"/>
            <a:chExt cx="12192004" cy="641115"/>
          </a:xfrm>
        </p:grpSpPr>
        <p:sp>
          <p:nvSpPr>
            <p:cNvPr id="21" name="Rectangle 20"/>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22" name="Rectangle 21"/>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sp>
          <p:nvSpPr>
            <p:cNvPr id="23" name="Rectangle 22"/>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900">
                <a:solidFill>
                  <a:prstClr val="white"/>
                </a:solidFill>
                <a:latin typeface="Calibri"/>
              </a:endParaRPr>
            </a:p>
          </p:txBody>
        </p:sp>
      </p:grpSp>
      <p:sp>
        <p:nvSpPr>
          <p:cNvPr id="2" name="TextBox 1"/>
          <p:cNvSpPr txBox="1"/>
          <p:nvPr/>
        </p:nvSpPr>
        <p:spPr>
          <a:xfrm rot="18000000">
            <a:off x="2113922" y="1589247"/>
            <a:ext cx="887008" cy="461663"/>
          </a:xfrm>
          <a:prstGeom prst="rect">
            <a:avLst/>
          </a:prstGeom>
          <a:noFill/>
        </p:spPr>
        <p:txBody>
          <a:bodyPr wrap="square" lIns="91438" tIns="45719" rIns="91438" bIns="45719" rtlCol="0">
            <a:spAutoFit/>
          </a:bodyPr>
          <a:lstStyle/>
          <a:p>
            <a:pPr defTabSz="914377"/>
            <a:r>
              <a:rPr lang="en-US" sz="2400" b="1" dirty="0">
                <a:solidFill>
                  <a:srgbClr val="FF0000"/>
                </a:solidFill>
                <a:latin typeface="Calibri"/>
              </a:rPr>
              <a:t>NDCs</a:t>
            </a:r>
          </a:p>
        </p:txBody>
      </p:sp>
      <p:sp>
        <p:nvSpPr>
          <p:cNvPr id="16" name="TextBox 15"/>
          <p:cNvSpPr txBox="1"/>
          <p:nvPr/>
        </p:nvSpPr>
        <p:spPr>
          <a:xfrm rot="18000000">
            <a:off x="2201594" y="2088454"/>
            <a:ext cx="1798084" cy="461663"/>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MITIGATION</a:t>
            </a:r>
          </a:p>
        </p:txBody>
      </p:sp>
      <p:sp>
        <p:nvSpPr>
          <p:cNvPr id="17" name="TextBox 16"/>
          <p:cNvSpPr txBox="1"/>
          <p:nvPr/>
        </p:nvSpPr>
        <p:spPr>
          <a:xfrm rot="18000000">
            <a:off x="2511298" y="2615435"/>
            <a:ext cx="3319384" cy="461663"/>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LOSS &amp; DAMAGE, EWS,..</a:t>
            </a:r>
          </a:p>
        </p:txBody>
      </p:sp>
      <p:sp>
        <p:nvSpPr>
          <p:cNvPr id="18" name="TextBox 17"/>
          <p:cNvSpPr txBox="1"/>
          <p:nvPr/>
        </p:nvSpPr>
        <p:spPr>
          <a:xfrm rot="18000000">
            <a:off x="4730654" y="1887643"/>
            <a:ext cx="1312976" cy="461663"/>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FINANCE</a:t>
            </a:r>
          </a:p>
        </p:txBody>
      </p:sp>
      <p:sp>
        <p:nvSpPr>
          <p:cNvPr id="19" name="TextBox 18"/>
          <p:cNvSpPr txBox="1"/>
          <p:nvPr/>
        </p:nvSpPr>
        <p:spPr>
          <a:xfrm rot="18000000">
            <a:off x="4772421" y="2311031"/>
            <a:ext cx="2238860" cy="461663"/>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TECH TRANSFER</a:t>
            </a:r>
          </a:p>
        </p:txBody>
      </p:sp>
      <p:sp>
        <p:nvSpPr>
          <p:cNvPr id="26" name="TextBox 25"/>
          <p:cNvSpPr txBox="1"/>
          <p:nvPr/>
        </p:nvSpPr>
        <p:spPr>
          <a:xfrm rot="18000000">
            <a:off x="5108902" y="2540367"/>
            <a:ext cx="2771758" cy="461663"/>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CAPACITY BUILDING</a:t>
            </a:r>
          </a:p>
        </p:txBody>
      </p:sp>
      <p:sp>
        <p:nvSpPr>
          <p:cNvPr id="27" name="TextBox 26"/>
          <p:cNvSpPr txBox="1"/>
          <p:nvPr/>
        </p:nvSpPr>
        <p:spPr>
          <a:xfrm rot="18000000">
            <a:off x="1688042" y="2769702"/>
            <a:ext cx="3517906" cy="461663"/>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ADAPTATION, EWS, RSO</a:t>
            </a:r>
            <a:r>
              <a:rPr lang="is-IS" sz="2400" b="1" dirty="0">
                <a:solidFill>
                  <a:srgbClr val="FF0000"/>
                </a:solidFill>
                <a:latin typeface="Calibri"/>
              </a:rPr>
              <a:t>…</a:t>
            </a:r>
            <a:endParaRPr lang="en-US" sz="2400" b="1" dirty="0">
              <a:solidFill>
                <a:srgbClr val="FF0000"/>
              </a:solidFill>
              <a:latin typeface="Calibri"/>
            </a:endParaRPr>
          </a:p>
        </p:txBody>
      </p:sp>
      <p:sp>
        <p:nvSpPr>
          <p:cNvPr id="28" name="TextBox 27"/>
          <p:cNvSpPr txBox="1"/>
          <p:nvPr/>
        </p:nvSpPr>
        <p:spPr>
          <a:xfrm rot="18000000">
            <a:off x="5844118" y="2469802"/>
            <a:ext cx="2719611" cy="461663"/>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COMMUNICATIONS</a:t>
            </a:r>
          </a:p>
        </p:txBody>
      </p:sp>
      <p:sp>
        <p:nvSpPr>
          <p:cNvPr id="29" name="TextBox 28"/>
          <p:cNvSpPr txBox="1"/>
          <p:nvPr/>
        </p:nvSpPr>
        <p:spPr>
          <a:xfrm rot="18000000">
            <a:off x="5744288" y="2981396"/>
            <a:ext cx="3890805" cy="461663"/>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REPORTING/TRANSPARENCY</a:t>
            </a:r>
          </a:p>
        </p:txBody>
      </p:sp>
      <p:sp>
        <p:nvSpPr>
          <p:cNvPr id="30" name="TextBox 29"/>
          <p:cNvSpPr txBox="1"/>
          <p:nvPr/>
        </p:nvSpPr>
        <p:spPr>
          <a:xfrm rot="18000000">
            <a:off x="7285382" y="2540366"/>
            <a:ext cx="2772359" cy="461663"/>
          </a:xfrm>
          <a:prstGeom prst="rect">
            <a:avLst/>
          </a:prstGeom>
          <a:noFill/>
        </p:spPr>
        <p:txBody>
          <a:bodyPr wrap="none" lIns="91438" tIns="45719" rIns="91438" bIns="45719" rtlCol="0">
            <a:spAutoFit/>
          </a:bodyPr>
          <a:lstStyle/>
          <a:p>
            <a:pPr defTabSz="914377"/>
            <a:r>
              <a:rPr lang="en-US" sz="2400" b="1" dirty="0">
                <a:solidFill>
                  <a:srgbClr val="FF0000"/>
                </a:solidFill>
                <a:latin typeface="Calibri"/>
              </a:rPr>
              <a:t>GLOBAL STOCKTAKE</a:t>
            </a:r>
          </a:p>
        </p:txBody>
      </p:sp>
    </p:spTree>
    <p:extLst>
      <p:ext uri="{BB962C8B-B14F-4D97-AF65-F5344CB8AC3E}">
        <p14:creationId xmlns:p14="http://schemas.microsoft.com/office/powerpoint/2010/main" val="89951727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HR_talk_01_0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t" anchorCtr="0" compatLnSpc="1">
        <a:prstTxWarp prst="textNoShape">
          <a:avLst/>
        </a:prstTxWarp>
      </a:bodyPr>
      <a:lstStyle>
        <a:defPPr marL="174625" marR="0" indent="-174625" algn="l" defTabSz="762000" rtl="0" eaLnBrk="0" fontAlgn="base" latinLnBrk="0" hangingPunct="0">
          <a:lnSpc>
            <a:spcPct val="100000"/>
          </a:lnSpc>
          <a:spcBef>
            <a:spcPct val="230000"/>
          </a:spcBef>
          <a:spcAft>
            <a:spcPct val="0"/>
          </a:spcAft>
          <a:buClr>
            <a:schemeClr val="tx1"/>
          </a:buClr>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t" anchorCtr="0" compatLnSpc="1">
        <a:prstTxWarp prst="textNoShape">
          <a:avLst/>
        </a:prstTxWarp>
      </a:bodyPr>
      <a:lstStyle>
        <a:defPPr marL="174625" marR="0" indent="-174625" algn="l" defTabSz="762000" rtl="0" eaLnBrk="0" fontAlgn="base" latinLnBrk="0" hangingPunct="0">
          <a:lnSpc>
            <a:spcPct val="100000"/>
          </a:lnSpc>
          <a:spcBef>
            <a:spcPct val="230000"/>
          </a:spcBef>
          <a:spcAft>
            <a:spcPct val="0"/>
          </a:spcAft>
          <a:buClr>
            <a:schemeClr val="tx1"/>
          </a:buClr>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HR_talk_01_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R_talk_01_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R_talk_01_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R_talk_01_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R_talk_01_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R_talk_01_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R_talk_01_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Custom 1">
      <a:dk1>
        <a:srgbClr val="000000"/>
      </a:dk1>
      <a:lt1>
        <a:srgbClr val="FFFFFF"/>
      </a:lt1>
      <a:dk2>
        <a:srgbClr val="44546A"/>
      </a:dk2>
      <a:lt2>
        <a:srgbClr val="E7E6E6"/>
      </a:lt2>
      <a:accent1>
        <a:srgbClr val="0CADE9"/>
      </a:accent1>
      <a:accent2>
        <a:srgbClr val="F49133"/>
      </a:accent2>
      <a:accent3>
        <a:srgbClr val="098F9C"/>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7430</TotalTime>
  <Words>2432</Words>
  <Application>Microsoft Macintosh PowerPoint</Application>
  <PresentationFormat>Custom</PresentationFormat>
  <Paragraphs>358</Paragraphs>
  <Slides>26</Slides>
  <Notes>6</Notes>
  <HiddenSlides>0</HiddenSlides>
  <MMClips>1</MMClips>
  <ScaleCrop>false</ScaleCrop>
  <HeadingPairs>
    <vt:vector size="4" baseType="variant">
      <vt:variant>
        <vt:lpstr>Theme</vt:lpstr>
      </vt:variant>
      <vt:variant>
        <vt:i4>7</vt:i4>
      </vt:variant>
      <vt:variant>
        <vt:lpstr>Slide Titles</vt:lpstr>
      </vt:variant>
      <vt:variant>
        <vt:i4>26</vt:i4>
      </vt:variant>
    </vt:vector>
  </HeadingPairs>
  <TitlesOfParts>
    <vt:vector size="33" baseType="lpstr">
      <vt:lpstr>Office Theme</vt:lpstr>
      <vt:lpstr>1_Office Theme</vt:lpstr>
      <vt:lpstr>2_Office Theme</vt:lpstr>
      <vt:lpstr>3_Office Theme</vt:lpstr>
      <vt:lpstr>ESA Presentation</vt:lpstr>
      <vt:lpstr>1_HR_talk_01_01</vt:lpstr>
      <vt:lpstr>4_Office Theme</vt:lpstr>
      <vt:lpstr>GCOS, The Paris Agreement and Carbon </vt:lpstr>
      <vt:lpstr>PowerPoint Presentation</vt:lpstr>
      <vt:lpstr>GCOS</vt:lpstr>
      <vt:lpstr>PowerPoint Presentation</vt:lpstr>
      <vt:lpstr>PowerPoint Presentation</vt:lpstr>
      <vt:lpstr>Climate Indicators</vt:lpstr>
      <vt:lpstr>PowerPoint Presentation</vt:lpstr>
      <vt:lpstr>The UNFCCC and GCOS</vt:lpstr>
      <vt:lpstr>PowerPoint Presentation</vt:lpstr>
      <vt:lpstr>From observations to decisions </vt:lpstr>
      <vt:lpstr>Example of potential remote observation of implementation of adaption actions</vt:lpstr>
      <vt:lpstr>PowerPoint Presentation</vt:lpstr>
      <vt:lpstr>The road to the Global Stocktake</vt:lpstr>
      <vt:lpstr>Global Carbon Cycle: selected improvements</vt:lpstr>
      <vt:lpstr>GCOS IP Action T71</vt:lpstr>
      <vt:lpstr>Observing the carbon cycle</vt:lpstr>
      <vt:lpstr>Atmospheric CO2</vt:lpstr>
      <vt:lpstr>Global Carbon Project - Ocean Carbon</vt:lpstr>
      <vt:lpstr>Ocean Observations</vt:lpstr>
      <vt:lpstr>Land: Main sources of uncertainty (GCP)</vt:lpstr>
      <vt:lpstr>Land observations</vt:lpstr>
      <vt:lpstr>PowerPoint Presentation</vt:lpstr>
      <vt:lpstr>PowerPoint Presentation</vt:lpstr>
      <vt:lpstr>Global Fossil fuel and industry emissions by country</vt:lpstr>
      <vt:lpstr>Inversions</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GCOS</dc:creator>
  <cp:lastModifiedBy>Stephen Briggs</cp:lastModifiedBy>
  <cp:revision>316</cp:revision>
  <cp:lastPrinted>2018-06-05T10:04:34Z</cp:lastPrinted>
  <dcterms:created xsi:type="dcterms:W3CDTF">2016-11-01T07:33:17Z</dcterms:created>
  <dcterms:modified xsi:type="dcterms:W3CDTF">2018-06-17T14:09:37Z</dcterms:modified>
</cp:coreProperties>
</file>