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72" r:id="rId1"/>
  </p:sldMasterIdLst>
  <p:notesMasterIdLst>
    <p:notesMasterId r:id="rId14"/>
  </p:notesMasterIdLst>
  <p:sldIdLst>
    <p:sldId id="256" r:id="rId2"/>
    <p:sldId id="1130" r:id="rId3"/>
    <p:sldId id="1132" r:id="rId4"/>
    <p:sldId id="1134" r:id="rId5"/>
    <p:sldId id="1133" r:id="rId6"/>
    <p:sldId id="444" r:id="rId7"/>
    <p:sldId id="1125" r:id="rId8"/>
    <p:sldId id="574" r:id="rId9"/>
    <p:sldId id="578" r:id="rId10"/>
    <p:sldId id="575" r:id="rId11"/>
    <p:sldId id="615" r:id="rId12"/>
    <p:sldId id="287" r:id="rId13"/>
  </p:sldIdLst>
  <p:sldSz cx="9144000" cy="6858000" type="screen4x3"/>
  <p:notesSz cx="7010400" cy="9296400"/>
  <p:embeddedFontLst>
    <p:embeddedFont>
      <p:font typeface="Arial Narrow" panose="020B0604020202020204" pitchFamily="34" charset="0"/>
      <p:regular r:id="rId15"/>
      <p:bold r:id="rId16"/>
      <p:italic r:id="rId17"/>
      <p:boldItalic r:id="rId18"/>
    </p:embeddedFont>
    <p:embeddedFont>
      <p:font typeface="Calibri" panose="020F0502020204030204" pitchFamily="34" charset="0"/>
      <p:regular r:id="rId19"/>
      <p:bold r:id="rId20"/>
      <p:italic r:id="rId21"/>
      <p:boldItalic r:id="rId2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6EBC"/>
    <a:srgbClr val="3D7499"/>
    <a:srgbClr val="9180F8"/>
    <a:srgbClr val="9E7CFC"/>
    <a:srgbClr val="993366"/>
    <a:srgbClr val="CA74AB"/>
    <a:srgbClr val="9966FF"/>
    <a:srgbClr val="8CBD67"/>
    <a:srgbClr val="91B44A"/>
    <a:srgbClr val="978D3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76518" autoAdjust="0"/>
  </p:normalViewPr>
  <p:slideViewPr>
    <p:cSldViewPr snapToGrid="0" snapToObjects="1">
      <p:cViewPr>
        <p:scale>
          <a:sx n="100" d="100"/>
          <a:sy n="100" d="100"/>
        </p:scale>
        <p:origin x="1424" y="-5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EDC6D37-6035-4B2B-834F-44D33B844F4B}" type="datetimeFigureOut">
              <a:rPr lang="en-US" smtClean="0"/>
              <a:t>6/17/18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63729DD-EBE7-45A7-ABA5-42B77ACE6464}" type="slidenum">
              <a:rPr lang="en-US" smtClean="0"/>
              <a:t>‹#›</a:t>
            </a:fld>
            <a:endParaRPr lang="en-US"/>
          </a:p>
        </p:txBody>
      </p:sp>
    </p:spTree>
    <p:extLst>
      <p:ext uri="{BB962C8B-B14F-4D97-AF65-F5344CB8AC3E}">
        <p14:creationId xmlns:p14="http://schemas.microsoft.com/office/powerpoint/2010/main" val="512767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E63729DD-EBE7-45A7-ABA5-42B77ACE6464}" type="slidenum">
              <a:rPr lang="en-US" smtClean="0"/>
              <a:t>1</a:t>
            </a:fld>
            <a:endParaRPr lang="en-US"/>
          </a:p>
        </p:txBody>
      </p:sp>
    </p:spTree>
    <p:extLst>
      <p:ext uri="{BB962C8B-B14F-4D97-AF65-F5344CB8AC3E}">
        <p14:creationId xmlns:p14="http://schemas.microsoft.com/office/powerpoint/2010/main" val="2950054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Notes:</a:t>
            </a:r>
          </a:p>
          <a:p>
            <a:r>
              <a:rPr lang="en-US" sz="1200" b="0" i="0" kern="1200" dirty="0">
                <a:solidFill>
                  <a:schemeClr val="tx1"/>
                </a:solidFill>
                <a:effectLst/>
                <a:latin typeface="+mn-lt"/>
                <a:ea typeface="+mn-ea"/>
                <a:cs typeface="+mn-cs"/>
              </a:rPr>
              <a:t>The size of the circles given is the illustration are relational and demonstrative of line office and mission focus versus scaled accurately to show the proportional budget or manpower investment in each goal (notably NESDIS funding is half of NOAA overall &amp; double NMFS). The schematic shows the degree to which various line offices prioritize and/or carry out particular goals as it relates to the ecosystem, weather, and water, climate, </a:t>
            </a:r>
            <a:r>
              <a:rPr lang="en-US" sz="1200" b="0" i="0" kern="1200" dirty="0" err="1">
                <a:solidFill>
                  <a:schemeClr val="tx1"/>
                </a:solidFill>
                <a:effectLst/>
                <a:latin typeface="+mn-lt"/>
                <a:ea typeface="+mn-ea"/>
                <a:cs typeface="+mn-cs"/>
              </a:rPr>
              <a:t>etc</a:t>
            </a:r>
            <a:r>
              <a:rPr lang="en-US" sz="1200" b="0" i="0" kern="1200" dirty="0">
                <a:solidFill>
                  <a:schemeClr val="tx1"/>
                </a:solidFill>
                <a:effectLst/>
                <a:latin typeface="+mn-lt"/>
                <a:ea typeface="+mn-ea"/>
                <a:cs typeface="+mn-cs"/>
              </a:rPr>
              <a:t> and is helpful in guiding the direction of the agency perspectives on sustained observations/sampling of atmospheric constituents and GHG Monitoring which could be effectively considered a climate goal.</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Although observing, modeling, and engaging with users/stakeholders are shared enterprise services/goals. We’ll focus on the capabilities provided from OAR and NESDIS</a:t>
            </a:r>
          </a:p>
          <a:p>
            <a:r>
              <a:rPr lang="en-US" sz="1200" b="0" i="0" kern="1200" dirty="0">
                <a:solidFill>
                  <a:schemeClr val="tx1"/>
                </a:solidFill>
                <a:effectLst/>
                <a:latin typeface="+mn-lt"/>
                <a:ea typeface="+mn-ea"/>
                <a:cs typeface="+mn-cs"/>
              </a:rPr>
              <a:t>NWS has climate prediction center as an example of the small part of its mission area that is focused on Climate (ENSO for example)</a:t>
            </a:r>
          </a:p>
          <a:p>
            <a:endParaRPr lang="en-US" dirty="0"/>
          </a:p>
        </p:txBody>
      </p:sp>
      <p:sp>
        <p:nvSpPr>
          <p:cNvPr id="4" name="Slide Number Placeholder 3"/>
          <p:cNvSpPr>
            <a:spLocks noGrp="1"/>
          </p:cNvSpPr>
          <p:nvPr>
            <p:ph type="sldNum" sz="quarter" idx="10"/>
          </p:nvPr>
        </p:nvSpPr>
        <p:spPr/>
        <p:txBody>
          <a:bodyPr/>
          <a:lstStyle/>
          <a:p>
            <a:fld id="{E63729DD-EBE7-45A7-ABA5-42B77ACE6464}" type="slidenum">
              <a:rPr lang="en-US" smtClean="0"/>
              <a:t>2</a:t>
            </a:fld>
            <a:endParaRPr lang="en-US"/>
          </a:p>
        </p:txBody>
      </p:sp>
    </p:spTree>
    <p:extLst>
      <p:ext uri="{BB962C8B-B14F-4D97-AF65-F5344CB8AC3E}">
        <p14:creationId xmlns:p14="http://schemas.microsoft.com/office/powerpoint/2010/main" val="720494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Top Image: NOAA Global Cooperative Air Sampling Network Used to Determine the AGGI. Red dots are weekly flask sampling sites and blue circles are continuous measurement sites.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Bottom Left Image:  Flask air samples in ESRL/GMD Lab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Bottom Right Image: Image during flight for ESRL/GMD Aircraft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ERSL/GMD global CO2 372 ppm in 2002, 402 ppm in 2016, 30 </a:t>
            </a:r>
            <a:r>
              <a:rPr lang="en-US" dirty="0" err="1"/>
              <a:t>pppm</a:t>
            </a:r>
            <a:r>
              <a:rPr lang="en-US" dirty="0"/>
              <a:t>/372 ~= 8% increase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Within NOAA, OAR serves a unique role. NOAA’S other line offices specialize in operational services: managing environmental data, providing information on ocean environments, delivering weather forecasts, and warnings, and acting as stewards of living marine resources and habitats. OAR, on the other hand, specializes in improving these capabilities, and improving our understanding of the Earth system across these mission areas. OAR's position is at the intersection of NOAA’s science and service missions and the broader research community enables it to lead a research agenda and forge partnerships  that advance understanding and prediction of the Earth System to enhance society's ability to make effective decisions. </a:t>
            </a:r>
          </a:p>
          <a:p>
            <a:r>
              <a:rPr lang="en-US" sz="1200" b="0" kern="1200" dirty="0">
                <a:solidFill>
                  <a:schemeClr val="tx1"/>
                </a:solidFill>
                <a:effectLst/>
                <a:latin typeface="+mn-lt"/>
                <a:ea typeface="+mn-ea"/>
                <a:cs typeface="+mn-cs"/>
              </a:rPr>
              <a:t>OAR Climate R&amp;D Questions:</a:t>
            </a:r>
          </a:p>
          <a:p>
            <a:r>
              <a:rPr lang="en-US" sz="1200" b="0" kern="1200" dirty="0">
                <a:solidFill>
                  <a:schemeClr val="tx1"/>
                </a:solidFill>
                <a:effectLst/>
                <a:latin typeface="+mn-lt"/>
                <a:ea typeface="+mn-ea"/>
                <a:cs typeface="+mn-cs"/>
              </a:rPr>
              <a:t>What is the state of the climate system and how is it evolving?</a:t>
            </a:r>
          </a:p>
          <a:p>
            <a:r>
              <a:rPr lang="en-US" sz="1200" b="0" kern="1200" dirty="0">
                <a:solidFill>
                  <a:schemeClr val="tx1"/>
                </a:solidFill>
                <a:effectLst/>
                <a:latin typeface="+mn-lt"/>
                <a:ea typeface="+mn-ea"/>
                <a:cs typeface="+mn-cs"/>
              </a:rPr>
              <a:t>What causes climate variability and change on global and regional scales?</a:t>
            </a:r>
          </a:p>
          <a:p>
            <a:r>
              <a:rPr lang="en-US" sz="1200" b="0" kern="1200" dirty="0">
                <a:solidFill>
                  <a:schemeClr val="tx1"/>
                </a:solidFill>
                <a:effectLst/>
                <a:latin typeface="+mn-lt"/>
                <a:ea typeface="+mn-ea"/>
                <a:cs typeface="+mn-cs"/>
              </a:rPr>
              <a:t>What improvements in global and regional climate predictions are possible?</a:t>
            </a:r>
          </a:p>
          <a:p>
            <a:r>
              <a:rPr lang="en-US" sz="1200" b="0" kern="1200" dirty="0">
                <a:solidFill>
                  <a:schemeClr val="tx1"/>
                </a:solidFill>
                <a:effectLst/>
                <a:latin typeface="+mn-lt"/>
                <a:ea typeface="+mn-ea"/>
                <a:cs typeface="+mn-cs"/>
              </a:rPr>
              <a:t>How can NOAA bet inform and support the Nation’s efforts to adapt to the impacts of climate variability and change?</a:t>
            </a:r>
          </a:p>
          <a:p>
            <a:endParaRPr lang="en-US"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63729DD-EBE7-45A7-ABA5-42B77ACE6464}" type="slidenum">
              <a:rPr lang="en-US" smtClean="0"/>
              <a:t>3</a:t>
            </a:fld>
            <a:endParaRPr lang="en-US"/>
          </a:p>
        </p:txBody>
      </p:sp>
    </p:spTree>
    <p:extLst>
      <p:ext uri="{BB962C8B-B14F-4D97-AF65-F5344CB8AC3E}">
        <p14:creationId xmlns:p14="http://schemas.microsoft.com/office/powerpoint/2010/main" val="3432958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Top Image: NOAA Global Cooperative Air Sampling Network Used to Determine the AGGI. Red dots are weekly flask sampling sites and blue circles are continuous measurement sites.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Bottom Left Image:  Flask air samples in ESRL/GMD Lab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Bottom Right Image: Image during flight for ESRL/GMD Aircraft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ERSL/GMD global CO2 372 ppm in 2002, 402 ppm in 2016, 30 </a:t>
            </a:r>
            <a:r>
              <a:rPr lang="en-US" dirty="0" err="1"/>
              <a:t>pppm</a:t>
            </a:r>
            <a:r>
              <a:rPr lang="en-US" dirty="0"/>
              <a:t>/372 ~= 8% increase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Within NOAA, OAR serves a unique role. NOAA’S other line offices specialize in operational services: managing environmental data, providing information on ocean environments, delivering weather forecasts, and warnings, and acting as stewards of living marine resources and habitats. OAR, on the other hand, specializes in improving these capabilities, and improving our understanding of the Earth system across these mission areas. OAR's position is at the intersection of NOAA’s science and service missions and the broader research community enables it to lead a research agenda and forge partnerships  that advance understanding and prediction of the Earth System to enhance society's ability to make effective decisions. </a:t>
            </a:r>
          </a:p>
          <a:p>
            <a:r>
              <a:rPr lang="en-US" sz="1200" b="0" kern="1200" dirty="0">
                <a:solidFill>
                  <a:schemeClr val="tx1"/>
                </a:solidFill>
                <a:effectLst/>
                <a:latin typeface="+mn-lt"/>
                <a:ea typeface="+mn-ea"/>
                <a:cs typeface="+mn-cs"/>
              </a:rPr>
              <a:t>OAR Climate R&amp;D Questions:</a:t>
            </a:r>
          </a:p>
          <a:p>
            <a:r>
              <a:rPr lang="en-US" sz="1200" b="0" kern="1200" dirty="0">
                <a:solidFill>
                  <a:schemeClr val="tx1"/>
                </a:solidFill>
                <a:effectLst/>
                <a:latin typeface="+mn-lt"/>
                <a:ea typeface="+mn-ea"/>
                <a:cs typeface="+mn-cs"/>
              </a:rPr>
              <a:t>What is the state of the climate system and how is it evolving?</a:t>
            </a:r>
          </a:p>
          <a:p>
            <a:r>
              <a:rPr lang="en-US" sz="1200" b="0" kern="1200" dirty="0">
                <a:solidFill>
                  <a:schemeClr val="tx1"/>
                </a:solidFill>
                <a:effectLst/>
                <a:latin typeface="+mn-lt"/>
                <a:ea typeface="+mn-ea"/>
                <a:cs typeface="+mn-cs"/>
              </a:rPr>
              <a:t>What causes climate variability and change on global and regional scales?</a:t>
            </a:r>
          </a:p>
          <a:p>
            <a:r>
              <a:rPr lang="en-US" sz="1200" b="0" kern="1200" dirty="0">
                <a:solidFill>
                  <a:schemeClr val="tx1"/>
                </a:solidFill>
                <a:effectLst/>
                <a:latin typeface="+mn-lt"/>
                <a:ea typeface="+mn-ea"/>
                <a:cs typeface="+mn-cs"/>
              </a:rPr>
              <a:t>What improvements in global and regional climate predictions are possible?</a:t>
            </a:r>
          </a:p>
          <a:p>
            <a:r>
              <a:rPr lang="en-US" sz="1200" b="0" kern="1200" dirty="0">
                <a:solidFill>
                  <a:schemeClr val="tx1"/>
                </a:solidFill>
                <a:effectLst/>
                <a:latin typeface="+mn-lt"/>
                <a:ea typeface="+mn-ea"/>
                <a:cs typeface="+mn-cs"/>
              </a:rPr>
              <a:t>How can NOAA bet inform and support the Nation’s efforts to adapt to the impacts of climate variability and change?</a:t>
            </a:r>
          </a:p>
          <a:p>
            <a:endParaRPr lang="en-US"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63729DD-EBE7-45A7-ABA5-42B77ACE6464}" type="slidenum">
              <a:rPr lang="en-US" smtClean="0"/>
              <a:t>4</a:t>
            </a:fld>
            <a:endParaRPr lang="en-US"/>
          </a:p>
        </p:txBody>
      </p:sp>
    </p:spTree>
    <p:extLst>
      <p:ext uri="{BB962C8B-B14F-4D97-AF65-F5344CB8AC3E}">
        <p14:creationId xmlns:p14="http://schemas.microsoft.com/office/powerpoint/2010/main" val="330884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ERSL/GMD global CO2 372 ppm in 2002, 402 ppm in 2016, 30 </a:t>
            </a:r>
            <a:r>
              <a:rPr lang="en-US" dirty="0" err="1"/>
              <a:t>pppm</a:t>
            </a:r>
            <a:r>
              <a:rPr lang="en-US" dirty="0"/>
              <a:t>/372 ~= 8% increase</a:t>
            </a:r>
          </a:p>
          <a:p>
            <a:pPr lvl="1"/>
            <a:endParaRPr lang="en-US" dirty="0"/>
          </a:p>
          <a:p>
            <a:pPr lvl="1"/>
            <a:r>
              <a:rPr lang="en-US" dirty="0"/>
              <a:t>Could be induced by algorithm</a:t>
            </a:r>
          </a:p>
          <a:p>
            <a:pPr lvl="2"/>
            <a:r>
              <a:rPr lang="en-US" dirty="0"/>
              <a:t>Operational in 2009 for </a:t>
            </a:r>
            <a:r>
              <a:rPr lang="en-US" dirty="0" err="1"/>
              <a:t>Metop</a:t>
            </a:r>
            <a:r>
              <a:rPr lang="en-US" dirty="0"/>
              <a:t>-A and 2012 for S-NPP, 2014 for </a:t>
            </a:r>
            <a:r>
              <a:rPr lang="en-US" dirty="0" err="1"/>
              <a:t>Metop</a:t>
            </a:r>
            <a:r>
              <a:rPr lang="en-US" dirty="0"/>
              <a:t>-B</a:t>
            </a:r>
          </a:p>
          <a:p>
            <a:pPr lvl="3"/>
            <a:r>
              <a:rPr lang="en-US" dirty="0"/>
              <a:t>e.g., operational constraints prohibit a common training of T(p) and q(p) regression</a:t>
            </a:r>
          </a:p>
          <a:p>
            <a:pPr lvl="1"/>
            <a:r>
              <a:rPr lang="en-US" dirty="0"/>
              <a:t>..or.. meteorology at 9:30 is different than 1:30</a:t>
            </a:r>
          </a:p>
          <a:p>
            <a:pPr lvl="2"/>
            <a:r>
              <a:rPr lang="en-US" dirty="0"/>
              <a:t>9:30 T &amp; clouds are closer to diurnal average, 1:30 max extremes</a:t>
            </a:r>
          </a:p>
          <a:p>
            <a:pPr lvl="2"/>
            <a:r>
              <a:rPr lang="en-US" dirty="0"/>
              <a:t>Marine stratocumulus tend to be more filled-in at 9:30 am</a:t>
            </a:r>
          </a:p>
          <a:p>
            <a:pPr lvl="2"/>
            <a:r>
              <a:rPr lang="en-US" dirty="0"/>
              <a:t>Oceans are cloudier at 9:30 am, Land is ~20% cloudier at 1:30 pm</a:t>
            </a:r>
          </a:p>
          <a:p>
            <a:pPr lvl="1"/>
            <a:r>
              <a:rPr lang="en-US" dirty="0"/>
              <a:t>..or.. due to instrument differences</a:t>
            </a:r>
          </a:p>
          <a:p>
            <a:pPr lvl="2"/>
            <a:r>
              <a:rPr lang="en-US" dirty="0"/>
              <a:t>4 FOV IASI CCR’s have lower contrast than 9 FOV CCR’s</a:t>
            </a:r>
          </a:p>
          <a:p>
            <a:pPr lvl="2"/>
            <a:r>
              <a:rPr lang="en-US" dirty="0"/>
              <a:t>IASI spectral resolution, spatial sampling, NEDN </a:t>
            </a:r>
          </a:p>
          <a:p>
            <a:pPr lvl="2"/>
            <a:r>
              <a:rPr lang="en-US" dirty="0"/>
              <a:t>ATMS spatial and spectral sampling is better than AMSU/MHS</a:t>
            </a:r>
          </a:p>
          <a:p>
            <a:pPr lvl="1"/>
            <a:r>
              <a:rPr lang="en-US" dirty="0"/>
              <a:t>..or.. due to poor validation datasets</a:t>
            </a:r>
          </a:p>
          <a:p>
            <a:pPr lvl="2"/>
            <a:r>
              <a:rPr lang="en-US" dirty="0"/>
              <a:t>Aliasing between over-pass time and  synoptic model or RAOB launch time</a:t>
            </a:r>
          </a:p>
          <a:p>
            <a:pPr lvl="3"/>
            <a:r>
              <a:rPr lang="en-US" dirty="0"/>
              <a:t>1:30 am/pm overpass tends to select Europe/Hawaii 0,12Z</a:t>
            </a:r>
          </a:p>
          <a:p>
            <a:pPr lvl="3"/>
            <a:r>
              <a:rPr lang="en-US" dirty="0"/>
              <a:t>9:30 am/pm overpass tends to select mid-Atlantic, Japan, and Australia 0,12Z</a:t>
            </a:r>
          </a:p>
          <a:p>
            <a:pPr lvl="2"/>
            <a:r>
              <a:rPr lang="en-US" dirty="0"/>
              <a:t>A common RAOB dataset doesn’t help</a:t>
            </a:r>
          </a:p>
          <a:p>
            <a:pPr lvl="3"/>
            <a:r>
              <a:rPr lang="en-US" dirty="0"/>
              <a:t>Forcing </a:t>
            </a:r>
            <a:r>
              <a:rPr lang="en-US" dirty="0" err="1"/>
              <a:t>Metop</a:t>
            </a:r>
            <a:r>
              <a:rPr lang="en-US" dirty="0"/>
              <a:t> and S-NPP to use same RAOBS forces a systematic 4 hour time of day difference</a:t>
            </a:r>
          </a:p>
          <a:p>
            <a:pPr lvl="2"/>
            <a:endParaRPr lang="en-US" dirty="0"/>
          </a:p>
          <a:p>
            <a:endParaRPr lang="en-US" dirty="0"/>
          </a:p>
        </p:txBody>
      </p:sp>
      <p:sp>
        <p:nvSpPr>
          <p:cNvPr id="4" name="Slide Number Placeholder 3"/>
          <p:cNvSpPr>
            <a:spLocks noGrp="1"/>
          </p:cNvSpPr>
          <p:nvPr>
            <p:ph type="sldNum" sz="quarter" idx="10"/>
          </p:nvPr>
        </p:nvSpPr>
        <p:spPr/>
        <p:txBody>
          <a:bodyPr/>
          <a:lstStyle/>
          <a:p>
            <a:fld id="{9C36A01D-2444-4D94-9CE0-F4A1918D3D61}" type="slidenum">
              <a:rPr lang="en-US" smtClean="0"/>
              <a:t>6</a:t>
            </a:fld>
            <a:endParaRPr lang="en-US"/>
          </a:p>
        </p:txBody>
      </p:sp>
    </p:spTree>
    <p:extLst>
      <p:ext uri="{BB962C8B-B14F-4D97-AF65-F5344CB8AC3E}">
        <p14:creationId xmlns:p14="http://schemas.microsoft.com/office/powerpoint/2010/main" val="4006474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3729DD-EBE7-45A7-ABA5-42B77ACE6464}" type="slidenum">
              <a:rPr lang="en-US" smtClean="0"/>
              <a:t>7</a:t>
            </a:fld>
            <a:endParaRPr lang="en-US"/>
          </a:p>
        </p:txBody>
      </p:sp>
    </p:spTree>
    <p:extLst>
      <p:ext uri="{BB962C8B-B14F-4D97-AF65-F5344CB8AC3E}">
        <p14:creationId xmlns:p14="http://schemas.microsoft.com/office/powerpoint/2010/main" val="2230661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7ACB9A24-C303-4202-B3E6-DC91479110B3}" type="slidenum">
              <a:rPr lang="en-US" altLang="de-DE" smtClean="0">
                <a:solidFill>
                  <a:prstClr val="black"/>
                </a:solidFill>
              </a:rPr>
              <a:pPr/>
              <a:t>9</a:t>
            </a:fld>
            <a:endParaRPr lang="en-US" altLang="de-DE">
              <a:solidFill>
                <a:prstClr val="black"/>
              </a:solidFill>
            </a:endParaRPr>
          </a:p>
        </p:txBody>
      </p:sp>
      <p:sp>
        <p:nvSpPr>
          <p:cNvPr id="27651" name="Rectangle 2"/>
          <p:cNvSpPr>
            <a:spLocks noGrp="1" noRot="1" noChangeAspect="1" noChangeArrowheads="1" noTextEdit="1"/>
          </p:cNvSpPr>
          <p:nvPr>
            <p:ph type="sldImg"/>
          </p:nvPr>
        </p:nvSpPr>
        <p:spPr>
          <a:xfrm>
            <a:off x="2909888" y="523875"/>
            <a:ext cx="3500437" cy="2624138"/>
          </a:xfrm>
          <a:ln/>
        </p:spPr>
      </p:sp>
      <p:sp>
        <p:nvSpPr>
          <p:cNvPr id="27652" name="Rectangle 3"/>
          <p:cNvSpPr>
            <a:spLocks noGrp="1" noChangeArrowheads="1"/>
          </p:cNvSpPr>
          <p:nvPr>
            <p:ph type="body" idx="1"/>
          </p:nvPr>
        </p:nvSpPr>
        <p:spPr>
          <a:noFill/>
          <a:ln/>
        </p:spPr>
        <p:txBody>
          <a:bodyPr/>
          <a:lstStyle/>
          <a:p>
            <a:pPr marL="232075" indent="-232075">
              <a:lnSpc>
                <a:spcPct val="90000"/>
              </a:lnSpc>
            </a:pPr>
            <a:endParaRPr lang="de-DE" altLang="de-DE" sz="1000" dirty="0"/>
          </a:p>
        </p:txBody>
      </p:sp>
    </p:spTree>
    <p:extLst>
      <p:ext uri="{BB962C8B-B14F-4D97-AF65-F5344CB8AC3E}">
        <p14:creationId xmlns:p14="http://schemas.microsoft.com/office/powerpoint/2010/main" val="2738444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www.star.nesdis.noaa.gov</a:t>
            </a:r>
            <a:r>
              <a:rPr lang="en-US" dirty="0"/>
              <a:t>/</a:t>
            </a:r>
            <a:r>
              <a:rPr lang="en-US" dirty="0" err="1"/>
              <a:t>jpss</a:t>
            </a:r>
            <a:r>
              <a:rPr lang="en-US" dirty="0"/>
              <a:t>/documents/meetings/2016/JPSS_CPO/JPSS_CPO_AC4_REPORT.pdf</a:t>
            </a:r>
          </a:p>
        </p:txBody>
      </p:sp>
      <p:sp>
        <p:nvSpPr>
          <p:cNvPr id="4" name="Slide Number Placeholder 3"/>
          <p:cNvSpPr>
            <a:spLocks noGrp="1"/>
          </p:cNvSpPr>
          <p:nvPr>
            <p:ph type="sldNum" sz="quarter" idx="10"/>
          </p:nvPr>
        </p:nvSpPr>
        <p:spPr/>
        <p:txBody>
          <a:bodyPr/>
          <a:lstStyle/>
          <a:p>
            <a:fld id="{9C36A01D-2444-4D94-9CE0-F4A1918D3D61}" type="slidenum">
              <a:rPr lang="en-US" smtClean="0"/>
              <a:t>11</a:t>
            </a:fld>
            <a:endParaRPr lang="en-US"/>
          </a:p>
        </p:txBody>
      </p:sp>
    </p:spTree>
    <p:extLst>
      <p:ext uri="{BB962C8B-B14F-4D97-AF65-F5344CB8AC3E}">
        <p14:creationId xmlns:p14="http://schemas.microsoft.com/office/powerpoint/2010/main" val="2676177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4E6E69-2900-4CEB-A41D-0F29377ADCEB}" type="slidenum">
              <a:rPr lang="en-US" smtClean="0"/>
              <a:pPr/>
              <a:t>12</a:t>
            </a:fld>
            <a:endParaRPr lang="en-US"/>
          </a:p>
        </p:txBody>
      </p:sp>
    </p:spTree>
    <p:extLst>
      <p:ext uri="{BB962C8B-B14F-4D97-AF65-F5344CB8AC3E}">
        <p14:creationId xmlns:p14="http://schemas.microsoft.com/office/powerpoint/2010/main" val="1035136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B46AD94-6C3A-B946-A224-92F52E224171}" type="datetimeFigureOut">
              <a:rPr lang="en-US" smtClean="0"/>
              <a:pPr/>
              <a:t>6/17/18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A2714A5-1229-4647-B0D8-F7E1A6513B9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B46AD94-6C3A-B946-A224-92F52E224171}" type="datetimeFigureOut">
              <a:rPr lang="en-US" smtClean="0"/>
              <a:pPr/>
              <a:t>6/17/18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A2714A5-1229-4647-B0D8-F7E1A6513B9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B46AD94-6C3A-B946-A224-92F52E224171}" type="datetimeFigureOut">
              <a:rPr lang="en-US" smtClean="0"/>
              <a:pPr/>
              <a:t>6/17/18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A2714A5-1229-4647-B0D8-F7E1A6513B9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B46AD94-6C3A-B946-A224-92F52E224171}" type="datetimeFigureOut">
              <a:rPr lang="en-US" smtClean="0"/>
              <a:pPr/>
              <a:t>6/17/18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A2714A5-1229-4647-B0D8-F7E1A6513B9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B46AD94-6C3A-B946-A224-92F52E224171}" type="datetimeFigureOut">
              <a:rPr lang="en-US" smtClean="0"/>
              <a:pPr/>
              <a:t>6/17/18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A2714A5-1229-4647-B0D8-F7E1A6513B9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B46AD94-6C3A-B946-A224-92F52E224171}" type="datetimeFigureOut">
              <a:rPr lang="en-US" smtClean="0"/>
              <a:pPr/>
              <a:t>6/17/18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A2714A5-1229-4647-B0D8-F7E1A6513B9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9B46AD94-6C3A-B946-A224-92F52E224171}" type="datetimeFigureOut">
              <a:rPr lang="en-US" smtClean="0"/>
              <a:pPr/>
              <a:t>6/17/18</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0A2714A5-1229-4647-B0D8-F7E1A6513B9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B46AD94-6C3A-B946-A224-92F52E224171}" type="datetimeFigureOut">
              <a:rPr lang="en-US" smtClean="0"/>
              <a:pPr/>
              <a:t>6/17/18</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A2714A5-1229-4647-B0D8-F7E1A6513B9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B46AD94-6C3A-B946-A224-92F52E224171}" type="datetimeFigureOut">
              <a:rPr lang="en-US" smtClean="0"/>
              <a:pPr/>
              <a:t>6/17/18</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0A2714A5-1229-4647-B0D8-F7E1A6513B9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B46AD94-6C3A-B946-A224-92F52E224171}" type="datetimeFigureOut">
              <a:rPr lang="en-US" smtClean="0"/>
              <a:pPr/>
              <a:t>6/17/18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A2714A5-1229-4647-B0D8-F7E1A6513B9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B46AD94-6C3A-B946-A224-92F52E224171}" type="datetimeFigureOut">
              <a:rPr lang="en-US" smtClean="0"/>
              <a:pPr/>
              <a:t>6/17/18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A2714A5-1229-4647-B0D8-F7E1A6513B9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p:cNvSpPr/>
          <p:nvPr userDrawn="1"/>
        </p:nvSpPr>
        <p:spPr>
          <a:xfrm>
            <a:off x="0" y="0"/>
            <a:ext cx="9144000" cy="332045"/>
          </a:xfrm>
          <a:prstGeom prst="rect">
            <a:avLst/>
          </a:prstGeom>
          <a:solidFill>
            <a:srgbClr val="2E6E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userDrawn="1"/>
        </p:nvSpPr>
        <p:spPr>
          <a:xfrm>
            <a:off x="730923" y="6572250"/>
            <a:ext cx="7677469" cy="261610"/>
          </a:xfrm>
          <a:prstGeom prst="rect">
            <a:avLst/>
          </a:prstGeom>
          <a:noFill/>
        </p:spPr>
        <p:txBody>
          <a:bodyPr wrap="square" rtlCol="0">
            <a:spAutoFit/>
          </a:bodyPr>
          <a:lstStyle/>
          <a:p>
            <a:r>
              <a:rPr lang="en-US" sz="1100" dirty="0">
                <a:solidFill>
                  <a:srgbClr val="2E6EBC"/>
                </a:solidFill>
                <a:latin typeface="+mj-lt"/>
              </a:rPr>
              <a:t>NOAA National Centers for Environmental Information</a:t>
            </a:r>
          </a:p>
        </p:txBody>
      </p:sp>
      <p:sp>
        <p:nvSpPr>
          <p:cNvPr id="7" name="Rectangle 6"/>
          <p:cNvSpPr/>
          <p:nvPr userDrawn="1"/>
        </p:nvSpPr>
        <p:spPr>
          <a:xfrm>
            <a:off x="0" y="1547219"/>
            <a:ext cx="9144000" cy="5043589"/>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393344"/>
            <a:ext cx="9144000" cy="1089415"/>
          </a:xfrm>
          <a:prstGeom prst="rect">
            <a:avLst/>
          </a:prstGeom>
          <a:solidFill>
            <a:schemeClr val="bg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95070"/>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a:t>Click to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2"/>
          <p:cNvSpPr txBox="1">
            <a:spLocks/>
          </p:cNvSpPr>
          <p:nvPr userDrawn="1"/>
        </p:nvSpPr>
        <p:spPr>
          <a:xfrm>
            <a:off x="7010400" y="650768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F74ABD-1C85-4490-B210-5B286567E4CF}" type="slidenum">
              <a:rPr lang="en-US" sz="1600" smtClean="0"/>
              <a:pPr/>
              <a:t>‹#›</a:t>
            </a:fld>
            <a:endParaRPr lang="en-US" sz="1600" dirty="0"/>
          </a:p>
        </p:txBody>
      </p:sp>
      <p:pic>
        <p:nvPicPr>
          <p:cNvPr id="17" name="Picture 1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881" y="6326628"/>
            <a:ext cx="519079" cy="517349"/>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b="1" kern="1200">
          <a:solidFill>
            <a:srgbClr val="2E6EBC"/>
          </a:solidFill>
          <a:latin typeface="Arial Narrow" panose="020B0606020202030204" pitchFamily="34" charset="0"/>
          <a:ea typeface="+mj-ea"/>
          <a:cs typeface="+mj-cs"/>
        </a:defRPr>
      </a:lvl1pPr>
    </p:titleStyle>
    <p:body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sz="3200" kern="1200">
          <a:solidFill>
            <a:schemeClr val="accent5">
              <a:lumMod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accent5">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star.nesdis.noaa.gov/jpss/documents/meetings/2016/JPSS_CPO/JPSS_CPO_AC4_REPORT.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esrl.noaa.gov/csd/projects/firex/"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6.tiff"/></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tiff"/><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gif"/><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6584" r="6586"/>
          <a:stretch/>
        </p:blipFill>
        <p:spPr>
          <a:xfrm>
            <a:off x="0" y="723900"/>
            <a:ext cx="9144000" cy="3570349"/>
          </a:xfrm>
          <a:prstGeom prst="rect">
            <a:avLst/>
          </a:prstGeom>
        </p:spPr>
      </p:pic>
      <p:sp>
        <p:nvSpPr>
          <p:cNvPr id="17" name="Rectangle 16"/>
          <p:cNvSpPr/>
          <p:nvPr/>
        </p:nvSpPr>
        <p:spPr>
          <a:xfrm>
            <a:off x="0" y="2054458"/>
            <a:ext cx="9144000" cy="2233881"/>
          </a:xfrm>
          <a:prstGeom prst="rect">
            <a:avLst/>
          </a:prstGeom>
          <a:solidFill>
            <a:schemeClr val="bg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p:cNvSpPr txBox="1">
            <a:spLocks/>
          </p:cNvSpPr>
          <p:nvPr/>
        </p:nvSpPr>
        <p:spPr>
          <a:xfrm>
            <a:off x="346982" y="2405794"/>
            <a:ext cx="9144000" cy="2173184"/>
          </a:xfrm>
          <a:prstGeom prst="rect">
            <a:avLst/>
          </a:prstGeom>
        </p:spPr>
        <p:txBody>
          <a:bodyPr vert="horz" lIns="91440" tIns="45720" rIns="91440" bIns="45720" rtlCol="0" anchor="ctr">
            <a:normAutofit/>
          </a:bodyPr>
          <a:lstStyle/>
          <a:p>
            <a:pPr lvl="0">
              <a:spcBef>
                <a:spcPct val="0"/>
              </a:spcBef>
              <a:defRPr/>
            </a:pPr>
            <a:endParaRPr lang="en-US" sz="2400" i="1" dirty="0">
              <a:solidFill>
                <a:schemeClr val="bg1"/>
              </a:solidFill>
              <a:latin typeface="Arial" panose="020B0604020202020204" pitchFamily="34" charset="0"/>
              <a:cs typeface="Arial" panose="020B0604020202020204" pitchFamily="34" charset="0"/>
            </a:endParaRPr>
          </a:p>
        </p:txBody>
      </p:sp>
      <p:sp>
        <p:nvSpPr>
          <p:cNvPr id="19" name="Rectangle 18"/>
          <p:cNvSpPr/>
          <p:nvPr/>
        </p:nvSpPr>
        <p:spPr>
          <a:xfrm>
            <a:off x="0" y="0"/>
            <a:ext cx="9144000" cy="633469"/>
          </a:xfrm>
          <a:prstGeom prst="rect">
            <a:avLst/>
          </a:prstGeom>
          <a:solidFill>
            <a:srgbClr val="2E6E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36467" y="2232951"/>
            <a:ext cx="6016831" cy="235527"/>
          </a:xfrm>
          <a:prstGeom prst="rect">
            <a:avLst/>
          </a:prstGeom>
          <a:solidFill>
            <a:srgbClr val="2E6E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36467" y="2341633"/>
            <a:ext cx="6579918" cy="2062103"/>
          </a:xfrm>
          <a:prstGeom prst="rect">
            <a:avLst/>
          </a:prstGeom>
          <a:noFill/>
        </p:spPr>
        <p:txBody>
          <a:bodyPr wrap="square" rtlCol="0">
            <a:spAutoFit/>
          </a:bodyPr>
          <a:lstStyle/>
          <a:p>
            <a:r>
              <a:rPr lang="en-US" sz="3200" b="1" dirty="0"/>
              <a:t>CEOS Priority Workshop on GHG Monitoring</a:t>
            </a:r>
            <a:r>
              <a:rPr lang="en-US" sz="3200" dirty="0"/>
              <a:t>: Interfaces Between CEOS Agencies and the GHG Monitoring System</a:t>
            </a:r>
            <a:endParaRPr lang="en-US" sz="3200" b="1" dirty="0">
              <a:solidFill>
                <a:srgbClr val="002060"/>
              </a:solidFill>
              <a:latin typeface="Calibri" pitchFamily="34" charset="0"/>
            </a:endParaRPr>
          </a:p>
        </p:txBody>
      </p:sp>
      <p:sp>
        <p:nvSpPr>
          <p:cNvPr id="25" name="TextBox 24"/>
          <p:cNvSpPr txBox="1"/>
          <p:nvPr/>
        </p:nvSpPr>
        <p:spPr>
          <a:xfrm>
            <a:off x="1103727" y="5129621"/>
            <a:ext cx="6936546" cy="1138773"/>
          </a:xfrm>
          <a:prstGeom prst="rect">
            <a:avLst/>
          </a:prstGeom>
          <a:noFill/>
          <a:effectLst>
            <a:glow rad="63500">
              <a:schemeClr val="accent1">
                <a:satMod val="175000"/>
                <a:alpha val="40000"/>
              </a:schemeClr>
            </a:glow>
          </a:effectLst>
        </p:spPr>
        <p:txBody>
          <a:bodyPr wrap="square" rtlCol="0">
            <a:spAutoFit/>
          </a:bodyPr>
          <a:lstStyle/>
          <a:p>
            <a:pPr algn="ctr"/>
            <a:r>
              <a:rPr lang="en-US" sz="2400" b="1" dirty="0"/>
              <a:t>Alisa Young and Chris Barnet</a:t>
            </a:r>
          </a:p>
          <a:p>
            <a:pPr algn="ctr"/>
            <a:r>
              <a:rPr lang="en-US" sz="2400" b="1" dirty="0"/>
              <a:t> </a:t>
            </a:r>
            <a:r>
              <a:rPr lang="en-US" sz="2000" dirty="0" err="1"/>
              <a:t>Ispra</a:t>
            </a:r>
            <a:r>
              <a:rPr lang="en-US" sz="2000" dirty="0"/>
              <a:t>, Italy </a:t>
            </a:r>
          </a:p>
          <a:p>
            <a:pPr algn="ctr"/>
            <a:r>
              <a:rPr lang="en-US" sz="2000" dirty="0"/>
              <a:t>June 18-19 2018</a:t>
            </a:r>
          </a:p>
        </p:txBody>
      </p:sp>
      <p:pic>
        <p:nvPicPr>
          <p:cNvPr id="27" name="Picture 2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357382" y="4415688"/>
            <a:ext cx="1222605" cy="1218529"/>
          </a:xfrm>
          <a:prstGeom prst="rect">
            <a:avLst/>
          </a:prstGeom>
          <a:effectLst/>
        </p:spPr>
      </p:pic>
    </p:spTree>
    <p:extLst>
      <p:ext uri="{BB962C8B-B14F-4D97-AF65-F5344CB8AC3E}">
        <p14:creationId xmlns:p14="http://schemas.microsoft.com/office/powerpoint/2010/main" val="61521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069C3-1878-4397-B86C-263D2F30AE32}"/>
              </a:ext>
            </a:extLst>
          </p:cNvPr>
          <p:cNvSpPr>
            <a:spLocks noGrp="1"/>
          </p:cNvSpPr>
          <p:nvPr>
            <p:ph type="title"/>
          </p:nvPr>
        </p:nvSpPr>
        <p:spPr>
          <a:xfrm>
            <a:off x="375431" y="703472"/>
            <a:ext cx="8547349" cy="558110"/>
          </a:xfrm>
        </p:spPr>
        <p:txBody>
          <a:bodyPr>
            <a:normAutofit fontScale="90000"/>
          </a:bodyPr>
          <a:lstStyle/>
          <a:p>
            <a:pPr algn="ctr"/>
            <a:r>
              <a:rPr lang="en-US" dirty="0"/>
              <a:t>Areas of our current sounding research</a:t>
            </a:r>
          </a:p>
        </p:txBody>
      </p:sp>
      <p:sp>
        <p:nvSpPr>
          <p:cNvPr id="3" name="Content Placeholder 2">
            <a:extLst>
              <a:ext uri="{FF2B5EF4-FFF2-40B4-BE49-F238E27FC236}">
                <a16:creationId xmlns:a16="http://schemas.microsoft.com/office/drawing/2014/main" id="{6F5987C9-7CA6-4BAA-943E-8694F9819C0A}"/>
              </a:ext>
            </a:extLst>
          </p:cNvPr>
          <p:cNvSpPr>
            <a:spLocks noGrp="1"/>
          </p:cNvSpPr>
          <p:nvPr>
            <p:ph idx="1"/>
          </p:nvPr>
        </p:nvSpPr>
        <p:spPr>
          <a:xfrm>
            <a:off x="977171" y="1734174"/>
            <a:ext cx="7646323" cy="4666625"/>
          </a:xfrm>
        </p:spPr>
        <p:txBody>
          <a:bodyPr>
            <a:normAutofit fontScale="62500" lnSpcReduction="20000"/>
          </a:bodyPr>
          <a:lstStyle/>
          <a:p>
            <a:r>
              <a:rPr lang="en-US" dirty="0"/>
              <a:t>With NUCAPS we are developing the weather and air quality applications  (uses both 9:30 and 1:30 orbits).</a:t>
            </a:r>
          </a:p>
          <a:p>
            <a:pPr lvl="1"/>
            <a:r>
              <a:rPr lang="en-US" dirty="0"/>
              <a:t>Air traffic safety.</a:t>
            </a:r>
          </a:p>
          <a:p>
            <a:pPr lvl="1"/>
            <a:r>
              <a:rPr lang="en-US" dirty="0"/>
              <a:t>Pre-convective forecasting </a:t>
            </a:r>
          </a:p>
          <a:p>
            <a:pPr lvl="1"/>
            <a:r>
              <a:rPr lang="en-US" dirty="0"/>
              <a:t>Wildfire management and air quality.</a:t>
            </a:r>
          </a:p>
          <a:p>
            <a:pPr lvl="1"/>
            <a:r>
              <a:rPr lang="en-US" dirty="0"/>
              <a:t>Hurricane forecasting.</a:t>
            </a:r>
          </a:p>
          <a:p>
            <a:pPr lvl="1"/>
            <a:r>
              <a:rPr lang="en-US" dirty="0"/>
              <a:t>Ozone recovery.</a:t>
            </a:r>
          </a:p>
          <a:p>
            <a:r>
              <a:rPr lang="en-US" dirty="0"/>
              <a:t>With CLIMCAPS we are developing a long-term (2002-2040’s and beyond) climate record for Aqua/AIRS and S-NPP/JPSS </a:t>
            </a:r>
            <a:r>
              <a:rPr lang="en-US" dirty="0" err="1"/>
              <a:t>CrIS</a:t>
            </a:r>
            <a:endParaRPr lang="en-US" dirty="0"/>
          </a:p>
          <a:p>
            <a:pPr lvl="1"/>
            <a:r>
              <a:rPr lang="en-US" dirty="0"/>
              <a:t>We incorporated the NASA climate re-analysis as a prior.</a:t>
            </a:r>
          </a:p>
          <a:p>
            <a:pPr lvl="1"/>
            <a:r>
              <a:rPr lang="en-US" dirty="0"/>
              <a:t>Support scientific research in process studies.</a:t>
            </a:r>
          </a:p>
          <a:p>
            <a:pPr lvl="1"/>
            <a:r>
              <a:rPr lang="en-US" dirty="0"/>
              <a:t>Support scientific research in climate and composition.</a:t>
            </a:r>
          </a:p>
          <a:p>
            <a:pPr lvl="1"/>
            <a:r>
              <a:rPr lang="en-US" dirty="0"/>
              <a:t>Study how to build </a:t>
            </a:r>
            <a:r>
              <a:rPr lang="en-US" i="1" u="sng" dirty="0"/>
              <a:t>and document </a:t>
            </a:r>
            <a:r>
              <a:rPr lang="en-US" dirty="0"/>
              <a:t>the best long-term record.</a:t>
            </a:r>
          </a:p>
          <a:p>
            <a:r>
              <a:rPr lang="en-US" dirty="0"/>
              <a:t>Also exploring future LEO and GEO instrument concepts for weather, air quality, and climate.</a:t>
            </a:r>
          </a:p>
        </p:txBody>
      </p:sp>
    </p:spTree>
    <p:extLst>
      <p:ext uri="{BB962C8B-B14F-4D97-AF65-F5344CB8AC3E}">
        <p14:creationId xmlns:p14="http://schemas.microsoft.com/office/powerpoint/2010/main" val="68361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135" y="545196"/>
            <a:ext cx="7667469" cy="822722"/>
          </a:xfrm>
        </p:spPr>
        <p:txBody>
          <a:bodyPr>
            <a:noAutofit/>
          </a:bodyPr>
          <a:lstStyle/>
          <a:p>
            <a:r>
              <a:rPr lang="en-US" sz="4000" dirty="0"/>
              <a:t>Example Field Campaign Support:</a:t>
            </a:r>
            <a:br>
              <a:rPr lang="en-US" sz="4000" dirty="0"/>
            </a:br>
            <a:r>
              <a:rPr lang="en-US" sz="4000" dirty="0"/>
              <a:t>Summer 2019: FIREX</a:t>
            </a:r>
          </a:p>
        </p:txBody>
      </p:sp>
      <p:sp>
        <p:nvSpPr>
          <p:cNvPr id="3" name="Content Placeholder 2"/>
          <p:cNvSpPr>
            <a:spLocks noGrp="1"/>
          </p:cNvSpPr>
          <p:nvPr>
            <p:ph idx="1"/>
          </p:nvPr>
        </p:nvSpPr>
        <p:spPr>
          <a:xfrm>
            <a:off x="427219" y="1863416"/>
            <a:ext cx="8280683" cy="4143947"/>
          </a:xfrm>
        </p:spPr>
        <p:txBody>
          <a:bodyPr>
            <a:normAutofit fontScale="62500" lnSpcReduction="20000"/>
          </a:bodyPr>
          <a:lstStyle/>
          <a:p>
            <a:r>
              <a:rPr lang="en-US" dirty="0"/>
              <a:t>Experiment: Intensive study of western North American fires</a:t>
            </a:r>
          </a:p>
          <a:p>
            <a:r>
              <a:rPr lang="en-US" dirty="0"/>
              <a:t>Science goal: understand the influence of fire on regional and global environments</a:t>
            </a:r>
          </a:p>
          <a:p>
            <a:pPr lvl="1"/>
            <a:r>
              <a:rPr lang="en-US" dirty="0"/>
              <a:t>Explore New Applications: use of NUCAPS trace gas products in Wildfire Management and Pollution Transport. </a:t>
            </a:r>
          </a:p>
          <a:p>
            <a:r>
              <a:rPr lang="en-US" dirty="0"/>
              <a:t>What we provide:</a:t>
            </a:r>
          </a:p>
          <a:p>
            <a:pPr lvl="1"/>
            <a:r>
              <a:rPr lang="en-US" dirty="0"/>
              <a:t>Low latency NUCAPS operational and CLIMCAPS </a:t>
            </a:r>
            <a:r>
              <a:rPr lang="en-US" i="1" u="sng" dirty="0"/>
              <a:t>research</a:t>
            </a:r>
            <a:r>
              <a:rPr lang="en-US" dirty="0"/>
              <a:t> products (e.g., CO and averaging kernels).</a:t>
            </a:r>
          </a:p>
          <a:p>
            <a:pPr lvl="1"/>
            <a:r>
              <a:rPr lang="en-US" dirty="0"/>
              <a:t>New web-based visualization capability of NUCAPS trace gas products</a:t>
            </a:r>
          </a:p>
          <a:p>
            <a:r>
              <a:rPr lang="en-US" dirty="0"/>
              <a:t>What we get:</a:t>
            </a:r>
          </a:p>
          <a:p>
            <a:pPr lvl="1"/>
            <a:r>
              <a:rPr lang="en-US" dirty="0"/>
              <a:t>Feedback from experts on the value of retrievals in smoke (source) identification, long-range transport, fire weather applications.</a:t>
            </a:r>
          </a:p>
          <a:p>
            <a:pPr lvl="1"/>
            <a:r>
              <a:rPr lang="en-US" dirty="0"/>
              <a:t>In-situ data products to validated NUCAPS products.</a:t>
            </a:r>
          </a:p>
          <a:p>
            <a:pPr lvl="1"/>
            <a:r>
              <a:rPr lang="en-US" dirty="0"/>
              <a:t>Ability to routinely visualize trace gas products as means of monitoring air quality, an ability that does not exist anywhere at present.</a:t>
            </a:r>
          </a:p>
        </p:txBody>
      </p:sp>
      <p:sp>
        <p:nvSpPr>
          <p:cNvPr id="5" name="TextBox 4">
            <a:extLst>
              <a:ext uri="{FF2B5EF4-FFF2-40B4-BE49-F238E27FC236}">
                <a16:creationId xmlns:a16="http://schemas.microsoft.com/office/drawing/2014/main" id="{F1290195-946E-A64A-9E00-8C1EADE3FECC}"/>
              </a:ext>
            </a:extLst>
          </p:cNvPr>
          <p:cNvSpPr txBox="1"/>
          <p:nvPr/>
        </p:nvSpPr>
        <p:spPr>
          <a:xfrm>
            <a:off x="884416" y="5903155"/>
            <a:ext cx="6821804" cy="276999"/>
          </a:xfrm>
          <a:prstGeom prst="rect">
            <a:avLst/>
          </a:prstGeom>
          <a:noFill/>
        </p:spPr>
        <p:txBody>
          <a:bodyPr wrap="none" rtlCol="0">
            <a:spAutoFit/>
          </a:bodyPr>
          <a:lstStyle/>
          <a:p>
            <a:r>
              <a:rPr lang="en-US" sz="1200" dirty="0">
                <a:hlinkClick r:id="rId3"/>
              </a:rPr>
              <a:t>https://www.star.nesdis.noaa.gov/jpss/documents/meetings/2016/JPSS_CPO/JPSS_CPO_AC4_REPORT.pdf</a:t>
            </a:r>
            <a:endParaRPr lang="en-US" sz="1200" dirty="0"/>
          </a:p>
        </p:txBody>
      </p:sp>
      <p:sp>
        <p:nvSpPr>
          <p:cNvPr id="7" name="TextBox 6">
            <a:extLst>
              <a:ext uri="{FF2B5EF4-FFF2-40B4-BE49-F238E27FC236}">
                <a16:creationId xmlns:a16="http://schemas.microsoft.com/office/drawing/2014/main" id="{E49D6F3A-61AE-B147-B0ED-E19B1D8EE95C}"/>
              </a:ext>
            </a:extLst>
          </p:cNvPr>
          <p:cNvSpPr txBox="1"/>
          <p:nvPr/>
        </p:nvSpPr>
        <p:spPr>
          <a:xfrm>
            <a:off x="884416" y="6180154"/>
            <a:ext cx="3882453" cy="323165"/>
          </a:xfrm>
          <a:prstGeom prst="rect">
            <a:avLst/>
          </a:prstGeom>
          <a:noFill/>
        </p:spPr>
        <p:txBody>
          <a:bodyPr wrap="square" rtlCol="0">
            <a:spAutoFit/>
          </a:bodyPr>
          <a:lstStyle/>
          <a:p>
            <a:r>
              <a:rPr lang="en-US" sz="1500" dirty="0">
                <a:hlinkClick r:id="rId4"/>
              </a:rPr>
              <a:t>https://www.esrl.noaa.gov/csd/projects/firex/</a:t>
            </a:r>
            <a:endParaRPr lang="en-US" sz="1500" dirty="0"/>
          </a:p>
        </p:txBody>
      </p:sp>
    </p:spTree>
    <p:extLst>
      <p:ext uri="{BB962C8B-B14F-4D97-AF65-F5344CB8AC3E}">
        <p14:creationId xmlns:p14="http://schemas.microsoft.com/office/powerpoint/2010/main" val="1318885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286000" y="2590800"/>
            <a:ext cx="7010400" cy="1200329"/>
          </a:xfrm>
          <a:prstGeom prst="rect">
            <a:avLst/>
          </a:prstGeom>
          <a:noFill/>
        </p:spPr>
        <p:txBody>
          <a:bodyPr wrap="square" rtlCol="0">
            <a:spAutoFit/>
          </a:bodyPr>
          <a:lstStyle/>
          <a:p>
            <a:r>
              <a:rPr lang="en-US" sz="7200" b="1" dirty="0">
                <a:solidFill>
                  <a:srgbClr val="2E6EBC"/>
                </a:solidFill>
                <a:latin typeface="Calibri" pitchFamily="34" charset="0"/>
              </a:rPr>
              <a:t>Questions?</a:t>
            </a:r>
          </a:p>
        </p:txBody>
      </p:sp>
    </p:spTree>
    <p:extLst>
      <p:ext uri="{BB962C8B-B14F-4D97-AF65-F5344CB8AC3E}">
        <p14:creationId xmlns:p14="http://schemas.microsoft.com/office/powerpoint/2010/main" val="1187612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44789-25A9-3441-8B4F-F49AA518686B}"/>
              </a:ext>
            </a:extLst>
          </p:cNvPr>
          <p:cNvSpPr>
            <a:spLocks noGrp="1"/>
          </p:cNvSpPr>
          <p:nvPr>
            <p:ph type="title"/>
          </p:nvPr>
        </p:nvSpPr>
        <p:spPr/>
        <p:txBody>
          <a:bodyPr>
            <a:normAutofit/>
          </a:bodyPr>
          <a:lstStyle/>
          <a:p>
            <a:r>
              <a:rPr lang="en-US" sz="3600" dirty="0"/>
              <a:t>NOAA Line Office Priorities</a:t>
            </a:r>
          </a:p>
        </p:txBody>
      </p:sp>
      <p:sp>
        <p:nvSpPr>
          <p:cNvPr id="3" name="Content Placeholder 2">
            <a:extLst>
              <a:ext uri="{FF2B5EF4-FFF2-40B4-BE49-F238E27FC236}">
                <a16:creationId xmlns:a16="http://schemas.microsoft.com/office/drawing/2014/main" id="{16E2B3DE-0611-C64D-B91F-8BC77E8269A6}"/>
              </a:ext>
            </a:extLst>
          </p:cNvPr>
          <p:cNvSpPr>
            <a:spLocks noGrp="1"/>
          </p:cNvSpPr>
          <p:nvPr>
            <p:ph idx="1"/>
          </p:nvPr>
        </p:nvSpPr>
        <p:spPr/>
        <p:txBody>
          <a:bodyPr/>
          <a:lstStyle/>
          <a:p>
            <a:endParaRPr lang="en-US" dirty="0"/>
          </a:p>
        </p:txBody>
      </p:sp>
      <p:pic>
        <p:nvPicPr>
          <p:cNvPr id="4" name="Picture 2" descr="http://ecosystems.noaa.gov/images/eam_bubblechart_lg.gif">
            <a:extLst>
              <a:ext uri="{FF2B5EF4-FFF2-40B4-BE49-F238E27FC236}">
                <a16:creationId xmlns:a16="http://schemas.microsoft.com/office/drawing/2014/main" id="{75BA7D52-04E0-1F46-BE15-7EC3070C06A6}"/>
              </a:ext>
            </a:extLst>
          </p:cNvPr>
          <p:cNvPicPr>
            <a:picLocks noChangeAspect="1" noChangeArrowheads="1"/>
          </p:cNvPicPr>
          <p:nvPr/>
        </p:nvPicPr>
        <p:blipFill>
          <a:blip r:embed="rId3" cstate="print"/>
          <a:srcRect/>
          <a:stretch>
            <a:fillRect/>
          </a:stretch>
        </p:blipFill>
        <p:spPr bwMode="auto">
          <a:xfrm>
            <a:off x="299318" y="1183342"/>
            <a:ext cx="8646078" cy="5084530"/>
          </a:xfrm>
          <a:prstGeom prst="rect">
            <a:avLst/>
          </a:prstGeom>
          <a:noFill/>
        </p:spPr>
      </p:pic>
    </p:spTree>
    <p:extLst>
      <p:ext uri="{BB962C8B-B14F-4D97-AF65-F5344CB8AC3E}">
        <p14:creationId xmlns:p14="http://schemas.microsoft.com/office/powerpoint/2010/main" val="214518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981" y="387744"/>
            <a:ext cx="8686800" cy="1143000"/>
          </a:xfrm>
        </p:spPr>
        <p:txBody>
          <a:bodyPr>
            <a:normAutofit/>
          </a:bodyPr>
          <a:lstStyle/>
          <a:p>
            <a:r>
              <a:rPr lang="en-US" sz="3200" dirty="0"/>
              <a:t>Office Oceanic and Atmospheric Research (OAR)</a:t>
            </a:r>
          </a:p>
        </p:txBody>
      </p:sp>
      <p:sp>
        <p:nvSpPr>
          <p:cNvPr id="3" name="Rectangle 2">
            <a:extLst>
              <a:ext uri="{FF2B5EF4-FFF2-40B4-BE49-F238E27FC236}">
                <a16:creationId xmlns:a16="http://schemas.microsoft.com/office/drawing/2014/main" id="{8648F647-3086-644E-AFFE-1485B857DDF3}"/>
              </a:ext>
            </a:extLst>
          </p:cNvPr>
          <p:cNvSpPr/>
          <p:nvPr/>
        </p:nvSpPr>
        <p:spPr>
          <a:xfrm>
            <a:off x="0" y="1637414"/>
            <a:ext cx="9144000" cy="4678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DB96F41-E711-464B-887F-05E2BF4F658F}"/>
              </a:ext>
            </a:extLst>
          </p:cNvPr>
          <p:cNvSpPr/>
          <p:nvPr/>
        </p:nvSpPr>
        <p:spPr>
          <a:xfrm>
            <a:off x="140186" y="1570646"/>
            <a:ext cx="3496149" cy="5078313"/>
          </a:xfrm>
          <a:prstGeom prst="rect">
            <a:avLst/>
          </a:prstGeom>
        </p:spPr>
        <p:txBody>
          <a:bodyPr wrap="square">
            <a:spAutoFit/>
          </a:bodyPr>
          <a:lstStyle/>
          <a:p>
            <a:r>
              <a:rPr lang="en-US" b="1" dirty="0"/>
              <a:t>Global Monitoring of Atmospheric Constituents:</a:t>
            </a:r>
            <a:endParaRPr lang="en-US" dirty="0"/>
          </a:p>
          <a:p>
            <a:pPr marL="285750" indent="-285750">
              <a:buFont typeface="Arial" panose="020B0604020202020204" pitchFamily="34" charset="0"/>
              <a:buChar char="•"/>
            </a:pPr>
            <a:r>
              <a:rPr lang="en-US" dirty="0"/>
              <a:t>Measures climate forcing agents in the atmosphere at </a:t>
            </a:r>
            <a:r>
              <a:rPr lang="en-US" b="1" dirty="0"/>
              <a:t>269 </a:t>
            </a:r>
            <a:r>
              <a:rPr lang="en-US" dirty="0"/>
              <a:t>sites around the world for up to 40 different chemicals.</a:t>
            </a:r>
          </a:p>
          <a:p>
            <a:pPr marL="285750" indent="-285750">
              <a:buFont typeface="Arial" panose="020B0604020202020204" pitchFamily="34" charset="0"/>
              <a:buChar char="•"/>
            </a:pPr>
            <a:r>
              <a:rPr lang="en-US" dirty="0"/>
              <a:t>GHG Reference Network of air sampling sites has </a:t>
            </a:r>
            <a:r>
              <a:rPr lang="en-US" b="1" dirty="0"/>
              <a:t>55</a:t>
            </a:r>
            <a:r>
              <a:rPr lang="en-US" dirty="0"/>
              <a:t> active sites that precisely measure CO</a:t>
            </a:r>
            <a:r>
              <a:rPr lang="en-US" baseline="-25000" dirty="0"/>
              <a:t>2</a:t>
            </a:r>
            <a:r>
              <a:rPr lang="en-US" dirty="0"/>
              <a:t>, methane (CH</a:t>
            </a:r>
            <a:r>
              <a:rPr lang="en-US" baseline="-25000" dirty="0"/>
              <a:t>4</a:t>
            </a:r>
            <a:r>
              <a:rPr lang="en-US" dirty="0"/>
              <a:t>), nitrous oxide (N</a:t>
            </a:r>
            <a:r>
              <a:rPr lang="en-US" baseline="-25000" dirty="0"/>
              <a:t>2</a:t>
            </a:r>
            <a:r>
              <a:rPr lang="en-US" dirty="0"/>
              <a:t>O), sulfur hexafluoride (SF</a:t>
            </a:r>
            <a:r>
              <a:rPr lang="en-US" baseline="-25000" dirty="0"/>
              <a:t>6</a:t>
            </a:r>
            <a:r>
              <a:rPr lang="en-US" dirty="0"/>
              <a:t>), carbon monoxide (CO), and hydrogen (H</a:t>
            </a:r>
            <a:r>
              <a:rPr lang="en-US" baseline="-25000" dirty="0"/>
              <a:t>2</a:t>
            </a:r>
            <a:r>
              <a:rPr lang="en-US" dirty="0"/>
              <a:t>).</a:t>
            </a:r>
          </a:p>
          <a:p>
            <a:pPr marL="285750" indent="-285750">
              <a:buFont typeface="Arial" panose="020B0604020202020204" pitchFamily="34" charset="0"/>
              <a:buChar char="•"/>
            </a:pPr>
            <a:r>
              <a:rPr lang="en-US" dirty="0"/>
              <a:t>Monitoring includes, In-situ observations, at surface, on towers, buoys, via aircraft, etc. </a:t>
            </a:r>
          </a:p>
          <a:p>
            <a:endParaRPr lang="en-US" dirty="0"/>
          </a:p>
          <a:p>
            <a:pPr marL="285750" indent="-285750">
              <a:buFont typeface="Arial" panose="020B0604020202020204" pitchFamily="34" charset="0"/>
              <a:buChar char="•"/>
            </a:pPr>
            <a:endParaRPr lang="en-US" dirty="0"/>
          </a:p>
        </p:txBody>
      </p:sp>
      <p:pic>
        <p:nvPicPr>
          <p:cNvPr id="8" name="Picture 7">
            <a:extLst>
              <a:ext uri="{FF2B5EF4-FFF2-40B4-BE49-F238E27FC236}">
                <a16:creationId xmlns:a16="http://schemas.microsoft.com/office/drawing/2014/main" id="{CC925EBC-68E0-6844-A485-8ED17A34C005}"/>
              </a:ext>
            </a:extLst>
          </p:cNvPr>
          <p:cNvPicPr>
            <a:picLocks noChangeAspect="1"/>
          </p:cNvPicPr>
          <p:nvPr/>
        </p:nvPicPr>
        <p:blipFill>
          <a:blip r:embed="rId3"/>
          <a:stretch>
            <a:fillRect/>
          </a:stretch>
        </p:blipFill>
        <p:spPr>
          <a:xfrm>
            <a:off x="3858976" y="4346636"/>
            <a:ext cx="2442291" cy="1181754"/>
          </a:xfrm>
          <a:prstGeom prst="rect">
            <a:avLst/>
          </a:prstGeom>
        </p:spPr>
      </p:pic>
      <p:pic>
        <p:nvPicPr>
          <p:cNvPr id="9" name="Picture 8">
            <a:extLst>
              <a:ext uri="{FF2B5EF4-FFF2-40B4-BE49-F238E27FC236}">
                <a16:creationId xmlns:a16="http://schemas.microsoft.com/office/drawing/2014/main" id="{BB977ABA-3A3C-CC40-9625-53E4BDE34B99}"/>
              </a:ext>
            </a:extLst>
          </p:cNvPr>
          <p:cNvPicPr>
            <a:picLocks noChangeAspect="1"/>
          </p:cNvPicPr>
          <p:nvPr/>
        </p:nvPicPr>
        <p:blipFill>
          <a:blip r:embed="rId4"/>
          <a:stretch>
            <a:fillRect/>
          </a:stretch>
        </p:blipFill>
        <p:spPr>
          <a:xfrm>
            <a:off x="6067752" y="4846956"/>
            <a:ext cx="2038398" cy="1358932"/>
          </a:xfrm>
          <a:prstGeom prst="rect">
            <a:avLst/>
          </a:prstGeom>
        </p:spPr>
      </p:pic>
      <p:pic>
        <p:nvPicPr>
          <p:cNvPr id="4" name="Picture 3">
            <a:extLst>
              <a:ext uri="{FF2B5EF4-FFF2-40B4-BE49-F238E27FC236}">
                <a16:creationId xmlns:a16="http://schemas.microsoft.com/office/drawing/2014/main" id="{5349D213-419C-1B48-ADE3-10BBADD4B01C}"/>
              </a:ext>
            </a:extLst>
          </p:cNvPr>
          <p:cNvPicPr>
            <a:picLocks noChangeAspect="1"/>
          </p:cNvPicPr>
          <p:nvPr/>
        </p:nvPicPr>
        <p:blipFill rotWithShape="1">
          <a:blip r:embed="rId5"/>
          <a:srcRect l="4730" t="6249" r="5744" b="13344"/>
          <a:stretch/>
        </p:blipFill>
        <p:spPr>
          <a:xfrm>
            <a:off x="3776521" y="1630764"/>
            <a:ext cx="4638176" cy="2429975"/>
          </a:xfrm>
          <a:prstGeom prst="rect">
            <a:avLst/>
          </a:prstGeom>
        </p:spPr>
      </p:pic>
      <p:pic>
        <p:nvPicPr>
          <p:cNvPr id="10" name="Picture 9">
            <a:extLst>
              <a:ext uri="{FF2B5EF4-FFF2-40B4-BE49-F238E27FC236}">
                <a16:creationId xmlns:a16="http://schemas.microsoft.com/office/drawing/2014/main" id="{19AAB27D-D1A1-CA42-8194-827E39F84C51}"/>
              </a:ext>
            </a:extLst>
          </p:cNvPr>
          <p:cNvPicPr>
            <a:picLocks noChangeAspect="1"/>
          </p:cNvPicPr>
          <p:nvPr/>
        </p:nvPicPr>
        <p:blipFill>
          <a:blip r:embed="rId6"/>
          <a:stretch>
            <a:fillRect/>
          </a:stretch>
        </p:blipFill>
        <p:spPr>
          <a:xfrm>
            <a:off x="7017786" y="3561509"/>
            <a:ext cx="2028384" cy="1635793"/>
          </a:xfrm>
          <a:prstGeom prst="rect">
            <a:avLst/>
          </a:prstGeom>
        </p:spPr>
      </p:pic>
    </p:spTree>
    <p:extLst>
      <p:ext uri="{BB962C8B-B14F-4D97-AF65-F5344CB8AC3E}">
        <p14:creationId xmlns:p14="http://schemas.microsoft.com/office/powerpoint/2010/main" val="3053123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981" y="387744"/>
            <a:ext cx="8686800" cy="1143000"/>
          </a:xfrm>
        </p:spPr>
        <p:txBody>
          <a:bodyPr>
            <a:normAutofit/>
          </a:bodyPr>
          <a:lstStyle/>
          <a:p>
            <a:r>
              <a:rPr lang="en-US" sz="3200" dirty="0"/>
              <a:t>Office Oceanic and Atmospheric Research (OAR)</a:t>
            </a:r>
          </a:p>
        </p:txBody>
      </p:sp>
      <p:sp>
        <p:nvSpPr>
          <p:cNvPr id="3" name="Rectangle 2">
            <a:extLst>
              <a:ext uri="{FF2B5EF4-FFF2-40B4-BE49-F238E27FC236}">
                <a16:creationId xmlns:a16="http://schemas.microsoft.com/office/drawing/2014/main" id="{8648F647-3086-644E-AFFE-1485B857DDF3}"/>
              </a:ext>
            </a:extLst>
          </p:cNvPr>
          <p:cNvSpPr/>
          <p:nvPr/>
        </p:nvSpPr>
        <p:spPr>
          <a:xfrm>
            <a:off x="0" y="1637414"/>
            <a:ext cx="9144000" cy="4678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DB96F41-E711-464B-887F-05E2BF4F658F}"/>
              </a:ext>
            </a:extLst>
          </p:cNvPr>
          <p:cNvSpPr/>
          <p:nvPr/>
        </p:nvSpPr>
        <p:spPr>
          <a:xfrm>
            <a:off x="140186" y="1570646"/>
            <a:ext cx="3496149" cy="3416320"/>
          </a:xfrm>
          <a:prstGeom prst="rect">
            <a:avLst/>
          </a:prstGeom>
        </p:spPr>
        <p:txBody>
          <a:bodyPr wrap="square">
            <a:spAutoFit/>
          </a:bodyPr>
          <a:lstStyle/>
          <a:p>
            <a:r>
              <a:rPr lang="en-US" b="1" dirty="0"/>
              <a:t>Global Monitoring of Atmospheric Constituents:</a:t>
            </a:r>
            <a:endParaRPr lang="en-US" dirty="0"/>
          </a:p>
          <a:p>
            <a:r>
              <a:rPr lang="en-US" b="1" dirty="0"/>
              <a:t>Other Societal Services:</a:t>
            </a:r>
          </a:p>
          <a:p>
            <a:pPr marL="285750" indent="-285750">
              <a:buFont typeface="Arial" panose="020B0604020202020204" pitchFamily="34" charset="0"/>
              <a:buChar char="•"/>
            </a:pPr>
            <a:r>
              <a:rPr lang="en-US" dirty="0"/>
              <a:t>Independent verification of emissions reductions</a:t>
            </a:r>
          </a:p>
          <a:p>
            <a:pPr marL="285750" indent="-285750">
              <a:buFont typeface="Arial" panose="020B0604020202020204" pitchFamily="34" charset="0"/>
              <a:buChar char="•"/>
            </a:pPr>
            <a:r>
              <a:rPr lang="en-US" dirty="0"/>
              <a:t>NOAA Annual GHG Index (AGGI)</a:t>
            </a:r>
          </a:p>
          <a:p>
            <a:pPr marL="285750" indent="-285750">
              <a:buFont typeface="Arial" panose="020B0604020202020204" pitchFamily="34" charset="0"/>
              <a:buChar char="•"/>
            </a:pPr>
            <a:r>
              <a:rPr lang="en-US" dirty="0"/>
              <a:t>Carbon Tracker (Modeling)</a:t>
            </a:r>
          </a:p>
          <a:p>
            <a:pPr marL="285750" indent="-285750">
              <a:buFont typeface="Arial" panose="020B0604020202020204" pitchFamily="34" charset="0"/>
              <a:buChar char="•"/>
            </a:pPr>
            <a:r>
              <a:rPr lang="en-US" dirty="0"/>
              <a:t>North American Carbon Program</a:t>
            </a:r>
          </a:p>
          <a:p>
            <a:pPr marL="285750" indent="-285750">
              <a:buFont typeface="Arial" panose="020B0604020202020204" pitchFamily="34" charset="0"/>
              <a:buChar char="•"/>
            </a:pPr>
            <a:r>
              <a:rPr lang="en-US" dirty="0"/>
              <a:t>Satellite Cal/Val </a:t>
            </a:r>
          </a:p>
          <a:p>
            <a:pPr marL="285750" indent="-285750">
              <a:buFont typeface="Arial" panose="020B0604020202020204" pitchFamily="34" charset="0"/>
              <a:buChar char="•"/>
            </a:pPr>
            <a:r>
              <a:rPr lang="en-US" dirty="0"/>
              <a:t>GHG Research</a:t>
            </a:r>
          </a:p>
          <a:p>
            <a:pPr marL="285750" indent="-28575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5D89EF66-13E5-114C-A82C-D72F10F0DE39}"/>
              </a:ext>
            </a:extLst>
          </p:cNvPr>
          <p:cNvPicPr>
            <a:picLocks noChangeAspect="1"/>
          </p:cNvPicPr>
          <p:nvPr/>
        </p:nvPicPr>
        <p:blipFill rotWithShape="1">
          <a:blip r:embed="rId3"/>
          <a:srcRect l="3244" t="9630" r="4102" b="7907"/>
          <a:stretch/>
        </p:blipFill>
        <p:spPr>
          <a:xfrm>
            <a:off x="3654990" y="1637414"/>
            <a:ext cx="5470355" cy="3759200"/>
          </a:xfrm>
          <a:prstGeom prst="rect">
            <a:avLst/>
          </a:prstGeom>
        </p:spPr>
      </p:pic>
      <p:pic>
        <p:nvPicPr>
          <p:cNvPr id="12" name="Picture 11">
            <a:extLst>
              <a:ext uri="{FF2B5EF4-FFF2-40B4-BE49-F238E27FC236}">
                <a16:creationId xmlns:a16="http://schemas.microsoft.com/office/drawing/2014/main" id="{422DFE6D-07B1-3F43-96F8-70E775CB2764}"/>
              </a:ext>
            </a:extLst>
          </p:cNvPr>
          <p:cNvPicPr>
            <a:picLocks noChangeAspect="1"/>
          </p:cNvPicPr>
          <p:nvPr/>
        </p:nvPicPr>
        <p:blipFill>
          <a:blip r:embed="rId4"/>
          <a:stretch>
            <a:fillRect/>
          </a:stretch>
        </p:blipFill>
        <p:spPr>
          <a:xfrm>
            <a:off x="2734626" y="5287965"/>
            <a:ext cx="5723574" cy="927762"/>
          </a:xfrm>
          <a:prstGeom prst="rect">
            <a:avLst/>
          </a:prstGeom>
        </p:spPr>
      </p:pic>
      <p:pic>
        <p:nvPicPr>
          <p:cNvPr id="13" name="Picture 12">
            <a:extLst>
              <a:ext uri="{FF2B5EF4-FFF2-40B4-BE49-F238E27FC236}">
                <a16:creationId xmlns:a16="http://schemas.microsoft.com/office/drawing/2014/main" id="{E2D78AAB-D113-7C4B-8F47-89E02C883851}"/>
              </a:ext>
            </a:extLst>
          </p:cNvPr>
          <p:cNvPicPr>
            <a:picLocks noChangeAspect="1"/>
          </p:cNvPicPr>
          <p:nvPr/>
        </p:nvPicPr>
        <p:blipFill>
          <a:blip r:embed="rId5"/>
          <a:stretch>
            <a:fillRect/>
          </a:stretch>
        </p:blipFill>
        <p:spPr>
          <a:xfrm>
            <a:off x="924633" y="4818764"/>
            <a:ext cx="1739900" cy="1155700"/>
          </a:xfrm>
          <a:prstGeom prst="rect">
            <a:avLst/>
          </a:prstGeom>
        </p:spPr>
      </p:pic>
      <p:sp>
        <p:nvSpPr>
          <p:cNvPr id="14" name="Rectangle 13">
            <a:extLst>
              <a:ext uri="{FF2B5EF4-FFF2-40B4-BE49-F238E27FC236}">
                <a16:creationId xmlns:a16="http://schemas.microsoft.com/office/drawing/2014/main" id="{44A69F2F-B160-4F4B-95EF-D2CBCEC3FC13}"/>
              </a:ext>
            </a:extLst>
          </p:cNvPr>
          <p:cNvSpPr/>
          <p:nvPr/>
        </p:nvSpPr>
        <p:spPr>
          <a:xfrm>
            <a:off x="484162" y="6264426"/>
            <a:ext cx="8659838" cy="300082"/>
          </a:xfrm>
          <a:prstGeom prst="rect">
            <a:avLst/>
          </a:prstGeom>
        </p:spPr>
        <p:txBody>
          <a:bodyPr wrap="square">
            <a:spAutoFit/>
          </a:bodyPr>
          <a:lstStyle/>
          <a:p>
            <a:r>
              <a:rPr lang="en-US" sz="1350" b="1" i="1" dirty="0">
                <a:solidFill>
                  <a:srgbClr val="222222"/>
                </a:solidFill>
                <a:latin typeface="Lora"/>
              </a:rPr>
              <a:t>“An unexpected and persistent increase in global emissions of ozone-depleting CFC-11” </a:t>
            </a:r>
            <a:r>
              <a:rPr lang="en-US" sz="1350" dirty="0">
                <a:solidFill>
                  <a:srgbClr val="222222"/>
                </a:solidFill>
                <a:latin typeface="Lora"/>
              </a:rPr>
              <a:t>– Lead Author, Stephen </a:t>
            </a:r>
            <a:r>
              <a:rPr lang="en-US" sz="1350" dirty="0" err="1">
                <a:solidFill>
                  <a:srgbClr val="222222"/>
                </a:solidFill>
                <a:latin typeface="Lora"/>
              </a:rPr>
              <a:t>Montzka</a:t>
            </a:r>
            <a:endParaRPr lang="en-US" sz="1350" b="0" i="0" dirty="0">
              <a:solidFill>
                <a:srgbClr val="222222"/>
              </a:solidFill>
              <a:effectLst/>
              <a:latin typeface="Lora"/>
            </a:endParaRPr>
          </a:p>
        </p:txBody>
      </p:sp>
    </p:spTree>
    <p:extLst>
      <p:ext uri="{BB962C8B-B14F-4D97-AF65-F5344CB8AC3E}">
        <p14:creationId xmlns:p14="http://schemas.microsoft.com/office/powerpoint/2010/main" val="130156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447F3-1036-C140-BDC9-5A7ECD7F2A69}"/>
              </a:ext>
            </a:extLst>
          </p:cNvPr>
          <p:cNvSpPr>
            <a:spLocks noGrp="1"/>
          </p:cNvSpPr>
          <p:nvPr>
            <p:ph type="title"/>
          </p:nvPr>
        </p:nvSpPr>
        <p:spPr>
          <a:xfrm>
            <a:off x="435935" y="465190"/>
            <a:ext cx="8229600" cy="1143000"/>
          </a:xfrm>
        </p:spPr>
        <p:txBody>
          <a:bodyPr/>
          <a:lstStyle/>
          <a:p>
            <a:pPr algn="l"/>
            <a:r>
              <a:rPr lang="en-US" dirty="0"/>
              <a:t>NESDIS</a:t>
            </a:r>
          </a:p>
        </p:txBody>
      </p:sp>
      <p:sp>
        <p:nvSpPr>
          <p:cNvPr id="3" name="Content Placeholder 2">
            <a:extLst>
              <a:ext uri="{FF2B5EF4-FFF2-40B4-BE49-F238E27FC236}">
                <a16:creationId xmlns:a16="http://schemas.microsoft.com/office/drawing/2014/main" id="{3CD090EE-5C38-3247-A5FC-7B79CF4D54D9}"/>
              </a:ext>
            </a:extLst>
          </p:cNvPr>
          <p:cNvSpPr>
            <a:spLocks noGrp="1"/>
          </p:cNvSpPr>
          <p:nvPr>
            <p:ph idx="1"/>
          </p:nvPr>
        </p:nvSpPr>
        <p:spPr>
          <a:xfrm>
            <a:off x="414671" y="1727790"/>
            <a:ext cx="3327989" cy="4525963"/>
          </a:xfrm>
        </p:spPr>
        <p:txBody>
          <a:bodyPr>
            <a:normAutofit/>
          </a:bodyPr>
          <a:lstStyle/>
          <a:p>
            <a:r>
              <a:rPr lang="en-US" sz="1800" dirty="0"/>
              <a:t>Primary function is to support other NOAA LO.</a:t>
            </a:r>
          </a:p>
          <a:p>
            <a:r>
              <a:rPr lang="en-US" sz="1800" dirty="0"/>
              <a:t>Core Capabilities are for real-time regional weather imagery and global near real-time soundings. </a:t>
            </a:r>
          </a:p>
          <a:p>
            <a:r>
              <a:rPr lang="en-US" sz="1800" dirty="0"/>
              <a:t>Observations of Global Atmospheric Composition have not been a high-level priority.</a:t>
            </a:r>
          </a:p>
          <a:p>
            <a:r>
              <a:rPr lang="en-US" sz="1800" dirty="0"/>
              <a:t>However, we do have some capabilities for global GHG monitoring   </a:t>
            </a:r>
          </a:p>
          <a:p>
            <a:endParaRPr lang="en-US" sz="1800" dirty="0"/>
          </a:p>
          <a:p>
            <a:endParaRPr lang="en-US" dirty="0"/>
          </a:p>
        </p:txBody>
      </p:sp>
      <p:sp>
        <p:nvSpPr>
          <p:cNvPr id="6" name="TextBox 5">
            <a:extLst>
              <a:ext uri="{FF2B5EF4-FFF2-40B4-BE49-F238E27FC236}">
                <a16:creationId xmlns:a16="http://schemas.microsoft.com/office/drawing/2014/main" id="{6FB628ED-3C96-CE4E-BC63-5C4F450E712C}"/>
              </a:ext>
            </a:extLst>
          </p:cNvPr>
          <p:cNvSpPr txBox="1"/>
          <p:nvPr/>
        </p:nvSpPr>
        <p:spPr>
          <a:xfrm>
            <a:off x="457200" y="5664944"/>
            <a:ext cx="8502354" cy="1107996"/>
          </a:xfrm>
          <a:prstGeom prst="rect">
            <a:avLst/>
          </a:prstGeom>
          <a:noFill/>
        </p:spPr>
        <p:txBody>
          <a:bodyPr wrap="square" rtlCol="0">
            <a:spAutoFit/>
          </a:bodyPr>
          <a:lstStyle/>
          <a:p>
            <a:r>
              <a:rPr lang="en-US" sz="1600" i="1" dirty="0"/>
              <a:t>Objectives are ranked by importance of improvement above threshold level as defined by the </a:t>
            </a:r>
            <a:r>
              <a:rPr lang="en-US" sz="1600" dirty="0"/>
              <a:t>NSOSA, a pathfinder study for steering NESDIS into new cost effective business approaches that offers more agility for launching new technologies in space.</a:t>
            </a:r>
          </a:p>
          <a:p>
            <a:r>
              <a:rPr lang="en-US" i="1" dirty="0"/>
              <a:t> </a:t>
            </a:r>
            <a:endParaRPr lang="en-US" dirty="0">
              <a:effectLst/>
            </a:endParaRPr>
          </a:p>
        </p:txBody>
      </p:sp>
      <p:pic>
        <p:nvPicPr>
          <p:cNvPr id="7" name="Picture 6">
            <a:extLst>
              <a:ext uri="{FF2B5EF4-FFF2-40B4-BE49-F238E27FC236}">
                <a16:creationId xmlns:a16="http://schemas.microsoft.com/office/drawing/2014/main" id="{AD080439-D46F-774E-A684-9FD3AE63876E}"/>
              </a:ext>
            </a:extLst>
          </p:cNvPr>
          <p:cNvPicPr>
            <a:picLocks noChangeAspect="1"/>
          </p:cNvPicPr>
          <p:nvPr/>
        </p:nvPicPr>
        <p:blipFill>
          <a:blip r:embed="rId2"/>
          <a:stretch>
            <a:fillRect/>
          </a:stretch>
        </p:blipFill>
        <p:spPr>
          <a:xfrm>
            <a:off x="3742660" y="1036690"/>
            <a:ext cx="2371385" cy="2654535"/>
          </a:xfrm>
          <a:prstGeom prst="rect">
            <a:avLst/>
          </a:prstGeom>
        </p:spPr>
      </p:pic>
      <p:pic>
        <p:nvPicPr>
          <p:cNvPr id="4" name="Picture 3">
            <a:extLst>
              <a:ext uri="{FF2B5EF4-FFF2-40B4-BE49-F238E27FC236}">
                <a16:creationId xmlns:a16="http://schemas.microsoft.com/office/drawing/2014/main" id="{A63C940D-162B-214F-9B16-F9CD5512D516}"/>
              </a:ext>
            </a:extLst>
          </p:cNvPr>
          <p:cNvPicPr>
            <a:picLocks noChangeAspect="1"/>
          </p:cNvPicPr>
          <p:nvPr/>
        </p:nvPicPr>
        <p:blipFill>
          <a:blip r:embed="rId3"/>
          <a:stretch>
            <a:fillRect/>
          </a:stretch>
        </p:blipFill>
        <p:spPr>
          <a:xfrm>
            <a:off x="5712664" y="1980779"/>
            <a:ext cx="3353214" cy="3726695"/>
          </a:xfrm>
          <a:prstGeom prst="rect">
            <a:avLst/>
          </a:prstGeom>
        </p:spPr>
      </p:pic>
    </p:spTree>
    <p:extLst>
      <p:ext uri="{BB962C8B-B14F-4D97-AF65-F5344CB8AC3E}">
        <p14:creationId xmlns:p14="http://schemas.microsoft.com/office/powerpoint/2010/main" val="645793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25127-CAB2-49FD-873F-E8A52177A83B}"/>
              </a:ext>
            </a:extLst>
          </p:cNvPr>
          <p:cNvSpPr>
            <a:spLocks noGrp="1"/>
          </p:cNvSpPr>
          <p:nvPr>
            <p:ph type="title"/>
          </p:nvPr>
        </p:nvSpPr>
        <p:spPr>
          <a:xfrm>
            <a:off x="391662" y="491196"/>
            <a:ext cx="8515350" cy="808259"/>
          </a:xfrm>
        </p:spPr>
        <p:txBody>
          <a:bodyPr>
            <a:noAutofit/>
          </a:bodyPr>
          <a:lstStyle/>
          <a:p>
            <a:pPr algn="ctr"/>
            <a:r>
              <a:rPr lang="en-US" sz="3200" dirty="0"/>
              <a:t>CO2 Retrievals from Space: </a:t>
            </a:r>
            <a:br>
              <a:rPr lang="en-US" sz="3200" dirty="0"/>
            </a:br>
            <a:r>
              <a:rPr lang="en-US" sz="3200" dirty="0"/>
              <a:t>Thermal Hyperspectral Sounder Capabilities</a:t>
            </a:r>
          </a:p>
        </p:txBody>
      </p:sp>
      <p:sp>
        <p:nvSpPr>
          <p:cNvPr id="3" name="Content Placeholder 2">
            <a:extLst>
              <a:ext uri="{FF2B5EF4-FFF2-40B4-BE49-F238E27FC236}">
                <a16:creationId xmlns:a16="http://schemas.microsoft.com/office/drawing/2014/main" id="{32174806-0606-4230-A36E-F906A1CAE64D}"/>
              </a:ext>
            </a:extLst>
          </p:cNvPr>
          <p:cNvSpPr>
            <a:spLocks noGrp="1"/>
          </p:cNvSpPr>
          <p:nvPr>
            <p:ph idx="1"/>
          </p:nvPr>
        </p:nvSpPr>
        <p:spPr>
          <a:xfrm>
            <a:off x="359764" y="1663059"/>
            <a:ext cx="8515350" cy="4757086"/>
          </a:xfrm>
        </p:spPr>
        <p:txBody>
          <a:bodyPr>
            <a:normAutofit fontScale="62500" lnSpcReduction="20000"/>
          </a:bodyPr>
          <a:lstStyle/>
          <a:p>
            <a:r>
              <a:rPr lang="en-US" dirty="0"/>
              <a:t>We have 5 operational thermal sounder suites at this time</a:t>
            </a:r>
          </a:p>
          <a:p>
            <a:endParaRPr lang="en-US" dirty="0"/>
          </a:p>
          <a:p>
            <a:endParaRPr lang="en-US" dirty="0"/>
          </a:p>
          <a:p>
            <a:endParaRPr lang="en-US" dirty="0"/>
          </a:p>
          <a:p>
            <a:endParaRPr lang="en-US" dirty="0"/>
          </a:p>
          <a:p>
            <a:endParaRPr lang="en-US" dirty="0"/>
          </a:p>
          <a:p>
            <a:r>
              <a:rPr lang="en-US" dirty="0"/>
              <a:t>There are numerous differences in these sounding suites</a:t>
            </a:r>
          </a:p>
          <a:p>
            <a:pPr lvl="1"/>
            <a:r>
              <a:rPr lang="en-US" dirty="0"/>
              <a:t>Instruments are different</a:t>
            </a:r>
          </a:p>
          <a:p>
            <a:pPr lvl="2"/>
            <a:r>
              <a:rPr lang="en-US" dirty="0"/>
              <a:t>Spectra resolution, sampling and noise</a:t>
            </a:r>
          </a:p>
          <a:p>
            <a:pPr lvl="2"/>
            <a:r>
              <a:rPr lang="en-US" dirty="0"/>
              <a:t>Spatial sampling</a:t>
            </a:r>
          </a:p>
          <a:p>
            <a:pPr lvl="2"/>
            <a:r>
              <a:rPr lang="en-US" dirty="0"/>
              <a:t>Degradation over time</a:t>
            </a:r>
          </a:p>
          <a:p>
            <a:pPr lvl="1"/>
            <a:r>
              <a:rPr lang="en-US" dirty="0"/>
              <a:t>Algorithm differences</a:t>
            </a:r>
          </a:p>
          <a:p>
            <a:pPr lvl="2"/>
            <a:r>
              <a:rPr lang="en-US" dirty="0"/>
              <a:t>Training datasets are different</a:t>
            </a:r>
          </a:p>
          <a:p>
            <a:pPr lvl="3"/>
            <a:r>
              <a:rPr lang="en-US" dirty="0"/>
              <a:t>9:30/1:30 orbits co-location w/in-situ is different</a:t>
            </a:r>
          </a:p>
          <a:p>
            <a:pPr lvl="1"/>
            <a:r>
              <a:rPr lang="en-US" dirty="0"/>
              <a:t>Resultant product differences</a:t>
            </a:r>
          </a:p>
          <a:p>
            <a:pPr lvl="2"/>
            <a:r>
              <a:rPr lang="en-US" dirty="0"/>
              <a:t>Sensitivity to meteorology (e.g., clouds at 9:30 vs 1:30 am/pm) or climate (e.g., 8% increase in CO</a:t>
            </a:r>
            <a:r>
              <a:rPr lang="en-US" baseline="-25000" dirty="0"/>
              <a:t>2</a:t>
            </a:r>
            <a:r>
              <a:rPr lang="en-US" dirty="0"/>
              <a:t>, 2002-2017)</a:t>
            </a:r>
          </a:p>
          <a:p>
            <a:pPr lvl="2"/>
            <a:endParaRPr lang="en-US" dirty="0"/>
          </a:p>
          <a:p>
            <a:pPr lvl="2"/>
            <a:endParaRPr lang="en-US" dirty="0"/>
          </a:p>
        </p:txBody>
      </p:sp>
      <p:graphicFrame>
        <p:nvGraphicFramePr>
          <p:cNvPr id="5" name="Table 4">
            <a:extLst>
              <a:ext uri="{FF2B5EF4-FFF2-40B4-BE49-F238E27FC236}">
                <a16:creationId xmlns:a16="http://schemas.microsoft.com/office/drawing/2014/main" id="{8B691A9C-9DDA-4FF0-8BBA-A9F15EE06979}"/>
              </a:ext>
            </a:extLst>
          </p:cNvPr>
          <p:cNvGraphicFramePr>
            <a:graphicFrameLocks noGrp="1"/>
          </p:cNvGraphicFramePr>
          <p:nvPr>
            <p:extLst>
              <p:ext uri="{D42A27DB-BD31-4B8C-83A1-F6EECF244321}">
                <p14:modId xmlns:p14="http://schemas.microsoft.com/office/powerpoint/2010/main" val="977405317"/>
              </p:ext>
            </p:extLst>
          </p:nvPr>
        </p:nvGraphicFramePr>
        <p:xfrm>
          <a:off x="1768187" y="2081043"/>
          <a:ext cx="5392426" cy="1291844"/>
        </p:xfrm>
        <a:graphic>
          <a:graphicData uri="http://schemas.openxmlformats.org/drawingml/2006/table">
            <a:tbl>
              <a:tblPr firstRow="1" bandRow="1">
                <a:tableStyleId>{21E4AEA4-8DFA-4A89-87EB-49C32662AFE0}</a:tableStyleId>
              </a:tblPr>
              <a:tblGrid>
                <a:gridCol w="1416774">
                  <a:extLst>
                    <a:ext uri="{9D8B030D-6E8A-4147-A177-3AD203B41FA5}">
                      <a16:colId xmlns:a16="http://schemas.microsoft.com/office/drawing/2014/main" val="737261858"/>
                    </a:ext>
                  </a:extLst>
                </a:gridCol>
                <a:gridCol w="1683871">
                  <a:extLst>
                    <a:ext uri="{9D8B030D-6E8A-4147-A177-3AD203B41FA5}">
                      <a16:colId xmlns:a16="http://schemas.microsoft.com/office/drawing/2014/main" val="732125654"/>
                    </a:ext>
                  </a:extLst>
                </a:gridCol>
                <a:gridCol w="943674">
                  <a:extLst>
                    <a:ext uri="{9D8B030D-6E8A-4147-A177-3AD203B41FA5}">
                      <a16:colId xmlns:a16="http://schemas.microsoft.com/office/drawing/2014/main" val="3724511193"/>
                    </a:ext>
                  </a:extLst>
                </a:gridCol>
                <a:gridCol w="1348107">
                  <a:extLst>
                    <a:ext uri="{9D8B030D-6E8A-4147-A177-3AD203B41FA5}">
                      <a16:colId xmlns:a16="http://schemas.microsoft.com/office/drawing/2014/main" val="766291310"/>
                    </a:ext>
                  </a:extLst>
                </a:gridCol>
              </a:tblGrid>
              <a:tr h="322961">
                <a:tc>
                  <a:txBody>
                    <a:bodyPr/>
                    <a:lstStyle/>
                    <a:p>
                      <a:pPr algn="ctr"/>
                      <a:r>
                        <a:rPr lang="en-US" sz="1400" dirty="0"/>
                        <a:t>Satellite</a:t>
                      </a:r>
                    </a:p>
                  </a:txBody>
                  <a:tcPr marL="68580" marR="68580" marT="34290" marB="34290"/>
                </a:tc>
                <a:tc>
                  <a:txBody>
                    <a:bodyPr/>
                    <a:lstStyle/>
                    <a:p>
                      <a:pPr algn="ctr"/>
                      <a:r>
                        <a:rPr lang="en-US" sz="1400" dirty="0"/>
                        <a:t>Instruments</a:t>
                      </a:r>
                    </a:p>
                  </a:txBody>
                  <a:tcPr marL="68580" marR="68580" marT="34290" marB="34290"/>
                </a:tc>
                <a:tc>
                  <a:txBody>
                    <a:bodyPr/>
                    <a:lstStyle/>
                    <a:p>
                      <a:pPr algn="ctr"/>
                      <a:r>
                        <a:rPr lang="en-US" sz="1400" dirty="0"/>
                        <a:t>Overpass</a:t>
                      </a:r>
                    </a:p>
                  </a:txBody>
                  <a:tcPr marL="68580" marR="68580" marT="34290" marB="34290"/>
                </a:tc>
                <a:tc>
                  <a:txBody>
                    <a:bodyPr/>
                    <a:lstStyle/>
                    <a:p>
                      <a:pPr algn="ctr"/>
                      <a:r>
                        <a:rPr lang="en-US" sz="1400" dirty="0"/>
                        <a:t>Launch dates</a:t>
                      </a:r>
                    </a:p>
                  </a:txBody>
                  <a:tcPr marL="68580" marR="68580" marT="34290" marB="34290"/>
                </a:tc>
                <a:extLst>
                  <a:ext uri="{0D108BD9-81ED-4DB2-BD59-A6C34878D82A}">
                    <a16:rowId xmlns:a16="http://schemas.microsoft.com/office/drawing/2014/main" val="1374432673"/>
                  </a:ext>
                </a:extLst>
              </a:tr>
              <a:tr h="322961">
                <a:tc>
                  <a:txBody>
                    <a:bodyPr/>
                    <a:lstStyle/>
                    <a:p>
                      <a:pPr algn="ctr"/>
                      <a:r>
                        <a:rPr lang="en-US" sz="1400" dirty="0"/>
                        <a:t>Aqua</a:t>
                      </a:r>
                    </a:p>
                  </a:txBody>
                  <a:tcPr marL="68580" marR="68580" marT="34290" marB="34290"/>
                </a:tc>
                <a:tc>
                  <a:txBody>
                    <a:bodyPr/>
                    <a:lstStyle/>
                    <a:p>
                      <a:pPr algn="ctr"/>
                      <a:r>
                        <a:rPr lang="en-US" sz="1400" dirty="0"/>
                        <a:t>AIRS, AMSU</a:t>
                      </a:r>
                    </a:p>
                  </a:txBody>
                  <a:tcPr marL="68580" marR="68580" marT="34290" marB="34290"/>
                </a:tc>
                <a:tc>
                  <a:txBody>
                    <a:bodyPr/>
                    <a:lstStyle/>
                    <a:p>
                      <a:pPr algn="ctr"/>
                      <a:r>
                        <a:rPr lang="en-US" sz="1400" dirty="0"/>
                        <a:t>1:30</a:t>
                      </a:r>
                    </a:p>
                  </a:txBody>
                  <a:tcPr marL="68580" marR="68580" marT="34290" marB="34290"/>
                </a:tc>
                <a:tc>
                  <a:txBody>
                    <a:bodyPr/>
                    <a:lstStyle/>
                    <a:p>
                      <a:pPr algn="ctr"/>
                      <a:r>
                        <a:rPr lang="en-US" sz="1400" dirty="0"/>
                        <a:t>2002</a:t>
                      </a:r>
                    </a:p>
                  </a:txBody>
                  <a:tcPr marL="68580" marR="68580" marT="34290" marB="34290"/>
                </a:tc>
                <a:extLst>
                  <a:ext uri="{0D108BD9-81ED-4DB2-BD59-A6C34878D82A}">
                    <a16:rowId xmlns:a16="http://schemas.microsoft.com/office/drawing/2014/main" val="461794710"/>
                  </a:ext>
                </a:extLst>
              </a:tr>
              <a:tr h="322961">
                <a:tc>
                  <a:txBody>
                    <a:bodyPr/>
                    <a:lstStyle/>
                    <a:p>
                      <a:pPr algn="ctr"/>
                      <a:r>
                        <a:rPr lang="en-US" sz="1400" dirty="0" err="1"/>
                        <a:t>Metop</a:t>
                      </a:r>
                      <a:r>
                        <a:rPr lang="en-US" sz="1400" dirty="0"/>
                        <a:t>-A, -B</a:t>
                      </a:r>
                    </a:p>
                  </a:txBody>
                  <a:tcPr marL="68580" marR="68580" marT="34290" marB="34290"/>
                </a:tc>
                <a:tc>
                  <a:txBody>
                    <a:bodyPr/>
                    <a:lstStyle/>
                    <a:p>
                      <a:pPr algn="ctr"/>
                      <a:r>
                        <a:rPr lang="en-US" sz="1400" dirty="0"/>
                        <a:t>IASI, AMSU, MHS</a:t>
                      </a:r>
                    </a:p>
                  </a:txBody>
                  <a:tcPr marL="68580" marR="68580" marT="34290" marB="34290"/>
                </a:tc>
                <a:tc>
                  <a:txBody>
                    <a:bodyPr/>
                    <a:lstStyle/>
                    <a:p>
                      <a:pPr algn="ctr"/>
                      <a:r>
                        <a:rPr lang="en-US" sz="1400" dirty="0"/>
                        <a:t>9:30</a:t>
                      </a:r>
                    </a:p>
                  </a:txBody>
                  <a:tcPr marL="68580" marR="68580" marT="34290" marB="34290"/>
                </a:tc>
                <a:tc>
                  <a:txBody>
                    <a:bodyPr/>
                    <a:lstStyle/>
                    <a:p>
                      <a:pPr algn="ctr"/>
                      <a:r>
                        <a:rPr lang="en-US" sz="1400" dirty="0"/>
                        <a:t>2005, 2012, …</a:t>
                      </a:r>
                    </a:p>
                  </a:txBody>
                  <a:tcPr marL="68580" marR="68580" marT="34290" marB="34290"/>
                </a:tc>
                <a:extLst>
                  <a:ext uri="{0D108BD9-81ED-4DB2-BD59-A6C34878D82A}">
                    <a16:rowId xmlns:a16="http://schemas.microsoft.com/office/drawing/2014/main" val="423314683"/>
                  </a:ext>
                </a:extLst>
              </a:tr>
              <a:tr h="322961">
                <a:tc>
                  <a:txBody>
                    <a:bodyPr/>
                    <a:lstStyle/>
                    <a:p>
                      <a:pPr algn="ctr"/>
                      <a:r>
                        <a:rPr lang="en-US" sz="1400" dirty="0"/>
                        <a:t>S-NPP, NOAA-20</a:t>
                      </a:r>
                    </a:p>
                  </a:txBody>
                  <a:tcPr marL="68580" marR="68580" marT="34290" marB="34290"/>
                </a:tc>
                <a:tc>
                  <a:txBody>
                    <a:bodyPr/>
                    <a:lstStyle/>
                    <a:p>
                      <a:pPr algn="ctr"/>
                      <a:r>
                        <a:rPr lang="en-US" sz="1400" dirty="0" err="1"/>
                        <a:t>CrIS</a:t>
                      </a:r>
                      <a:r>
                        <a:rPr lang="en-US" sz="1400" dirty="0"/>
                        <a:t>, ATMS</a:t>
                      </a:r>
                    </a:p>
                  </a:txBody>
                  <a:tcPr marL="68580" marR="68580" marT="34290" marB="34290"/>
                </a:tc>
                <a:tc>
                  <a:txBody>
                    <a:bodyPr/>
                    <a:lstStyle/>
                    <a:p>
                      <a:pPr algn="ctr"/>
                      <a:r>
                        <a:rPr lang="en-US" sz="1400" dirty="0"/>
                        <a:t>1:30</a:t>
                      </a:r>
                    </a:p>
                  </a:txBody>
                  <a:tcPr marL="68580" marR="68580" marT="34290" marB="34290"/>
                </a:tc>
                <a:tc>
                  <a:txBody>
                    <a:bodyPr/>
                    <a:lstStyle/>
                    <a:p>
                      <a:pPr algn="ctr"/>
                      <a:r>
                        <a:rPr lang="en-US" sz="1400" dirty="0"/>
                        <a:t>2011, 2017, …</a:t>
                      </a:r>
                    </a:p>
                  </a:txBody>
                  <a:tcPr marL="68580" marR="68580" marT="34290" marB="34290"/>
                </a:tc>
                <a:extLst>
                  <a:ext uri="{0D108BD9-81ED-4DB2-BD59-A6C34878D82A}">
                    <a16:rowId xmlns:a16="http://schemas.microsoft.com/office/drawing/2014/main" val="2428285799"/>
                  </a:ext>
                </a:extLst>
              </a:tr>
            </a:tbl>
          </a:graphicData>
        </a:graphic>
      </p:graphicFrame>
      <p:sp>
        <p:nvSpPr>
          <p:cNvPr id="6" name="TextBox 5">
            <a:extLst>
              <a:ext uri="{FF2B5EF4-FFF2-40B4-BE49-F238E27FC236}">
                <a16:creationId xmlns:a16="http://schemas.microsoft.com/office/drawing/2014/main" id="{CD4F247D-277F-4EBD-8DE1-6D1DC4559052}"/>
              </a:ext>
            </a:extLst>
          </p:cNvPr>
          <p:cNvSpPr txBox="1"/>
          <p:nvPr/>
        </p:nvSpPr>
        <p:spPr>
          <a:xfrm>
            <a:off x="5846163" y="4468304"/>
            <a:ext cx="2628900" cy="715581"/>
          </a:xfrm>
          <a:prstGeom prst="rect">
            <a:avLst/>
          </a:prstGeom>
          <a:solidFill>
            <a:srgbClr val="FFFF00">
              <a:alpha val="40000"/>
            </a:srgbClr>
          </a:solidFill>
          <a:ln w="25400">
            <a:solidFill>
              <a:srgbClr val="FFFF00"/>
            </a:solidFill>
          </a:ln>
        </p:spPr>
        <p:txBody>
          <a:bodyPr wrap="square" rtlCol="0">
            <a:spAutoFit/>
          </a:bodyPr>
          <a:lstStyle/>
          <a:p>
            <a:r>
              <a:rPr lang="en-US" sz="1350" dirty="0"/>
              <a:t>GHG Monitoring was not the primary design criteria of the modern satellite sounding suite</a:t>
            </a:r>
          </a:p>
        </p:txBody>
      </p:sp>
    </p:spTree>
    <p:extLst>
      <p:ext uri="{BB962C8B-B14F-4D97-AF65-F5344CB8AC3E}">
        <p14:creationId xmlns:p14="http://schemas.microsoft.com/office/powerpoint/2010/main" val="856383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84F1B-0BCB-42BC-AFF4-F409D7DD2B6A}"/>
              </a:ext>
            </a:extLst>
          </p:cNvPr>
          <p:cNvSpPr>
            <a:spLocks noGrp="1"/>
          </p:cNvSpPr>
          <p:nvPr>
            <p:ph type="title"/>
          </p:nvPr>
        </p:nvSpPr>
        <p:spPr>
          <a:xfrm>
            <a:off x="713710" y="440849"/>
            <a:ext cx="7886700" cy="994172"/>
          </a:xfrm>
        </p:spPr>
        <p:txBody>
          <a:bodyPr>
            <a:normAutofit/>
          </a:bodyPr>
          <a:lstStyle/>
          <a:p>
            <a:r>
              <a:rPr lang="en-US" sz="3400" dirty="0"/>
              <a:t>CO2 Retrievals from Space (Cont.)</a:t>
            </a:r>
          </a:p>
        </p:txBody>
      </p:sp>
      <p:sp>
        <p:nvSpPr>
          <p:cNvPr id="3" name="Content Placeholder 2">
            <a:extLst>
              <a:ext uri="{FF2B5EF4-FFF2-40B4-BE49-F238E27FC236}">
                <a16:creationId xmlns:a16="http://schemas.microsoft.com/office/drawing/2014/main" id="{26ED4CC4-68F4-49DE-879E-45FF2F177828}"/>
              </a:ext>
            </a:extLst>
          </p:cNvPr>
          <p:cNvSpPr>
            <a:spLocks noGrp="1"/>
          </p:cNvSpPr>
          <p:nvPr>
            <p:ph idx="1"/>
          </p:nvPr>
        </p:nvSpPr>
        <p:spPr>
          <a:xfrm>
            <a:off x="276446" y="1658679"/>
            <a:ext cx="8761228" cy="4890975"/>
          </a:xfrm>
        </p:spPr>
        <p:txBody>
          <a:bodyPr>
            <a:normAutofit fontScale="85000" lnSpcReduction="10000"/>
          </a:bodyPr>
          <a:lstStyle/>
          <a:p>
            <a:pPr marL="0" indent="0">
              <a:buNone/>
            </a:pPr>
            <a:r>
              <a:rPr lang="en-US" b="1" dirty="0"/>
              <a:t>Two versions of our retrieval algorithm:</a:t>
            </a:r>
          </a:p>
          <a:p>
            <a:r>
              <a:rPr lang="en-US" dirty="0"/>
              <a:t>NOAA-Unique Combined Atmospheric Processing System (NUCAPS)</a:t>
            </a:r>
          </a:p>
          <a:p>
            <a:pPr lvl="1"/>
            <a:r>
              <a:rPr lang="en-US" sz="2400" dirty="0"/>
              <a:t>Model-independent system (except surface pressure).</a:t>
            </a:r>
          </a:p>
          <a:p>
            <a:pPr lvl="1"/>
            <a:r>
              <a:rPr lang="en-US" sz="2400" dirty="0"/>
              <a:t>Real-time processing via direct broadcast.</a:t>
            </a:r>
          </a:p>
          <a:p>
            <a:pPr lvl="1"/>
            <a:r>
              <a:rPr lang="en-US" sz="2400" dirty="0"/>
              <a:t>Each algorithm became operational ~1 year after launch.</a:t>
            </a:r>
          </a:p>
          <a:p>
            <a:r>
              <a:rPr lang="en-US" dirty="0"/>
              <a:t>Community Long-term Infrared Microwave Coupled Atmospheric Product System (CLIMCAPS)</a:t>
            </a:r>
          </a:p>
          <a:p>
            <a:pPr lvl="1"/>
            <a:r>
              <a:rPr lang="en-US" sz="2400" dirty="0"/>
              <a:t>Uses Merra-2 for T(p), q(p), and O3(p) a-priori.</a:t>
            </a:r>
          </a:p>
          <a:p>
            <a:pPr lvl="2"/>
            <a:r>
              <a:rPr lang="en-US" dirty="0"/>
              <a:t>Less sensitive to instrument and sampling differences.</a:t>
            </a:r>
          </a:p>
          <a:p>
            <a:pPr lvl="1"/>
            <a:r>
              <a:rPr lang="en-US" sz="2400" dirty="0"/>
              <a:t>Full error propagation (partition a-priori and measurement errors).</a:t>
            </a:r>
          </a:p>
          <a:p>
            <a:pPr lvl="1"/>
            <a:r>
              <a:rPr lang="en-US" sz="2400" dirty="0"/>
              <a:t>Hind-sight re-processing (~1 month latency).</a:t>
            </a:r>
          </a:p>
          <a:p>
            <a:endParaRPr lang="en-US" dirty="0"/>
          </a:p>
        </p:txBody>
      </p:sp>
    </p:spTree>
    <p:extLst>
      <p:ext uri="{BB962C8B-B14F-4D97-AF65-F5344CB8AC3E}">
        <p14:creationId xmlns:p14="http://schemas.microsoft.com/office/powerpoint/2010/main" val="2067671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6BCB9C-20EA-F14E-BD3D-85B5E7A6C66C}"/>
              </a:ext>
            </a:extLst>
          </p:cNvPr>
          <p:cNvSpPr/>
          <p:nvPr/>
        </p:nvSpPr>
        <p:spPr>
          <a:xfrm>
            <a:off x="255181" y="723014"/>
            <a:ext cx="8633638" cy="53375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0C1C44-AAC8-48D4-9B18-4B14373681FA}"/>
              </a:ext>
            </a:extLst>
          </p:cNvPr>
          <p:cNvSpPr>
            <a:spLocks noGrp="1"/>
          </p:cNvSpPr>
          <p:nvPr>
            <p:ph type="title"/>
          </p:nvPr>
        </p:nvSpPr>
        <p:spPr>
          <a:xfrm>
            <a:off x="628650" y="1063639"/>
            <a:ext cx="7886700" cy="994172"/>
          </a:xfrm>
        </p:spPr>
        <p:txBody>
          <a:bodyPr>
            <a:normAutofit fontScale="90000"/>
          </a:bodyPr>
          <a:lstStyle/>
          <a:p>
            <a:r>
              <a:rPr lang="en-US" dirty="0"/>
              <a:t>Together these two algorithms can meet the needs of three communities</a:t>
            </a:r>
          </a:p>
        </p:txBody>
      </p:sp>
      <p:sp>
        <p:nvSpPr>
          <p:cNvPr id="5" name="Oval 4">
            <a:extLst>
              <a:ext uri="{FF2B5EF4-FFF2-40B4-BE49-F238E27FC236}">
                <a16:creationId xmlns:a16="http://schemas.microsoft.com/office/drawing/2014/main" id="{BFA42491-A7F3-45CB-8EDA-889D7F3E5C5C}"/>
              </a:ext>
            </a:extLst>
          </p:cNvPr>
          <p:cNvSpPr/>
          <p:nvPr/>
        </p:nvSpPr>
        <p:spPr>
          <a:xfrm>
            <a:off x="3149895" y="2157080"/>
            <a:ext cx="2628900" cy="1885950"/>
          </a:xfrm>
          <a:prstGeom prst="ellipse">
            <a:avLst/>
          </a:prstGeom>
          <a:solidFill>
            <a:srgbClr val="7030A0">
              <a:alpha val="4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Oval 5">
            <a:extLst>
              <a:ext uri="{FF2B5EF4-FFF2-40B4-BE49-F238E27FC236}">
                <a16:creationId xmlns:a16="http://schemas.microsoft.com/office/drawing/2014/main" id="{9DFD6550-17BF-4623-AA7A-6D824A67F04F}"/>
              </a:ext>
            </a:extLst>
          </p:cNvPr>
          <p:cNvSpPr/>
          <p:nvPr/>
        </p:nvSpPr>
        <p:spPr>
          <a:xfrm>
            <a:off x="4440420" y="3371850"/>
            <a:ext cx="2628900" cy="1885950"/>
          </a:xfrm>
          <a:prstGeom prst="ellipse">
            <a:avLst/>
          </a:prstGeom>
          <a:solidFill>
            <a:srgbClr val="00B050">
              <a:alpha val="4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Oval 6">
            <a:extLst>
              <a:ext uri="{FF2B5EF4-FFF2-40B4-BE49-F238E27FC236}">
                <a16:creationId xmlns:a16="http://schemas.microsoft.com/office/drawing/2014/main" id="{4A36C68B-B759-41F5-B9F6-792CCA15D257}"/>
              </a:ext>
            </a:extLst>
          </p:cNvPr>
          <p:cNvSpPr/>
          <p:nvPr/>
        </p:nvSpPr>
        <p:spPr>
          <a:xfrm>
            <a:off x="2110565" y="3456910"/>
            <a:ext cx="2628900" cy="1885950"/>
          </a:xfrm>
          <a:prstGeom prst="ellipse">
            <a:avLst/>
          </a:prstGeom>
          <a:solidFill>
            <a:srgbClr val="C00000">
              <a:alpha val="4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38F941D6-D6C8-4E12-AB8C-52869A071C3D}"/>
              </a:ext>
            </a:extLst>
          </p:cNvPr>
          <p:cNvSpPr txBox="1"/>
          <p:nvPr/>
        </p:nvSpPr>
        <p:spPr>
          <a:xfrm>
            <a:off x="3657600" y="2514601"/>
            <a:ext cx="1543050" cy="923330"/>
          </a:xfrm>
          <a:prstGeom prst="rect">
            <a:avLst/>
          </a:prstGeom>
          <a:noFill/>
        </p:spPr>
        <p:txBody>
          <a:bodyPr wrap="square" rtlCol="0">
            <a:spAutoFit/>
          </a:bodyPr>
          <a:lstStyle/>
          <a:p>
            <a:pPr algn="ctr"/>
            <a:r>
              <a:rPr lang="en-US" sz="1350" u="sng" dirty="0">
                <a:solidFill>
                  <a:srgbClr val="7030A0"/>
                </a:solidFill>
              </a:rPr>
              <a:t>WEATHER</a:t>
            </a:r>
          </a:p>
          <a:p>
            <a:pPr algn="ctr"/>
            <a:r>
              <a:rPr lang="en-US" sz="1350" dirty="0">
                <a:solidFill>
                  <a:srgbClr val="7030A0"/>
                </a:solidFill>
              </a:rPr>
              <a:t>Extreme events</a:t>
            </a:r>
          </a:p>
          <a:p>
            <a:pPr algn="ctr"/>
            <a:r>
              <a:rPr lang="en-US" sz="1350" dirty="0">
                <a:solidFill>
                  <a:srgbClr val="7030A0"/>
                </a:solidFill>
              </a:rPr>
              <a:t>Risk - Commercial (Air Traffic, Energy)</a:t>
            </a:r>
          </a:p>
        </p:txBody>
      </p:sp>
      <p:sp>
        <p:nvSpPr>
          <p:cNvPr id="9" name="TextBox 8">
            <a:extLst>
              <a:ext uri="{FF2B5EF4-FFF2-40B4-BE49-F238E27FC236}">
                <a16:creationId xmlns:a16="http://schemas.microsoft.com/office/drawing/2014/main" id="{A97324A6-E570-4D82-8418-4B0250D31FE7}"/>
              </a:ext>
            </a:extLst>
          </p:cNvPr>
          <p:cNvSpPr txBox="1"/>
          <p:nvPr/>
        </p:nvSpPr>
        <p:spPr>
          <a:xfrm>
            <a:off x="5058440" y="3956641"/>
            <a:ext cx="1543050" cy="923330"/>
          </a:xfrm>
          <a:prstGeom prst="rect">
            <a:avLst/>
          </a:prstGeom>
          <a:noFill/>
        </p:spPr>
        <p:txBody>
          <a:bodyPr wrap="square" rtlCol="0">
            <a:spAutoFit/>
          </a:bodyPr>
          <a:lstStyle/>
          <a:p>
            <a:pPr algn="ctr"/>
            <a:r>
              <a:rPr lang="en-US" sz="1350" u="sng" dirty="0">
                <a:solidFill>
                  <a:srgbClr val="00B050"/>
                </a:solidFill>
              </a:rPr>
              <a:t>CLIMATE</a:t>
            </a:r>
          </a:p>
          <a:p>
            <a:pPr algn="ctr"/>
            <a:r>
              <a:rPr lang="en-US" sz="1350" dirty="0">
                <a:solidFill>
                  <a:srgbClr val="00B050"/>
                </a:solidFill>
              </a:rPr>
              <a:t>Processes</a:t>
            </a:r>
          </a:p>
          <a:p>
            <a:pPr algn="ctr"/>
            <a:r>
              <a:rPr lang="en-US" sz="1350" dirty="0">
                <a:solidFill>
                  <a:srgbClr val="00B050"/>
                </a:solidFill>
              </a:rPr>
              <a:t>Feedbacks</a:t>
            </a:r>
          </a:p>
          <a:p>
            <a:pPr algn="ctr"/>
            <a:r>
              <a:rPr lang="en-US" sz="1350" dirty="0">
                <a:solidFill>
                  <a:srgbClr val="00B050"/>
                </a:solidFill>
              </a:rPr>
              <a:t>Long-term trends</a:t>
            </a:r>
          </a:p>
        </p:txBody>
      </p:sp>
      <p:sp>
        <p:nvSpPr>
          <p:cNvPr id="10" name="TextBox 9">
            <a:extLst>
              <a:ext uri="{FF2B5EF4-FFF2-40B4-BE49-F238E27FC236}">
                <a16:creationId xmlns:a16="http://schemas.microsoft.com/office/drawing/2014/main" id="{7FF9AB70-DC0C-4F12-81AE-FC48F0D5A335}"/>
              </a:ext>
            </a:extLst>
          </p:cNvPr>
          <p:cNvSpPr txBox="1"/>
          <p:nvPr/>
        </p:nvSpPr>
        <p:spPr>
          <a:xfrm>
            <a:off x="2563775" y="4000500"/>
            <a:ext cx="1543050" cy="715581"/>
          </a:xfrm>
          <a:prstGeom prst="rect">
            <a:avLst/>
          </a:prstGeom>
          <a:noFill/>
        </p:spPr>
        <p:txBody>
          <a:bodyPr wrap="square" rtlCol="0">
            <a:spAutoFit/>
          </a:bodyPr>
          <a:lstStyle/>
          <a:p>
            <a:pPr algn="ctr"/>
            <a:r>
              <a:rPr lang="en-US" sz="1350" u="sng" dirty="0">
                <a:solidFill>
                  <a:srgbClr val="C00000"/>
                </a:solidFill>
              </a:rPr>
              <a:t>COMPOSITION</a:t>
            </a:r>
          </a:p>
          <a:p>
            <a:pPr algn="ctr"/>
            <a:r>
              <a:rPr lang="en-US" sz="1350" dirty="0">
                <a:solidFill>
                  <a:srgbClr val="C00000"/>
                </a:solidFill>
              </a:rPr>
              <a:t>Monitor GHG’s</a:t>
            </a:r>
          </a:p>
          <a:p>
            <a:pPr algn="ctr"/>
            <a:r>
              <a:rPr lang="en-US" sz="1350" dirty="0">
                <a:solidFill>
                  <a:srgbClr val="C00000"/>
                </a:solidFill>
              </a:rPr>
              <a:t>Air Quality</a:t>
            </a:r>
          </a:p>
        </p:txBody>
      </p:sp>
    </p:spTree>
    <p:extLst>
      <p:ext uri="{BB962C8B-B14F-4D97-AF65-F5344CB8AC3E}">
        <p14:creationId xmlns:p14="http://schemas.microsoft.com/office/powerpoint/2010/main" val="544439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 name="Picture 26">
            <a:extLst>
              <a:ext uri="{FF2B5EF4-FFF2-40B4-BE49-F238E27FC236}">
                <a16:creationId xmlns:a16="http://schemas.microsoft.com/office/drawing/2014/main" id="{3818C57C-2D86-493C-8146-96B8E8C56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4087146"/>
            <a:ext cx="1651936" cy="1238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5" name="Picture 20" descr="Jan_mollweide">
            <a:extLst>
              <a:ext uri="{FF2B5EF4-FFF2-40B4-BE49-F238E27FC236}">
                <a16:creationId xmlns:a16="http://schemas.microsoft.com/office/drawing/2014/main" id="{D68EC011-DBB7-42B5-AAFE-4491CF1E7A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7771" y="4154996"/>
            <a:ext cx="19431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5" descr="airs_aug_2005_CH4VMR_average_360_460_hPa">
            <a:extLst>
              <a:ext uri="{FF2B5EF4-FFF2-40B4-BE49-F238E27FC236}">
                <a16:creationId xmlns:a16="http://schemas.microsoft.com/office/drawing/2014/main" id="{2320E736-3983-44BB-85F2-0747AE89D76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946"/>
          <a:stretch/>
        </p:blipFill>
        <p:spPr bwMode="auto">
          <a:xfrm>
            <a:off x="5062197" y="4087146"/>
            <a:ext cx="1821347" cy="1257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4"/>
          <p:cNvSpPr>
            <a:spLocks noGrp="1" noChangeArrowheads="1"/>
          </p:cNvSpPr>
          <p:nvPr>
            <p:ph type="title"/>
          </p:nvPr>
        </p:nvSpPr>
        <p:spPr>
          <a:xfrm>
            <a:off x="879033" y="449900"/>
            <a:ext cx="7667469" cy="857250"/>
          </a:xfrm>
        </p:spPr>
        <p:txBody>
          <a:bodyPr>
            <a:normAutofit/>
          </a:bodyPr>
          <a:lstStyle/>
          <a:p>
            <a:pPr defTabSz="342900"/>
            <a:r>
              <a:rPr lang="en-US" altLang="de-DE" sz="2700" dirty="0"/>
              <a:t>Operational and </a:t>
            </a:r>
            <a:r>
              <a:rPr lang="en-US" altLang="de-DE" sz="2700" dirty="0">
                <a:solidFill>
                  <a:schemeClr val="accent6">
                    <a:lumMod val="50000"/>
                  </a:schemeClr>
                </a:solidFill>
              </a:rPr>
              <a:t>experimental </a:t>
            </a:r>
            <a:r>
              <a:rPr lang="en-US" altLang="de-DE" sz="2700" dirty="0"/>
              <a:t>retrieval products</a:t>
            </a:r>
            <a:endParaRPr lang="en-US" altLang="de-DE" sz="2700" u="sng" dirty="0"/>
          </a:p>
        </p:txBody>
      </p:sp>
      <p:pic>
        <p:nvPicPr>
          <p:cNvPr id="44" name="Content Placeholder 13" descr="nucaps_20140105.gif"/>
          <p:cNvPicPr>
            <a:picLocks noGrp="1" noChangeAspect="1"/>
          </p:cNvPicPr>
          <p:nvPr>
            <p:ph idx="1"/>
          </p:nvPr>
        </p:nvPicPr>
        <p:blipFill>
          <a:blip r:embed="rId6" cstate="screen">
            <a:lum bright="-20000" contrast="40000"/>
            <a:extLst>
              <a:ext uri="{28A0092B-C50C-407E-A947-70E740481C1C}">
                <a14:useLocalDpi xmlns:a14="http://schemas.microsoft.com/office/drawing/2010/main"/>
              </a:ext>
            </a:extLst>
          </a:blip>
          <a:srcRect l="4854" t="7273"/>
          <a:stretch>
            <a:fillRect/>
          </a:stretch>
        </p:blipFill>
        <p:spPr>
          <a:xfrm>
            <a:off x="3209202" y="1820387"/>
            <a:ext cx="3001591" cy="1384035"/>
          </a:xfrm>
          <a:ln w="44450">
            <a:noFill/>
          </a:ln>
        </p:spPr>
      </p:pic>
      <p:sp>
        <p:nvSpPr>
          <p:cNvPr id="46" name="Rectangle 45"/>
          <p:cNvSpPr/>
          <p:nvPr/>
        </p:nvSpPr>
        <p:spPr>
          <a:xfrm>
            <a:off x="3511915" y="1625836"/>
            <a:ext cx="2401706" cy="276999"/>
          </a:xfrm>
          <a:prstGeom prst="rect">
            <a:avLst/>
          </a:prstGeom>
        </p:spPr>
        <p:txBody>
          <a:bodyPr wrap="square">
            <a:spAutoFit/>
          </a:bodyPr>
          <a:lstStyle/>
          <a:p>
            <a:pPr algn="ctr" eaLnBrk="0" fontAlgn="base" hangingPunct="0">
              <a:spcBef>
                <a:spcPct val="0"/>
              </a:spcBef>
              <a:spcAft>
                <a:spcPct val="0"/>
              </a:spcAft>
            </a:pPr>
            <a:r>
              <a:rPr lang="en-US" sz="1200" b="1" dirty="0">
                <a:latin typeface="Times New Roman" pitchFamily="18" charset="0"/>
              </a:rPr>
              <a:t>500 </a:t>
            </a:r>
            <a:r>
              <a:rPr lang="en-US" sz="1200" b="1" dirty="0" err="1">
                <a:latin typeface="Times New Roman" pitchFamily="18" charset="0"/>
              </a:rPr>
              <a:t>hPa</a:t>
            </a:r>
            <a:r>
              <a:rPr lang="en-US" sz="1200" b="1" dirty="0">
                <a:latin typeface="Times New Roman" pitchFamily="18" charset="0"/>
              </a:rPr>
              <a:t> Temperature</a:t>
            </a:r>
            <a:endParaRPr lang="en-US" sz="1350" b="1" dirty="0">
              <a:latin typeface="Times New Roman" pitchFamily="18" charset="0"/>
            </a:endParaRPr>
          </a:p>
        </p:txBody>
      </p:sp>
      <p:graphicFrame>
        <p:nvGraphicFramePr>
          <p:cNvPr id="14" name="Table 13"/>
          <p:cNvGraphicFramePr>
            <a:graphicFrameLocks noGrp="1"/>
          </p:cNvGraphicFramePr>
          <p:nvPr>
            <p:extLst/>
          </p:nvPr>
        </p:nvGraphicFramePr>
        <p:xfrm>
          <a:off x="294178" y="1616467"/>
          <a:ext cx="2870597" cy="4238132"/>
        </p:xfrm>
        <a:graphic>
          <a:graphicData uri="http://schemas.openxmlformats.org/drawingml/2006/table">
            <a:tbl>
              <a:tblPr firstRow="1" bandRow="1">
                <a:tableStyleId>{BC89EF96-8CEA-46FF-86C4-4CE0E7609802}</a:tableStyleId>
              </a:tblPr>
              <a:tblGrid>
                <a:gridCol w="1735096">
                  <a:extLst>
                    <a:ext uri="{9D8B030D-6E8A-4147-A177-3AD203B41FA5}">
                      <a16:colId xmlns:a16="http://schemas.microsoft.com/office/drawing/2014/main" val="20000"/>
                    </a:ext>
                  </a:extLst>
                </a:gridCol>
                <a:gridCol w="1135501">
                  <a:extLst>
                    <a:ext uri="{9D8B030D-6E8A-4147-A177-3AD203B41FA5}">
                      <a16:colId xmlns:a16="http://schemas.microsoft.com/office/drawing/2014/main" val="20001"/>
                    </a:ext>
                  </a:extLst>
                </a:gridCol>
              </a:tblGrid>
              <a:tr h="336063">
                <a:tc>
                  <a:txBody>
                    <a:bodyPr/>
                    <a:lstStyle/>
                    <a:p>
                      <a:pPr algn="ctr"/>
                      <a:r>
                        <a:rPr lang="en-US" sz="800" b="1" dirty="0"/>
                        <a:t>Retrieval Product</a:t>
                      </a:r>
                    </a:p>
                  </a:txBody>
                  <a:tcPr marL="68580" marR="68580" marT="34290" marB="34290" anchor="ctr"/>
                </a:tc>
                <a:tc>
                  <a:txBody>
                    <a:bodyPr/>
                    <a:lstStyle/>
                    <a:p>
                      <a:pPr algn="ctr"/>
                      <a:r>
                        <a:rPr lang="en-US" sz="800" b="1" dirty="0"/>
                        <a:t>Spectral Region(s) Used (cm</a:t>
                      </a:r>
                      <a:r>
                        <a:rPr lang="en-US" sz="800" b="1" baseline="30000" dirty="0"/>
                        <a:t>-1</a:t>
                      </a:r>
                      <a:r>
                        <a:rPr lang="en-US" sz="800" b="1" dirty="0"/>
                        <a:t>)</a:t>
                      </a:r>
                    </a:p>
                  </a:txBody>
                  <a:tcPr marL="68580" marR="68580" marT="34290" marB="34290"/>
                </a:tc>
                <a:extLst>
                  <a:ext uri="{0D108BD9-81ED-4DB2-BD59-A6C34878D82A}">
                    <a16:rowId xmlns:a16="http://schemas.microsoft.com/office/drawing/2014/main" val="2709611106"/>
                  </a:ext>
                </a:extLst>
              </a:tr>
              <a:tr h="336063">
                <a:tc>
                  <a:txBody>
                    <a:bodyPr/>
                    <a:lstStyle/>
                    <a:p>
                      <a:r>
                        <a:rPr lang="en-US" sz="800" b="1" dirty="0"/>
                        <a:t>Cloud Clearing Parameters</a:t>
                      </a:r>
                    </a:p>
                    <a:p>
                      <a:r>
                        <a:rPr lang="en-US" sz="800" b="1" dirty="0"/>
                        <a:t>(4 </a:t>
                      </a:r>
                      <a:r>
                        <a:rPr lang="en-US" sz="800" b="1" i="1" dirty="0"/>
                        <a:t>linear</a:t>
                      </a:r>
                      <a:r>
                        <a:rPr lang="en-US" sz="800" b="1" dirty="0"/>
                        <a:t> parameters)</a:t>
                      </a:r>
                    </a:p>
                  </a:txBody>
                  <a:tcPr marL="68580" marR="68580" marT="34290" marB="34290"/>
                </a:tc>
                <a:tc>
                  <a:txBody>
                    <a:bodyPr/>
                    <a:lstStyle/>
                    <a:p>
                      <a:pPr algn="ctr"/>
                      <a:r>
                        <a:rPr lang="en-US" sz="800" b="1" dirty="0"/>
                        <a:t>660 – 750</a:t>
                      </a:r>
                    </a:p>
                    <a:p>
                      <a:pPr algn="ctr"/>
                      <a:r>
                        <a:rPr lang="en-US" sz="800" b="1" dirty="0"/>
                        <a:t>2200 – 2400</a:t>
                      </a:r>
                    </a:p>
                  </a:txBody>
                  <a:tcPr marL="68580" marR="68580" marT="34290" marB="34290"/>
                </a:tc>
                <a:extLst>
                  <a:ext uri="{0D108BD9-81ED-4DB2-BD59-A6C34878D82A}">
                    <a16:rowId xmlns:a16="http://schemas.microsoft.com/office/drawing/2014/main" val="10000"/>
                  </a:ext>
                </a:extLst>
              </a:tr>
              <a:tr h="336063">
                <a:tc>
                  <a:txBody>
                    <a:bodyPr/>
                    <a:lstStyle/>
                    <a:p>
                      <a:r>
                        <a:rPr lang="en-US" sz="800" b="1" dirty="0"/>
                        <a:t>Cloud</a:t>
                      </a:r>
                      <a:r>
                        <a:rPr lang="en-US" sz="800" b="1" baseline="0" dirty="0"/>
                        <a:t> fraction and Cloud Top Pressure and Temperature</a:t>
                      </a:r>
                      <a:endParaRPr lang="en-US" sz="800" b="1"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1" dirty="0"/>
                        <a:t>660 - 750</a:t>
                      </a:r>
                    </a:p>
                    <a:p>
                      <a:pPr algn="ctr"/>
                      <a:endParaRPr lang="en-US" sz="800" b="1" dirty="0"/>
                    </a:p>
                  </a:txBody>
                  <a:tcPr marL="68580" marR="68580" marT="34290" marB="34290"/>
                </a:tc>
                <a:extLst>
                  <a:ext uri="{0D108BD9-81ED-4DB2-BD59-A6C34878D82A}">
                    <a16:rowId xmlns:a16="http://schemas.microsoft.com/office/drawing/2014/main" val="10001"/>
                  </a:ext>
                </a:extLst>
              </a:tr>
              <a:tr h="323617">
                <a:tc>
                  <a:txBody>
                    <a:bodyPr/>
                    <a:lstStyle/>
                    <a:p>
                      <a:r>
                        <a:rPr lang="en-US" sz="800" b="1" dirty="0"/>
                        <a:t>Surface temperature (LST, SST),  emissivity and solar reflectivity</a:t>
                      </a:r>
                    </a:p>
                  </a:txBody>
                  <a:tcPr marL="68580" marR="68580" marT="34290" marB="34290"/>
                </a:tc>
                <a:tc>
                  <a:txBody>
                    <a:bodyPr/>
                    <a:lstStyle/>
                    <a:p>
                      <a:pPr algn="ctr"/>
                      <a:r>
                        <a:rPr lang="en-US" sz="800" b="1" dirty="0"/>
                        <a:t>800 – 950, 1210 – 1230, 2400 – 2550</a:t>
                      </a:r>
                    </a:p>
                  </a:txBody>
                  <a:tcPr marL="68580" marR="68580" marT="34290" marB="34290"/>
                </a:tc>
                <a:extLst>
                  <a:ext uri="{0D108BD9-81ED-4DB2-BD59-A6C34878D82A}">
                    <a16:rowId xmlns:a16="http://schemas.microsoft.com/office/drawing/2014/main" val="10002"/>
                  </a:ext>
                </a:extLst>
              </a:tr>
              <a:tr h="336063">
                <a:tc>
                  <a:txBody>
                    <a:bodyPr/>
                    <a:lstStyle/>
                    <a:p>
                      <a:r>
                        <a:rPr lang="en-US" sz="800" b="1" dirty="0"/>
                        <a:t>~10 to 1000 </a:t>
                      </a:r>
                      <a:r>
                        <a:rPr lang="en-US" sz="800" b="1" dirty="0" err="1"/>
                        <a:t>hPa</a:t>
                      </a:r>
                      <a:r>
                        <a:rPr lang="en-US" sz="800" b="1" dirty="0"/>
                        <a:t> Temperature, T(p)</a:t>
                      </a:r>
                    </a:p>
                    <a:p>
                      <a:r>
                        <a:rPr lang="en-US" sz="800" b="1" dirty="0"/>
                        <a:t>(Note: also use 57 GHz microwave)</a:t>
                      </a:r>
                    </a:p>
                  </a:txBody>
                  <a:tcPr marL="68580" marR="68580" marT="34290" marB="34290"/>
                </a:tc>
                <a:tc>
                  <a:txBody>
                    <a:bodyPr/>
                    <a:lstStyle/>
                    <a:p>
                      <a:pPr algn="ctr"/>
                      <a:r>
                        <a:rPr lang="en-US" sz="800" b="1" dirty="0"/>
                        <a:t>660 - 750</a:t>
                      </a:r>
                    </a:p>
                    <a:p>
                      <a:pPr algn="ctr"/>
                      <a:r>
                        <a:rPr lang="en-US" sz="800" b="1" dirty="0"/>
                        <a:t>2200 – 2400</a:t>
                      </a:r>
                    </a:p>
                  </a:txBody>
                  <a:tcPr marL="68580" marR="68580" marT="34290" marB="34290"/>
                </a:tc>
                <a:extLst>
                  <a:ext uri="{0D108BD9-81ED-4DB2-BD59-A6C34878D82A}">
                    <a16:rowId xmlns:a16="http://schemas.microsoft.com/office/drawing/2014/main" val="10003"/>
                  </a:ext>
                </a:extLst>
              </a:tr>
              <a:tr h="336063">
                <a:tc>
                  <a:txBody>
                    <a:bodyPr/>
                    <a:lstStyle/>
                    <a:p>
                      <a:r>
                        <a:rPr lang="en-US" sz="800" b="1" dirty="0"/>
                        <a:t>~200 to 1000 </a:t>
                      </a:r>
                      <a:r>
                        <a:rPr lang="en-US" sz="800" b="1" dirty="0" err="1"/>
                        <a:t>hPa</a:t>
                      </a:r>
                      <a:r>
                        <a:rPr lang="en-US" sz="800" b="1" dirty="0"/>
                        <a:t> Water Vapor, q(p)</a:t>
                      </a:r>
                    </a:p>
                    <a:p>
                      <a:r>
                        <a:rPr lang="en-US" sz="800" b="1" dirty="0"/>
                        <a:t>(Note: also use 20, 35, 89, 183 GHz) </a:t>
                      </a:r>
                    </a:p>
                  </a:txBody>
                  <a:tcPr marL="68580" marR="68580" marT="34290" marB="34290"/>
                </a:tc>
                <a:tc>
                  <a:txBody>
                    <a:bodyPr/>
                    <a:lstStyle/>
                    <a:p>
                      <a:pPr algn="ctr"/>
                      <a:r>
                        <a:rPr lang="en-US" sz="800" b="1" dirty="0"/>
                        <a:t>780 – 1090</a:t>
                      </a:r>
                    </a:p>
                    <a:p>
                      <a:pPr algn="ctr"/>
                      <a:r>
                        <a:rPr lang="en-US" sz="800" b="1" dirty="0"/>
                        <a:t>1200 – 1750 </a:t>
                      </a:r>
                    </a:p>
                  </a:txBody>
                  <a:tcPr marL="68580" marR="68580" marT="34290" marB="34290"/>
                </a:tc>
                <a:extLst>
                  <a:ext uri="{0D108BD9-81ED-4DB2-BD59-A6C34878D82A}">
                    <a16:rowId xmlns:a16="http://schemas.microsoft.com/office/drawing/2014/main" val="10004"/>
                  </a:ext>
                </a:extLst>
              </a:tr>
              <a:tr h="280052">
                <a:tc>
                  <a:txBody>
                    <a:bodyPr/>
                    <a:lstStyle/>
                    <a:p>
                      <a:r>
                        <a:rPr lang="en-US" sz="800" b="1" dirty="0"/>
                        <a:t>Lower stratosphere Ozone</a:t>
                      </a:r>
                      <a:endParaRPr lang="en-US" sz="800" b="1" baseline="0" dirty="0"/>
                    </a:p>
                  </a:txBody>
                  <a:tcPr marL="68580" marR="68580" marT="34290" marB="34290"/>
                </a:tc>
                <a:tc>
                  <a:txBody>
                    <a:bodyPr/>
                    <a:lstStyle/>
                    <a:p>
                      <a:pPr algn="ctr"/>
                      <a:r>
                        <a:rPr lang="en-US" sz="800" b="1" dirty="0"/>
                        <a:t>990 – 1070</a:t>
                      </a:r>
                    </a:p>
                  </a:txBody>
                  <a:tcPr marL="68580" marR="68580" marT="34290" marB="34290"/>
                </a:tc>
                <a:extLst>
                  <a:ext uri="{0D108BD9-81ED-4DB2-BD59-A6C34878D82A}">
                    <a16:rowId xmlns:a16="http://schemas.microsoft.com/office/drawing/2014/main" val="10005"/>
                  </a:ext>
                </a:extLst>
              </a:tr>
              <a:tr h="323617">
                <a:tc>
                  <a:txBody>
                    <a:bodyPr/>
                    <a:lstStyle/>
                    <a:p>
                      <a:r>
                        <a:rPr lang="en-US" sz="800" b="1" dirty="0"/>
                        <a:t>Mid-tropospheric</a:t>
                      </a:r>
                    </a:p>
                    <a:p>
                      <a:r>
                        <a:rPr lang="en-US" sz="800" b="1" dirty="0"/>
                        <a:t>Carbon Monoxide, CO(p)</a:t>
                      </a:r>
                    </a:p>
                  </a:txBody>
                  <a:tcPr marL="68580" marR="68580" marT="34290" marB="34290"/>
                </a:tc>
                <a:tc>
                  <a:txBody>
                    <a:bodyPr/>
                    <a:lstStyle/>
                    <a:p>
                      <a:pPr algn="ctr"/>
                      <a:r>
                        <a:rPr lang="en-US" sz="800" b="1" dirty="0"/>
                        <a:t>2155 – 2220</a:t>
                      </a:r>
                    </a:p>
                  </a:txBody>
                  <a:tcPr marL="68580" marR="68580" marT="34290" marB="34290"/>
                </a:tc>
                <a:extLst>
                  <a:ext uri="{0D108BD9-81ED-4DB2-BD59-A6C34878D82A}">
                    <a16:rowId xmlns:a16="http://schemas.microsoft.com/office/drawing/2014/main" val="10006"/>
                  </a:ext>
                </a:extLst>
              </a:tr>
              <a:tr h="323617">
                <a:tc>
                  <a:txBody>
                    <a:bodyPr/>
                    <a:lstStyle/>
                    <a:p>
                      <a:r>
                        <a:rPr lang="en-US" sz="800" b="1" dirty="0">
                          <a:solidFill>
                            <a:schemeClr val="accent6">
                              <a:lumMod val="50000"/>
                            </a:schemeClr>
                          </a:solidFill>
                        </a:rPr>
                        <a:t>Mid-troposphere</a:t>
                      </a:r>
                    </a:p>
                    <a:p>
                      <a:r>
                        <a:rPr lang="en-US" sz="800" b="1" dirty="0">
                          <a:solidFill>
                            <a:schemeClr val="accent6">
                              <a:lumMod val="50000"/>
                            </a:schemeClr>
                          </a:solidFill>
                        </a:rPr>
                        <a:t>Methane, CH</a:t>
                      </a:r>
                      <a:r>
                        <a:rPr lang="en-US" sz="800" b="1" baseline="-25000" dirty="0">
                          <a:solidFill>
                            <a:schemeClr val="accent6">
                              <a:lumMod val="50000"/>
                            </a:schemeClr>
                          </a:solidFill>
                        </a:rPr>
                        <a:t>4</a:t>
                      </a:r>
                      <a:r>
                        <a:rPr lang="en-US" sz="800" b="1" baseline="0" dirty="0">
                          <a:solidFill>
                            <a:schemeClr val="accent6">
                              <a:lumMod val="50000"/>
                            </a:schemeClr>
                          </a:solidFill>
                        </a:rPr>
                        <a:t>(p)</a:t>
                      </a:r>
                    </a:p>
                  </a:txBody>
                  <a:tcPr marL="68580" marR="68580" marT="34290" marB="34290"/>
                </a:tc>
                <a:tc>
                  <a:txBody>
                    <a:bodyPr/>
                    <a:lstStyle/>
                    <a:p>
                      <a:pPr algn="ctr"/>
                      <a:r>
                        <a:rPr lang="en-US" sz="800" b="1" dirty="0">
                          <a:solidFill>
                            <a:schemeClr val="accent6">
                              <a:lumMod val="50000"/>
                            </a:schemeClr>
                          </a:solidFill>
                        </a:rPr>
                        <a:t>1220 - 1350</a:t>
                      </a:r>
                    </a:p>
                  </a:txBody>
                  <a:tcPr marL="68580" marR="68580" marT="34290" marB="34290"/>
                </a:tc>
                <a:extLst>
                  <a:ext uri="{0D108BD9-81ED-4DB2-BD59-A6C34878D82A}">
                    <a16:rowId xmlns:a16="http://schemas.microsoft.com/office/drawing/2014/main" val="10007"/>
                  </a:ext>
                </a:extLst>
              </a:tr>
              <a:tr h="323617">
                <a:tc>
                  <a:txBody>
                    <a:bodyPr/>
                    <a:lstStyle/>
                    <a:p>
                      <a:r>
                        <a:rPr lang="en-US" sz="800" b="1" dirty="0">
                          <a:solidFill>
                            <a:schemeClr val="accent6">
                              <a:lumMod val="50000"/>
                            </a:schemeClr>
                          </a:solidFill>
                        </a:rPr>
                        <a:t>Mid-troposphere</a:t>
                      </a:r>
                    </a:p>
                    <a:p>
                      <a:r>
                        <a:rPr lang="en-US" sz="800" b="1" dirty="0">
                          <a:solidFill>
                            <a:schemeClr val="accent6">
                              <a:lumMod val="50000"/>
                            </a:schemeClr>
                          </a:solidFill>
                        </a:rPr>
                        <a:t>Carbon Dioxide, CO</a:t>
                      </a:r>
                      <a:r>
                        <a:rPr lang="en-US" sz="800" b="1" baseline="-25000" dirty="0">
                          <a:solidFill>
                            <a:schemeClr val="accent6">
                              <a:lumMod val="50000"/>
                            </a:schemeClr>
                          </a:solidFill>
                        </a:rPr>
                        <a:t>2</a:t>
                      </a:r>
                      <a:r>
                        <a:rPr lang="en-US" sz="800" b="1" baseline="0" dirty="0">
                          <a:solidFill>
                            <a:schemeClr val="accent6">
                              <a:lumMod val="50000"/>
                            </a:schemeClr>
                          </a:solidFill>
                        </a:rPr>
                        <a:t>(p)</a:t>
                      </a:r>
                    </a:p>
                  </a:txBody>
                  <a:tcPr marL="68580" marR="68580" marT="34290" marB="34290"/>
                </a:tc>
                <a:tc>
                  <a:txBody>
                    <a:bodyPr/>
                    <a:lstStyle/>
                    <a:p>
                      <a:pPr algn="ctr"/>
                      <a:r>
                        <a:rPr lang="en-US" sz="800" b="1" dirty="0">
                          <a:solidFill>
                            <a:schemeClr val="accent6">
                              <a:lumMod val="50000"/>
                            </a:schemeClr>
                          </a:solidFill>
                        </a:rPr>
                        <a:t>660 – 760, 980, 2200 - 2400</a:t>
                      </a:r>
                    </a:p>
                  </a:txBody>
                  <a:tcPr marL="68580" marR="68580" marT="34290" marB="34290"/>
                </a:tc>
                <a:extLst>
                  <a:ext uri="{0D108BD9-81ED-4DB2-BD59-A6C34878D82A}">
                    <a16:rowId xmlns:a16="http://schemas.microsoft.com/office/drawing/2014/main" val="10008"/>
                  </a:ext>
                </a:extLst>
              </a:tr>
              <a:tr h="336063">
                <a:tc>
                  <a:txBody>
                    <a:bodyPr/>
                    <a:lstStyle/>
                    <a:p>
                      <a:r>
                        <a:rPr lang="en-US" sz="800" b="1" dirty="0">
                          <a:solidFill>
                            <a:schemeClr val="accent6">
                              <a:lumMod val="50000"/>
                            </a:schemeClr>
                          </a:solidFill>
                        </a:rPr>
                        <a:t>Lower-stratosphere</a:t>
                      </a:r>
                    </a:p>
                    <a:p>
                      <a:r>
                        <a:rPr lang="en-US" sz="800" b="1" dirty="0">
                          <a:solidFill>
                            <a:schemeClr val="accent6">
                              <a:lumMod val="50000"/>
                            </a:schemeClr>
                          </a:solidFill>
                        </a:rPr>
                        <a:t>Nitrous Oxide, N</a:t>
                      </a:r>
                      <a:r>
                        <a:rPr lang="en-US" sz="800" b="1" baseline="-25000" dirty="0">
                          <a:solidFill>
                            <a:schemeClr val="accent6">
                              <a:lumMod val="50000"/>
                            </a:schemeClr>
                          </a:solidFill>
                        </a:rPr>
                        <a:t>2</a:t>
                      </a:r>
                      <a:r>
                        <a:rPr lang="en-US" sz="800" b="1" dirty="0">
                          <a:solidFill>
                            <a:schemeClr val="accent6">
                              <a:lumMod val="50000"/>
                            </a:schemeClr>
                          </a:solidFill>
                        </a:rPr>
                        <a:t>O(p)</a:t>
                      </a:r>
                    </a:p>
                  </a:txBody>
                  <a:tcPr marL="68580" marR="68580" marT="34290" marB="34290"/>
                </a:tc>
                <a:tc>
                  <a:txBody>
                    <a:bodyPr/>
                    <a:lstStyle/>
                    <a:p>
                      <a:pPr algn="ctr"/>
                      <a:r>
                        <a:rPr lang="en-US" sz="800" b="1" dirty="0">
                          <a:solidFill>
                            <a:schemeClr val="accent6">
                              <a:lumMod val="50000"/>
                            </a:schemeClr>
                          </a:solidFill>
                        </a:rPr>
                        <a:t>1290 - 1300</a:t>
                      </a:r>
                    </a:p>
                    <a:p>
                      <a:pPr algn="ctr"/>
                      <a:r>
                        <a:rPr lang="en-US" sz="800" b="1" dirty="0">
                          <a:solidFill>
                            <a:schemeClr val="accent6">
                              <a:lumMod val="50000"/>
                            </a:schemeClr>
                          </a:solidFill>
                        </a:rPr>
                        <a:t>2190 - 2240</a:t>
                      </a:r>
                    </a:p>
                  </a:txBody>
                  <a:tcPr marL="68580" marR="68580" marT="34290" marB="34290"/>
                </a:tc>
                <a:extLst>
                  <a:ext uri="{0D108BD9-81ED-4DB2-BD59-A6C34878D82A}">
                    <a16:rowId xmlns:a16="http://schemas.microsoft.com/office/drawing/2014/main" val="10009"/>
                  </a:ext>
                </a:extLst>
              </a:tr>
              <a:tr h="323617">
                <a:tc>
                  <a:txBody>
                    <a:bodyPr/>
                    <a:lstStyle/>
                    <a:p>
                      <a:r>
                        <a:rPr lang="en-US" sz="800" b="1" dirty="0">
                          <a:solidFill>
                            <a:schemeClr val="accent6">
                              <a:lumMod val="50000"/>
                            </a:schemeClr>
                          </a:solidFill>
                        </a:rPr>
                        <a:t>Mid-troposphere</a:t>
                      </a:r>
                    </a:p>
                    <a:p>
                      <a:r>
                        <a:rPr lang="en-US" sz="800" b="1" dirty="0">
                          <a:solidFill>
                            <a:schemeClr val="accent6">
                              <a:lumMod val="50000"/>
                            </a:schemeClr>
                          </a:solidFill>
                        </a:rPr>
                        <a:t>Nitric Acid, HNO</a:t>
                      </a:r>
                      <a:r>
                        <a:rPr lang="en-US" sz="800" b="1" baseline="-25000" dirty="0">
                          <a:solidFill>
                            <a:schemeClr val="accent6">
                              <a:lumMod val="50000"/>
                            </a:schemeClr>
                          </a:solidFill>
                        </a:rPr>
                        <a:t>3</a:t>
                      </a:r>
                      <a:r>
                        <a:rPr lang="en-US" sz="800" b="1" baseline="0" dirty="0">
                          <a:solidFill>
                            <a:schemeClr val="accent6">
                              <a:lumMod val="50000"/>
                            </a:schemeClr>
                          </a:solidFill>
                        </a:rPr>
                        <a:t>(p)</a:t>
                      </a:r>
                    </a:p>
                  </a:txBody>
                  <a:tcPr marL="68580" marR="68580" marT="34290" marB="34290"/>
                </a:tc>
                <a:tc>
                  <a:txBody>
                    <a:bodyPr/>
                    <a:lstStyle/>
                    <a:p>
                      <a:pPr algn="ctr"/>
                      <a:r>
                        <a:rPr lang="en-US" sz="800" b="1" dirty="0">
                          <a:solidFill>
                            <a:schemeClr val="accent6">
                              <a:lumMod val="50000"/>
                            </a:schemeClr>
                          </a:solidFill>
                        </a:rPr>
                        <a:t>760 - 1320</a:t>
                      </a:r>
                    </a:p>
                  </a:txBody>
                  <a:tcPr marL="68580" marR="68580" marT="34290" marB="34290"/>
                </a:tc>
                <a:extLst>
                  <a:ext uri="{0D108BD9-81ED-4DB2-BD59-A6C34878D82A}">
                    <a16:rowId xmlns:a16="http://schemas.microsoft.com/office/drawing/2014/main" val="10010"/>
                  </a:ext>
                </a:extLst>
              </a:tr>
              <a:tr h="323617">
                <a:tc>
                  <a:txBody>
                    <a:bodyPr/>
                    <a:lstStyle/>
                    <a:p>
                      <a:r>
                        <a:rPr lang="en-US" sz="800" b="1" dirty="0">
                          <a:solidFill>
                            <a:schemeClr val="accent6">
                              <a:lumMod val="50000"/>
                            </a:schemeClr>
                          </a:solidFill>
                        </a:rPr>
                        <a:t>Volcanic mid-tropospheric</a:t>
                      </a:r>
                    </a:p>
                    <a:p>
                      <a:r>
                        <a:rPr lang="en-US" sz="800" b="1" dirty="0">
                          <a:solidFill>
                            <a:schemeClr val="accent6">
                              <a:lumMod val="50000"/>
                            </a:schemeClr>
                          </a:solidFill>
                        </a:rPr>
                        <a:t>Sulfur Dioxide, SO</a:t>
                      </a:r>
                      <a:r>
                        <a:rPr lang="en-US" sz="800" b="1" baseline="-25000" dirty="0">
                          <a:solidFill>
                            <a:schemeClr val="accent6">
                              <a:lumMod val="50000"/>
                            </a:schemeClr>
                          </a:solidFill>
                        </a:rPr>
                        <a:t>2</a:t>
                      </a:r>
                      <a:r>
                        <a:rPr lang="en-US" sz="800" b="1" baseline="0" dirty="0">
                          <a:solidFill>
                            <a:schemeClr val="accent6">
                              <a:lumMod val="50000"/>
                            </a:schemeClr>
                          </a:solidFill>
                        </a:rPr>
                        <a:t>(p)</a:t>
                      </a:r>
                    </a:p>
                  </a:txBody>
                  <a:tcPr marL="68580" marR="68580" marT="34290" marB="34290"/>
                </a:tc>
                <a:tc>
                  <a:txBody>
                    <a:bodyPr/>
                    <a:lstStyle/>
                    <a:p>
                      <a:pPr algn="ctr"/>
                      <a:r>
                        <a:rPr lang="en-US" sz="800" b="1" dirty="0">
                          <a:solidFill>
                            <a:schemeClr val="accent6">
                              <a:lumMod val="50000"/>
                            </a:schemeClr>
                          </a:solidFill>
                        </a:rPr>
                        <a:t>1343 - 1383</a:t>
                      </a:r>
                    </a:p>
                  </a:txBody>
                  <a:tcPr marL="68580" marR="68580" marT="34290" marB="34290"/>
                </a:tc>
                <a:extLst>
                  <a:ext uri="{0D108BD9-81ED-4DB2-BD59-A6C34878D82A}">
                    <a16:rowId xmlns:a16="http://schemas.microsoft.com/office/drawing/2014/main" val="10011"/>
                  </a:ext>
                </a:extLst>
              </a:tr>
            </a:tbl>
          </a:graphicData>
        </a:graphic>
      </p:graphicFrame>
      <p:sp>
        <p:nvSpPr>
          <p:cNvPr id="7" name="Rectangle 6"/>
          <p:cNvSpPr/>
          <p:nvPr/>
        </p:nvSpPr>
        <p:spPr>
          <a:xfrm>
            <a:off x="3084227" y="3168430"/>
            <a:ext cx="3238991" cy="300082"/>
          </a:xfrm>
          <a:prstGeom prst="rect">
            <a:avLst/>
          </a:prstGeom>
        </p:spPr>
        <p:txBody>
          <a:bodyPr wrap="square">
            <a:spAutoFit/>
          </a:bodyPr>
          <a:lstStyle/>
          <a:p>
            <a:pPr algn="ctr" eaLnBrk="0" fontAlgn="base" hangingPunct="0">
              <a:spcBef>
                <a:spcPct val="0"/>
              </a:spcBef>
              <a:spcAft>
                <a:spcPct val="0"/>
              </a:spcAft>
            </a:pPr>
            <a:r>
              <a:rPr lang="en-US" sz="1350" b="1" dirty="0">
                <a:latin typeface="Times New Roman" pitchFamily="18" charset="0"/>
              </a:rPr>
              <a:t>(January 5</a:t>
            </a:r>
            <a:r>
              <a:rPr lang="en-US" sz="1350" b="1" baseline="30000" dirty="0">
                <a:latin typeface="Times New Roman" pitchFamily="18" charset="0"/>
              </a:rPr>
              <a:t>th</a:t>
            </a:r>
            <a:r>
              <a:rPr lang="en-US" sz="1350" b="1" dirty="0">
                <a:latin typeface="Times New Roman" pitchFamily="18" charset="0"/>
              </a:rPr>
              <a:t> 2014 Polar Vortex Anomaly)</a:t>
            </a:r>
          </a:p>
        </p:txBody>
      </p:sp>
      <p:sp>
        <p:nvSpPr>
          <p:cNvPr id="99330" name="AutoShape 2" descr="https://mail.google.com/mail/u/0/?ui=2&amp;ik=fe483135e9&amp;view=att&amp;th=148a322a21078e9d&amp;attid=0.1.1&amp;disp=emb&amp;zw&amp;atsh=1"/>
          <p:cNvSpPr>
            <a:spLocks noChangeAspect="1" noChangeArrowheads="1"/>
          </p:cNvSpPr>
          <p:nvPr/>
        </p:nvSpPr>
        <p:spPr bwMode="auto">
          <a:xfrm>
            <a:off x="1259681" y="748903"/>
            <a:ext cx="228600" cy="228601"/>
          </a:xfrm>
          <a:prstGeom prst="rect">
            <a:avLst/>
          </a:prstGeom>
          <a:noFill/>
        </p:spPr>
        <p:txBody>
          <a:bodyPr vert="horz" wrap="square" lIns="68580" tIns="34290" rIns="68580" bIns="34290" numCol="1" anchor="t" anchorCtr="0" compatLnSpc="1">
            <a:prstTxWarp prst="textNoShape">
              <a:avLst/>
            </a:prstTxWarp>
          </a:bodyPr>
          <a:lstStyle/>
          <a:p>
            <a:pPr eaLnBrk="0" fontAlgn="base" hangingPunct="0">
              <a:spcBef>
                <a:spcPct val="0"/>
              </a:spcBef>
              <a:spcAft>
                <a:spcPct val="0"/>
              </a:spcAft>
            </a:pPr>
            <a:endParaRPr lang="en-US">
              <a:latin typeface="Times New Roman" pitchFamily="18" charset="0"/>
            </a:endParaRPr>
          </a:p>
        </p:txBody>
      </p:sp>
      <p:sp>
        <p:nvSpPr>
          <p:cNvPr id="99332" name="AutoShape 4" descr="https://mail.google.com/mail/u/0/?ui=2&amp;ik=fe483135e9&amp;view=att&amp;th=148a322a21078e9d&amp;attid=0.1.1&amp;disp=emb&amp;zw&amp;atsh=1"/>
          <p:cNvSpPr>
            <a:spLocks noChangeAspect="1" noChangeArrowheads="1"/>
          </p:cNvSpPr>
          <p:nvPr/>
        </p:nvSpPr>
        <p:spPr bwMode="auto">
          <a:xfrm>
            <a:off x="1259681" y="748903"/>
            <a:ext cx="228600" cy="228601"/>
          </a:xfrm>
          <a:prstGeom prst="rect">
            <a:avLst/>
          </a:prstGeom>
          <a:noFill/>
        </p:spPr>
        <p:txBody>
          <a:bodyPr vert="horz" wrap="square" lIns="68580" tIns="34290" rIns="68580" bIns="34290" numCol="1" anchor="t" anchorCtr="0" compatLnSpc="1">
            <a:prstTxWarp prst="textNoShape">
              <a:avLst/>
            </a:prstTxWarp>
          </a:bodyPr>
          <a:lstStyle/>
          <a:p>
            <a:pPr eaLnBrk="0" fontAlgn="base" hangingPunct="0">
              <a:spcBef>
                <a:spcPct val="0"/>
              </a:spcBef>
              <a:spcAft>
                <a:spcPct val="0"/>
              </a:spcAft>
            </a:pPr>
            <a:endParaRPr lang="en-US">
              <a:latin typeface="Times New Roman" pitchFamily="18" charset="0"/>
            </a:endParaRPr>
          </a:p>
        </p:txBody>
      </p:sp>
      <p:sp>
        <p:nvSpPr>
          <p:cNvPr id="11" name="Rectangle 10"/>
          <p:cNvSpPr/>
          <p:nvPr/>
        </p:nvSpPr>
        <p:spPr>
          <a:xfrm>
            <a:off x="3553607" y="3756381"/>
            <a:ext cx="785214" cy="276999"/>
          </a:xfrm>
          <a:prstGeom prst="rect">
            <a:avLst/>
          </a:prstGeom>
        </p:spPr>
        <p:txBody>
          <a:bodyPr wrap="square">
            <a:spAutoFit/>
          </a:bodyPr>
          <a:lstStyle/>
          <a:p>
            <a:pPr algn="ctr" eaLnBrk="0" fontAlgn="base" hangingPunct="0">
              <a:spcBef>
                <a:spcPct val="0"/>
              </a:spcBef>
              <a:spcAft>
                <a:spcPct val="0"/>
              </a:spcAft>
            </a:pPr>
            <a:r>
              <a:rPr lang="en-US" sz="1200" b="1" dirty="0">
                <a:latin typeface="Times New Roman" pitchFamily="18" charset="0"/>
              </a:rPr>
              <a:t>Ozone</a:t>
            </a:r>
            <a:endParaRPr lang="en-US" sz="1200" dirty="0">
              <a:latin typeface="Times New Roman" pitchFamily="18" charset="0"/>
            </a:endParaRPr>
          </a:p>
        </p:txBody>
      </p:sp>
      <p:pic>
        <p:nvPicPr>
          <p:cNvPr id="16" name="Picture 3">
            <a:extLst>
              <a:ext uri="{FF2B5EF4-FFF2-40B4-BE49-F238E27FC236}">
                <a16:creationId xmlns:a16="http://schemas.microsoft.com/office/drawing/2014/main" id="{123F750E-5573-4161-8503-25E6AA902F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a:xfrm>
            <a:off x="6246417" y="1914123"/>
            <a:ext cx="2664454" cy="1274764"/>
          </a:xfrm>
          <a:prstGeom prst="rect">
            <a:avLst/>
          </a:prstGeom>
          <a:noFill/>
        </p:spPr>
      </p:pic>
      <p:sp>
        <p:nvSpPr>
          <p:cNvPr id="17" name="Rectangle 16">
            <a:extLst>
              <a:ext uri="{FF2B5EF4-FFF2-40B4-BE49-F238E27FC236}">
                <a16:creationId xmlns:a16="http://schemas.microsoft.com/office/drawing/2014/main" id="{98CDD666-D92C-44FB-A582-9401FA0F1857}"/>
              </a:ext>
            </a:extLst>
          </p:cNvPr>
          <p:cNvSpPr/>
          <p:nvPr/>
        </p:nvSpPr>
        <p:spPr>
          <a:xfrm>
            <a:off x="6448116" y="1616468"/>
            <a:ext cx="2401706" cy="276999"/>
          </a:xfrm>
          <a:prstGeom prst="rect">
            <a:avLst/>
          </a:prstGeom>
        </p:spPr>
        <p:txBody>
          <a:bodyPr wrap="square">
            <a:spAutoFit/>
          </a:bodyPr>
          <a:lstStyle/>
          <a:p>
            <a:pPr algn="ctr" eaLnBrk="0" fontAlgn="base" hangingPunct="0">
              <a:spcBef>
                <a:spcPct val="0"/>
              </a:spcBef>
              <a:spcAft>
                <a:spcPct val="0"/>
              </a:spcAft>
            </a:pPr>
            <a:r>
              <a:rPr lang="en-US" sz="1200" b="1" dirty="0">
                <a:latin typeface="Times New Roman" pitchFamily="18" charset="0"/>
              </a:rPr>
              <a:t>500 </a:t>
            </a:r>
            <a:r>
              <a:rPr lang="en-US" sz="1200" b="1" dirty="0" err="1">
                <a:latin typeface="Times New Roman" pitchFamily="18" charset="0"/>
              </a:rPr>
              <a:t>hPa</a:t>
            </a:r>
            <a:r>
              <a:rPr lang="en-US" sz="1200" b="1" dirty="0">
                <a:latin typeface="Times New Roman" pitchFamily="18" charset="0"/>
              </a:rPr>
              <a:t> Water Vapor</a:t>
            </a:r>
            <a:endParaRPr lang="en-US" sz="1350" b="1" dirty="0">
              <a:latin typeface="Times New Roman" pitchFamily="18" charset="0"/>
            </a:endParaRPr>
          </a:p>
        </p:txBody>
      </p:sp>
      <p:sp>
        <p:nvSpPr>
          <p:cNvPr id="18" name="Rectangle 17">
            <a:extLst>
              <a:ext uri="{FF2B5EF4-FFF2-40B4-BE49-F238E27FC236}">
                <a16:creationId xmlns:a16="http://schemas.microsoft.com/office/drawing/2014/main" id="{DB3832C6-C6A0-460B-BCFE-102CF13371B4}"/>
              </a:ext>
            </a:extLst>
          </p:cNvPr>
          <p:cNvSpPr/>
          <p:nvPr/>
        </p:nvSpPr>
        <p:spPr>
          <a:xfrm>
            <a:off x="5601640" y="3758256"/>
            <a:ext cx="785214" cy="276999"/>
          </a:xfrm>
          <a:prstGeom prst="rect">
            <a:avLst/>
          </a:prstGeom>
        </p:spPr>
        <p:txBody>
          <a:bodyPr wrap="square">
            <a:spAutoFit/>
          </a:bodyPr>
          <a:lstStyle/>
          <a:p>
            <a:pPr algn="ctr" eaLnBrk="0" fontAlgn="base" hangingPunct="0">
              <a:spcBef>
                <a:spcPct val="0"/>
              </a:spcBef>
              <a:spcAft>
                <a:spcPct val="0"/>
              </a:spcAft>
            </a:pPr>
            <a:r>
              <a:rPr lang="en-US" sz="1200" b="1" dirty="0">
                <a:latin typeface="Times New Roman" pitchFamily="18" charset="0"/>
              </a:rPr>
              <a:t>Methane</a:t>
            </a:r>
            <a:endParaRPr lang="en-US" sz="1200" dirty="0">
              <a:latin typeface="Times New Roman" pitchFamily="18" charset="0"/>
            </a:endParaRPr>
          </a:p>
        </p:txBody>
      </p:sp>
      <p:sp>
        <p:nvSpPr>
          <p:cNvPr id="19" name="Rectangle 18">
            <a:extLst>
              <a:ext uri="{FF2B5EF4-FFF2-40B4-BE49-F238E27FC236}">
                <a16:creationId xmlns:a16="http://schemas.microsoft.com/office/drawing/2014/main" id="{29F7F9F1-BA2C-4AD4-94A9-C838EAA83325}"/>
              </a:ext>
            </a:extLst>
          </p:cNvPr>
          <p:cNvSpPr/>
          <p:nvPr/>
        </p:nvSpPr>
        <p:spPr>
          <a:xfrm>
            <a:off x="7093405" y="3756381"/>
            <a:ext cx="1577573" cy="276999"/>
          </a:xfrm>
          <a:prstGeom prst="rect">
            <a:avLst/>
          </a:prstGeom>
        </p:spPr>
        <p:txBody>
          <a:bodyPr wrap="square">
            <a:spAutoFit/>
          </a:bodyPr>
          <a:lstStyle/>
          <a:p>
            <a:pPr algn="ctr" eaLnBrk="0" fontAlgn="base" hangingPunct="0">
              <a:spcBef>
                <a:spcPct val="0"/>
              </a:spcBef>
              <a:spcAft>
                <a:spcPct val="0"/>
              </a:spcAft>
            </a:pPr>
            <a:r>
              <a:rPr lang="en-US" sz="1200" b="1" dirty="0">
                <a:latin typeface="Times New Roman" pitchFamily="18" charset="0"/>
              </a:rPr>
              <a:t>Carbon Dioxide</a:t>
            </a:r>
            <a:endParaRPr lang="en-US" sz="1200" dirty="0">
              <a:latin typeface="Times New Roman" pitchFamily="18" charset="0"/>
            </a:endParaRPr>
          </a:p>
        </p:txBody>
      </p:sp>
    </p:spTree>
    <p:extLst>
      <p:ext uri="{BB962C8B-B14F-4D97-AF65-F5344CB8AC3E}">
        <p14:creationId xmlns:p14="http://schemas.microsoft.com/office/powerpoint/2010/main" val="1154286635"/>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8744</TotalTime>
  <Words>2015</Words>
  <Application>Microsoft Macintosh PowerPoint</Application>
  <PresentationFormat>On-screen Show (4:3)</PresentationFormat>
  <Paragraphs>212</Paragraphs>
  <Slides>12</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Lora</vt:lpstr>
      <vt:lpstr>Calibri</vt:lpstr>
      <vt:lpstr>Arial</vt:lpstr>
      <vt:lpstr>Arial Narrow</vt:lpstr>
      <vt:lpstr>Times New Roman</vt:lpstr>
      <vt:lpstr>Office Theme</vt:lpstr>
      <vt:lpstr>PowerPoint Presentation</vt:lpstr>
      <vt:lpstr>NOAA Line Office Priorities</vt:lpstr>
      <vt:lpstr>Office Oceanic and Atmospheric Research (OAR)</vt:lpstr>
      <vt:lpstr>Office Oceanic and Atmospheric Research (OAR)</vt:lpstr>
      <vt:lpstr>NESDIS</vt:lpstr>
      <vt:lpstr>CO2 Retrievals from Space:  Thermal Hyperspectral Sounder Capabilities</vt:lpstr>
      <vt:lpstr>CO2 Retrievals from Space (Cont.)</vt:lpstr>
      <vt:lpstr>Together these two algorithms can meet the needs of three communities</vt:lpstr>
      <vt:lpstr>Operational and experimental retrieval products</vt:lpstr>
      <vt:lpstr>Areas of our current sounding research</vt:lpstr>
      <vt:lpstr>Example Field Campaign Support: Summer 2019: FIREX</vt:lpstr>
      <vt:lpstr>PowerPoint Presentation</vt:lpstr>
    </vt:vector>
  </TitlesOfParts>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NESDIS Strategic Communications</dc:title>
  <dc:creator>George Jungbluth</dc:creator>
  <cp:lastModifiedBy>Alisa Young</cp:lastModifiedBy>
  <cp:revision>249</cp:revision>
  <cp:lastPrinted>2018-06-12T18:04:29Z</cp:lastPrinted>
  <dcterms:created xsi:type="dcterms:W3CDTF">2014-09-23T17:28:20Z</dcterms:created>
  <dcterms:modified xsi:type="dcterms:W3CDTF">2018-06-17T21:50:54Z</dcterms:modified>
</cp:coreProperties>
</file>