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 id="2147483654" r:id="rId3"/>
  </p:sldMasterIdLst>
  <p:notesMasterIdLst>
    <p:notesMasterId r:id="rId14"/>
  </p:notesMasterIdLst>
  <p:handoutMasterIdLst>
    <p:handoutMasterId r:id="rId15"/>
  </p:handoutMasterIdLst>
  <p:sldIdLst>
    <p:sldId id="2551" r:id="rId4"/>
    <p:sldId id="2693" r:id="rId5"/>
    <p:sldId id="2695" r:id="rId6"/>
    <p:sldId id="2696" r:id="rId7"/>
    <p:sldId id="2690" r:id="rId8"/>
    <p:sldId id="2691" r:id="rId9"/>
    <p:sldId id="2697" r:id="rId10"/>
    <p:sldId id="2698" r:id="rId11"/>
    <p:sldId id="2699" r:id="rId12"/>
    <p:sldId id="2676" r:id="rId13"/>
  </p:sldIdLst>
  <p:sldSz cx="9144000" cy="6858000" type="screen4x3"/>
  <p:notesSz cx="6669088" cy="9928225"/>
  <p:defaultTextStyle>
    <a:defPPr>
      <a:defRPr lang="en-ZA"/>
    </a:defPPr>
    <a:lvl1pPr algn="l" rtl="0" fontAlgn="base">
      <a:spcBef>
        <a:spcPct val="0"/>
      </a:spcBef>
      <a:spcAft>
        <a:spcPct val="0"/>
      </a:spcAft>
      <a:defRPr sz="2000" b="1" u="sng" kern="1200">
        <a:solidFill>
          <a:schemeClr val="tx2"/>
        </a:solidFill>
        <a:latin typeface="Tahoma" pitchFamily="34" charset="0"/>
        <a:ea typeface="+mn-ea"/>
        <a:cs typeface="Arial" charset="0"/>
      </a:defRPr>
    </a:lvl1pPr>
    <a:lvl2pPr marL="457200" algn="l" rtl="0" fontAlgn="base">
      <a:spcBef>
        <a:spcPct val="0"/>
      </a:spcBef>
      <a:spcAft>
        <a:spcPct val="0"/>
      </a:spcAft>
      <a:defRPr sz="2000" b="1" u="sng" kern="1200">
        <a:solidFill>
          <a:schemeClr val="tx2"/>
        </a:solidFill>
        <a:latin typeface="Tahoma" pitchFamily="34" charset="0"/>
        <a:ea typeface="+mn-ea"/>
        <a:cs typeface="Arial" charset="0"/>
      </a:defRPr>
    </a:lvl2pPr>
    <a:lvl3pPr marL="914400" algn="l" rtl="0" fontAlgn="base">
      <a:spcBef>
        <a:spcPct val="0"/>
      </a:spcBef>
      <a:spcAft>
        <a:spcPct val="0"/>
      </a:spcAft>
      <a:defRPr sz="2000" b="1" u="sng" kern="1200">
        <a:solidFill>
          <a:schemeClr val="tx2"/>
        </a:solidFill>
        <a:latin typeface="Tahoma" pitchFamily="34" charset="0"/>
        <a:ea typeface="+mn-ea"/>
        <a:cs typeface="Arial" charset="0"/>
      </a:defRPr>
    </a:lvl3pPr>
    <a:lvl4pPr marL="1371600" algn="l" rtl="0" fontAlgn="base">
      <a:spcBef>
        <a:spcPct val="0"/>
      </a:spcBef>
      <a:spcAft>
        <a:spcPct val="0"/>
      </a:spcAft>
      <a:defRPr sz="2000" b="1" u="sng" kern="1200">
        <a:solidFill>
          <a:schemeClr val="tx2"/>
        </a:solidFill>
        <a:latin typeface="Tahoma" pitchFamily="34" charset="0"/>
        <a:ea typeface="+mn-ea"/>
        <a:cs typeface="Arial" charset="0"/>
      </a:defRPr>
    </a:lvl4pPr>
    <a:lvl5pPr marL="1828800" algn="l" rtl="0" fontAlgn="base">
      <a:spcBef>
        <a:spcPct val="0"/>
      </a:spcBef>
      <a:spcAft>
        <a:spcPct val="0"/>
      </a:spcAft>
      <a:defRPr sz="2000" b="1" u="sng" kern="1200">
        <a:solidFill>
          <a:schemeClr val="tx2"/>
        </a:solidFill>
        <a:latin typeface="Tahoma" pitchFamily="34" charset="0"/>
        <a:ea typeface="+mn-ea"/>
        <a:cs typeface="Arial" charset="0"/>
      </a:defRPr>
    </a:lvl5pPr>
    <a:lvl6pPr marL="2286000" algn="l" defTabSz="914400" rtl="0" eaLnBrk="1" latinLnBrk="0" hangingPunct="1">
      <a:defRPr sz="2000" b="1" u="sng" kern="1200">
        <a:solidFill>
          <a:schemeClr val="tx2"/>
        </a:solidFill>
        <a:latin typeface="Tahoma" pitchFamily="34" charset="0"/>
        <a:ea typeface="+mn-ea"/>
        <a:cs typeface="Arial" charset="0"/>
      </a:defRPr>
    </a:lvl6pPr>
    <a:lvl7pPr marL="2743200" algn="l" defTabSz="914400" rtl="0" eaLnBrk="1" latinLnBrk="0" hangingPunct="1">
      <a:defRPr sz="2000" b="1" u="sng" kern="1200">
        <a:solidFill>
          <a:schemeClr val="tx2"/>
        </a:solidFill>
        <a:latin typeface="Tahoma" pitchFamily="34" charset="0"/>
        <a:ea typeface="+mn-ea"/>
        <a:cs typeface="Arial" charset="0"/>
      </a:defRPr>
    </a:lvl7pPr>
    <a:lvl8pPr marL="3200400" algn="l" defTabSz="914400" rtl="0" eaLnBrk="1" latinLnBrk="0" hangingPunct="1">
      <a:defRPr sz="2000" b="1" u="sng" kern="1200">
        <a:solidFill>
          <a:schemeClr val="tx2"/>
        </a:solidFill>
        <a:latin typeface="Tahoma" pitchFamily="34" charset="0"/>
        <a:ea typeface="+mn-ea"/>
        <a:cs typeface="Arial" charset="0"/>
      </a:defRPr>
    </a:lvl8pPr>
    <a:lvl9pPr marL="3657600" algn="l" defTabSz="914400" rtl="0" eaLnBrk="1" latinLnBrk="0" hangingPunct="1">
      <a:defRPr sz="2000" b="1" u="sng" kern="1200">
        <a:solidFill>
          <a:schemeClr val="tx2"/>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AA"/>
    <a:srgbClr val="000000"/>
    <a:srgbClr val="000098"/>
    <a:srgbClr val="008C7D"/>
    <a:srgbClr val="000014"/>
    <a:srgbClr val="3595B7"/>
    <a:srgbClr val="FF66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6" autoAdjust="0"/>
    <p:restoredTop sz="77765" autoAdjust="0"/>
  </p:normalViewPr>
  <p:slideViewPr>
    <p:cSldViewPr>
      <p:cViewPr>
        <p:scale>
          <a:sx n="66" d="100"/>
          <a:sy n="66" d="100"/>
        </p:scale>
        <p:origin x="-2220"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34"/>
    </p:cViewPr>
  </p:sorterViewPr>
  <p:notesViewPr>
    <p:cSldViewPr>
      <p:cViewPr varScale="1">
        <p:scale>
          <a:sx n="49" d="100"/>
          <a:sy n="49" d="100"/>
        </p:scale>
        <p:origin x="-2940" y="-90"/>
      </p:cViewPr>
      <p:guideLst>
        <p:guide orient="horz" pos="3127"/>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2" y="3"/>
            <a:ext cx="2890228" cy="495754"/>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b="0" u="none">
                <a:solidFill>
                  <a:schemeClr val="tx1"/>
                </a:solidFill>
                <a:latin typeface="Arial" charset="0"/>
              </a:defRPr>
            </a:lvl1pPr>
          </a:lstStyle>
          <a:p>
            <a:pPr>
              <a:defRPr/>
            </a:pPr>
            <a:endParaRPr lang="en-US"/>
          </a:p>
        </p:txBody>
      </p:sp>
      <p:sp>
        <p:nvSpPr>
          <p:cNvPr id="101379" name="Rectangle 3"/>
          <p:cNvSpPr>
            <a:spLocks noGrp="1" noChangeArrowheads="1"/>
          </p:cNvSpPr>
          <p:nvPr>
            <p:ph type="dt" sz="quarter" idx="1"/>
          </p:nvPr>
        </p:nvSpPr>
        <p:spPr bwMode="auto">
          <a:xfrm>
            <a:off x="3777414" y="3"/>
            <a:ext cx="2890228" cy="495754"/>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b="0" u="none">
                <a:solidFill>
                  <a:schemeClr val="tx1"/>
                </a:solidFill>
                <a:latin typeface="Arial" charset="0"/>
              </a:defRPr>
            </a:lvl1pPr>
          </a:lstStyle>
          <a:p>
            <a:pPr>
              <a:defRPr/>
            </a:pPr>
            <a:endParaRPr lang="en-US"/>
          </a:p>
        </p:txBody>
      </p:sp>
      <p:sp>
        <p:nvSpPr>
          <p:cNvPr id="101380" name="Rectangle 4"/>
          <p:cNvSpPr>
            <a:spLocks noGrp="1" noChangeArrowheads="1"/>
          </p:cNvSpPr>
          <p:nvPr>
            <p:ph type="ftr" sz="quarter" idx="2"/>
          </p:nvPr>
        </p:nvSpPr>
        <p:spPr bwMode="auto">
          <a:xfrm>
            <a:off x="2" y="9430831"/>
            <a:ext cx="2890228" cy="495754"/>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b="0" u="none">
                <a:solidFill>
                  <a:schemeClr val="tx1"/>
                </a:solidFill>
                <a:latin typeface="Arial" charset="0"/>
              </a:defRPr>
            </a:lvl1pPr>
          </a:lstStyle>
          <a:p>
            <a:pPr>
              <a:defRPr/>
            </a:pPr>
            <a:endParaRPr lang="en-US"/>
          </a:p>
        </p:txBody>
      </p:sp>
      <p:sp>
        <p:nvSpPr>
          <p:cNvPr id="101381" name="Rectangle 5"/>
          <p:cNvSpPr>
            <a:spLocks noGrp="1" noChangeArrowheads="1"/>
          </p:cNvSpPr>
          <p:nvPr>
            <p:ph type="sldNum" sz="quarter" idx="3"/>
          </p:nvPr>
        </p:nvSpPr>
        <p:spPr bwMode="auto">
          <a:xfrm>
            <a:off x="3777414" y="9430831"/>
            <a:ext cx="2890228" cy="495754"/>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b="0" u="none">
                <a:solidFill>
                  <a:schemeClr val="tx1"/>
                </a:solidFill>
                <a:latin typeface="Arial" charset="0"/>
              </a:defRPr>
            </a:lvl1pPr>
          </a:lstStyle>
          <a:p>
            <a:pPr>
              <a:defRPr/>
            </a:pPr>
            <a:fld id="{49B04A7D-F63A-4FB3-8622-F65FDF88B5E1}" type="slidenum">
              <a:rPr lang="en-ZA"/>
              <a:pPr>
                <a:defRPr/>
              </a:pPr>
              <a:t>‹#›</a:t>
            </a:fld>
            <a:endParaRPr lang="en-ZA"/>
          </a:p>
        </p:txBody>
      </p:sp>
    </p:spTree>
    <p:extLst>
      <p:ext uri="{BB962C8B-B14F-4D97-AF65-F5344CB8AC3E}">
        <p14:creationId xmlns:p14="http://schemas.microsoft.com/office/powerpoint/2010/main" val="3985714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3"/>
            <a:ext cx="2890228" cy="495754"/>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b="0" u="none">
                <a:solidFill>
                  <a:schemeClr val="tx1"/>
                </a:solidFill>
                <a:latin typeface="Arial" charset="0"/>
              </a:defRPr>
            </a:lvl1pPr>
          </a:lstStyle>
          <a:p>
            <a:pPr>
              <a:defRPr/>
            </a:pPr>
            <a:endParaRPr lang="en-US"/>
          </a:p>
        </p:txBody>
      </p:sp>
      <p:sp>
        <p:nvSpPr>
          <p:cNvPr id="4099" name="Rectangle 3"/>
          <p:cNvSpPr>
            <a:spLocks noGrp="1" noChangeArrowheads="1"/>
          </p:cNvSpPr>
          <p:nvPr>
            <p:ph type="dt" idx="1"/>
          </p:nvPr>
        </p:nvSpPr>
        <p:spPr bwMode="auto">
          <a:xfrm>
            <a:off x="3777414" y="3"/>
            <a:ext cx="2890228" cy="495754"/>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b="0" u="none">
                <a:solidFill>
                  <a:schemeClr val="tx1"/>
                </a:solidFill>
                <a:latin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854075" y="746125"/>
            <a:ext cx="4960938"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67198" y="4716237"/>
            <a:ext cx="5334692" cy="4466716"/>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ZA" noProof="0" smtClean="0"/>
              <a:t>Click to edit Master text styles</a:t>
            </a:r>
          </a:p>
          <a:p>
            <a:pPr lvl="1"/>
            <a:r>
              <a:rPr lang="en-ZA" noProof="0" smtClean="0"/>
              <a:t>Second level</a:t>
            </a:r>
          </a:p>
          <a:p>
            <a:pPr lvl="2"/>
            <a:r>
              <a:rPr lang="en-ZA" noProof="0" smtClean="0"/>
              <a:t>Third level</a:t>
            </a:r>
          </a:p>
          <a:p>
            <a:pPr lvl="3"/>
            <a:r>
              <a:rPr lang="en-ZA" noProof="0" smtClean="0"/>
              <a:t>Fourth level</a:t>
            </a:r>
          </a:p>
          <a:p>
            <a:pPr lvl="4"/>
            <a:r>
              <a:rPr lang="en-ZA" noProof="0" smtClean="0"/>
              <a:t>Fifth level</a:t>
            </a:r>
          </a:p>
        </p:txBody>
      </p:sp>
      <p:sp>
        <p:nvSpPr>
          <p:cNvPr id="4102" name="Rectangle 6"/>
          <p:cNvSpPr>
            <a:spLocks noGrp="1" noChangeArrowheads="1"/>
          </p:cNvSpPr>
          <p:nvPr>
            <p:ph type="ftr" sz="quarter" idx="4"/>
          </p:nvPr>
        </p:nvSpPr>
        <p:spPr bwMode="auto">
          <a:xfrm>
            <a:off x="2" y="9430831"/>
            <a:ext cx="2890228" cy="495754"/>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b="0" u="none">
                <a:solidFill>
                  <a:schemeClr val="tx1"/>
                </a:solidFill>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777414" y="9430831"/>
            <a:ext cx="2890228" cy="495754"/>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b="0" u="none">
                <a:solidFill>
                  <a:schemeClr val="tx1"/>
                </a:solidFill>
                <a:latin typeface="Arial" charset="0"/>
              </a:defRPr>
            </a:lvl1pPr>
          </a:lstStyle>
          <a:p>
            <a:pPr>
              <a:defRPr/>
            </a:pPr>
            <a:fld id="{97700677-59E7-4A44-80D4-A35B6B9AEB02}" type="slidenum">
              <a:rPr lang="en-ZA"/>
              <a:pPr>
                <a:defRPr/>
              </a:pPr>
              <a:t>‹#›</a:t>
            </a:fld>
            <a:endParaRPr lang="en-ZA"/>
          </a:p>
        </p:txBody>
      </p:sp>
    </p:spTree>
    <p:extLst>
      <p:ext uri="{BB962C8B-B14F-4D97-AF65-F5344CB8AC3E}">
        <p14:creationId xmlns:p14="http://schemas.microsoft.com/office/powerpoint/2010/main" val="16281325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3C818543-B49C-4489-B4F1-660787F73A77}" type="slidenum">
              <a:rPr lang="en-GB" smtClean="0">
                <a:ea typeface="ＭＳ Ｐゴシック" pitchFamily="34" charset="-128"/>
              </a:rPr>
              <a:pPr/>
              <a:t>1</a:t>
            </a:fld>
            <a:endParaRPr lang="en-GB" smtClean="0">
              <a:ea typeface="ＭＳ Ｐゴシック" pitchFamily="34" charset="-128"/>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10</a:t>
            </a:fld>
            <a:endParaRPr lang="en-ZA"/>
          </a:p>
        </p:txBody>
      </p:sp>
    </p:spTree>
    <p:extLst>
      <p:ext uri="{BB962C8B-B14F-4D97-AF65-F5344CB8AC3E}">
        <p14:creationId xmlns:p14="http://schemas.microsoft.com/office/powerpoint/2010/main" val="3641483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2</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3</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endParaRPr lang="en-GB" sz="1600" dirty="0" smtClean="0">
              <a:solidFill>
                <a:srgbClr val="000000"/>
              </a:solidFill>
              <a:latin typeface="Arial" panose="020B0604020202020204" pitchFamily="34" charset="0"/>
              <a:cs typeface="Arial" panose="020B0604020202020204" pitchFamily="34" charset="0"/>
            </a:endParaRP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ZA" sz="1600" b="0" dirty="0" smtClean="0">
              <a:solidFill>
                <a:srgbClr val="005FAA"/>
              </a:solidFill>
            </a:endParaRPr>
          </a:p>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4</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5</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6</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3C818543-B49C-4489-B4F1-660787F73A77}" type="slidenum">
              <a:rPr lang="en-GB" smtClean="0">
                <a:ea typeface="ＭＳ Ｐゴシック" pitchFamily="34" charset="-128"/>
              </a:rPr>
              <a:pPr/>
              <a:t>7</a:t>
            </a:fld>
            <a:endParaRPr lang="en-GB" smtClean="0">
              <a:ea typeface="ＭＳ Ｐゴシック" pitchFamily="34" charset="-128"/>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Arial"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8</a:t>
            </a:fld>
            <a:endParaRPr lang="en-ZA"/>
          </a:p>
        </p:txBody>
      </p:sp>
    </p:spTree>
    <p:extLst>
      <p:ext uri="{BB962C8B-B14F-4D97-AF65-F5344CB8AC3E}">
        <p14:creationId xmlns:p14="http://schemas.microsoft.com/office/powerpoint/2010/main" val="2997284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7700677-59E7-4A44-80D4-A35B6B9AEB02}" type="slidenum">
              <a:rPr lang="en-ZA" smtClean="0"/>
              <a:pPr>
                <a:defRPr/>
              </a:pPr>
              <a:t>9</a:t>
            </a:fld>
            <a:endParaRPr lang="en-ZA"/>
          </a:p>
        </p:txBody>
      </p:sp>
    </p:spTree>
    <p:extLst>
      <p:ext uri="{BB962C8B-B14F-4D97-AF65-F5344CB8AC3E}">
        <p14:creationId xmlns:p14="http://schemas.microsoft.com/office/powerpoint/2010/main" val="2997284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8DDA703E-1E2F-4009-8C25-7275D48AA0B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8B90A30C-B5DC-4E86-80D5-D9CDED7DB23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1650" y="950913"/>
            <a:ext cx="2185988" cy="5459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3688" y="950913"/>
            <a:ext cx="6405562" cy="5459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B64254B0-A3E3-4FAF-B83C-5E65277D61E0}"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98450" y="950913"/>
            <a:ext cx="8739188" cy="6111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93688" y="1638300"/>
            <a:ext cx="4276725" cy="4772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2813" y="1638300"/>
            <a:ext cx="4276725" cy="23098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2813" y="4100513"/>
            <a:ext cx="4276725" cy="2309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8" name="Rectangle 6"/>
          <p:cNvSpPr>
            <a:spLocks noGrp="1" noChangeArrowheads="1"/>
          </p:cNvSpPr>
          <p:nvPr>
            <p:ph type="sldNum" sz="quarter" idx="12"/>
          </p:nvPr>
        </p:nvSpPr>
        <p:spPr>
          <a:ln/>
        </p:spPr>
        <p:txBody>
          <a:bodyPr/>
          <a:lstStyle>
            <a:lvl1pPr>
              <a:defRPr/>
            </a:lvl1pPr>
          </a:lstStyle>
          <a:p>
            <a:pPr>
              <a:defRPr/>
            </a:pPr>
            <a:r>
              <a:rPr lang="en-GB"/>
              <a:t>slide </a:t>
            </a:r>
            <a:fld id="{6A753A91-C015-4104-8FDD-C73577A44D72}"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B7D4BF68-4BEB-461E-AF38-B731B0965F84}"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382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B594D4-09CC-4609-A73F-0C5250436F1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C87282-EEF4-42DE-A94A-2135F45F4A94}"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94EDB0-B415-4392-8EEA-D45B36B2FC78}"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51B54F-A880-42D1-88EB-DF7A1C98563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92D0F87-1DEC-494E-9533-E995ED44209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9F4161-AC40-42A3-AF06-61A4434B77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DD30B393-C098-4552-B0BA-C3D90D9AF9EC}"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AD44EB-5A57-430A-81DA-521C01A37759}"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D0C11B-D282-410A-90E9-D0CF841A8C82}"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6FA653-5D68-4438-83DE-3F2116461716}"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2ACB39-E3FB-40D9-9608-C6C3499C6B5C}"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57AA2F-08D5-4948-87E5-2DC4448A5D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3688" y="1638300"/>
            <a:ext cx="4276725" cy="4772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638300"/>
            <a:ext cx="4276725" cy="4772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9DDBD750-3BB6-4235-B7B3-450CFAEEF6D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A7C42DE1-07BC-4FFB-8288-95375BFBE92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B052E215-82DC-4B77-B58B-DD4C304B162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82E64F60-0FCA-4C4C-B402-39654359563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BD2FE5E9-50B4-4735-AC27-E1B23E24D36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 GEO Secretariat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BC8265CD-E868-459D-BFFA-090EEAFA24C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98450" y="950913"/>
            <a:ext cx="8739188" cy="6111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293688" y="1638300"/>
            <a:ext cx="8705850" cy="4772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0228" name="Rectangle 4"/>
          <p:cNvSpPr>
            <a:spLocks noGrp="1" noChangeArrowheads="1"/>
          </p:cNvSpPr>
          <p:nvPr>
            <p:ph type="dt" sz="half" idx="2"/>
          </p:nvPr>
        </p:nvSpPr>
        <p:spPr bwMode="auto">
          <a:xfrm>
            <a:off x="319088" y="6500813"/>
            <a:ext cx="2233612"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800" b="0" u="none">
                <a:solidFill>
                  <a:schemeClr val="tx1"/>
                </a:solidFill>
                <a:cs typeface="+mn-cs"/>
              </a:defRPr>
            </a:lvl1pPr>
          </a:lstStyle>
          <a:p>
            <a:pPr>
              <a:defRPr/>
            </a:pPr>
            <a:endParaRPr lang="en-GB"/>
          </a:p>
        </p:txBody>
      </p:sp>
      <p:sp>
        <p:nvSpPr>
          <p:cNvPr id="180229" name="Rectangle 5"/>
          <p:cNvSpPr>
            <a:spLocks noGrp="1" noChangeArrowheads="1"/>
          </p:cNvSpPr>
          <p:nvPr>
            <p:ph type="ftr" sz="quarter" idx="3"/>
          </p:nvPr>
        </p:nvSpPr>
        <p:spPr bwMode="auto">
          <a:xfrm>
            <a:off x="3065463" y="6500813"/>
            <a:ext cx="3451225"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800" b="0" u="none">
                <a:solidFill>
                  <a:schemeClr val="tx1"/>
                </a:solidFill>
                <a:cs typeface="+mn-cs"/>
              </a:defRPr>
            </a:lvl1pPr>
          </a:lstStyle>
          <a:p>
            <a:pPr>
              <a:defRPr/>
            </a:pPr>
            <a:r>
              <a:rPr lang="en-GB"/>
              <a:t>© GEO Secretariat</a:t>
            </a:r>
          </a:p>
        </p:txBody>
      </p:sp>
      <p:sp>
        <p:nvSpPr>
          <p:cNvPr id="180230" name="Rectangle 6"/>
          <p:cNvSpPr>
            <a:spLocks noGrp="1" noChangeArrowheads="1"/>
          </p:cNvSpPr>
          <p:nvPr>
            <p:ph type="sldNum" sz="quarter" idx="4"/>
          </p:nvPr>
        </p:nvSpPr>
        <p:spPr bwMode="auto">
          <a:xfrm>
            <a:off x="7037388" y="6500813"/>
            <a:ext cx="1905000"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0" u="none">
                <a:solidFill>
                  <a:schemeClr val="tx1"/>
                </a:solidFill>
                <a:cs typeface="+mn-cs"/>
              </a:defRPr>
            </a:lvl1pPr>
          </a:lstStyle>
          <a:p>
            <a:pPr>
              <a:defRPr/>
            </a:pPr>
            <a:r>
              <a:rPr lang="en-GB"/>
              <a:t>slide </a:t>
            </a:r>
            <a:fld id="{56D7E324-4522-4D03-9259-86B30BDCE1AE}" type="slidenum">
              <a:rPr lang="en-GB"/>
              <a:pPr>
                <a:defRPr/>
              </a:pPr>
              <a:t>‹#›</a:t>
            </a:fld>
            <a:endParaRPr lang="en-GB"/>
          </a:p>
        </p:txBody>
      </p:sp>
      <p:pic>
        <p:nvPicPr>
          <p:cNvPr id="1031" name="Picture 8"/>
          <p:cNvPicPr>
            <a:picLocks noChangeAspect="1" noChangeArrowheads="1"/>
          </p:cNvPicPr>
          <p:nvPr userDrawn="1"/>
        </p:nvPicPr>
        <p:blipFill>
          <a:blip r:embed="rId14"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 id="2147483656" r:id="rId12"/>
  </p:sldLayoutIdLst>
  <p:hf sldNum="0" hd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ahoma" pitchFamily="34" charset="0"/>
        </a:defRPr>
      </a:lvl2pPr>
      <a:lvl3pPr algn="ctr" rtl="0" eaLnBrk="0" fontAlgn="base" hangingPunct="0">
        <a:spcBef>
          <a:spcPct val="0"/>
        </a:spcBef>
        <a:spcAft>
          <a:spcPct val="0"/>
        </a:spcAft>
        <a:defRPr sz="3200">
          <a:solidFill>
            <a:schemeClr val="tx2"/>
          </a:solidFill>
          <a:latin typeface="Tahoma" pitchFamily="34" charset="0"/>
        </a:defRPr>
      </a:lvl3pPr>
      <a:lvl4pPr algn="ctr" rtl="0" eaLnBrk="0" fontAlgn="base" hangingPunct="0">
        <a:spcBef>
          <a:spcPct val="0"/>
        </a:spcBef>
        <a:spcAft>
          <a:spcPct val="0"/>
        </a:spcAft>
        <a:defRPr sz="3200">
          <a:solidFill>
            <a:schemeClr val="tx2"/>
          </a:solidFill>
          <a:latin typeface="Tahoma" pitchFamily="34" charset="0"/>
        </a:defRPr>
      </a:lvl4pPr>
      <a:lvl5pPr algn="ctr" rtl="0" eaLnBrk="0" fontAlgn="base" hangingPunct="0">
        <a:spcBef>
          <a:spcPct val="0"/>
        </a:spcBef>
        <a:spcAft>
          <a:spcPct val="0"/>
        </a:spcAft>
        <a:defRPr sz="3200">
          <a:solidFill>
            <a:schemeClr val="tx2"/>
          </a:solidFill>
          <a:latin typeface="Tahoma" pitchFamily="34" charset="0"/>
        </a:defRPr>
      </a:lvl5pPr>
      <a:lvl6pPr marL="457200" algn="ctr" rtl="0" fontAlgn="base">
        <a:spcBef>
          <a:spcPct val="0"/>
        </a:spcBef>
        <a:spcAft>
          <a:spcPct val="0"/>
        </a:spcAft>
        <a:defRPr sz="3200">
          <a:solidFill>
            <a:schemeClr val="tx2"/>
          </a:solidFill>
          <a:latin typeface="Tahoma" pitchFamily="34" charset="0"/>
        </a:defRPr>
      </a:lvl6pPr>
      <a:lvl7pPr marL="914400" algn="ctr" rtl="0" fontAlgn="base">
        <a:spcBef>
          <a:spcPct val="0"/>
        </a:spcBef>
        <a:spcAft>
          <a:spcPct val="0"/>
        </a:spcAft>
        <a:defRPr sz="3200">
          <a:solidFill>
            <a:schemeClr val="tx2"/>
          </a:solidFill>
          <a:latin typeface="Tahoma" pitchFamily="34" charset="0"/>
        </a:defRPr>
      </a:lvl7pPr>
      <a:lvl8pPr marL="1371600" algn="ctr" rtl="0" fontAlgn="base">
        <a:spcBef>
          <a:spcPct val="0"/>
        </a:spcBef>
        <a:spcAft>
          <a:spcPct val="0"/>
        </a:spcAft>
        <a:defRPr sz="3200">
          <a:solidFill>
            <a:schemeClr val="tx2"/>
          </a:solidFill>
          <a:latin typeface="Tahoma" pitchFamily="34" charset="0"/>
        </a:defRPr>
      </a:lvl8pPr>
      <a:lvl9pPr marL="1828800" algn="ctr" rtl="0" fontAlgn="base">
        <a:spcBef>
          <a:spcPct val="0"/>
        </a:spcBef>
        <a:spcAft>
          <a:spcPct val="0"/>
        </a:spcAft>
        <a:defRPr sz="32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5363" name="Rectangle 3"/>
          <p:cNvSpPr>
            <a:spLocks noGrp="1" noChangeArrowheads="1"/>
          </p:cNvSpPr>
          <p:nvPr>
            <p:ph type="title"/>
          </p:nvPr>
        </p:nvSpPr>
        <p:spPr bwMode="auto">
          <a:xfrm>
            <a:off x="685800" y="838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4" name="Rectangle 4"/>
          <p:cNvSpPr>
            <a:spLocks noGrp="1" noChangeArrowheads="1"/>
          </p:cNvSpPr>
          <p:nvPr>
            <p:ph type="body" idx="1"/>
          </p:nvPr>
        </p:nvSpPr>
        <p:spPr bwMode="auto">
          <a:xfrm>
            <a:off x="685800" y="20574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6" r:id="rId3"/>
    <p:sldLayoutId id="2147483675" r:id="rId4"/>
    <p:sldLayoutId id="2147483674" r:id="rId5"/>
    <p:sldLayoutId id="2147483673" r:id="rId6"/>
    <p:sldLayoutId id="2147483672" r:id="rId7"/>
    <p:sldLayoutId id="2147483671" r:id="rId8"/>
    <p:sldLayoutId id="2147483670" r:id="rId9"/>
    <p:sldLayoutId id="2147483669" r:id="rId10"/>
    <p:sldLayoutId id="2147483668" r:id="rId11"/>
  </p:sldLayoutIdLst>
  <p:txStyles>
    <p:titleStyle>
      <a:lvl1pPr algn="l" rtl="0" eaLnBrk="0" fontAlgn="base" hangingPunct="0">
        <a:spcBef>
          <a:spcPct val="0"/>
        </a:spcBef>
        <a:spcAft>
          <a:spcPct val="0"/>
        </a:spcAft>
        <a:defRPr sz="2800" b="1">
          <a:solidFill>
            <a:srgbClr val="005FAA"/>
          </a:solidFill>
          <a:latin typeface="+mj-lt"/>
          <a:ea typeface="+mj-ea"/>
          <a:cs typeface="+mj-cs"/>
        </a:defRPr>
      </a:lvl1pPr>
      <a:lvl2pPr algn="l" rtl="0" eaLnBrk="0" fontAlgn="base" hangingPunct="0">
        <a:spcBef>
          <a:spcPct val="0"/>
        </a:spcBef>
        <a:spcAft>
          <a:spcPct val="0"/>
        </a:spcAft>
        <a:defRPr sz="2800" b="1">
          <a:solidFill>
            <a:srgbClr val="005FAA"/>
          </a:solidFill>
          <a:latin typeface="Arial" pitchFamily="34" charset="0"/>
          <a:cs typeface="Arial" pitchFamily="34" charset="0"/>
        </a:defRPr>
      </a:lvl2pPr>
      <a:lvl3pPr algn="l" rtl="0" eaLnBrk="0" fontAlgn="base" hangingPunct="0">
        <a:spcBef>
          <a:spcPct val="0"/>
        </a:spcBef>
        <a:spcAft>
          <a:spcPct val="0"/>
        </a:spcAft>
        <a:defRPr sz="2800" b="1">
          <a:solidFill>
            <a:srgbClr val="005FAA"/>
          </a:solidFill>
          <a:latin typeface="Arial" pitchFamily="34" charset="0"/>
          <a:cs typeface="Arial" pitchFamily="34" charset="0"/>
        </a:defRPr>
      </a:lvl3pPr>
      <a:lvl4pPr algn="l" rtl="0" eaLnBrk="0" fontAlgn="base" hangingPunct="0">
        <a:spcBef>
          <a:spcPct val="0"/>
        </a:spcBef>
        <a:spcAft>
          <a:spcPct val="0"/>
        </a:spcAft>
        <a:defRPr sz="2800" b="1">
          <a:solidFill>
            <a:srgbClr val="005FAA"/>
          </a:solidFill>
          <a:latin typeface="Arial" pitchFamily="34" charset="0"/>
          <a:cs typeface="Arial" pitchFamily="34" charset="0"/>
        </a:defRPr>
      </a:lvl4pPr>
      <a:lvl5pPr algn="l" rtl="0" eaLnBrk="0" fontAlgn="base" hangingPunct="0">
        <a:spcBef>
          <a:spcPct val="0"/>
        </a:spcBef>
        <a:spcAft>
          <a:spcPct val="0"/>
        </a:spcAft>
        <a:defRPr sz="2800" b="1">
          <a:solidFill>
            <a:srgbClr val="005FAA"/>
          </a:solidFill>
          <a:latin typeface="Arial" pitchFamily="34" charset="0"/>
          <a:cs typeface="Arial" pitchFamily="34" charset="0"/>
        </a:defRPr>
      </a:lvl5pPr>
      <a:lvl6pPr marL="457200" algn="l" rtl="0" fontAlgn="base">
        <a:spcBef>
          <a:spcPct val="0"/>
        </a:spcBef>
        <a:spcAft>
          <a:spcPct val="0"/>
        </a:spcAft>
        <a:defRPr sz="2800" b="1">
          <a:solidFill>
            <a:srgbClr val="005FAA"/>
          </a:solidFill>
          <a:latin typeface="Arial" pitchFamily="34" charset="0"/>
          <a:cs typeface="Arial" pitchFamily="34" charset="0"/>
        </a:defRPr>
      </a:lvl6pPr>
      <a:lvl7pPr marL="914400" algn="l" rtl="0" fontAlgn="base">
        <a:spcBef>
          <a:spcPct val="0"/>
        </a:spcBef>
        <a:spcAft>
          <a:spcPct val="0"/>
        </a:spcAft>
        <a:defRPr sz="2800" b="1">
          <a:solidFill>
            <a:srgbClr val="005FAA"/>
          </a:solidFill>
          <a:latin typeface="Arial" pitchFamily="34" charset="0"/>
          <a:cs typeface="Arial" pitchFamily="34" charset="0"/>
        </a:defRPr>
      </a:lvl7pPr>
      <a:lvl8pPr marL="1371600" algn="l" rtl="0" fontAlgn="base">
        <a:spcBef>
          <a:spcPct val="0"/>
        </a:spcBef>
        <a:spcAft>
          <a:spcPct val="0"/>
        </a:spcAft>
        <a:defRPr sz="2800" b="1">
          <a:solidFill>
            <a:srgbClr val="005FAA"/>
          </a:solidFill>
          <a:latin typeface="Arial" pitchFamily="34" charset="0"/>
          <a:cs typeface="Arial" pitchFamily="34" charset="0"/>
        </a:defRPr>
      </a:lvl8pPr>
      <a:lvl9pPr marL="1828800" algn="l" rtl="0" fontAlgn="base">
        <a:spcBef>
          <a:spcPct val="0"/>
        </a:spcBef>
        <a:spcAft>
          <a:spcPct val="0"/>
        </a:spcAft>
        <a:defRPr sz="2800" b="1">
          <a:solidFill>
            <a:srgbClr val="005FAA"/>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2400">
          <a:solidFill>
            <a:schemeClr val="tx1"/>
          </a:solidFill>
          <a:latin typeface="+mn-lt"/>
          <a:cs typeface="+mn-cs"/>
        </a:defRPr>
      </a:lvl5pPr>
      <a:lvl6pPr marL="2514600" indent="-228600" algn="l" rtl="0" fontAlgn="base">
        <a:spcBef>
          <a:spcPct val="20000"/>
        </a:spcBef>
        <a:spcAft>
          <a:spcPct val="0"/>
        </a:spcAft>
        <a:buChar char="»"/>
        <a:defRPr sz="2400">
          <a:solidFill>
            <a:schemeClr val="tx1"/>
          </a:solidFill>
          <a:latin typeface="+mn-lt"/>
          <a:cs typeface="+mn-cs"/>
        </a:defRPr>
      </a:lvl6pPr>
      <a:lvl7pPr marL="2971800" indent="-228600" algn="l" rtl="0" fontAlgn="base">
        <a:spcBef>
          <a:spcPct val="20000"/>
        </a:spcBef>
        <a:spcAft>
          <a:spcPct val="0"/>
        </a:spcAft>
        <a:buChar char="»"/>
        <a:defRPr sz="2400">
          <a:solidFill>
            <a:schemeClr val="tx1"/>
          </a:solidFill>
          <a:latin typeface="+mn-lt"/>
          <a:cs typeface="+mn-cs"/>
        </a:defRPr>
      </a:lvl7pPr>
      <a:lvl8pPr marL="3429000" indent="-228600" algn="l" rtl="0" fontAlgn="base">
        <a:spcBef>
          <a:spcPct val="20000"/>
        </a:spcBef>
        <a:spcAft>
          <a:spcPct val="0"/>
        </a:spcAft>
        <a:buChar char="»"/>
        <a:defRPr sz="2400">
          <a:solidFill>
            <a:schemeClr val="tx1"/>
          </a:solidFill>
          <a:latin typeface="+mn-lt"/>
          <a:cs typeface="+mn-cs"/>
        </a:defRPr>
      </a:lvl8pPr>
      <a:lvl9pPr marL="3886200" indent="-228600" algn="l" rtl="0" fontAlgn="base">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6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0038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400" b="0" u="none">
                <a:solidFill>
                  <a:schemeClr val="tx1"/>
                </a:solidFill>
                <a:latin typeface="+mn-lt"/>
                <a:cs typeface="+mn-cs"/>
              </a:defRPr>
            </a:lvl1pPr>
          </a:lstStyle>
          <a:p>
            <a:pPr>
              <a:defRPr/>
            </a:pPr>
            <a:endParaRPr lang="en-US"/>
          </a:p>
        </p:txBody>
      </p:sp>
      <p:sp>
        <p:nvSpPr>
          <p:cNvPr id="360038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0" u="none">
                <a:solidFill>
                  <a:schemeClr val="tx1"/>
                </a:solidFill>
                <a:latin typeface="+mn-lt"/>
                <a:cs typeface="+mn-cs"/>
              </a:defRPr>
            </a:lvl1pPr>
          </a:lstStyle>
          <a:p>
            <a:pPr>
              <a:defRPr/>
            </a:pPr>
            <a:endParaRPr lang="en-US"/>
          </a:p>
        </p:txBody>
      </p:sp>
      <p:sp>
        <p:nvSpPr>
          <p:cNvPr id="360039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u="none">
                <a:solidFill>
                  <a:schemeClr val="tx1"/>
                </a:solidFill>
                <a:latin typeface="+mn-lt"/>
                <a:cs typeface="+mn-cs"/>
              </a:defRPr>
            </a:lvl1pPr>
          </a:lstStyle>
          <a:p>
            <a:pPr>
              <a:defRPr/>
            </a:pPr>
            <a:fld id="{E91FD25B-F0EB-4AA5-9459-0E47B43ACE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86" r:id="rId4"/>
    <p:sldLayoutId id="2147483685" r:id="rId5"/>
    <p:sldLayoutId id="2147483684" r:id="rId6"/>
    <p:sldLayoutId id="2147483683" r:id="rId7"/>
    <p:sldLayoutId id="2147483682" r:id="rId8"/>
    <p:sldLayoutId id="2147483681" r:id="rId9"/>
    <p:sldLayoutId id="2147483680" r:id="rId10"/>
    <p:sldLayoutId id="21474836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GB" sz="800">
                <a:latin typeface="Tahoma" pitchFamily="34" charset="0"/>
              </a:rPr>
              <a:t>© GEO Secretariat</a:t>
            </a:r>
          </a:p>
        </p:txBody>
      </p:sp>
      <p:sp>
        <p:nvSpPr>
          <p:cNvPr id="41987" name="Rectangle 3"/>
          <p:cNvSpPr>
            <a:spLocks noGrp="1" noChangeArrowheads="1"/>
          </p:cNvSpPr>
          <p:nvPr>
            <p:ph type="ctrTitle"/>
          </p:nvPr>
        </p:nvSpPr>
        <p:spPr>
          <a:xfrm>
            <a:off x="304800" y="1219200"/>
            <a:ext cx="8686800" cy="2590800"/>
          </a:xfrm>
        </p:spPr>
        <p:txBody>
          <a:bodyPr/>
          <a:lstStyle/>
          <a:p>
            <a:pPr eaLnBrk="1" hangingPunct="1"/>
            <a:r>
              <a:rPr lang="en-ZA" altLang="zh-CN" sz="3600" b="1" dirty="0" smtClean="0">
                <a:solidFill>
                  <a:srgbClr val="005FAA"/>
                </a:solidFill>
                <a:latin typeface="Arial" charset="0"/>
                <a:ea typeface="宋体" pitchFamily="2" charset="-122"/>
                <a:cs typeface="Tahoma" pitchFamily="34" charset="0"/>
              </a:rPr>
              <a:t/>
            </a:r>
            <a:br>
              <a:rPr lang="en-ZA" altLang="zh-CN" sz="3600" b="1" dirty="0" smtClean="0">
                <a:solidFill>
                  <a:srgbClr val="005FAA"/>
                </a:solidFill>
                <a:latin typeface="Arial" charset="0"/>
                <a:ea typeface="宋体" pitchFamily="2" charset="-122"/>
                <a:cs typeface="Tahoma" pitchFamily="34" charset="0"/>
              </a:rPr>
            </a:br>
            <a:r>
              <a:rPr lang="en-ZA" altLang="zh-CN" sz="3600" b="1" dirty="0" smtClean="0">
                <a:solidFill>
                  <a:srgbClr val="005FAA"/>
                </a:solidFill>
                <a:latin typeface="Arial" charset="0"/>
                <a:ea typeface="宋体" pitchFamily="2" charset="-122"/>
                <a:cs typeface="Tahoma" pitchFamily="34" charset="0"/>
              </a:rPr>
              <a:t>ID-01: Advancing </a:t>
            </a:r>
            <a:br>
              <a:rPr lang="en-ZA" altLang="zh-CN" sz="3600" b="1" dirty="0" smtClean="0">
                <a:solidFill>
                  <a:srgbClr val="005FAA"/>
                </a:solidFill>
                <a:latin typeface="Arial" charset="0"/>
                <a:ea typeface="宋体" pitchFamily="2" charset="-122"/>
                <a:cs typeface="Tahoma" pitchFamily="34" charset="0"/>
              </a:rPr>
            </a:br>
            <a:r>
              <a:rPr lang="en-ZA" altLang="zh-CN" sz="3600" b="1" dirty="0" smtClean="0">
                <a:solidFill>
                  <a:srgbClr val="005FAA"/>
                </a:solidFill>
                <a:latin typeface="Arial" charset="0"/>
                <a:ea typeface="宋体" pitchFamily="2" charset="-122"/>
                <a:cs typeface="Tahoma" pitchFamily="34" charset="0"/>
              </a:rPr>
              <a:t>GEOSS </a:t>
            </a:r>
            <a:r>
              <a:rPr lang="en-US" sz="3600" b="1" dirty="0" smtClean="0">
                <a:solidFill>
                  <a:srgbClr val="005FAA"/>
                </a:solidFill>
                <a:latin typeface="Arial" charset="0"/>
                <a:ea typeface="宋体" pitchFamily="2" charset="-122"/>
                <a:cs typeface="Tahoma" pitchFamily="34" charset="0"/>
              </a:rPr>
              <a:t>Data </a:t>
            </a:r>
            <a:r>
              <a:rPr lang="en-US" sz="3600" b="1" dirty="0">
                <a:solidFill>
                  <a:srgbClr val="005FAA"/>
                </a:solidFill>
                <a:latin typeface="Arial" charset="0"/>
                <a:ea typeface="宋体" pitchFamily="2" charset="-122"/>
                <a:cs typeface="Tahoma" pitchFamily="34" charset="0"/>
              </a:rPr>
              <a:t>Sharing </a:t>
            </a:r>
            <a:r>
              <a:rPr lang="en-US" sz="3600" b="1" dirty="0" smtClean="0">
                <a:solidFill>
                  <a:srgbClr val="005FAA"/>
                </a:solidFill>
                <a:latin typeface="Arial" charset="0"/>
                <a:ea typeface="宋体" pitchFamily="2" charset="-122"/>
                <a:cs typeface="Tahoma" pitchFamily="34" charset="0"/>
              </a:rPr>
              <a:t>Principles</a:t>
            </a:r>
            <a:r>
              <a:rPr lang="en-US" altLang="zh-CN" sz="3600" b="1" dirty="0" smtClean="0">
                <a:solidFill>
                  <a:srgbClr val="005FAA"/>
                </a:solidFill>
                <a:latin typeface="Arial" charset="0"/>
                <a:ea typeface="宋体" pitchFamily="2" charset="-122"/>
                <a:cs typeface="Tahoma" pitchFamily="34" charset="0"/>
              </a:rPr>
              <a:t/>
            </a:r>
            <a:br>
              <a:rPr lang="en-US" altLang="zh-CN" sz="3600" b="1" dirty="0" smtClean="0">
                <a:solidFill>
                  <a:srgbClr val="005FAA"/>
                </a:solidFill>
                <a:latin typeface="Arial" charset="0"/>
                <a:ea typeface="宋体" pitchFamily="2" charset="-122"/>
                <a:cs typeface="Tahoma" pitchFamily="34" charset="0"/>
              </a:rPr>
            </a:br>
            <a:r>
              <a:rPr lang="en-US" altLang="zh-CN" sz="3600" b="1" dirty="0" smtClean="0">
                <a:solidFill>
                  <a:srgbClr val="005FAA"/>
                </a:solidFill>
                <a:latin typeface="Arial" charset="0"/>
                <a:ea typeface="宋体" pitchFamily="2" charset="-122"/>
                <a:cs typeface="Tahoma" pitchFamily="34" charset="0"/>
              </a:rPr>
              <a:t/>
            </a:r>
            <a:br>
              <a:rPr lang="en-US" altLang="zh-CN" sz="3600" b="1" dirty="0" smtClean="0">
                <a:solidFill>
                  <a:srgbClr val="005FAA"/>
                </a:solidFill>
                <a:latin typeface="Arial" charset="0"/>
                <a:ea typeface="宋体" pitchFamily="2" charset="-122"/>
                <a:cs typeface="Tahoma" pitchFamily="34" charset="0"/>
              </a:rPr>
            </a:br>
            <a:endParaRPr lang="en-US" sz="3600" b="1" dirty="0" smtClean="0">
              <a:solidFill>
                <a:srgbClr val="005FAA"/>
              </a:solidFill>
              <a:latin typeface="Arial" charset="0"/>
              <a:ea typeface="宋体" pitchFamily="2" charset="-122"/>
              <a:cs typeface="Tahoma" pitchFamily="34" charset="0"/>
            </a:endParaRPr>
          </a:p>
        </p:txBody>
      </p:sp>
      <p:sp>
        <p:nvSpPr>
          <p:cNvPr id="41988" name="Rectangle 3"/>
          <p:cNvSpPr txBox="1">
            <a:spLocks noChangeArrowheads="1"/>
          </p:cNvSpPr>
          <p:nvPr/>
        </p:nvSpPr>
        <p:spPr bwMode="auto">
          <a:xfrm>
            <a:off x="1981200" y="4038600"/>
            <a:ext cx="5629916" cy="1524000"/>
          </a:xfrm>
          <a:prstGeom prst="rect">
            <a:avLst/>
          </a:prstGeom>
          <a:noFill/>
          <a:ln w="9525">
            <a:noFill/>
            <a:miter lim="800000"/>
            <a:headEnd/>
            <a:tailEnd/>
          </a:ln>
        </p:spPr>
        <p:txBody>
          <a:bodyPr anchor="ctr"/>
          <a:lstStyle/>
          <a:p>
            <a:pPr algn="ctr">
              <a:spcBef>
                <a:spcPts val="0"/>
              </a:spcBef>
              <a:spcAft>
                <a:spcPts val="1200"/>
              </a:spcAft>
            </a:pPr>
            <a:r>
              <a:rPr lang="en-US" altLang="zh-CN" sz="2800" u="none" dirty="0" err="1" smtClean="0">
                <a:solidFill>
                  <a:srgbClr val="005FAA"/>
                </a:solidFill>
                <a:latin typeface="Arial" charset="0"/>
                <a:ea typeface="宋体" pitchFamily="2" charset="-122"/>
                <a:cs typeface="Tahoma" pitchFamily="34" charset="0"/>
              </a:rPr>
              <a:t>Wenbo</a:t>
            </a:r>
            <a:r>
              <a:rPr lang="en-US" altLang="zh-CN" sz="2800" u="none" dirty="0" smtClean="0">
                <a:solidFill>
                  <a:srgbClr val="005FAA"/>
                </a:solidFill>
                <a:latin typeface="Arial" charset="0"/>
                <a:ea typeface="宋体" pitchFamily="2" charset="-122"/>
                <a:cs typeface="Tahoma" pitchFamily="34" charset="0"/>
              </a:rPr>
              <a:t> Chu</a:t>
            </a:r>
          </a:p>
          <a:p>
            <a:pPr algn="ctr"/>
            <a:r>
              <a:rPr lang="en-US" altLang="zh-CN" sz="1800" u="none" dirty="0" smtClean="0">
                <a:solidFill>
                  <a:srgbClr val="005FAA"/>
                </a:solidFill>
                <a:latin typeface="Arial" charset="0"/>
                <a:ea typeface="宋体" pitchFamily="2" charset="-122"/>
                <a:cs typeface="Tahoma" pitchFamily="34" charset="0"/>
              </a:rPr>
              <a:t>GEO-CEOS Bilateral Meeting</a:t>
            </a:r>
          </a:p>
          <a:p>
            <a:pPr algn="ctr"/>
            <a:r>
              <a:rPr lang="en-US" altLang="zh-CN" sz="1800" u="none" dirty="0" smtClean="0">
                <a:solidFill>
                  <a:srgbClr val="005FAA"/>
                </a:solidFill>
                <a:latin typeface="Arial" charset="0"/>
                <a:ea typeface="宋体" pitchFamily="2" charset="-122"/>
                <a:cs typeface="Tahoma" pitchFamily="34" charset="0"/>
              </a:rPr>
              <a:t>21 January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79438" y="3200400"/>
            <a:ext cx="7870825" cy="430212"/>
          </a:xfrm>
        </p:spPr>
        <p:txBody>
          <a:bodyPr/>
          <a:lstStyle/>
          <a:p>
            <a:pPr defTabSz="273050">
              <a:tabLst>
                <a:tab pos="177800" algn="l"/>
              </a:tabLst>
              <a:defRPr/>
            </a:pPr>
            <a:r>
              <a:rPr lang="en-GB" sz="2800" b="1" dirty="0">
                <a:solidFill>
                  <a:srgbClr val="005FAA"/>
                </a:solidFill>
                <a:latin typeface="Arial" charset="0"/>
                <a:ea typeface="宋体" pitchFamily="2" charset="-122"/>
                <a:cs typeface="Tahoma" pitchFamily="34" charset="0"/>
              </a:rPr>
              <a:t>Thank you for your attention!</a:t>
            </a:r>
          </a:p>
        </p:txBody>
      </p:sp>
      <p:sp>
        <p:nvSpPr>
          <p:cNvPr id="7" name="Date Placeholder 4"/>
          <p:cNvSpPr txBox="1">
            <a:spLocks/>
          </p:cNvSpPr>
          <p:nvPr/>
        </p:nvSpPr>
        <p:spPr bwMode="auto">
          <a:xfrm>
            <a:off x="3065463" y="6500813"/>
            <a:ext cx="3451225"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defPPr>
              <a:defRPr lang="en-ZA"/>
            </a:defPPr>
            <a:lvl1pPr algn="ctr" rtl="0" fontAlgn="base">
              <a:spcBef>
                <a:spcPct val="0"/>
              </a:spcBef>
              <a:spcAft>
                <a:spcPct val="0"/>
              </a:spcAft>
              <a:defRPr sz="800" b="0" u="none" kern="1200">
                <a:solidFill>
                  <a:schemeClr val="tx1"/>
                </a:solidFill>
                <a:latin typeface="Tahoma" pitchFamily="34" charset="0"/>
                <a:ea typeface="+mn-ea"/>
                <a:cs typeface="+mn-cs"/>
              </a:defRPr>
            </a:lvl1pPr>
            <a:lvl2pPr marL="457200" algn="l" rtl="0" fontAlgn="base">
              <a:spcBef>
                <a:spcPct val="0"/>
              </a:spcBef>
              <a:spcAft>
                <a:spcPct val="0"/>
              </a:spcAft>
              <a:defRPr sz="2000" b="1" u="sng" kern="1200">
                <a:solidFill>
                  <a:schemeClr val="tx2"/>
                </a:solidFill>
                <a:latin typeface="Tahoma" pitchFamily="34" charset="0"/>
                <a:ea typeface="+mn-ea"/>
                <a:cs typeface="Arial" charset="0"/>
              </a:defRPr>
            </a:lvl2pPr>
            <a:lvl3pPr marL="914400" algn="l" rtl="0" fontAlgn="base">
              <a:spcBef>
                <a:spcPct val="0"/>
              </a:spcBef>
              <a:spcAft>
                <a:spcPct val="0"/>
              </a:spcAft>
              <a:defRPr sz="2000" b="1" u="sng" kern="1200">
                <a:solidFill>
                  <a:schemeClr val="tx2"/>
                </a:solidFill>
                <a:latin typeface="Tahoma" pitchFamily="34" charset="0"/>
                <a:ea typeface="+mn-ea"/>
                <a:cs typeface="Arial" charset="0"/>
              </a:defRPr>
            </a:lvl3pPr>
            <a:lvl4pPr marL="1371600" algn="l" rtl="0" fontAlgn="base">
              <a:spcBef>
                <a:spcPct val="0"/>
              </a:spcBef>
              <a:spcAft>
                <a:spcPct val="0"/>
              </a:spcAft>
              <a:defRPr sz="2000" b="1" u="sng" kern="1200">
                <a:solidFill>
                  <a:schemeClr val="tx2"/>
                </a:solidFill>
                <a:latin typeface="Tahoma" pitchFamily="34" charset="0"/>
                <a:ea typeface="+mn-ea"/>
                <a:cs typeface="Arial" charset="0"/>
              </a:defRPr>
            </a:lvl4pPr>
            <a:lvl5pPr marL="1828800" algn="l" rtl="0" fontAlgn="base">
              <a:spcBef>
                <a:spcPct val="0"/>
              </a:spcBef>
              <a:spcAft>
                <a:spcPct val="0"/>
              </a:spcAft>
              <a:defRPr sz="2000" b="1" u="sng" kern="1200">
                <a:solidFill>
                  <a:schemeClr val="tx2"/>
                </a:solidFill>
                <a:latin typeface="Tahoma" pitchFamily="34" charset="0"/>
                <a:ea typeface="+mn-ea"/>
                <a:cs typeface="Arial" charset="0"/>
              </a:defRPr>
            </a:lvl5pPr>
            <a:lvl6pPr marL="2286000" algn="l" defTabSz="914400" rtl="0" eaLnBrk="1" latinLnBrk="0" hangingPunct="1">
              <a:defRPr sz="2000" b="1" u="sng" kern="1200">
                <a:solidFill>
                  <a:schemeClr val="tx2"/>
                </a:solidFill>
                <a:latin typeface="Tahoma" pitchFamily="34" charset="0"/>
                <a:ea typeface="+mn-ea"/>
                <a:cs typeface="Arial" charset="0"/>
              </a:defRPr>
            </a:lvl6pPr>
            <a:lvl7pPr marL="2743200" algn="l" defTabSz="914400" rtl="0" eaLnBrk="1" latinLnBrk="0" hangingPunct="1">
              <a:defRPr sz="2000" b="1" u="sng" kern="1200">
                <a:solidFill>
                  <a:schemeClr val="tx2"/>
                </a:solidFill>
                <a:latin typeface="Tahoma" pitchFamily="34" charset="0"/>
                <a:ea typeface="+mn-ea"/>
                <a:cs typeface="Arial" charset="0"/>
              </a:defRPr>
            </a:lvl7pPr>
            <a:lvl8pPr marL="3200400" algn="l" defTabSz="914400" rtl="0" eaLnBrk="1" latinLnBrk="0" hangingPunct="1">
              <a:defRPr sz="2000" b="1" u="sng" kern="1200">
                <a:solidFill>
                  <a:schemeClr val="tx2"/>
                </a:solidFill>
                <a:latin typeface="Tahoma" pitchFamily="34" charset="0"/>
                <a:ea typeface="+mn-ea"/>
                <a:cs typeface="Arial" charset="0"/>
              </a:defRPr>
            </a:lvl8pPr>
            <a:lvl9pPr marL="3657600" algn="l" defTabSz="914400" rtl="0" eaLnBrk="1" latinLnBrk="0" hangingPunct="1">
              <a:defRPr sz="2000" b="1" u="sng" kern="1200">
                <a:solidFill>
                  <a:schemeClr val="tx2"/>
                </a:solidFill>
                <a:latin typeface="Tahoma" pitchFamily="34" charset="0"/>
                <a:ea typeface="+mn-ea"/>
                <a:cs typeface="Arial" charset="0"/>
              </a:defRPr>
            </a:lvl9pPr>
          </a:lstStyle>
          <a:p>
            <a:pPr>
              <a:defRPr/>
            </a:pPr>
            <a:r>
              <a:rPr lang="en-US" smtClean="0"/>
              <a:t>13 November 2014</a:t>
            </a:r>
            <a:endParaRPr lang="en-US" dirty="0"/>
          </a:p>
        </p:txBody>
      </p:sp>
    </p:spTree>
    <p:extLst>
      <p:ext uri="{BB962C8B-B14F-4D97-AF65-F5344CB8AC3E}">
        <p14:creationId xmlns:p14="http://schemas.microsoft.com/office/powerpoint/2010/main" val="1426571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9013"/>
            <a:ext cx="9144000" cy="611187"/>
          </a:xfrm>
        </p:spPr>
        <p:txBody>
          <a:bodyPr/>
          <a:lstStyle/>
          <a:p>
            <a:r>
              <a:rPr lang="en-US" b="1" dirty="0">
                <a:solidFill>
                  <a:srgbClr val="005FAA"/>
                </a:solidFill>
                <a:ea typeface="MS PGothic" pitchFamily="34" charset="-128"/>
                <a:cs typeface="MS PGothic" charset="0"/>
              </a:rPr>
              <a:t>Outcomes of </a:t>
            </a:r>
            <a:r>
              <a:rPr lang="en-US" b="1" dirty="0" smtClean="0">
                <a:solidFill>
                  <a:srgbClr val="005FAA"/>
                </a:solidFill>
                <a:ea typeface="MS PGothic" pitchFamily="34" charset="-128"/>
                <a:cs typeface="MS PGothic" charset="0"/>
              </a:rPr>
              <a:t>2014 </a:t>
            </a:r>
            <a:endParaRPr lang="en-GB" b="1" dirty="0">
              <a:solidFill>
                <a:srgbClr val="005FAA"/>
              </a:solidFill>
              <a:ea typeface="MS PGothic" pitchFamily="34" charset="-128"/>
              <a:cs typeface="MS PGothic" charset="0"/>
            </a:endParaRPr>
          </a:p>
        </p:txBody>
      </p:sp>
      <p:sp>
        <p:nvSpPr>
          <p:cNvPr id="5" name="内容占位符 2"/>
          <p:cNvSpPr>
            <a:spLocks noGrp="1"/>
          </p:cNvSpPr>
          <p:nvPr>
            <p:ph idx="1"/>
          </p:nvPr>
        </p:nvSpPr>
        <p:spPr>
          <a:xfrm>
            <a:off x="304800" y="1828800"/>
            <a:ext cx="8382000" cy="4495800"/>
          </a:xfrm>
        </p:spPr>
        <p:txBody>
          <a:bodyPr/>
          <a:lstStyle/>
          <a:p>
            <a:pPr marL="514350" lvl="1" indent="-457200" eaLnBrk="1" hangingPunct="1">
              <a:buFontTx/>
              <a:buChar char="•"/>
              <a:defRPr/>
            </a:pPr>
            <a:r>
              <a:rPr lang="en-ZA" sz="2400" b="1" dirty="0" smtClean="0">
                <a:solidFill>
                  <a:srgbClr val="000000"/>
                </a:solidFill>
                <a:latin typeface="Arial" panose="020B0604020202020204" pitchFamily="34" charset="0"/>
                <a:ea typeface="+mn-ea"/>
                <a:cs typeface="Arial" panose="020B0604020202020204" pitchFamily="34" charset="0"/>
              </a:rPr>
              <a:t>Drafted </a:t>
            </a:r>
            <a:r>
              <a:rPr lang="en-ZA" sz="2400" b="1" dirty="0">
                <a:solidFill>
                  <a:srgbClr val="000000"/>
                </a:solidFill>
                <a:latin typeface="Arial" panose="020B0604020202020204" pitchFamily="34" charset="0"/>
                <a:ea typeface="+mn-ea"/>
                <a:cs typeface="Arial" panose="020B0604020202020204" pitchFamily="34" charset="0"/>
              </a:rPr>
              <a:t>“GEOSS Data Sharing Principles Post-2015" </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Data</a:t>
            </a:r>
            <a:r>
              <a:rPr lang="en-US" dirty="0">
                <a:solidFill>
                  <a:srgbClr val="000000"/>
                </a:solidFill>
                <a:latin typeface="Arial" panose="020B0604020202020204" pitchFamily="34" charset="0"/>
                <a:cs typeface="Arial" panose="020B0604020202020204" pitchFamily="34" charset="0"/>
              </a:rPr>
              <a:t>, metadata and products will be shared through GEOSS as </a:t>
            </a:r>
            <a:r>
              <a:rPr lang="en-US" dirty="0">
                <a:solidFill>
                  <a:srgbClr val="005FAA"/>
                </a:solidFill>
                <a:latin typeface="Arial" panose="020B0604020202020204" pitchFamily="34" charset="0"/>
                <a:cs typeface="Arial" panose="020B0604020202020204" pitchFamily="34" charset="0"/>
              </a:rPr>
              <a:t>Open Data by default</a:t>
            </a:r>
            <a:r>
              <a:rPr lang="en-US" dirty="0">
                <a:solidFill>
                  <a:srgbClr val="000000"/>
                </a:solidFill>
                <a:latin typeface="Arial" panose="020B0604020202020204" pitchFamily="34" charset="0"/>
                <a:cs typeface="Arial" panose="020B0604020202020204" pitchFamily="34" charset="0"/>
              </a:rPr>
              <a:t>, by making them available as part of the </a:t>
            </a:r>
            <a:r>
              <a:rPr lang="en-US" dirty="0">
                <a:solidFill>
                  <a:srgbClr val="005FAA"/>
                </a:solidFill>
                <a:latin typeface="Arial" panose="020B0604020202020204" pitchFamily="34" charset="0"/>
                <a:cs typeface="Arial" panose="020B0604020202020204" pitchFamily="34" charset="0"/>
              </a:rPr>
              <a:t>GEOSS Data-CORE </a:t>
            </a:r>
            <a:r>
              <a:rPr lang="en-US" dirty="0">
                <a:solidFill>
                  <a:srgbClr val="000000"/>
                </a:solidFill>
                <a:latin typeface="Arial" panose="020B0604020202020204" pitchFamily="34" charset="0"/>
                <a:cs typeface="Arial" panose="020B0604020202020204" pitchFamily="34" charset="0"/>
              </a:rPr>
              <a:t>without charge, without restrictions on reuse, subject to the conditions of registration and attribution when the data are reused</a:t>
            </a:r>
            <a:r>
              <a:rPr lang="en-US" dirty="0" smtClean="0">
                <a:solidFill>
                  <a:srgbClr val="000000"/>
                </a:solidFill>
                <a:latin typeface="Arial" panose="020B0604020202020204" pitchFamily="34" charset="0"/>
                <a:cs typeface="Arial" panose="020B0604020202020204" pitchFamily="34" charset="0"/>
              </a:rPr>
              <a:t>.</a:t>
            </a:r>
            <a:endParaRPr lang="en-US" dirty="0">
              <a:solidFill>
                <a:srgbClr val="000000"/>
              </a:solidFill>
              <a:latin typeface="Arial" panose="020B0604020202020204" pitchFamily="34" charset="0"/>
              <a:cs typeface="Arial" panose="020B0604020202020204" pitchFamily="34" charset="0"/>
            </a:endParaRP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Where </a:t>
            </a:r>
            <a:r>
              <a:rPr lang="en-US" dirty="0">
                <a:solidFill>
                  <a:srgbClr val="000000"/>
                </a:solidFill>
                <a:latin typeface="Arial" panose="020B0604020202020204" pitchFamily="34" charset="0"/>
                <a:cs typeface="Arial" panose="020B0604020202020204" pitchFamily="34" charset="0"/>
              </a:rPr>
              <a:t>international instruments, national policies or legislation preclude the sharing of data as Open Data they should be made available through GEOSS with minimal restrictions on use and at no more than the cost of reproduction and distribution</a:t>
            </a:r>
            <a:r>
              <a:rPr lang="en-US" dirty="0" smtClean="0">
                <a:solidFill>
                  <a:srgbClr val="000000"/>
                </a:solidFill>
                <a:latin typeface="Arial" panose="020B0604020202020204" pitchFamily="34" charset="0"/>
                <a:cs typeface="Arial" panose="020B0604020202020204" pitchFamily="34" charset="0"/>
              </a:rPr>
              <a:t>.</a:t>
            </a:r>
            <a:endParaRPr lang="en-US" dirty="0">
              <a:solidFill>
                <a:srgbClr val="000000"/>
              </a:solidFill>
              <a:latin typeface="Arial" panose="020B0604020202020204" pitchFamily="34" charset="0"/>
              <a:cs typeface="Arial" panose="020B0604020202020204" pitchFamily="34" charset="0"/>
            </a:endParaRP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All </a:t>
            </a:r>
            <a:r>
              <a:rPr lang="en-US" dirty="0">
                <a:solidFill>
                  <a:srgbClr val="000000"/>
                </a:solidFill>
                <a:latin typeface="Arial" panose="020B0604020202020204" pitchFamily="34" charset="0"/>
                <a:cs typeface="Arial" panose="020B0604020202020204" pitchFamily="34" charset="0"/>
              </a:rPr>
              <a:t>shared data, products and metadata will be made available through GEOSS with minimum time delay</a:t>
            </a:r>
            <a:r>
              <a:rPr lang="en-US" dirty="0" smtClean="0">
                <a:solidFill>
                  <a:srgbClr val="000000"/>
                </a:solidFill>
                <a:latin typeface="Arial" panose="020B0604020202020204" pitchFamily="34" charset="0"/>
                <a:cs typeface="Arial" panose="020B0604020202020204" pitchFamily="34" charset="0"/>
              </a:rPr>
              <a:t>.</a:t>
            </a:r>
            <a:endParaRPr lang="en-US" dirty="0">
              <a:solidFill>
                <a:srgbClr val="000000"/>
              </a:solidFill>
              <a:latin typeface="Arial" panose="020B0604020202020204" pitchFamily="34" charset="0"/>
              <a:cs typeface="Arial" panose="020B0604020202020204" pitchFamily="34" charset="0"/>
            </a:endParaRPr>
          </a:p>
          <a:p>
            <a:pPr marL="914400" lvl="1" indent="-457200" eaLnBrk="1" hangingPunct="1">
              <a:spcBef>
                <a:spcPts val="1200"/>
              </a:spcBef>
              <a:buFont typeface="+mj-lt"/>
              <a:buChar char="–"/>
              <a:defRPr/>
            </a:pPr>
            <a:endParaRPr lang="en-GB"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9759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5213"/>
            <a:ext cx="9144000" cy="611187"/>
          </a:xfrm>
        </p:spPr>
        <p:txBody>
          <a:bodyPr/>
          <a:lstStyle/>
          <a:p>
            <a:r>
              <a:rPr lang="en-US" b="1" dirty="0">
                <a:solidFill>
                  <a:srgbClr val="005FAA"/>
                </a:solidFill>
                <a:ea typeface="MS PGothic" pitchFamily="34" charset="-128"/>
                <a:cs typeface="MS PGothic" charset="0"/>
              </a:rPr>
              <a:t>Outcomes of </a:t>
            </a:r>
            <a:r>
              <a:rPr lang="en-US" b="1" dirty="0" smtClean="0">
                <a:solidFill>
                  <a:srgbClr val="005FAA"/>
                </a:solidFill>
                <a:ea typeface="MS PGothic" pitchFamily="34" charset="-128"/>
                <a:cs typeface="MS PGothic" charset="0"/>
              </a:rPr>
              <a:t>2014 (Cont.) </a:t>
            </a:r>
            <a:endParaRPr lang="en-GB" b="1" dirty="0">
              <a:solidFill>
                <a:srgbClr val="005FAA"/>
              </a:solidFill>
              <a:ea typeface="MS PGothic" pitchFamily="34" charset="-128"/>
              <a:cs typeface="MS PGothic" charset="0"/>
            </a:endParaRPr>
          </a:p>
        </p:txBody>
      </p:sp>
      <p:sp>
        <p:nvSpPr>
          <p:cNvPr id="5" name="内容占位符 2"/>
          <p:cNvSpPr>
            <a:spLocks noGrp="1"/>
          </p:cNvSpPr>
          <p:nvPr>
            <p:ph idx="1"/>
          </p:nvPr>
        </p:nvSpPr>
        <p:spPr>
          <a:xfrm>
            <a:off x="304800" y="2057400"/>
            <a:ext cx="8382000" cy="3276600"/>
          </a:xfrm>
        </p:spPr>
        <p:txBody>
          <a:bodyPr/>
          <a:lstStyle/>
          <a:p>
            <a:pPr marL="514350" lvl="1" indent="-457200" eaLnBrk="1" hangingPunct="1">
              <a:buFontTx/>
              <a:buChar char="•"/>
              <a:defRPr/>
            </a:pPr>
            <a:r>
              <a:rPr lang="en-ZA" sz="2400" b="1" dirty="0" smtClean="0">
                <a:solidFill>
                  <a:srgbClr val="000000"/>
                </a:solidFill>
                <a:latin typeface="Arial" panose="020B0604020202020204" pitchFamily="34" charset="0"/>
                <a:ea typeface="+mn-ea"/>
                <a:cs typeface="Arial" panose="020B0604020202020204" pitchFamily="34" charset="0"/>
              </a:rPr>
              <a:t>Revised the White </a:t>
            </a:r>
            <a:r>
              <a:rPr lang="en-ZA" sz="2400" b="1" dirty="0">
                <a:solidFill>
                  <a:srgbClr val="000000"/>
                </a:solidFill>
                <a:latin typeface="Arial" panose="020B0604020202020204" pitchFamily="34" charset="0"/>
                <a:ea typeface="+mn-ea"/>
                <a:cs typeface="Arial" panose="020B0604020202020204" pitchFamily="34" charset="0"/>
              </a:rPr>
              <a:t>Paper on "Legal Mechanisms to Share Data as part of GEOSS Data-CORE"</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Recommend </a:t>
            </a:r>
            <a:r>
              <a:rPr lang="en-US" dirty="0">
                <a:solidFill>
                  <a:srgbClr val="000000"/>
                </a:solidFill>
                <a:latin typeface="Arial" panose="020B0604020202020204" pitchFamily="34" charset="0"/>
                <a:cs typeface="Arial" panose="020B0604020202020204" pitchFamily="34" charset="0"/>
              </a:rPr>
              <a:t>"</a:t>
            </a:r>
            <a:r>
              <a:rPr lang="en-US" dirty="0">
                <a:solidFill>
                  <a:srgbClr val="005FAA"/>
                </a:solidFill>
                <a:latin typeface="Arial" panose="020B0604020202020204" pitchFamily="34" charset="0"/>
                <a:cs typeface="Arial" panose="020B0604020202020204" pitchFamily="34" charset="0"/>
              </a:rPr>
              <a:t>public </a:t>
            </a:r>
            <a:r>
              <a:rPr lang="en-US" dirty="0" smtClean="0">
                <a:solidFill>
                  <a:srgbClr val="005FAA"/>
                </a:solidFill>
                <a:latin typeface="Arial" panose="020B0604020202020204" pitchFamily="34" charset="0"/>
                <a:cs typeface="Arial" panose="020B0604020202020204" pitchFamily="34" charset="0"/>
              </a:rPr>
              <a:t>domain</a:t>
            </a:r>
            <a:r>
              <a:rPr lang="en-US" dirty="0" smtClean="0">
                <a:solidFill>
                  <a:srgbClr val="000000"/>
                </a:solidFill>
                <a:latin typeface="Arial" panose="020B0604020202020204" pitchFamily="34" charset="0"/>
                <a:cs typeface="Arial" panose="020B0604020202020204" pitchFamily="34" charset="0"/>
              </a:rPr>
              <a:t>" </a:t>
            </a:r>
            <a:r>
              <a:rPr lang="en-US" dirty="0">
                <a:solidFill>
                  <a:srgbClr val="000000"/>
                </a:solidFill>
                <a:latin typeface="Arial" panose="020B0604020202020204" pitchFamily="34" charset="0"/>
                <a:cs typeface="Arial" panose="020B0604020202020204" pitchFamily="34" charset="0"/>
              </a:rPr>
              <a:t>as the best legal option </a:t>
            </a:r>
            <a:r>
              <a:rPr lang="en-US" dirty="0" smtClean="0">
                <a:solidFill>
                  <a:srgbClr val="000000"/>
                </a:solidFill>
                <a:latin typeface="Arial" panose="020B0604020202020204" pitchFamily="34" charset="0"/>
                <a:cs typeface="Arial" panose="020B0604020202020204" pitchFamily="34" charset="0"/>
              </a:rPr>
              <a:t>to </a:t>
            </a:r>
            <a:r>
              <a:rPr lang="en-US" dirty="0">
                <a:solidFill>
                  <a:srgbClr val="000000"/>
                </a:solidFill>
                <a:latin typeface="Arial" panose="020B0604020202020204" pitchFamily="34" charset="0"/>
                <a:cs typeface="Arial" panose="020B0604020202020204" pitchFamily="34" charset="0"/>
              </a:rPr>
              <a:t>share data as part of the GEOSS Data-CORE</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Recommend as alternatives</a:t>
            </a:r>
            <a:endParaRPr lang="en-US" dirty="0">
              <a:solidFill>
                <a:srgbClr val="000000"/>
              </a:solidFill>
              <a:latin typeface="Arial" panose="020B0604020202020204" pitchFamily="34" charset="0"/>
              <a:cs typeface="Arial" panose="020B0604020202020204" pitchFamily="34" charset="0"/>
            </a:endParaRPr>
          </a:p>
          <a:p>
            <a:pPr marL="1314450" lvl="2" indent="-457200" eaLnBrk="1" hangingPunct="1">
              <a:spcBef>
                <a:spcPts val="1200"/>
              </a:spcBef>
              <a:buFont typeface="+mj-lt"/>
              <a:buChar char="–"/>
              <a:defRPr/>
            </a:pPr>
            <a:r>
              <a:rPr lang="en-US" dirty="0">
                <a:solidFill>
                  <a:srgbClr val="000000"/>
                </a:solidFill>
                <a:latin typeface="Arial" panose="020B0604020202020204" pitchFamily="34" charset="0"/>
                <a:cs typeface="Arial" panose="020B0604020202020204" pitchFamily="34" charset="0"/>
              </a:rPr>
              <a:t>A set of standard waivers &amp; licenses compatible with the GEOSS Data-CORE </a:t>
            </a:r>
          </a:p>
          <a:p>
            <a:pPr marL="1314450" lvl="2" indent="-457200" eaLnBrk="1" hangingPunct="1">
              <a:spcBef>
                <a:spcPts val="1200"/>
              </a:spcBef>
              <a:buFont typeface="+mj-lt"/>
              <a:buChar char="–"/>
              <a:defRPr/>
            </a:pPr>
            <a:r>
              <a:rPr lang="en-US" dirty="0">
                <a:solidFill>
                  <a:srgbClr val="000000"/>
                </a:solidFill>
                <a:latin typeface="Arial" panose="020B0604020202020204" pitchFamily="34" charset="0"/>
                <a:cs typeface="Arial" panose="020B0604020202020204" pitchFamily="34" charset="0"/>
              </a:rPr>
              <a:t>A set of important properties for custom licenses &amp; </a:t>
            </a:r>
            <a:r>
              <a:rPr lang="en-US" dirty="0" smtClean="0">
                <a:solidFill>
                  <a:srgbClr val="000000"/>
                </a:solidFill>
                <a:latin typeface="Arial" panose="020B0604020202020204" pitchFamily="34" charset="0"/>
                <a:cs typeface="Arial" panose="020B0604020202020204" pitchFamily="34" charset="0"/>
              </a:rPr>
              <a:t>waivers</a:t>
            </a:r>
            <a:endParaRPr lang="en-US" dirty="0">
              <a:solidFill>
                <a:srgbClr val="000000"/>
              </a:solidFill>
              <a:latin typeface="Arial" panose="020B0604020202020204" pitchFamily="34" charset="0"/>
              <a:cs typeface="Arial" panose="020B0604020202020204" pitchFamily="34" charset="0"/>
            </a:endParaRPr>
          </a:p>
        </p:txBody>
      </p:sp>
      <p:sp>
        <p:nvSpPr>
          <p:cNvPr id="3" name="TextBox 2"/>
          <p:cNvSpPr txBox="1"/>
          <p:nvPr/>
        </p:nvSpPr>
        <p:spPr>
          <a:xfrm>
            <a:off x="685800" y="5562600"/>
            <a:ext cx="7848600" cy="707886"/>
          </a:xfrm>
          <a:prstGeom prst="rect">
            <a:avLst/>
          </a:prstGeom>
          <a:noFill/>
        </p:spPr>
        <p:txBody>
          <a:bodyPr wrap="square" rtlCol="0">
            <a:spAutoFit/>
          </a:bodyPr>
          <a:lstStyle/>
          <a:p>
            <a:r>
              <a:rPr lang="fr-CH" b="0" u="none" dirty="0">
                <a:solidFill>
                  <a:srgbClr val="C00000"/>
                </a:solidFill>
                <a:latin typeface="Arial" panose="020B0604020202020204" pitchFamily="34" charset="0"/>
                <a:cs typeface="Arial" panose="020B0604020202020204" pitchFamily="34" charset="0"/>
              </a:rPr>
              <a:t>Both innovative </a:t>
            </a:r>
            <a:r>
              <a:rPr lang="fr-CH" b="0" u="none" dirty="0" err="1">
                <a:solidFill>
                  <a:srgbClr val="C00000"/>
                </a:solidFill>
                <a:latin typeface="Arial" panose="020B0604020202020204" pitchFamily="34" charset="0"/>
                <a:cs typeface="Arial" panose="020B0604020202020204" pitchFamily="34" charset="0"/>
              </a:rPr>
              <a:t>DSPs</a:t>
            </a:r>
            <a:r>
              <a:rPr lang="fr-CH" b="0" u="none" dirty="0">
                <a:solidFill>
                  <a:srgbClr val="C00000"/>
                </a:solidFill>
                <a:latin typeface="Arial" panose="020B0604020202020204" pitchFamily="34" charset="0"/>
                <a:cs typeface="Arial" panose="020B0604020202020204" pitchFamily="34" charset="0"/>
              </a:rPr>
              <a:t> and </a:t>
            </a:r>
            <a:r>
              <a:rPr lang="fr-CH" b="0" u="none" dirty="0" err="1">
                <a:solidFill>
                  <a:srgbClr val="C00000"/>
                </a:solidFill>
                <a:latin typeface="Arial" panose="020B0604020202020204" pitchFamily="34" charset="0"/>
                <a:cs typeface="Arial" panose="020B0604020202020204" pitchFamily="34" charset="0"/>
              </a:rPr>
              <a:t>revised</a:t>
            </a:r>
            <a:r>
              <a:rPr lang="fr-CH" b="0" u="none" dirty="0">
                <a:solidFill>
                  <a:srgbClr val="C00000"/>
                </a:solidFill>
                <a:latin typeface="Arial" panose="020B0604020202020204" pitchFamily="34" charset="0"/>
                <a:cs typeface="Arial" panose="020B0604020202020204" pitchFamily="34" charset="0"/>
              </a:rPr>
              <a:t> White </a:t>
            </a:r>
            <a:r>
              <a:rPr lang="fr-CH" b="0" u="none" dirty="0" err="1">
                <a:solidFill>
                  <a:srgbClr val="C00000"/>
                </a:solidFill>
                <a:latin typeface="Arial" panose="020B0604020202020204" pitchFamily="34" charset="0"/>
                <a:cs typeface="Arial" panose="020B0604020202020204" pitchFamily="34" charset="0"/>
              </a:rPr>
              <a:t>Paper</a:t>
            </a:r>
            <a:r>
              <a:rPr lang="fr-CH" b="0" u="none" dirty="0">
                <a:solidFill>
                  <a:srgbClr val="C00000"/>
                </a:solidFill>
                <a:latin typeface="Arial" panose="020B0604020202020204" pitchFamily="34" charset="0"/>
                <a:cs typeface="Arial" panose="020B0604020202020204" pitchFamily="34" charset="0"/>
              </a:rPr>
              <a:t> </a:t>
            </a:r>
            <a:r>
              <a:rPr lang="fr-CH" b="0" u="none" dirty="0" err="1">
                <a:solidFill>
                  <a:srgbClr val="C00000"/>
                </a:solidFill>
                <a:latin typeface="Arial" panose="020B0604020202020204" pitchFamily="34" charset="0"/>
                <a:cs typeface="Arial" panose="020B0604020202020204" pitchFamily="34" charset="0"/>
              </a:rPr>
              <a:t>were</a:t>
            </a:r>
            <a:r>
              <a:rPr lang="fr-CH" b="0" u="none" dirty="0">
                <a:solidFill>
                  <a:srgbClr val="C00000"/>
                </a:solidFill>
                <a:latin typeface="Arial" panose="020B0604020202020204" pitchFamily="34" charset="0"/>
                <a:cs typeface="Arial" panose="020B0604020202020204" pitchFamily="34" charset="0"/>
              </a:rPr>
              <a:t> </a:t>
            </a:r>
            <a:r>
              <a:rPr lang="fr-CH" b="0" u="none" dirty="0" err="1">
                <a:solidFill>
                  <a:srgbClr val="C00000"/>
                </a:solidFill>
                <a:latin typeface="Arial" panose="020B0604020202020204" pitchFamily="34" charset="0"/>
                <a:cs typeface="Arial" panose="020B0604020202020204" pitchFamily="34" charset="0"/>
              </a:rPr>
              <a:t>supported</a:t>
            </a:r>
            <a:r>
              <a:rPr lang="fr-CH" b="0" u="none" dirty="0">
                <a:solidFill>
                  <a:srgbClr val="C00000"/>
                </a:solidFill>
                <a:latin typeface="Arial" panose="020B0604020202020204" pitchFamily="34" charset="0"/>
                <a:cs typeface="Arial" panose="020B0604020202020204" pitchFamily="34" charset="0"/>
              </a:rPr>
              <a:t> by GEO-XI Plenary </a:t>
            </a:r>
            <a:r>
              <a:rPr lang="fr-CH" b="0" u="none" dirty="0" smtClean="0">
                <a:solidFill>
                  <a:srgbClr val="C00000"/>
                </a:solidFill>
                <a:latin typeface="Arial" panose="020B0604020202020204" pitchFamily="34" charset="0"/>
                <a:cs typeface="Arial" panose="020B0604020202020204" pitchFamily="34" charset="0"/>
              </a:rPr>
              <a:t>and </a:t>
            </a:r>
            <a:r>
              <a:rPr lang="fr-CH" b="0" u="none" dirty="0" err="1" smtClean="0">
                <a:solidFill>
                  <a:srgbClr val="C00000"/>
                </a:solidFill>
                <a:latin typeface="Arial" panose="020B0604020202020204" pitchFamily="34" charset="0"/>
                <a:cs typeface="Arial" panose="020B0604020202020204" pitchFamily="34" charset="0"/>
              </a:rPr>
              <a:t>agreed</a:t>
            </a:r>
            <a:r>
              <a:rPr lang="fr-CH" b="0" u="none" dirty="0" smtClean="0">
                <a:solidFill>
                  <a:srgbClr val="C00000"/>
                </a:solidFill>
                <a:latin typeface="Arial" panose="020B0604020202020204" pitchFamily="34" charset="0"/>
                <a:cs typeface="Arial" panose="020B0604020202020204" pitchFamily="34" charset="0"/>
              </a:rPr>
              <a:t> </a:t>
            </a:r>
            <a:r>
              <a:rPr lang="fr-CH" b="0" u="none" dirty="0">
                <a:solidFill>
                  <a:srgbClr val="C00000"/>
                </a:solidFill>
                <a:latin typeface="Arial" panose="020B0604020202020204" pitchFamily="34" charset="0"/>
                <a:cs typeface="Arial" panose="020B0604020202020204" pitchFamily="34" charset="0"/>
              </a:rPr>
              <a:t>to </a:t>
            </a:r>
            <a:r>
              <a:rPr lang="fr-CH" b="0" u="none" dirty="0" err="1">
                <a:solidFill>
                  <a:srgbClr val="C00000"/>
                </a:solidFill>
                <a:latin typeface="Arial" panose="020B0604020202020204" pitchFamily="34" charset="0"/>
                <a:cs typeface="Arial" panose="020B0604020202020204" pitchFamily="34" charset="0"/>
              </a:rPr>
              <a:t>be</a:t>
            </a:r>
            <a:r>
              <a:rPr lang="fr-CH" b="0" u="none" dirty="0">
                <a:solidFill>
                  <a:srgbClr val="C00000"/>
                </a:solidFill>
                <a:latin typeface="Arial" panose="020B0604020202020204" pitchFamily="34" charset="0"/>
                <a:cs typeface="Arial" panose="020B0604020202020204" pitchFamily="34" charset="0"/>
              </a:rPr>
              <a:t> </a:t>
            </a:r>
            <a:r>
              <a:rPr lang="fr-CH" b="0" u="none" dirty="0" err="1">
                <a:solidFill>
                  <a:srgbClr val="C00000"/>
                </a:solidFill>
                <a:latin typeface="Arial" panose="020B0604020202020204" pitchFamily="34" charset="0"/>
                <a:cs typeface="Arial" panose="020B0604020202020204" pitchFamily="34" charset="0"/>
              </a:rPr>
              <a:t>included</a:t>
            </a:r>
            <a:r>
              <a:rPr lang="fr-CH" b="0" u="none" dirty="0">
                <a:solidFill>
                  <a:srgbClr val="C00000"/>
                </a:solidFill>
                <a:latin typeface="Arial" panose="020B0604020202020204" pitchFamily="34" charset="0"/>
                <a:cs typeface="Arial" panose="020B0604020202020204" pitchFamily="34" charset="0"/>
              </a:rPr>
              <a:t> in </a:t>
            </a:r>
            <a:r>
              <a:rPr lang="en-US" b="0" u="none" dirty="0">
                <a:solidFill>
                  <a:srgbClr val="C00000"/>
                </a:solidFill>
                <a:latin typeface="Arial" panose="020B0604020202020204" pitchFamily="34" charset="0"/>
                <a:cs typeface="Arial" panose="020B0604020202020204" pitchFamily="34" charset="0"/>
              </a:rPr>
              <a:t>next </a:t>
            </a:r>
            <a:r>
              <a:rPr lang="fr-CH" b="0" u="none" dirty="0" smtClean="0">
                <a:solidFill>
                  <a:srgbClr val="C00000"/>
                </a:solidFill>
                <a:latin typeface="Arial" panose="020B0604020202020204" pitchFamily="34" charset="0"/>
                <a:cs typeface="Arial" panose="020B0604020202020204" pitchFamily="34" charset="0"/>
              </a:rPr>
              <a:t>IP.</a:t>
            </a:r>
            <a:endParaRPr lang="fr-CH" b="0" u="none"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669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5213"/>
            <a:ext cx="9144000" cy="611187"/>
          </a:xfrm>
        </p:spPr>
        <p:txBody>
          <a:bodyPr/>
          <a:lstStyle/>
          <a:p>
            <a:r>
              <a:rPr lang="en-US" b="1" dirty="0">
                <a:solidFill>
                  <a:srgbClr val="005FAA"/>
                </a:solidFill>
                <a:ea typeface="MS PGothic" pitchFamily="34" charset="-128"/>
                <a:cs typeface="MS PGothic" charset="0"/>
              </a:rPr>
              <a:t>Outcomes of </a:t>
            </a:r>
            <a:r>
              <a:rPr lang="en-US" b="1" dirty="0" smtClean="0">
                <a:solidFill>
                  <a:srgbClr val="005FAA"/>
                </a:solidFill>
                <a:ea typeface="MS PGothic" pitchFamily="34" charset="-128"/>
                <a:cs typeface="MS PGothic" charset="0"/>
              </a:rPr>
              <a:t>2014 (Cont.) </a:t>
            </a:r>
            <a:endParaRPr lang="en-GB" b="1" dirty="0">
              <a:solidFill>
                <a:srgbClr val="005FAA"/>
              </a:solidFill>
              <a:ea typeface="MS PGothic" pitchFamily="34" charset="-128"/>
              <a:cs typeface="MS PGothic" charset="0"/>
            </a:endParaRPr>
          </a:p>
        </p:txBody>
      </p:sp>
      <p:sp>
        <p:nvSpPr>
          <p:cNvPr id="5" name="内容占位符 2"/>
          <p:cNvSpPr>
            <a:spLocks noGrp="1"/>
          </p:cNvSpPr>
          <p:nvPr>
            <p:ph idx="1"/>
          </p:nvPr>
        </p:nvSpPr>
        <p:spPr>
          <a:xfrm>
            <a:off x="304800" y="2133600"/>
            <a:ext cx="8382000" cy="4038600"/>
          </a:xfrm>
        </p:spPr>
        <p:txBody>
          <a:bodyPr/>
          <a:lstStyle/>
          <a:p>
            <a:pPr marL="514350" lvl="1" indent="-457200" eaLnBrk="1" hangingPunct="1">
              <a:spcBef>
                <a:spcPts val="0"/>
              </a:spcBef>
              <a:spcAft>
                <a:spcPts val="1200"/>
              </a:spcAft>
              <a:buFontTx/>
              <a:buChar char="•"/>
              <a:defRPr/>
            </a:pPr>
            <a:r>
              <a:rPr lang="en-ZA" sz="2400" dirty="0" smtClean="0">
                <a:solidFill>
                  <a:srgbClr val="000000"/>
                </a:solidFill>
                <a:latin typeface="Arial" panose="020B0604020202020204" pitchFamily="34" charset="0"/>
                <a:ea typeface="+mn-ea"/>
                <a:cs typeface="Arial" panose="020B0604020202020204" pitchFamily="34" charset="0"/>
              </a:rPr>
              <a:t>Participated </a:t>
            </a:r>
            <a:r>
              <a:rPr lang="en-ZA" sz="2400" dirty="0">
                <a:solidFill>
                  <a:srgbClr val="000000"/>
                </a:solidFill>
                <a:latin typeface="Arial" panose="020B0604020202020204" pitchFamily="34" charset="0"/>
                <a:ea typeface="+mn-ea"/>
                <a:cs typeface="Arial" panose="020B0604020202020204" pitchFamily="34" charset="0"/>
              </a:rPr>
              <a:t>in the design of </a:t>
            </a:r>
            <a:r>
              <a:rPr lang="en-ZA" sz="2400" dirty="0" smtClean="0">
                <a:solidFill>
                  <a:srgbClr val="000000"/>
                </a:solidFill>
                <a:latin typeface="Arial" panose="020B0604020202020204" pitchFamily="34" charset="0"/>
                <a:ea typeface="+mn-ea"/>
                <a:cs typeface="Arial" panose="020B0604020202020204" pitchFamily="34" charset="0"/>
              </a:rPr>
              <a:t>AIP-7</a:t>
            </a:r>
            <a:endParaRPr lang="en-ZA" sz="2400" dirty="0">
              <a:solidFill>
                <a:srgbClr val="000000"/>
              </a:solidFill>
              <a:latin typeface="Arial" panose="020B0604020202020204" pitchFamily="34" charset="0"/>
              <a:ea typeface="+mn-ea"/>
              <a:cs typeface="Arial" panose="020B0604020202020204" pitchFamily="34" charset="0"/>
            </a:endParaRPr>
          </a:p>
          <a:p>
            <a:pPr marL="514350" lvl="1" indent="-457200" eaLnBrk="1" hangingPunct="1">
              <a:spcBef>
                <a:spcPts val="0"/>
              </a:spcBef>
              <a:spcAft>
                <a:spcPts val="1200"/>
              </a:spcAft>
              <a:buFontTx/>
              <a:buChar char="•"/>
              <a:defRPr/>
            </a:pPr>
            <a:r>
              <a:rPr lang="en-ZA" sz="2400" dirty="0">
                <a:solidFill>
                  <a:srgbClr val="000000"/>
                </a:solidFill>
                <a:latin typeface="Arial" panose="020B0604020202020204" pitchFamily="34" charset="0"/>
                <a:ea typeface="+mn-ea"/>
                <a:cs typeface="Arial" panose="020B0604020202020204" pitchFamily="34" charset="0"/>
              </a:rPr>
              <a:t>Test in process to check </a:t>
            </a:r>
            <a:r>
              <a:rPr lang="en-ZA" sz="2400" dirty="0" smtClean="0">
                <a:solidFill>
                  <a:srgbClr val="000000"/>
                </a:solidFill>
                <a:latin typeface="Arial" panose="020B0604020202020204" pitchFamily="34" charset="0"/>
                <a:ea typeface="+mn-ea"/>
                <a:cs typeface="Arial" panose="020B0604020202020204" pitchFamily="34" charset="0"/>
              </a:rPr>
              <a:t>availability of licenses in </a:t>
            </a:r>
            <a:r>
              <a:rPr lang="en-ZA" sz="2400" dirty="0">
                <a:solidFill>
                  <a:srgbClr val="000000"/>
                </a:solidFill>
                <a:latin typeface="Arial" panose="020B0604020202020204" pitchFamily="34" charset="0"/>
                <a:ea typeface="+mn-ea"/>
                <a:cs typeface="Arial" panose="020B0604020202020204" pitchFamily="34" charset="0"/>
              </a:rPr>
              <a:t>current </a:t>
            </a:r>
            <a:r>
              <a:rPr lang="en-ZA" sz="2400" dirty="0" smtClean="0">
                <a:solidFill>
                  <a:srgbClr val="000000"/>
                </a:solidFill>
                <a:latin typeface="Arial" panose="020B0604020202020204" pitchFamily="34" charset="0"/>
                <a:ea typeface="+mn-ea"/>
                <a:cs typeface="Arial" panose="020B0604020202020204" pitchFamily="34" charset="0"/>
              </a:rPr>
              <a:t>metadata </a:t>
            </a:r>
          </a:p>
          <a:p>
            <a:pPr marL="514350" lvl="1" indent="-457200" eaLnBrk="1" hangingPunct="1">
              <a:spcBef>
                <a:spcPts val="0"/>
              </a:spcBef>
              <a:spcAft>
                <a:spcPts val="1200"/>
              </a:spcAft>
              <a:buFontTx/>
              <a:buChar char="•"/>
              <a:defRPr/>
            </a:pPr>
            <a:r>
              <a:rPr lang="en-ZA" sz="2400" dirty="0" smtClean="0">
                <a:solidFill>
                  <a:srgbClr val="000000"/>
                </a:solidFill>
                <a:latin typeface="Arial" panose="020B0604020202020204" pitchFamily="34" charset="0"/>
                <a:ea typeface="+mn-ea"/>
                <a:cs typeface="Arial" panose="020B0604020202020204" pitchFamily="34" charset="0"/>
              </a:rPr>
              <a:t>Collaborated </a:t>
            </a:r>
            <a:r>
              <a:rPr lang="en-ZA" sz="2400" dirty="0">
                <a:solidFill>
                  <a:srgbClr val="000000"/>
                </a:solidFill>
                <a:latin typeface="Arial" panose="020B0604020202020204" pitchFamily="34" charset="0"/>
                <a:ea typeface="+mn-ea"/>
                <a:cs typeface="Arial" panose="020B0604020202020204" pitchFamily="34" charset="0"/>
              </a:rPr>
              <a:t>with IIB to establish DMP-TF and develop high level Data Management Principles (DMP</a:t>
            </a:r>
            <a:r>
              <a:rPr lang="en-ZA" sz="2400" dirty="0" smtClean="0">
                <a:solidFill>
                  <a:srgbClr val="000000"/>
                </a:solidFill>
                <a:latin typeface="Arial" panose="020B0604020202020204" pitchFamily="34" charset="0"/>
                <a:ea typeface="+mn-ea"/>
                <a:cs typeface="Arial" panose="020B0604020202020204" pitchFamily="34" charset="0"/>
              </a:rPr>
              <a:t>)</a:t>
            </a:r>
            <a:endParaRPr lang="en-ZA" sz="2400" dirty="0">
              <a:solidFill>
                <a:srgbClr val="000000"/>
              </a:solidFill>
              <a:latin typeface="Arial" panose="020B0604020202020204" pitchFamily="34" charset="0"/>
              <a:ea typeface="+mn-ea"/>
              <a:cs typeface="Arial" panose="020B0604020202020204" pitchFamily="34" charset="0"/>
            </a:endParaRPr>
          </a:p>
          <a:p>
            <a:pPr marL="514350" lvl="1" indent="-457200" eaLnBrk="1" hangingPunct="1">
              <a:spcBef>
                <a:spcPts val="0"/>
              </a:spcBef>
              <a:spcAft>
                <a:spcPts val="1200"/>
              </a:spcAft>
              <a:buFontTx/>
              <a:buChar char="•"/>
              <a:defRPr/>
            </a:pPr>
            <a:r>
              <a:rPr lang="en-ZA" sz="2400" dirty="0" smtClean="0">
                <a:solidFill>
                  <a:srgbClr val="000000"/>
                </a:solidFill>
                <a:latin typeface="Arial" panose="020B0604020202020204" pitchFamily="34" charset="0"/>
                <a:ea typeface="+mn-ea"/>
                <a:cs typeface="Arial" panose="020B0604020202020204" pitchFamily="34" charset="0"/>
              </a:rPr>
              <a:t>Involved </a:t>
            </a:r>
            <a:r>
              <a:rPr lang="en-ZA" sz="2400" dirty="0">
                <a:solidFill>
                  <a:srgbClr val="000000"/>
                </a:solidFill>
                <a:latin typeface="Arial" panose="020B0604020202020204" pitchFamily="34" charset="0"/>
                <a:ea typeface="+mn-ea"/>
                <a:cs typeface="Arial" panose="020B0604020202020204" pitchFamily="34" charset="0"/>
              </a:rPr>
              <a:t>in a series of outreach activities in the five regional GEO </a:t>
            </a:r>
            <a:r>
              <a:rPr lang="en-ZA" sz="2400" dirty="0" smtClean="0">
                <a:solidFill>
                  <a:srgbClr val="000000"/>
                </a:solidFill>
                <a:latin typeface="Arial" panose="020B0604020202020204" pitchFamily="34" charset="0"/>
                <a:ea typeface="+mn-ea"/>
                <a:cs typeface="Arial" panose="020B0604020202020204" pitchFamily="34" charset="0"/>
              </a:rPr>
              <a:t>caucuses</a:t>
            </a:r>
            <a:endParaRPr lang="en-ZA" sz="2400" dirty="0">
              <a:solidFill>
                <a:srgbClr val="000000"/>
              </a:solidFill>
              <a:latin typeface="Arial" panose="020B0604020202020204" pitchFamily="34" charset="0"/>
              <a:ea typeface="+mn-ea"/>
              <a:cs typeface="Arial" panose="020B0604020202020204" pitchFamily="34" charset="0"/>
            </a:endParaRPr>
          </a:p>
          <a:p>
            <a:pPr marL="514350" lvl="1" indent="-457200" eaLnBrk="1" hangingPunct="1">
              <a:spcBef>
                <a:spcPts val="0"/>
              </a:spcBef>
              <a:spcAft>
                <a:spcPts val="1200"/>
              </a:spcAft>
              <a:buFontTx/>
              <a:buChar char="•"/>
              <a:defRPr/>
            </a:pPr>
            <a:r>
              <a:rPr lang="en-ZA" sz="2400" dirty="0" smtClean="0">
                <a:solidFill>
                  <a:srgbClr val="000000"/>
                </a:solidFill>
                <a:latin typeface="Arial" panose="020B0604020202020204" pitchFamily="34" charset="0"/>
                <a:ea typeface="+mn-ea"/>
                <a:cs typeface="Arial" panose="020B0604020202020204" pitchFamily="34" charset="0"/>
              </a:rPr>
              <a:t>Supported </a:t>
            </a:r>
            <a:r>
              <a:rPr lang="en-ZA" sz="2400" dirty="0">
                <a:solidFill>
                  <a:srgbClr val="000000"/>
                </a:solidFill>
                <a:latin typeface="Arial" panose="020B0604020202020204" pitchFamily="34" charset="0"/>
                <a:ea typeface="+mn-ea"/>
                <a:cs typeface="Arial" panose="020B0604020202020204" pitchFamily="34" charset="0"/>
              </a:rPr>
              <a:t>the Secretariat to develop Data Sharing page on GEO Website </a:t>
            </a:r>
          </a:p>
        </p:txBody>
      </p:sp>
    </p:spTree>
    <p:extLst>
      <p:ext uri="{BB962C8B-B14F-4D97-AF65-F5344CB8AC3E}">
        <p14:creationId xmlns:p14="http://schemas.microsoft.com/office/powerpoint/2010/main" val="1569729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2813"/>
            <a:ext cx="9144000" cy="611187"/>
          </a:xfrm>
        </p:spPr>
        <p:txBody>
          <a:bodyPr/>
          <a:lstStyle/>
          <a:p>
            <a:r>
              <a:rPr lang="en-US" b="1" dirty="0">
                <a:solidFill>
                  <a:srgbClr val="005FAA"/>
                </a:solidFill>
                <a:ea typeface="MS PGothic" pitchFamily="34" charset="-128"/>
                <a:cs typeface="MS PGothic" charset="0"/>
              </a:rPr>
              <a:t>Issues</a:t>
            </a:r>
            <a:endParaRPr lang="en-GB" b="1" dirty="0">
              <a:solidFill>
                <a:srgbClr val="005FAA"/>
              </a:solidFill>
              <a:ea typeface="MS PGothic" pitchFamily="34" charset="-128"/>
              <a:cs typeface="MS PGothic" charset="0"/>
            </a:endParaRPr>
          </a:p>
        </p:txBody>
      </p:sp>
      <p:sp>
        <p:nvSpPr>
          <p:cNvPr id="4" name="Content Placeholder 3"/>
          <p:cNvSpPr>
            <a:spLocks noGrp="1"/>
          </p:cNvSpPr>
          <p:nvPr>
            <p:ph idx="1"/>
          </p:nvPr>
        </p:nvSpPr>
        <p:spPr>
          <a:xfrm>
            <a:off x="127000" y="1905000"/>
            <a:ext cx="9017000" cy="4876800"/>
          </a:xfrm>
        </p:spPr>
        <p:txBody>
          <a:bodyPr/>
          <a:lstStyle/>
          <a:p>
            <a:pPr marL="514350" lvl="1" indent="-457200" eaLnBrk="1" hangingPunct="1">
              <a:buFontTx/>
              <a:buChar char="•"/>
              <a:defRPr/>
            </a:pPr>
            <a:r>
              <a:rPr lang="en-ZA" sz="2400" b="1" dirty="0">
                <a:solidFill>
                  <a:srgbClr val="000000"/>
                </a:solidFill>
                <a:latin typeface="Arial" panose="020B0604020202020204" pitchFamily="34" charset="0"/>
                <a:ea typeface="+mn-ea"/>
                <a:cs typeface="Arial" panose="020B0604020202020204" pitchFamily="34" charset="0"/>
              </a:rPr>
              <a:t>Implementation of GEOSS Data Sharing Principles on national or organizational </a:t>
            </a:r>
            <a:r>
              <a:rPr lang="en-ZA" sz="2400" b="1" dirty="0" smtClean="0">
                <a:solidFill>
                  <a:srgbClr val="000000"/>
                </a:solidFill>
                <a:latin typeface="Arial" panose="020B0604020202020204" pitchFamily="34" charset="0"/>
                <a:ea typeface="+mn-ea"/>
                <a:cs typeface="Arial" panose="020B0604020202020204" pitchFamily="34" charset="0"/>
              </a:rPr>
              <a:t>level</a:t>
            </a:r>
            <a:endParaRPr lang="en-ZA" sz="2200" b="1" dirty="0">
              <a:solidFill>
                <a:srgbClr val="005FAA"/>
              </a:solidFill>
              <a:ea typeface="+mn-ea"/>
              <a:cs typeface="+mn-cs"/>
            </a:endParaRPr>
          </a:p>
          <a:p>
            <a:pPr marL="57150" lvl="1" indent="0" eaLnBrk="1" hangingPunct="1">
              <a:buNone/>
              <a:defRPr/>
            </a:pPr>
            <a:endParaRPr lang="fr-CH" sz="2400" b="1" dirty="0" smtClean="0">
              <a:solidFill>
                <a:srgbClr val="000000"/>
              </a:solidFill>
              <a:latin typeface="Arial" panose="020B0604020202020204" pitchFamily="34" charset="0"/>
              <a:ea typeface="+mn-ea"/>
              <a:cs typeface="Arial" panose="020B0604020202020204" pitchFamily="34" charset="0"/>
            </a:endParaRPr>
          </a:p>
          <a:p>
            <a:pPr marL="57150" lvl="1" indent="0" eaLnBrk="1" hangingPunct="1">
              <a:buNone/>
              <a:defRPr/>
            </a:pPr>
            <a:endParaRPr lang="en-US" sz="2400" b="1" dirty="0">
              <a:solidFill>
                <a:srgbClr val="000000"/>
              </a:solidFill>
              <a:latin typeface="Arial" panose="020B0604020202020204" pitchFamily="34" charset="0"/>
              <a:ea typeface="+mn-ea"/>
              <a:cs typeface="Arial" panose="020B0604020202020204" pitchFamily="34" charset="0"/>
            </a:endParaRPr>
          </a:p>
          <a:p>
            <a:pPr marL="457200" lvl="2" indent="0" eaLnBrk="1" hangingPunct="1">
              <a:buNone/>
              <a:defRPr/>
            </a:pPr>
            <a:r>
              <a:rPr lang="en-US" sz="2400" dirty="0">
                <a:solidFill>
                  <a:schemeClr val="bg1">
                    <a:lumMod val="50000"/>
                  </a:schemeClr>
                </a:solidFill>
                <a:latin typeface="Arial" panose="020B0604020202020204" pitchFamily="34" charset="0"/>
                <a:ea typeface="+mn-ea"/>
                <a:cs typeface="Arial" panose="020B0604020202020204" pitchFamily="34" charset="0"/>
              </a:rPr>
              <a:t>The achievement of full and open exchange of, and access to, key datasets requires actions by: </a:t>
            </a:r>
          </a:p>
          <a:p>
            <a:pPr marL="914400" lvl="2" indent="-457200" eaLnBrk="1" hangingPunct="1">
              <a:defRPr/>
            </a:pPr>
            <a:r>
              <a:rPr lang="en-US" sz="2000" dirty="0">
                <a:solidFill>
                  <a:schemeClr val="bg1">
                    <a:lumMod val="50000"/>
                  </a:schemeClr>
                </a:solidFill>
                <a:latin typeface="Arial" panose="020B0604020202020204" pitchFamily="34" charset="0"/>
                <a:ea typeface="+mn-ea"/>
                <a:cs typeface="Arial" panose="020B0604020202020204" pitchFamily="34" charset="0"/>
              </a:rPr>
              <a:t>GEO collectively </a:t>
            </a:r>
          </a:p>
          <a:p>
            <a:pPr marL="914400" lvl="2" indent="-457200" eaLnBrk="1" hangingPunct="1">
              <a:defRPr/>
            </a:pPr>
            <a:r>
              <a:rPr lang="en-US" sz="2000" dirty="0">
                <a:solidFill>
                  <a:srgbClr val="C00000"/>
                </a:solidFill>
                <a:latin typeface="Arial" panose="020B0604020202020204" pitchFamily="34" charset="0"/>
                <a:ea typeface="+mn-ea"/>
                <a:cs typeface="Arial" panose="020B0604020202020204" pitchFamily="34" charset="0"/>
              </a:rPr>
              <a:t>Members and Participating Organizations individually </a:t>
            </a:r>
          </a:p>
          <a:p>
            <a:pPr marL="914400" lvl="2" indent="-457200" eaLnBrk="1" hangingPunct="1">
              <a:defRPr/>
            </a:pPr>
            <a:r>
              <a:rPr lang="en-US" sz="2000" dirty="0">
                <a:solidFill>
                  <a:schemeClr val="bg1">
                    <a:lumMod val="50000"/>
                  </a:schemeClr>
                </a:solidFill>
                <a:latin typeface="Arial" panose="020B0604020202020204" pitchFamily="34" charset="0"/>
                <a:ea typeface="+mn-ea"/>
                <a:cs typeface="Arial" panose="020B0604020202020204" pitchFamily="34" charset="0"/>
              </a:rPr>
              <a:t>GEOSS tasks and cross-cutting activities </a:t>
            </a:r>
            <a:endParaRPr lang="fr-CH" sz="2000" dirty="0" smtClean="0">
              <a:solidFill>
                <a:srgbClr val="005FAA"/>
              </a:solidFill>
              <a:latin typeface="Arial" panose="020B0604020202020204" pitchFamily="34" charset="0"/>
              <a:ea typeface="+mn-ea"/>
              <a:cs typeface="Arial" panose="020B0604020202020204" pitchFamily="34" charset="0"/>
            </a:endParaRPr>
          </a:p>
          <a:p>
            <a:pPr marL="457200" lvl="2" indent="0" eaLnBrk="1" hangingPunct="1">
              <a:spcBef>
                <a:spcPts val="1200"/>
              </a:spcBef>
              <a:buNone/>
              <a:defRPr/>
            </a:pPr>
            <a:r>
              <a:rPr lang="fr-CH" sz="2000" dirty="0" smtClean="0">
                <a:solidFill>
                  <a:srgbClr val="005FAA"/>
                </a:solidFill>
                <a:latin typeface="Arial" panose="020B0604020202020204" pitchFamily="34" charset="0"/>
                <a:ea typeface="+mn-ea"/>
                <a:cs typeface="Arial" panose="020B0604020202020204" pitchFamily="34" charset="0"/>
              </a:rPr>
              <a:t>                                      </a:t>
            </a:r>
            <a:r>
              <a:rPr lang="fr-CH" sz="2000" dirty="0" smtClean="0">
                <a:solidFill>
                  <a:schemeClr val="bg1">
                    <a:lumMod val="50000"/>
                  </a:schemeClr>
                </a:solidFill>
                <a:latin typeface="Arial" panose="020B0604020202020204" pitchFamily="34" charset="0"/>
                <a:ea typeface="+mn-ea"/>
                <a:cs typeface="Arial" panose="020B0604020202020204" pitchFamily="34" charset="0"/>
              </a:rPr>
              <a:t>The </a:t>
            </a:r>
            <a:r>
              <a:rPr lang="fr-CH" sz="2000" i="1" dirty="0">
                <a:solidFill>
                  <a:schemeClr val="bg1">
                    <a:lumMod val="50000"/>
                  </a:schemeClr>
                </a:solidFill>
                <a:latin typeface="Arial" panose="020B0604020202020204" pitchFamily="34" charset="0"/>
                <a:ea typeface="+mn-ea"/>
                <a:cs typeface="Arial" panose="020B0604020202020204" pitchFamily="34" charset="0"/>
              </a:rPr>
              <a:t>GEOSS Data Sharing </a:t>
            </a:r>
            <a:r>
              <a:rPr lang="en-US" sz="2000" i="1" dirty="0">
                <a:solidFill>
                  <a:schemeClr val="bg1">
                    <a:lumMod val="50000"/>
                  </a:schemeClr>
                </a:solidFill>
                <a:latin typeface="Arial" panose="020B0604020202020204" pitchFamily="34" charset="0"/>
                <a:ea typeface="+mn-ea"/>
                <a:cs typeface="Arial" panose="020B0604020202020204" pitchFamily="34" charset="0"/>
              </a:rPr>
              <a:t>Action Plan</a:t>
            </a:r>
            <a:r>
              <a:rPr lang="en-US" sz="2000" dirty="0">
                <a:solidFill>
                  <a:schemeClr val="bg1">
                    <a:lumMod val="50000"/>
                  </a:schemeClr>
                </a:solidFill>
                <a:latin typeface="Arial" panose="020B0604020202020204" pitchFamily="34" charset="0"/>
                <a:ea typeface="+mn-ea"/>
                <a:cs typeface="Arial" panose="020B0604020202020204" pitchFamily="34" charset="0"/>
              </a:rPr>
              <a:t> </a:t>
            </a:r>
            <a:endParaRPr lang="en-US" sz="2000" dirty="0" smtClean="0">
              <a:solidFill>
                <a:schemeClr val="bg1">
                  <a:lumMod val="50000"/>
                </a:schemeClr>
              </a:solidFill>
              <a:latin typeface="Arial" panose="020B0604020202020204" pitchFamily="34" charset="0"/>
              <a:ea typeface="+mn-ea"/>
              <a:cs typeface="Arial" panose="020B0604020202020204" pitchFamily="34" charset="0"/>
            </a:endParaRPr>
          </a:p>
          <a:p>
            <a:pPr marL="457200" lvl="2" indent="0" eaLnBrk="1" hangingPunct="1">
              <a:buNone/>
              <a:defRPr/>
            </a:pPr>
            <a:r>
              <a:rPr lang="en-US" sz="2000" dirty="0" smtClean="0">
                <a:solidFill>
                  <a:schemeClr val="bg1">
                    <a:lumMod val="50000"/>
                  </a:schemeClr>
                </a:solidFill>
                <a:latin typeface="Arial" panose="020B0604020202020204" pitchFamily="34" charset="0"/>
                <a:ea typeface="+mn-ea"/>
                <a:cs typeface="Arial" panose="020B0604020202020204" pitchFamily="34" charset="0"/>
              </a:rPr>
              <a:t>                                      accepted </a:t>
            </a:r>
            <a:r>
              <a:rPr lang="en-US" sz="2000" dirty="0">
                <a:solidFill>
                  <a:schemeClr val="bg1">
                    <a:lumMod val="50000"/>
                  </a:schemeClr>
                </a:solidFill>
                <a:latin typeface="Arial" panose="020B0604020202020204" pitchFamily="34" charset="0"/>
                <a:ea typeface="+mn-ea"/>
                <a:cs typeface="Arial" panose="020B0604020202020204" pitchFamily="34" charset="0"/>
              </a:rPr>
              <a:t>by the GEO-VII Plenary, Beijing, </a:t>
            </a:r>
            <a:r>
              <a:rPr lang="en-US" sz="2000" dirty="0" smtClean="0">
                <a:solidFill>
                  <a:schemeClr val="bg1">
                    <a:lumMod val="50000"/>
                  </a:schemeClr>
                </a:solidFill>
                <a:latin typeface="Arial" panose="020B0604020202020204" pitchFamily="34" charset="0"/>
                <a:ea typeface="+mn-ea"/>
                <a:cs typeface="Arial" panose="020B0604020202020204" pitchFamily="34" charset="0"/>
              </a:rPr>
              <a:t>2010</a:t>
            </a:r>
            <a:endParaRPr lang="fr-CH" sz="2000" dirty="0">
              <a:solidFill>
                <a:schemeClr val="bg1">
                  <a:lumMod val="50000"/>
                </a:scheme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99369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9013"/>
            <a:ext cx="9144000" cy="611187"/>
          </a:xfrm>
        </p:spPr>
        <p:txBody>
          <a:bodyPr/>
          <a:lstStyle/>
          <a:p>
            <a:r>
              <a:rPr lang="en-US" b="1" dirty="0">
                <a:solidFill>
                  <a:srgbClr val="005FAA"/>
                </a:solidFill>
                <a:ea typeface="MS PGothic" pitchFamily="34" charset="-128"/>
                <a:cs typeface="MS PGothic" charset="0"/>
              </a:rPr>
              <a:t>Plans and Expectations of 2015 </a:t>
            </a:r>
            <a:endParaRPr lang="en-GB" b="1" dirty="0">
              <a:solidFill>
                <a:srgbClr val="005FAA"/>
              </a:solidFill>
              <a:ea typeface="MS PGothic" pitchFamily="34" charset="-128"/>
              <a:cs typeface="MS PGothic" charset="0"/>
            </a:endParaRPr>
          </a:p>
        </p:txBody>
      </p:sp>
      <p:sp>
        <p:nvSpPr>
          <p:cNvPr id="4" name="Content Placeholder 3"/>
          <p:cNvSpPr>
            <a:spLocks noGrp="1"/>
          </p:cNvSpPr>
          <p:nvPr>
            <p:ph idx="1"/>
          </p:nvPr>
        </p:nvSpPr>
        <p:spPr>
          <a:xfrm>
            <a:off x="127000" y="1905000"/>
            <a:ext cx="9017000" cy="4876800"/>
          </a:xfrm>
        </p:spPr>
        <p:txBody>
          <a:bodyPr/>
          <a:lstStyle/>
          <a:p>
            <a:pPr marL="342900" lvl="1" indent="-342900">
              <a:spcAft>
                <a:spcPts val="600"/>
              </a:spcAft>
              <a:buChar char="•"/>
            </a:pPr>
            <a:r>
              <a:rPr lang="en-ZA" sz="2200" b="1" dirty="0" smtClean="0">
                <a:solidFill>
                  <a:srgbClr val="005FAA"/>
                </a:solidFill>
                <a:ea typeface="+mn-ea"/>
                <a:cs typeface="+mn-cs"/>
              </a:rPr>
              <a:t>Advance implementation of DSPs </a:t>
            </a:r>
          </a:p>
          <a:p>
            <a:pPr marL="914400" lvl="1" indent="-457200" eaLnBrk="1" hangingPunct="1">
              <a:spcBef>
                <a:spcPts val="600"/>
              </a:spcBef>
              <a:buFont typeface="+mj-lt"/>
              <a:buChar char="–"/>
              <a:defRPr/>
            </a:pPr>
            <a:r>
              <a:rPr lang="en-US" dirty="0" smtClean="0">
                <a:solidFill>
                  <a:srgbClr val="000000"/>
                </a:solidFill>
                <a:latin typeface="Arial" panose="020B0604020202020204" pitchFamily="34" charset="0"/>
                <a:cs typeface="Arial" panose="020B0604020202020204" pitchFamily="34" charset="0"/>
              </a:rPr>
              <a:t>Work </a:t>
            </a:r>
            <a:r>
              <a:rPr lang="en-US" dirty="0">
                <a:solidFill>
                  <a:srgbClr val="000000"/>
                </a:solidFill>
                <a:latin typeface="Arial" panose="020B0604020202020204" pitchFamily="34" charset="0"/>
                <a:cs typeface="Arial" panose="020B0604020202020204" pitchFamily="34" charset="0"/>
              </a:rPr>
              <a:t>with </a:t>
            </a:r>
            <a:r>
              <a:rPr lang="en-US" dirty="0" smtClean="0">
                <a:solidFill>
                  <a:srgbClr val="000000"/>
                </a:solidFill>
                <a:latin typeface="Arial" panose="020B0604020202020204" pitchFamily="34" charset="0"/>
                <a:cs typeface="Arial" panose="020B0604020202020204" pitchFamily="34" charset="0"/>
              </a:rPr>
              <a:t>GEO </a:t>
            </a:r>
            <a:r>
              <a:rPr lang="en-US" dirty="0">
                <a:solidFill>
                  <a:srgbClr val="000000"/>
                </a:solidFill>
                <a:latin typeface="Arial" panose="020B0604020202020204" pitchFamily="34" charset="0"/>
                <a:cs typeface="Arial" panose="020B0604020202020204" pitchFamily="34" charset="0"/>
              </a:rPr>
              <a:t>Members who have already established </a:t>
            </a:r>
            <a:r>
              <a:rPr lang="en-US" dirty="0" smtClean="0">
                <a:solidFill>
                  <a:srgbClr val="000000"/>
                </a:solidFill>
                <a:latin typeface="Arial" panose="020B0604020202020204" pitchFamily="34" charset="0"/>
                <a:cs typeface="Arial" panose="020B0604020202020204" pitchFamily="34" charset="0"/>
              </a:rPr>
              <a:t>a national </a:t>
            </a:r>
            <a:r>
              <a:rPr lang="en-US" dirty="0">
                <a:solidFill>
                  <a:srgbClr val="000000"/>
                </a:solidFill>
                <a:latin typeface="Arial" panose="020B0604020202020204" pitchFamily="34" charset="0"/>
                <a:cs typeface="Arial" panose="020B0604020202020204" pitchFamily="34" charset="0"/>
              </a:rPr>
              <a:t>coordinating mechanism, to draw out the lessons and best </a:t>
            </a:r>
            <a:r>
              <a:rPr lang="en-US" dirty="0" smtClean="0">
                <a:solidFill>
                  <a:srgbClr val="000000"/>
                </a:solidFill>
                <a:latin typeface="Arial" panose="020B0604020202020204" pitchFamily="34" charset="0"/>
                <a:cs typeface="Arial" panose="020B0604020202020204" pitchFamily="34" charset="0"/>
              </a:rPr>
              <a:t>practices. </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Develop </a:t>
            </a:r>
            <a:r>
              <a:rPr lang="en-US" dirty="0">
                <a:solidFill>
                  <a:srgbClr val="000000"/>
                </a:solidFill>
                <a:latin typeface="Arial" panose="020B0604020202020204" pitchFamily="34" charset="0"/>
                <a:cs typeface="Arial" panose="020B0604020202020204" pitchFamily="34" charset="0"/>
              </a:rPr>
              <a:t>a comprehensive package that can be used to support </a:t>
            </a:r>
            <a:r>
              <a:rPr lang="en-US" dirty="0" smtClean="0">
                <a:solidFill>
                  <a:srgbClr val="000000"/>
                </a:solidFill>
                <a:latin typeface="Arial" panose="020B0604020202020204" pitchFamily="34" charset="0"/>
                <a:cs typeface="Arial" panose="020B0604020202020204" pitchFamily="34" charset="0"/>
              </a:rPr>
              <a:t>GEO Members </a:t>
            </a:r>
            <a:r>
              <a:rPr lang="en-US" dirty="0">
                <a:solidFill>
                  <a:srgbClr val="000000"/>
                </a:solidFill>
                <a:latin typeface="Arial" panose="020B0604020202020204" pitchFamily="34" charset="0"/>
                <a:cs typeface="Arial" panose="020B0604020202020204" pitchFamily="34" charset="0"/>
              </a:rPr>
              <a:t>looking to establish a national coordinating mechanism.</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Where </a:t>
            </a:r>
            <a:r>
              <a:rPr lang="en-US" dirty="0">
                <a:solidFill>
                  <a:srgbClr val="000000"/>
                </a:solidFill>
                <a:latin typeface="Arial" panose="020B0604020202020204" pitchFamily="34" charset="0"/>
                <a:cs typeface="Arial" panose="020B0604020202020204" pitchFamily="34" charset="0"/>
              </a:rPr>
              <a:t>necessary </a:t>
            </a:r>
            <a:r>
              <a:rPr lang="en-US" dirty="0" smtClean="0">
                <a:solidFill>
                  <a:srgbClr val="000000"/>
                </a:solidFill>
                <a:latin typeface="Arial" panose="020B0604020202020204" pitchFamily="34" charset="0"/>
                <a:cs typeface="Arial" panose="020B0604020202020204" pitchFamily="34" charset="0"/>
              </a:rPr>
              <a:t>provide </a:t>
            </a:r>
            <a:r>
              <a:rPr lang="en-US" dirty="0">
                <a:solidFill>
                  <a:srgbClr val="000000"/>
                </a:solidFill>
                <a:latin typeface="Arial" panose="020B0604020202020204" pitchFamily="34" charset="0"/>
                <a:cs typeface="Arial" panose="020B0604020202020204" pitchFamily="34" charset="0"/>
              </a:rPr>
              <a:t>assessment as to the success of implementation </a:t>
            </a:r>
            <a:r>
              <a:rPr lang="en-US" dirty="0" smtClean="0">
                <a:solidFill>
                  <a:srgbClr val="000000"/>
                </a:solidFill>
                <a:latin typeface="Arial" panose="020B0604020202020204" pitchFamily="34" charset="0"/>
                <a:cs typeface="Arial" panose="020B0604020202020204" pitchFamily="34" charset="0"/>
              </a:rPr>
              <a:t>by weighing </a:t>
            </a:r>
            <a:r>
              <a:rPr lang="en-US" dirty="0">
                <a:solidFill>
                  <a:srgbClr val="000000"/>
                </a:solidFill>
                <a:latin typeface="Arial" panose="020B0604020202020204" pitchFamily="34" charset="0"/>
                <a:cs typeface="Arial" panose="020B0604020202020204" pitchFamily="34" charset="0"/>
              </a:rPr>
              <a:t>them against existing best practices in this regard (e.g. based on the research </a:t>
            </a:r>
            <a:r>
              <a:rPr lang="en-US" dirty="0" smtClean="0">
                <a:solidFill>
                  <a:srgbClr val="000000"/>
                </a:solidFill>
                <a:latin typeface="Arial" panose="020B0604020202020204" pitchFamily="34" charset="0"/>
                <a:cs typeface="Arial" panose="020B0604020202020204" pitchFamily="34" charset="0"/>
              </a:rPr>
              <a:t>for the </a:t>
            </a:r>
            <a:r>
              <a:rPr lang="en-US" dirty="0">
                <a:solidFill>
                  <a:srgbClr val="000000"/>
                </a:solidFill>
                <a:latin typeface="Arial" panose="020B0604020202020204" pitchFamily="34" charset="0"/>
                <a:cs typeface="Arial" panose="020B0604020202020204" pitchFamily="34" charset="0"/>
              </a:rPr>
              <a:t>background paper). </a:t>
            </a:r>
            <a:endParaRPr lang="en-US" dirty="0" smtClean="0">
              <a:solidFill>
                <a:srgbClr val="000000"/>
              </a:solidFill>
              <a:latin typeface="Arial" panose="020B0604020202020204" pitchFamily="34" charset="0"/>
              <a:cs typeface="Arial" panose="020B0604020202020204" pitchFamily="34" charset="0"/>
            </a:endParaRPr>
          </a:p>
          <a:p>
            <a:pPr marL="342900" lvl="1" indent="-342900">
              <a:spcBef>
                <a:spcPts val="1800"/>
              </a:spcBef>
              <a:spcAft>
                <a:spcPts val="0"/>
              </a:spcAft>
              <a:buFont typeface="+mj-lt"/>
              <a:buChar char="•"/>
              <a:defRPr/>
            </a:pPr>
            <a:r>
              <a:rPr lang="en-ZA" sz="2200" b="1" dirty="0" smtClean="0">
                <a:solidFill>
                  <a:srgbClr val="005FAA"/>
                </a:solidFill>
                <a:ea typeface="+mn-ea"/>
                <a:cs typeface="+mn-cs"/>
              </a:rPr>
              <a:t>Collaborate  with other teams to incorporate Data related principles and actions into the next IP.  </a:t>
            </a:r>
            <a:endParaRPr lang="en-ZA" sz="2200" b="1" dirty="0">
              <a:solidFill>
                <a:srgbClr val="005FAA"/>
              </a:solidFill>
              <a:ea typeface="+mn-ea"/>
              <a:cs typeface="+mn-cs"/>
            </a:endParaRPr>
          </a:p>
          <a:p>
            <a:pPr marL="914400" lvl="1" indent="-457200" eaLnBrk="1" hangingPunct="1">
              <a:spcBef>
                <a:spcPts val="1200"/>
              </a:spcBef>
              <a:buFont typeface="+mj-lt"/>
              <a:buChar char="–"/>
              <a:defRPr/>
            </a:pPr>
            <a:endParaRPr lang="en-ZA"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8915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GB" sz="800">
                <a:latin typeface="Tahoma" pitchFamily="34" charset="0"/>
              </a:rPr>
              <a:t>© GEO Secretariat</a:t>
            </a:r>
          </a:p>
        </p:txBody>
      </p:sp>
      <p:sp>
        <p:nvSpPr>
          <p:cNvPr id="41987" name="Rectangle 3"/>
          <p:cNvSpPr>
            <a:spLocks noGrp="1" noChangeArrowheads="1"/>
          </p:cNvSpPr>
          <p:nvPr>
            <p:ph type="ctrTitle"/>
          </p:nvPr>
        </p:nvSpPr>
        <p:spPr>
          <a:xfrm>
            <a:off x="304800" y="1828800"/>
            <a:ext cx="8686800" cy="1981200"/>
          </a:xfrm>
        </p:spPr>
        <p:txBody>
          <a:bodyPr/>
          <a:lstStyle/>
          <a:p>
            <a:pPr eaLnBrk="1" hangingPunct="1">
              <a:lnSpc>
                <a:spcPct val="120000"/>
              </a:lnSpc>
              <a:spcBef>
                <a:spcPts val="0"/>
              </a:spcBef>
              <a:spcAft>
                <a:spcPts val="1200"/>
              </a:spcAft>
            </a:pPr>
            <a:r>
              <a:rPr lang="en-ZA" altLang="zh-CN" sz="3600" b="1" dirty="0" smtClean="0">
                <a:solidFill>
                  <a:srgbClr val="005FAA"/>
                </a:solidFill>
                <a:latin typeface="Arial" charset="0"/>
                <a:ea typeface="宋体" pitchFamily="2" charset="-122"/>
                <a:cs typeface="Tahoma" pitchFamily="34" charset="0"/>
              </a:rPr>
              <a:t/>
            </a:r>
            <a:br>
              <a:rPr lang="en-ZA" altLang="zh-CN" sz="3600" b="1" dirty="0" smtClean="0">
                <a:solidFill>
                  <a:srgbClr val="005FAA"/>
                </a:solidFill>
                <a:latin typeface="Arial" charset="0"/>
                <a:ea typeface="宋体" pitchFamily="2" charset="-122"/>
                <a:cs typeface="Tahoma" pitchFamily="34" charset="0"/>
              </a:rPr>
            </a:br>
            <a:r>
              <a:rPr lang="en-ZA" altLang="zh-CN" sz="3600" b="1" dirty="0" smtClean="0">
                <a:solidFill>
                  <a:srgbClr val="005FAA"/>
                </a:solidFill>
                <a:latin typeface="Arial" charset="0"/>
                <a:ea typeface="宋体" pitchFamily="2" charset="-122"/>
                <a:cs typeface="Tahoma" pitchFamily="34" charset="0"/>
              </a:rPr>
              <a:t>GEOSS </a:t>
            </a:r>
            <a:r>
              <a:rPr lang="en-US" sz="3600" b="1" dirty="0" smtClean="0">
                <a:solidFill>
                  <a:srgbClr val="005FAA"/>
                </a:solidFill>
                <a:latin typeface="Arial" charset="0"/>
                <a:ea typeface="宋体" pitchFamily="2" charset="-122"/>
                <a:cs typeface="Tahoma" pitchFamily="34" charset="0"/>
              </a:rPr>
              <a:t>Data Management Principles</a:t>
            </a:r>
            <a:br>
              <a:rPr lang="en-US" sz="3600" b="1" dirty="0" smtClean="0">
                <a:solidFill>
                  <a:srgbClr val="005FAA"/>
                </a:solidFill>
                <a:latin typeface="Arial" charset="0"/>
                <a:ea typeface="宋体" pitchFamily="2" charset="-122"/>
                <a:cs typeface="Tahoma" pitchFamily="34" charset="0"/>
              </a:rPr>
            </a:br>
            <a:r>
              <a:rPr lang="en-US" sz="3600" b="1" dirty="0" smtClean="0">
                <a:solidFill>
                  <a:srgbClr val="005FAA"/>
                </a:solidFill>
                <a:latin typeface="Arial" charset="0"/>
                <a:ea typeface="宋体" pitchFamily="2" charset="-122"/>
                <a:cs typeface="Tahoma" pitchFamily="34" charset="0"/>
              </a:rPr>
              <a:t>Task Force</a:t>
            </a:r>
            <a:r>
              <a:rPr lang="en-US" altLang="zh-CN" sz="3600" b="1" dirty="0" smtClean="0">
                <a:solidFill>
                  <a:srgbClr val="005FAA"/>
                </a:solidFill>
                <a:latin typeface="Arial" charset="0"/>
                <a:ea typeface="宋体" pitchFamily="2" charset="-122"/>
                <a:cs typeface="Tahoma" pitchFamily="34" charset="0"/>
              </a:rPr>
              <a:t/>
            </a:r>
            <a:br>
              <a:rPr lang="en-US" altLang="zh-CN" sz="3600" b="1" dirty="0" smtClean="0">
                <a:solidFill>
                  <a:srgbClr val="005FAA"/>
                </a:solidFill>
                <a:latin typeface="Arial" charset="0"/>
                <a:ea typeface="宋体" pitchFamily="2" charset="-122"/>
                <a:cs typeface="Tahoma" pitchFamily="34" charset="0"/>
              </a:rPr>
            </a:br>
            <a:r>
              <a:rPr lang="en-US" altLang="zh-CN" sz="3600" b="1" dirty="0" smtClean="0">
                <a:solidFill>
                  <a:srgbClr val="005FAA"/>
                </a:solidFill>
                <a:latin typeface="Arial" charset="0"/>
                <a:ea typeface="宋体" pitchFamily="2" charset="-122"/>
                <a:cs typeface="Tahoma" pitchFamily="34" charset="0"/>
              </a:rPr>
              <a:t/>
            </a:r>
            <a:br>
              <a:rPr lang="en-US" altLang="zh-CN" sz="3600" b="1" dirty="0" smtClean="0">
                <a:solidFill>
                  <a:srgbClr val="005FAA"/>
                </a:solidFill>
                <a:latin typeface="Arial" charset="0"/>
                <a:ea typeface="宋体" pitchFamily="2" charset="-122"/>
                <a:cs typeface="Tahoma" pitchFamily="34" charset="0"/>
              </a:rPr>
            </a:br>
            <a:endParaRPr lang="en-US" sz="3600" b="1" dirty="0" smtClean="0">
              <a:solidFill>
                <a:srgbClr val="005FAA"/>
              </a:solidFill>
              <a:latin typeface="Arial" charset="0"/>
              <a:ea typeface="宋体" pitchFamily="2" charset="-122"/>
              <a:cs typeface="Tahoma" pitchFamily="34" charset="0"/>
            </a:endParaRPr>
          </a:p>
        </p:txBody>
      </p:sp>
      <p:sp>
        <p:nvSpPr>
          <p:cNvPr id="41988" name="Rectangle 3"/>
          <p:cNvSpPr txBox="1">
            <a:spLocks noChangeArrowheads="1"/>
          </p:cNvSpPr>
          <p:nvPr/>
        </p:nvSpPr>
        <p:spPr bwMode="auto">
          <a:xfrm>
            <a:off x="1905000" y="4191000"/>
            <a:ext cx="5629916" cy="1524000"/>
          </a:xfrm>
          <a:prstGeom prst="rect">
            <a:avLst/>
          </a:prstGeom>
          <a:noFill/>
          <a:ln w="9525">
            <a:noFill/>
            <a:miter lim="800000"/>
            <a:headEnd/>
            <a:tailEnd/>
          </a:ln>
        </p:spPr>
        <p:txBody>
          <a:bodyPr anchor="ctr"/>
          <a:lstStyle/>
          <a:p>
            <a:pPr algn="ctr">
              <a:spcBef>
                <a:spcPts val="0"/>
              </a:spcBef>
              <a:spcAft>
                <a:spcPts val="1200"/>
              </a:spcAft>
            </a:pPr>
            <a:r>
              <a:rPr lang="en-US" altLang="zh-CN" sz="2800" u="none" dirty="0" err="1" smtClean="0">
                <a:solidFill>
                  <a:srgbClr val="005FAA"/>
                </a:solidFill>
                <a:latin typeface="Arial" charset="0"/>
                <a:ea typeface="宋体" pitchFamily="2" charset="-122"/>
                <a:cs typeface="Tahoma" pitchFamily="34" charset="0"/>
              </a:rPr>
              <a:t>Wenbo</a:t>
            </a:r>
            <a:r>
              <a:rPr lang="en-US" altLang="zh-CN" sz="2800" u="none" dirty="0" smtClean="0">
                <a:solidFill>
                  <a:srgbClr val="005FAA"/>
                </a:solidFill>
                <a:latin typeface="Arial" charset="0"/>
                <a:ea typeface="宋体" pitchFamily="2" charset="-122"/>
                <a:cs typeface="Tahoma" pitchFamily="34" charset="0"/>
              </a:rPr>
              <a:t> Chu</a:t>
            </a:r>
          </a:p>
          <a:p>
            <a:pPr algn="ctr"/>
            <a:r>
              <a:rPr lang="en-US" altLang="zh-CN" sz="1800" u="none" dirty="0" smtClean="0">
                <a:solidFill>
                  <a:srgbClr val="005FAA"/>
                </a:solidFill>
                <a:latin typeface="Arial" charset="0"/>
                <a:ea typeface="宋体" pitchFamily="2" charset="-122"/>
                <a:cs typeface="Tahoma" pitchFamily="34" charset="0"/>
              </a:rPr>
              <a:t>GEO-CEOS Bilateral Meeting</a:t>
            </a:r>
          </a:p>
          <a:p>
            <a:pPr algn="ctr"/>
            <a:r>
              <a:rPr lang="en-US" altLang="zh-CN" sz="1800" u="none" dirty="0" smtClean="0">
                <a:solidFill>
                  <a:srgbClr val="005FAA"/>
                </a:solidFill>
                <a:latin typeface="Arial" charset="0"/>
                <a:ea typeface="宋体" pitchFamily="2" charset="-122"/>
                <a:cs typeface="Tahoma" pitchFamily="34" charset="0"/>
              </a:rPr>
              <a:t>21 January 2015</a:t>
            </a:r>
          </a:p>
        </p:txBody>
      </p:sp>
    </p:spTree>
    <p:extLst>
      <p:ext uri="{BB962C8B-B14F-4D97-AF65-F5344CB8AC3E}">
        <p14:creationId xmlns:p14="http://schemas.microsoft.com/office/powerpoint/2010/main" val="226464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9013"/>
            <a:ext cx="9144000" cy="611187"/>
          </a:xfrm>
        </p:spPr>
        <p:txBody>
          <a:bodyPr/>
          <a:lstStyle/>
          <a:p>
            <a:r>
              <a:rPr lang="en-US" b="1" dirty="0">
                <a:solidFill>
                  <a:srgbClr val="005FAA"/>
                </a:solidFill>
                <a:ea typeface="MS PGothic" pitchFamily="34" charset="-128"/>
                <a:cs typeface="MS PGothic" charset="0"/>
              </a:rPr>
              <a:t>Outcomes of </a:t>
            </a:r>
            <a:r>
              <a:rPr lang="en-US" b="1" dirty="0" smtClean="0">
                <a:solidFill>
                  <a:srgbClr val="005FAA"/>
                </a:solidFill>
                <a:ea typeface="MS PGothic" pitchFamily="34" charset="-128"/>
                <a:cs typeface="MS PGothic" charset="0"/>
              </a:rPr>
              <a:t>2014 </a:t>
            </a:r>
            <a:endParaRPr lang="en-GB" b="1" dirty="0">
              <a:solidFill>
                <a:srgbClr val="005FAA"/>
              </a:solidFill>
              <a:ea typeface="MS PGothic" pitchFamily="34" charset="-128"/>
              <a:cs typeface="MS PGothic" charset="0"/>
            </a:endParaRPr>
          </a:p>
        </p:txBody>
      </p:sp>
      <p:sp>
        <p:nvSpPr>
          <p:cNvPr id="5" name="内容占位符 2"/>
          <p:cNvSpPr>
            <a:spLocks noGrp="1"/>
          </p:cNvSpPr>
          <p:nvPr>
            <p:ph idx="1"/>
          </p:nvPr>
        </p:nvSpPr>
        <p:spPr>
          <a:xfrm>
            <a:off x="304800" y="1828800"/>
            <a:ext cx="8382000" cy="4495800"/>
          </a:xfrm>
        </p:spPr>
        <p:txBody>
          <a:bodyPr/>
          <a:lstStyle/>
          <a:p>
            <a:pPr marL="514350" lvl="1" indent="-457200" eaLnBrk="1" hangingPunct="1">
              <a:buFontTx/>
              <a:buChar char="•"/>
              <a:defRPr/>
            </a:pPr>
            <a:r>
              <a:rPr lang="en-ZA" sz="2400" b="1" dirty="0" smtClean="0">
                <a:solidFill>
                  <a:srgbClr val="000000"/>
                </a:solidFill>
                <a:latin typeface="Arial" panose="020B0604020202020204" pitchFamily="34" charset="0"/>
                <a:ea typeface="+mn-ea"/>
                <a:cs typeface="Arial" panose="020B0604020202020204" pitchFamily="34" charset="0"/>
              </a:rPr>
              <a:t>Drafted life-cycle DMPs based on best practices      </a:t>
            </a:r>
            <a:r>
              <a:rPr lang="en-ZA" sz="2400" dirty="0" smtClean="0">
                <a:solidFill>
                  <a:srgbClr val="000000"/>
                </a:solidFill>
                <a:latin typeface="Arial" panose="020B0604020202020204" pitchFamily="34" charset="0"/>
                <a:ea typeface="+mn-ea"/>
                <a:cs typeface="Arial" panose="020B0604020202020204" pitchFamily="34" charset="0"/>
              </a:rPr>
              <a:t>(5 categories, 11 principles)</a:t>
            </a:r>
            <a:endParaRPr lang="en-ZA" sz="2400" dirty="0">
              <a:solidFill>
                <a:srgbClr val="000000"/>
              </a:solidFill>
              <a:latin typeface="Arial" panose="020B0604020202020204" pitchFamily="34" charset="0"/>
              <a:ea typeface="+mn-ea"/>
              <a:cs typeface="Arial" panose="020B0604020202020204" pitchFamily="34" charset="0"/>
            </a:endParaRP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Discoverability </a:t>
            </a:r>
            <a:endParaRPr lang="en-US" dirty="0"/>
          </a:p>
          <a:p>
            <a:pPr marL="914400" lvl="1" indent="-457200" eaLnBrk="1" hangingPunct="1">
              <a:spcBef>
                <a:spcPts val="1200"/>
              </a:spcBef>
              <a:buFont typeface="+mj-lt"/>
              <a:buChar char="–"/>
              <a:defRPr/>
            </a:pPr>
            <a:r>
              <a:rPr lang="en-US" dirty="0">
                <a:solidFill>
                  <a:srgbClr val="000000"/>
                </a:solidFill>
                <a:latin typeface="Arial" panose="020B0604020202020204" pitchFamily="34" charset="0"/>
                <a:cs typeface="Arial" panose="020B0604020202020204" pitchFamily="34" charset="0"/>
              </a:rPr>
              <a:t>Accessibility </a:t>
            </a:r>
          </a:p>
          <a:p>
            <a:pPr marL="914400" lvl="1" indent="-457200" eaLnBrk="1" hangingPunct="1">
              <a:spcBef>
                <a:spcPts val="1200"/>
              </a:spcBef>
              <a:buFont typeface="+mj-lt"/>
              <a:buChar char="–"/>
              <a:defRPr/>
            </a:pPr>
            <a:r>
              <a:rPr lang="en-US" dirty="0">
                <a:solidFill>
                  <a:srgbClr val="000000"/>
                </a:solidFill>
                <a:latin typeface="Arial" panose="020B0604020202020204" pitchFamily="34" charset="0"/>
                <a:cs typeface="Arial" panose="020B0604020202020204" pitchFamily="34" charset="0"/>
              </a:rPr>
              <a:t>Usability </a:t>
            </a:r>
          </a:p>
          <a:p>
            <a:pPr marL="914400" lvl="1" indent="-457200" eaLnBrk="1" hangingPunct="1">
              <a:spcBef>
                <a:spcPts val="1200"/>
              </a:spcBef>
              <a:buFont typeface="+mj-lt"/>
              <a:buChar char="–"/>
              <a:defRPr/>
            </a:pPr>
            <a:r>
              <a:rPr lang="en-US" dirty="0">
                <a:solidFill>
                  <a:srgbClr val="000000"/>
                </a:solidFill>
                <a:latin typeface="Arial" panose="020B0604020202020204" pitchFamily="34" charset="0"/>
                <a:cs typeface="Arial" panose="020B0604020202020204" pitchFamily="34" charset="0"/>
              </a:rPr>
              <a:t>Preservation </a:t>
            </a:r>
            <a:endParaRPr lang="en-US" dirty="0" smtClean="0">
              <a:solidFill>
                <a:srgbClr val="000000"/>
              </a:solidFill>
              <a:latin typeface="Arial" panose="020B0604020202020204" pitchFamily="34" charset="0"/>
              <a:cs typeface="Arial" panose="020B0604020202020204" pitchFamily="34" charset="0"/>
            </a:endParaRPr>
          </a:p>
          <a:p>
            <a:pPr marL="914400" lvl="1" indent="-457200" eaLnBrk="1" hangingPunct="1">
              <a:spcBef>
                <a:spcPts val="1200"/>
              </a:spcBef>
              <a:buFont typeface="+mj-lt"/>
              <a:buChar char="–"/>
              <a:defRPr/>
            </a:pPr>
            <a:r>
              <a:rPr lang="en-US" dirty="0" err="1" smtClean="0">
                <a:solidFill>
                  <a:srgbClr val="000000"/>
                </a:solidFill>
                <a:latin typeface="Arial" panose="020B0604020202020204" pitchFamily="34" charset="0"/>
                <a:cs typeface="Arial" panose="020B0604020202020204" pitchFamily="34" charset="0"/>
              </a:rPr>
              <a:t>Curation</a:t>
            </a:r>
            <a:endParaRPr lang="en-US" dirty="0" smtClean="0">
              <a:solidFill>
                <a:srgbClr val="000000"/>
              </a:solidFill>
              <a:latin typeface="Arial" panose="020B0604020202020204" pitchFamily="34" charset="0"/>
              <a:cs typeface="Arial" panose="020B0604020202020204" pitchFamily="34" charset="0"/>
            </a:endParaRPr>
          </a:p>
          <a:p>
            <a:pPr marL="514350" lvl="1" indent="-457200" eaLnBrk="1" hangingPunct="1">
              <a:lnSpc>
                <a:spcPct val="150000"/>
              </a:lnSpc>
              <a:spcBef>
                <a:spcPts val="1800"/>
              </a:spcBef>
              <a:buFontTx/>
              <a:buChar char="•"/>
              <a:defRPr/>
            </a:pPr>
            <a:r>
              <a:rPr lang="fr-CH" sz="2400" b="1" dirty="0" smtClean="0">
                <a:solidFill>
                  <a:srgbClr val="000000"/>
                </a:solidFill>
                <a:latin typeface="Arial" panose="020B0604020202020204" pitchFamily="34" charset="0"/>
                <a:ea typeface="+mn-ea"/>
                <a:cs typeface="Arial" panose="020B0604020202020204" pitchFamily="34" charset="0"/>
              </a:rPr>
              <a:t>GEO </a:t>
            </a:r>
            <a:r>
              <a:rPr lang="fr-CH" sz="2400" b="1" dirty="0" err="1" smtClean="0">
                <a:solidFill>
                  <a:srgbClr val="000000"/>
                </a:solidFill>
                <a:latin typeface="Arial" panose="020B0604020202020204" pitchFamily="34" charset="0"/>
                <a:ea typeface="+mn-ea"/>
                <a:cs typeface="Arial" panose="020B0604020202020204" pitchFamily="34" charset="0"/>
              </a:rPr>
              <a:t>ExCOM</a:t>
            </a:r>
            <a:r>
              <a:rPr lang="fr-CH" sz="2400" b="1" dirty="0" smtClean="0">
                <a:solidFill>
                  <a:srgbClr val="000000"/>
                </a:solidFill>
                <a:latin typeface="Arial" panose="020B0604020202020204" pitchFamily="34" charset="0"/>
                <a:ea typeface="+mn-ea"/>
                <a:cs typeface="Arial" panose="020B0604020202020204" pitchFamily="34" charset="0"/>
              </a:rPr>
              <a:t> and </a:t>
            </a:r>
            <a:r>
              <a:rPr lang="fr-CH" sz="2400" b="1" dirty="0" err="1" smtClean="0">
                <a:solidFill>
                  <a:srgbClr val="000000"/>
                </a:solidFill>
                <a:latin typeface="Arial" panose="020B0604020202020204" pitchFamily="34" charset="0"/>
                <a:ea typeface="+mn-ea"/>
                <a:cs typeface="Arial" panose="020B0604020202020204" pitchFamily="34" charset="0"/>
              </a:rPr>
              <a:t>Plenary</a:t>
            </a:r>
            <a:r>
              <a:rPr lang="fr-CH" sz="2400" b="1" dirty="0" smtClean="0">
                <a:solidFill>
                  <a:srgbClr val="000000"/>
                </a:solidFill>
                <a:latin typeface="Arial" panose="020B0604020202020204" pitchFamily="34" charset="0"/>
                <a:ea typeface="+mn-ea"/>
                <a:cs typeface="Arial" panose="020B0604020202020204" pitchFamily="34" charset="0"/>
              </a:rPr>
              <a:t> consultation</a:t>
            </a:r>
            <a:endParaRPr lang="en-US" sz="2400" b="1" dirty="0" smtClean="0">
              <a:solidFill>
                <a:srgbClr val="000000"/>
              </a:solidFill>
              <a:latin typeface="Arial" panose="020B0604020202020204" pitchFamily="34" charset="0"/>
              <a:ea typeface="+mn-ea"/>
              <a:cs typeface="Arial" panose="020B0604020202020204" pitchFamily="34" charset="0"/>
            </a:endParaRPr>
          </a:p>
          <a:p>
            <a:pPr marL="514350" lvl="1" indent="-457200" eaLnBrk="1" hangingPunct="1">
              <a:lnSpc>
                <a:spcPct val="150000"/>
              </a:lnSpc>
              <a:spcBef>
                <a:spcPts val="600"/>
              </a:spcBef>
              <a:buFontTx/>
              <a:buChar char="•"/>
              <a:defRPr/>
            </a:pPr>
            <a:r>
              <a:rPr lang="en-US" sz="2400" b="1" dirty="0" smtClean="0">
                <a:solidFill>
                  <a:srgbClr val="000000"/>
                </a:solidFill>
                <a:latin typeface="Arial" panose="020B0604020202020204" pitchFamily="34" charset="0"/>
                <a:ea typeface="+mn-ea"/>
                <a:cs typeface="Arial" panose="020B0604020202020204" pitchFamily="34" charset="0"/>
              </a:rPr>
              <a:t>External consultation</a:t>
            </a:r>
          </a:p>
          <a:p>
            <a:pPr marL="514350" lvl="1" indent="-457200" eaLnBrk="1" hangingPunct="1">
              <a:spcBef>
                <a:spcPts val="600"/>
              </a:spcBef>
              <a:buFontTx/>
              <a:buChar char="•"/>
              <a:defRPr/>
            </a:pPr>
            <a:endParaRPr lang="en-US" sz="2400" b="1" dirty="0">
              <a:solidFill>
                <a:srgbClr val="000000"/>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03835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9013"/>
            <a:ext cx="9144000" cy="611187"/>
          </a:xfrm>
        </p:spPr>
        <p:txBody>
          <a:bodyPr/>
          <a:lstStyle/>
          <a:p>
            <a:r>
              <a:rPr lang="en-US" b="1" dirty="0">
                <a:solidFill>
                  <a:srgbClr val="005FAA"/>
                </a:solidFill>
                <a:ea typeface="MS PGothic" pitchFamily="34" charset="-128"/>
                <a:cs typeface="MS PGothic" charset="0"/>
              </a:rPr>
              <a:t>Plans and Expectations of 2015  </a:t>
            </a:r>
            <a:endParaRPr lang="en-GB" b="1" dirty="0">
              <a:solidFill>
                <a:srgbClr val="005FAA"/>
              </a:solidFill>
              <a:ea typeface="MS PGothic" pitchFamily="34" charset="-128"/>
              <a:cs typeface="MS PGothic" charset="0"/>
            </a:endParaRPr>
          </a:p>
        </p:txBody>
      </p:sp>
      <p:sp>
        <p:nvSpPr>
          <p:cNvPr id="5" name="内容占位符 2"/>
          <p:cNvSpPr>
            <a:spLocks noGrp="1"/>
          </p:cNvSpPr>
          <p:nvPr>
            <p:ph idx="1"/>
          </p:nvPr>
        </p:nvSpPr>
        <p:spPr>
          <a:xfrm>
            <a:off x="304800" y="1828800"/>
            <a:ext cx="8382000" cy="4572000"/>
          </a:xfrm>
        </p:spPr>
        <p:txBody>
          <a:bodyPr/>
          <a:lstStyle/>
          <a:p>
            <a:pPr marL="514350" lvl="1" indent="-457200" eaLnBrk="1" hangingPunct="1">
              <a:spcAft>
                <a:spcPts val="1800"/>
              </a:spcAft>
              <a:buFontTx/>
              <a:buChar char="•"/>
              <a:defRPr/>
            </a:pPr>
            <a:r>
              <a:rPr lang="fr-CH" sz="2400" b="1" dirty="0" err="1" smtClean="0">
                <a:solidFill>
                  <a:srgbClr val="000000"/>
                </a:solidFill>
                <a:latin typeface="Arial" panose="020B0604020202020204" pitchFamily="34" charset="0"/>
                <a:ea typeface="+mn-ea"/>
                <a:cs typeface="Arial" panose="020B0604020202020204" pitchFamily="34" charset="0"/>
              </a:rPr>
              <a:t>Further</a:t>
            </a:r>
            <a:r>
              <a:rPr lang="fr-CH" sz="2400" b="1" dirty="0" smtClean="0">
                <a:solidFill>
                  <a:srgbClr val="000000"/>
                </a:solidFill>
                <a:latin typeface="Arial" panose="020B0604020202020204" pitchFamily="34" charset="0"/>
                <a:ea typeface="+mn-ea"/>
                <a:cs typeface="Arial" panose="020B0604020202020204" pitchFamily="34" charset="0"/>
              </a:rPr>
              <a:t> consultation</a:t>
            </a:r>
            <a:endParaRPr lang="en-US" sz="2400" b="1" dirty="0" smtClean="0">
              <a:solidFill>
                <a:srgbClr val="000000"/>
              </a:solidFill>
              <a:latin typeface="Arial" panose="020B0604020202020204" pitchFamily="34" charset="0"/>
              <a:ea typeface="+mn-ea"/>
              <a:cs typeface="Arial" panose="020B0604020202020204" pitchFamily="34" charset="0"/>
            </a:endParaRPr>
          </a:p>
          <a:p>
            <a:pPr marL="514350" lvl="1" indent="-457200" eaLnBrk="1" hangingPunct="1">
              <a:buFontTx/>
              <a:buChar char="•"/>
              <a:defRPr/>
            </a:pPr>
            <a:r>
              <a:rPr lang="en-US" sz="2400" b="1" dirty="0" smtClean="0">
                <a:solidFill>
                  <a:srgbClr val="000000"/>
                </a:solidFill>
                <a:latin typeface="Arial" panose="020B0604020202020204" pitchFamily="34" charset="0"/>
                <a:ea typeface="+mn-ea"/>
                <a:cs typeface="Arial" panose="020B0604020202020204" pitchFamily="34" charset="0"/>
              </a:rPr>
              <a:t>Toward </a:t>
            </a:r>
            <a:r>
              <a:rPr lang="en-US" sz="2400" b="1" dirty="0">
                <a:solidFill>
                  <a:srgbClr val="000000"/>
                </a:solidFill>
                <a:latin typeface="Arial" panose="020B0604020202020204" pitchFamily="34" charset="0"/>
                <a:ea typeface="+mn-ea"/>
                <a:cs typeface="Arial" panose="020B0604020202020204" pitchFamily="34" charset="0"/>
              </a:rPr>
              <a:t>implementation guidelines </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Cost/benefits </a:t>
            </a:r>
            <a:r>
              <a:rPr lang="en-US" dirty="0">
                <a:solidFill>
                  <a:srgbClr val="000000"/>
                </a:solidFill>
                <a:latin typeface="Arial" panose="020B0604020202020204" pitchFamily="34" charset="0"/>
                <a:cs typeface="Arial" panose="020B0604020202020204" pitchFamily="34" charset="0"/>
              </a:rPr>
              <a:t>considerations and feasibility aspects to be taken into account (common problem with DSWG) </a:t>
            </a:r>
          </a:p>
          <a:p>
            <a:pPr marL="914400" lvl="1" indent="-457200" eaLnBrk="1" hangingPunct="1">
              <a:lnSpc>
                <a:spcPct val="150000"/>
              </a:lnSpc>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e.g</a:t>
            </a:r>
            <a:r>
              <a:rPr lang="en-US" dirty="0">
                <a:solidFill>
                  <a:srgbClr val="000000"/>
                </a:solidFill>
                <a:latin typeface="Arial" panose="020B0604020202020204" pitchFamily="34" charset="0"/>
                <a:cs typeface="Arial" panose="020B0604020202020204" pitchFamily="34" charset="0"/>
              </a:rPr>
              <a:t>. intelligent solutions to be explored: e.g. introducing a scoring system and/or a qualifier (e.g. GEOWIQUA guidelines for quality aspects) </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Mechanism </a:t>
            </a:r>
            <a:r>
              <a:rPr lang="en-US" dirty="0">
                <a:solidFill>
                  <a:srgbClr val="000000"/>
                </a:solidFill>
                <a:latin typeface="Arial" panose="020B0604020202020204" pitchFamily="34" charset="0"/>
                <a:cs typeface="Arial" panose="020B0604020202020204" pitchFamily="34" charset="0"/>
              </a:rPr>
              <a:t>to collect feedback from users to be included </a:t>
            </a:r>
          </a:p>
          <a:p>
            <a:pPr marL="914400" lvl="1" indent="-457200" eaLnBrk="1" hangingPunct="1">
              <a:spcBef>
                <a:spcPts val="1200"/>
              </a:spcBef>
              <a:buFont typeface="+mj-lt"/>
              <a:buChar char="–"/>
              <a:defRPr/>
            </a:pPr>
            <a:r>
              <a:rPr lang="en-US" dirty="0" smtClean="0">
                <a:solidFill>
                  <a:srgbClr val="000000"/>
                </a:solidFill>
                <a:latin typeface="Arial" panose="020B0604020202020204" pitchFamily="34" charset="0"/>
                <a:cs typeface="Arial" panose="020B0604020202020204" pitchFamily="34" charset="0"/>
              </a:rPr>
              <a:t>Impact </a:t>
            </a:r>
            <a:r>
              <a:rPr lang="en-US" dirty="0">
                <a:solidFill>
                  <a:srgbClr val="000000"/>
                </a:solidFill>
                <a:latin typeface="Arial" panose="020B0604020202020204" pitchFamily="34" charset="0"/>
                <a:cs typeface="Arial" panose="020B0604020202020204" pitchFamily="34" charset="0"/>
              </a:rPr>
              <a:t>on GEOSS central components (GCI) and contributing systems to be addressed </a:t>
            </a:r>
          </a:p>
        </p:txBody>
      </p:sp>
    </p:spTree>
    <p:extLst>
      <p:ext uri="{BB962C8B-B14F-4D97-AF65-F5344CB8AC3E}">
        <p14:creationId xmlns:p14="http://schemas.microsoft.com/office/powerpoint/2010/main" val="3369033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GEO_presentation_template">
  <a:themeElements>
    <a:clrScheme name="">
      <a:dk1>
        <a:srgbClr val="000098"/>
      </a:dk1>
      <a:lt1>
        <a:srgbClr val="FFFFFF"/>
      </a:lt1>
      <a:dk2>
        <a:srgbClr val="000098"/>
      </a:dk2>
      <a:lt2>
        <a:srgbClr val="808080"/>
      </a:lt2>
      <a:accent1>
        <a:srgbClr val="FFCC99"/>
      </a:accent1>
      <a:accent2>
        <a:srgbClr val="000098"/>
      </a:accent2>
      <a:accent3>
        <a:srgbClr val="FFFFFF"/>
      </a:accent3>
      <a:accent4>
        <a:srgbClr val="000081"/>
      </a:accent4>
      <a:accent5>
        <a:srgbClr val="FFE2CA"/>
      </a:accent5>
      <a:accent6>
        <a:srgbClr val="000089"/>
      </a:accent6>
      <a:hlink>
        <a:srgbClr val="000098"/>
      </a:hlink>
      <a:folHlink>
        <a:srgbClr val="000098"/>
      </a:folHlink>
    </a:clrScheme>
    <a:fontScheme name="GEO_presentation_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lnDef>
  </a:objectDefaults>
  <a:extraClrSchemeLst>
    <a:extraClrScheme>
      <a:clrScheme name="GEO_presentation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EO_presentation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O_presentation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O_presentation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O_presentation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O_presentation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EO_presentation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000" b="1" i="0" u="sng" strike="noStrike" cap="none" normalizeH="0" baseline="0" smtClean="0">
            <a:ln>
              <a:noFill/>
            </a:ln>
            <a:solidFill>
              <a:schemeClr val="tx2"/>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2646</TotalTime>
  <Words>572</Words>
  <Application>Microsoft Office PowerPoint</Application>
  <PresentationFormat>On-screen Show (4:3)</PresentationFormat>
  <Paragraphs>73</Paragraphs>
  <Slides>10</Slides>
  <Notes>10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GEO_presentation_template</vt:lpstr>
      <vt:lpstr>Blank Presentation</vt:lpstr>
      <vt:lpstr>Custom Design</vt:lpstr>
      <vt:lpstr> ID-01: Advancing  GEOSS Data Sharing Principles  </vt:lpstr>
      <vt:lpstr>Outcomes of 2014 </vt:lpstr>
      <vt:lpstr>Outcomes of 2014 (Cont.) </vt:lpstr>
      <vt:lpstr>Outcomes of 2014 (Cont.) </vt:lpstr>
      <vt:lpstr>Issues</vt:lpstr>
      <vt:lpstr>Plans and Expectations of 2015 </vt:lpstr>
      <vt:lpstr> GEOSS Data Management Principles Task Force  </vt:lpstr>
      <vt:lpstr>Outcomes of 2014 </vt:lpstr>
      <vt:lpstr>Plans and Expectations of 2015  </vt:lpstr>
      <vt:lpstr>Thank you for your attention!</vt:lpstr>
    </vt:vector>
  </TitlesOfParts>
  <Company>dst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 and GEOSS…….</dc:title>
  <dc:creator>Imraan Saloojee</dc:creator>
  <cp:lastModifiedBy>Wenbo Chu</cp:lastModifiedBy>
  <cp:revision>1351</cp:revision>
  <cp:lastPrinted>2014-11-05T15:17:04Z</cp:lastPrinted>
  <dcterms:created xsi:type="dcterms:W3CDTF">2006-04-30T14:15:52Z</dcterms:created>
  <dcterms:modified xsi:type="dcterms:W3CDTF">2015-01-21T12:16:47Z</dcterms:modified>
</cp:coreProperties>
</file>