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6"/>
  </p:notesMasterIdLst>
  <p:sldIdLst>
    <p:sldId id="262" r:id="rId2"/>
    <p:sldId id="263" r:id="rId3"/>
    <p:sldId id="260" r:id="rId4"/>
    <p:sldId id="261" r:id="rId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54B01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72" autoAdjust="0"/>
    <p:restoredTop sz="86458" autoAdjust="0"/>
  </p:normalViewPr>
  <p:slideViewPr>
    <p:cSldViewPr>
      <p:cViewPr varScale="1">
        <p:scale>
          <a:sx n="91" d="100"/>
          <a:sy n="91" d="100"/>
        </p:scale>
        <p:origin x="-872" y="-12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notesMaster" Target="notesMasters/notesMaster1.xml"/><Relationship Id="rId7" Type="http://schemas.openxmlformats.org/officeDocument/2006/relationships/printerSettings" Target="printerSettings/printerSettings1.bin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ea typeface="+mn-ea"/>
                <a:cs typeface="Arial" charset="0"/>
              </a:defRPr>
            </a:lvl1pPr>
          </a:lstStyle>
          <a:p>
            <a:pPr>
              <a:defRPr/>
            </a:pPr>
            <a:endParaRPr lang="fr-CH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cs typeface="Arial" charset="0"/>
              </a:defRPr>
            </a:lvl1pPr>
          </a:lstStyle>
          <a:p>
            <a:pPr>
              <a:defRPr/>
            </a:pPr>
            <a:fld id="{BBCFA82C-4AB5-3E4A-93CD-EC8285935536}" type="datetimeFigureOut">
              <a:rPr lang="fr-CH"/>
              <a:pPr>
                <a:defRPr/>
              </a:pPr>
              <a:t>22/01/15</a:t>
            </a:fld>
            <a:endParaRPr lang="fr-CH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r-CH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fr-CH" noProof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ea typeface="+mn-ea"/>
                <a:cs typeface="Arial" charset="0"/>
              </a:defRPr>
            </a:lvl1pPr>
          </a:lstStyle>
          <a:p>
            <a:pPr>
              <a:defRPr/>
            </a:pPr>
            <a:endParaRPr lang="fr-C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cs typeface="Arial" charset="0"/>
              </a:defRPr>
            </a:lvl1pPr>
          </a:lstStyle>
          <a:p>
            <a:pPr>
              <a:defRPr/>
            </a:pPr>
            <a:fld id="{524BC78B-C980-E04D-B721-6463A4A4F434}" type="slidenum">
              <a:rPr lang="fr-CH"/>
              <a:pPr>
                <a:defRPr/>
              </a:pPr>
              <a:t>‹#›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02088645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r-CH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fr-CH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© GEO Secretariat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837019DD-48C2-D749-BF5F-6BADFB488A6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41011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C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H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© GEO Secretariat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B83B9F36-13DB-A24A-BDF5-03B3FE2EC0E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5532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1650" y="950913"/>
            <a:ext cx="2185988" cy="54594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r-C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93688" y="950913"/>
            <a:ext cx="6405562" cy="54594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H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© GEO Secretariat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E6EA002B-AD24-FB45-BD17-C196B3F0EF6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62661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C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H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© GEO Secretariat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04978E7A-5ACB-2249-ABE1-931C13A2D48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18926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fr-C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© GEO Secretariat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9E7F24C5-7CF9-8546-A1F0-2011546C5D7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73878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CH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93688" y="1638300"/>
            <a:ext cx="4276725" cy="47720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H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2813" y="1638300"/>
            <a:ext cx="4276725" cy="47720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H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© GEO Secretariat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7ED941D0-9505-094E-8DBD-C5B581A48E5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058013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fr-C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H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H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© GEO Secretariat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2913BB31-DAD6-1D4F-B525-02F006B6590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63879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CH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© GEO Secretariat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A0AF3956-F1B7-714F-AB4E-FFE57820CE7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87539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© GEO Secretariat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4F9220F1-1C3D-1842-911E-70D9DC016D9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270516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r-C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© GEO Secretariat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CFBA12E4-DF2C-8840-8F9C-621BF7323B9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05945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r-CH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CH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© GEO Secretariat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454F5130-B8E8-B742-B9C1-A7B4BF21D52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544428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98450" y="950913"/>
            <a:ext cx="8739188" cy="611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CC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93688" y="1638300"/>
            <a:ext cx="8705850" cy="4772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19088" y="6500813"/>
            <a:ext cx="2233612" cy="215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800">
                <a:latin typeface="+mn-lt"/>
                <a:ea typeface="+mn-ea"/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065463" y="6500813"/>
            <a:ext cx="3451225" cy="215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800">
                <a:latin typeface="Tahoma" charset="0"/>
                <a:cs typeface="Arial" charset="0"/>
              </a:defRPr>
            </a:lvl1pPr>
          </a:lstStyle>
          <a:p>
            <a:pPr>
              <a:defRPr/>
            </a:pPr>
            <a:r>
              <a:rPr lang="en-GB"/>
              <a:t>© GEO Secretariat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37388" y="6500813"/>
            <a:ext cx="1905000" cy="215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800">
                <a:latin typeface="Tahoma" charset="0"/>
                <a:cs typeface="Arial" charset="0"/>
              </a:defRPr>
            </a:lvl1pPr>
          </a:lstStyle>
          <a:p>
            <a:pPr>
              <a:defRPr/>
            </a:pPr>
            <a:r>
              <a:rPr lang="en-GB"/>
              <a:t>slide </a:t>
            </a:r>
            <a:fld id="{4072878C-31F7-084D-9B0F-C5C90FD5688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ＭＳ Ｐゴシック" charset="0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ahoma" pitchFamily="34" charset="0"/>
          <a:ea typeface="ＭＳ Ｐゴシック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ahoma" pitchFamily="34" charset="0"/>
          <a:ea typeface="ＭＳ Ｐゴシック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ahoma" pitchFamily="34" charset="0"/>
          <a:ea typeface="ＭＳ Ｐゴシック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ahoma" pitchFamily="34" charset="0"/>
          <a:ea typeface="ＭＳ Ｐゴシック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ahoma" pitchFamily="34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ahoma" pitchFamily="34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ahoma" pitchFamily="34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ahoma" pitchFamily="34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0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Arial" charset="0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Arial" charset="0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Arial" charset="0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  <a:ea typeface="Arial" charset="0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>
                <a:latin typeface="+mn-lt"/>
              </a:rPr>
              <a:t>Global Forest Observations Initiative</a:t>
            </a:r>
            <a:br>
              <a:rPr lang="en-GB" dirty="0" smtClean="0">
                <a:latin typeface="+mn-lt"/>
              </a:rPr>
            </a:br>
            <a:r>
              <a:rPr lang="en-GB" dirty="0" smtClean="0">
                <a:latin typeface="+mn-lt"/>
              </a:rPr>
              <a:t>GFOI</a:t>
            </a:r>
            <a:endParaRPr lang="en-GB" dirty="0">
              <a:latin typeface="+mn-l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© GEO Secretariat</a:t>
            </a:r>
            <a:endParaRPr lang="en-GB"/>
          </a:p>
        </p:txBody>
      </p:sp>
      <p:pic>
        <p:nvPicPr>
          <p:cNvPr id="5" name="Picture 6" descr="Picture10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0" y="5943600"/>
            <a:ext cx="3233738" cy="512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5442633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latin typeface="+mn-lt"/>
              </a:rPr>
              <a:t>GFOI</a:t>
            </a:r>
            <a:endParaRPr lang="en-GB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dirty="0" smtClean="0">
                <a:latin typeface="+mn-lt"/>
              </a:rPr>
              <a:t>Methods and Guidance</a:t>
            </a:r>
          </a:p>
          <a:p>
            <a:pPr lvl="1"/>
            <a:r>
              <a:rPr lang="en-GB" dirty="0" smtClean="0">
                <a:latin typeface="+mn-lt"/>
              </a:rPr>
              <a:t>Use trialled in Ghana and now being </a:t>
            </a:r>
            <a:r>
              <a:rPr lang="en-GB" smtClean="0">
                <a:latin typeface="+mn-lt"/>
              </a:rPr>
              <a:t>used </a:t>
            </a:r>
          </a:p>
          <a:p>
            <a:pPr lvl="1"/>
            <a:r>
              <a:rPr lang="en-GB" smtClean="0">
                <a:latin typeface="+mn-lt"/>
              </a:rPr>
              <a:t>Underlies </a:t>
            </a:r>
            <a:r>
              <a:rPr lang="en-GB" dirty="0" smtClean="0">
                <a:latin typeface="+mn-lt"/>
              </a:rPr>
              <a:t>Capacity Building (SilvaCarbon, FAO)</a:t>
            </a:r>
          </a:p>
          <a:p>
            <a:pPr lvl="1"/>
            <a:r>
              <a:rPr lang="en-GB" dirty="0" smtClean="0"/>
              <a:t>Promotion</a:t>
            </a:r>
            <a:endParaRPr lang="en-GB" dirty="0" smtClean="0">
              <a:latin typeface="+mn-lt"/>
            </a:endParaRPr>
          </a:p>
          <a:p>
            <a:pPr lvl="1"/>
            <a:r>
              <a:rPr lang="en-GB" dirty="0" smtClean="0">
                <a:latin typeface="+mn-lt"/>
              </a:rPr>
              <a:t>Development of web based tool to guide users and document their progress (expected June 2015)</a:t>
            </a:r>
          </a:p>
          <a:p>
            <a:pPr lvl="1"/>
            <a:r>
              <a:rPr lang="en-GB" dirty="0" smtClean="0"/>
              <a:t>Revision starting due next year, (feedback from users, R&amp;D etc.)</a:t>
            </a:r>
            <a:endParaRPr lang="en-GB" dirty="0" smtClean="0">
              <a:latin typeface="+mn-lt"/>
            </a:endParaRPr>
          </a:p>
          <a:p>
            <a:r>
              <a:rPr lang="en-GB" dirty="0" smtClean="0">
                <a:latin typeface="+mn-lt"/>
              </a:rPr>
              <a:t>R&amp;D</a:t>
            </a:r>
          </a:p>
          <a:p>
            <a:pPr lvl="1"/>
            <a:r>
              <a:rPr lang="en-GB" dirty="0" smtClean="0">
                <a:latin typeface="+mn-lt"/>
              </a:rPr>
              <a:t>2 workshops in 2014, third in Feb 2015</a:t>
            </a:r>
          </a:p>
          <a:p>
            <a:pPr lvl="1"/>
            <a:r>
              <a:rPr lang="en-GB" dirty="0" smtClean="0">
                <a:latin typeface="+mn-lt"/>
              </a:rPr>
              <a:t>Identified R&amp;D that can be supported by specific data</a:t>
            </a:r>
          </a:p>
          <a:p>
            <a:pPr lvl="1"/>
            <a:r>
              <a:rPr lang="en-GB" dirty="0" smtClean="0">
                <a:latin typeface="+mn-lt"/>
              </a:rPr>
              <a:t>Identified inputs into MGD</a:t>
            </a:r>
            <a:endParaRPr lang="en-GB" dirty="0">
              <a:latin typeface="+mn-lt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© GEO Secretariat</a:t>
            </a:r>
            <a:endParaRPr lang="en-GB"/>
          </a:p>
        </p:txBody>
      </p:sp>
      <p:pic>
        <p:nvPicPr>
          <p:cNvPr id="5" name="Picture 6" descr="Picture10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0" y="228600"/>
            <a:ext cx="3233738" cy="512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201444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9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>
              <a:lnSpc>
                <a:spcPct val="90000"/>
              </a:lnSpc>
              <a:defRPr/>
            </a:pPr>
            <a:r>
              <a:rPr lang="en-GB" sz="2400" dirty="0" smtClean="0">
                <a:solidFill>
                  <a:schemeClr val="tx1"/>
                </a:solidFill>
                <a:effectLst/>
                <a:latin typeface="+mn-lt"/>
                <a:ea typeface="Arial" charset="0"/>
                <a:cs typeface="+mn-cs"/>
              </a:rPr>
              <a:t>Space Data Coordination Group (SDCG)</a:t>
            </a:r>
            <a:r>
              <a:rPr lang="en-GB" dirty="0" smtClean="0">
                <a:latin typeface="+mn-lt"/>
              </a:rPr>
              <a:t> </a:t>
            </a:r>
          </a:p>
          <a:p>
            <a:pPr lvl="1">
              <a:lnSpc>
                <a:spcPct val="90000"/>
              </a:lnSpc>
              <a:defRPr/>
            </a:pPr>
            <a:r>
              <a:rPr lang="en-GB" dirty="0" smtClean="0">
                <a:latin typeface="+mn-lt"/>
              </a:rPr>
              <a:t>SDCG established by CEOS</a:t>
            </a:r>
          </a:p>
          <a:p>
            <a:pPr marL="1276350" lvl="2" indent="-457200">
              <a:lnSpc>
                <a:spcPct val="90000"/>
              </a:lnSpc>
              <a:buFont typeface="+mj-lt"/>
              <a:buAutoNum type="arabicPeriod"/>
              <a:defRPr/>
            </a:pPr>
            <a:r>
              <a:rPr lang="en-GB" dirty="0" smtClean="0">
                <a:latin typeface="+mn-lt"/>
              </a:rPr>
              <a:t>Baseline/Core data – underway</a:t>
            </a:r>
          </a:p>
          <a:p>
            <a:pPr marL="1276350" lvl="2" indent="-457200">
              <a:lnSpc>
                <a:spcPct val="90000"/>
              </a:lnSpc>
              <a:buFont typeface="+mj-lt"/>
              <a:buAutoNum type="arabicPeriod"/>
              <a:defRPr/>
            </a:pPr>
            <a:r>
              <a:rPr lang="en-GB" dirty="0" smtClean="0">
                <a:latin typeface="+mn-lt"/>
              </a:rPr>
              <a:t>Space Data Services – agreed and started</a:t>
            </a:r>
          </a:p>
          <a:p>
            <a:pPr marL="1276350" lvl="2" indent="-457200">
              <a:lnSpc>
                <a:spcPct val="90000"/>
              </a:lnSpc>
              <a:buFont typeface="+mj-lt"/>
              <a:buAutoNum type="arabicPeriod"/>
              <a:defRPr/>
            </a:pPr>
            <a:r>
              <a:rPr lang="en-GB" dirty="0" smtClean="0">
                <a:latin typeface="+mn-lt"/>
              </a:rPr>
              <a:t>Data for R&amp;D – planning well advanced</a:t>
            </a:r>
          </a:p>
          <a:p>
            <a:pPr lvl="1">
              <a:lnSpc>
                <a:spcPct val="90000"/>
              </a:lnSpc>
              <a:defRPr/>
            </a:pPr>
            <a:r>
              <a:rPr lang="en-GB" dirty="0" smtClean="0">
                <a:latin typeface="+mn-lt"/>
              </a:rPr>
              <a:t>Good Progress</a:t>
            </a:r>
          </a:p>
          <a:p>
            <a:pPr lvl="2">
              <a:lnSpc>
                <a:spcPct val="90000"/>
              </a:lnSpc>
              <a:defRPr/>
            </a:pPr>
            <a:r>
              <a:rPr lang="en-GB" dirty="0" smtClean="0">
                <a:latin typeface="+mn-lt"/>
              </a:rPr>
              <a:t>Using GFOI Methods and Guidance (MGD) as a baseline</a:t>
            </a:r>
          </a:p>
          <a:p>
            <a:pPr lvl="2">
              <a:lnSpc>
                <a:spcPct val="90000"/>
              </a:lnSpc>
              <a:defRPr/>
            </a:pPr>
            <a:r>
              <a:rPr lang="en-GB" dirty="0" smtClean="0">
                <a:latin typeface="+mn-lt"/>
              </a:rPr>
              <a:t>“Country Days” to get input from counties on their needs</a:t>
            </a:r>
          </a:p>
          <a:p>
            <a:pPr lvl="3">
              <a:lnSpc>
                <a:spcPct val="90000"/>
              </a:lnSpc>
              <a:defRPr/>
            </a:pPr>
            <a:r>
              <a:rPr lang="en-GB" dirty="0" smtClean="0">
                <a:latin typeface="+mn-lt"/>
              </a:rPr>
              <a:t>Supported by GFOI Office, US SilvaCarbon, FAO</a:t>
            </a:r>
          </a:p>
          <a:p>
            <a:pPr lvl="2">
              <a:lnSpc>
                <a:spcPct val="90000"/>
              </a:lnSpc>
              <a:defRPr/>
            </a:pPr>
            <a:r>
              <a:rPr lang="en-GB" dirty="0" smtClean="0">
                <a:latin typeface="+mn-lt"/>
              </a:rPr>
              <a:t>Stimulating interest - Availability of additional data</a:t>
            </a:r>
          </a:p>
          <a:p>
            <a:pPr lvl="0">
              <a:lnSpc>
                <a:spcPct val="90000"/>
              </a:lnSpc>
              <a:defRPr/>
            </a:pPr>
            <a:r>
              <a:rPr lang="en-GB" dirty="0" smtClean="0">
                <a:latin typeface="+mn-lt"/>
              </a:rPr>
              <a:t>Capacity Building</a:t>
            </a:r>
          </a:p>
          <a:p>
            <a:pPr lvl="1">
              <a:lnSpc>
                <a:spcPct val="90000"/>
              </a:lnSpc>
              <a:defRPr/>
            </a:pPr>
            <a:r>
              <a:rPr lang="en-GB" dirty="0" smtClean="0">
                <a:latin typeface="+mn-lt"/>
              </a:rPr>
              <a:t>SilvaCarbon now has programmes in SE Asia and Central Africa</a:t>
            </a:r>
          </a:p>
          <a:p>
            <a:pPr lvl="1">
              <a:lnSpc>
                <a:spcPct val="90000"/>
              </a:lnSpc>
              <a:defRPr/>
            </a:pPr>
            <a:r>
              <a:rPr lang="en-GB" dirty="0" smtClean="0">
                <a:latin typeface="+mn-lt"/>
              </a:rPr>
              <a:t>Much improved cooperation with FAO</a:t>
            </a:r>
          </a:p>
          <a:p>
            <a:pPr lvl="1">
              <a:lnSpc>
                <a:spcPct val="90000"/>
              </a:lnSpc>
              <a:defRPr/>
            </a:pPr>
            <a:r>
              <a:rPr lang="en-GB" dirty="0" smtClean="0"/>
              <a:t>Involves SDCG and R&amp;D</a:t>
            </a:r>
            <a:r>
              <a:rPr lang="en-GB" dirty="0" smtClean="0">
                <a:latin typeface="+mn-lt"/>
              </a:rPr>
              <a:t> </a:t>
            </a:r>
          </a:p>
          <a:p>
            <a:pPr lvl="1">
              <a:lnSpc>
                <a:spcPct val="90000"/>
              </a:lnSpc>
              <a:defRPr/>
            </a:pPr>
            <a:r>
              <a:rPr lang="en-GB" dirty="0" smtClean="0"/>
              <a:t>GFOI Capacity Building Summit to review with users and providers – SilvaCarbon, USAID, FAO, GIZ</a:t>
            </a:r>
            <a:endParaRPr lang="en-GB" dirty="0" smtClean="0">
              <a:latin typeface="+mn-lt"/>
            </a:endParaRPr>
          </a:p>
        </p:txBody>
      </p:sp>
      <p:pic>
        <p:nvPicPr>
          <p:cNvPr id="14339" name="Picture 6" descr="Picture10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0" y="228600"/>
            <a:ext cx="3233738" cy="512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latin typeface="+mn-lt"/>
              </a:rPr>
              <a:t>GFOI</a:t>
            </a:r>
            <a:endParaRPr lang="en-GB" dirty="0">
              <a:latin typeface="+mn-lt"/>
            </a:endParaRPr>
          </a:p>
        </p:txBody>
      </p:sp>
    </p:spTree>
  </p:cSld>
  <p:clrMapOvr>
    <a:masterClrMapping/>
  </p:clrMapOvr>
  <p:transition xmlns:p14="http://schemas.microsoft.com/office/powerpoint/2010/main" spd="slow"/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GB" dirty="0" smtClean="0">
                <a:latin typeface="+mn-lt"/>
              </a:rPr>
              <a:t>Issues</a:t>
            </a:r>
            <a:endParaRPr lang="en-GB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3688" y="1638300"/>
            <a:ext cx="8850312" cy="4772025"/>
          </a:xfrm>
        </p:spPr>
        <p:txBody>
          <a:bodyPr/>
          <a:lstStyle/>
          <a:p>
            <a:pPr>
              <a:defRPr/>
            </a:pPr>
            <a:r>
              <a:rPr lang="en-GB" dirty="0" smtClean="0">
                <a:latin typeface="+mn-lt"/>
              </a:rPr>
              <a:t>Increased Participation</a:t>
            </a:r>
          </a:p>
          <a:p>
            <a:pPr lvl="1">
              <a:defRPr/>
            </a:pPr>
            <a:r>
              <a:rPr lang="en-GB" dirty="0" smtClean="0">
                <a:latin typeface="+mn-lt"/>
              </a:rPr>
              <a:t>Requested by UNFCCC to help in their West Africa Project</a:t>
            </a:r>
          </a:p>
          <a:p>
            <a:pPr lvl="1">
              <a:defRPr/>
            </a:pPr>
            <a:r>
              <a:rPr lang="en-GB" dirty="0" smtClean="0">
                <a:latin typeface="+mn-lt"/>
              </a:rPr>
              <a:t>Discussions with Clinton Foundation, </a:t>
            </a:r>
            <a:r>
              <a:rPr lang="en-GB" dirty="0" smtClean="0">
                <a:latin typeface="+mn-lt"/>
              </a:rPr>
              <a:t>WB, </a:t>
            </a:r>
            <a:r>
              <a:rPr lang="en-GB" dirty="0" smtClean="0">
                <a:latin typeface="+mn-lt"/>
              </a:rPr>
              <a:t>ASI, </a:t>
            </a:r>
            <a:r>
              <a:rPr lang="en-GB" dirty="0" smtClean="0">
                <a:latin typeface="+mn-lt"/>
              </a:rPr>
              <a:t>UK</a:t>
            </a:r>
            <a:r>
              <a:rPr lang="en-GB" dirty="0" smtClean="0"/>
              <a:t> Space Agency…</a:t>
            </a:r>
          </a:p>
          <a:p>
            <a:pPr>
              <a:defRPr/>
            </a:pPr>
            <a:r>
              <a:rPr lang="en-GB" dirty="0" smtClean="0">
                <a:latin typeface="+mn-lt"/>
              </a:rPr>
              <a:t>Country </a:t>
            </a:r>
            <a:r>
              <a:rPr lang="en-GB" dirty="0" smtClean="0">
                <a:latin typeface="+mn-lt"/>
              </a:rPr>
              <a:t>Engagement</a:t>
            </a:r>
          </a:p>
          <a:p>
            <a:pPr lvl="1">
              <a:defRPr/>
            </a:pPr>
            <a:r>
              <a:rPr lang="en-GB" dirty="0" smtClean="0">
                <a:latin typeface="+mn-lt"/>
              </a:rPr>
              <a:t>Developed various mechanisms</a:t>
            </a:r>
          </a:p>
          <a:p>
            <a:pPr lvl="2">
              <a:defRPr/>
            </a:pPr>
            <a:r>
              <a:rPr lang="en-GB" dirty="0" smtClean="0">
                <a:latin typeface="+mn-lt"/>
              </a:rPr>
              <a:t>“Country days” – Capacity Building – FAO – Advisory Committee</a:t>
            </a:r>
            <a:endParaRPr lang="en-GB" dirty="0">
              <a:latin typeface="+mn-lt"/>
            </a:endParaRPr>
          </a:p>
          <a:p>
            <a:pPr lvl="1">
              <a:defRPr/>
            </a:pPr>
            <a:r>
              <a:rPr lang="en-GB" dirty="0" smtClean="0">
                <a:latin typeface="+mn-lt"/>
              </a:rPr>
              <a:t>Issue </a:t>
            </a:r>
            <a:r>
              <a:rPr lang="en-GB" dirty="0" smtClean="0">
                <a:latin typeface="+mn-lt"/>
              </a:rPr>
              <a:t>for next SDCG meeting</a:t>
            </a:r>
          </a:p>
          <a:p>
            <a:pPr>
              <a:defRPr/>
            </a:pPr>
            <a:r>
              <a:rPr lang="en-GB" dirty="0" smtClean="0">
                <a:latin typeface="+mn-lt"/>
              </a:rPr>
              <a:t>GFOI Office</a:t>
            </a:r>
          </a:p>
          <a:p>
            <a:pPr lvl="1">
              <a:defRPr/>
            </a:pPr>
            <a:r>
              <a:rPr lang="en-GB" dirty="0" smtClean="0">
                <a:latin typeface="+mn-lt"/>
              </a:rPr>
              <a:t>Funding ends 1 Feb 2015</a:t>
            </a:r>
            <a:r>
              <a:rPr lang="en-GB" dirty="0" smtClean="0">
                <a:latin typeface="+mn-lt"/>
              </a:rPr>
              <a:t>. Relocation </a:t>
            </a:r>
            <a:r>
              <a:rPr lang="en-GB" dirty="0" smtClean="0">
                <a:latin typeface="+mn-lt"/>
              </a:rPr>
              <a:t>to </a:t>
            </a:r>
            <a:r>
              <a:rPr lang="en-GB" dirty="0" smtClean="0">
                <a:latin typeface="+mn-lt"/>
              </a:rPr>
              <a:t>not </a:t>
            </a:r>
            <a:r>
              <a:rPr lang="en-GB" dirty="0" smtClean="0">
                <a:latin typeface="+mn-lt"/>
              </a:rPr>
              <a:t>yet finalised</a:t>
            </a:r>
          </a:p>
          <a:p>
            <a:pPr lvl="1">
              <a:defRPr/>
            </a:pPr>
            <a:r>
              <a:rPr lang="en-GB" dirty="0" smtClean="0">
                <a:latin typeface="+mn-lt"/>
              </a:rPr>
              <a:t>Gap in office support </a:t>
            </a:r>
            <a:r>
              <a:rPr lang="en-GB" dirty="0" smtClean="0">
                <a:latin typeface="+mn-lt"/>
              </a:rPr>
              <a:t>inevitable</a:t>
            </a:r>
          </a:p>
          <a:p>
            <a:pPr>
              <a:defRPr/>
            </a:pPr>
            <a:r>
              <a:rPr lang="en-GB" dirty="0" smtClean="0"/>
              <a:t>SDCG &amp; FAO</a:t>
            </a:r>
          </a:p>
          <a:p>
            <a:pPr>
              <a:defRPr/>
            </a:pPr>
            <a:r>
              <a:rPr lang="en-GB" dirty="0" smtClean="0">
                <a:latin typeface="+mn-lt"/>
              </a:rPr>
              <a:t>Link Between GFOI &amp; GEO</a:t>
            </a:r>
            <a:endParaRPr lang="en-GB" dirty="0" smtClean="0">
              <a:latin typeface="+mn-lt"/>
            </a:endParaRPr>
          </a:p>
          <a:p>
            <a:pPr lvl="1">
              <a:defRPr/>
            </a:pPr>
            <a:endParaRPr lang="en-GB" dirty="0" smtClean="0">
              <a:latin typeface="+mn-lt"/>
            </a:endParaRPr>
          </a:p>
          <a:p>
            <a:pPr lvl="1">
              <a:defRPr/>
            </a:pPr>
            <a:endParaRPr lang="en-GB" dirty="0">
              <a:latin typeface="+mn-lt"/>
            </a:endParaRPr>
          </a:p>
        </p:txBody>
      </p:sp>
      <p:pic>
        <p:nvPicPr>
          <p:cNvPr id="4" name="Picture 6" descr="Picture10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0" y="228600"/>
            <a:ext cx="3233738" cy="512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xmlns:p14="http://schemas.microsoft.com/office/powerpoint/2010/main" spd="slow"/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GEO_presentation_template">
  <a:themeElements>
    <a:clrScheme name="">
      <a:dk1>
        <a:srgbClr val="000098"/>
      </a:dk1>
      <a:lt1>
        <a:srgbClr val="FFFFFF"/>
      </a:lt1>
      <a:dk2>
        <a:srgbClr val="000098"/>
      </a:dk2>
      <a:lt2>
        <a:srgbClr val="808080"/>
      </a:lt2>
      <a:accent1>
        <a:srgbClr val="FFCC99"/>
      </a:accent1>
      <a:accent2>
        <a:srgbClr val="000098"/>
      </a:accent2>
      <a:accent3>
        <a:srgbClr val="FFFFFF"/>
      </a:accent3>
      <a:accent4>
        <a:srgbClr val="000081"/>
      </a:accent4>
      <a:accent5>
        <a:srgbClr val="FFE2CA"/>
      </a:accent5>
      <a:accent6>
        <a:srgbClr val="000089"/>
      </a:accent6>
      <a:hlink>
        <a:srgbClr val="000098"/>
      </a:hlink>
      <a:folHlink>
        <a:srgbClr val="000098"/>
      </a:folHlink>
    </a:clrScheme>
    <a:fontScheme name="GEO_presentation_template">
      <a:majorFont>
        <a:latin typeface="Tahoma"/>
        <a:ea typeface=""/>
        <a:cs typeface="Arial"/>
      </a:majorFont>
      <a:minorFont>
        <a:latin typeface="Tahoma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GEO_presentation_template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EO_presentation_template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EO_presentation_template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EO_presentation_template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EO_presentation_templat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EO_presentation_templat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EO_presentation_templat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2654</TotalTime>
  <Words>282</Words>
  <Application>Microsoft Macintosh PowerPoint</Application>
  <PresentationFormat>On-screen Show (4:3)</PresentationFormat>
  <Paragraphs>43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GEO_presentation_template</vt:lpstr>
      <vt:lpstr>Global Forest Observations Initiative GFOI</vt:lpstr>
      <vt:lpstr>GFOI</vt:lpstr>
      <vt:lpstr>GFOI</vt:lpstr>
      <vt:lpstr>Issues</vt:lpstr>
    </vt:vector>
  </TitlesOfParts>
  <Company>WMO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WMO</dc:creator>
  <cp:lastModifiedBy>Simon Eggleston</cp:lastModifiedBy>
  <cp:revision>25</cp:revision>
  <dcterms:created xsi:type="dcterms:W3CDTF">2014-01-13T14:38:22Z</dcterms:created>
  <dcterms:modified xsi:type="dcterms:W3CDTF">2015-01-22T07:35:14Z</dcterms:modified>
</cp:coreProperties>
</file>