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0" r:id="rId2"/>
    <p:sldId id="299" r:id="rId3"/>
    <p:sldId id="364" r:id="rId4"/>
    <p:sldId id="361" r:id="rId5"/>
    <p:sldId id="350" r:id="rId6"/>
    <p:sldId id="352" r:id="rId7"/>
    <p:sldId id="353" r:id="rId8"/>
    <p:sldId id="355" r:id="rId9"/>
    <p:sldId id="362" r:id="rId10"/>
    <p:sldId id="356" r:id="rId11"/>
    <p:sldId id="363" r:id="rId12"/>
    <p:sldId id="366" r:id="rId13"/>
    <p:sldId id="367" r:id="rId14"/>
    <p:sldId id="365" r:id="rId15"/>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a:srgbClr val="CCFF66"/>
    <a:srgbClr val="32928D"/>
    <a:srgbClr val="261416"/>
    <a:srgbClr val="050715"/>
    <a:srgbClr val="333399"/>
    <a:srgbClr val="339966"/>
    <a:srgbClr val="2E86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934" autoAdjust="0"/>
    <p:restoredTop sz="93543" autoAdjust="0"/>
  </p:normalViewPr>
  <p:slideViewPr>
    <p:cSldViewPr>
      <p:cViewPr varScale="1">
        <p:scale>
          <a:sx n="64" d="100"/>
          <a:sy n="64" d="100"/>
        </p:scale>
        <p:origin x="-516" y="-96"/>
      </p:cViewPr>
      <p:guideLst>
        <p:guide orient="horz" pos="2160"/>
        <p:guide pos="2880"/>
      </p:guideLst>
    </p:cSldViewPr>
  </p:slideViewPr>
  <p:outlineViewPr>
    <p:cViewPr>
      <p:scale>
        <a:sx n="33" d="100"/>
        <a:sy n="33" d="100"/>
      </p:scale>
      <p:origin x="0" y="1362"/>
    </p:cViewPr>
  </p:outlineViewPr>
  <p:notesTextViewPr>
    <p:cViewPr>
      <p:scale>
        <a:sx n="100" d="100"/>
        <a:sy n="100" d="100"/>
      </p:scale>
      <p:origin x="0" y="0"/>
    </p:cViewPr>
  </p:notesTextViewPr>
  <p:notesViewPr>
    <p:cSldViewPr>
      <p:cViewPr varScale="1">
        <p:scale>
          <a:sx n="59" d="100"/>
          <a:sy n="59" d="100"/>
        </p:scale>
        <p:origin x="-1666" y="-8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1"/>
            <a:ext cx="3170255" cy="479399"/>
          </a:xfrm>
          <a:prstGeom prst="rect">
            <a:avLst/>
          </a:prstGeom>
          <a:noFill/>
          <a:ln w="9525">
            <a:noFill/>
            <a:miter lim="800000"/>
            <a:headEnd/>
            <a:tailEnd/>
          </a:ln>
          <a:effectLst/>
        </p:spPr>
        <p:txBody>
          <a:bodyPr vert="horz" wrap="square" lIns="96583" tIns="48291" rIns="96583" bIns="48291" numCol="1" anchor="t" anchorCtr="0" compatLnSpc="1">
            <a:prstTxWarp prst="textNoShape">
              <a:avLst/>
            </a:prstTxWarp>
          </a:bodyPr>
          <a:lstStyle>
            <a:lvl1pPr defTabSz="965042">
              <a:defRPr sz="1300"/>
            </a:lvl1pPr>
          </a:lstStyle>
          <a:p>
            <a:endParaRPr lang="en-US"/>
          </a:p>
        </p:txBody>
      </p:sp>
      <p:sp>
        <p:nvSpPr>
          <p:cNvPr id="9219" name="Rectangle 3"/>
          <p:cNvSpPr>
            <a:spLocks noGrp="1" noChangeArrowheads="1"/>
          </p:cNvSpPr>
          <p:nvPr>
            <p:ph type="dt" idx="1"/>
          </p:nvPr>
        </p:nvSpPr>
        <p:spPr bwMode="auto">
          <a:xfrm>
            <a:off x="4143271" y="1"/>
            <a:ext cx="3170255" cy="479399"/>
          </a:xfrm>
          <a:prstGeom prst="rect">
            <a:avLst/>
          </a:prstGeom>
          <a:noFill/>
          <a:ln w="9525">
            <a:noFill/>
            <a:miter lim="800000"/>
            <a:headEnd/>
            <a:tailEnd/>
          </a:ln>
          <a:effectLst/>
        </p:spPr>
        <p:txBody>
          <a:bodyPr vert="horz" wrap="square" lIns="96583" tIns="48291" rIns="96583" bIns="48291" numCol="1" anchor="t" anchorCtr="0" compatLnSpc="1">
            <a:prstTxWarp prst="textNoShape">
              <a:avLst/>
            </a:prstTxWarp>
          </a:bodyPr>
          <a:lstStyle>
            <a:lvl1pPr algn="r" defTabSz="965042">
              <a:defRPr sz="1300"/>
            </a:lvl1pPr>
          </a:lstStyle>
          <a:p>
            <a:endParaRPr lang="en-US"/>
          </a:p>
        </p:txBody>
      </p:sp>
      <p:sp>
        <p:nvSpPr>
          <p:cNvPr id="922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9221" name="Rectangle 5"/>
          <p:cNvSpPr>
            <a:spLocks noGrp="1" noChangeArrowheads="1"/>
          </p:cNvSpPr>
          <p:nvPr>
            <p:ph type="body" sz="quarter" idx="3"/>
          </p:nvPr>
        </p:nvSpPr>
        <p:spPr bwMode="auto">
          <a:xfrm>
            <a:off x="731857" y="4560902"/>
            <a:ext cx="5851490" cy="4319548"/>
          </a:xfrm>
          <a:prstGeom prst="rect">
            <a:avLst/>
          </a:prstGeom>
          <a:noFill/>
          <a:ln w="9525">
            <a:noFill/>
            <a:miter lim="800000"/>
            <a:headEnd/>
            <a:tailEnd/>
          </a:ln>
          <a:effectLst/>
        </p:spPr>
        <p:txBody>
          <a:bodyPr vert="horz" wrap="square" lIns="96583" tIns="48291" rIns="96583" bIns="4829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2" name="Rectangle 6"/>
          <p:cNvSpPr>
            <a:spLocks noGrp="1" noChangeArrowheads="1"/>
          </p:cNvSpPr>
          <p:nvPr>
            <p:ph type="ftr" sz="quarter" idx="4"/>
          </p:nvPr>
        </p:nvSpPr>
        <p:spPr bwMode="auto">
          <a:xfrm>
            <a:off x="0" y="9120149"/>
            <a:ext cx="3170255" cy="479399"/>
          </a:xfrm>
          <a:prstGeom prst="rect">
            <a:avLst/>
          </a:prstGeom>
          <a:noFill/>
          <a:ln w="9525">
            <a:noFill/>
            <a:miter lim="800000"/>
            <a:headEnd/>
            <a:tailEnd/>
          </a:ln>
          <a:effectLst/>
        </p:spPr>
        <p:txBody>
          <a:bodyPr vert="horz" wrap="square" lIns="96583" tIns="48291" rIns="96583" bIns="48291" numCol="1" anchor="b" anchorCtr="0" compatLnSpc="1">
            <a:prstTxWarp prst="textNoShape">
              <a:avLst/>
            </a:prstTxWarp>
          </a:bodyPr>
          <a:lstStyle>
            <a:lvl1pPr defTabSz="965042">
              <a:defRPr sz="1300"/>
            </a:lvl1pPr>
          </a:lstStyle>
          <a:p>
            <a:endParaRPr lang="en-US"/>
          </a:p>
        </p:txBody>
      </p:sp>
      <p:sp>
        <p:nvSpPr>
          <p:cNvPr id="9223" name="Rectangle 7"/>
          <p:cNvSpPr>
            <a:spLocks noGrp="1" noChangeArrowheads="1"/>
          </p:cNvSpPr>
          <p:nvPr>
            <p:ph type="sldNum" sz="quarter" idx="5"/>
          </p:nvPr>
        </p:nvSpPr>
        <p:spPr bwMode="auto">
          <a:xfrm>
            <a:off x="4143271" y="9120149"/>
            <a:ext cx="3170255" cy="479399"/>
          </a:xfrm>
          <a:prstGeom prst="rect">
            <a:avLst/>
          </a:prstGeom>
          <a:noFill/>
          <a:ln w="9525">
            <a:noFill/>
            <a:miter lim="800000"/>
            <a:headEnd/>
            <a:tailEnd/>
          </a:ln>
          <a:effectLst/>
        </p:spPr>
        <p:txBody>
          <a:bodyPr vert="horz" wrap="square" lIns="96583" tIns="48291" rIns="96583" bIns="48291" numCol="1" anchor="b" anchorCtr="0" compatLnSpc="1">
            <a:prstTxWarp prst="textNoShape">
              <a:avLst/>
            </a:prstTxWarp>
          </a:bodyPr>
          <a:lstStyle>
            <a:lvl1pPr algn="r" defTabSz="965042">
              <a:defRPr sz="1300"/>
            </a:lvl1pPr>
          </a:lstStyle>
          <a:p>
            <a:fld id="{B7D0C9C3-9C34-4707-BB37-AD785BB16E1C}" type="slidenum">
              <a:rPr lang="en-US"/>
              <a:pPr/>
              <a:t>‹#›</a:t>
            </a:fld>
            <a:endParaRPr lang="en-US"/>
          </a:p>
        </p:txBody>
      </p:sp>
    </p:spTree>
    <p:extLst>
      <p:ext uri="{BB962C8B-B14F-4D97-AF65-F5344CB8AC3E}">
        <p14:creationId xmlns:p14="http://schemas.microsoft.com/office/powerpoint/2010/main" val="25690909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D0C9C3-9C34-4707-BB37-AD785BB16E1C}"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D0C9C3-9C34-4707-BB37-AD785BB16E1C}" type="slidenum">
              <a:rPr lang="en-US" smtClean="0"/>
              <a:pPr/>
              <a:t>10</a:t>
            </a:fld>
            <a:endParaRPr lang="en-US" dirty="0"/>
          </a:p>
        </p:txBody>
      </p:sp>
    </p:spTree>
    <p:extLst>
      <p:ext uri="{BB962C8B-B14F-4D97-AF65-F5344CB8AC3E}">
        <p14:creationId xmlns:p14="http://schemas.microsoft.com/office/powerpoint/2010/main" val="30731193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10A29223-CF21-400D-813A-8B52F62C31F9}" type="slidenum">
              <a:rPr lang="en-US"/>
              <a:pPr/>
              <a:t>11</a:t>
            </a:fld>
            <a:endParaRPr lang="en-US" dirty="0"/>
          </a:p>
        </p:txBody>
      </p:sp>
      <p:sp>
        <p:nvSpPr>
          <p:cNvPr id="83970" name="Rectangle 7"/>
          <p:cNvSpPr txBox="1">
            <a:spLocks noGrp="1" noChangeArrowheads="1"/>
          </p:cNvSpPr>
          <p:nvPr/>
        </p:nvSpPr>
        <p:spPr bwMode="auto">
          <a:xfrm>
            <a:off x="4143271" y="9120149"/>
            <a:ext cx="3170255" cy="479399"/>
          </a:xfrm>
          <a:prstGeom prst="rect">
            <a:avLst/>
          </a:prstGeom>
          <a:noFill/>
          <a:ln w="9525">
            <a:noFill/>
            <a:miter lim="800000"/>
            <a:headEnd/>
            <a:tailEnd/>
          </a:ln>
        </p:spPr>
        <p:txBody>
          <a:bodyPr lIns="96575" tIns="48287" rIns="96575" bIns="48287" anchor="b"/>
          <a:lstStyle/>
          <a:p>
            <a:pPr algn="r" defTabSz="963381"/>
            <a:fld id="{85DECFAE-D33D-4372-BDBF-09A98E67BF3A}" type="slidenum">
              <a:rPr lang="ja-JP" altLang="en-US" sz="1300"/>
              <a:pPr algn="r" defTabSz="963381"/>
              <a:t>11</a:t>
            </a:fld>
            <a:endParaRPr lang="en-US" altLang="ja-JP" sz="1300" dirty="0"/>
          </a:p>
        </p:txBody>
      </p:sp>
      <p:sp>
        <p:nvSpPr>
          <p:cNvPr id="83971" name="Rectangle 2"/>
          <p:cNvSpPr>
            <a:spLocks noGrp="1" noRot="1" noChangeAspect="1" noChangeArrowheads="1" noTextEdit="1"/>
          </p:cNvSpPr>
          <p:nvPr>
            <p:ph type="sldImg"/>
          </p:nvPr>
        </p:nvSpPr>
        <p:spPr>
          <a:xfrm>
            <a:off x="1282700" y="674688"/>
            <a:ext cx="4765675" cy="3573462"/>
          </a:xfrm>
          <a:ln/>
        </p:spPr>
      </p:sp>
      <p:sp>
        <p:nvSpPr>
          <p:cNvPr id="83972" name="Rectangle 3"/>
          <p:cNvSpPr>
            <a:spLocks noGrp="1" noChangeArrowheads="1"/>
          </p:cNvSpPr>
          <p:nvPr>
            <p:ph type="body" idx="1"/>
          </p:nvPr>
        </p:nvSpPr>
        <p:spPr>
          <a:xfrm>
            <a:off x="1165609" y="4403856"/>
            <a:ext cx="5144756" cy="4522880"/>
          </a:xfrm>
        </p:spPr>
        <p:txBody>
          <a:bodyPr lIns="96575" tIns="48287" rIns="96575" bIns="48287"/>
          <a:lstStyle/>
          <a:p>
            <a:r>
              <a:rPr lang="en-US" sz="1300" dirty="0"/>
              <a:t>Established in 1984 at the request of the Economic Summit of Industrialized Nations Working Group (G7), as the international forum for Earth observing space agencies. CEOS contributes the space component of the Global Earth Observation System of Systems (GEOSS) and supports key stakeholders with a wide range of Earth observation data, products, and expertise.  Focal point for international coordination of space-related Earth Observation (EO) activities; Optimize benefits through cooperation of members in mission planning and in development of compatible data products, formats, services, applications, and policies.</a:t>
            </a:r>
            <a:endParaRPr lang="ja-JP" altLang="en-US" sz="15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10A29223-CF21-400D-813A-8B52F62C31F9}" type="slidenum">
              <a:rPr lang="en-US"/>
              <a:pPr/>
              <a:t>12</a:t>
            </a:fld>
            <a:endParaRPr lang="en-US" dirty="0"/>
          </a:p>
        </p:txBody>
      </p:sp>
      <p:sp>
        <p:nvSpPr>
          <p:cNvPr id="83970" name="Rectangle 7"/>
          <p:cNvSpPr txBox="1">
            <a:spLocks noGrp="1" noChangeArrowheads="1"/>
          </p:cNvSpPr>
          <p:nvPr/>
        </p:nvSpPr>
        <p:spPr bwMode="auto">
          <a:xfrm>
            <a:off x="4143271" y="9120149"/>
            <a:ext cx="3170255" cy="479399"/>
          </a:xfrm>
          <a:prstGeom prst="rect">
            <a:avLst/>
          </a:prstGeom>
          <a:noFill/>
          <a:ln w="9525">
            <a:noFill/>
            <a:miter lim="800000"/>
            <a:headEnd/>
            <a:tailEnd/>
          </a:ln>
        </p:spPr>
        <p:txBody>
          <a:bodyPr lIns="96575" tIns="48287" rIns="96575" bIns="48287" anchor="b"/>
          <a:lstStyle/>
          <a:p>
            <a:pPr algn="r" defTabSz="963381"/>
            <a:fld id="{85DECFAE-D33D-4372-BDBF-09A98E67BF3A}" type="slidenum">
              <a:rPr lang="ja-JP" altLang="en-US" sz="1300"/>
              <a:pPr algn="r" defTabSz="963381"/>
              <a:t>12</a:t>
            </a:fld>
            <a:endParaRPr lang="en-US" altLang="ja-JP" sz="1300" dirty="0"/>
          </a:p>
        </p:txBody>
      </p:sp>
      <p:sp>
        <p:nvSpPr>
          <p:cNvPr id="83971" name="Rectangle 2"/>
          <p:cNvSpPr>
            <a:spLocks noGrp="1" noRot="1" noChangeAspect="1" noChangeArrowheads="1" noTextEdit="1"/>
          </p:cNvSpPr>
          <p:nvPr>
            <p:ph type="sldImg"/>
          </p:nvPr>
        </p:nvSpPr>
        <p:spPr>
          <a:xfrm>
            <a:off x="1282700" y="674688"/>
            <a:ext cx="4765675" cy="3573462"/>
          </a:xfrm>
          <a:ln/>
        </p:spPr>
      </p:sp>
      <p:sp>
        <p:nvSpPr>
          <p:cNvPr id="83972" name="Rectangle 3"/>
          <p:cNvSpPr>
            <a:spLocks noGrp="1" noChangeArrowheads="1"/>
          </p:cNvSpPr>
          <p:nvPr>
            <p:ph type="body" idx="1"/>
          </p:nvPr>
        </p:nvSpPr>
        <p:spPr>
          <a:xfrm>
            <a:off x="1165609" y="4403856"/>
            <a:ext cx="5144756" cy="4522880"/>
          </a:xfrm>
        </p:spPr>
        <p:txBody>
          <a:bodyPr lIns="96575" tIns="48287" rIns="96575" bIns="48287"/>
          <a:lstStyle/>
          <a:p>
            <a:r>
              <a:rPr lang="en-US" sz="1300" dirty="0"/>
              <a:t>Established in 1984 at the request of the Economic Summit of Industrialized Nations Working Group (G7), as the international forum for Earth observing space agencies. CEOS contributes the space component of the Global Earth Observation System of Systems (GEOSS) and supports key stakeholders with a wide range of Earth observation data, products, and expertise.  Focal point for international coordination of space-related Earth Observation (EO) activities; Optimize benefits through cooperation of members in mission planning and in development of compatible data products, formats, services, applications, and policies.</a:t>
            </a:r>
            <a:endParaRPr lang="ja-JP" altLang="en-US" sz="1500"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10A29223-CF21-400D-813A-8B52F62C31F9}" type="slidenum">
              <a:rPr lang="en-US"/>
              <a:pPr/>
              <a:t>13</a:t>
            </a:fld>
            <a:endParaRPr lang="en-US" dirty="0"/>
          </a:p>
        </p:txBody>
      </p:sp>
      <p:sp>
        <p:nvSpPr>
          <p:cNvPr id="83970" name="Rectangle 7"/>
          <p:cNvSpPr txBox="1">
            <a:spLocks noGrp="1" noChangeArrowheads="1"/>
          </p:cNvSpPr>
          <p:nvPr/>
        </p:nvSpPr>
        <p:spPr bwMode="auto">
          <a:xfrm>
            <a:off x="4143271" y="9120149"/>
            <a:ext cx="3170255" cy="479399"/>
          </a:xfrm>
          <a:prstGeom prst="rect">
            <a:avLst/>
          </a:prstGeom>
          <a:noFill/>
          <a:ln w="9525">
            <a:noFill/>
            <a:miter lim="800000"/>
            <a:headEnd/>
            <a:tailEnd/>
          </a:ln>
        </p:spPr>
        <p:txBody>
          <a:bodyPr lIns="96575" tIns="48287" rIns="96575" bIns="48287" anchor="b"/>
          <a:lstStyle/>
          <a:p>
            <a:pPr algn="r" defTabSz="963381"/>
            <a:fld id="{85DECFAE-D33D-4372-BDBF-09A98E67BF3A}" type="slidenum">
              <a:rPr lang="ja-JP" altLang="en-US" sz="1300"/>
              <a:pPr algn="r" defTabSz="963381"/>
              <a:t>13</a:t>
            </a:fld>
            <a:endParaRPr lang="en-US" altLang="ja-JP" sz="1300" dirty="0"/>
          </a:p>
        </p:txBody>
      </p:sp>
      <p:sp>
        <p:nvSpPr>
          <p:cNvPr id="83971" name="Rectangle 2"/>
          <p:cNvSpPr>
            <a:spLocks noGrp="1" noRot="1" noChangeAspect="1" noChangeArrowheads="1" noTextEdit="1"/>
          </p:cNvSpPr>
          <p:nvPr>
            <p:ph type="sldImg"/>
          </p:nvPr>
        </p:nvSpPr>
        <p:spPr>
          <a:xfrm>
            <a:off x="1282700" y="674688"/>
            <a:ext cx="4765675" cy="3573462"/>
          </a:xfrm>
          <a:ln/>
        </p:spPr>
      </p:sp>
      <p:sp>
        <p:nvSpPr>
          <p:cNvPr id="83972" name="Rectangle 3"/>
          <p:cNvSpPr>
            <a:spLocks noGrp="1" noChangeArrowheads="1"/>
          </p:cNvSpPr>
          <p:nvPr>
            <p:ph type="body" idx="1"/>
          </p:nvPr>
        </p:nvSpPr>
        <p:spPr>
          <a:xfrm>
            <a:off x="1165609" y="4403856"/>
            <a:ext cx="5144756" cy="4522880"/>
          </a:xfrm>
        </p:spPr>
        <p:txBody>
          <a:bodyPr lIns="96575" tIns="48287" rIns="96575" bIns="48287"/>
          <a:lstStyle/>
          <a:p>
            <a:r>
              <a:rPr lang="en-US" sz="1300" dirty="0"/>
              <a:t>Established in 1984 at the request of the Economic Summit of Industrialized Nations Working Group (G7), as the international forum for Earth observing space agencies. CEOS contributes the space component of the Global Earth Observation System of Systems (GEOSS) and supports key stakeholders with a wide range of Earth observation data, products, and expertise.  Focal point for international coordination of space-related Earth Observation (EO) activities; Optimize benefits through cooperation of members in mission planning and in development of compatible data products, formats, services, applications, and policies.</a:t>
            </a:r>
            <a:endParaRPr lang="ja-JP" altLang="en-US" sz="15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10A29223-CF21-400D-813A-8B52F62C31F9}" type="slidenum">
              <a:rPr lang="en-US"/>
              <a:pPr/>
              <a:t>2</a:t>
            </a:fld>
            <a:endParaRPr lang="en-US" dirty="0"/>
          </a:p>
        </p:txBody>
      </p:sp>
      <p:sp>
        <p:nvSpPr>
          <p:cNvPr id="83970" name="Rectangle 7"/>
          <p:cNvSpPr txBox="1">
            <a:spLocks noGrp="1" noChangeArrowheads="1"/>
          </p:cNvSpPr>
          <p:nvPr/>
        </p:nvSpPr>
        <p:spPr bwMode="auto">
          <a:xfrm>
            <a:off x="4143271" y="9120149"/>
            <a:ext cx="3170255" cy="479399"/>
          </a:xfrm>
          <a:prstGeom prst="rect">
            <a:avLst/>
          </a:prstGeom>
          <a:noFill/>
          <a:ln w="9525">
            <a:noFill/>
            <a:miter lim="800000"/>
            <a:headEnd/>
            <a:tailEnd/>
          </a:ln>
        </p:spPr>
        <p:txBody>
          <a:bodyPr lIns="96575" tIns="48287" rIns="96575" bIns="48287" anchor="b"/>
          <a:lstStyle/>
          <a:p>
            <a:pPr algn="r" defTabSz="963381"/>
            <a:fld id="{85DECFAE-D33D-4372-BDBF-09A98E67BF3A}" type="slidenum">
              <a:rPr lang="ja-JP" altLang="en-US" sz="1300"/>
              <a:pPr algn="r" defTabSz="963381"/>
              <a:t>2</a:t>
            </a:fld>
            <a:endParaRPr lang="en-US" altLang="ja-JP" sz="1300" dirty="0"/>
          </a:p>
        </p:txBody>
      </p:sp>
      <p:sp>
        <p:nvSpPr>
          <p:cNvPr id="83971" name="Rectangle 2"/>
          <p:cNvSpPr>
            <a:spLocks noGrp="1" noRot="1" noChangeAspect="1" noChangeArrowheads="1" noTextEdit="1"/>
          </p:cNvSpPr>
          <p:nvPr>
            <p:ph type="sldImg"/>
          </p:nvPr>
        </p:nvSpPr>
        <p:spPr>
          <a:xfrm>
            <a:off x="1282700" y="674688"/>
            <a:ext cx="4765675" cy="3573462"/>
          </a:xfrm>
          <a:ln/>
        </p:spPr>
      </p:sp>
      <p:sp>
        <p:nvSpPr>
          <p:cNvPr id="83972" name="Rectangle 3"/>
          <p:cNvSpPr>
            <a:spLocks noGrp="1" noChangeArrowheads="1"/>
          </p:cNvSpPr>
          <p:nvPr>
            <p:ph type="body" idx="1"/>
          </p:nvPr>
        </p:nvSpPr>
        <p:spPr>
          <a:xfrm>
            <a:off x="1165609" y="4403856"/>
            <a:ext cx="5144756" cy="4522880"/>
          </a:xfrm>
        </p:spPr>
        <p:txBody>
          <a:bodyPr lIns="96575" tIns="48287" rIns="96575" bIns="48287"/>
          <a:lstStyle/>
          <a:p>
            <a:r>
              <a:rPr lang="en-US" sz="1300" dirty="0"/>
              <a:t>Established in 1984 at the request of the Economic Summit of Industrialized Nations Working Group (G7), as the international forum for Earth observing space agencies. CEOS contributes the space component of the Global Earth Observation System of Systems (GEOSS) and supports key stakeholders with a wide range of Earth observation data, products, and expertise.  Focal point for international coordination of space-related Earth Observation (EO) activities; Optimize benefits through cooperation of members in mission planning and in development of compatible data products, formats, services, applications, and policies.</a:t>
            </a:r>
            <a:endParaRPr lang="ja-JP" altLang="en-US" sz="15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10A29223-CF21-400D-813A-8B52F62C31F9}" type="slidenum">
              <a:rPr lang="en-US"/>
              <a:pPr/>
              <a:t>3</a:t>
            </a:fld>
            <a:endParaRPr lang="en-US" dirty="0"/>
          </a:p>
        </p:txBody>
      </p:sp>
      <p:sp>
        <p:nvSpPr>
          <p:cNvPr id="83970" name="Rectangle 7"/>
          <p:cNvSpPr txBox="1">
            <a:spLocks noGrp="1" noChangeArrowheads="1"/>
          </p:cNvSpPr>
          <p:nvPr/>
        </p:nvSpPr>
        <p:spPr bwMode="auto">
          <a:xfrm>
            <a:off x="4143271" y="9120149"/>
            <a:ext cx="3170255" cy="479399"/>
          </a:xfrm>
          <a:prstGeom prst="rect">
            <a:avLst/>
          </a:prstGeom>
          <a:noFill/>
          <a:ln w="9525">
            <a:noFill/>
            <a:miter lim="800000"/>
            <a:headEnd/>
            <a:tailEnd/>
          </a:ln>
        </p:spPr>
        <p:txBody>
          <a:bodyPr lIns="96575" tIns="48287" rIns="96575" bIns="48287" anchor="b"/>
          <a:lstStyle/>
          <a:p>
            <a:pPr algn="r" defTabSz="963381"/>
            <a:fld id="{85DECFAE-D33D-4372-BDBF-09A98E67BF3A}" type="slidenum">
              <a:rPr lang="ja-JP" altLang="en-US" sz="1300"/>
              <a:pPr algn="r" defTabSz="963381"/>
              <a:t>3</a:t>
            </a:fld>
            <a:endParaRPr lang="en-US" altLang="ja-JP" sz="1300" dirty="0"/>
          </a:p>
        </p:txBody>
      </p:sp>
      <p:sp>
        <p:nvSpPr>
          <p:cNvPr id="83971" name="Rectangle 2"/>
          <p:cNvSpPr>
            <a:spLocks noGrp="1" noRot="1" noChangeAspect="1" noChangeArrowheads="1" noTextEdit="1"/>
          </p:cNvSpPr>
          <p:nvPr>
            <p:ph type="sldImg"/>
          </p:nvPr>
        </p:nvSpPr>
        <p:spPr>
          <a:xfrm>
            <a:off x="1282700" y="674688"/>
            <a:ext cx="4765675" cy="3573462"/>
          </a:xfrm>
          <a:ln/>
        </p:spPr>
      </p:sp>
      <p:sp>
        <p:nvSpPr>
          <p:cNvPr id="83972" name="Rectangle 3"/>
          <p:cNvSpPr>
            <a:spLocks noGrp="1" noChangeArrowheads="1"/>
          </p:cNvSpPr>
          <p:nvPr>
            <p:ph type="body" idx="1"/>
          </p:nvPr>
        </p:nvSpPr>
        <p:spPr>
          <a:xfrm>
            <a:off x="1165609" y="4403856"/>
            <a:ext cx="5144756" cy="4522880"/>
          </a:xfrm>
        </p:spPr>
        <p:txBody>
          <a:bodyPr lIns="96575" tIns="48287" rIns="96575" bIns="48287"/>
          <a:lstStyle/>
          <a:p>
            <a:r>
              <a:rPr lang="en-US" sz="1300" dirty="0"/>
              <a:t>Established in 1984 at the request of the Economic Summit of Industrialized Nations Working Group (G7), as the international forum for Earth observing space agencies. CEOS contributes the space component of the Global Earth Observation System of Systems (GEOSS) and supports key stakeholders with a wide range of Earth observation data, products, and expertise.  Focal point for international coordination of space-related Earth Observation (EO) activities; Optimize benefits through cooperation of members in mission planning and in development of compatible data products, formats, services, applications, and policies.</a:t>
            </a:r>
            <a:endParaRPr lang="ja-JP" altLang="en-US" sz="15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marL="657697" lvl="1" indent="-179371">
              <a:buFont typeface="Arial" pitchFamily="34" charset="0"/>
              <a:buChar char="•"/>
            </a:pPr>
            <a:endParaRPr lang="en-US" sz="1900" dirty="0"/>
          </a:p>
        </p:txBody>
      </p:sp>
      <p:sp>
        <p:nvSpPr>
          <p:cNvPr id="16388" name="Slide Number Placeholder 3"/>
          <p:cNvSpPr>
            <a:spLocks noGrp="1"/>
          </p:cNvSpPr>
          <p:nvPr>
            <p:ph type="sldNum" sz="quarter" idx="5"/>
          </p:nvPr>
        </p:nvSpPr>
        <p:spPr>
          <a:noFill/>
        </p:spPr>
        <p:txBody>
          <a:bodyPr/>
          <a:lstStyle/>
          <a:p>
            <a:fld id="{D283DF61-A367-4BFE-BD5C-58F10F1D88FB}" type="slidenum">
              <a:rPr lang="en-US" smtClean="0">
                <a:latin typeface="Times New Roman" pitchFamily="18" charset="0"/>
                <a:ea typeface="ＭＳ Ｐゴシック" charset="-128"/>
              </a:rPr>
              <a:pPr/>
              <a:t>4</a:t>
            </a:fld>
            <a:endParaRPr lang="en-US" dirty="0" smtClean="0">
              <a:latin typeface="Times New Roman" pitchFamily="18" charset="0"/>
              <a:ea typeface="ＭＳ Ｐゴシック"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marL="657697" lvl="1" indent="-179371">
              <a:buFont typeface="Arial" pitchFamily="34" charset="0"/>
              <a:buChar char="•"/>
            </a:pPr>
            <a:endParaRPr lang="en-US" sz="1900" dirty="0"/>
          </a:p>
        </p:txBody>
      </p:sp>
      <p:sp>
        <p:nvSpPr>
          <p:cNvPr id="16388" name="Slide Number Placeholder 3"/>
          <p:cNvSpPr>
            <a:spLocks noGrp="1"/>
          </p:cNvSpPr>
          <p:nvPr>
            <p:ph type="sldNum" sz="quarter" idx="5"/>
          </p:nvPr>
        </p:nvSpPr>
        <p:spPr>
          <a:noFill/>
        </p:spPr>
        <p:txBody>
          <a:bodyPr/>
          <a:lstStyle/>
          <a:p>
            <a:fld id="{D283DF61-A367-4BFE-BD5C-58F10F1D88FB}" type="slidenum">
              <a:rPr lang="en-US" smtClean="0">
                <a:latin typeface="Times New Roman" pitchFamily="18" charset="0"/>
                <a:ea typeface="ＭＳ Ｐゴシック" charset="-128"/>
              </a:rPr>
              <a:pPr/>
              <a:t>5</a:t>
            </a:fld>
            <a:endParaRPr lang="en-US" dirty="0" smtClean="0">
              <a:latin typeface="Times New Roman" pitchFamily="18" charset="0"/>
              <a:ea typeface="ＭＳ Ｐゴシック"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marL="657697" lvl="1" indent="-179371">
              <a:buFont typeface="Arial" pitchFamily="34" charset="0"/>
              <a:buChar char="•"/>
            </a:pPr>
            <a:endParaRPr lang="en-US" sz="1900" dirty="0"/>
          </a:p>
        </p:txBody>
      </p:sp>
      <p:sp>
        <p:nvSpPr>
          <p:cNvPr id="16388" name="Slide Number Placeholder 3"/>
          <p:cNvSpPr>
            <a:spLocks noGrp="1"/>
          </p:cNvSpPr>
          <p:nvPr>
            <p:ph type="sldNum" sz="quarter" idx="5"/>
          </p:nvPr>
        </p:nvSpPr>
        <p:spPr>
          <a:noFill/>
        </p:spPr>
        <p:txBody>
          <a:bodyPr/>
          <a:lstStyle/>
          <a:p>
            <a:fld id="{D283DF61-A367-4BFE-BD5C-58F10F1D88FB}" type="slidenum">
              <a:rPr lang="en-US" smtClean="0">
                <a:latin typeface="Times New Roman" pitchFamily="18" charset="0"/>
                <a:ea typeface="ＭＳ Ｐゴシック" charset="-128"/>
              </a:rPr>
              <a:pPr/>
              <a:t>6</a:t>
            </a:fld>
            <a:endParaRPr lang="en-US" dirty="0" smtClean="0">
              <a:latin typeface="Times New Roman" pitchFamily="18" charset="0"/>
              <a:ea typeface="ＭＳ Ｐゴシック"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D0C9C3-9C34-4707-BB37-AD785BB16E1C}" type="slidenum">
              <a:rPr lang="en-US" smtClean="0"/>
              <a:pPr/>
              <a:t>7</a:t>
            </a:fld>
            <a:endParaRPr lang="en-US" dirty="0"/>
          </a:p>
        </p:txBody>
      </p:sp>
    </p:spTree>
    <p:extLst>
      <p:ext uri="{BB962C8B-B14F-4D97-AF65-F5344CB8AC3E}">
        <p14:creationId xmlns:p14="http://schemas.microsoft.com/office/powerpoint/2010/main" val="30731193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D0C9C3-9C34-4707-BB37-AD785BB16E1C}" type="slidenum">
              <a:rPr lang="en-US" smtClean="0"/>
              <a:pPr/>
              <a:t>8</a:t>
            </a:fld>
            <a:endParaRPr lang="en-US" dirty="0"/>
          </a:p>
        </p:txBody>
      </p:sp>
    </p:spTree>
    <p:extLst>
      <p:ext uri="{BB962C8B-B14F-4D97-AF65-F5344CB8AC3E}">
        <p14:creationId xmlns:p14="http://schemas.microsoft.com/office/powerpoint/2010/main" val="30731193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D0C9C3-9C34-4707-BB37-AD785BB16E1C}" type="slidenum">
              <a:rPr lang="en-US" smtClean="0"/>
              <a:pPr/>
              <a:t>9</a:t>
            </a:fld>
            <a:endParaRPr lang="en-US" dirty="0"/>
          </a:p>
        </p:txBody>
      </p:sp>
    </p:spTree>
    <p:extLst>
      <p:ext uri="{BB962C8B-B14F-4D97-AF65-F5344CB8AC3E}">
        <p14:creationId xmlns:p14="http://schemas.microsoft.com/office/powerpoint/2010/main" val="3073119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8D3BB5E1-E975-4D2A-B3E2-3361CDADB14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F145814D-89CE-4F29-A46F-EF6DEA74CC9A}" type="slidenum">
              <a:rPr lang="en-US"/>
              <a:pPr/>
              <a:t>‹#›</a:t>
            </a:fld>
            <a:endParaRPr lang="en-US"/>
          </a:p>
        </p:txBody>
      </p:sp>
      <p:sp>
        <p:nvSpPr>
          <p:cNvPr id="5" name="TextBox 4"/>
          <p:cNvSpPr txBox="1"/>
          <p:nvPr userDrawn="1"/>
        </p:nvSpPr>
        <p:spPr>
          <a:xfrm>
            <a:off x="0" y="0"/>
            <a:ext cx="1295400" cy="1200329"/>
          </a:xfrm>
          <a:prstGeom prst="rect">
            <a:avLst/>
          </a:prstGeom>
          <a:solidFill>
            <a:schemeClr val="tx1"/>
          </a:solidFill>
        </p:spPr>
        <p:txBody>
          <a:bodyPr wrap="square" rtlCol="0">
            <a:spAutoFit/>
          </a:bodyPr>
          <a:lstStyle/>
          <a:p>
            <a:endParaRPr lang="en-US" dirty="0" smtClean="0"/>
          </a:p>
          <a:p>
            <a:endParaRPr lang="en-US" dirty="0" smtClean="0"/>
          </a:p>
          <a:p>
            <a:endParaRPr lang="en-US" dirty="0" smtClean="0"/>
          </a:p>
          <a:p>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E1D05E17-EC29-4803-B6C2-F9A3C7CB5589}"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1295400" y="0"/>
            <a:ext cx="7848600" cy="9906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0" y="1143000"/>
            <a:ext cx="9144000" cy="4191000"/>
          </a:xfrm>
        </p:spPr>
        <p:txBody>
          <a:bodyPr/>
          <a:lstStyle/>
          <a:p>
            <a:endParaRPr lang="en-US"/>
          </a:p>
        </p:txBody>
      </p:sp>
      <p:sp>
        <p:nvSpPr>
          <p:cNvPr id="4" name="Slide Number Placeholder 3"/>
          <p:cNvSpPr>
            <a:spLocks noGrp="1"/>
          </p:cNvSpPr>
          <p:nvPr>
            <p:ph type="sldNum" sz="quarter" idx="10"/>
          </p:nvPr>
        </p:nvSpPr>
        <p:spPr>
          <a:xfrm>
            <a:off x="7010400" y="4876800"/>
            <a:ext cx="2133600" cy="476250"/>
          </a:xfrm>
        </p:spPr>
        <p:txBody>
          <a:bodyPr/>
          <a:lstStyle>
            <a:lvl1pPr>
              <a:defRPr/>
            </a:lvl1pPr>
          </a:lstStyle>
          <a:p>
            <a:fld id="{D7E56380-59B3-45B0-BED8-7BA067D9D98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96E7E44A-95A4-4D84-B060-74C5DA9603E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C5110E6C-A75E-440E-9D6B-E9A662EE322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143000"/>
            <a:ext cx="44958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4958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ADE05DF9-0574-481A-97A8-D4789E1589C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BEE29E69-AD07-48C3-A02E-6710B3EE3ED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6846E32B-F463-42EC-9ED1-468A0A63409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69517F23-C24F-4816-B9DD-4554AE9B801B}" type="slidenum">
              <a:rPr lang="en-US"/>
              <a:pPr/>
              <a:t>‹#›</a:t>
            </a:fld>
            <a:endParaRPr lang="en-US"/>
          </a:p>
        </p:txBody>
      </p:sp>
      <p:sp>
        <p:nvSpPr>
          <p:cNvPr id="3" name="TextBox 2"/>
          <p:cNvSpPr txBox="1"/>
          <p:nvPr userDrawn="1"/>
        </p:nvSpPr>
        <p:spPr>
          <a:xfrm>
            <a:off x="0" y="0"/>
            <a:ext cx="1295400" cy="1200329"/>
          </a:xfrm>
          <a:prstGeom prst="rect">
            <a:avLst/>
          </a:prstGeom>
          <a:solidFill>
            <a:schemeClr val="tx1"/>
          </a:solidFill>
        </p:spPr>
        <p:txBody>
          <a:bodyPr wrap="square" rtlCol="0">
            <a:spAutoFit/>
          </a:bodyPr>
          <a:lstStyle/>
          <a:p>
            <a:endParaRPr lang="en-US" dirty="0" smtClean="0"/>
          </a:p>
          <a:p>
            <a:endParaRPr lang="en-US" dirty="0" smtClean="0"/>
          </a:p>
          <a:p>
            <a:endParaRPr lang="en-US" dirty="0" smtClean="0"/>
          </a:p>
          <a:p>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0AE60497-76B8-4F6C-A496-029844431892}" type="slidenum">
              <a:rPr lang="en-US"/>
              <a:pPr/>
              <a:t>‹#›</a:t>
            </a:fld>
            <a:endParaRPr lang="en-US"/>
          </a:p>
        </p:txBody>
      </p:sp>
      <p:sp>
        <p:nvSpPr>
          <p:cNvPr id="6" name="TextBox 5"/>
          <p:cNvSpPr txBox="1"/>
          <p:nvPr userDrawn="1"/>
        </p:nvSpPr>
        <p:spPr>
          <a:xfrm>
            <a:off x="0" y="0"/>
            <a:ext cx="1295400" cy="1200329"/>
          </a:xfrm>
          <a:prstGeom prst="rect">
            <a:avLst/>
          </a:prstGeom>
          <a:solidFill>
            <a:schemeClr val="tx1"/>
          </a:solidFill>
        </p:spPr>
        <p:txBody>
          <a:bodyPr wrap="square" rtlCol="0">
            <a:spAutoFit/>
          </a:bodyPr>
          <a:lstStyle/>
          <a:p>
            <a:endParaRPr lang="en-US" dirty="0" smtClean="0"/>
          </a:p>
          <a:p>
            <a:endParaRPr lang="en-US" dirty="0" smtClean="0"/>
          </a:p>
          <a:p>
            <a:endParaRPr lang="en-US" dirty="0" smtClean="0"/>
          </a:p>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3D2DE182-47E8-4515-ACE6-AC700965D386}" type="slidenum">
              <a:rPr lang="en-US"/>
              <a:pPr/>
              <a:t>‹#›</a:t>
            </a:fld>
            <a:endParaRPr lang="en-US"/>
          </a:p>
        </p:txBody>
      </p:sp>
      <p:sp>
        <p:nvSpPr>
          <p:cNvPr id="6" name="TextBox 5"/>
          <p:cNvSpPr txBox="1"/>
          <p:nvPr userDrawn="1"/>
        </p:nvSpPr>
        <p:spPr>
          <a:xfrm>
            <a:off x="0" y="0"/>
            <a:ext cx="1295400" cy="1200329"/>
          </a:xfrm>
          <a:prstGeom prst="rect">
            <a:avLst/>
          </a:prstGeom>
          <a:solidFill>
            <a:schemeClr val="tx1"/>
          </a:solidFill>
        </p:spPr>
        <p:txBody>
          <a:bodyPr wrap="square" rtlCol="0">
            <a:spAutoFit/>
          </a:bodyPr>
          <a:lstStyle/>
          <a:p>
            <a:endParaRPr lang="en-US" dirty="0" smtClean="0"/>
          </a:p>
          <a:p>
            <a:endParaRPr lang="en-US" dirty="0" smtClean="0"/>
          </a:p>
          <a:p>
            <a:endParaRPr lang="en-US" dirty="0" smtClean="0"/>
          </a:p>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pic>
        <p:nvPicPr>
          <p:cNvPr id="1039" name="Picture 15"/>
          <p:cNvPicPr>
            <a:picLocks noChangeAspect="1" noChangeArrowheads="1"/>
          </p:cNvPicPr>
          <p:nvPr userDrawn="1"/>
        </p:nvPicPr>
        <p:blipFill>
          <a:blip r:embed="rId14" cstate="print"/>
          <a:srcRect t="44029" b="9735"/>
          <a:stretch>
            <a:fillRect/>
          </a:stretch>
        </p:blipFill>
        <p:spPr bwMode="auto">
          <a:xfrm>
            <a:off x="0" y="5486400"/>
            <a:ext cx="9144000" cy="1435835"/>
          </a:xfrm>
          <a:prstGeom prst="rect">
            <a:avLst/>
          </a:prstGeom>
          <a:noFill/>
          <a:ln w="9525">
            <a:noFill/>
            <a:miter lim="800000"/>
            <a:headEnd/>
            <a:tailEnd/>
          </a:ln>
          <a:effectLst/>
        </p:spPr>
      </p:pic>
      <p:sp>
        <p:nvSpPr>
          <p:cNvPr id="1026" name="Rectangle 2"/>
          <p:cNvSpPr>
            <a:spLocks noGrp="1" noChangeArrowheads="1"/>
          </p:cNvSpPr>
          <p:nvPr>
            <p:ph type="title"/>
          </p:nvPr>
        </p:nvSpPr>
        <p:spPr bwMode="auto">
          <a:xfrm>
            <a:off x="1295400" y="0"/>
            <a:ext cx="7848600" cy="990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0" y="1143000"/>
            <a:ext cx="914400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0" name="Line 16"/>
          <p:cNvSpPr>
            <a:spLocks noChangeShapeType="1"/>
          </p:cNvSpPr>
          <p:nvPr userDrawn="1"/>
        </p:nvSpPr>
        <p:spPr bwMode="auto">
          <a:xfrm>
            <a:off x="0" y="5486400"/>
            <a:ext cx="9144000" cy="0"/>
          </a:xfrm>
          <a:prstGeom prst="line">
            <a:avLst/>
          </a:prstGeom>
          <a:noFill/>
          <a:ln w="28575">
            <a:pattFill prst="lgCheck">
              <a:fgClr>
                <a:schemeClr val="folHlink"/>
              </a:fgClr>
              <a:bgClr>
                <a:schemeClr val="tx1"/>
              </a:bgClr>
            </a:pattFill>
            <a:round/>
            <a:headEnd/>
            <a:tailEnd/>
          </a:ln>
          <a:effectLst/>
        </p:spPr>
        <p:txBody>
          <a:bodyPr/>
          <a:lstStyle/>
          <a:p>
            <a:endParaRPr lang="en-US"/>
          </a:p>
        </p:txBody>
      </p:sp>
      <p:sp>
        <p:nvSpPr>
          <p:cNvPr id="1030" name="Slide Number Placeholder 1029"/>
          <p:cNvSpPr>
            <a:spLocks noGrp="1" noChangeArrowheads="1"/>
          </p:cNvSpPr>
          <p:nvPr>
            <p:ph type="sldNum" sz="quarter" idx="4"/>
          </p:nvPr>
        </p:nvSpPr>
        <p:spPr bwMode="auto">
          <a:xfrm>
            <a:off x="7010400" y="4876800"/>
            <a:ext cx="2133600" cy="4762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000">
                <a:solidFill>
                  <a:srgbClr val="9999FF"/>
                </a:solidFill>
              </a:defRPr>
            </a:lvl1pPr>
          </a:lstStyle>
          <a:p>
            <a:fld id="{18612786-496F-4C37-95C5-19CDDA48EF8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r" rtl="0" fontAlgn="base">
        <a:spcBef>
          <a:spcPct val="0"/>
        </a:spcBef>
        <a:spcAft>
          <a:spcPct val="0"/>
        </a:spcAft>
        <a:defRPr sz="4000" b="1">
          <a:solidFill>
            <a:srgbClr val="CCFF66"/>
          </a:solidFill>
          <a:effectLst>
            <a:outerShdw blurRad="38100" dist="38100" dir="2700000" algn="tl">
              <a:srgbClr val="FFFFFF"/>
            </a:outerShdw>
          </a:effectLst>
          <a:latin typeface="+mj-lt"/>
          <a:ea typeface="+mj-ea"/>
          <a:cs typeface="+mj-cs"/>
        </a:defRPr>
      </a:lvl1pPr>
      <a:lvl2pPr algn="r" rtl="0" fontAlgn="base">
        <a:spcBef>
          <a:spcPct val="0"/>
        </a:spcBef>
        <a:spcAft>
          <a:spcPct val="0"/>
        </a:spcAft>
        <a:defRPr sz="4000" b="1">
          <a:solidFill>
            <a:srgbClr val="CCFF66"/>
          </a:solidFill>
          <a:effectLst>
            <a:outerShdw blurRad="38100" dist="38100" dir="2700000" algn="tl">
              <a:srgbClr val="FFFFFF"/>
            </a:outerShdw>
          </a:effectLst>
          <a:latin typeface="Arial" charset="0"/>
        </a:defRPr>
      </a:lvl2pPr>
      <a:lvl3pPr algn="r" rtl="0" fontAlgn="base">
        <a:spcBef>
          <a:spcPct val="0"/>
        </a:spcBef>
        <a:spcAft>
          <a:spcPct val="0"/>
        </a:spcAft>
        <a:defRPr sz="4000" b="1">
          <a:solidFill>
            <a:srgbClr val="CCFF66"/>
          </a:solidFill>
          <a:effectLst>
            <a:outerShdw blurRad="38100" dist="38100" dir="2700000" algn="tl">
              <a:srgbClr val="FFFFFF"/>
            </a:outerShdw>
          </a:effectLst>
          <a:latin typeface="Arial" charset="0"/>
        </a:defRPr>
      </a:lvl3pPr>
      <a:lvl4pPr algn="r" rtl="0" fontAlgn="base">
        <a:spcBef>
          <a:spcPct val="0"/>
        </a:spcBef>
        <a:spcAft>
          <a:spcPct val="0"/>
        </a:spcAft>
        <a:defRPr sz="4000" b="1">
          <a:solidFill>
            <a:srgbClr val="CCFF66"/>
          </a:solidFill>
          <a:effectLst>
            <a:outerShdw blurRad="38100" dist="38100" dir="2700000" algn="tl">
              <a:srgbClr val="FFFFFF"/>
            </a:outerShdw>
          </a:effectLst>
          <a:latin typeface="Arial" charset="0"/>
        </a:defRPr>
      </a:lvl4pPr>
      <a:lvl5pPr algn="r" rtl="0" fontAlgn="base">
        <a:spcBef>
          <a:spcPct val="0"/>
        </a:spcBef>
        <a:spcAft>
          <a:spcPct val="0"/>
        </a:spcAft>
        <a:defRPr sz="4000" b="1">
          <a:solidFill>
            <a:srgbClr val="CCFF66"/>
          </a:solidFill>
          <a:effectLst>
            <a:outerShdw blurRad="38100" dist="38100" dir="2700000" algn="tl">
              <a:srgbClr val="FFFFFF"/>
            </a:outerShdw>
          </a:effectLst>
          <a:latin typeface="Arial" charset="0"/>
        </a:defRPr>
      </a:lvl5pPr>
      <a:lvl6pPr marL="457200" algn="r" rtl="0" fontAlgn="base">
        <a:spcBef>
          <a:spcPct val="0"/>
        </a:spcBef>
        <a:spcAft>
          <a:spcPct val="0"/>
        </a:spcAft>
        <a:defRPr sz="4000" b="1">
          <a:solidFill>
            <a:srgbClr val="CCFF66"/>
          </a:solidFill>
          <a:effectLst>
            <a:outerShdw blurRad="38100" dist="38100" dir="2700000" algn="tl">
              <a:srgbClr val="FFFFFF"/>
            </a:outerShdw>
          </a:effectLst>
          <a:latin typeface="Arial" charset="0"/>
        </a:defRPr>
      </a:lvl6pPr>
      <a:lvl7pPr marL="914400" algn="r" rtl="0" fontAlgn="base">
        <a:spcBef>
          <a:spcPct val="0"/>
        </a:spcBef>
        <a:spcAft>
          <a:spcPct val="0"/>
        </a:spcAft>
        <a:defRPr sz="4000" b="1">
          <a:solidFill>
            <a:srgbClr val="CCFF66"/>
          </a:solidFill>
          <a:effectLst>
            <a:outerShdw blurRad="38100" dist="38100" dir="2700000" algn="tl">
              <a:srgbClr val="FFFFFF"/>
            </a:outerShdw>
          </a:effectLst>
          <a:latin typeface="Arial" charset="0"/>
        </a:defRPr>
      </a:lvl7pPr>
      <a:lvl8pPr marL="1371600" algn="r" rtl="0" fontAlgn="base">
        <a:spcBef>
          <a:spcPct val="0"/>
        </a:spcBef>
        <a:spcAft>
          <a:spcPct val="0"/>
        </a:spcAft>
        <a:defRPr sz="4000" b="1">
          <a:solidFill>
            <a:srgbClr val="CCFF66"/>
          </a:solidFill>
          <a:effectLst>
            <a:outerShdw blurRad="38100" dist="38100" dir="2700000" algn="tl">
              <a:srgbClr val="FFFFFF"/>
            </a:outerShdw>
          </a:effectLst>
          <a:latin typeface="Arial" charset="0"/>
        </a:defRPr>
      </a:lvl8pPr>
      <a:lvl9pPr marL="1828800" algn="r" rtl="0" fontAlgn="base">
        <a:spcBef>
          <a:spcPct val="0"/>
        </a:spcBef>
        <a:spcAft>
          <a:spcPct val="0"/>
        </a:spcAft>
        <a:defRPr sz="4000" b="1">
          <a:solidFill>
            <a:srgbClr val="CCFF66"/>
          </a:solidFill>
          <a:effectLst>
            <a:outerShdw blurRad="38100" dist="38100" dir="2700000" algn="tl">
              <a:srgbClr val="FFFFFF"/>
            </a:outerShdw>
          </a:effectLst>
          <a:latin typeface="Arial" charset="0"/>
        </a:defRPr>
      </a:lvl9pPr>
    </p:titleStyle>
    <p:bodyStyle>
      <a:lvl1pPr marL="342900" indent="-342900" algn="l" rtl="0" fontAlgn="base">
        <a:spcBef>
          <a:spcPct val="20000"/>
        </a:spcBef>
        <a:spcAft>
          <a:spcPct val="0"/>
        </a:spcAft>
        <a:buChar char="•"/>
        <a:defRPr sz="3200" b="1">
          <a:solidFill>
            <a:srgbClr val="CCFF66"/>
          </a:solidFill>
          <a:latin typeface="+mn-lt"/>
          <a:ea typeface="+mn-ea"/>
          <a:cs typeface="+mn-cs"/>
        </a:defRPr>
      </a:lvl1pPr>
      <a:lvl2pPr marL="742950" indent="-285750" algn="l" rtl="0" fontAlgn="base">
        <a:spcBef>
          <a:spcPct val="20000"/>
        </a:spcBef>
        <a:spcAft>
          <a:spcPct val="0"/>
        </a:spcAft>
        <a:buChar char="–"/>
        <a:defRPr sz="2800" b="1">
          <a:solidFill>
            <a:srgbClr val="CCFF66"/>
          </a:solidFill>
          <a:latin typeface="+mn-lt"/>
        </a:defRPr>
      </a:lvl2pPr>
      <a:lvl3pPr marL="1143000" indent="-228600" algn="l" rtl="0" fontAlgn="base">
        <a:spcBef>
          <a:spcPct val="20000"/>
        </a:spcBef>
        <a:spcAft>
          <a:spcPct val="0"/>
        </a:spcAft>
        <a:buChar char="•"/>
        <a:defRPr sz="2400" b="1">
          <a:solidFill>
            <a:srgbClr val="CCFF66"/>
          </a:solidFill>
          <a:latin typeface="+mn-lt"/>
        </a:defRPr>
      </a:lvl3pPr>
      <a:lvl4pPr marL="1600200" indent="-228600" algn="l" rtl="0" fontAlgn="base">
        <a:spcBef>
          <a:spcPct val="20000"/>
        </a:spcBef>
        <a:spcAft>
          <a:spcPct val="0"/>
        </a:spcAft>
        <a:buChar char="–"/>
        <a:defRPr sz="2000" b="1">
          <a:solidFill>
            <a:srgbClr val="CCFF66"/>
          </a:solidFill>
          <a:latin typeface="+mn-lt"/>
        </a:defRPr>
      </a:lvl4pPr>
      <a:lvl5pPr marL="2057400" indent="-228600" algn="l" rtl="0" fontAlgn="base">
        <a:spcBef>
          <a:spcPct val="20000"/>
        </a:spcBef>
        <a:spcAft>
          <a:spcPct val="0"/>
        </a:spcAft>
        <a:buChar char="»"/>
        <a:defRPr sz="2000" b="1">
          <a:solidFill>
            <a:srgbClr val="CCFF66"/>
          </a:solidFill>
          <a:latin typeface="+mn-lt"/>
        </a:defRPr>
      </a:lvl5pPr>
      <a:lvl6pPr marL="2514600" indent="-228600" algn="l" rtl="0" fontAlgn="base">
        <a:spcBef>
          <a:spcPct val="20000"/>
        </a:spcBef>
        <a:spcAft>
          <a:spcPct val="0"/>
        </a:spcAft>
        <a:buChar char="»"/>
        <a:defRPr sz="2000" b="1">
          <a:solidFill>
            <a:srgbClr val="CCFF66"/>
          </a:solidFill>
          <a:latin typeface="+mn-lt"/>
        </a:defRPr>
      </a:lvl6pPr>
      <a:lvl7pPr marL="2971800" indent="-228600" algn="l" rtl="0" fontAlgn="base">
        <a:spcBef>
          <a:spcPct val="20000"/>
        </a:spcBef>
        <a:spcAft>
          <a:spcPct val="0"/>
        </a:spcAft>
        <a:buChar char="»"/>
        <a:defRPr sz="2000" b="1">
          <a:solidFill>
            <a:srgbClr val="CCFF66"/>
          </a:solidFill>
          <a:latin typeface="+mn-lt"/>
        </a:defRPr>
      </a:lvl7pPr>
      <a:lvl8pPr marL="3429000" indent="-228600" algn="l" rtl="0" fontAlgn="base">
        <a:spcBef>
          <a:spcPct val="20000"/>
        </a:spcBef>
        <a:spcAft>
          <a:spcPct val="0"/>
        </a:spcAft>
        <a:buChar char="»"/>
        <a:defRPr sz="2000" b="1">
          <a:solidFill>
            <a:srgbClr val="CCFF66"/>
          </a:solidFill>
          <a:latin typeface="+mn-lt"/>
        </a:defRPr>
      </a:lvl8pPr>
      <a:lvl9pPr marL="3886200" indent="-228600" algn="l" rtl="0" fontAlgn="base">
        <a:spcBef>
          <a:spcPct val="20000"/>
        </a:spcBef>
        <a:spcAft>
          <a:spcPct val="0"/>
        </a:spcAft>
        <a:buChar char="»"/>
        <a:defRPr sz="2000" b="1">
          <a:solidFill>
            <a:srgbClr val="CCFF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png"/></Relationships>
</file>

<file path=ppt/slides/_rels/slide5.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png"/></Relationships>
</file>

<file path=ppt/slides/_rels/slide6.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png"/></Relationships>
</file>

<file path=ppt/slides/_rels/slide7.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png"/></Relationships>
</file>

<file path=ppt/slides/_rels/slide8.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png"/></Relationships>
</file>

<file path=ppt/slides/_rels/slide9.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63" name="Rectangle 19"/>
          <p:cNvSpPr>
            <a:spLocks noGrp="1" noChangeArrowheads="1"/>
          </p:cNvSpPr>
          <p:nvPr>
            <p:ph type="title"/>
          </p:nvPr>
        </p:nvSpPr>
        <p:spPr>
          <a:xfrm>
            <a:off x="0" y="0"/>
            <a:ext cx="9144000" cy="1189038"/>
          </a:xfrm>
          <a:noFill/>
          <a:ln/>
        </p:spPr>
        <p:txBody>
          <a:bodyPr/>
          <a:lstStyle/>
          <a:p>
            <a:r>
              <a:rPr lang="en-US" sz="3800" dirty="0" smtClean="0">
                <a:solidFill>
                  <a:schemeClr val="bg1"/>
                </a:solidFill>
                <a:effectLst/>
              </a:rPr>
              <a:t>The Committee on Earth Observation Satellites (CEOS)</a:t>
            </a:r>
            <a:endParaRPr lang="en-US" sz="3800" i="1" dirty="0">
              <a:solidFill>
                <a:schemeClr val="bg1"/>
              </a:solidFill>
              <a:effectLst/>
            </a:endParaRPr>
          </a:p>
        </p:txBody>
      </p:sp>
      <p:sp>
        <p:nvSpPr>
          <p:cNvPr id="6147" name="Rectangle 3"/>
          <p:cNvSpPr>
            <a:spLocks noGrp="1" noChangeArrowheads="1"/>
          </p:cNvSpPr>
          <p:nvPr>
            <p:ph idx="1"/>
          </p:nvPr>
        </p:nvSpPr>
        <p:spPr>
          <a:xfrm>
            <a:off x="685800" y="4800600"/>
            <a:ext cx="8458200" cy="2057400"/>
          </a:xfrm>
        </p:spPr>
        <p:txBody>
          <a:bodyPr/>
          <a:lstStyle/>
          <a:p>
            <a:pPr algn="r">
              <a:lnSpc>
                <a:spcPct val="80000"/>
              </a:lnSpc>
              <a:buFontTx/>
              <a:buNone/>
            </a:pPr>
            <a:endParaRPr lang="en-US" sz="2000" dirty="0" smtClean="0"/>
          </a:p>
          <a:p>
            <a:pPr algn="r">
              <a:lnSpc>
                <a:spcPct val="80000"/>
              </a:lnSpc>
              <a:buFontTx/>
              <a:buNone/>
            </a:pPr>
            <a:endParaRPr lang="en-US" sz="2000" dirty="0" smtClean="0"/>
          </a:p>
          <a:p>
            <a:pPr algn="r">
              <a:lnSpc>
                <a:spcPct val="80000"/>
              </a:lnSpc>
              <a:buFontTx/>
              <a:buNone/>
            </a:pPr>
            <a:endParaRPr lang="en-US" sz="2000" dirty="0" smtClean="0"/>
          </a:p>
          <a:p>
            <a:pPr algn="r">
              <a:lnSpc>
                <a:spcPct val="80000"/>
              </a:lnSpc>
              <a:buFontTx/>
              <a:buNone/>
            </a:pPr>
            <a:endParaRPr lang="en-US" sz="2000" dirty="0"/>
          </a:p>
          <a:p>
            <a:pPr algn="r">
              <a:lnSpc>
                <a:spcPct val="80000"/>
              </a:lnSpc>
              <a:buFontTx/>
              <a:buNone/>
            </a:pPr>
            <a:endParaRPr lang="en-US" sz="1600" dirty="0"/>
          </a:p>
          <a:p>
            <a:pPr algn="r">
              <a:lnSpc>
                <a:spcPct val="80000"/>
              </a:lnSpc>
              <a:buFontTx/>
              <a:buNone/>
            </a:pPr>
            <a:r>
              <a:rPr lang="en-US" sz="2400" i="1" dirty="0" smtClean="0">
                <a:solidFill>
                  <a:srgbClr val="9999FF"/>
                </a:solidFill>
              </a:rPr>
              <a:t>January 2015</a:t>
            </a:r>
            <a:endParaRPr lang="en-US" sz="2400" i="1" dirty="0">
              <a:solidFill>
                <a:srgbClr val="9999FF"/>
              </a:solidFill>
            </a:endParaRPr>
          </a:p>
        </p:txBody>
      </p:sp>
      <p:pic>
        <p:nvPicPr>
          <p:cNvPr id="6164" name="Picture 20"/>
          <p:cNvPicPr>
            <a:picLocks noChangeAspect="1" noChangeArrowheads="1"/>
          </p:cNvPicPr>
          <p:nvPr/>
        </p:nvPicPr>
        <p:blipFill>
          <a:blip r:embed="rId3" cstate="print"/>
          <a:srcRect/>
          <a:stretch>
            <a:fillRect/>
          </a:stretch>
        </p:blipFill>
        <p:spPr bwMode="auto">
          <a:xfrm>
            <a:off x="-6350" y="1384300"/>
            <a:ext cx="9150350" cy="3644900"/>
          </a:xfrm>
          <a:prstGeom prst="rect">
            <a:avLst/>
          </a:prstGeom>
          <a:noFill/>
          <a:ln w="9525">
            <a:noFill/>
            <a:miter lim="800000"/>
            <a:headEnd/>
            <a:tailEnd/>
          </a:ln>
          <a:effectLst/>
        </p:spPr>
      </p:pic>
      <p:sp>
        <p:nvSpPr>
          <p:cNvPr id="2" name="TextBox 1"/>
          <p:cNvSpPr txBox="1"/>
          <p:nvPr/>
        </p:nvSpPr>
        <p:spPr>
          <a:xfrm>
            <a:off x="152400" y="5334000"/>
            <a:ext cx="5334000" cy="1200329"/>
          </a:xfrm>
          <a:prstGeom prst="rect">
            <a:avLst/>
          </a:prstGeom>
          <a:noFill/>
        </p:spPr>
        <p:txBody>
          <a:bodyPr wrap="square" rtlCol="0">
            <a:spAutoFit/>
          </a:bodyPr>
          <a:lstStyle/>
          <a:p>
            <a:r>
              <a:rPr lang="en-AU" sz="3600" i="1" dirty="0" smtClean="0">
                <a:solidFill>
                  <a:schemeClr val="bg1"/>
                </a:solidFill>
              </a:rPr>
              <a:t>Viewing Earth</a:t>
            </a:r>
          </a:p>
          <a:p>
            <a:r>
              <a:rPr lang="en-AU" sz="3600" i="1" dirty="0">
                <a:solidFill>
                  <a:schemeClr val="bg1"/>
                </a:solidFill>
              </a:rPr>
              <a:t> </a:t>
            </a:r>
            <a:r>
              <a:rPr lang="en-AU" sz="3600" i="1" dirty="0" smtClean="0">
                <a:solidFill>
                  <a:schemeClr val="bg1"/>
                </a:solidFill>
              </a:rPr>
              <a:t>            Serving Society</a:t>
            </a:r>
            <a:endParaRPr lang="en-AU" sz="3600" i="1" dirty="0">
              <a:solidFill>
                <a:schemeClr val="bg1"/>
              </a:solidFill>
            </a:endParaRPr>
          </a:p>
        </p:txBody>
      </p:sp>
      <p:sp>
        <p:nvSpPr>
          <p:cNvPr id="6" name="TextBox 5"/>
          <p:cNvSpPr txBox="1"/>
          <p:nvPr/>
        </p:nvSpPr>
        <p:spPr>
          <a:xfrm>
            <a:off x="1254125" y="2050826"/>
            <a:ext cx="6629400" cy="646331"/>
          </a:xfrm>
          <a:prstGeom prst="rect">
            <a:avLst/>
          </a:prstGeom>
          <a:solidFill>
            <a:schemeClr val="tx1">
              <a:lumMod val="50000"/>
              <a:lumOff val="50000"/>
            </a:schemeClr>
          </a:solidFill>
        </p:spPr>
        <p:txBody>
          <a:bodyPr wrap="square" rtlCol="0">
            <a:spAutoFit/>
          </a:bodyPr>
          <a:lstStyle/>
          <a:p>
            <a:pPr algn="ctr"/>
            <a:r>
              <a:rPr lang="en-AU" sz="3600" i="1" dirty="0" smtClean="0">
                <a:solidFill>
                  <a:schemeClr val="bg1"/>
                </a:solidFill>
              </a:rPr>
              <a:t>The 3-Year CEOS Work Plan</a:t>
            </a:r>
            <a:endParaRPr lang="en-AU" sz="3600" i="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Content Placeholder 2"/>
          <p:cNvSpPr>
            <a:spLocks noGrp="1"/>
          </p:cNvSpPr>
          <p:nvPr>
            <p:ph idx="1"/>
          </p:nvPr>
        </p:nvSpPr>
        <p:spPr>
          <a:xfrm>
            <a:off x="0" y="1219200"/>
            <a:ext cx="8991600" cy="4495800"/>
          </a:xfrm>
        </p:spPr>
        <p:txBody>
          <a:bodyPr/>
          <a:lstStyle/>
          <a:p>
            <a:pPr marL="0" indent="0">
              <a:buNone/>
            </a:pPr>
            <a:r>
              <a:rPr lang="en-US" sz="2400" dirty="0" smtClean="0">
                <a:solidFill>
                  <a:schemeClr val="bg1"/>
                </a:solidFill>
              </a:rPr>
              <a:t>Outreach to Key Stakeholders (OUT)</a:t>
            </a:r>
          </a:p>
          <a:p>
            <a:pPr>
              <a:buFont typeface="Wingdings" pitchFamily="2" charset="2"/>
              <a:buChar char="§"/>
            </a:pPr>
            <a:r>
              <a:rPr lang="en-US" sz="1800" b="0" dirty="0">
                <a:solidFill>
                  <a:srgbClr val="9999FF"/>
                </a:solidFill>
              </a:rPr>
              <a:t>Engage, attend, be strategically involved (where appropriate), report on CEOS achievements, and present at key </a:t>
            </a:r>
            <a:r>
              <a:rPr lang="en-US" sz="1800" b="0" dirty="0" smtClean="0">
                <a:solidFill>
                  <a:srgbClr val="9999FF"/>
                </a:solidFill>
              </a:rPr>
              <a:t>meetings.</a:t>
            </a:r>
          </a:p>
          <a:p>
            <a:pPr>
              <a:buFont typeface="Wingdings" pitchFamily="2" charset="2"/>
              <a:buChar char="§"/>
            </a:pPr>
            <a:r>
              <a:rPr lang="en-US" sz="1800" b="0" dirty="0" smtClean="0">
                <a:solidFill>
                  <a:srgbClr val="9999FF"/>
                </a:solidFill>
              </a:rPr>
              <a:t>Maintain </a:t>
            </a:r>
            <a:r>
              <a:rPr lang="en-US" sz="1800" b="0" dirty="0">
                <a:solidFill>
                  <a:srgbClr val="9999FF"/>
                </a:solidFill>
              </a:rPr>
              <a:t>and annually update CEOS online services such as the CEOS website and Missions, Instruments and Measurements (MIM) database</a:t>
            </a:r>
            <a:r>
              <a:rPr lang="en-US" sz="1800" b="0" dirty="0" smtClean="0">
                <a:solidFill>
                  <a:srgbClr val="9999FF"/>
                </a:solidFill>
              </a:rPr>
              <a:t>.</a:t>
            </a:r>
          </a:p>
          <a:p>
            <a:pPr marL="342900" lvl="1" indent="-342900">
              <a:buFont typeface="Wingdings" pitchFamily="2" charset="2"/>
              <a:buChar char="§"/>
            </a:pPr>
            <a:r>
              <a:rPr lang="en-US" sz="1800" b="0" dirty="0">
                <a:solidFill>
                  <a:srgbClr val="9999FF"/>
                </a:solidFill>
              </a:rPr>
              <a:t>Publish the CEOS Newsletter.</a:t>
            </a:r>
          </a:p>
          <a:p>
            <a:pPr>
              <a:buFont typeface="Wingdings" pitchFamily="2" charset="2"/>
              <a:buChar char="§"/>
            </a:pPr>
            <a:r>
              <a:rPr lang="en-US" sz="1800" dirty="0" smtClean="0"/>
              <a:t>Six (6) OUT Objectives/Deliverables for 2014-2016</a:t>
            </a:r>
          </a:p>
          <a:p>
            <a:pPr marL="0" indent="0">
              <a:buNone/>
            </a:pPr>
            <a:endParaRPr lang="en-US" sz="1100" b="0" dirty="0">
              <a:solidFill>
                <a:srgbClr val="9999FF"/>
              </a:solidFill>
            </a:endParaRPr>
          </a:p>
          <a:p>
            <a:pPr marL="0" lvl="0" indent="0">
              <a:buNone/>
            </a:pPr>
            <a:r>
              <a:rPr lang="en-US" sz="2400" dirty="0" smtClean="0">
                <a:solidFill>
                  <a:schemeClr val="bg1"/>
                </a:solidFill>
              </a:rPr>
              <a:t>Organizational Issues (ORG)</a:t>
            </a:r>
            <a:endParaRPr lang="en-US" sz="2400" dirty="0">
              <a:solidFill>
                <a:schemeClr val="bg1"/>
              </a:solidFill>
            </a:endParaRPr>
          </a:p>
          <a:p>
            <a:pPr>
              <a:buFont typeface="Wingdings" pitchFamily="2" charset="2"/>
              <a:buChar char="§"/>
            </a:pPr>
            <a:r>
              <a:rPr lang="en-US" sz="1800" b="0" dirty="0">
                <a:solidFill>
                  <a:srgbClr val="9999FF"/>
                </a:solidFill>
              </a:rPr>
              <a:t>Develop additional detailed guidance documents as proposed by the CEOS Self-Study Implementation Initiative (CSSII</a:t>
            </a:r>
            <a:r>
              <a:rPr lang="en-US" sz="1800" b="0" dirty="0" smtClean="0">
                <a:solidFill>
                  <a:srgbClr val="9999FF"/>
                </a:solidFill>
              </a:rPr>
              <a:t>).</a:t>
            </a:r>
          </a:p>
          <a:p>
            <a:pPr>
              <a:buFont typeface="Wingdings" pitchFamily="2" charset="2"/>
              <a:buChar char="§"/>
            </a:pPr>
            <a:r>
              <a:rPr lang="en-US" sz="1800" dirty="0"/>
              <a:t>Six (6) </a:t>
            </a:r>
            <a:r>
              <a:rPr lang="en-US" sz="1800" dirty="0" smtClean="0"/>
              <a:t>ORG </a:t>
            </a:r>
            <a:r>
              <a:rPr lang="en-US" sz="1800" dirty="0"/>
              <a:t>Objectives/Deliverables for </a:t>
            </a:r>
            <a:r>
              <a:rPr lang="en-US" sz="1800" dirty="0" smtClean="0"/>
              <a:t>2014-2016</a:t>
            </a:r>
            <a:endParaRPr lang="en-US" sz="1800" dirty="0"/>
          </a:p>
        </p:txBody>
      </p:sp>
      <p:grpSp>
        <p:nvGrpSpPr>
          <p:cNvPr id="5" name="Group 55"/>
          <p:cNvGrpSpPr/>
          <p:nvPr/>
        </p:nvGrpSpPr>
        <p:grpSpPr>
          <a:xfrm>
            <a:off x="76200" y="76200"/>
            <a:ext cx="2438400" cy="871980"/>
            <a:chOff x="5334000" y="31698"/>
            <a:chExt cx="3746396" cy="1353312"/>
          </a:xfrm>
        </p:grpSpPr>
        <p:pic>
          <p:nvPicPr>
            <p:cNvPr id="6" name="Picture 2"/>
            <p:cNvPicPr>
              <a:picLocks noChangeAspect="1" noChangeArrowheads="1"/>
            </p:cNvPicPr>
            <p:nvPr/>
          </p:nvPicPr>
          <p:blipFill>
            <a:blip r:embed="rId3" cstate="print"/>
            <a:srcRect/>
            <a:stretch>
              <a:fillRect/>
            </a:stretch>
          </p:blipFill>
          <p:spPr bwMode="auto">
            <a:xfrm>
              <a:off x="5486400" y="796721"/>
              <a:ext cx="534328" cy="574879"/>
            </a:xfrm>
            <a:prstGeom prst="rect">
              <a:avLst/>
            </a:prstGeom>
            <a:noFill/>
            <a:ln w="9525">
              <a:noFill/>
              <a:miter lim="800000"/>
              <a:headEnd/>
              <a:tailEnd/>
            </a:ln>
            <a:effectLst/>
          </p:spPr>
        </p:pic>
        <p:pic>
          <p:nvPicPr>
            <p:cNvPr id="7" name="Picture 3"/>
            <p:cNvPicPr>
              <a:picLocks noChangeAspect="1" noChangeArrowheads="1"/>
            </p:cNvPicPr>
            <p:nvPr/>
          </p:nvPicPr>
          <p:blipFill>
            <a:blip r:embed="rId4" cstate="print"/>
            <a:srcRect/>
            <a:stretch>
              <a:fillRect/>
            </a:stretch>
          </p:blipFill>
          <p:spPr bwMode="auto">
            <a:xfrm>
              <a:off x="6096000" y="808939"/>
              <a:ext cx="525475" cy="562661"/>
            </a:xfrm>
            <a:prstGeom prst="rect">
              <a:avLst/>
            </a:prstGeom>
            <a:noFill/>
            <a:ln w="9525">
              <a:noFill/>
              <a:miter lim="800000"/>
              <a:headEnd/>
              <a:tailEnd/>
            </a:ln>
            <a:effectLst/>
          </p:spPr>
        </p:pic>
        <p:pic>
          <p:nvPicPr>
            <p:cNvPr id="8" name="Picture 4"/>
            <p:cNvPicPr>
              <a:picLocks noChangeAspect="1" noChangeArrowheads="1"/>
            </p:cNvPicPr>
            <p:nvPr/>
          </p:nvPicPr>
          <p:blipFill>
            <a:blip r:embed="rId5" cstate="print"/>
            <a:srcRect/>
            <a:stretch>
              <a:fillRect/>
            </a:stretch>
          </p:blipFill>
          <p:spPr bwMode="auto">
            <a:xfrm>
              <a:off x="6705600" y="808500"/>
              <a:ext cx="548640" cy="563100"/>
            </a:xfrm>
            <a:prstGeom prst="rect">
              <a:avLst/>
            </a:prstGeom>
            <a:noFill/>
            <a:ln w="9525">
              <a:noFill/>
              <a:miter lim="800000"/>
              <a:headEnd/>
              <a:tailEnd/>
            </a:ln>
            <a:effectLst/>
          </p:spPr>
        </p:pic>
        <p:pic>
          <p:nvPicPr>
            <p:cNvPr id="9" name="Picture 5"/>
            <p:cNvPicPr>
              <a:picLocks noChangeAspect="1" noChangeArrowheads="1"/>
            </p:cNvPicPr>
            <p:nvPr/>
          </p:nvPicPr>
          <p:blipFill>
            <a:blip r:embed="rId6" cstate="print"/>
            <a:srcRect/>
            <a:stretch>
              <a:fillRect/>
            </a:stretch>
          </p:blipFill>
          <p:spPr bwMode="auto">
            <a:xfrm>
              <a:off x="7315200" y="796877"/>
              <a:ext cx="542830" cy="574723"/>
            </a:xfrm>
            <a:prstGeom prst="rect">
              <a:avLst/>
            </a:prstGeom>
            <a:noFill/>
            <a:ln w="9525">
              <a:noFill/>
              <a:miter lim="800000"/>
              <a:headEnd/>
              <a:tailEnd/>
            </a:ln>
            <a:effectLst/>
          </p:spPr>
        </p:pic>
        <p:pic>
          <p:nvPicPr>
            <p:cNvPr id="10" name="Picture 6"/>
            <p:cNvPicPr>
              <a:picLocks noChangeAspect="1" noChangeArrowheads="1"/>
            </p:cNvPicPr>
            <p:nvPr/>
          </p:nvPicPr>
          <p:blipFill>
            <a:blip r:embed="rId7" cstate="print"/>
            <a:srcRect/>
            <a:stretch>
              <a:fillRect/>
            </a:stretch>
          </p:blipFill>
          <p:spPr bwMode="auto">
            <a:xfrm>
              <a:off x="7924799" y="800369"/>
              <a:ext cx="539496" cy="571231"/>
            </a:xfrm>
            <a:prstGeom prst="rect">
              <a:avLst/>
            </a:prstGeom>
            <a:noFill/>
            <a:ln w="9525">
              <a:noFill/>
              <a:miter lim="800000"/>
              <a:headEnd/>
              <a:tailEnd/>
            </a:ln>
            <a:effectLst/>
          </p:spPr>
        </p:pic>
        <p:pic>
          <p:nvPicPr>
            <p:cNvPr id="11" name="Picture 7"/>
            <p:cNvPicPr>
              <a:picLocks noChangeAspect="1" noChangeArrowheads="1"/>
            </p:cNvPicPr>
            <p:nvPr/>
          </p:nvPicPr>
          <p:blipFill>
            <a:blip r:embed="rId8" cstate="print"/>
            <a:srcRect/>
            <a:stretch>
              <a:fillRect/>
            </a:stretch>
          </p:blipFill>
          <p:spPr bwMode="auto">
            <a:xfrm>
              <a:off x="8539276" y="808938"/>
              <a:ext cx="541120" cy="576072"/>
            </a:xfrm>
            <a:prstGeom prst="rect">
              <a:avLst/>
            </a:prstGeom>
            <a:noFill/>
            <a:ln w="9525">
              <a:noFill/>
              <a:miter lim="800000"/>
              <a:headEnd/>
              <a:tailEnd/>
            </a:ln>
            <a:effectLst/>
          </p:spPr>
        </p:pic>
        <p:pic>
          <p:nvPicPr>
            <p:cNvPr id="12" name="Picture 11"/>
            <p:cNvPicPr/>
            <p:nvPr/>
          </p:nvPicPr>
          <p:blipFill>
            <a:blip r:embed="rId9" cstate="print"/>
            <a:srcRect t="8196" b="9848"/>
            <a:stretch>
              <a:fillRect/>
            </a:stretch>
          </p:blipFill>
          <p:spPr bwMode="auto">
            <a:xfrm>
              <a:off x="5334000" y="31698"/>
              <a:ext cx="1552175" cy="762000"/>
            </a:xfrm>
            <a:prstGeom prst="rect">
              <a:avLst/>
            </a:prstGeom>
            <a:noFill/>
            <a:ln w="9525">
              <a:noFill/>
              <a:miter lim="800000"/>
              <a:headEnd/>
              <a:tailEnd/>
            </a:ln>
          </p:spPr>
        </p:pic>
      </p:grpSp>
      <p:sp>
        <p:nvSpPr>
          <p:cNvPr id="13" name="Title 4"/>
          <p:cNvSpPr>
            <a:spLocks noGrp="1"/>
          </p:cNvSpPr>
          <p:nvPr>
            <p:ph type="title"/>
          </p:nvPr>
        </p:nvSpPr>
        <p:spPr>
          <a:xfrm>
            <a:off x="1504060" y="0"/>
            <a:ext cx="7639940" cy="640935"/>
          </a:xfrm>
        </p:spPr>
        <p:txBody>
          <a:bodyPr/>
          <a:lstStyle/>
          <a:p>
            <a:r>
              <a:rPr lang="en-US" sz="2800" dirty="0" smtClean="0">
                <a:solidFill>
                  <a:schemeClr val="bg1"/>
                </a:solidFill>
              </a:rPr>
              <a:t>Current Objectives (5 of 5)</a:t>
            </a:r>
            <a:br>
              <a:rPr lang="en-US" sz="2800" dirty="0" smtClean="0">
                <a:solidFill>
                  <a:schemeClr val="bg1"/>
                </a:solidFill>
              </a:rPr>
            </a:br>
            <a:r>
              <a:rPr lang="en-US" sz="1400" i="1" dirty="0">
                <a:solidFill>
                  <a:schemeClr val="tx2">
                    <a:lumMod val="20000"/>
                    <a:lumOff val="80000"/>
                  </a:schemeClr>
                </a:solidFill>
                <a:effectLst/>
              </a:rPr>
              <a:t>CEOS 2014-2016 Work Plan:  3 Jun 2014</a:t>
            </a:r>
            <a:endParaRPr lang="en-US" sz="1400" dirty="0">
              <a:solidFill>
                <a:schemeClr val="bg1"/>
              </a:solidFill>
            </a:endParaRPr>
          </a:p>
        </p:txBody>
      </p:sp>
      <p:sp>
        <p:nvSpPr>
          <p:cNvPr id="14" name="Slide Number Placeholder 1"/>
          <p:cNvSpPr>
            <a:spLocks noGrp="1"/>
          </p:cNvSpPr>
          <p:nvPr>
            <p:ph type="sldNum" sz="quarter" idx="10"/>
          </p:nvPr>
        </p:nvSpPr>
        <p:spPr>
          <a:xfrm>
            <a:off x="6959082" y="6248400"/>
            <a:ext cx="2133600" cy="476250"/>
          </a:xfrm>
        </p:spPr>
        <p:txBody>
          <a:bodyPr/>
          <a:lstStyle/>
          <a:p>
            <a:fld id="{AF40B6DE-C9C5-4833-B1A5-208327D20362}" type="slidenum">
              <a:rPr lang="en-US"/>
              <a:pPr/>
              <a:t>10</a:t>
            </a:fld>
            <a:endParaRPr lang="en-US" dirty="0"/>
          </a:p>
        </p:txBody>
      </p:sp>
    </p:spTree>
    <p:extLst>
      <p:ext uri="{BB962C8B-B14F-4D97-AF65-F5344CB8AC3E}">
        <p14:creationId xmlns:p14="http://schemas.microsoft.com/office/powerpoint/2010/main" val="35054645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
          <p:cNvSpPr>
            <a:spLocks noGrp="1"/>
          </p:cNvSpPr>
          <p:nvPr>
            <p:ph type="sldNum" sz="quarter" idx="10"/>
          </p:nvPr>
        </p:nvSpPr>
        <p:spPr/>
        <p:txBody>
          <a:bodyPr/>
          <a:lstStyle/>
          <a:p>
            <a:fld id="{3D0EC9DF-8AFA-4CF4-BE8A-7061D6B51C4F}" type="slidenum">
              <a:rPr lang="en-US"/>
              <a:pPr/>
              <a:t>11</a:t>
            </a:fld>
            <a:endParaRPr lang="en-US" dirty="0"/>
          </a:p>
        </p:txBody>
      </p:sp>
      <p:sp>
        <p:nvSpPr>
          <p:cNvPr id="82949" name="Rectangle 5"/>
          <p:cNvSpPr>
            <a:spLocks noChangeArrowheads="1"/>
          </p:cNvSpPr>
          <p:nvPr/>
        </p:nvSpPr>
        <p:spPr bwMode="auto">
          <a:xfrm>
            <a:off x="1295400" y="0"/>
            <a:ext cx="7848600" cy="762000"/>
          </a:xfrm>
          <a:prstGeom prst="rect">
            <a:avLst/>
          </a:prstGeom>
          <a:noFill/>
          <a:ln w="9525">
            <a:noFill/>
            <a:miter lim="800000"/>
            <a:headEnd/>
            <a:tailEnd/>
          </a:ln>
          <a:effectLst/>
        </p:spPr>
        <p:txBody>
          <a:bodyPr anchor="ctr"/>
          <a:lstStyle/>
          <a:p>
            <a:pPr algn="r"/>
            <a:r>
              <a:rPr lang="en-US" sz="3600" b="1" dirty="0" smtClean="0">
                <a:solidFill>
                  <a:schemeClr val="bg1"/>
                </a:solidFill>
                <a:effectLst>
                  <a:outerShdw blurRad="38100" dist="38100" dir="2700000" algn="tl">
                    <a:srgbClr val="FFFFFF"/>
                  </a:outerShdw>
                </a:effectLst>
              </a:rPr>
              <a:t>Inside the Work Plan</a:t>
            </a:r>
            <a:endParaRPr lang="en-US" sz="3600" b="1" dirty="0">
              <a:solidFill>
                <a:schemeClr val="bg1"/>
              </a:solidFill>
              <a:effectLst>
                <a:outerShdw blurRad="38100" dist="38100" dir="2700000" algn="tl">
                  <a:srgbClr val="FFFFFF"/>
                </a:outerShdw>
              </a:effectLst>
            </a:endParaRPr>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840" y="685800"/>
            <a:ext cx="4277876" cy="554743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4632" y="887507"/>
            <a:ext cx="4214026" cy="546463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7991500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
          <p:cNvSpPr>
            <a:spLocks noGrp="1"/>
          </p:cNvSpPr>
          <p:nvPr>
            <p:ph type="sldNum" sz="quarter" idx="10"/>
          </p:nvPr>
        </p:nvSpPr>
        <p:spPr/>
        <p:txBody>
          <a:bodyPr/>
          <a:lstStyle/>
          <a:p>
            <a:fld id="{3D0EC9DF-8AFA-4CF4-BE8A-7061D6B51C4F}" type="slidenum">
              <a:rPr lang="en-US"/>
              <a:pPr/>
              <a:t>12</a:t>
            </a:fld>
            <a:endParaRPr lang="en-US" dirty="0"/>
          </a:p>
        </p:txBody>
      </p:sp>
      <p:sp>
        <p:nvSpPr>
          <p:cNvPr id="82946" name="Rectangle 2"/>
          <p:cNvSpPr>
            <a:spLocks noGrp="1" noChangeArrowheads="1"/>
          </p:cNvSpPr>
          <p:nvPr>
            <p:ph type="body" idx="4294967295"/>
          </p:nvPr>
        </p:nvSpPr>
        <p:spPr>
          <a:xfrm>
            <a:off x="0" y="762000"/>
            <a:ext cx="9144000" cy="4419600"/>
          </a:xfrm>
        </p:spPr>
        <p:txBody>
          <a:bodyPr/>
          <a:lstStyle/>
          <a:p>
            <a:pPr marL="225425" indent="-225425">
              <a:lnSpc>
                <a:spcPct val="80000"/>
              </a:lnSpc>
            </a:pPr>
            <a:r>
              <a:rPr lang="en-AU" sz="2400" b="0" dirty="0">
                <a:solidFill>
                  <a:schemeClr val="bg1"/>
                </a:solidFill>
              </a:rPr>
              <a:t>36 Objectives/Deliverables projected to be </a:t>
            </a:r>
            <a:r>
              <a:rPr lang="en-AU" sz="2400" b="0" dirty="0" smtClean="0">
                <a:solidFill>
                  <a:schemeClr val="bg1"/>
                </a:solidFill>
              </a:rPr>
              <a:t>completed in 2014:</a:t>
            </a:r>
            <a:endParaRPr lang="en-AU" sz="2400" b="0" dirty="0">
              <a:solidFill>
                <a:schemeClr val="bg1"/>
              </a:solidFill>
            </a:endParaRPr>
          </a:p>
          <a:p>
            <a:pPr marL="625475" lvl="1" indent="-225425">
              <a:lnSpc>
                <a:spcPct val="80000"/>
              </a:lnSpc>
            </a:pPr>
            <a:r>
              <a:rPr lang="en-AU" sz="2000" b="0" dirty="0" smtClean="0">
                <a:solidFill>
                  <a:schemeClr val="bg1"/>
                </a:solidFill>
              </a:rPr>
              <a:t>4 Climate </a:t>
            </a:r>
            <a:r>
              <a:rPr lang="en-AU" sz="2000" b="0" dirty="0">
                <a:solidFill>
                  <a:schemeClr val="bg1"/>
                </a:solidFill>
              </a:rPr>
              <a:t>Monitoring, Research, and Services (CMRS-X)</a:t>
            </a:r>
          </a:p>
          <a:p>
            <a:pPr marL="625475" lvl="1" indent="-225425">
              <a:lnSpc>
                <a:spcPct val="80000"/>
              </a:lnSpc>
            </a:pPr>
            <a:r>
              <a:rPr lang="en-AU" sz="2000" b="0" dirty="0" smtClean="0">
                <a:solidFill>
                  <a:schemeClr val="bg1"/>
                </a:solidFill>
              </a:rPr>
              <a:t>4 </a:t>
            </a:r>
            <a:r>
              <a:rPr lang="en-AU" sz="2000" b="0" dirty="0">
                <a:solidFill>
                  <a:schemeClr val="bg1"/>
                </a:solidFill>
              </a:rPr>
              <a:t>Carbon Observations, Including Forested Regions (CARB-X)</a:t>
            </a:r>
          </a:p>
          <a:p>
            <a:pPr marL="625475" lvl="1" indent="-225425">
              <a:lnSpc>
                <a:spcPct val="80000"/>
              </a:lnSpc>
            </a:pPr>
            <a:r>
              <a:rPr lang="en-AU" sz="2000" b="0" dirty="0" smtClean="0">
                <a:solidFill>
                  <a:schemeClr val="bg1"/>
                </a:solidFill>
              </a:rPr>
              <a:t>1 </a:t>
            </a:r>
            <a:r>
              <a:rPr lang="en-AU" sz="2000" b="0" dirty="0">
                <a:solidFill>
                  <a:schemeClr val="bg1"/>
                </a:solidFill>
              </a:rPr>
              <a:t>Observations for Agriculture (AGRI-X)</a:t>
            </a:r>
          </a:p>
          <a:p>
            <a:pPr marL="625475" lvl="1" indent="-225425">
              <a:lnSpc>
                <a:spcPct val="80000"/>
              </a:lnSpc>
            </a:pPr>
            <a:r>
              <a:rPr lang="en-AU" sz="2000" b="0" dirty="0" smtClean="0">
                <a:solidFill>
                  <a:schemeClr val="bg1"/>
                </a:solidFill>
              </a:rPr>
              <a:t>5 </a:t>
            </a:r>
            <a:r>
              <a:rPr lang="en-AU" sz="2000" b="0" dirty="0">
                <a:solidFill>
                  <a:schemeClr val="bg1"/>
                </a:solidFill>
              </a:rPr>
              <a:t>Observations for Disasters (DIS-X)</a:t>
            </a:r>
          </a:p>
          <a:p>
            <a:pPr marL="625475" lvl="1" indent="-225425">
              <a:lnSpc>
                <a:spcPct val="80000"/>
              </a:lnSpc>
            </a:pPr>
            <a:r>
              <a:rPr lang="en-AU" sz="2000" b="0" dirty="0" smtClean="0">
                <a:solidFill>
                  <a:schemeClr val="bg1"/>
                </a:solidFill>
              </a:rPr>
              <a:t>6 </a:t>
            </a:r>
            <a:r>
              <a:rPr lang="en-AU" sz="2000" b="0" dirty="0">
                <a:solidFill>
                  <a:schemeClr val="bg1"/>
                </a:solidFill>
              </a:rPr>
              <a:t>Capacity Building, Data Access, Availability &amp; Quality (DATA-X, CV-X)</a:t>
            </a:r>
          </a:p>
          <a:p>
            <a:pPr marL="625475" lvl="1" indent="-225425">
              <a:lnSpc>
                <a:spcPct val="80000"/>
              </a:lnSpc>
            </a:pPr>
            <a:r>
              <a:rPr lang="en-AU" sz="2000" b="0" dirty="0" smtClean="0">
                <a:solidFill>
                  <a:schemeClr val="bg1"/>
                </a:solidFill>
              </a:rPr>
              <a:t>4 </a:t>
            </a:r>
            <a:r>
              <a:rPr lang="en-AU" sz="2000" b="0" dirty="0">
                <a:solidFill>
                  <a:schemeClr val="bg1"/>
                </a:solidFill>
              </a:rPr>
              <a:t>Advancement of the CEOS Virtual Constellations (VC-X)</a:t>
            </a:r>
          </a:p>
          <a:p>
            <a:pPr marL="625475" lvl="1" indent="-225425">
              <a:lnSpc>
                <a:spcPct val="80000"/>
              </a:lnSpc>
            </a:pPr>
            <a:r>
              <a:rPr lang="en-AU" sz="2000" b="0" dirty="0" smtClean="0">
                <a:solidFill>
                  <a:schemeClr val="bg1"/>
                </a:solidFill>
              </a:rPr>
              <a:t>2 </a:t>
            </a:r>
            <a:r>
              <a:rPr lang="en-AU" sz="2000" b="0" dirty="0">
                <a:solidFill>
                  <a:schemeClr val="bg1"/>
                </a:solidFill>
              </a:rPr>
              <a:t>Support to Other Key Stakeholder Initiatives (BON-X, POL-X) </a:t>
            </a:r>
          </a:p>
          <a:p>
            <a:pPr marL="625475" lvl="1" indent="-225425">
              <a:lnSpc>
                <a:spcPct val="80000"/>
              </a:lnSpc>
            </a:pPr>
            <a:r>
              <a:rPr lang="en-AU" sz="2000" b="0" dirty="0" smtClean="0">
                <a:solidFill>
                  <a:schemeClr val="bg1"/>
                </a:solidFill>
              </a:rPr>
              <a:t>4 </a:t>
            </a:r>
            <a:r>
              <a:rPr lang="en-AU" sz="2000" b="0" dirty="0">
                <a:solidFill>
                  <a:schemeClr val="bg1"/>
                </a:solidFill>
              </a:rPr>
              <a:t>Outreach to Key Stakeholders (OUT-X)</a:t>
            </a:r>
          </a:p>
          <a:p>
            <a:pPr marL="625475" lvl="1" indent="-225425">
              <a:lnSpc>
                <a:spcPct val="80000"/>
              </a:lnSpc>
            </a:pPr>
            <a:r>
              <a:rPr lang="en-AU" sz="2000" b="0" dirty="0" smtClean="0">
                <a:solidFill>
                  <a:schemeClr val="bg1"/>
                </a:solidFill>
              </a:rPr>
              <a:t>5 </a:t>
            </a:r>
            <a:r>
              <a:rPr lang="en-AU" sz="2000" b="0" dirty="0">
                <a:solidFill>
                  <a:schemeClr val="bg1"/>
                </a:solidFill>
              </a:rPr>
              <a:t>Organizational Issues (ORG-X</a:t>
            </a:r>
            <a:r>
              <a:rPr lang="en-AU" sz="2000" b="0" dirty="0" smtClean="0">
                <a:solidFill>
                  <a:schemeClr val="bg1"/>
                </a:solidFill>
              </a:rPr>
              <a:t>)</a:t>
            </a:r>
          </a:p>
          <a:p>
            <a:pPr marL="225425" indent="-225425">
              <a:lnSpc>
                <a:spcPct val="80000"/>
              </a:lnSpc>
            </a:pPr>
            <a:r>
              <a:rPr lang="en-AU" sz="2400" b="0" dirty="0" smtClean="0">
                <a:solidFill>
                  <a:schemeClr val="bg1"/>
                </a:solidFill>
              </a:rPr>
              <a:t>Around 90% completed.</a:t>
            </a:r>
          </a:p>
          <a:p>
            <a:pPr marL="225425" indent="-225425">
              <a:lnSpc>
                <a:spcPct val="80000"/>
              </a:lnSpc>
            </a:pPr>
            <a:r>
              <a:rPr lang="en-AU" sz="2400" b="0" dirty="0" smtClean="0">
                <a:solidFill>
                  <a:schemeClr val="bg1"/>
                </a:solidFill>
              </a:rPr>
              <a:t>An effective way of communicating and tracking activity.</a:t>
            </a:r>
          </a:p>
          <a:p>
            <a:pPr marL="225425" indent="-225425">
              <a:lnSpc>
                <a:spcPct val="80000"/>
              </a:lnSpc>
            </a:pPr>
            <a:r>
              <a:rPr lang="en-AU" sz="2400" b="0" dirty="0" smtClean="0">
                <a:solidFill>
                  <a:schemeClr val="bg1"/>
                </a:solidFill>
              </a:rPr>
              <a:t>To be supported by ‘on  line’ action tracking shortly.</a:t>
            </a:r>
            <a:endParaRPr lang="en-AU" sz="2400" b="0" dirty="0">
              <a:solidFill>
                <a:schemeClr val="bg1"/>
              </a:solidFill>
            </a:endParaRPr>
          </a:p>
          <a:p>
            <a:pPr marL="225425" indent="-225425">
              <a:lnSpc>
                <a:spcPct val="80000"/>
              </a:lnSpc>
            </a:pPr>
            <a:endParaRPr lang="en-US" sz="600" b="0" dirty="0">
              <a:solidFill>
                <a:schemeClr val="bg1"/>
              </a:solidFill>
            </a:endParaRPr>
          </a:p>
        </p:txBody>
      </p:sp>
      <p:sp>
        <p:nvSpPr>
          <p:cNvPr id="82949" name="Rectangle 5"/>
          <p:cNvSpPr>
            <a:spLocks noChangeArrowheads="1"/>
          </p:cNvSpPr>
          <p:nvPr/>
        </p:nvSpPr>
        <p:spPr bwMode="auto">
          <a:xfrm>
            <a:off x="1295400" y="0"/>
            <a:ext cx="7848600" cy="762000"/>
          </a:xfrm>
          <a:prstGeom prst="rect">
            <a:avLst/>
          </a:prstGeom>
          <a:noFill/>
          <a:ln w="9525">
            <a:noFill/>
            <a:miter lim="800000"/>
            <a:headEnd/>
            <a:tailEnd/>
          </a:ln>
          <a:effectLst/>
        </p:spPr>
        <p:txBody>
          <a:bodyPr anchor="ctr"/>
          <a:lstStyle/>
          <a:p>
            <a:pPr algn="r"/>
            <a:r>
              <a:rPr lang="en-US" sz="3600" b="1" dirty="0" smtClean="0">
                <a:solidFill>
                  <a:schemeClr val="bg1"/>
                </a:solidFill>
                <a:effectLst>
                  <a:outerShdw blurRad="38100" dist="38100" dir="2700000" algn="tl">
                    <a:srgbClr val="FFFFFF"/>
                  </a:outerShdw>
                </a:effectLst>
              </a:rPr>
              <a:t>One year (sort of) in …</a:t>
            </a:r>
            <a:endParaRPr lang="en-US" sz="3600" b="1" dirty="0">
              <a:solidFill>
                <a:schemeClr val="bg1"/>
              </a:solidFill>
              <a:effectLst>
                <a:outerShdw blurRad="38100" dist="38100" dir="2700000" algn="tl">
                  <a:srgbClr val="FFFFFF"/>
                </a:outerShdw>
              </a:effectLst>
            </a:endParaRPr>
          </a:p>
        </p:txBody>
      </p:sp>
    </p:spTree>
    <p:extLst>
      <p:ext uri="{BB962C8B-B14F-4D97-AF65-F5344CB8AC3E}">
        <p14:creationId xmlns:p14="http://schemas.microsoft.com/office/powerpoint/2010/main" val="843671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
          <p:cNvSpPr>
            <a:spLocks noGrp="1"/>
          </p:cNvSpPr>
          <p:nvPr>
            <p:ph type="sldNum" sz="quarter" idx="10"/>
          </p:nvPr>
        </p:nvSpPr>
        <p:spPr/>
        <p:txBody>
          <a:bodyPr/>
          <a:lstStyle/>
          <a:p>
            <a:fld id="{3D0EC9DF-8AFA-4CF4-BE8A-7061D6B51C4F}" type="slidenum">
              <a:rPr lang="en-US"/>
              <a:pPr/>
              <a:t>13</a:t>
            </a:fld>
            <a:endParaRPr lang="en-US" dirty="0"/>
          </a:p>
        </p:txBody>
      </p:sp>
      <p:sp>
        <p:nvSpPr>
          <p:cNvPr id="82946" name="Rectangle 2"/>
          <p:cNvSpPr>
            <a:spLocks noGrp="1" noChangeArrowheads="1"/>
          </p:cNvSpPr>
          <p:nvPr>
            <p:ph type="body" idx="4294967295"/>
          </p:nvPr>
        </p:nvSpPr>
        <p:spPr>
          <a:xfrm>
            <a:off x="0" y="762000"/>
            <a:ext cx="9144000" cy="4419600"/>
          </a:xfrm>
        </p:spPr>
        <p:txBody>
          <a:bodyPr/>
          <a:lstStyle/>
          <a:p>
            <a:pPr marL="225425" indent="-225425">
              <a:lnSpc>
                <a:spcPct val="80000"/>
              </a:lnSpc>
            </a:pPr>
            <a:r>
              <a:rPr lang="en-AU" sz="2400" b="0" dirty="0" smtClean="0">
                <a:solidFill>
                  <a:schemeClr val="bg1"/>
                </a:solidFill>
              </a:rPr>
              <a:t>Development of the 2015-2017 Work Plan underway.</a:t>
            </a:r>
          </a:p>
          <a:p>
            <a:pPr marL="225425" indent="-225425">
              <a:lnSpc>
                <a:spcPct val="80000"/>
              </a:lnSpc>
            </a:pPr>
            <a:r>
              <a:rPr lang="en-AU" sz="2400" b="0" dirty="0" smtClean="0">
                <a:solidFill>
                  <a:schemeClr val="bg1"/>
                </a:solidFill>
              </a:rPr>
              <a:t>‘Version 0’ completed and circulated to CEOS Entities (including CEOS SEC, i.e. GEO).  Version 0:</a:t>
            </a:r>
          </a:p>
          <a:p>
            <a:pPr marL="625475" lvl="1" indent="-225425">
              <a:lnSpc>
                <a:spcPct val="80000"/>
              </a:lnSpc>
            </a:pPr>
            <a:r>
              <a:rPr lang="en-AU" sz="2000" b="0" dirty="0" smtClean="0">
                <a:solidFill>
                  <a:schemeClr val="bg1"/>
                </a:solidFill>
              </a:rPr>
              <a:t>Reflects what occurred in 2014</a:t>
            </a:r>
          </a:p>
          <a:p>
            <a:pPr marL="625475" lvl="1" indent="-225425">
              <a:lnSpc>
                <a:spcPct val="80000"/>
              </a:lnSpc>
            </a:pPr>
            <a:r>
              <a:rPr lang="en-AU" sz="2000" b="0" dirty="0" smtClean="0">
                <a:solidFill>
                  <a:schemeClr val="bg1"/>
                </a:solidFill>
              </a:rPr>
              <a:t>Reflects CEOS Chair priorities</a:t>
            </a:r>
          </a:p>
          <a:p>
            <a:pPr marL="625475" lvl="1" indent="-225425">
              <a:lnSpc>
                <a:spcPct val="80000"/>
              </a:lnSpc>
            </a:pPr>
            <a:r>
              <a:rPr lang="en-AU" sz="2000" b="0" dirty="0" smtClean="0">
                <a:solidFill>
                  <a:schemeClr val="bg1"/>
                </a:solidFill>
              </a:rPr>
              <a:t>Reflects </a:t>
            </a:r>
            <a:r>
              <a:rPr lang="en-AU" sz="2000" b="0" dirty="0" err="1" smtClean="0">
                <a:solidFill>
                  <a:schemeClr val="bg1"/>
                </a:solidFill>
              </a:rPr>
              <a:t>Tromso</a:t>
            </a:r>
            <a:r>
              <a:rPr lang="en-AU" sz="2000" b="0" dirty="0" smtClean="0">
                <a:solidFill>
                  <a:schemeClr val="bg1"/>
                </a:solidFill>
              </a:rPr>
              <a:t> Statement</a:t>
            </a:r>
          </a:p>
          <a:p>
            <a:pPr marL="225425" indent="-225425">
              <a:lnSpc>
                <a:spcPct val="80000"/>
              </a:lnSpc>
            </a:pPr>
            <a:r>
              <a:rPr lang="en-AU" sz="2400" b="0" dirty="0" smtClean="0">
                <a:solidFill>
                  <a:schemeClr val="bg1"/>
                </a:solidFill>
              </a:rPr>
              <a:t>Initial input from CEOS Entities due </a:t>
            </a:r>
            <a:r>
              <a:rPr lang="en-AU" sz="2400" dirty="0" smtClean="0">
                <a:solidFill>
                  <a:schemeClr val="bg1"/>
                </a:solidFill>
              </a:rPr>
              <a:t>NOW</a:t>
            </a:r>
          </a:p>
          <a:p>
            <a:pPr marL="625475" lvl="1" indent="-225425">
              <a:lnSpc>
                <a:spcPct val="80000"/>
              </a:lnSpc>
            </a:pPr>
            <a:r>
              <a:rPr lang="en-AU" sz="2000" b="0" dirty="0" smtClean="0">
                <a:solidFill>
                  <a:schemeClr val="bg1"/>
                </a:solidFill>
              </a:rPr>
              <a:t>Changes to current content</a:t>
            </a:r>
          </a:p>
          <a:p>
            <a:pPr marL="625475" lvl="1" indent="-225425">
              <a:lnSpc>
                <a:spcPct val="80000"/>
              </a:lnSpc>
            </a:pPr>
            <a:r>
              <a:rPr lang="en-AU" sz="2000" b="0" dirty="0" smtClean="0">
                <a:solidFill>
                  <a:schemeClr val="bg1"/>
                </a:solidFill>
              </a:rPr>
              <a:t>Forward plan to covert the ‘new year’ : 2017</a:t>
            </a:r>
            <a:r>
              <a:rPr lang="en-AU" sz="2000" dirty="0" smtClean="0">
                <a:solidFill>
                  <a:schemeClr val="bg1"/>
                </a:solidFill>
              </a:rPr>
              <a:t> </a:t>
            </a:r>
          </a:p>
          <a:p>
            <a:pPr marL="225425" indent="-225425">
              <a:lnSpc>
                <a:spcPct val="80000"/>
              </a:lnSpc>
            </a:pPr>
            <a:r>
              <a:rPr lang="en-AU" sz="2400" b="0" dirty="0" smtClean="0">
                <a:solidFill>
                  <a:schemeClr val="bg1"/>
                </a:solidFill>
              </a:rPr>
              <a:t>Pre-v1 to be circulated in February for final comments.  Then:</a:t>
            </a:r>
          </a:p>
          <a:p>
            <a:pPr marL="625475" lvl="1" indent="-225425">
              <a:lnSpc>
                <a:spcPct val="80000"/>
              </a:lnSpc>
            </a:pPr>
            <a:r>
              <a:rPr lang="en-AU" sz="2000" b="0" dirty="0" smtClean="0">
                <a:solidFill>
                  <a:schemeClr val="bg1"/>
                </a:solidFill>
              </a:rPr>
              <a:t>Incorporate </a:t>
            </a:r>
            <a:r>
              <a:rPr lang="en-AU" sz="2000" b="0" dirty="0">
                <a:solidFill>
                  <a:schemeClr val="bg1"/>
                </a:solidFill>
              </a:rPr>
              <a:t>and reconcile </a:t>
            </a:r>
            <a:r>
              <a:rPr lang="en-AU" sz="2000" b="0" dirty="0" smtClean="0">
                <a:solidFill>
                  <a:schemeClr val="bg1"/>
                </a:solidFill>
              </a:rPr>
              <a:t>final CEOS </a:t>
            </a:r>
            <a:r>
              <a:rPr lang="en-AU" sz="2000" b="0" dirty="0">
                <a:solidFill>
                  <a:schemeClr val="bg1"/>
                </a:solidFill>
              </a:rPr>
              <a:t>entity and CEOS SEC </a:t>
            </a:r>
            <a:r>
              <a:rPr lang="en-AU" sz="2000" b="0" dirty="0" smtClean="0">
                <a:solidFill>
                  <a:schemeClr val="bg1"/>
                </a:solidFill>
              </a:rPr>
              <a:t>comments.</a:t>
            </a:r>
          </a:p>
          <a:p>
            <a:pPr marL="625475" lvl="1" indent="-225425">
              <a:lnSpc>
                <a:spcPct val="80000"/>
              </a:lnSpc>
            </a:pPr>
            <a:r>
              <a:rPr lang="en-AU" sz="2000" b="0" dirty="0">
                <a:solidFill>
                  <a:schemeClr val="bg1"/>
                </a:solidFill>
              </a:rPr>
              <a:t>S</a:t>
            </a:r>
            <a:r>
              <a:rPr lang="en-AU" sz="2000" b="0" dirty="0" smtClean="0">
                <a:solidFill>
                  <a:schemeClr val="bg1"/>
                </a:solidFill>
              </a:rPr>
              <a:t>hare </a:t>
            </a:r>
            <a:r>
              <a:rPr lang="en-AU" sz="2000" b="0" dirty="0">
                <a:solidFill>
                  <a:schemeClr val="bg1"/>
                </a:solidFill>
              </a:rPr>
              <a:t>the Final Draft Work Plan with the CEOS Principals for virtual endorsement </a:t>
            </a:r>
            <a:r>
              <a:rPr lang="en-AU" sz="2000" b="0" dirty="0" smtClean="0">
                <a:solidFill>
                  <a:schemeClr val="bg1"/>
                </a:solidFill>
              </a:rPr>
              <a:t>in accordance with CEOS </a:t>
            </a:r>
            <a:r>
              <a:rPr lang="en-AU" sz="2000" b="0" dirty="0">
                <a:solidFill>
                  <a:schemeClr val="bg1"/>
                </a:solidFill>
              </a:rPr>
              <a:t>Governance and Processes</a:t>
            </a:r>
            <a:r>
              <a:rPr lang="en-AU" sz="2000" b="0" dirty="0" smtClean="0">
                <a:solidFill>
                  <a:schemeClr val="bg1"/>
                </a:solidFill>
              </a:rPr>
              <a:t>.</a:t>
            </a:r>
          </a:p>
          <a:p>
            <a:pPr marL="625475" lvl="1" indent="-225425">
              <a:lnSpc>
                <a:spcPct val="80000"/>
              </a:lnSpc>
            </a:pPr>
            <a:r>
              <a:rPr lang="en-AU" sz="2000" dirty="0" smtClean="0">
                <a:solidFill>
                  <a:schemeClr val="bg1"/>
                </a:solidFill>
              </a:rPr>
              <a:t>PUBLISH!!</a:t>
            </a:r>
            <a:endParaRPr lang="en-AU" sz="2000" dirty="0">
              <a:solidFill>
                <a:schemeClr val="bg1"/>
              </a:solidFill>
            </a:endParaRPr>
          </a:p>
          <a:p>
            <a:pPr marL="225425" indent="-225425">
              <a:lnSpc>
                <a:spcPct val="80000"/>
              </a:lnSpc>
            </a:pPr>
            <a:endParaRPr lang="en-AU" sz="2400" b="0" dirty="0" smtClean="0">
              <a:solidFill>
                <a:schemeClr val="bg1"/>
              </a:solidFill>
            </a:endParaRPr>
          </a:p>
          <a:p>
            <a:pPr marL="225425" indent="-225425">
              <a:lnSpc>
                <a:spcPct val="80000"/>
              </a:lnSpc>
            </a:pPr>
            <a:endParaRPr lang="en-AU" sz="2400" b="0" dirty="0">
              <a:solidFill>
                <a:schemeClr val="bg1"/>
              </a:solidFill>
            </a:endParaRPr>
          </a:p>
          <a:p>
            <a:pPr marL="225425" indent="-225425">
              <a:lnSpc>
                <a:spcPct val="80000"/>
              </a:lnSpc>
            </a:pPr>
            <a:endParaRPr lang="en-US" sz="600" b="0" dirty="0">
              <a:solidFill>
                <a:schemeClr val="bg1"/>
              </a:solidFill>
            </a:endParaRPr>
          </a:p>
        </p:txBody>
      </p:sp>
      <p:sp>
        <p:nvSpPr>
          <p:cNvPr id="82949" name="Rectangle 5"/>
          <p:cNvSpPr>
            <a:spLocks noChangeArrowheads="1"/>
          </p:cNvSpPr>
          <p:nvPr/>
        </p:nvSpPr>
        <p:spPr bwMode="auto">
          <a:xfrm>
            <a:off x="1295400" y="0"/>
            <a:ext cx="7848600" cy="762000"/>
          </a:xfrm>
          <a:prstGeom prst="rect">
            <a:avLst/>
          </a:prstGeom>
          <a:noFill/>
          <a:ln w="9525">
            <a:noFill/>
            <a:miter lim="800000"/>
            <a:headEnd/>
            <a:tailEnd/>
          </a:ln>
          <a:effectLst/>
        </p:spPr>
        <p:txBody>
          <a:bodyPr anchor="ctr"/>
          <a:lstStyle/>
          <a:p>
            <a:pPr algn="r"/>
            <a:r>
              <a:rPr lang="en-US" sz="3600" b="1" dirty="0" smtClean="0">
                <a:solidFill>
                  <a:schemeClr val="bg1"/>
                </a:solidFill>
                <a:effectLst>
                  <a:outerShdw blurRad="38100" dist="38100" dir="2700000" algn="tl">
                    <a:srgbClr val="FFFFFF"/>
                  </a:outerShdw>
                </a:effectLst>
              </a:rPr>
              <a:t>Update progress</a:t>
            </a:r>
            <a:endParaRPr lang="en-US" sz="3600" b="1" dirty="0">
              <a:solidFill>
                <a:schemeClr val="bg1"/>
              </a:solidFill>
              <a:effectLst>
                <a:outerShdw blurRad="38100" dist="38100" dir="2700000" algn="tl">
                  <a:srgbClr val="FFFFFF"/>
                </a:outerShdw>
              </a:effectLst>
            </a:endParaRPr>
          </a:p>
        </p:txBody>
      </p:sp>
    </p:spTree>
    <p:extLst>
      <p:ext uri="{BB962C8B-B14F-4D97-AF65-F5344CB8AC3E}">
        <p14:creationId xmlns:p14="http://schemas.microsoft.com/office/powerpoint/2010/main" val="33321420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AU" dirty="0" smtClean="0"/>
              <a:t>Thank You</a:t>
            </a:r>
            <a:endParaRPr lang="en-AU" dirty="0"/>
          </a:p>
        </p:txBody>
      </p:sp>
      <p:sp>
        <p:nvSpPr>
          <p:cNvPr id="4" name="Text Placeholder 3"/>
          <p:cNvSpPr>
            <a:spLocks noGrp="1"/>
          </p:cNvSpPr>
          <p:nvPr>
            <p:ph type="body" idx="1"/>
          </p:nvPr>
        </p:nvSpPr>
        <p:spPr/>
        <p:txBody>
          <a:bodyPr/>
          <a:lstStyle/>
          <a:p>
            <a:endParaRPr lang="en-AU" dirty="0"/>
          </a:p>
        </p:txBody>
      </p:sp>
      <p:sp>
        <p:nvSpPr>
          <p:cNvPr id="2" name="Slide Number Placeholder 1"/>
          <p:cNvSpPr>
            <a:spLocks noGrp="1"/>
          </p:cNvSpPr>
          <p:nvPr>
            <p:ph type="sldNum" sz="quarter" idx="10"/>
          </p:nvPr>
        </p:nvSpPr>
        <p:spPr/>
        <p:txBody>
          <a:bodyPr/>
          <a:lstStyle/>
          <a:p>
            <a:fld id="{69517F23-C24F-4816-B9DD-4554AE9B801B}" type="slidenum">
              <a:rPr lang="en-US" smtClean="0"/>
              <a:pPr/>
              <a:t>14</a:t>
            </a:fld>
            <a:endParaRPr lang="en-US"/>
          </a:p>
        </p:txBody>
      </p:sp>
    </p:spTree>
    <p:extLst>
      <p:ext uri="{BB962C8B-B14F-4D97-AF65-F5344CB8AC3E}">
        <p14:creationId xmlns:p14="http://schemas.microsoft.com/office/powerpoint/2010/main" val="2292050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
          <p:cNvSpPr>
            <a:spLocks noGrp="1"/>
          </p:cNvSpPr>
          <p:nvPr>
            <p:ph type="sldNum" sz="quarter" idx="10"/>
          </p:nvPr>
        </p:nvSpPr>
        <p:spPr/>
        <p:txBody>
          <a:bodyPr/>
          <a:lstStyle/>
          <a:p>
            <a:fld id="{3D0EC9DF-8AFA-4CF4-BE8A-7061D6B51C4F}" type="slidenum">
              <a:rPr lang="en-US"/>
              <a:pPr/>
              <a:t>2</a:t>
            </a:fld>
            <a:endParaRPr lang="en-US" dirty="0"/>
          </a:p>
        </p:txBody>
      </p:sp>
      <p:sp>
        <p:nvSpPr>
          <p:cNvPr id="82946" name="Rectangle 2"/>
          <p:cNvSpPr>
            <a:spLocks noGrp="1" noChangeArrowheads="1"/>
          </p:cNvSpPr>
          <p:nvPr>
            <p:ph type="body" idx="4294967295"/>
          </p:nvPr>
        </p:nvSpPr>
        <p:spPr>
          <a:xfrm>
            <a:off x="0" y="762000"/>
            <a:ext cx="9144000" cy="4419600"/>
          </a:xfrm>
        </p:spPr>
        <p:txBody>
          <a:bodyPr/>
          <a:lstStyle/>
          <a:p>
            <a:pPr marL="225425" indent="-225425">
              <a:lnSpc>
                <a:spcPct val="80000"/>
              </a:lnSpc>
            </a:pPr>
            <a:r>
              <a:rPr lang="en-AU" sz="2400" b="0" dirty="0" smtClean="0">
                <a:solidFill>
                  <a:schemeClr val="bg1"/>
                </a:solidFill>
              </a:rPr>
              <a:t>The Work Plan is the vehicle that translates expressions of commitment from CEOS Agencies into EXPECTED OUTCOMES.</a:t>
            </a:r>
          </a:p>
          <a:p>
            <a:pPr marL="225425" indent="-225425">
              <a:lnSpc>
                <a:spcPct val="80000"/>
              </a:lnSpc>
            </a:pPr>
            <a:r>
              <a:rPr lang="en-AU" sz="2400" b="0" dirty="0" smtClean="0">
                <a:solidFill>
                  <a:schemeClr val="bg1"/>
                </a:solidFill>
              </a:rPr>
              <a:t>Its contents reflect </a:t>
            </a:r>
            <a:r>
              <a:rPr lang="en-AU" sz="2400" b="0" dirty="0">
                <a:solidFill>
                  <a:schemeClr val="bg1"/>
                </a:solidFill>
              </a:rPr>
              <a:t>the ongoing and emerging priorities of CEOS, as characterized </a:t>
            </a:r>
            <a:r>
              <a:rPr lang="en-AU" sz="2400" b="0" dirty="0" smtClean="0">
                <a:solidFill>
                  <a:schemeClr val="bg1"/>
                </a:solidFill>
              </a:rPr>
              <a:t>by </a:t>
            </a:r>
            <a:r>
              <a:rPr lang="en-AU" sz="2400" b="0" dirty="0">
                <a:solidFill>
                  <a:schemeClr val="bg1"/>
                </a:solidFill>
              </a:rPr>
              <a:t>internal decision making &amp;</a:t>
            </a:r>
            <a:r>
              <a:rPr lang="en-AU" sz="2400" b="0" dirty="0" smtClean="0">
                <a:solidFill>
                  <a:schemeClr val="bg1"/>
                </a:solidFill>
              </a:rPr>
              <a:t> </a:t>
            </a:r>
            <a:r>
              <a:rPr lang="en-AU" sz="2400" b="0" dirty="0">
                <a:solidFill>
                  <a:schemeClr val="bg1"/>
                </a:solidFill>
              </a:rPr>
              <a:t>external commitments</a:t>
            </a:r>
            <a:r>
              <a:rPr lang="en-AU" sz="2400" b="0" dirty="0" smtClean="0">
                <a:solidFill>
                  <a:schemeClr val="bg1"/>
                </a:solidFill>
              </a:rPr>
              <a:t>.</a:t>
            </a:r>
          </a:p>
          <a:p>
            <a:pPr marL="225425" indent="-225425">
              <a:lnSpc>
                <a:spcPct val="80000"/>
              </a:lnSpc>
            </a:pPr>
            <a:r>
              <a:rPr lang="en-AU" sz="2400" b="0" dirty="0" smtClean="0">
                <a:solidFill>
                  <a:schemeClr val="bg1"/>
                </a:solidFill>
              </a:rPr>
              <a:t>Focused </a:t>
            </a:r>
            <a:r>
              <a:rPr lang="en-AU" sz="2400" b="0" dirty="0">
                <a:solidFill>
                  <a:schemeClr val="bg1"/>
                </a:solidFill>
              </a:rPr>
              <a:t>on improved Earth </a:t>
            </a:r>
            <a:r>
              <a:rPr lang="en-AU" sz="2400" b="0" dirty="0" smtClean="0">
                <a:solidFill>
                  <a:schemeClr val="bg1"/>
                </a:solidFill>
              </a:rPr>
              <a:t>observation system </a:t>
            </a:r>
            <a:r>
              <a:rPr lang="en-AU" sz="2400" b="0" dirty="0">
                <a:solidFill>
                  <a:schemeClr val="bg1"/>
                </a:solidFill>
              </a:rPr>
              <a:t>coordination and enhanced data access for key global </a:t>
            </a:r>
            <a:r>
              <a:rPr lang="en-AU" sz="2400" b="0" dirty="0" smtClean="0">
                <a:solidFill>
                  <a:schemeClr val="bg1"/>
                </a:solidFill>
              </a:rPr>
              <a:t>programs.</a:t>
            </a:r>
          </a:p>
          <a:p>
            <a:pPr marL="225425" indent="-225425">
              <a:lnSpc>
                <a:spcPct val="80000"/>
              </a:lnSpc>
            </a:pPr>
            <a:r>
              <a:rPr lang="en-US" sz="2400" b="0" dirty="0" smtClean="0">
                <a:solidFill>
                  <a:schemeClr val="bg1"/>
                </a:solidFill>
              </a:rPr>
              <a:t>First 3-Year Work Plan released in June 2014 covering 2014-16.</a:t>
            </a:r>
          </a:p>
          <a:p>
            <a:pPr marL="225425" indent="-225425">
              <a:lnSpc>
                <a:spcPct val="80000"/>
              </a:lnSpc>
            </a:pPr>
            <a:r>
              <a:rPr lang="en-US" sz="2400" b="0" dirty="0" smtClean="0">
                <a:solidFill>
                  <a:schemeClr val="bg1"/>
                </a:solidFill>
              </a:rPr>
              <a:t>3-Year timespan enables more strategic approaches, efficient resource </a:t>
            </a:r>
            <a:r>
              <a:rPr lang="en-US" sz="2400" b="0" dirty="0" err="1" smtClean="0">
                <a:solidFill>
                  <a:schemeClr val="bg1"/>
                </a:solidFill>
              </a:rPr>
              <a:t>utilisation</a:t>
            </a:r>
            <a:r>
              <a:rPr lang="en-US" sz="2400" b="0" dirty="0" smtClean="0">
                <a:solidFill>
                  <a:schemeClr val="bg1"/>
                </a:solidFill>
              </a:rPr>
              <a:t>, maintain momentum, clarity for stakeholders.</a:t>
            </a:r>
          </a:p>
          <a:p>
            <a:pPr marL="225425" indent="-225425">
              <a:lnSpc>
                <a:spcPct val="80000"/>
              </a:lnSpc>
            </a:pPr>
            <a:endParaRPr lang="en-US" sz="600" b="0" dirty="0">
              <a:solidFill>
                <a:schemeClr val="bg1"/>
              </a:solidFill>
            </a:endParaRPr>
          </a:p>
        </p:txBody>
      </p:sp>
      <p:sp>
        <p:nvSpPr>
          <p:cNvPr id="82949" name="Rectangle 5"/>
          <p:cNvSpPr>
            <a:spLocks noChangeArrowheads="1"/>
          </p:cNvSpPr>
          <p:nvPr/>
        </p:nvSpPr>
        <p:spPr bwMode="auto">
          <a:xfrm>
            <a:off x="1295400" y="0"/>
            <a:ext cx="7848600" cy="762000"/>
          </a:xfrm>
          <a:prstGeom prst="rect">
            <a:avLst/>
          </a:prstGeom>
          <a:noFill/>
          <a:ln w="9525">
            <a:noFill/>
            <a:miter lim="800000"/>
            <a:headEnd/>
            <a:tailEnd/>
          </a:ln>
          <a:effectLst/>
        </p:spPr>
        <p:txBody>
          <a:bodyPr anchor="ctr"/>
          <a:lstStyle/>
          <a:p>
            <a:pPr algn="r"/>
            <a:r>
              <a:rPr lang="en-US" sz="3600" b="1" dirty="0" smtClean="0">
                <a:solidFill>
                  <a:schemeClr val="bg1"/>
                </a:solidFill>
                <a:effectLst>
                  <a:outerShdw blurRad="38100" dist="38100" dir="2700000" algn="tl">
                    <a:srgbClr val="FFFFFF"/>
                  </a:outerShdw>
                </a:effectLst>
              </a:rPr>
              <a:t>About the CEOS 3-Year Work Plan</a:t>
            </a:r>
            <a:endParaRPr lang="en-US" sz="3600" b="1" dirty="0">
              <a:solidFill>
                <a:schemeClr val="bg1"/>
              </a:solidFill>
              <a:effectLst>
                <a:outerShdw blurRad="38100" dist="38100" dir="2700000" algn="tl">
                  <a:srgbClr val="FFFFFF"/>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
          <p:cNvSpPr>
            <a:spLocks noGrp="1"/>
          </p:cNvSpPr>
          <p:nvPr>
            <p:ph type="sldNum" sz="quarter" idx="10"/>
          </p:nvPr>
        </p:nvSpPr>
        <p:spPr/>
        <p:txBody>
          <a:bodyPr/>
          <a:lstStyle/>
          <a:p>
            <a:fld id="{3D0EC9DF-8AFA-4CF4-BE8A-7061D6B51C4F}" type="slidenum">
              <a:rPr lang="en-US"/>
              <a:pPr/>
              <a:t>3</a:t>
            </a:fld>
            <a:endParaRPr lang="en-US" dirty="0"/>
          </a:p>
        </p:txBody>
      </p:sp>
      <p:sp>
        <p:nvSpPr>
          <p:cNvPr id="82946" name="Rectangle 2"/>
          <p:cNvSpPr>
            <a:spLocks noGrp="1" noChangeArrowheads="1"/>
          </p:cNvSpPr>
          <p:nvPr>
            <p:ph type="body" idx="4294967295"/>
          </p:nvPr>
        </p:nvSpPr>
        <p:spPr>
          <a:xfrm>
            <a:off x="0" y="838200"/>
            <a:ext cx="9144000" cy="4419600"/>
          </a:xfrm>
        </p:spPr>
        <p:txBody>
          <a:bodyPr/>
          <a:lstStyle/>
          <a:p>
            <a:pPr marL="225425" indent="-225425">
              <a:lnSpc>
                <a:spcPct val="80000"/>
              </a:lnSpc>
            </a:pPr>
            <a:r>
              <a:rPr lang="en-AU" sz="2400" b="0" dirty="0" smtClean="0">
                <a:solidFill>
                  <a:schemeClr val="bg1"/>
                </a:solidFill>
              </a:rPr>
              <a:t>Defines objectives </a:t>
            </a:r>
            <a:r>
              <a:rPr lang="en-AU" sz="2400" b="0" dirty="0">
                <a:solidFill>
                  <a:schemeClr val="bg1"/>
                </a:solidFill>
              </a:rPr>
              <a:t>and deliverables </a:t>
            </a:r>
            <a:r>
              <a:rPr lang="en-AU" sz="2400" b="0" dirty="0" smtClean="0">
                <a:solidFill>
                  <a:schemeClr val="bg1"/>
                </a:solidFill>
              </a:rPr>
              <a:t>with associated </a:t>
            </a:r>
            <a:r>
              <a:rPr lang="en-AU" sz="2400" dirty="0" smtClean="0">
                <a:solidFill>
                  <a:schemeClr val="bg1"/>
                </a:solidFill>
              </a:rPr>
              <a:t>timescales </a:t>
            </a:r>
            <a:r>
              <a:rPr lang="en-AU" sz="2400" dirty="0">
                <a:solidFill>
                  <a:schemeClr val="bg1"/>
                </a:solidFill>
              </a:rPr>
              <a:t>and assigned </a:t>
            </a:r>
            <a:r>
              <a:rPr lang="en-AU" sz="2400" dirty="0" smtClean="0">
                <a:solidFill>
                  <a:schemeClr val="bg1"/>
                </a:solidFill>
              </a:rPr>
              <a:t>responsibilities.</a:t>
            </a:r>
            <a:endParaRPr lang="en-AU" sz="2400" dirty="0">
              <a:solidFill>
                <a:schemeClr val="bg1"/>
              </a:solidFill>
            </a:endParaRPr>
          </a:p>
          <a:p>
            <a:pPr marL="225425" indent="-225425">
              <a:lnSpc>
                <a:spcPct val="80000"/>
              </a:lnSpc>
            </a:pPr>
            <a:r>
              <a:rPr lang="en-AU" sz="2400" b="0" dirty="0">
                <a:solidFill>
                  <a:schemeClr val="bg1"/>
                </a:solidFill>
              </a:rPr>
              <a:t>Provide sound and shared basis for measuring our progress in a multiannual </a:t>
            </a:r>
            <a:r>
              <a:rPr lang="en-AU" sz="2400" b="0" dirty="0" smtClean="0">
                <a:solidFill>
                  <a:schemeClr val="bg1"/>
                </a:solidFill>
              </a:rPr>
              <a:t>perspective.</a:t>
            </a:r>
            <a:endParaRPr lang="en-AU" sz="2400" b="0" dirty="0">
              <a:solidFill>
                <a:schemeClr val="bg1"/>
              </a:solidFill>
            </a:endParaRPr>
          </a:p>
          <a:p>
            <a:pPr marL="225425" indent="-225425">
              <a:lnSpc>
                <a:spcPct val="80000"/>
              </a:lnSpc>
            </a:pPr>
            <a:r>
              <a:rPr lang="en-AU" sz="2400" b="0" dirty="0" smtClean="0">
                <a:solidFill>
                  <a:schemeClr val="bg1"/>
                </a:solidFill>
              </a:rPr>
              <a:t>Updated </a:t>
            </a:r>
            <a:r>
              <a:rPr lang="en-AU" sz="2400" b="0" dirty="0">
                <a:solidFill>
                  <a:schemeClr val="bg1"/>
                </a:solidFill>
              </a:rPr>
              <a:t>annually by the CEO under the guidance of the CEOS Chair, and in consultation </a:t>
            </a:r>
            <a:r>
              <a:rPr lang="en-AU" sz="2400" b="0" dirty="0" smtClean="0">
                <a:solidFill>
                  <a:schemeClr val="bg1"/>
                </a:solidFill>
              </a:rPr>
              <a:t>with:</a:t>
            </a:r>
          </a:p>
          <a:p>
            <a:pPr marL="625475" lvl="1" indent="-225425">
              <a:lnSpc>
                <a:spcPct val="80000"/>
              </a:lnSpc>
            </a:pPr>
            <a:r>
              <a:rPr lang="en-AU" sz="1800" b="0" dirty="0" smtClean="0">
                <a:solidFill>
                  <a:schemeClr val="bg1"/>
                </a:solidFill>
              </a:rPr>
              <a:t>The </a:t>
            </a:r>
            <a:r>
              <a:rPr lang="en-AU" sz="1800" b="0" dirty="0">
                <a:solidFill>
                  <a:schemeClr val="bg1"/>
                </a:solidFill>
              </a:rPr>
              <a:t>CEOS Strategic Implementation Team </a:t>
            </a:r>
            <a:r>
              <a:rPr lang="en-AU" sz="1800" b="0" dirty="0" smtClean="0">
                <a:solidFill>
                  <a:schemeClr val="bg1"/>
                </a:solidFill>
              </a:rPr>
              <a:t>Chair</a:t>
            </a:r>
          </a:p>
          <a:p>
            <a:pPr marL="625475" lvl="1" indent="-225425">
              <a:lnSpc>
                <a:spcPct val="80000"/>
              </a:lnSpc>
            </a:pPr>
            <a:r>
              <a:rPr lang="en-AU" sz="1800" b="0" dirty="0" smtClean="0">
                <a:solidFill>
                  <a:schemeClr val="bg1"/>
                </a:solidFill>
              </a:rPr>
              <a:t>CEOS Secretariat</a:t>
            </a:r>
          </a:p>
          <a:p>
            <a:pPr marL="625475" lvl="1" indent="-225425">
              <a:lnSpc>
                <a:spcPct val="80000"/>
              </a:lnSpc>
            </a:pPr>
            <a:r>
              <a:rPr lang="en-AU" sz="1800" b="0" dirty="0" smtClean="0">
                <a:solidFill>
                  <a:schemeClr val="bg1"/>
                </a:solidFill>
              </a:rPr>
              <a:t>CEOS </a:t>
            </a:r>
            <a:r>
              <a:rPr lang="en-AU" sz="1800" b="0" dirty="0">
                <a:solidFill>
                  <a:schemeClr val="bg1"/>
                </a:solidFill>
              </a:rPr>
              <a:t>Working </a:t>
            </a:r>
            <a:r>
              <a:rPr lang="en-AU" sz="1800" b="0" dirty="0" smtClean="0">
                <a:solidFill>
                  <a:schemeClr val="bg1"/>
                </a:solidFill>
              </a:rPr>
              <a:t>Groups</a:t>
            </a:r>
          </a:p>
          <a:p>
            <a:pPr marL="625475" lvl="1" indent="-225425">
              <a:lnSpc>
                <a:spcPct val="80000"/>
              </a:lnSpc>
            </a:pPr>
            <a:r>
              <a:rPr lang="en-AU" sz="1800" b="0" dirty="0" smtClean="0">
                <a:solidFill>
                  <a:schemeClr val="bg1"/>
                </a:solidFill>
              </a:rPr>
              <a:t>Virtual Constellations</a:t>
            </a:r>
          </a:p>
          <a:p>
            <a:pPr marL="625475" lvl="1" indent="-225425">
              <a:lnSpc>
                <a:spcPct val="80000"/>
              </a:lnSpc>
            </a:pPr>
            <a:r>
              <a:rPr lang="en-AU" sz="1800" b="0" dirty="0" smtClean="0">
                <a:solidFill>
                  <a:schemeClr val="bg1"/>
                </a:solidFill>
              </a:rPr>
              <a:t>Ad </a:t>
            </a:r>
            <a:r>
              <a:rPr lang="en-AU" sz="1800" b="0" dirty="0">
                <a:solidFill>
                  <a:schemeClr val="bg1"/>
                </a:solidFill>
              </a:rPr>
              <a:t>Hoc </a:t>
            </a:r>
            <a:r>
              <a:rPr lang="en-AU" sz="1800" b="0" dirty="0" smtClean="0">
                <a:solidFill>
                  <a:schemeClr val="bg1"/>
                </a:solidFill>
              </a:rPr>
              <a:t>Teams</a:t>
            </a:r>
          </a:p>
          <a:p>
            <a:pPr marL="625475" lvl="1" indent="-225425">
              <a:lnSpc>
                <a:spcPct val="80000"/>
              </a:lnSpc>
            </a:pPr>
            <a:r>
              <a:rPr lang="en-AU" sz="1800" b="0" dirty="0" smtClean="0">
                <a:solidFill>
                  <a:schemeClr val="bg1"/>
                </a:solidFill>
              </a:rPr>
              <a:t>The </a:t>
            </a:r>
            <a:r>
              <a:rPr lang="en-AU" sz="1800" b="0" dirty="0">
                <a:solidFill>
                  <a:schemeClr val="bg1"/>
                </a:solidFill>
              </a:rPr>
              <a:t>CEOS membership at </a:t>
            </a:r>
            <a:r>
              <a:rPr lang="en-AU" sz="1800" b="0" dirty="0" smtClean="0">
                <a:solidFill>
                  <a:schemeClr val="bg1"/>
                </a:solidFill>
              </a:rPr>
              <a:t>large</a:t>
            </a:r>
          </a:p>
          <a:p>
            <a:pPr marL="625475" lvl="1" indent="-225425">
              <a:lnSpc>
                <a:spcPct val="80000"/>
              </a:lnSpc>
            </a:pPr>
            <a:r>
              <a:rPr lang="en-AU" sz="1800" b="0" dirty="0" smtClean="0">
                <a:solidFill>
                  <a:schemeClr val="bg1"/>
                </a:solidFill>
              </a:rPr>
              <a:t>CEOS’s </a:t>
            </a:r>
            <a:r>
              <a:rPr lang="en-AU" sz="1800" b="0" dirty="0">
                <a:solidFill>
                  <a:schemeClr val="bg1"/>
                </a:solidFill>
              </a:rPr>
              <a:t>external stakeholders</a:t>
            </a:r>
          </a:p>
          <a:p>
            <a:pPr marL="225425" indent="-225425">
              <a:lnSpc>
                <a:spcPct val="80000"/>
              </a:lnSpc>
            </a:pPr>
            <a:r>
              <a:rPr lang="en-AU" sz="2400" b="0" dirty="0" smtClean="0">
                <a:solidFill>
                  <a:schemeClr val="bg1"/>
                </a:solidFill>
              </a:rPr>
              <a:t>Consistent </a:t>
            </a:r>
            <a:r>
              <a:rPr lang="en-AU" sz="2400" b="0" dirty="0">
                <a:solidFill>
                  <a:schemeClr val="bg1"/>
                </a:solidFill>
              </a:rPr>
              <a:t>with &amp;</a:t>
            </a:r>
            <a:r>
              <a:rPr lang="en-AU" sz="2400" b="0" dirty="0" smtClean="0">
                <a:solidFill>
                  <a:schemeClr val="bg1"/>
                </a:solidFill>
              </a:rPr>
              <a:t> supporting </a:t>
            </a:r>
            <a:r>
              <a:rPr lang="en-AU" sz="2400" b="0" dirty="0">
                <a:solidFill>
                  <a:schemeClr val="bg1"/>
                </a:solidFill>
              </a:rPr>
              <a:t>of other CEOS guiding </a:t>
            </a:r>
            <a:r>
              <a:rPr lang="en-AU" sz="2400" b="0" dirty="0" smtClean="0">
                <a:solidFill>
                  <a:schemeClr val="bg1"/>
                </a:solidFill>
              </a:rPr>
              <a:t>documents</a:t>
            </a:r>
            <a:r>
              <a:rPr lang="en-US" sz="2400" b="0" dirty="0" smtClean="0">
                <a:solidFill>
                  <a:schemeClr val="bg1"/>
                </a:solidFill>
              </a:rPr>
              <a:t>.</a:t>
            </a:r>
          </a:p>
          <a:p>
            <a:pPr marL="225425" indent="-225425">
              <a:lnSpc>
                <a:spcPct val="80000"/>
              </a:lnSpc>
            </a:pPr>
            <a:endParaRPr lang="en-US" sz="600" b="0" dirty="0">
              <a:solidFill>
                <a:schemeClr val="bg1"/>
              </a:solidFill>
            </a:endParaRPr>
          </a:p>
        </p:txBody>
      </p:sp>
      <p:sp>
        <p:nvSpPr>
          <p:cNvPr id="82949" name="Rectangle 5"/>
          <p:cNvSpPr>
            <a:spLocks noChangeArrowheads="1"/>
          </p:cNvSpPr>
          <p:nvPr/>
        </p:nvSpPr>
        <p:spPr bwMode="auto">
          <a:xfrm>
            <a:off x="1295400" y="0"/>
            <a:ext cx="7848600" cy="762000"/>
          </a:xfrm>
          <a:prstGeom prst="rect">
            <a:avLst/>
          </a:prstGeom>
          <a:noFill/>
          <a:ln w="9525">
            <a:noFill/>
            <a:miter lim="800000"/>
            <a:headEnd/>
            <a:tailEnd/>
          </a:ln>
          <a:effectLst/>
        </p:spPr>
        <p:txBody>
          <a:bodyPr anchor="ctr"/>
          <a:lstStyle/>
          <a:p>
            <a:pPr algn="r"/>
            <a:r>
              <a:rPr lang="en-US" sz="3600" b="1" dirty="0" smtClean="0">
                <a:solidFill>
                  <a:schemeClr val="bg1"/>
                </a:solidFill>
                <a:effectLst>
                  <a:outerShdw blurRad="38100" dist="38100" dir="2700000" algn="tl">
                    <a:srgbClr val="FFFFFF"/>
                  </a:outerShdw>
                </a:effectLst>
              </a:rPr>
              <a:t>About the CEOS 3-Year Work Plan</a:t>
            </a:r>
            <a:endParaRPr lang="en-US" sz="3600" b="1" dirty="0">
              <a:solidFill>
                <a:schemeClr val="bg1"/>
              </a:solidFill>
              <a:effectLst>
                <a:outerShdw blurRad="38100" dist="38100" dir="2700000" algn="tl">
                  <a:srgbClr val="FFFFFF"/>
                </a:outerShdw>
              </a:effectLst>
            </a:endParaRPr>
          </a:p>
        </p:txBody>
      </p:sp>
    </p:spTree>
    <p:extLst>
      <p:ext uri="{BB962C8B-B14F-4D97-AF65-F5344CB8AC3E}">
        <p14:creationId xmlns:p14="http://schemas.microsoft.com/office/powerpoint/2010/main" val="3534682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p:cNvSpPr>
            <a:spLocks noGrp="1"/>
          </p:cNvSpPr>
          <p:nvPr>
            <p:ph type="title"/>
          </p:nvPr>
        </p:nvSpPr>
        <p:spPr>
          <a:xfrm>
            <a:off x="1504060" y="0"/>
            <a:ext cx="7639940" cy="640935"/>
          </a:xfrm>
        </p:spPr>
        <p:txBody>
          <a:bodyPr/>
          <a:lstStyle/>
          <a:p>
            <a:r>
              <a:rPr lang="en-US" sz="2800" dirty="0" smtClean="0">
                <a:solidFill>
                  <a:schemeClr val="bg1"/>
                </a:solidFill>
              </a:rPr>
              <a:t>Work Plan - Expected Outcomes</a:t>
            </a:r>
            <a:endParaRPr lang="en-US" sz="2800" dirty="0">
              <a:solidFill>
                <a:schemeClr val="bg1"/>
              </a:solidFill>
            </a:endParaRPr>
          </a:p>
        </p:txBody>
      </p:sp>
      <p:sp>
        <p:nvSpPr>
          <p:cNvPr id="7" name="Content Placeholder 2"/>
          <p:cNvSpPr>
            <a:spLocks noGrp="1"/>
          </p:cNvSpPr>
          <p:nvPr>
            <p:ph idx="1"/>
          </p:nvPr>
        </p:nvSpPr>
        <p:spPr>
          <a:xfrm>
            <a:off x="76200" y="1066800"/>
            <a:ext cx="8610600" cy="5334000"/>
          </a:xfrm>
        </p:spPr>
        <p:txBody>
          <a:bodyPr/>
          <a:lstStyle/>
          <a:p>
            <a:pPr marL="0" indent="0">
              <a:buNone/>
            </a:pPr>
            <a:r>
              <a:rPr lang="en-US" sz="2800" b="0" dirty="0" smtClean="0">
                <a:solidFill>
                  <a:schemeClr val="bg1"/>
                </a:solidFill>
              </a:rPr>
              <a:t>The </a:t>
            </a:r>
            <a:r>
              <a:rPr lang="en-US" sz="2800" b="0" dirty="0">
                <a:solidFill>
                  <a:schemeClr val="bg1"/>
                </a:solidFill>
              </a:rPr>
              <a:t>main outcomes are described for the following thematic </a:t>
            </a:r>
            <a:r>
              <a:rPr lang="en-US" sz="2800" b="0" dirty="0" smtClean="0">
                <a:solidFill>
                  <a:schemeClr val="bg1"/>
                </a:solidFill>
              </a:rPr>
              <a:t>areas:</a:t>
            </a:r>
          </a:p>
          <a:p>
            <a:pPr lvl="1">
              <a:spcBef>
                <a:spcPts val="0"/>
              </a:spcBef>
            </a:pPr>
            <a:r>
              <a:rPr lang="en-US" sz="2000" b="0" dirty="0" smtClean="0">
                <a:solidFill>
                  <a:srgbClr val="9999FF"/>
                </a:solidFill>
              </a:rPr>
              <a:t>Climate Monitoring, Research, and Services</a:t>
            </a:r>
          </a:p>
          <a:p>
            <a:pPr lvl="1">
              <a:spcBef>
                <a:spcPts val="0"/>
              </a:spcBef>
            </a:pPr>
            <a:r>
              <a:rPr lang="en-US" sz="2000" b="0" dirty="0" smtClean="0">
                <a:solidFill>
                  <a:srgbClr val="9999FF"/>
                </a:solidFill>
              </a:rPr>
              <a:t>Carbon </a:t>
            </a:r>
            <a:r>
              <a:rPr lang="en-US" sz="2000" b="0" dirty="0">
                <a:solidFill>
                  <a:srgbClr val="9999FF"/>
                </a:solidFill>
              </a:rPr>
              <a:t>Observations, Including Forested </a:t>
            </a:r>
            <a:r>
              <a:rPr lang="en-US" sz="2000" b="0" dirty="0" smtClean="0">
                <a:solidFill>
                  <a:srgbClr val="9999FF"/>
                </a:solidFill>
              </a:rPr>
              <a:t>Regions</a:t>
            </a:r>
          </a:p>
          <a:p>
            <a:pPr lvl="1">
              <a:spcBef>
                <a:spcPts val="0"/>
              </a:spcBef>
            </a:pPr>
            <a:r>
              <a:rPr lang="en-US" sz="2000" b="0" dirty="0" smtClean="0">
                <a:solidFill>
                  <a:srgbClr val="9999FF"/>
                </a:solidFill>
              </a:rPr>
              <a:t>Observations </a:t>
            </a:r>
            <a:r>
              <a:rPr lang="en-US" sz="2000" b="0" dirty="0">
                <a:solidFill>
                  <a:srgbClr val="9999FF"/>
                </a:solidFill>
              </a:rPr>
              <a:t>for </a:t>
            </a:r>
            <a:r>
              <a:rPr lang="en-US" sz="2000" b="0" dirty="0" smtClean="0">
                <a:solidFill>
                  <a:srgbClr val="9999FF"/>
                </a:solidFill>
              </a:rPr>
              <a:t>Agriculture</a:t>
            </a:r>
          </a:p>
          <a:p>
            <a:pPr lvl="1">
              <a:spcBef>
                <a:spcPts val="0"/>
              </a:spcBef>
            </a:pPr>
            <a:r>
              <a:rPr lang="en-US" sz="2000" b="0" dirty="0" smtClean="0">
                <a:solidFill>
                  <a:srgbClr val="9999FF"/>
                </a:solidFill>
              </a:rPr>
              <a:t>Observations </a:t>
            </a:r>
            <a:r>
              <a:rPr lang="en-US" sz="2000" b="0" dirty="0">
                <a:solidFill>
                  <a:srgbClr val="9999FF"/>
                </a:solidFill>
              </a:rPr>
              <a:t>for </a:t>
            </a:r>
            <a:r>
              <a:rPr lang="en-US" sz="2000" b="0" dirty="0" smtClean="0">
                <a:solidFill>
                  <a:srgbClr val="9999FF"/>
                </a:solidFill>
              </a:rPr>
              <a:t>Disasters</a:t>
            </a:r>
          </a:p>
          <a:p>
            <a:pPr lvl="1">
              <a:spcBef>
                <a:spcPts val="0"/>
              </a:spcBef>
            </a:pPr>
            <a:r>
              <a:rPr lang="en-US" sz="2000" b="0" dirty="0" smtClean="0">
                <a:solidFill>
                  <a:srgbClr val="9999FF"/>
                </a:solidFill>
              </a:rPr>
              <a:t>Capacity </a:t>
            </a:r>
            <a:r>
              <a:rPr lang="en-US" sz="2000" b="0" dirty="0">
                <a:solidFill>
                  <a:srgbClr val="9999FF"/>
                </a:solidFill>
              </a:rPr>
              <a:t>Building, Data Access, Availability and </a:t>
            </a:r>
            <a:endParaRPr lang="en-US" sz="2000" b="0" dirty="0" smtClean="0">
              <a:solidFill>
                <a:srgbClr val="9999FF"/>
              </a:solidFill>
            </a:endParaRPr>
          </a:p>
          <a:p>
            <a:pPr marL="457200" lvl="1" indent="0">
              <a:spcBef>
                <a:spcPts val="0"/>
              </a:spcBef>
              <a:buNone/>
            </a:pPr>
            <a:r>
              <a:rPr lang="en-US" sz="2000" b="0" dirty="0" smtClean="0">
                <a:solidFill>
                  <a:srgbClr val="9999FF"/>
                </a:solidFill>
              </a:rPr>
              <a:t>    Quality</a:t>
            </a:r>
          </a:p>
          <a:p>
            <a:pPr lvl="1">
              <a:spcBef>
                <a:spcPts val="0"/>
              </a:spcBef>
            </a:pPr>
            <a:r>
              <a:rPr lang="en-US" sz="2000" b="0" dirty="0" smtClean="0">
                <a:solidFill>
                  <a:srgbClr val="9999FF"/>
                </a:solidFill>
              </a:rPr>
              <a:t>Advancement </a:t>
            </a:r>
            <a:r>
              <a:rPr lang="en-US" sz="2000" b="0" dirty="0">
                <a:solidFill>
                  <a:srgbClr val="9999FF"/>
                </a:solidFill>
              </a:rPr>
              <a:t>of the CEOS Virtual </a:t>
            </a:r>
            <a:r>
              <a:rPr lang="en-US" sz="2000" b="0" dirty="0" smtClean="0">
                <a:solidFill>
                  <a:srgbClr val="9999FF"/>
                </a:solidFill>
              </a:rPr>
              <a:t>Constellations</a:t>
            </a:r>
          </a:p>
          <a:p>
            <a:pPr lvl="1">
              <a:spcBef>
                <a:spcPts val="0"/>
              </a:spcBef>
            </a:pPr>
            <a:r>
              <a:rPr lang="en-US" sz="2000" b="0" dirty="0" smtClean="0">
                <a:solidFill>
                  <a:srgbClr val="9999FF"/>
                </a:solidFill>
              </a:rPr>
              <a:t>Support </a:t>
            </a:r>
            <a:r>
              <a:rPr lang="en-US" sz="2000" b="0" dirty="0">
                <a:solidFill>
                  <a:srgbClr val="9999FF"/>
                </a:solidFill>
              </a:rPr>
              <a:t>to Other Key Stakeholder </a:t>
            </a:r>
            <a:r>
              <a:rPr lang="en-US" sz="2000" b="0" dirty="0" smtClean="0">
                <a:solidFill>
                  <a:srgbClr val="9999FF"/>
                </a:solidFill>
              </a:rPr>
              <a:t>Initiatives</a:t>
            </a:r>
          </a:p>
          <a:p>
            <a:pPr lvl="1">
              <a:spcBef>
                <a:spcPts val="0"/>
              </a:spcBef>
            </a:pPr>
            <a:r>
              <a:rPr lang="en-US" sz="2000" b="0" dirty="0" smtClean="0">
                <a:solidFill>
                  <a:srgbClr val="9999FF"/>
                </a:solidFill>
              </a:rPr>
              <a:t>Outreach </a:t>
            </a:r>
            <a:r>
              <a:rPr lang="en-US" sz="2000" b="0" dirty="0">
                <a:solidFill>
                  <a:srgbClr val="9999FF"/>
                </a:solidFill>
              </a:rPr>
              <a:t>to Key </a:t>
            </a:r>
            <a:r>
              <a:rPr lang="en-US" sz="2000" b="0" dirty="0" smtClean="0">
                <a:solidFill>
                  <a:srgbClr val="9999FF"/>
                </a:solidFill>
              </a:rPr>
              <a:t>Stakeholders</a:t>
            </a:r>
          </a:p>
          <a:p>
            <a:pPr lvl="1">
              <a:spcBef>
                <a:spcPts val="0"/>
              </a:spcBef>
            </a:pPr>
            <a:r>
              <a:rPr lang="en-US" sz="2000" b="0" dirty="0" smtClean="0">
                <a:solidFill>
                  <a:srgbClr val="9999FF"/>
                </a:solidFill>
              </a:rPr>
              <a:t>Organizational Issues</a:t>
            </a:r>
          </a:p>
        </p:txBody>
      </p:sp>
      <p:grpSp>
        <p:nvGrpSpPr>
          <p:cNvPr id="6" name="Group 55"/>
          <p:cNvGrpSpPr/>
          <p:nvPr/>
        </p:nvGrpSpPr>
        <p:grpSpPr>
          <a:xfrm>
            <a:off x="76200" y="76200"/>
            <a:ext cx="2438400" cy="871980"/>
            <a:chOff x="5334000" y="31698"/>
            <a:chExt cx="3746396" cy="1353312"/>
          </a:xfrm>
        </p:grpSpPr>
        <p:pic>
          <p:nvPicPr>
            <p:cNvPr id="8" name="Picture 2"/>
            <p:cNvPicPr>
              <a:picLocks noChangeAspect="1" noChangeArrowheads="1"/>
            </p:cNvPicPr>
            <p:nvPr/>
          </p:nvPicPr>
          <p:blipFill>
            <a:blip r:embed="rId3" cstate="print"/>
            <a:srcRect/>
            <a:stretch>
              <a:fillRect/>
            </a:stretch>
          </p:blipFill>
          <p:spPr bwMode="auto">
            <a:xfrm>
              <a:off x="5486400" y="796721"/>
              <a:ext cx="534328" cy="574879"/>
            </a:xfrm>
            <a:prstGeom prst="rect">
              <a:avLst/>
            </a:prstGeom>
            <a:noFill/>
            <a:ln w="9525">
              <a:noFill/>
              <a:miter lim="800000"/>
              <a:headEnd/>
              <a:tailEnd/>
            </a:ln>
            <a:effectLst/>
          </p:spPr>
        </p:pic>
        <p:pic>
          <p:nvPicPr>
            <p:cNvPr id="9" name="Picture 3"/>
            <p:cNvPicPr>
              <a:picLocks noChangeAspect="1" noChangeArrowheads="1"/>
            </p:cNvPicPr>
            <p:nvPr/>
          </p:nvPicPr>
          <p:blipFill>
            <a:blip r:embed="rId4" cstate="print"/>
            <a:srcRect/>
            <a:stretch>
              <a:fillRect/>
            </a:stretch>
          </p:blipFill>
          <p:spPr bwMode="auto">
            <a:xfrm>
              <a:off x="6096000" y="808939"/>
              <a:ext cx="525475" cy="562661"/>
            </a:xfrm>
            <a:prstGeom prst="rect">
              <a:avLst/>
            </a:prstGeom>
            <a:noFill/>
            <a:ln w="9525">
              <a:noFill/>
              <a:miter lim="800000"/>
              <a:headEnd/>
              <a:tailEnd/>
            </a:ln>
            <a:effectLst/>
          </p:spPr>
        </p:pic>
        <p:pic>
          <p:nvPicPr>
            <p:cNvPr id="10" name="Picture 4"/>
            <p:cNvPicPr>
              <a:picLocks noChangeAspect="1" noChangeArrowheads="1"/>
            </p:cNvPicPr>
            <p:nvPr/>
          </p:nvPicPr>
          <p:blipFill>
            <a:blip r:embed="rId5" cstate="print"/>
            <a:srcRect/>
            <a:stretch>
              <a:fillRect/>
            </a:stretch>
          </p:blipFill>
          <p:spPr bwMode="auto">
            <a:xfrm>
              <a:off x="6705600" y="808500"/>
              <a:ext cx="548640" cy="563100"/>
            </a:xfrm>
            <a:prstGeom prst="rect">
              <a:avLst/>
            </a:prstGeom>
            <a:noFill/>
            <a:ln w="9525">
              <a:noFill/>
              <a:miter lim="800000"/>
              <a:headEnd/>
              <a:tailEnd/>
            </a:ln>
            <a:effectLst/>
          </p:spPr>
        </p:pic>
        <p:pic>
          <p:nvPicPr>
            <p:cNvPr id="11" name="Picture 5"/>
            <p:cNvPicPr>
              <a:picLocks noChangeAspect="1" noChangeArrowheads="1"/>
            </p:cNvPicPr>
            <p:nvPr/>
          </p:nvPicPr>
          <p:blipFill>
            <a:blip r:embed="rId6" cstate="print"/>
            <a:srcRect/>
            <a:stretch>
              <a:fillRect/>
            </a:stretch>
          </p:blipFill>
          <p:spPr bwMode="auto">
            <a:xfrm>
              <a:off x="7315200" y="796877"/>
              <a:ext cx="542830" cy="574723"/>
            </a:xfrm>
            <a:prstGeom prst="rect">
              <a:avLst/>
            </a:prstGeom>
            <a:noFill/>
            <a:ln w="9525">
              <a:noFill/>
              <a:miter lim="800000"/>
              <a:headEnd/>
              <a:tailEnd/>
            </a:ln>
            <a:effectLst/>
          </p:spPr>
        </p:pic>
        <p:pic>
          <p:nvPicPr>
            <p:cNvPr id="12" name="Picture 6"/>
            <p:cNvPicPr>
              <a:picLocks noChangeAspect="1" noChangeArrowheads="1"/>
            </p:cNvPicPr>
            <p:nvPr/>
          </p:nvPicPr>
          <p:blipFill>
            <a:blip r:embed="rId7" cstate="print"/>
            <a:srcRect/>
            <a:stretch>
              <a:fillRect/>
            </a:stretch>
          </p:blipFill>
          <p:spPr bwMode="auto">
            <a:xfrm>
              <a:off x="7924799" y="800369"/>
              <a:ext cx="539496" cy="571231"/>
            </a:xfrm>
            <a:prstGeom prst="rect">
              <a:avLst/>
            </a:prstGeom>
            <a:noFill/>
            <a:ln w="9525">
              <a:noFill/>
              <a:miter lim="800000"/>
              <a:headEnd/>
              <a:tailEnd/>
            </a:ln>
            <a:effectLst/>
          </p:spPr>
        </p:pic>
        <p:pic>
          <p:nvPicPr>
            <p:cNvPr id="13" name="Picture 7"/>
            <p:cNvPicPr>
              <a:picLocks noChangeAspect="1" noChangeArrowheads="1"/>
            </p:cNvPicPr>
            <p:nvPr/>
          </p:nvPicPr>
          <p:blipFill>
            <a:blip r:embed="rId8" cstate="print"/>
            <a:srcRect/>
            <a:stretch>
              <a:fillRect/>
            </a:stretch>
          </p:blipFill>
          <p:spPr bwMode="auto">
            <a:xfrm>
              <a:off x="8539276" y="808938"/>
              <a:ext cx="541120" cy="576072"/>
            </a:xfrm>
            <a:prstGeom prst="rect">
              <a:avLst/>
            </a:prstGeom>
            <a:noFill/>
            <a:ln w="9525">
              <a:noFill/>
              <a:miter lim="800000"/>
              <a:headEnd/>
              <a:tailEnd/>
            </a:ln>
            <a:effectLst/>
          </p:spPr>
        </p:pic>
        <p:pic>
          <p:nvPicPr>
            <p:cNvPr id="14" name="Picture 13"/>
            <p:cNvPicPr/>
            <p:nvPr/>
          </p:nvPicPr>
          <p:blipFill>
            <a:blip r:embed="rId9" cstate="print"/>
            <a:srcRect t="8196" b="9848"/>
            <a:stretch>
              <a:fillRect/>
            </a:stretch>
          </p:blipFill>
          <p:spPr bwMode="auto">
            <a:xfrm>
              <a:off x="5334000" y="31698"/>
              <a:ext cx="1552175" cy="762000"/>
            </a:xfrm>
            <a:prstGeom prst="rect">
              <a:avLst/>
            </a:prstGeom>
            <a:noFill/>
            <a:ln w="9525">
              <a:noFill/>
              <a:miter lim="800000"/>
              <a:headEnd/>
              <a:tailEnd/>
            </a:ln>
          </p:spPr>
        </p:pic>
      </p:grpSp>
      <p:sp>
        <p:nvSpPr>
          <p:cNvPr id="15" name="Slide Number Placeholder 1"/>
          <p:cNvSpPr>
            <a:spLocks noGrp="1"/>
          </p:cNvSpPr>
          <p:nvPr>
            <p:ph type="sldNum" sz="quarter" idx="10"/>
          </p:nvPr>
        </p:nvSpPr>
        <p:spPr>
          <a:xfrm>
            <a:off x="6959082" y="6248400"/>
            <a:ext cx="2133600" cy="476250"/>
          </a:xfrm>
        </p:spPr>
        <p:txBody>
          <a:bodyPr/>
          <a:lstStyle/>
          <a:p>
            <a:fld id="{AF40B6DE-C9C5-4833-B1A5-208327D20362}" type="slidenum">
              <a:rPr lang="en-US"/>
              <a:pPr/>
              <a:t>4</a:t>
            </a:fld>
            <a:endParaRPr lang="en-US" dirty="0"/>
          </a:p>
        </p:txBody>
      </p:sp>
      <p:pic>
        <p:nvPicPr>
          <p:cNvPr id="1026" name="Picture 2"/>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563118" y="3162300"/>
            <a:ext cx="2504682" cy="3238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TextBox 15"/>
          <p:cNvSpPr txBox="1"/>
          <p:nvPr/>
        </p:nvSpPr>
        <p:spPr>
          <a:xfrm>
            <a:off x="54429" y="6477000"/>
            <a:ext cx="6508689" cy="307777"/>
          </a:xfrm>
          <a:prstGeom prst="rect">
            <a:avLst/>
          </a:prstGeom>
          <a:solidFill>
            <a:schemeClr val="accent6">
              <a:lumMod val="40000"/>
              <a:lumOff val="60000"/>
            </a:schemeClr>
          </a:solidFill>
          <a:ln/>
          <a:effectLst/>
          <a:scene3d>
            <a:camera prst="orthographicFront"/>
            <a:lightRig rig="threePt" dir="t"/>
          </a:scene3d>
          <a:sp3d>
            <a:bevelT/>
          </a:sp3d>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400" dirty="0" smtClean="0">
                <a:solidFill>
                  <a:schemeClr val="accent6">
                    <a:lumMod val="50000"/>
                  </a:schemeClr>
                </a:solidFill>
                <a:latin typeface="Arial Black" pitchFamily="34" charset="0"/>
              </a:rPr>
              <a:t>Eighty (80) Objectives/Deliverables for 2014-2016</a:t>
            </a:r>
            <a:endParaRPr lang="en-US" sz="1400" dirty="0">
              <a:solidFill>
                <a:schemeClr val="accent6">
                  <a:lumMod val="50000"/>
                </a:schemeClr>
              </a:solidFill>
              <a:latin typeface="Arial Black" pitchFamily="34" charset="0"/>
            </a:endParaRPr>
          </a:p>
        </p:txBody>
      </p:sp>
      <p:sp>
        <p:nvSpPr>
          <p:cNvPr id="2" name="Rectangle 1"/>
          <p:cNvSpPr/>
          <p:nvPr/>
        </p:nvSpPr>
        <p:spPr>
          <a:xfrm>
            <a:off x="6939159" y="4267200"/>
            <a:ext cx="1752600" cy="120015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rPr>
              <a:t>Currently being updated to cover 2015-2017</a:t>
            </a:r>
            <a:endParaRPr lang="en-AU" dirty="0">
              <a:solidFill>
                <a:schemeClr val="tx1"/>
              </a:solidFill>
            </a:endParaRPr>
          </a:p>
        </p:txBody>
      </p:sp>
    </p:spTree>
    <p:extLst>
      <p:ext uri="{BB962C8B-B14F-4D97-AF65-F5344CB8AC3E}">
        <p14:creationId xmlns:p14="http://schemas.microsoft.com/office/powerpoint/2010/main" val="102242806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5" name="Title 4"/>
          <p:cNvSpPr>
            <a:spLocks noGrp="1"/>
          </p:cNvSpPr>
          <p:nvPr>
            <p:ph type="title"/>
          </p:nvPr>
        </p:nvSpPr>
        <p:spPr>
          <a:xfrm>
            <a:off x="2819400" y="1"/>
            <a:ext cx="6324600" cy="649480"/>
          </a:xfrm>
        </p:spPr>
        <p:txBody>
          <a:bodyPr/>
          <a:lstStyle/>
          <a:p>
            <a:r>
              <a:rPr lang="en-US" sz="2800" dirty="0" smtClean="0">
                <a:solidFill>
                  <a:schemeClr val="bg1"/>
                </a:solidFill>
              </a:rPr>
              <a:t>Current Priorities</a:t>
            </a:r>
            <a:br>
              <a:rPr lang="en-US" sz="2800" dirty="0" smtClean="0">
                <a:solidFill>
                  <a:schemeClr val="bg1"/>
                </a:solidFill>
              </a:rPr>
            </a:br>
            <a:r>
              <a:rPr lang="en-US" sz="1800" i="1" dirty="0" smtClean="0">
                <a:solidFill>
                  <a:schemeClr val="tx2">
                    <a:lumMod val="20000"/>
                    <a:lumOff val="80000"/>
                  </a:schemeClr>
                </a:solidFill>
                <a:effectLst/>
              </a:rPr>
              <a:t>CEOS 2014-2016 Work Plan:  3 Jun 2014</a:t>
            </a:r>
            <a:endParaRPr lang="en-US" sz="2800" i="1" dirty="0">
              <a:solidFill>
                <a:schemeClr val="tx2">
                  <a:lumMod val="20000"/>
                  <a:lumOff val="80000"/>
                </a:schemeClr>
              </a:solidFill>
              <a:effectLst/>
            </a:endParaRPr>
          </a:p>
        </p:txBody>
      </p:sp>
      <p:sp>
        <p:nvSpPr>
          <p:cNvPr id="7" name="Content Placeholder 2"/>
          <p:cNvSpPr>
            <a:spLocks noGrp="1"/>
          </p:cNvSpPr>
          <p:nvPr>
            <p:ph idx="1"/>
          </p:nvPr>
        </p:nvSpPr>
        <p:spPr>
          <a:xfrm>
            <a:off x="0" y="958329"/>
            <a:ext cx="9067800" cy="5867400"/>
          </a:xfrm>
        </p:spPr>
        <p:txBody>
          <a:bodyPr/>
          <a:lstStyle/>
          <a:p>
            <a:pPr>
              <a:spcBef>
                <a:spcPts val="300"/>
              </a:spcBef>
              <a:spcAft>
                <a:spcPts val="300"/>
              </a:spcAft>
              <a:buFont typeface="Wingdings" pitchFamily="2" charset="2"/>
              <a:buChar char="§"/>
            </a:pPr>
            <a:r>
              <a:rPr lang="en-US" sz="1800" b="0" dirty="0" smtClean="0">
                <a:solidFill>
                  <a:schemeClr val="bg1"/>
                </a:solidFill>
              </a:rPr>
              <a:t>CEOS </a:t>
            </a:r>
            <a:r>
              <a:rPr lang="en-US" sz="1800" b="0" dirty="0">
                <a:solidFill>
                  <a:schemeClr val="bg1"/>
                </a:solidFill>
              </a:rPr>
              <a:t>Agencies will </a:t>
            </a:r>
            <a:r>
              <a:rPr lang="en-CA" sz="1800" b="0" dirty="0">
                <a:solidFill>
                  <a:schemeClr val="bg1"/>
                </a:solidFill>
              </a:rPr>
              <a:t>continue to enhance their cooperation to respond effectively to Earth observation users’ needs by achieving integration across the full range of Earth observations, by closing important observational gaps, and by promoting the sharing of CEOS Agency data, and improving access to and use of such data. </a:t>
            </a:r>
            <a:endParaRPr lang="en-CA" sz="1800" b="0" dirty="0" smtClean="0">
              <a:solidFill>
                <a:schemeClr val="bg1"/>
              </a:solidFill>
            </a:endParaRPr>
          </a:p>
          <a:p>
            <a:pPr>
              <a:spcBef>
                <a:spcPts val="300"/>
              </a:spcBef>
              <a:spcAft>
                <a:spcPts val="300"/>
              </a:spcAft>
              <a:buFont typeface="Wingdings" pitchFamily="2" charset="2"/>
              <a:buChar char="§"/>
            </a:pPr>
            <a:r>
              <a:rPr lang="en-CA" sz="1800" b="0" dirty="0" smtClean="0">
                <a:solidFill>
                  <a:schemeClr val="bg1"/>
                </a:solidFill>
              </a:rPr>
              <a:t>CEOS </a:t>
            </a:r>
            <a:r>
              <a:rPr lang="en-CA" sz="1800" b="0" dirty="0">
                <a:solidFill>
                  <a:schemeClr val="bg1"/>
                </a:solidFill>
              </a:rPr>
              <a:t>will </a:t>
            </a:r>
            <a:r>
              <a:rPr lang="en-US" sz="1800" b="0" dirty="0">
                <a:solidFill>
                  <a:schemeClr val="bg1"/>
                </a:solidFill>
              </a:rPr>
              <a:t>support more effective societal decision making in the areas of </a:t>
            </a:r>
            <a:r>
              <a:rPr lang="en-US" sz="1800" b="0" dirty="0" smtClean="0">
                <a:solidFill>
                  <a:srgbClr val="9999FF"/>
                </a:solidFill>
              </a:rPr>
              <a:t>climate monitoring and research; carbon observations, including observations to support the effective monitoring and management of the world’s forested regions; food security; disaster risk management; biodiversity; capacity building; and data availability and access</a:t>
            </a:r>
            <a:r>
              <a:rPr lang="en-US" sz="1800" b="0" dirty="0" smtClean="0">
                <a:solidFill>
                  <a:schemeClr val="bg1"/>
                </a:solidFill>
              </a:rPr>
              <a:t>. </a:t>
            </a:r>
          </a:p>
          <a:p>
            <a:pPr>
              <a:spcBef>
                <a:spcPts val="300"/>
              </a:spcBef>
              <a:spcAft>
                <a:spcPts val="300"/>
              </a:spcAft>
              <a:buFont typeface="Wingdings" pitchFamily="2" charset="2"/>
              <a:buChar char="§"/>
            </a:pPr>
            <a:r>
              <a:rPr lang="en-US" sz="1800" b="0" dirty="0" smtClean="0">
                <a:solidFill>
                  <a:schemeClr val="bg1"/>
                </a:solidFill>
              </a:rPr>
              <a:t>CEOS </a:t>
            </a:r>
            <a:r>
              <a:rPr lang="en-US" sz="1800" b="0" dirty="0" smtClean="0">
                <a:solidFill>
                  <a:srgbClr val="9999FF"/>
                </a:solidFill>
              </a:rPr>
              <a:t>Working Groups and Virtual Constellations will expand their technical and scientific coordination</a:t>
            </a:r>
            <a:r>
              <a:rPr lang="en-US" sz="1800" b="0" dirty="0" smtClean="0">
                <a:solidFill>
                  <a:schemeClr val="bg1"/>
                </a:solidFill>
              </a:rPr>
              <a:t> to support these priorities, and improve the overall level of complementarity and compatibility of their Earth observation and data management systems for societal benefit. </a:t>
            </a:r>
          </a:p>
          <a:p>
            <a:pPr>
              <a:spcBef>
                <a:spcPts val="300"/>
              </a:spcBef>
              <a:spcAft>
                <a:spcPts val="300"/>
              </a:spcAft>
              <a:buFont typeface="Wingdings" pitchFamily="2" charset="2"/>
              <a:buChar char="§"/>
            </a:pPr>
            <a:r>
              <a:rPr lang="en-US" sz="1800" b="0" dirty="0" smtClean="0">
                <a:solidFill>
                  <a:schemeClr val="bg1"/>
                </a:solidFill>
              </a:rPr>
              <a:t>CEOS </a:t>
            </a:r>
            <a:r>
              <a:rPr lang="en-US" sz="1800" b="0" dirty="0">
                <a:solidFill>
                  <a:schemeClr val="bg1"/>
                </a:solidFill>
              </a:rPr>
              <a:t>will consider other requests from external stakeholders and determine what, if any, support is possible and appropriate. CEOS will also contin</a:t>
            </a:r>
            <a:r>
              <a:rPr lang="en-US" sz="1800" b="0" dirty="0">
                <a:solidFill>
                  <a:srgbClr val="9999FF"/>
                </a:solidFill>
              </a:rPr>
              <a:t>ue its outreach and communications efforts</a:t>
            </a:r>
            <a:r>
              <a:rPr lang="en-US" sz="1800" b="0" dirty="0">
                <a:solidFill>
                  <a:schemeClr val="bg1"/>
                </a:solidFill>
              </a:rPr>
              <a:t>. </a:t>
            </a:r>
            <a:endParaRPr lang="en-US" sz="1800" b="0" dirty="0" smtClean="0">
              <a:solidFill>
                <a:schemeClr val="bg1"/>
              </a:solidFill>
            </a:endParaRPr>
          </a:p>
          <a:p>
            <a:pPr>
              <a:spcBef>
                <a:spcPts val="300"/>
              </a:spcBef>
              <a:spcAft>
                <a:spcPts val="300"/>
              </a:spcAft>
              <a:buFont typeface="Wingdings" pitchFamily="2" charset="2"/>
              <a:buChar char="§"/>
            </a:pPr>
            <a:r>
              <a:rPr lang="en-US" sz="1800" b="0" dirty="0" smtClean="0">
                <a:solidFill>
                  <a:schemeClr val="bg1"/>
                </a:solidFill>
              </a:rPr>
              <a:t>As </a:t>
            </a:r>
            <a:r>
              <a:rPr lang="en-US" sz="1800" b="0" dirty="0">
                <a:solidFill>
                  <a:schemeClr val="bg1"/>
                </a:solidFill>
              </a:rPr>
              <a:t>it executes these activities, </a:t>
            </a:r>
            <a:r>
              <a:rPr lang="en-US" sz="1800" b="0" dirty="0">
                <a:solidFill>
                  <a:srgbClr val="9999FF"/>
                </a:solidFill>
              </a:rPr>
              <a:t>CEOS will operate in accordance with the guidance provided in the </a:t>
            </a:r>
            <a:r>
              <a:rPr lang="en-US" sz="1800" b="0" i="1" dirty="0">
                <a:solidFill>
                  <a:srgbClr val="9999FF"/>
                </a:solidFill>
              </a:rPr>
              <a:t>CEOS Governance and Processes</a:t>
            </a:r>
            <a:r>
              <a:rPr lang="en-US" sz="1800" b="0" dirty="0">
                <a:solidFill>
                  <a:srgbClr val="9999FF"/>
                </a:solidFill>
              </a:rPr>
              <a:t> </a:t>
            </a:r>
            <a:r>
              <a:rPr lang="en-US" sz="1800" b="0" dirty="0">
                <a:solidFill>
                  <a:schemeClr val="bg1"/>
                </a:solidFill>
              </a:rPr>
              <a:t>document regarding the organization’s structure, processes, and stakeholder relations.</a:t>
            </a:r>
          </a:p>
        </p:txBody>
      </p:sp>
      <p:grpSp>
        <p:nvGrpSpPr>
          <p:cNvPr id="6" name="Group 55"/>
          <p:cNvGrpSpPr/>
          <p:nvPr/>
        </p:nvGrpSpPr>
        <p:grpSpPr>
          <a:xfrm>
            <a:off x="76200" y="76200"/>
            <a:ext cx="2438400" cy="871980"/>
            <a:chOff x="5334000" y="31698"/>
            <a:chExt cx="3746396" cy="1353312"/>
          </a:xfrm>
        </p:grpSpPr>
        <p:pic>
          <p:nvPicPr>
            <p:cNvPr id="8" name="Picture 2"/>
            <p:cNvPicPr>
              <a:picLocks noChangeAspect="1" noChangeArrowheads="1"/>
            </p:cNvPicPr>
            <p:nvPr/>
          </p:nvPicPr>
          <p:blipFill>
            <a:blip r:embed="rId3" cstate="print"/>
            <a:srcRect/>
            <a:stretch>
              <a:fillRect/>
            </a:stretch>
          </p:blipFill>
          <p:spPr bwMode="auto">
            <a:xfrm>
              <a:off x="5486400" y="796721"/>
              <a:ext cx="534328" cy="574879"/>
            </a:xfrm>
            <a:prstGeom prst="rect">
              <a:avLst/>
            </a:prstGeom>
            <a:noFill/>
            <a:ln w="9525">
              <a:noFill/>
              <a:miter lim="800000"/>
              <a:headEnd/>
              <a:tailEnd/>
            </a:ln>
            <a:effectLst/>
          </p:spPr>
        </p:pic>
        <p:pic>
          <p:nvPicPr>
            <p:cNvPr id="9" name="Picture 3"/>
            <p:cNvPicPr>
              <a:picLocks noChangeAspect="1" noChangeArrowheads="1"/>
            </p:cNvPicPr>
            <p:nvPr/>
          </p:nvPicPr>
          <p:blipFill>
            <a:blip r:embed="rId4" cstate="print"/>
            <a:srcRect/>
            <a:stretch>
              <a:fillRect/>
            </a:stretch>
          </p:blipFill>
          <p:spPr bwMode="auto">
            <a:xfrm>
              <a:off x="6096000" y="808939"/>
              <a:ext cx="525475" cy="562661"/>
            </a:xfrm>
            <a:prstGeom prst="rect">
              <a:avLst/>
            </a:prstGeom>
            <a:noFill/>
            <a:ln w="9525">
              <a:noFill/>
              <a:miter lim="800000"/>
              <a:headEnd/>
              <a:tailEnd/>
            </a:ln>
            <a:effectLst/>
          </p:spPr>
        </p:pic>
        <p:pic>
          <p:nvPicPr>
            <p:cNvPr id="10" name="Picture 4"/>
            <p:cNvPicPr>
              <a:picLocks noChangeAspect="1" noChangeArrowheads="1"/>
            </p:cNvPicPr>
            <p:nvPr/>
          </p:nvPicPr>
          <p:blipFill>
            <a:blip r:embed="rId5" cstate="print"/>
            <a:srcRect/>
            <a:stretch>
              <a:fillRect/>
            </a:stretch>
          </p:blipFill>
          <p:spPr bwMode="auto">
            <a:xfrm>
              <a:off x="6705600" y="808500"/>
              <a:ext cx="548640" cy="563100"/>
            </a:xfrm>
            <a:prstGeom prst="rect">
              <a:avLst/>
            </a:prstGeom>
            <a:noFill/>
            <a:ln w="9525">
              <a:noFill/>
              <a:miter lim="800000"/>
              <a:headEnd/>
              <a:tailEnd/>
            </a:ln>
            <a:effectLst/>
          </p:spPr>
        </p:pic>
        <p:pic>
          <p:nvPicPr>
            <p:cNvPr id="11" name="Picture 5"/>
            <p:cNvPicPr>
              <a:picLocks noChangeAspect="1" noChangeArrowheads="1"/>
            </p:cNvPicPr>
            <p:nvPr/>
          </p:nvPicPr>
          <p:blipFill>
            <a:blip r:embed="rId6" cstate="print"/>
            <a:srcRect/>
            <a:stretch>
              <a:fillRect/>
            </a:stretch>
          </p:blipFill>
          <p:spPr bwMode="auto">
            <a:xfrm>
              <a:off x="7315200" y="796877"/>
              <a:ext cx="542830" cy="574723"/>
            </a:xfrm>
            <a:prstGeom prst="rect">
              <a:avLst/>
            </a:prstGeom>
            <a:noFill/>
            <a:ln w="9525">
              <a:noFill/>
              <a:miter lim="800000"/>
              <a:headEnd/>
              <a:tailEnd/>
            </a:ln>
            <a:effectLst/>
          </p:spPr>
        </p:pic>
        <p:pic>
          <p:nvPicPr>
            <p:cNvPr id="12" name="Picture 6"/>
            <p:cNvPicPr>
              <a:picLocks noChangeAspect="1" noChangeArrowheads="1"/>
            </p:cNvPicPr>
            <p:nvPr/>
          </p:nvPicPr>
          <p:blipFill>
            <a:blip r:embed="rId7" cstate="print"/>
            <a:srcRect/>
            <a:stretch>
              <a:fillRect/>
            </a:stretch>
          </p:blipFill>
          <p:spPr bwMode="auto">
            <a:xfrm>
              <a:off x="7924799" y="800369"/>
              <a:ext cx="539496" cy="571231"/>
            </a:xfrm>
            <a:prstGeom prst="rect">
              <a:avLst/>
            </a:prstGeom>
            <a:noFill/>
            <a:ln w="9525">
              <a:noFill/>
              <a:miter lim="800000"/>
              <a:headEnd/>
              <a:tailEnd/>
            </a:ln>
            <a:effectLst/>
          </p:spPr>
        </p:pic>
        <p:pic>
          <p:nvPicPr>
            <p:cNvPr id="13" name="Picture 7"/>
            <p:cNvPicPr>
              <a:picLocks noChangeAspect="1" noChangeArrowheads="1"/>
            </p:cNvPicPr>
            <p:nvPr/>
          </p:nvPicPr>
          <p:blipFill>
            <a:blip r:embed="rId8" cstate="print"/>
            <a:srcRect/>
            <a:stretch>
              <a:fillRect/>
            </a:stretch>
          </p:blipFill>
          <p:spPr bwMode="auto">
            <a:xfrm>
              <a:off x="8539276" y="808938"/>
              <a:ext cx="541120" cy="576072"/>
            </a:xfrm>
            <a:prstGeom prst="rect">
              <a:avLst/>
            </a:prstGeom>
            <a:noFill/>
            <a:ln w="9525">
              <a:noFill/>
              <a:miter lim="800000"/>
              <a:headEnd/>
              <a:tailEnd/>
            </a:ln>
            <a:effectLst/>
          </p:spPr>
        </p:pic>
        <p:pic>
          <p:nvPicPr>
            <p:cNvPr id="14" name="Picture 13"/>
            <p:cNvPicPr/>
            <p:nvPr/>
          </p:nvPicPr>
          <p:blipFill>
            <a:blip r:embed="rId9" cstate="print"/>
            <a:srcRect t="8196" b="9848"/>
            <a:stretch>
              <a:fillRect/>
            </a:stretch>
          </p:blipFill>
          <p:spPr bwMode="auto">
            <a:xfrm>
              <a:off x="5334000" y="31698"/>
              <a:ext cx="1552175" cy="762000"/>
            </a:xfrm>
            <a:prstGeom prst="rect">
              <a:avLst/>
            </a:prstGeom>
            <a:noFill/>
            <a:ln w="9525">
              <a:noFill/>
              <a:miter lim="800000"/>
              <a:headEnd/>
              <a:tailEnd/>
            </a:ln>
          </p:spPr>
        </p:pic>
      </p:grpSp>
      <p:sp>
        <p:nvSpPr>
          <p:cNvPr id="15" name="Slide Number Placeholder 1"/>
          <p:cNvSpPr>
            <a:spLocks noGrp="1"/>
          </p:cNvSpPr>
          <p:nvPr>
            <p:ph type="sldNum" sz="quarter" idx="10"/>
          </p:nvPr>
        </p:nvSpPr>
        <p:spPr>
          <a:xfrm>
            <a:off x="6959082" y="6248400"/>
            <a:ext cx="2133600" cy="476250"/>
          </a:xfrm>
        </p:spPr>
        <p:txBody>
          <a:bodyPr/>
          <a:lstStyle/>
          <a:p>
            <a:fld id="{AF40B6DE-C9C5-4833-B1A5-208327D20362}" type="slidenum">
              <a:rPr lang="en-US"/>
              <a:pPr/>
              <a:t>5</a:t>
            </a:fld>
            <a:endParaRPr lang="en-US" dirty="0"/>
          </a:p>
        </p:txBody>
      </p:sp>
    </p:spTree>
    <p:extLst>
      <p:ext uri="{BB962C8B-B14F-4D97-AF65-F5344CB8AC3E}">
        <p14:creationId xmlns:p14="http://schemas.microsoft.com/office/powerpoint/2010/main" val="340760215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p:cNvSpPr>
            <a:spLocks noGrp="1"/>
          </p:cNvSpPr>
          <p:nvPr>
            <p:ph type="title"/>
          </p:nvPr>
        </p:nvSpPr>
        <p:spPr>
          <a:xfrm>
            <a:off x="1504060" y="0"/>
            <a:ext cx="7639940" cy="640935"/>
          </a:xfrm>
        </p:spPr>
        <p:txBody>
          <a:bodyPr/>
          <a:lstStyle/>
          <a:p>
            <a:r>
              <a:rPr lang="en-US" sz="2800" dirty="0" smtClean="0">
                <a:solidFill>
                  <a:schemeClr val="bg1"/>
                </a:solidFill>
              </a:rPr>
              <a:t>Current </a:t>
            </a:r>
            <a:r>
              <a:rPr lang="en-US" sz="2800" dirty="0">
                <a:solidFill>
                  <a:schemeClr val="bg1"/>
                </a:solidFill>
              </a:rPr>
              <a:t>Objectives </a:t>
            </a:r>
            <a:r>
              <a:rPr lang="en-US" sz="2800" dirty="0" smtClean="0">
                <a:solidFill>
                  <a:schemeClr val="bg1"/>
                </a:solidFill>
              </a:rPr>
              <a:t>(1 of 5)</a:t>
            </a:r>
            <a:br>
              <a:rPr lang="en-US" sz="2800" dirty="0" smtClean="0">
                <a:solidFill>
                  <a:schemeClr val="bg1"/>
                </a:solidFill>
              </a:rPr>
            </a:br>
            <a:r>
              <a:rPr lang="en-US" sz="1400" i="1" dirty="0">
                <a:solidFill>
                  <a:schemeClr val="tx2">
                    <a:lumMod val="20000"/>
                    <a:lumOff val="80000"/>
                  </a:schemeClr>
                </a:solidFill>
                <a:effectLst/>
              </a:rPr>
              <a:t>CEOS 2014-2016 Work Plan:  3 Jun 2014</a:t>
            </a:r>
            <a:endParaRPr lang="en-US" sz="1400" dirty="0">
              <a:solidFill>
                <a:schemeClr val="bg1"/>
              </a:solidFill>
            </a:endParaRPr>
          </a:p>
        </p:txBody>
      </p:sp>
      <p:sp>
        <p:nvSpPr>
          <p:cNvPr id="7" name="Content Placeholder 2"/>
          <p:cNvSpPr>
            <a:spLocks noGrp="1"/>
          </p:cNvSpPr>
          <p:nvPr>
            <p:ph idx="1"/>
          </p:nvPr>
        </p:nvSpPr>
        <p:spPr>
          <a:xfrm>
            <a:off x="76200" y="1066800"/>
            <a:ext cx="8991600" cy="5715000"/>
          </a:xfrm>
        </p:spPr>
        <p:txBody>
          <a:bodyPr/>
          <a:lstStyle/>
          <a:p>
            <a:pPr marL="0" lvl="0" indent="0">
              <a:buNone/>
            </a:pPr>
            <a:r>
              <a:rPr lang="en-US" sz="2400" dirty="0" smtClean="0">
                <a:solidFill>
                  <a:schemeClr val="bg1"/>
                </a:solidFill>
              </a:rPr>
              <a:t>Climate Monitoring, Research, and Services (CMRS)</a:t>
            </a:r>
          </a:p>
          <a:p>
            <a:pPr>
              <a:buFont typeface="Wingdings" pitchFamily="2" charset="2"/>
              <a:buChar char="§"/>
            </a:pPr>
            <a:r>
              <a:rPr lang="en-US" sz="1800" b="0" dirty="0">
                <a:solidFill>
                  <a:srgbClr val="9999FF"/>
                </a:solidFill>
              </a:rPr>
              <a:t>Coordinate development of Climate Data Records (CDRs) and related datasets addressing Essential Climate Variables (ECVs) established by the Global Climate Observing System (GCOS</a:t>
            </a:r>
            <a:r>
              <a:rPr lang="en-US" sz="1800" b="0" dirty="0" smtClean="0">
                <a:solidFill>
                  <a:srgbClr val="9999FF"/>
                </a:solidFill>
              </a:rPr>
              <a:t>)</a:t>
            </a:r>
            <a:r>
              <a:rPr lang="en-US" sz="1800" b="0" dirty="0">
                <a:solidFill>
                  <a:srgbClr val="9999FF"/>
                </a:solidFill>
              </a:rPr>
              <a:t>.</a:t>
            </a:r>
            <a:endParaRPr lang="en-US" sz="1800" b="0" dirty="0" smtClean="0">
              <a:solidFill>
                <a:srgbClr val="9999FF"/>
              </a:solidFill>
            </a:endParaRPr>
          </a:p>
          <a:p>
            <a:pPr>
              <a:buFont typeface="Wingdings" pitchFamily="2" charset="2"/>
              <a:buChar char="§"/>
            </a:pPr>
            <a:r>
              <a:rPr lang="en-US" sz="1800" b="0" dirty="0">
                <a:solidFill>
                  <a:srgbClr val="9999FF"/>
                </a:solidFill>
              </a:rPr>
              <a:t>Continue cooperation with GEO, GCOS, the World Meteorological Organization (WMO), and the CGMS in the development of a space-based system to support climate information and adaptation</a:t>
            </a:r>
            <a:r>
              <a:rPr lang="en-US" sz="1800" b="0" dirty="0" smtClean="0">
                <a:solidFill>
                  <a:srgbClr val="9999FF"/>
                </a:solidFill>
              </a:rPr>
              <a:t>.</a:t>
            </a:r>
          </a:p>
          <a:p>
            <a:pPr>
              <a:buFont typeface="Wingdings" pitchFamily="2" charset="2"/>
              <a:buChar char="§"/>
            </a:pPr>
            <a:r>
              <a:rPr lang="en-US" sz="1800" dirty="0" smtClean="0"/>
              <a:t>Nine (9) MRS Objectives/Deliverables for 2014-2016</a:t>
            </a:r>
          </a:p>
          <a:p>
            <a:pPr marL="0" indent="0">
              <a:buNone/>
            </a:pPr>
            <a:endParaRPr lang="en-US" sz="1100" b="0" dirty="0" smtClean="0">
              <a:solidFill>
                <a:srgbClr val="9999FF"/>
              </a:solidFill>
            </a:endParaRPr>
          </a:p>
          <a:p>
            <a:pPr marL="0" lvl="0" indent="0">
              <a:buNone/>
            </a:pPr>
            <a:r>
              <a:rPr lang="en-US" sz="2400" dirty="0" smtClean="0">
                <a:solidFill>
                  <a:schemeClr val="bg1"/>
                </a:solidFill>
              </a:rPr>
              <a:t>Carbon </a:t>
            </a:r>
            <a:r>
              <a:rPr lang="en-US" sz="2400" dirty="0">
                <a:solidFill>
                  <a:schemeClr val="bg1"/>
                </a:solidFill>
              </a:rPr>
              <a:t>Observations, </a:t>
            </a:r>
            <a:r>
              <a:rPr lang="en-US" sz="2400" dirty="0" smtClean="0">
                <a:solidFill>
                  <a:schemeClr val="bg1"/>
                </a:solidFill>
              </a:rPr>
              <a:t>Including Forested Regions (CARB)</a:t>
            </a:r>
            <a:endParaRPr lang="en-US" sz="2400" dirty="0">
              <a:solidFill>
                <a:schemeClr val="bg1"/>
              </a:solidFill>
            </a:endParaRPr>
          </a:p>
          <a:p>
            <a:pPr>
              <a:buFont typeface="Wingdings" pitchFamily="2" charset="2"/>
              <a:buChar char="§"/>
            </a:pPr>
            <a:r>
              <a:rPr lang="en-US" sz="1800" b="0" dirty="0">
                <a:solidFill>
                  <a:srgbClr val="9999FF"/>
                </a:solidFill>
              </a:rPr>
              <a:t>Coordinate space-based observations to support the effective monitoring and management of the world’s forested regions to support any future international climate agreement and support the Space Data Component of the GEO Global Forest Observations Initiative (GFOI</a:t>
            </a:r>
            <a:r>
              <a:rPr lang="en-US" sz="1800" b="0" dirty="0" smtClean="0">
                <a:solidFill>
                  <a:srgbClr val="9999FF"/>
                </a:solidFill>
              </a:rPr>
              <a:t>).</a:t>
            </a:r>
          </a:p>
          <a:p>
            <a:pPr>
              <a:buFont typeface="Wingdings" pitchFamily="2" charset="2"/>
              <a:buChar char="§"/>
            </a:pPr>
            <a:r>
              <a:rPr lang="en-US" sz="1800" b="0" dirty="0">
                <a:solidFill>
                  <a:srgbClr val="9999FF"/>
                </a:solidFill>
              </a:rPr>
              <a:t>Publish the </a:t>
            </a:r>
            <a:r>
              <a:rPr lang="en-US" sz="1800" b="0" i="1" dirty="0">
                <a:solidFill>
                  <a:srgbClr val="9999FF"/>
                </a:solidFill>
              </a:rPr>
              <a:t>CEOS Strategy for Carbon Observations from Space</a:t>
            </a:r>
            <a:r>
              <a:rPr lang="en-US" sz="1800" b="0" dirty="0">
                <a:solidFill>
                  <a:srgbClr val="9999FF"/>
                </a:solidFill>
              </a:rPr>
              <a:t> and determine how CEOS can best implement the strategy</a:t>
            </a:r>
            <a:r>
              <a:rPr lang="en-US" sz="1800" b="0" dirty="0" smtClean="0">
                <a:solidFill>
                  <a:srgbClr val="9999FF"/>
                </a:solidFill>
              </a:rPr>
              <a:t>.</a:t>
            </a:r>
          </a:p>
          <a:p>
            <a:pPr>
              <a:buFont typeface="Wingdings" pitchFamily="2" charset="2"/>
              <a:buChar char="§"/>
            </a:pPr>
            <a:r>
              <a:rPr lang="en-US" sz="1800" dirty="0" smtClean="0"/>
              <a:t>Seven (7) CARB Objectives/Deliverables for 2014-2016</a:t>
            </a:r>
            <a:endParaRPr lang="en-US" sz="1800" dirty="0"/>
          </a:p>
        </p:txBody>
      </p:sp>
      <p:grpSp>
        <p:nvGrpSpPr>
          <p:cNvPr id="6" name="Group 55"/>
          <p:cNvGrpSpPr/>
          <p:nvPr/>
        </p:nvGrpSpPr>
        <p:grpSpPr>
          <a:xfrm>
            <a:off x="76200" y="76200"/>
            <a:ext cx="2438400" cy="871980"/>
            <a:chOff x="5334000" y="31698"/>
            <a:chExt cx="3746396" cy="1353312"/>
          </a:xfrm>
        </p:grpSpPr>
        <p:pic>
          <p:nvPicPr>
            <p:cNvPr id="8" name="Picture 2"/>
            <p:cNvPicPr>
              <a:picLocks noChangeAspect="1" noChangeArrowheads="1"/>
            </p:cNvPicPr>
            <p:nvPr/>
          </p:nvPicPr>
          <p:blipFill>
            <a:blip r:embed="rId3" cstate="print"/>
            <a:srcRect/>
            <a:stretch>
              <a:fillRect/>
            </a:stretch>
          </p:blipFill>
          <p:spPr bwMode="auto">
            <a:xfrm>
              <a:off x="5486400" y="796721"/>
              <a:ext cx="534328" cy="574879"/>
            </a:xfrm>
            <a:prstGeom prst="rect">
              <a:avLst/>
            </a:prstGeom>
            <a:noFill/>
            <a:ln w="9525">
              <a:noFill/>
              <a:miter lim="800000"/>
              <a:headEnd/>
              <a:tailEnd/>
            </a:ln>
            <a:effectLst/>
          </p:spPr>
        </p:pic>
        <p:pic>
          <p:nvPicPr>
            <p:cNvPr id="9" name="Picture 3"/>
            <p:cNvPicPr>
              <a:picLocks noChangeAspect="1" noChangeArrowheads="1"/>
            </p:cNvPicPr>
            <p:nvPr/>
          </p:nvPicPr>
          <p:blipFill>
            <a:blip r:embed="rId4" cstate="print"/>
            <a:srcRect/>
            <a:stretch>
              <a:fillRect/>
            </a:stretch>
          </p:blipFill>
          <p:spPr bwMode="auto">
            <a:xfrm>
              <a:off x="6096000" y="808939"/>
              <a:ext cx="525475" cy="562661"/>
            </a:xfrm>
            <a:prstGeom prst="rect">
              <a:avLst/>
            </a:prstGeom>
            <a:noFill/>
            <a:ln w="9525">
              <a:noFill/>
              <a:miter lim="800000"/>
              <a:headEnd/>
              <a:tailEnd/>
            </a:ln>
            <a:effectLst/>
          </p:spPr>
        </p:pic>
        <p:pic>
          <p:nvPicPr>
            <p:cNvPr id="10" name="Picture 4"/>
            <p:cNvPicPr>
              <a:picLocks noChangeAspect="1" noChangeArrowheads="1"/>
            </p:cNvPicPr>
            <p:nvPr/>
          </p:nvPicPr>
          <p:blipFill>
            <a:blip r:embed="rId5" cstate="print"/>
            <a:srcRect/>
            <a:stretch>
              <a:fillRect/>
            </a:stretch>
          </p:blipFill>
          <p:spPr bwMode="auto">
            <a:xfrm>
              <a:off x="6705600" y="808500"/>
              <a:ext cx="548640" cy="563100"/>
            </a:xfrm>
            <a:prstGeom prst="rect">
              <a:avLst/>
            </a:prstGeom>
            <a:noFill/>
            <a:ln w="9525">
              <a:noFill/>
              <a:miter lim="800000"/>
              <a:headEnd/>
              <a:tailEnd/>
            </a:ln>
            <a:effectLst/>
          </p:spPr>
        </p:pic>
        <p:pic>
          <p:nvPicPr>
            <p:cNvPr id="11" name="Picture 5"/>
            <p:cNvPicPr>
              <a:picLocks noChangeAspect="1" noChangeArrowheads="1"/>
            </p:cNvPicPr>
            <p:nvPr/>
          </p:nvPicPr>
          <p:blipFill>
            <a:blip r:embed="rId6" cstate="print"/>
            <a:srcRect/>
            <a:stretch>
              <a:fillRect/>
            </a:stretch>
          </p:blipFill>
          <p:spPr bwMode="auto">
            <a:xfrm>
              <a:off x="7315200" y="796877"/>
              <a:ext cx="542830" cy="574723"/>
            </a:xfrm>
            <a:prstGeom prst="rect">
              <a:avLst/>
            </a:prstGeom>
            <a:noFill/>
            <a:ln w="9525">
              <a:noFill/>
              <a:miter lim="800000"/>
              <a:headEnd/>
              <a:tailEnd/>
            </a:ln>
            <a:effectLst/>
          </p:spPr>
        </p:pic>
        <p:pic>
          <p:nvPicPr>
            <p:cNvPr id="12" name="Picture 6"/>
            <p:cNvPicPr>
              <a:picLocks noChangeAspect="1" noChangeArrowheads="1"/>
            </p:cNvPicPr>
            <p:nvPr/>
          </p:nvPicPr>
          <p:blipFill>
            <a:blip r:embed="rId7" cstate="print"/>
            <a:srcRect/>
            <a:stretch>
              <a:fillRect/>
            </a:stretch>
          </p:blipFill>
          <p:spPr bwMode="auto">
            <a:xfrm>
              <a:off x="7924799" y="800369"/>
              <a:ext cx="539496" cy="571231"/>
            </a:xfrm>
            <a:prstGeom prst="rect">
              <a:avLst/>
            </a:prstGeom>
            <a:noFill/>
            <a:ln w="9525">
              <a:noFill/>
              <a:miter lim="800000"/>
              <a:headEnd/>
              <a:tailEnd/>
            </a:ln>
            <a:effectLst/>
          </p:spPr>
        </p:pic>
        <p:pic>
          <p:nvPicPr>
            <p:cNvPr id="13" name="Picture 7"/>
            <p:cNvPicPr>
              <a:picLocks noChangeAspect="1" noChangeArrowheads="1"/>
            </p:cNvPicPr>
            <p:nvPr/>
          </p:nvPicPr>
          <p:blipFill>
            <a:blip r:embed="rId8" cstate="print"/>
            <a:srcRect/>
            <a:stretch>
              <a:fillRect/>
            </a:stretch>
          </p:blipFill>
          <p:spPr bwMode="auto">
            <a:xfrm>
              <a:off x="8539276" y="808938"/>
              <a:ext cx="541120" cy="576072"/>
            </a:xfrm>
            <a:prstGeom prst="rect">
              <a:avLst/>
            </a:prstGeom>
            <a:noFill/>
            <a:ln w="9525">
              <a:noFill/>
              <a:miter lim="800000"/>
              <a:headEnd/>
              <a:tailEnd/>
            </a:ln>
            <a:effectLst/>
          </p:spPr>
        </p:pic>
        <p:pic>
          <p:nvPicPr>
            <p:cNvPr id="14" name="Picture 13"/>
            <p:cNvPicPr/>
            <p:nvPr/>
          </p:nvPicPr>
          <p:blipFill>
            <a:blip r:embed="rId9" cstate="print"/>
            <a:srcRect t="8196" b="9848"/>
            <a:stretch>
              <a:fillRect/>
            </a:stretch>
          </p:blipFill>
          <p:spPr bwMode="auto">
            <a:xfrm>
              <a:off x="5334000" y="31698"/>
              <a:ext cx="1552175" cy="762000"/>
            </a:xfrm>
            <a:prstGeom prst="rect">
              <a:avLst/>
            </a:prstGeom>
            <a:noFill/>
            <a:ln w="9525">
              <a:noFill/>
              <a:miter lim="800000"/>
              <a:headEnd/>
              <a:tailEnd/>
            </a:ln>
          </p:spPr>
        </p:pic>
      </p:grpSp>
      <p:sp>
        <p:nvSpPr>
          <p:cNvPr id="15" name="Slide Number Placeholder 1"/>
          <p:cNvSpPr>
            <a:spLocks noGrp="1"/>
          </p:cNvSpPr>
          <p:nvPr>
            <p:ph type="sldNum" sz="quarter" idx="10"/>
          </p:nvPr>
        </p:nvSpPr>
        <p:spPr>
          <a:xfrm>
            <a:off x="6959082" y="6248400"/>
            <a:ext cx="2133600" cy="476250"/>
          </a:xfrm>
        </p:spPr>
        <p:txBody>
          <a:bodyPr/>
          <a:lstStyle/>
          <a:p>
            <a:fld id="{AF40B6DE-C9C5-4833-B1A5-208327D20362}" type="slidenum">
              <a:rPr lang="en-US"/>
              <a:pPr/>
              <a:t>6</a:t>
            </a:fld>
            <a:endParaRPr lang="en-US" dirty="0"/>
          </a:p>
        </p:txBody>
      </p:sp>
    </p:spTree>
    <p:extLst>
      <p:ext uri="{BB962C8B-B14F-4D97-AF65-F5344CB8AC3E}">
        <p14:creationId xmlns:p14="http://schemas.microsoft.com/office/powerpoint/2010/main" val="407918218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Content Placeholder 2"/>
          <p:cNvSpPr>
            <a:spLocks noGrp="1"/>
          </p:cNvSpPr>
          <p:nvPr>
            <p:ph idx="1"/>
          </p:nvPr>
        </p:nvSpPr>
        <p:spPr>
          <a:xfrm>
            <a:off x="0" y="990600"/>
            <a:ext cx="8991600" cy="5791200"/>
          </a:xfrm>
        </p:spPr>
        <p:txBody>
          <a:bodyPr/>
          <a:lstStyle/>
          <a:p>
            <a:pPr marL="0" indent="0">
              <a:buNone/>
            </a:pPr>
            <a:r>
              <a:rPr lang="en-US" sz="2400" dirty="0" smtClean="0">
                <a:solidFill>
                  <a:schemeClr val="bg1"/>
                </a:solidFill>
              </a:rPr>
              <a:t>Observations for Agriculture (AGRI)</a:t>
            </a:r>
            <a:endParaRPr lang="en-US" sz="2400" dirty="0">
              <a:solidFill>
                <a:schemeClr val="bg1"/>
              </a:solidFill>
            </a:endParaRPr>
          </a:p>
          <a:p>
            <a:pPr>
              <a:buFont typeface="Wingdings" pitchFamily="2" charset="2"/>
              <a:buChar char="§"/>
            </a:pPr>
            <a:r>
              <a:rPr lang="en-US" sz="1800" b="0" dirty="0">
                <a:solidFill>
                  <a:srgbClr val="9999FF"/>
                </a:solidFill>
              </a:rPr>
              <a:t>Develop and implement a data acquisition strategy to provide satellite observations that will facilitate the monitoring of agricultural production in support of the GEO Global Agricultural Monitoring (GEOGLAM) initiative</a:t>
            </a:r>
            <a:r>
              <a:rPr lang="en-US" sz="1800" b="0" dirty="0" smtClean="0">
                <a:solidFill>
                  <a:srgbClr val="9999FF"/>
                </a:solidFill>
              </a:rPr>
              <a:t>.</a:t>
            </a:r>
          </a:p>
          <a:p>
            <a:pPr>
              <a:buFont typeface="Wingdings" pitchFamily="2" charset="2"/>
              <a:buChar char="§"/>
            </a:pPr>
            <a:r>
              <a:rPr lang="en-US" sz="2000" b="0" dirty="0">
                <a:solidFill>
                  <a:srgbClr val="9999FF"/>
                </a:solidFill>
              </a:rPr>
              <a:t>Continue support to the Joint Experiments on Crop Assessment and Monitoring (JECAM) initiative</a:t>
            </a:r>
            <a:r>
              <a:rPr lang="en-US" sz="2000" b="0" dirty="0" smtClean="0">
                <a:solidFill>
                  <a:srgbClr val="9999FF"/>
                </a:solidFill>
              </a:rPr>
              <a:t>.</a:t>
            </a:r>
          </a:p>
          <a:p>
            <a:pPr>
              <a:buFont typeface="Wingdings" pitchFamily="2" charset="2"/>
              <a:buChar char="§"/>
            </a:pPr>
            <a:r>
              <a:rPr lang="en-US" sz="2000" dirty="0" smtClean="0"/>
              <a:t>Two (2) AGRI Objectives/Deliverables for 2014-2016</a:t>
            </a:r>
          </a:p>
          <a:p>
            <a:pPr marL="0" indent="0">
              <a:buNone/>
            </a:pPr>
            <a:endParaRPr lang="en-US" sz="1100" dirty="0" smtClean="0">
              <a:solidFill>
                <a:schemeClr val="bg1"/>
              </a:solidFill>
            </a:endParaRPr>
          </a:p>
          <a:p>
            <a:pPr marL="0" indent="0">
              <a:buNone/>
            </a:pPr>
            <a:r>
              <a:rPr lang="en-US" sz="2400" dirty="0" smtClean="0">
                <a:solidFill>
                  <a:schemeClr val="bg1"/>
                </a:solidFill>
              </a:rPr>
              <a:t>Observations for Disasters (DIS)</a:t>
            </a:r>
          </a:p>
          <a:p>
            <a:pPr marL="341313" lvl="1" indent="-338138">
              <a:buFont typeface="Wingdings" pitchFamily="2" charset="2"/>
              <a:buChar char="§"/>
            </a:pPr>
            <a:r>
              <a:rPr lang="en-US" sz="1800" b="0" dirty="0">
                <a:solidFill>
                  <a:srgbClr val="9999FF"/>
                </a:solidFill>
              </a:rPr>
              <a:t>Strengthen support to the disaster management community through the sustained coordination of disaster-related activities undertaken by CEOS Agencies</a:t>
            </a:r>
            <a:r>
              <a:rPr lang="en-US" sz="1800" b="0" dirty="0" smtClean="0">
                <a:solidFill>
                  <a:srgbClr val="9999FF"/>
                </a:solidFill>
              </a:rPr>
              <a:t>.</a:t>
            </a:r>
          </a:p>
          <a:p>
            <a:pPr marL="341313" lvl="1" indent="-338138">
              <a:buFont typeface="Wingdings" pitchFamily="2" charset="2"/>
              <a:buChar char="§"/>
            </a:pPr>
            <a:r>
              <a:rPr lang="en-US" sz="1800" b="0" dirty="0">
                <a:solidFill>
                  <a:srgbClr val="9999FF"/>
                </a:solidFill>
              </a:rPr>
              <a:t>Ensure that the importance of Earth observations from space is emphasized at the UN 2015 World Conference on Disaster Risk Reduction and in the post-Hyogo Framework for Actions (HFA2</a:t>
            </a:r>
            <a:r>
              <a:rPr lang="en-US" sz="1800" b="0" dirty="0" smtClean="0">
                <a:solidFill>
                  <a:srgbClr val="9999FF"/>
                </a:solidFill>
              </a:rPr>
              <a:t>).</a:t>
            </a:r>
          </a:p>
          <a:p>
            <a:pPr marL="341313" lvl="1" indent="-338138">
              <a:buFont typeface="Wingdings" pitchFamily="2" charset="2"/>
              <a:buChar char="§"/>
            </a:pPr>
            <a:r>
              <a:rPr lang="en-US" sz="2000" b="0" dirty="0">
                <a:solidFill>
                  <a:srgbClr val="9999FF"/>
                </a:solidFill>
              </a:rPr>
              <a:t>Continue support to the </a:t>
            </a:r>
            <a:r>
              <a:rPr lang="en-US" sz="2000" b="0" dirty="0" err="1">
                <a:solidFill>
                  <a:srgbClr val="9999FF"/>
                </a:solidFill>
              </a:rPr>
              <a:t>Geohazards</a:t>
            </a:r>
            <a:r>
              <a:rPr lang="en-US" sz="2000" b="0" dirty="0">
                <a:solidFill>
                  <a:srgbClr val="9999FF"/>
                </a:solidFill>
              </a:rPr>
              <a:t> Supersites and Natural Laboratories (GSNL) Initiative</a:t>
            </a:r>
            <a:r>
              <a:rPr lang="en-US" sz="2000" b="0" dirty="0" smtClean="0">
                <a:solidFill>
                  <a:srgbClr val="9999FF"/>
                </a:solidFill>
              </a:rPr>
              <a:t>.</a:t>
            </a:r>
          </a:p>
          <a:p>
            <a:pPr marL="341313" lvl="1" indent="-338138">
              <a:buFont typeface="Wingdings" pitchFamily="2" charset="2"/>
              <a:buChar char="§"/>
            </a:pPr>
            <a:r>
              <a:rPr lang="en-US" sz="2000" dirty="0" smtClean="0"/>
              <a:t>Six (6) DIS Objectives/Deliverables for 2014-2016</a:t>
            </a:r>
          </a:p>
        </p:txBody>
      </p:sp>
      <p:grpSp>
        <p:nvGrpSpPr>
          <p:cNvPr id="7" name="Group 55"/>
          <p:cNvGrpSpPr/>
          <p:nvPr/>
        </p:nvGrpSpPr>
        <p:grpSpPr>
          <a:xfrm>
            <a:off x="76200" y="76200"/>
            <a:ext cx="2438400" cy="871980"/>
            <a:chOff x="5334000" y="31698"/>
            <a:chExt cx="3746396" cy="1353312"/>
          </a:xfrm>
        </p:grpSpPr>
        <p:pic>
          <p:nvPicPr>
            <p:cNvPr id="8" name="Picture 2"/>
            <p:cNvPicPr>
              <a:picLocks noChangeAspect="1" noChangeArrowheads="1"/>
            </p:cNvPicPr>
            <p:nvPr/>
          </p:nvPicPr>
          <p:blipFill>
            <a:blip r:embed="rId3" cstate="print"/>
            <a:srcRect/>
            <a:stretch>
              <a:fillRect/>
            </a:stretch>
          </p:blipFill>
          <p:spPr bwMode="auto">
            <a:xfrm>
              <a:off x="5486400" y="796721"/>
              <a:ext cx="534328" cy="574879"/>
            </a:xfrm>
            <a:prstGeom prst="rect">
              <a:avLst/>
            </a:prstGeom>
            <a:noFill/>
            <a:ln w="9525">
              <a:noFill/>
              <a:miter lim="800000"/>
              <a:headEnd/>
              <a:tailEnd/>
            </a:ln>
            <a:effectLst/>
          </p:spPr>
        </p:pic>
        <p:pic>
          <p:nvPicPr>
            <p:cNvPr id="9" name="Picture 3"/>
            <p:cNvPicPr>
              <a:picLocks noChangeAspect="1" noChangeArrowheads="1"/>
            </p:cNvPicPr>
            <p:nvPr/>
          </p:nvPicPr>
          <p:blipFill>
            <a:blip r:embed="rId4" cstate="print"/>
            <a:srcRect/>
            <a:stretch>
              <a:fillRect/>
            </a:stretch>
          </p:blipFill>
          <p:spPr bwMode="auto">
            <a:xfrm>
              <a:off x="6096000" y="808939"/>
              <a:ext cx="525475" cy="562661"/>
            </a:xfrm>
            <a:prstGeom prst="rect">
              <a:avLst/>
            </a:prstGeom>
            <a:noFill/>
            <a:ln w="9525">
              <a:noFill/>
              <a:miter lim="800000"/>
              <a:headEnd/>
              <a:tailEnd/>
            </a:ln>
            <a:effectLst/>
          </p:spPr>
        </p:pic>
        <p:pic>
          <p:nvPicPr>
            <p:cNvPr id="10" name="Picture 4"/>
            <p:cNvPicPr>
              <a:picLocks noChangeAspect="1" noChangeArrowheads="1"/>
            </p:cNvPicPr>
            <p:nvPr/>
          </p:nvPicPr>
          <p:blipFill>
            <a:blip r:embed="rId5" cstate="print"/>
            <a:srcRect/>
            <a:stretch>
              <a:fillRect/>
            </a:stretch>
          </p:blipFill>
          <p:spPr bwMode="auto">
            <a:xfrm>
              <a:off x="6705600" y="808500"/>
              <a:ext cx="548640" cy="563100"/>
            </a:xfrm>
            <a:prstGeom prst="rect">
              <a:avLst/>
            </a:prstGeom>
            <a:noFill/>
            <a:ln w="9525">
              <a:noFill/>
              <a:miter lim="800000"/>
              <a:headEnd/>
              <a:tailEnd/>
            </a:ln>
            <a:effectLst/>
          </p:spPr>
        </p:pic>
        <p:pic>
          <p:nvPicPr>
            <p:cNvPr id="11" name="Picture 5"/>
            <p:cNvPicPr>
              <a:picLocks noChangeAspect="1" noChangeArrowheads="1"/>
            </p:cNvPicPr>
            <p:nvPr/>
          </p:nvPicPr>
          <p:blipFill>
            <a:blip r:embed="rId6" cstate="print"/>
            <a:srcRect/>
            <a:stretch>
              <a:fillRect/>
            </a:stretch>
          </p:blipFill>
          <p:spPr bwMode="auto">
            <a:xfrm>
              <a:off x="7315200" y="796877"/>
              <a:ext cx="542830" cy="574723"/>
            </a:xfrm>
            <a:prstGeom prst="rect">
              <a:avLst/>
            </a:prstGeom>
            <a:noFill/>
            <a:ln w="9525">
              <a:noFill/>
              <a:miter lim="800000"/>
              <a:headEnd/>
              <a:tailEnd/>
            </a:ln>
            <a:effectLst/>
          </p:spPr>
        </p:pic>
        <p:pic>
          <p:nvPicPr>
            <p:cNvPr id="12" name="Picture 6"/>
            <p:cNvPicPr>
              <a:picLocks noChangeAspect="1" noChangeArrowheads="1"/>
            </p:cNvPicPr>
            <p:nvPr/>
          </p:nvPicPr>
          <p:blipFill>
            <a:blip r:embed="rId7" cstate="print"/>
            <a:srcRect/>
            <a:stretch>
              <a:fillRect/>
            </a:stretch>
          </p:blipFill>
          <p:spPr bwMode="auto">
            <a:xfrm>
              <a:off x="7924799" y="800369"/>
              <a:ext cx="539496" cy="571231"/>
            </a:xfrm>
            <a:prstGeom prst="rect">
              <a:avLst/>
            </a:prstGeom>
            <a:noFill/>
            <a:ln w="9525">
              <a:noFill/>
              <a:miter lim="800000"/>
              <a:headEnd/>
              <a:tailEnd/>
            </a:ln>
            <a:effectLst/>
          </p:spPr>
        </p:pic>
        <p:pic>
          <p:nvPicPr>
            <p:cNvPr id="13" name="Picture 7"/>
            <p:cNvPicPr>
              <a:picLocks noChangeAspect="1" noChangeArrowheads="1"/>
            </p:cNvPicPr>
            <p:nvPr/>
          </p:nvPicPr>
          <p:blipFill>
            <a:blip r:embed="rId8" cstate="print"/>
            <a:srcRect/>
            <a:stretch>
              <a:fillRect/>
            </a:stretch>
          </p:blipFill>
          <p:spPr bwMode="auto">
            <a:xfrm>
              <a:off x="8539276" y="808938"/>
              <a:ext cx="541120" cy="576072"/>
            </a:xfrm>
            <a:prstGeom prst="rect">
              <a:avLst/>
            </a:prstGeom>
            <a:noFill/>
            <a:ln w="9525">
              <a:noFill/>
              <a:miter lim="800000"/>
              <a:headEnd/>
              <a:tailEnd/>
            </a:ln>
            <a:effectLst/>
          </p:spPr>
        </p:pic>
        <p:pic>
          <p:nvPicPr>
            <p:cNvPr id="14" name="Picture 13"/>
            <p:cNvPicPr/>
            <p:nvPr/>
          </p:nvPicPr>
          <p:blipFill>
            <a:blip r:embed="rId9" cstate="print"/>
            <a:srcRect t="8196" b="9848"/>
            <a:stretch>
              <a:fillRect/>
            </a:stretch>
          </p:blipFill>
          <p:spPr bwMode="auto">
            <a:xfrm>
              <a:off x="5334000" y="31698"/>
              <a:ext cx="1552175" cy="762000"/>
            </a:xfrm>
            <a:prstGeom prst="rect">
              <a:avLst/>
            </a:prstGeom>
            <a:noFill/>
            <a:ln w="9525">
              <a:noFill/>
              <a:miter lim="800000"/>
              <a:headEnd/>
              <a:tailEnd/>
            </a:ln>
          </p:spPr>
        </p:pic>
      </p:grpSp>
      <p:sp>
        <p:nvSpPr>
          <p:cNvPr id="18" name="Slide Number Placeholder 1"/>
          <p:cNvSpPr>
            <a:spLocks noGrp="1"/>
          </p:cNvSpPr>
          <p:nvPr>
            <p:ph type="sldNum" sz="quarter" idx="10"/>
          </p:nvPr>
        </p:nvSpPr>
        <p:spPr>
          <a:xfrm>
            <a:off x="6959082" y="6248400"/>
            <a:ext cx="2133600" cy="476250"/>
          </a:xfrm>
        </p:spPr>
        <p:txBody>
          <a:bodyPr/>
          <a:lstStyle/>
          <a:p>
            <a:fld id="{AF40B6DE-C9C5-4833-B1A5-208327D20362}" type="slidenum">
              <a:rPr lang="en-US"/>
              <a:pPr/>
              <a:t>7</a:t>
            </a:fld>
            <a:endParaRPr lang="en-US" dirty="0"/>
          </a:p>
        </p:txBody>
      </p:sp>
      <p:sp>
        <p:nvSpPr>
          <p:cNvPr id="15" name="Title 4"/>
          <p:cNvSpPr txBox="1">
            <a:spLocks/>
          </p:cNvSpPr>
          <p:nvPr/>
        </p:nvSpPr>
        <p:spPr bwMode="auto">
          <a:xfrm>
            <a:off x="1504060" y="0"/>
            <a:ext cx="7639940" cy="6409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rtl="0" fontAlgn="base">
              <a:spcBef>
                <a:spcPct val="0"/>
              </a:spcBef>
              <a:spcAft>
                <a:spcPct val="0"/>
              </a:spcAft>
              <a:defRPr sz="4000" b="1">
                <a:solidFill>
                  <a:srgbClr val="CCFF66"/>
                </a:solidFill>
                <a:effectLst>
                  <a:outerShdw blurRad="38100" dist="38100" dir="2700000" algn="tl">
                    <a:srgbClr val="FFFFFF"/>
                  </a:outerShdw>
                </a:effectLst>
                <a:latin typeface="+mj-lt"/>
                <a:ea typeface="+mj-ea"/>
                <a:cs typeface="+mj-cs"/>
              </a:defRPr>
            </a:lvl1pPr>
            <a:lvl2pPr algn="r" rtl="0" fontAlgn="base">
              <a:spcBef>
                <a:spcPct val="0"/>
              </a:spcBef>
              <a:spcAft>
                <a:spcPct val="0"/>
              </a:spcAft>
              <a:defRPr sz="4000" b="1">
                <a:solidFill>
                  <a:srgbClr val="CCFF66"/>
                </a:solidFill>
                <a:effectLst>
                  <a:outerShdw blurRad="38100" dist="38100" dir="2700000" algn="tl">
                    <a:srgbClr val="FFFFFF"/>
                  </a:outerShdw>
                </a:effectLst>
                <a:latin typeface="Arial" charset="0"/>
              </a:defRPr>
            </a:lvl2pPr>
            <a:lvl3pPr algn="r" rtl="0" fontAlgn="base">
              <a:spcBef>
                <a:spcPct val="0"/>
              </a:spcBef>
              <a:spcAft>
                <a:spcPct val="0"/>
              </a:spcAft>
              <a:defRPr sz="4000" b="1">
                <a:solidFill>
                  <a:srgbClr val="CCFF66"/>
                </a:solidFill>
                <a:effectLst>
                  <a:outerShdw blurRad="38100" dist="38100" dir="2700000" algn="tl">
                    <a:srgbClr val="FFFFFF"/>
                  </a:outerShdw>
                </a:effectLst>
                <a:latin typeface="Arial" charset="0"/>
              </a:defRPr>
            </a:lvl3pPr>
            <a:lvl4pPr algn="r" rtl="0" fontAlgn="base">
              <a:spcBef>
                <a:spcPct val="0"/>
              </a:spcBef>
              <a:spcAft>
                <a:spcPct val="0"/>
              </a:spcAft>
              <a:defRPr sz="4000" b="1">
                <a:solidFill>
                  <a:srgbClr val="CCFF66"/>
                </a:solidFill>
                <a:effectLst>
                  <a:outerShdw blurRad="38100" dist="38100" dir="2700000" algn="tl">
                    <a:srgbClr val="FFFFFF"/>
                  </a:outerShdw>
                </a:effectLst>
                <a:latin typeface="Arial" charset="0"/>
              </a:defRPr>
            </a:lvl4pPr>
            <a:lvl5pPr algn="r" rtl="0" fontAlgn="base">
              <a:spcBef>
                <a:spcPct val="0"/>
              </a:spcBef>
              <a:spcAft>
                <a:spcPct val="0"/>
              </a:spcAft>
              <a:defRPr sz="4000" b="1">
                <a:solidFill>
                  <a:srgbClr val="CCFF66"/>
                </a:solidFill>
                <a:effectLst>
                  <a:outerShdw blurRad="38100" dist="38100" dir="2700000" algn="tl">
                    <a:srgbClr val="FFFFFF"/>
                  </a:outerShdw>
                </a:effectLst>
                <a:latin typeface="Arial" charset="0"/>
              </a:defRPr>
            </a:lvl5pPr>
            <a:lvl6pPr marL="457200" algn="r" rtl="0" fontAlgn="base">
              <a:spcBef>
                <a:spcPct val="0"/>
              </a:spcBef>
              <a:spcAft>
                <a:spcPct val="0"/>
              </a:spcAft>
              <a:defRPr sz="4000" b="1">
                <a:solidFill>
                  <a:srgbClr val="CCFF66"/>
                </a:solidFill>
                <a:effectLst>
                  <a:outerShdw blurRad="38100" dist="38100" dir="2700000" algn="tl">
                    <a:srgbClr val="FFFFFF"/>
                  </a:outerShdw>
                </a:effectLst>
                <a:latin typeface="Arial" charset="0"/>
              </a:defRPr>
            </a:lvl6pPr>
            <a:lvl7pPr marL="914400" algn="r" rtl="0" fontAlgn="base">
              <a:spcBef>
                <a:spcPct val="0"/>
              </a:spcBef>
              <a:spcAft>
                <a:spcPct val="0"/>
              </a:spcAft>
              <a:defRPr sz="4000" b="1">
                <a:solidFill>
                  <a:srgbClr val="CCFF66"/>
                </a:solidFill>
                <a:effectLst>
                  <a:outerShdw blurRad="38100" dist="38100" dir="2700000" algn="tl">
                    <a:srgbClr val="FFFFFF"/>
                  </a:outerShdw>
                </a:effectLst>
                <a:latin typeface="Arial" charset="0"/>
              </a:defRPr>
            </a:lvl7pPr>
            <a:lvl8pPr marL="1371600" algn="r" rtl="0" fontAlgn="base">
              <a:spcBef>
                <a:spcPct val="0"/>
              </a:spcBef>
              <a:spcAft>
                <a:spcPct val="0"/>
              </a:spcAft>
              <a:defRPr sz="4000" b="1">
                <a:solidFill>
                  <a:srgbClr val="CCFF66"/>
                </a:solidFill>
                <a:effectLst>
                  <a:outerShdw blurRad="38100" dist="38100" dir="2700000" algn="tl">
                    <a:srgbClr val="FFFFFF"/>
                  </a:outerShdw>
                </a:effectLst>
                <a:latin typeface="Arial" charset="0"/>
              </a:defRPr>
            </a:lvl8pPr>
            <a:lvl9pPr marL="1828800" algn="r" rtl="0" fontAlgn="base">
              <a:spcBef>
                <a:spcPct val="0"/>
              </a:spcBef>
              <a:spcAft>
                <a:spcPct val="0"/>
              </a:spcAft>
              <a:defRPr sz="4000" b="1">
                <a:solidFill>
                  <a:srgbClr val="CCFF66"/>
                </a:solidFill>
                <a:effectLst>
                  <a:outerShdw blurRad="38100" dist="38100" dir="2700000" algn="tl">
                    <a:srgbClr val="FFFFFF"/>
                  </a:outerShdw>
                </a:effectLst>
                <a:latin typeface="Arial" charset="0"/>
              </a:defRPr>
            </a:lvl9pPr>
          </a:lstStyle>
          <a:p>
            <a:r>
              <a:rPr lang="en-US" sz="2800" kern="0" dirty="0" smtClean="0">
                <a:solidFill>
                  <a:schemeClr val="bg1"/>
                </a:solidFill>
              </a:rPr>
              <a:t>Current Objectives (2 of 5)</a:t>
            </a:r>
          </a:p>
          <a:p>
            <a:r>
              <a:rPr lang="en-US" sz="1400" i="1" dirty="0">
                <a:solidFill>
                  <a:schemeClr val="tx2">
                    <a:lumMod val="20000"/>
                    <a:lumOff val="80000"/>
                  </a:schemeClr>
                </a:solidFill>
                <a:effectLst/>
              </a:rPr>
              <a:t>CEOS 2014-2016 Work Plan:  3 Jun 2014</a:t>
            </a:r>
            <a:endParaRPr lang="en-US" sz="1400" kern="0" dirty="0">
              <a:solidFill>
                <a:schemeClr val="bg1"/>
              </a:solidFill>
            </a:endParaRPr>
          </a:p>
        </p:txBody>
      </p:sp>
    </p:spTree>
    <p:extLst>
      <p:ext uri="{BB962C8B-B14F-4D97-AF65-F5344CB8AC3E}">
        <p14:creationId xmlns:p14="http://schemas.microsoft.com/office/powerpoint/2010/main" val="18378274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Content Placeholder 2"/>
          <p:cNvSpPr>
            <a:spLocks noGrp="1"/>
          </p:cNvSpPr>
          <p:nvPr>
            <p:ph idx="1"/>
          </p:nvPr>
        </p:nvSpPr>
        <p:spPr>
          <a:xfrm>
            <a:off x="0" y="989175"/>
            <a:ext cx="8991600" cy="5716425"/>
          </a:xfrm>
        </p:spPr>
        <p:txBody>
          <a:bodyPr/>
          <a:lstStyle/>
          <a:p>
            <a:pPr marL="0" lvl="0" indent="0">
              <a:buNone/>
            </a:pPr>
            <a:r>
              <a:rPr lang="en-US" sz="2400" dirty="0">
                <a:solidFill>
                  <a:schemeClr val="bg1"/>
                </a:solidFill>
              </a:rPr>
              <a:t>Capacity </a:t>
            </a:r>
            <a:r>
              <a:rPr lang="en-US" sz="2400" dirty="0" smtClean="0">
                <a:solidFill>
                  <a:schemeClr val="bg1"/>
                </a:solidFill>
              </a:rPr>
              <a:t>Building, Data Access, Availability, and Quality (CB, DATA, CV)</a:t>
            </a:r>
            <a:endParaRPr lang="en-US" sz="2400" dirty="0">
              <a:solidFill>
                <a:schemeClr val="bg1"/>
              </a:solidFill>
            </a:endParaRPr>
          </a:p>
          <a:p>
            <a:pPr marL="342900" lvl="1" indent="-342900">
              <a:buFont typeface="Wingdings" pitchFamily="2" charset="2"/>
              <a:buChar char="§"/>
            </a:pPr>
            <a:r>
              <a:rPr lang="en-US" sz="1800" b="0" dirty="0" smtClean="0">
                <a:solidFill>
                  <a:srgbClr val="9999FF"/>
                </a:solidFill>
              </a:rPr>
              <a:t>Advance </a:t>
            </a:r>
            <a:r>
              <a:rPr lang="en-US" sz="1800" b="0" dirty="0">
                <a:solidFill>
                  <a:srgbClr val="9999FF"/>
                </a:solidFill>
              </a:rPr>
              <a:t>of CEOS Data Democracy </a:t>
            </a:r>
            <a:r>
              <a:rPr lang="en-US" sz="1800" b="0" dirty="0" smtClean="0">
                <a:solidFill>
                  <a:srgbClr val="9999FF"/>
                </a:solidFill>
              </a:rPr>
              <a:t>activities.</a:t>
            </a:r>
            <a:endParaRPr lang="en-US" sz="1800" b="0" dirty="0">
              <a:solidFill>
                <a:srgbClr val="9999FF"/>
              </a:solidFill>
            </a:endParaRPr>
          </a:p>
          <a:p>
            <a:pPr marL="342900" lvl="1" indent="-342900">
              <a:buFont typeface="Wingdings" pitchFamily="2" charset="2"/>
              <a:buChar char="§"/>
            </a:pPr>
            <a:r>
              <a:rPr lang="en-US" sz="1800" b="0" dirty="0">
                <a:solidFill>
                  <a:srgbClr val="9999FF"/>
                </a:solidFill>
              </a:rPr>
              <a:t>Continue to support the development and operationalization of the GEOSS Common Infrastructure (GCI) and its CEOS-related elements</a:t>
            </a:r>
            <a:r>
              <a:rPr lang="en-US" sz="1800" b="0" dirty="0" smtClean="0">
                <a:solidFill>
                  <a:srgbClr val="9999FF"/>
                </a:solidFill>
              </a:rPr>
              <a:t>.</a:t>
            </a:r>
          </a:p>
          <a:p>
            <a:pPr marL="342900" lvl="1" indent="-342900">
              <a:buFont typeface="Wingdings" pitchFamily="2" charset="2"/>
              <a:buChar char="§"/>
            </a:pPr>
            <a:r>
              <a:rPr lang="en-US" sz="1800" b="0" dirty="0">
                <a:solidFill>
                  <a:srgbClr val="9999FF"/>
                </a:solidFill>
              </a:rPr>
              <a:t>Coordinate the development of suitable methodologies for the on-ground characterization of satellite-based EO sensors, the calibration of EO missions, and the validation of satellite-based Level 1 and Level 2 products</a:t>
            </a:r>
            <a:r>
              <a:rPr lang="en-US" sz="1800" b="0" dirty="0" smtClean="0">
                <a:solidFill>
                  <a:srgbClr val="9999FF"/>
                </a:solidFill>
              </a:rPr>
              <a:t>.</a:t>
            </a:r>
          </a:p>
          <a:p>
            <a:pPr marL="342900" lvl="1" indent="-342900">
              <a:buFont typeface="Wingdings" pitchFamily="2" charset="2"/>
              <a:buChar char="§"/>
            </a:pPr>
            <a:r>
              <a:rPr lang="en-US" sz="2000" b="0" dirty="0">
                <a:solidFill>
                  <a:srgbClr val="9999FF"/>
                </a:solidFill>
              </a:rPr>
              <a:t>Continue the cooperation with other CEOS elements in supporting the generation of well-calibrated and validated data records</a:t>
            </a:r>
            <a:r>
              <a:rPr lang="en-US" sz="2000" b="0" dirty="0" smtClean="0">
                <a:solidFill>
                  <a:srgbClr val="9999FF"/>
                </a:solidFill>
              </a:rPr>
              <a:t>.</a:t>
            </a:r>
          </a:p>
          <a:p>
            <a:pPr marL="342900" lvl="1" indent="-342900">
              <a:buFont typeface="Wingdings" pitchFamily="2" charset="2"/>
              <a:buChar char="§"/>
            </a:pPr>
            <a:r>
              <a:rPr lang="en-US" sz="2000" b="0" dirty="0">
                <a:solidFill>
                  <a:srgbClr val="9999FF"/>
                </a:solidFill>
              </a:rPr>
              <a:t>Continue cooperation with GEO, Global Space-based Inter-calibration System (GSICS), and WMO and ground-based networks in the provision of high quality EO data products</a:t>
            </a:r>
            <a:r>
              <a:rPr lang="en-US" sz="2000" b="0" dirty="0" smtClean="0">
                <a:solidFill>
                  <a:srgbClr val="9999FF"/>
                </a:solidFill>
              </a:rPr>
              <a:t>.</a:t>
            </a:r>
          </a:p>
          <a:p>
            <a:pPr marL="342900" lvl="1" indent="-342900">
              <a:buFont typeface="Wingdings" pitchFamily="2" charset="2"/>
              <a:buChar char="§"/>
            </a:pPr>
            <a:r>
              <a:rPr lang="en-US" sz="2000" dirty="0" smtClean="0"/>
              <a:t>Six (6) CB Objectives/Deliverables for 2014-2016</a:t>
            </a:r>
          </a:p>
          <a:p>
            <a:pPr marL="342900" lvl="1" indent="-342900">
              <a:buFont typeface="Wingdings" pitchFamily="2" charset="2"/>
              <a:buChar char="§"/>
            </a:pPr>
            <a:r>
              <a:rPr lang="en-US" sz="2000" dirty="0" smtClean="0"/>
              <a:t>Two (2) DATA Objectives/Deliverables </a:t>
            </a:r>
            <a:r>
              <a:rPr lang="en-US" sz="2000" dirty="0"/>
              <a:t>for 2014-2016</a:t>
            </a:r>
          </a:p>
          <a:p>
            <a:pPr marL="342900" lvl="1" indent="-342900">
              <a:buFont typeface="Wingdings" pitchFamily="2" charset="2"/>
              <a:buChar char="§"/>
            </a:pPr>
            <a:r>
              <a:rPr lang="en-US" sz="2000" dirty="0" smtClean="0"/>
              <a:t>Twelve (12) CV </a:t>
            </a:r>
            <a:r>
              <a:rPr lang="en-US" sz="2000" dirty="0"/>
              <a:t>Objectives/Deliverables for </a:t>
            </a:r>
            <a:r>
              <a:rPr lang="en-US" sz="2000" dirty="0" smtClean="0"/>
              <a:t>2014-2016</a:t>
            </a:r>
            <a:endParaRPr lang="en-US" sz="2000" dirty="0"/>
          </a:p>
        </p:txBody>
      </p:sp>
      <p:sp>
        <p:nvSpPr>
          <p:cNvPr id="5" name="Title 4"/>
          <p:cNvSpPr>
            <a:spLocks noGrp="1"/>
          </p:cNvSpPr>
          <p:nvPr>
            <p:ph type="title"/>
          </p:nvPr>
        </p:nvSpPr>
        <p:spPr>
          <a:xfrm>
            <a:off x="1504060" y="0"/>
            <a:ext cx="7639940" cy="640935"/>
          </a:xfrm>
        </p:spPr>
        <p:txBody>
          <a:bodyPr/>
          <a:lstStyle/>
          <a:p>
            <a:r>
              <a:rPr lang="en-US" sz="2800" dirty="0" smtClean="0">
                <a:solidFill>
                  <a:schemeClr val="bg1"/>
                </a:solidFill>
              </a:rPr>
              <a:t>Current Objectives (3 of 5)</a:t>
            </a:r>
            <a:br>
              <a:rPr lang="en-US" sz="2800" dirty="0" smtClean="0">
                <a:solidFill>
                  <a:schemeClr val="bg1"/>
                </a:solidFill>
              </a:rPr>
            </a:br>
            <a:r>
              <a:rPr lang="en-US" sz="1400" i="1" dirty="0">
                <a:solidFill>
                  <a:schemeClr val="tx2">
                    <a:lumMod val="20000"/>
                    <a:lumOff val="80000"/>
                  </a:schemeClr>
                </a:solidFill>
                <a:effectLst/>
              </a:rPr>
              <a:t>CEOS 2014-2016 Work Plan:  3 Jun 2014</a:t>
            </a:r>
            <a:endParaRPr lang="en-US" sz="1400" dirty="0">
              <a:solidFill>
                <a:schemeClr val="bg1"/>
              </a:solidFill>
            </a:endParaRPr>
          </a:p>
        </p:txBody>
      </p:sp>
      <p:grpSp>
        <p:nvGrpSpPr>
          <p:cNvPr id="6" name="Group 55"/>
          <p:cNvGrpSpPr/>
          <p:nvPr/>
        </p:nvGrpSpPr>
        <p:grpSpPr>
          <a:xfrm>
            <a:off x="76200" y="76200"/>
            <a:ext cx="2438400" cy="871980"/>
            <a:chOff x="5334000" y="31698"/>
            <a:chExt cx="3746396" cy="1353312"/>
          </a:xfrm>
        </p:grpSpPr>
        <p:pic>
          <p:nvPicPr>
            <p:cNvPr id="7" name="Picture 2"/>
            <p:cNvPicPr>
              <a:picLocks noChangeAspect="1" noChangeArrowheads="1"/>
            </p:cNvPicPr>
            <p:nvPr/>
          </p:nvPicPr>
          <p:blipFill>
            <a:blip r:embed="rId3" cstate="print"/>
            <a:srcRect/>
            <a:stretch>
              <a:fillRect/>
            </a:stretch>
          </p:blipFill>
          <p:spPr bwMode="auto">
            <a:xfrm>
              <a:off x="5486400" y="796721"/>
              <a:ext cx="534328" cy="574879"/>
            </a:xfrm>
            <a:prstGeom prst="rect">
              <a:avLst/>
            </a:prstGeom>
            <a:noFill/>
            <a:ln w="9525">
              <a:noFill/>
              <a:miter lim="800000"/>
              <a:headEnd/>
              <a:tailEnd/>
            </a:ln>
            <a:effectLst/>
          </p:spPr>
        </p:pic>
        <p:pic>
          <p:nvPicPr>
            <p:cNvPr id="8" name="Picture 3"/>
            <p:cNvPicPr>
              <a:picLocks noChangeAspect="1" noChangeArrowheads="1"/>
            </p:cNvPicPr>
            <p:nvPr/>
          </p:nvPicPr>
          <p:blipFill>
            <a:blip r:embed="rId4" cstate="print"/>
            <a:srcRect/>
            <a:stretch>
              <a:fillRect/>
            </a:stretch>
          </p:blipFill>
          <p:spPr bwMode="auto">
            <a:xfrm>
              <a:off x="6096000" y="808939"/>
              <a:ext cx="525475" cy="562661"/>
            </a:xfrm>
            <a:prstGeom prst="rect">
              <a:avLst/>
            </a:prstGeom>
            <a:noFill/>
            <a:ln w="9525">
              <a:noFill/>
              <a:miter lim="800000"/>
              <a:headEnd/>
              <a:tailEnd/>
            </a:ln>
            <a:effectLst/>
          </p:spPr>
        </p:pic>
        <p:pic>
          <p:nvPicPr>
            <p:cNvPr id="9" name="Picture 4"/>
            <p:cNvPicPr>
              <a:picLocks noChangeAspect="1" noChangeArrowheads="1"/>
            </p:cNvPicPr>
            <p:nvPr/>
          </p:nvPicPr>
          <p:blipFill>
            <a:blip r:embed="rId5" cstate="print"/>
            <a:srcRect/>
            <a:stretch>
              <a:fillRect/>
            </a:stretch>
          </p:blipFill>
          <p:spPr bwMode="auto">
            <a:xfrm>
              <a:off x="6705600" y="808500"/>
              <a:ext cx="548640" cy="563100"/>
            </a:xfrm>
            <a:prstGeom prst="rect">
              <a:avLst/>
            </a:prstGeom>
            <a:noFill/>
            <a:ln w="9525">
              <a:noFill/>
              <a:miter lim="800000"/>
              <a:headEnd/>
              <a:tailEnd/>
            </a:ln>
            <a:effectLst/>
          </p:spPr>
        </p:pic>
        <p:pic>
          <p:nvPicPr>
            <p:cNvPr id="10" name="Picture 5"/>
            <p:cNvPicPr>
              <a:picLocks noChangeAspect="1" noChangeArrowheads="1"/>
            </p:cNvPicPr>
            <p:nvPr/>
          </p:nvPicPr>
          <p:blipFill>
            <a:blip r:embed="rId6" cstate="print"/>
            <a:srcRect/>
            <a:stretch>
              <a:fillRect/>
            </a:stretch>
          </p:blipFill>
          <p:spPr bwMode="auto">
            <a:xfrm>
              <a:off x="7315200" y="796877"/>
              <a:ext cx="542830" cy="574723"/>
            </a:xfrm>
            <a:prstGeom prst="rect">
              <a:avLst/>
            </a:prstGeom>
            <a:noFill/>
            <a:ln w="9525">
              <a:noFill/>
              <a:miter lim="800000"/>
              <a:headEnd/>
              <a:tailEnd/>
            </a:ln>
            <a:effectLst/>
          </p:spPr>
        </p:pic>
        <p:pic>
          <p:nvPicPr>
            <p:cNvPr id="11" name="Picture 6"/>
            <p:cNvPicPr>
              <a:picLocks noChangeAspect="1" noChangeArrowheads="1"/>
            </p:cNvPicPr>
            <p:nvPr/>
          </p:nvPicPr>
          <p:blipFill>
            <a:blip r:embed="rId7" cstate="print"/>
            <a:srcRect/>
            <a:stretch>
              <a:fillRect/>
            </a:stretch>
          </p:blipFill>
          <p:spPr bwMode="auto">
            <a:xfrm>
              <a:off x="7924799" y="800369"/>
              <a:ext cx="539496" cy="571231"/>
            </a:xfrm>
            <a:prstGeom prst="rect">
              <a:avLst/>
            </a:prstGeom>
            <a:noFill/>
            <a:ln w="9525">
              <a:noFill/>
              <a:miter lim="800000"/>
              <a:headEnd/>
              <a:tailEnd/>
            </a:ln>
            <a:effectLst/>
          </p:spPr>
        </p:pic>
        <p:pic>
          <p:nvPicPr>
            <p:cNvPr id="12" name="Picture 7"/>
            <p:cNvPicPr>
              <a:picLocks noChangeAspect="1" noChangeArrowheads="1"/>
            </p:cNvPicPr>
            <p:nvPr/>
          </p:nvPicPr>
          <p:blipFill>
            <a:blip r:embed="rId8" cstate="print"/>
            <a:srcRect/>
            <a:stretch>
              <a:fillRect/>
            </a:stretch>
          </p:blipFill>
          <p:spPr bwMode="auto">
            <a:xfrm>
              <a:off x="8539276" y="808938"/>
              <a:ext cx="541120" cy="576072"/>
            </a:xfrm>
            <a:prstGeom prst="rect">
              <a:avLst/>
            </a:prstGeom>
            <a:noFill/>
            <a:ln w="9525">
              <a:noFill/>
              <a:miter lim="800000"/>
              <a:headEnd/>
              <a:tailEnd/>
            </a:ln>
            <a:effectLst/>
          </p:spPr>
        </p:pic>
        <p:pic>
          <p:nvPicPr>
            <p:cNvPr id="13" name="Picture 12"/>
            <p:cNvPicPr/>
            <p:nvPr/>
          </p:nvPicPr>
          <p:blipFill>
            <a:blip r:embed="rId9" cstate="print"/>
            <a:srcRect t="8196" b="9848"/>
            <a:stretch>
              <a:fillRect/>
            </a:stretch>
          </p:blipFill>
          <p:spPr bwMode="auto">
            <a:xfrm>
              <a:off x="5334000" y="31698"/>
              <a:ext cx="1552175" cy="762000"/>
            </a:xfrm>
            <a:prstGeom prst="rect">
              <a:avLst/>
            </a:prstGeom>
            <a:noFill/>
            <a:ln w="9525">
              <a:noFill/>
              <a:miter lim="800000"/>
              <a:headEnd/>
              <a:tailEnd/>
            </a:ln>
          </p:spPr>
        </p:pic>
      </p:grpSp>
      <p:sp>
        <p:nvSpPr>
          <p:cNvPr id="14" name="Slide Number Placeholder 1"/>
          <p:cNvSpPr>
            <a:spLocks noGrp="1"/>
          </p:cNvSpPr>
          <p:nvPr>
            <p:ph type="sldNum" sz="quarter" idx="10"/>
          </p:nvPr>
        </p:nvSpPr>
        <p:spPr>
          <a:xfrm>
            <a:off x="6959082" y="6248400"/>
            <a:ext cx="2133600" cy="476250"/>
          </a:xfrm>
        </p:spPr>
        <p:txBody>
          <a:bodyPr/>
          <a:lstStyle/>
          <a:p>
            <a:fld id="{AF40B6DE-C9C5-4833-B1A5-208327D20362}" type="slidenum">
              <a:rPr lang="en-US"/>
              <a:pPr/>
              <a:t>8</a:t>
            </a:fld>
            <a:endParaRPr lang="en-US" dirty="0"/>
          </a:p>
        </p:txBody>
      </p:sp>
    </p:spTree>
    <p:extLst>
      <p:ext uri="{BB962C8B-B14F-4D97-AF65-F5344CB8AC3E}">
        <p14:creationId xmlns:p14="http://schemas.microsoft.com/office/powerpoint/2010/main" val="32728548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Content Placeholder 2"/>
          <p:cNvSpPr>
            <a:spLocks noGrp="1"/>
          </p:cNvSpPr>
          <p:nvPr>
            <p:ph idx="1"/>
          </p:nvPr>
        </p:nvSpPr>
        <p:spPr>
          <a:xfrm>
            <a:off x="0" y="989175"/>
            <a:ext cx="8991600" cy="5716425"/>
          </a:xfrm>
        </p:spPr>
        <p:txBody>
          <a:bodyPr/>
          <a:lstStyle/>
          <a:p>
            <a:pPr marL="0" lvl="0" indent="0">
              <a:buNone/>
            </a:pPr>
            <a:r>
              <a:rPr lang="en-US" sz="2400" dirty="0" smtClean="0">
                <a:solidFill>
                  <a:schemeClr val="bg1"/>
                </a:solidFill>
              </a:rPr>
              <a:t>Advancement of the CEOS Virtual Constellations (VC)</a:t>
            </a:r>
            <a:endParaRPr lang="en-US" sz="2400" dirty="0">
              <a:solidFill>
                <a:schemeClr val="bg1"/>
              </a:solidFill>
            </a:endParaRPr>
          </a:p>
          <a:p>
            <a:pPr marL="342900" lvl="1" indent="-342900">
              <a:buFont typeface="Wingdings" pitchFamily="2" charset="2"/>
              <a:buChar char="§"/>
            </a:pPr>
            <a:r>
              <a:rPr lang="en-US" sz="1800" b="0" dirty="0">
                <a:solidFill>
                  <a:srgbClr val="9999FF"/>
                </a:solidFill>
              </a:rPr>
              <a:t>Characterize the Virtual Constellations in the context of both the development of the space segment for GEOSS and of the multitude of outcomes and deliverables that CEOS seeks to provide for GEO and other users and </a:t>
            </a:r>
            <a:r>
              <a:rPr lang="en-US" sz="1800" b="0" dirty="0" smtClean="0">
                <a:solidFill>
                  <a:srgbClr val="9999FF"/>
                </a:solidFill>
              </a:rPr>
              <a:t>frameworks.</a:t>
            </a:r>
          </a:p>
          <a:p>
            <a:pPr marL="342900" lvl="1" indent="-342900">
              <a:buFont typeface="Wingdings" pitchFamily="2" charset="2"/>
              <a:buChar char="§"/>
            </a:pPr>
            <a:r>
              <a:rPr lang="en-US" sz="2000" dirty="0" smtClean="0"/>
              <a:t>Nineteen (19) VC Objectives/Deliverables for 2014-2016</a:t>
            </a:r>
          </a:p>
          <a:p>
            <a:pPr marL="0" lvl="1" indent="0">
              <a:buNone/>
            </a:pPr>
            <a:endParaRPr lang="en-US" sz="1100" dirty="0" smtClean="0"/>
          </a:p>
          <a:p>
            <a:pPr marL="0" lvl="0" indent="0">
              <a:buNone/>
            </a:pPr>
            <a:r>
              <a:rPr lang="en-US" sz="2400" dirty="0">
                <a:solidFill>
                  <a:schemeClr val="bg1"/>
                </a:solidFill>
              </a:rPr>
              <a:t>CEOS Support to Further Key Stakeholder </a:t>
            </a:r>
            <a:r>
              <a:rPr lang="en-US" sz="2400" dirty="0" smtClean="0">
                <a:solidFill>
                  <a:schemeClr val="bg1"/>
                </a:solidFill>
              </a:rPr>
              <a:t>Initiatives (BP, BON, WAT, POL</a:t>
            </a:r>
            <a:endParaRPr lang="en-US" sz="2400" dirty="0">
              <a:solidFill>
                <a:schemeClr val="bg1"/>
              </a:solidFill>
            </a:endParaRPr>
          </a:p>
          <a:p>
            <a:pPr>
              <a:buFont typeface="Wingdings" pitchFamily="2" charset="2"/>
              <a:buChar char="§"/>
            </a:pPr>
            <a:r>
              <a:rPr lang="en-US" sz="1800" b="0" dirty="0">
                <a:solidFill>
                  <a:srgbClr val="9999FF"/>
                </a:solidFill>
              </a:rPr>
              <a:t>Continue CEOS contributions and maintain leadership role in the GEO Blue Planet Task</a:t>
            </a:r>
            <a:r>
              <a:rPr lang="en-US" sz="1800" b="0" dirty="0" smtClean="0">
                <a:solidFill>
                  <a:srgbClr val="9999FF"/>
                </a:solidFill>
              </a:rPr>
              <a:t>.</a:t>
            </a:r>
          </a:p>
          <a:p>
            <a:pPr>
              <a:buFont typeface="Wingdings" pitchFamily="2" charset="2"/>
              <a:buChar char="§"/>
            </a:pPr>
            <a:r>
              <a:rPr lang="en-US" sz="1800" b="0" dirty="0">
                <a:solidFill>
                  <a:srgbClr val="9999FF"/>
                </a:solidFill>
              </a:rPr>
              <a:t>Further develop CEOS contributions to meet biodiversity observation </a:t>
            </a:r>
            <a:r>
              <a:rPr lang="en-US" sz="1800" b="0" dirty="0" smtClean="0">
                <a:solidFill>
                  <a:srgbClr val="9999FF"/>
                </a:solidFill>
              </a:rPr>
              <a:t>requirements.</a:t>
            </a:r>
          </a:p>
          <a:p>
            <a:pPr>
              <a:buFont typeface="Wingdings" pitchFamily="2" charset="2"/>
              <a:buChar char="§"/>
            </a:pPr>
            <a:r>
              <a:rPr lang="en-US" sz="1800" b="0" dirty="0">
                <a:solidFill>
                  <a:srgbClr val="9999FF"/>
                </a:solidFill>
              </a:rPr>
              <a:t>Continue dialogue on potential CEOS contributions to Integrated Water Cycle products and services.</a:t>
            </a:r>
          </a:p>
          <a:p>
            <a:pPr marL="342900" lvl="1" indent="-342900">
              <a:buFont typeface="Wingdings" pitchFamily="2" charset="2"/>
              <a:buChar char="§"/>
            </a:pPr>
            <a:r>
              <a:rPr lang="en-US" sz="1800" b="0" dirty="0">
                <a:solidFill>
                  <a:srgbClr val="9999FF"/>
                </a:solidFill>
              </a:rPr>
              <a:t>Continue dialogue on enhanced CEOS-level coordination to support improved research and monitoring of the Earth’s Polar Regions</a:t>
            </a:r>
            <a:r>
              <a:rPr lang="en-US" sz="1800" b="0" dirty="0" smtClean="0">
                <a:solidFill>
                  <a:srgbClr val="9999FF"/>
                </a:solidFill>
              </a:rPr>
              <a:t>.</a:t>
            </a:r>
          </a:p>
          <a:p>
            <a:pPr marL="342900" lvl="1" indent="-342900">
              <a:buFont typeface="Wingdings" pitchFamily="2" charset="2"/>
              <a:buChar char="§"/>
            </a:pPr>
            <a:r>
              <a:rPr lang="en-US" sz="1800" dirty="0" smtClean="0"/>
              <a:t>One (1) each BP, WAT, and POL Objective/Deliverable for 2014-2016</a:t>
            </a:r>
          </a:p>
          <a:p>
            <a:pPr marL="342900" lvl="1" indent="-342900">
              <a:buFont typeface="Wingdings" pitchFamily="2" charset="2"/>
              <a:buChar char="§"/>
            </a:pPr>
            <a:r>
              <a:rPr lang="en-US" sz="1800" dirty="0" smtClean="0"/>
              <a:t>Three (3) BON Objectives/Deliverables for 2014-2016</a:t>
            </a:r>
            <a:endParaRPr lang="en-US" sz="1800" b="0" dirty="0" smtClean="0">
              <a:solidFill>
                <a:srgbClr val="9999FF"/>
              </a:solidFill>
            </a:endParaRPr>
          </a:p>
          <a:p>
            <a:pPr marL="342900" lvl="1" indent="-342900">
              <a:buFont typeface="Wingdings" pitchFamily="2" charset="2"/>
              <a:buChar char="§"/>
            </a:pPr>
            <a:endParaRPr lang="en-US" sz="1800" b="0" dirty="0" smtClean="0">
              <a:solidFill>
                <a:srgbClr val="9999FF"/>
              </a:solidFill>
            </a:endParaRPr>
          </a:p>
        </p:txBody>
      </p:sp>
      <p:sp>
        <p:nvSpPr>
          <p:cNvPr id="5" name="Title 4"/>
          <p:cNvSpPr>
            <a:spLocks noGrp="1"/>
          </p:cNvSpPr>
          <p:nvPr>
            <p:ph type="title"/>
          </p:nvPr>
        </p:nvSpPr>
        <p:spPr>
          <a:xfrm>
            <a:off x="1504060" y="0"/>
            <a:ext cx="7639940" cy="640935"/>
          </a:xfrm>
        </p:spPr>
        <p:txBody>
          <a:bodyPr/>
          <a:lstStyle/>
          <a:p>
            <a:r>
              <a:rPr lang="en-US" sz="2800" smtClean="0">
                <a:solidFill>
                  <a:schemeClr val="bg1"/>
                </a:solidFill>
              </a:rPr>
              <a:t>Current </a:t>
            </a:r>
            <a:r>
              <a:rPr lang="en-US" sz="2800" dirty="0" smtClean="0">
                <a:solidFill>
                  <a:schemeClr val="bg1"/>
                </a:solidFill>
              </a:rPr>
              <a:t>Objectives (4 of 5)</a:t>
            </a:r>
            <a:br>
              <a:rPr lang="en-US" sz="2800" dirty="0" smtClean="0">
                <a:solidFill>
                  <a:schemeClr val="bg1"/>
                </a:solidFill>
              </a:rPr>
            </a:br>
            <a:r>
              <a:rPr lang="en-US" sz="1400" i="1" dirty="0">
                <a:solidFill>
                  <a:schemeClr val="tx2">
                    <a:lumMod val="20000"/>
                    <a:lumOff val="80000"/>
                  </a:schemeClr>
                </a:solidFill>
                <a:effectLst/>
              </a:rPr>
              <a:t>CEOS 2014-2016 Work Plan:  3 Jun 2014</a:t>
            </a:r>
            <a:endParaRPr lang="en-US" sz="1400" dirty="0">
              <a:solidFill>
                <a:schemeClr val="bg1"/>
              </a:solidFill>
            </a:endParaRPr>
          </a:p>
        </p:txBody>
      </p:sp>
      <p:grpSp>
        <p:nvGrpSpPr>
          <p:cNvPr id="6" name="Group 55"/>
          <p:cNvGrpSpPr/>
          <p:nvPr/>
        </p:nvGrpSpPr>
        <p:grpSpPr>
          <a:xfrm>
            <a:off x="76200" y="76200"/>
            <a:ext cx="2438400" cy="871980"/>
            <a:chOff x="5334000" y="31698"/>
            <a:chExt cx="3746396" cy="1353312"/>
          </a:xfrm>
        </p:grpSpPr>
        <p:pic>
          <p:nvPicPr>
            <p:cNvPr id="7" name="Picture 2"/>
            <p:cNvPicPr>
              <a:picLocks noChangeAspect="1" noChangeArrowheads="1"/>
            </p:cNvPicPr>
            <p:nvPr/>
          </p:nvPicPr>
          <p:blipFill>
            <a:blip r:embed="rId3" cstate="print"/>
            <a:srcRect/>
            <a:stretch>
              <a:fillRect/>
            </a:stretch>
          </p:blipFill>
          <p:spPr bwMode="auto">
            <a:xfrm>
              <a:off x="5486400" y="796721"/>
              <a:ext cx="534328" cy="574879"/>
            </a:xfrm>
            <a:prstGeom prst="rect">
              <a:avLst/>
            </a:prstGeom>
            <a:noFill/>
            <a:ln w="9525">
              <a:noFill/>
              <a:miter lim="800000"/>
              <a:headEnd/>
              <a:tailEnd/>
            </a:ln>
            <a:effectLst/>
          </p:spPr>
        </p:pic>
        <p:pic>
          <p:nvPicPr>
            <p:cNvPr id="8" name="Picture 3"/>
            <p:cNvPicPr>
              <a:picLocks noChangeAspect="1" noChangeArrowheads="1"/>
            </p:cNvPicPr>
            <p:nvPr/>
          </p:nvPicPr>
          <p:blipFill>
            <a:blip r:embed="rId4" cstate="print"/>
            <a:srcRect/>
            <a:stretch>
              <a:fillRect/>
            </a:stretch>
          </p:blipFill>
          <p:spPr bwMode="auto">
            <a:xfrm>
              <a:off x="6096000" y="808939"/>
              <a:ext cx="525475" cy="562661"/>
            </a:xfrm>
            <a:prstGeom prst="rect">
              <a:avLst/>
            </a:prstGeom>
            <a:noFill/>
            <a:ln w="9525">
              <a:noFill/>
              <a:miter lim="800000"/>
              <a:headEnd/>
              <a:tailEnd/>
            </a:ln>
            <a:effectLst/>
          </p:spPr>
        </p:pic>
        <p:pic>
          <p:nvPicPr>
            <p:cNvPr id="9" name="Picture 4"/>
            <p:cNvPicPr>
              <a:picLocks noChangeAspect="1" noChangeArrowheads="1"/>
            </p:cNvPicPr>
            <p:nvPr/>
          </p:nvPicPr>
          <p:blipFill>
            <a:blip r:embed="rId5" cstate="print"/>
            <a:srcRect/>
            <a:stretch>
              <a:fillRect/>
            </a:stretch>
          </p:blipFill>
          <p:spPr bwMode="auto">
            <a:xfrm>
              <a:off x="6705600" y="808500"/>
              <a:ext cx="548640" cy="563100"/>
            </a:xfrm>
            <a:prstGeom prst="rect">
              <a:avLst/>
            </a:prstGeom>
            <a:noFill/>
            <a:ln w="9525">
              <a:noFill/>
              <a:miter lim="800000"/>
              <a:headEnd/>
              <a:tailEnd/>
            </a:ln>
            <a:effectLst/>
          </p:spPr>
        </p:pic>
        <p:pic>
          <p:nvPicPr>
            <p:cNvPr id="10" name="Picture 5"/>
            <p:cNvPicPr>
              <a:picLocks noChangeAspect="1" noChangeArrowheads="1"/>
            </p:cNvPicPr>
            <p:nvPr/>
          </p:nvPicPr>
          <p:blipFill>
            <a:blip r:embed="rId6" cstate="print"/>
            <a:srcRect/>
            <a:stretch>
              <a:fillRect/>
            </a:stretch>
          </p:blipFill>
          <p:spPr bwMode="auto">
            <a:xfrm>
              <a:off x="7315200" y="796877"/>
              <a:ext cx="542830" cy="574723"/>
            </a:xfrm>
            <a:prstGeom prst="rect">
              <a:avLst/>
            </a:prstGeom>
            <a:noFill/>
            <a:ln w="9525">
              <a:noFill/>
              <a:miter lim="800000"/>
              <a:headEnd/>
              <a:tailEnd/>
            </a:ln>
            <a:effectLst/>
          </p:spPr>
        </p:pic>
        <p:pic>
          <p:nvPicPr>
            <p:cNvPr id="11" name="Picture 6"/>
            <p:cNvPicPr>
              <a:picLocks noChangeAspect="1" noChangeArrowheads="1"/>
            </p:cNvPicPr>
            <p:nvPr/>
          </p:nvPicPr>
          <p:blipFill>
            <a:blip r:embed="rId7" cstate="print"/>
            <a:srcRect/>
            <a:stretch>
              <a:fillRect/>
            </a:stretch>
          </p:blipFill>
          <p:spPr bwMode="auto">
            <a:xfrm>
              <a:off x="7924799" y="800369"/>
              <a:ext cx="539496" cy="571231"/>
            </a:xfrm>
            <a:prstGeom prst="rect">
              <a:avLst/>
            </a:prstGeom>
            <a:noFill/>
            <a:ln w="9525">
              <a:noFill/>
              <a:miter lim="800000"/>
              <a:headEnd/>
              <a:tailEnd/>
            </a:ln>
            <a:effectLst/>
          </p:spPr>
        </p:pic>
        <p:pic>
          <p:nvPicPr>
            <p:cNvPr id="12" name="Picture 7"/>
            <p:cNvPicPr>
              <a:picLocks noChangeAspect="1" noChangeArrowheads="1"/>
            </p:cNvPicPr>
            <p:nvPr/>
          </p:nvPicPr>
          <p:blipFill>
            <a:blip r:embed="rId8" cstate="print"/>
            <a:srcRect/>
            <a:stretch>
              <a:fillRect/>
            </a:stretch>
          </p:blipFill>
          <p:spPr bwMode="auto">
            <a:xfrm>
              <a:off x="8539276" y="808938"/>
              <a:ext cx="541120" cy="576072"/>
            </a:xfrm>
            <a:prstGeom prst="rect">
              <a:avLst/>
            </a:prstGeom>
            <a:noFill/>
            <a:ln w="9525">
              <a:noFill/>
              <a:miter lim="800000"/>
              <a:headEnd/>
              <a:tailEnd/>
            </a:ln>
            <a:effectLst/>
          </p:spPr>
        </p:pic>
        <p:pic>
          <p:nvPicPr>
            <p:cNvPr id="13" name="Picture 12"/>
            <p:cNvPicPr/>
            <p:nvPr/>
          </p:nvPicPr>
          <p:blipFill>
            <a:blip r:embed="rId9" cstate="print"/>
            <a:srcRect t="8196" b="9848"/>
            <a:stretch>
              <a:fillRect/>
            </a:stretch>
          </p:blipFill>
          <p:spPr bwMode="auto">
            <a:xfrm>
              <a:off x="5334000" y="31698"/>
              <a:ext cx="1552175" cy="762000"/>
            </a:xfrm>
            <a:prstGeom prst="rect">
              <a:avLst/>
            </a:prstGeom>
            <a:noFill/>
            <a:ln w="9525">
              <a:noFill/>
              <a:miter lim="800000"/>
              <a:headEnd/>
              <a:tailEnd/>
            </a:ln>
          </p:spPr>
        </p:pic>
      </p:grpSp>
      <p:sp>
        <p:nvSpPr>
          <p:cNvPr id="14" name="Slide Number Placeholder 1"/>
          <p:cNvSpPr>
            <a:spLocks noGrp="1"/>
          </p:cNvSpPr>
          <p:nvPr>
            <p:ph type="sldNum" sz="quarter" idx="10"/>
          </p:nvPr>
        </p:nvSpPr>
        <p:spPr>
          <a:xfrm>
            <a:off x="6959082" y="6248400"/>
            <a:ext cx="2133600" cy="476250"/>
          </a:xfrm>
        </p:spPr>
        <p:txBody>
          <a:bodyPr/>
          <a:lstStyle/>
          <a:p>
            <a:fld id="{AF40B6DE-C9C5-4833-B1A5-208327D20362}" type="slidenum">
              <a:rPr lang="en-US"/>
              <a:pPr/>
              <a:t>9</a:t>
            </a:fld>
            <a:endParaRPr lang="en-US" dirty="0"/>
          </a:p>
        </p:txBody>
      </p:sp>
    </p:spTree>
    <p:extLst>
      <p:ext uri="{BB962C8B-B14F-4D97-AF65-F5344CB8AC3E}">
        <p14:creationId xmlns:p14="http://schemas.microsoft.com/office/powerpoint/2010/main" val="265705338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4262</TotalTime>
  <Words>1993</Words>
  <Application>Microsoft Office PowerPoint</Application>
  <PresentationFormat>On-screen Show (4:3)</PresentationFormat>
  <Paragraphs>168</Paragraphs>
  <Slides>14</Slides>
  <Notes>13</Notes>
  <HiddenSlides>1</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The Committee on Earth Observation Satellites (CEOS)</vt:lpstr>
      <vt:lpstr>PowerPoint Presentation</vt:lpstr>
      <vt:lpstr>PowerPoint Presentation</vt:lpstr>
      <vt:lpstr>Work Plan - Expected Outcomes</vt:lpstr>
      <vt:lpstr>Current Priorities CEOS 2014-2016 Work Plan:  3 Jun 2014</vt:lpstr>
      <vt:lpstr>Current Objectives (1 of 5) CEOS 2014-2016 Work Plan:  3 Jun 2014</vt:lpstr>
      <vt:lpstr>PowerPoint Presentation</vt:lpstr>
      <vt:lpstr>Current Objectives (3 of 5) CEOS 2014-2016 Work Plan:  3 Jun 2014</vt:lpstr>
      <vt:lpstr>Current Objectives (4 of 5) CEOS 2014-2016 Work Plan:  3 Jun 2014</vt:lpstr>
      <vt:lpstr>Current Objectives (5 of 5) CEOS 2014-2016 Work Plan:  3 Jun 2014</vt:lpstr>
      <vt:lpstr>PowerPoint Presentation</vt:lpstr>
      <vt:lpstr>PowerPoint Presentation</vt:lpstr>
      <vt:lpstr>PowerPoint Presentation</vt:lpstr>
      <vt:lpstr>Thank You</vt:lpstr>
    </vt:vector>
  </TitlesOfParts>
  <Company>NESDIS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Plenary Event VI</dc:title>
  <dc:creator>Noaa</dc:creator>
  <cp:lastModifiedBy>Ross Jonathon</cp:lastModifiedBy>
  <cp:revision>187</cp:revision>
  <cp:lastPrinted>2014-06-19T16:11:51Z</cp:lastPrinted>
  <dcterms:created xsi:type="dcterms:W3CDTF">2008-09-23T12:18:13Z</dcterms:created>
  <dcterms:modified xsi:type="dcterms:W3CDTF">2015-01-21T07:53:42Z</dcterms:modified>
</cp:coreProperties>
</file>