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6"/>
  </p:notesMasterIdLst>
  <p:sldIdLst>
    <p:sldId id="262" r:id="rId2"/>
    <p:sldId id="263" r:id="rId3"/>
    <p:sldId id="260" r:id="rId4"/>
    <p:sldId id="261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4B0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72" autoAdjust="0"/>
    <p:restoredTop sz="86458" autoAdjust="0"/>
  </p:normalViewPr>
  <p:slideViewPr>
    <p:cSldViewPr>
      <p:cViewPr varScale="1">
        <p:scale>
          <a:sx n="91" d="100"/>
          <a:sy n="91" d="100"/>
        </p:scale>
        <p:origin x="-872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BBCFA82C-4AB5-3E4A-93CD-EC8285935536}" type="datetimeFigureOut">
              <a:rPr lang="fr-CH"/>
              <a:pPr>
                <a:defRPr/>
              </a:pPr>
              <a:t>22/01/15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CH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CH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Arial" charset="0"/>
              </a:defRPr>
            </a:lvl1pPr>
          </a:lstStyle>
          <a:p>
            <a:pPr>
              <a:defRPr/>
            </a:pPr>
            <a:fld id="{524BC78B-C980-E04D-B721-6463A4A4F434}" type="slidenum">
              <a:rPr lang="fr-CH"/>
              <a:pPr>
                <a:defRPr/>
              </a:pPr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208864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837019DD-48C2-D749-BF5F-6BADFB488A6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4101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B83B9F36-13DB-A24A-BDF5-03B3FE2EC0E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553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1650" y="950913"/>
            <a:ext cx="2185988" cy="54594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3688" y="950913"/>
            <a:ext cx="6405562" cy="54594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E6EA002B-AD24-FB45-BD17-C196B3F0EF6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266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04978E7A-5ACB-2249-ABE1-931C13A2D48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8926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9E7F24C5-7CF9-8546-A1F0-2011546C5D7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3878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3688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2813" y="1638300"/>
            <a:ext cx="4276725" cy="4772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7ED941D0-9505-094E-8DBD-C5B581A48E5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5801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2913BB31-DAD6-1D4F-B525-02F006B659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3879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A0AF3956-F1B7-714F-AB4E-FFE57820CE7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753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F9220F1-1C3D-1842-911E-70D9DC016D9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051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CFBA12E4-DF2C-8840-8F9C-621BF7323B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594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slide </a:t>
            </a:r>
            <a:fld id="{454F5130-B8E8-B742-B9C1-A7B4BF21D52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4428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98450" y="950913"/>
            <a:ext cx="8739188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93688" y="1638300"/>
            <a:ext cx="8705850" cy="477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19088" y="6500813"/>
            <a:ext cx="2233612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800">
                <a:latin typeface="+mn-lt"/>
                <a:ea typeface="+mn-ea"/>
                <a:cs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65463" y="6500813"/>
            <a:ext cx="3451225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800">
                <a:latin typeface="Tahoma" charset="0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© GEO Secretariat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37388" y="6500813"/>
            <a:ext cx="1905000" cy="215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>
                <a:latin typeface="Tahoma" charset="0"/>
                <a:cs typeface="Arial" charset="0"/>
              </a:defRPr>
            </a:lvl1pPr>
          </a:lstStyle>
          <a:p>
            <a:pPr>
              <a:defRPr/>
            </a:pPr>
            <a:r>
              <a:rPr lang="en-GB"/>
              <a:t>slide </a:t>
            </a:r>
            <a:fld id="{4072878C-31F7-084D-9B0F-C5C90FD5688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ea typeface="ＭＳ Ｐゴシック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Arial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Arial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Arial" charset="0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Global Forest Observations Initiative</a:t>
            </a:r>
            <a:br>
              <a:rPr lang="en-GB" dirty="0" smtClean="0">
                <a:latin typeface="+mn-lt"/>
              </a:rPr>
            </a:br>
            <a:r>
              <a:rPr lang="en-GB" dirty="0" smtClean="0">
                <a:latin typeface="+mn-lt"/>
              </a:rPr>
              <a:t>GFOI</a:t>
            </a:r>
            <a:endParaRPr lang="en-GB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GEO Secretariat</a:t>
            </a:r>
            <a:endParaRPr lang="en-GB"/>
          </a:p>
        </p:txBody>
      </p:sp>
      <p:pic>
        <p:nvPicPr>
          <p:cNvPr id="5" name="Picture 6" descr="Picture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943600"/>
            <a:ext cx="32337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44263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GFOI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>
                <a:latin typeface="+mn-lt"/>
              </a:rPr>
              <a:t>Methods and Guidance</a:t>
            </a:r>
          </a:p>
          <a:p>
            <a:pPr lvl="1"/>
            <a:r>
              <a:rPr lang="en-GB" dirty="0" smtClean="0">
                <a:latin typeface="+mn-lt"/>
              </a:rPr>
              <a:t>Use trialled in Ghana and now being </a:t>
            </a:r>
            <a:r>
              <a:rPr lang="en-GB" smtClean="0">
                <a:latin typeface="+mn-lt"/>
              </a:rPr>
              <a:t>used </a:t>
            </a:r>
          </a:p>
          <a:p>
            <a:pPr lvl="1"/>
            <a:r>
              <a:rPr lang="en-GB" smtClean="0">
                <a:latin typeface="+mn-lt"/>
              </a:rPr>
              <a:t>Underlies </a:t>
            </a:r>
            <a:r>
              <a:rPr lang="en-GB" dirty="0" smtClean="0">
                <a:latin typeface="+mn-lt"/>
              </a:rPr>
              <a:t>Capacity Building (SilvaCarbon, FAO)</a:t>
            </a:r>
          </a:p>
          <a:p>
            <a:pPr lvl="1"/>
            <a:r>
              <a:rPr lang="en-GB" dirty="0" smtClean="0"/>
              <a:t>Promotion</a:t>
            </a:r>
            <a:endParaRPr lang="en-GB" dirty="0" smtClean="0">
              <a:latin typeface="+mn-lt"/>
            </a:endParaRPr>
          </a:p>
          <a:p>
            <a:pPr lvl="1"/>
            <a:r>
              <a:rPr lang="en-GB" dirty="0" smtClean="0">
                <a:latin typeface="+mn-lt"/>
              </a:rPr>
              <a:t>Development of web based tool to guide users and document their progress (expected June 2015)</a:t>
            </a:r>
          </a:p>
          <a:p>
            <a:pPr lvl="1"/>
            <a:r>
              <a:rPr lang="en-GB" dirty="0" smtClean="0"/>
              <a:t>Revision starting due next year, (feedback from users, R&amp;D etc.)</a:t>
            </a:r>
            <a:endParaRPr lang="en-GB" dirty="0" smtClean="0">
              <a:latin typeface="+mn-lt"/>
            </a:endParaRPr>
          </a:p>
          <a:p>
            <a:r>
              <a:rPr lang="en-GB" dirty="0" smtClean="0">
                <a:latin typeface="+mn-lt"/>
              </a:rPr>
              <a:t>R&amp;D</a:t>
            </a:r>
          </a:p>
          <a:p>
            <a:pPr lvl="1"/>
            <a:r>
              <a:rPr lang="en-GB" dirty="0" smtClean="0">
                <a:latin typeface="+mn-lt"/>
              </a:rPr>
              <a:t>2 workshops in 2014, third in Feb 2015</a:t>
            </a:r>
          </a:p>
          <a:p>
            <a:pPr lvl="1"/>
            <a:r>
              <a:rPr lang="en-GB" dirty="0" smtClean="0">
                <a:latin typeface="+mn-lt"/>
              </a:rPr>
              <a:t>Identified R&amp;D that can be supported by specific data</a:t>
            </a:r>
          </a:p>
          <a:p>
            <a:pPr lvl="1"/>
            <a:r>
              <a:rPr lang="en-GB" dirty="0" smtClean="0">
                <a:latin typeface="+mn-lt"/>
              </a:rPr>
              <a:t>Identified inputs into MGD</a:t>
            </a:r>
            <a:endParaRPr lang="en-GB" dirty="0">
              <a:latin typeface="+mn-lt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© GEO Secretariat</a:t>
            </a:r>
            <a:endParaRPr lang="en-GB"/>
          </a:p>
        </p:txBody>
      </p:sp>
      <p:pic>
        <p:nvPicPr>
          <p:cNvPr id="5" name="Picture 6" descr="Picture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"/>
            <a:ext cx="32337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201444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>
              <a:lnSpc>
                <a:spcPct val="90000"/>
              </a:lnSpc>
              <a:defRPr/>
            </a:pPr>
            <a:r>
              <a:rPr lang="en-GB" sz="2400" dirty="0" smtClean="0">
                <a:solidFill>
                  <a:schemeClr val="tx1"/>
                </a:solidFill>
                <a:effectLst/>
                <a:latin typeface="+mn-lt"/>
                <a:ea typeface="Arial" charset="0"/>
                <a:cs typeface="+mn-cs"/>
              </a:rPr>
              <a:t>Space Data Coordination Group (SDCG)</a:t>
            </a:r>
            <a:r>
              <a:rPr lang="en-GB" dirty="0" smtClean="0">
                <a:latin typeface="+mn-lt"/>
              </a:rPr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SDCG established by CEOS</a:t>
            </a:r>
          </a:p>
          <a:p>
            <a:pPr marL="127635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GB" dirty="0" smtClean="0">
                <a:latin typeface="+mn-lt"/>
              </a:rPr>
              <a:t>Baseline/Core data – underway</a:t>
            </a:r>
          </a:p>
          <a:p>
            <a:pPr marL="127635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GB" dirty="0" smtClean="0">
                <a:latin typeface="+mn-lt"/>
              </a:rPr>
              <a:t>Space Data Services – agreed and started</a:t>
            </a:r>
          </a:p>
          <a:p>
            <a:pPr marL="127635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GB" dirty="0" smtClean="0">
                <a:latin typeface="+mn-lt"/>
              </a:rPr>
              <a:t>Data for R&amp;D – planning well advanced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Good Progress</a:t>
            </a:r>
          </a:p>
          <a:p>
            <a:pPr lvl="2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Using GFOI Methods and Guidance (MGD) as a baseline</a:t>
            </a:r>
          </a:p>
          <a:p>
            <a:pPr lvl="2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“Country Days” to get input from counties on their needs</a:t>
            </a:r>
          </a:p>
          <a:p>
            <a:pPr lvl="3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Supported by GFOI Office, US SilvaCarbon, FAO</a:t>
            </a:r>
          </a:p>
          <a:p>
            <a:pPr lvl="2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Stimulating interest - Availability of additional data</a:t>
            </a:r>
          </a:p>
          <a:p>
            <a:pPr lvl="0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Capacity Building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SilvaCarbon now has programmes in SE Asia and Central Africa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>
                <a:latin typeface="+mn-lt"/>
              </a:rPr>
              <a:t>Much improved cooperation with FAO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/>
              <a:t>Involves SDCG and R&amp;D</a:t>
            </a:r>
            <a:r>
              <a:rPr lang="en-GB" dirty="0" smtClean="0">
                <a:latin typeface="+mn-lt"/>
              </a:rPr>
              <a:t> </a:t>
            </a:r>
          </a:p>
          <a:p>
            <a:pPr lvl="1">
              <a:lnSpc>
                <a:spcPct val="90000"/>
              </a:lnSpc>
              <a:defRPr/>
            </a:pPr>
            <a:r>
              <a:rPr lang="en-GB" dirty="0" smtClean="0"/>
              <a:t>GFOI Capacity Building Summit to review with users and providers – SilvaCarbon, USAID, FAO, GIZ</a:t>
            </a:r>
            <a:endParaRPr lang="en-GB" dirty="0" smtClean="0">
              <a:latin typeface="+mn-lt"/>
            </a:endParaRPr>
          </a:p>
        </p:txBody>
      </p:sp>
      <p:pic>
        <p:nvPicPr>
          <p:cNvPr id="14339" name="Picture 6" descr="Picture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"/>
            <a:ext cx="32337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GFOI</a:t>
            </a:r>
            <a:endParaRPr lang="en-GB" dirty="0">
              <a:latin typeface="+mn-lt"/>
            </a:endParaRP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latin typeface="+mn-lt"/>
              </a:rPr>
              <a:t>Issues</a:t>
            </a:r>
            <a:endParaRPr lang="en-GB" dirty="0"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688" y="1638300"/>
            <a:ext cx="8850312" cy="4772025"/>
          </a:xfrm>
        </p:spPr>
        <p:txBody>
          <a:bodyPr/>
          <a:lstStyle/>
          <a:p>
            <a:pPr>
              <a:defRPr/>
            </a:pPr>
            <a:r>
              <a:rPr lang="en-GB" dirty="0" smtClean="0">
                <a:latin typeface="+mn-lt"/>
              </a:rPr>
              <a:t>Increased Participation</a:t>
            </a:r>
          </a:p>
          <a:p>
            <a:pPr lvl="1">
              <a:defRPr/>
            </a:pPr>
            <a:r>
              <a:rPr lang="en-GB" dirty="0" smtClean="0">
                <a:latin typeface="+mn-lt"/>
              </a:rPr>
              <a:t>Requested by UNFCCC to help in their West Africa Project</a:t>
            </a:r>
          </a:p>
          <a:p>
            <a:pPr lvl="1">
              <a:defRPr/>
            </a:pPr>
            <a:r>
              <a:rPr lang="en-GB" dirty="0" smtClean="0">
                <a:latin typeface="+mn-lt"/>
              </a:rPr>
              <a:t>Discussions with Clinton Foundation, </a:t>
            </a:r>
            <a:r>
              <a:rPr lang="en-GB" dirty="0" smtClean="0">
                <a:latin typeface="+mn-lt"/>
              </a:rPr>
              <a:t>WB, </a:t>
            </a:r>
            <a:r>
              <a:rPr lang="en-GB" dirty="0" smtClean="0">
                <a:latin typeface="+mn-lt"/>
              </a:rPr>
              <a:t>ASI, </a:t>
            </a:r>
            <a:r>
              <a:rPr lang="en-GB" dirty="0" smtClean="0">
                <a:latin typeface="+mn-lt"/>
              </a:rPr>
              <a:t>UK</a:t>
            </a:r>
            <a:r>
              <a:rPr lang="en-GB" dirty="0" smtClean="0"/>
              <a:t> Space Agency…</a:t>
            </a:r>
          </a:p>
          <a:p>
            <a:pPr>
              <a:defRPr/>
            </a:pPr>
            <a:r>
              <a:rPr lang="en-GB" dirty="0" smtClean="0">
                <a:latin typeface="+mn-lt"/>
              </a:rPr>
              <a:t>Country </a:t>
            </a:r>
            <a:r>
              <a:rPr lang="en-GB" dirty="0" smtClean="0">
                <a:latin typeface="+mn-lt"/>
              </a:rPr>
              <a:t>Engagement</a:t>
            </a:r>
          </a:p>
          <a:p>
            <a:pPr lvl="1">
              <a:defRPr/>
            </a:pPr>
            <a:r>
              <a:rPr lang="en-GB" dirty="0" smtClean="0">
                <a:latin typeface="+mn-lt"/>
              </a:rPr>
              <a:t>Developed various mechanisms</a:t>
            </a:r>
          </a:p>
          <a:p>
            <a:pPr lvl="2">
              <a:defRPr/>
            </a:pPr>
            <a:r>
              <a:rPr lang="en-GB" dirty="0" smtClean="0">
                <a:latin typeface="+mn-lt"/>
              </a:rPr>
              <a:t>“Country days” – Capacity Building – FAO – Advisory Committee</a:t>
            </a:r>
            <a:endParaRPr lang="en-GB" dirty="0">
              <a:latin typeface="+mn-lt"/>
            </a:endParaRPr>
          </a:p>
          <a:p>
            <a:pPr lvl="1">
              <a:defRPr/>
            </a:pPr>
            <a:r>
              <a:rPr lang="en-GB" dirty="0" smtClean="0">
                <a:latin typeface="+mn-lt"/>
              </a:rPr>
              <a:t>Issue </a:t>
            </a:r>
            <a:r>
              <a:rPr lang="en-GB" dirty="0" smtClean="0">
                <a:latin typeface="+mn-lt"/>
              </a:rPr>
              <a:t>for next SDCG meeting</a:t>
            </a:r>
          </a:p>
          <a:p>
            <a:pPr>
              <a:defRPr/>
            </a:pPr>
            <a:r>
              <a:rPr lang="en-GB" dirty="0" smtClean="0">
                <a:latin typeface="+mn-lt"/>
              </a:rPr>
              <a:t>GFOI Office</a:t>
            </a:r>
          </a:p>
          <a:p>
            <a:pPr lvl="1">
              <a:defRPr/>
            </a:pPr>
            <a:r>
              <a:rPr lang="en-GB" dirty="0" smtClean="0">
                <a:latin typeface="+mn-lt"/>
              </a:rPr>
              <a:t>Funding ends 1 Feb 2015</a:t>
            </a:r>
            <a:r>
              <a:rPr lang="en-GB" dirty="0" smtClean="0">
                <a:latin typeface="+mn-lt"/>
              </a:rPr>
              <a:t>. Relocation </a:t>
            </a:r>
            <a:r>
              <a:rPr lang="en-GB" dirty="0" smtClean="0">
                <a:latin typeface="+mn-lt"/>
              </a:rPr>
              <a:t>to </a:t>
            </a:r>
            <a:r>
              <a:rPr lang="en-GB" dirty="0" smtClean="0">
                <a:latin typeface="+mn-lt"/>
              </a:rPr>
              <a:t>not </a:t>
            </a:r>
            <a:r>
              <a:rPr lang="en-GB" dirty="0" smtClean="0">
                <a:latin typeface="+mn-lt"/>
              </a:rPr>
              <a:t>yet finalised</a:t>
            </a:r>
          </a:p>
          <a:p>
            <a:pPr lvl="1">
              <a:defRPr/>
            </a:pPr>
            <a:r>
              <a:rPr lang="en-GB" dirty="0" smtClean="0">
                <a:latin typeface="+mn-lt"/>
              </a:rPr>
              <a:t>Gap in office support </a:t>
            </a:r>
            <a:r>
              <a:rPr lang="en-GB" dirty="0" smtClean="0">
                <a:latin typeface="+mn-lt"/>
              </a:rPr>
              <a:t>inevitable</a:t>
            </a:r>
          </a:p>
          <a:p>
            <a:pPr>
              <a:defRPr/>
            </a:pPr>
            <a:r>
              <a:rPr lang="en-GB" dirty="0" smtClean="0"/>
              <a:t>SDCG &amp; FAO</a:t>
            </a:r>
          </a:p>
          <a:p>
            <a:pPr>
              <a:defRPr/>
            </a:pPr>
            <a:r>
              <a:rPr lang="en-GB" dirty="0" smtClean="0">
                <a:latin typeface="+mn-lt"/>
              </a:rPr>
              <a:t>Link Between GFOI &amp; GEO</a:t>
            </a:r>
            <a:endParaRPr lang="en-GB" dirty="0" smtClean="0">
              <a:latin typeface="+mn-lt"/>
            </a:endParaRPr>
          </a:p>
          <a:p>
            <a:pPr lvl="1">
              <a:defRPr/>
            </a:pPr>
            <a:endParaRPr lang="en-GB" dirty="0" smtClean="0">
              <a:latin typeface="+mn-lt"/>
            </a:endParaRPr>
          </a:p>
          <a:p>
            <a:pPr lvl="1">
              <a:defRPr/>
            </a:pPr>
            <a:endParaRPr lang="en-GB" dirty="0">
              <a:latin typeface="+mn-lt"/>
            </a:endParaRPr>
          </a:p>
        </p:txBody>
      </p:sp>
      <p:pic>
        <p:nvPicPr>
          <p:cNvPr id="4" name="Picture 6" descr="Picture10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228600"/>
            <a:ext cx="3233738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GEO_presentation_template">
  <a:themeElements>
    <a:clrScheme name="">
      <a:dk1>
        <a:srgbClr val="000098"/>
      </a:dk1>
      <a:lt1>
        <a:srgbClr val="FFFFFF"/>
      </a:lt1>
      <a:dk2>
        <a:srgbClr val="000098"/>
      </a:dk2>
      <a:lt2>
        <a:srgbClr val="808080"/>
      </a:lt2>
      <a:accent1>
        <a:srgbClr val="FFCC99"/>
      </a:accent1>
      <a:accent2>
        <a:srgbClr val="000098"/>
      </a:accent2>
      <a:accent3>
        <a:srgbClr val="FFFFFF"/>
      </a:accent3>
      <a:accent4>
        <a:srgbClr val="000081"/>
      </a:accent4>
      <a:accent5>
        <a:srgbClr val="FFE2CA"/>
      </a:accent5>
      <a:accent6>
        <a:srgbClr val="000089"/>
      </a:accent6>
      <a:hlink>
        <a:srgbClr val="000098"/>
      </a:hlink>
      <a:folHlink>
        <a:srgbClr val="000098"/>
      </a:folHlink>
    </a:clrScheme>
    <a:fontScheme name="GEO_presentation_template">
      <a:majorFont>
        <a:latin typeface="Tahoma"/>
        <a:ea typeface=""/>
        <a:cs typeface="Arial"/>
      </a:majorFont>
      <a:minorFont>
        <a:latin typeface="Tahom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GEO_presentation_templat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O_presentation_templat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O_presentation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2654</TotalTime>
  <Words>282</Words>
  <Application>Microsoft Macintosh PowerPoint</Application>
  <PresentationFormat>On-screen Show (4:3)</PresentationFormat>
  <Paragraphs>43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GEO_presentation_template</vt:lpstr>
      <vt:lpstr>Global Forest Observations Initiative GFOI</vt:lpstr>
      <vt:lpstr>GFOI</vt:lpstr>
      <vt:lpstr>GFOI</vt:lpstr>
      <vt:lpstr>Issues</vt:lpstr>
    </vt:vector>
  </TitlesOfParts>
  <Company>WMO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WMO</dc:creator>
  <cp:lastModifiedBy>Simon Eggleston</cp:lastModifiedBy>
  <cp:revision>25</cp:revision>
  <dcterms:created xsi:type="dcterms:W3CDTF">2014-01-13T14:38:22Z</dcterms:created>
  <dcterms:modified xsi:type="dcterms:W3CDTF">2015-01-22T07:35:14Z</dcterms:modified>
</cp:coreProperties>
</file>