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</p:sldMasterIdLst>
  <p:notesMasterIdLst>
    <p:notesMasterId r:id="rId9"/>
  </p:notesMasterIdLst>
  <p:handoutMasterIdLst>
    <p:handoutMasterId r:id="rId10"/>
  </p:handoutMasterIdLst>
  <p:sldIdLst>
    <p:sldId id="2551" r:id="rId4"/>
    <p:sldId id="2548" r:id="rId5"/>
    <p:sldId id="2550" r:id="rId6"/>
    <p:sldId id="2549" r:id="rId7"/>
    <p:sldId id="2554" r:id="rId8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8"/>
    <a:srgbClr val="005FAA"/>
    <a:srgbClr val="008C7D"/>
    <a:srgbClr val="000014"/>
    <a:srgbClr val="3595B7"/>
    <a:srgbClr val="0000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5435" autoAdjust="0"/>
  </p:normalViewPr>
  <p:slideViewPr>
    <p:cSldViewPr>
      <p:cViewPr>
        <p:scale>
          <a:sx n="75" d="100"/>
          <a:sy n="75" d="100"/>
        </p:scale>
        <p:origin x="-85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706B64-1266-4D33-B31C-E59E20F0E7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52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A7C81C-8FB0-489C-BFF0-32624E09E9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060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DCB514-3F75-4C1E-9C37-9C0683B01862}" type="slidenum">
              <a:rPr lang="en-GB" sz="1200"/>
              <a:pPr eaLnBrk="1" hangingPunct="1">
                <a:defRPr/>
              </a:pPr>
              <a:t>1</a:t>
            </a:fld>
            <a:endParaRPr lang="en-GB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B5235-8447-4118-81B1-BDA6EA12CD1F}" type="slidenum">
              <a:rPr lang="en-ZA" smtClean="0">
                <a:latin typeface="Arial" charset="0"/>
                <a:cs typeface="Arial" charset="0"/>
              </a:rPr>
              <a:pPr/>
              <a:t>2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70D0CE-2824-41E1-ACDE-B4684BBA02F5}" type="slidenum">
              <a:rPr lang="en-ZA" smtClean="0">
                <a:latin typeface="Arial" charset="0"/>
                <a:cs typeface="Arial" charset="0"/>
              </a:rPr>
              <a:pPr/>
              <a:t>3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D2AAD-29C2-43E2-BABD-7C7BACD80CED}" type="slidenum">
              <a:rPr lang="en-ZA" smtClean="0">
                <a:latin typeface="Arial" charset="0"/>
                <a:cs typeface="Arial" charset="0"/>
              </a:rPr>
              <a:pPr/>
              <a:t>4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B653D8B-A343-4E7B-989C-11FE1A3D5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8C522EA-8A83-4B22-A0DF-A58272F33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5A12A8-FECC-4965-B664-682F1FE8C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50913"/>
            <a:ext cx="8739188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638300"/>
            <a:ext cx="4276725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2813" y="4100513"/>
            <a:ext cx="4276725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4BA49AD-2E62-4CB5-B494-4B5B093D2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58B-3A96-4A80-97B3-66D7D88F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3CB1595-3CFF-408E-9004-62D27E590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22FF-9995-490A-B9FE-1AB9B7FE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9C4-A6FC-45B5-8BF9-2B26D0A6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B960-C21F-44BB-BA3A-AB4779BC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1E4A-9641-4A4A-8B60-8AA104E2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D63-F530-4941-A3FB-21B033A69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EA4C438-DD6D-471A-A5A9-7B8100F7F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EB0F-5D86-4158-BF4B-4D3D983F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5DC-1706-4D2A-9DF9-31C01AAF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E380-8A25-4491-88DA-341BFEF3E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17C6-47E7-4A05-8456-628B53A8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48ED-89B1-48AF-8072-A02AC803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7B82-BBE2-4DAD-AA02-0588879F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70A6C54-3416-4E7A-9EA8-142DC8EF7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AD4EFC-139F-45A0-87A0-177E52499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A16BF6E-40E0-44C1-A174-185BAE894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3092ACC-9D8F-44F3-B9F1-120EB71574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9F8642-0D66-470A-AA83-ADA8CA8D1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41039A2-B618-4D21-983B-659406619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29021891-E7C9-4B38-90B9-78972BB19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9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0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18CD1-BFE9-4FF4-A473-8E090068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@geosec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800">
                <a:latin typeface="Tahoma" pitchFamily="34" charset="0"/>
              </a:rPr>
              <a:t>© GEO Secretariat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035" y="762000"/>
            <a:ext cx="8855365" cy="3048000"/>
          </a:xfrm>
        </p:spPr>
        <p:txBody>
          <a:bodyPr/>
          <a:lstStyle/>
          <a:p>
            <a:pPr algn="l" eaLnBrk="1" hangingPunct="1"/>
            <a: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Update and Priorities for </a:t>
            </a: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2015</a:t>
            </a: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GB" b="1" dirty="0">
                <a:ea typeface="宋体" pitchFamily="2" charset="-122"/>
              </a:rPr>
              <a:t>GEO-CEOS Bilateral Meeting</a:t>
            </a:r>
            <a:endParaRPr lang="en-US" b="1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76200" y="4508500"/>
            <a:ext cx="5638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240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Barbara </a:t>
            </a:r>
            <a:r>
              <a:rPr lang="en-US" altLang="zh-CN" sz="24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J. Ryan</a:t>
            </a:r>
            <a:endParaRPr lang="en-US" altLang="zh-CN" sz="240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altLang="zh-CN" sz="24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Director</a:t>
            </a:r>
          </a:p>
          <a:p>
            <a:r>
              <a:rPr lang="en-US" altLang="zh-CN" sz="24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Secretariat</a:t>
            </a:r>
          </a:p>
          <a:p>
            <a:endParaRPr lang="en-US" altLang="zh-CN" sz="240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GB" sz="24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Geneva, Switzerland</a:t>
            </a:r>
          </a:p>
          <a:p>
            <a:r>
              <a:rPr lang="en-GB" sz="24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21-22 </a:t>
            </a:r>
            <a:r>
              <a:rPr lang="en-GB" sz="240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January 2015</a:t>
            </a:r>
            <a:endParaRPr lang="en-US" sz="240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endParaRPr lang="en-GB" sz="2800" b="0" u="none" dirty="0"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0" y="2362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912813"/>
            <a:ext cx="8739187" cy="611187"/>
          </a:xfrm>
        </p:spPr>
        <p:txBody>
          <a:bodyPr/>
          <a:lstStyle/>
          <a:p>
            <a:r>
              <a:rPr lang="en-US" dirty="0" smtClean="0"/>
              <a:t>Objectives </a:t>
            </a:r>
            <a:r>
              <a:rPr lang="en-US" dirty="0" smtClean="0"/>
              <a:t>for GEO 2025 </a:t>
            </a:r>
            <a:endParaRPr lang="en-US" dirty="0" smtClean="0">
              <a:solidFill>
                <a:srgbClr val="005FAA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Tahoma" pitchFamily="34" charset="0"/>
              <a:buAutoNum type="arabicPeriod"/>
            </a:pPr>
            <a:r>
              <a:rPr lang="en-US" sz="2000" dirty="0" smtClean="0">
                <a:solidFill>
                  <a:srgbClr val="005FAA"/>
                </a:solidFill>
              </a:rPr>
              <a:t>Advocate for the value of Earth observations and the need to continue improving our capacity to observe the Earth</a:t>
            </a:r>
          </a:p>
          <a:p>
            <a:pPr>
              <a:spcBef>
                <a:spcPts val="1200"/>
              </a:spcBef>
              <a:buFont typeface="Tahoma" pitchFamily="34" charset="0"/>
              <a:buAutoNum type="arabicPeriod"/>
            </a:pPr>
            <a:r>
              <a:rPr lang="en-US" sz="2000" dirty="0" smtClean="0">
                <a:solidFill>
                  <a:srgbClr val="005FAA"/>
                </a:solidFill>
              </a:rPr>
              <a:t>Urge the adoption and implementation of data sharing principles globally</a:t>
            </a:r>
          </a:p>
          <a:p>
            <a:pPr>
              <a:spcBef>
                <a:spcPts val="1200"/>
              </a:spcBef>
              <a:buFont typeface="Tahoma" pitchFamily="34" charset="0"/>
              <a:buAutoNum type="arabicPeriod"/>
            </a:pPr>
            <a:r>
              <a:rPr lang="en-US" sz="2000" dirty="0" smtClean="0">
                <a:solidFill>
                  <a:srgbClr val="005FAA"/>
                </a:solidFill>
              </a:rPr>
              <a:t>Advance GEOSS architecture as </a:t>
            </a:r>
            <a:r>
              <a:rPr lang="en-US" sz="2000" dirty="0" smtClean="0">
                <a:solidFill>
                  <a:srgbClr val="005FAA"/>
                </a:solidFill>
              </a:rPr>
              <a:t>a global information </a:t>
            </a:r>
            <a:r>
              <a:rPr lang="en-US" sz="2000" dirty="0" smtClean="0">
                <a:solidFill>
                  <a:srgbClr val="005FAA"/>
                </a:solidFill>
              </a:rPr>
              <a:t>system to allow for integration and visualization of Earth observation data in more meaningful and significant ways</a:t>
            </a:r>
          </a:p>
          <a:p>
            <a:pPr>
              <a:spcBef>
                <a:spcPts val="1200"/>
              </a:spcBef>
              <a:buFont typeface="Tahoma" pitchFamily="34" charset="0"/>
              <a:buAutoNum type="arabicPeriod"/>
            </a:pPr>
            <a:r>
              <a:rPr lang="en-US" sz="2000" dirty="0" smtClean="0">
                <a:solidFill>
                  <a:srgbClr val="005FAA"/>
                </a:solidFill>
              </a:rPr>
              <a:t>Develop a comprehensive, interdisciplinary EO knowledge base […] to define clearly the observations needed for all disciplines, and facilitate that data providers worldwide acquire these observations and make them accessible and available to all users</a:t>
            </a:r>
          </a:p>
          <a:p>
            <a:pPr>
              <a:spcBef>
                <a:spcPts val="1200"/>
              </a:spcBef>
              <a:buFont typeface="Tahoma" pitchFamily="34" charset="0"/>
              <a:buAutoNum type="arabicPeriod"/>
            </a:pPr>
            <a:r>
              <a:rPr lang="en-US" sz="2000" dirty="0" smtClean="0">
                <a:solidFill>
                  <a:srgbClr val="005FAA"/>
                </a:solidFill>
              </a:rPr>
              <a:t>Cultivate global initiatives for specific end-use applications to address the multitude of societal challenges</a:t>
            </a:r>
            <a:endParaRPr lang="en-US" sz="1800" dirty="0" smtClean="0">
              <a:solidFill>
                <a:srgbClr val="005F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912813"/>
            <a:ext cx="8739187" cy="611187"/>
          </a:xfrm>
        </p:spPr>
        <p:txBody>
          <a:bodyPr/>
          <a:lstStyle/>
          <a:p>
            <a:r>
              <a:rPr lang="en-US" dirty="0" smtClean="0">
                <a:solidFill>
                  <a:srgbClr val="000098"/>
                </a:solidFill>
              </a:rPr>
              <a:t>GEO Priorities for CEOS Support (</a:t>
            </a:r>
            <a:r>
              <a:rPr lang="en-US" dirty="0" smtClean="0">
                <a:solidFill>
                  <a:srgbClr val="000098"/>
                </a:solidFill>
              </a:rPr>
              <a:t>2015)</a:t>
            </a:r>
            <a:endParaRPr lang="en-US" dirty="0" smtClean="0">
              <a:solidFill>
                <a:srgbClr val="000098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Coordinated data acquisitions, data access and R&amp;D support for:</a:t>
            </a:r>
            <a:br>
              <a:rPr lang="en-US" sz="1800" dirty="0" smtClean="0">
                <a:solidFill>
                  <a:srgbClr val="005FAA"/>
                </a:solidFill>
              </a:rPr>
            </a:br>
            <a:r>
              <a:rPr lang="en-US" sz="1800" dirty="0" smtClean="0">
                <a:solidFill>
                  <a:srgbClr val="005FAA"/>
                </a:solidFill>
              </a:rPr>
              <a:t>  - GFOI</a:t>
            </a:r>
            <a:br>
              <a:rPr lang="en-US" sz="1800" dirty="0" smtClean="0">
                <a:solidFill>
                  <a:srgbClr val="005FAA"/>
                </a:solidFill>
              </a:rPr>
            </a:br>
            <a:r>
              <a:rPr lang="en-US" sz="1800" dirty="0" smtClean="0">
                <a:solidFill>
                  <a:srgbClr val="005FAA"/>
                </a:solidFill>
              </a:rPr>
              <a:t>  - GEOGLAM</a:t>
            </a:r>
            <a:br>
              <a:rPr lang="en-US" sz="1800" dirty="0" smtClean="0">
                <a:solidFill>
                  <a:srgbClr val="005FAA"/>
                </a:solidFill>
              </a:rPr>
            </a:br>
            <a:r>
              <a:rPr lang="en-US" sz="1800" dirty="0" smtClean="0">
                <a:solidFill>
                  <a:srgbClr val="005FAA"/>
                </a:solidFill>
              </a:rPr>
              <a:t>  - Disasters &amp; </a:t>
            </a:r>
            <a:r>
              <a:rPr lang="en-US" sz="1800" dirty="0" smtClean="0">
                <a:solidFill>
                  <a:srgbClr val="005FAA"/>
                </a:solidFill>
              </a:rPr>
              <a:t>Supersites</a:t>
            </a:r>
            <a:r>
              <a:rPr lang="en-US" sz="1800" dirty="0" smtClean="0">
                <a:solidFill>
                  <a:srgbClr val="005FAA"/>
                </a:solidFill>
              </a:rPr>
              <a:t/>
            </a:r>
            <a:br>
              <a:rPr lang="en-US" sz="1800" dirty="0" smtClean="0">
                <a:solidFill>
                  <a:srgbClr val="005FAA"/>
                </a:solidFill>
              </a:rPr>
            </a:b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Coordinate/support </a:t>
            </a:r>
            <a:r>
              <a:rPr lang="en-US" sz="1800" dirty="0" smtClean="0">
                <a:solidFill>
                  <a:srgbClr val="005FAA"/>
                </a:solidFill>
              </a:rPr>
              <a:t>update </a:t>
            </a:r>
            <a:r>
              <a:rPr lang="en-US" sz="1800" dirty="0" smtClean="0">
                <a:solidFill>
                  <a:srgbClr val="005FAA"/>
                </a:solidFill>
              </a:rPr>
              <a:t>and consolidation of observation requirements across SBAs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Help increase developing countries benefits from GEOSS, in line with AfriGEOSS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Easier access to satellite data and derived products (incl. ECV data records)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Continue to d</a:t>
            </a:r>
            <a:r>
              <a:rPr lang="en-US" sz="1800" dirty="0" smtClean="0">
                <a:solidFill>
                  <a:srgbClr val="005FAA"/>
                </a:solidFill>
              </a:rPr>
              <a:t>evelop </a:t>
            </a:r>
            <a:r>
              <a:rPr lang="en-US" sz="1800" dirty="0" smtClean="0">
                <a:solidFill>
                  <a:srgbClr val="005FAA"/>
                </a:solidFill>
              </a:rPr>
              <a:t>physical architecture for Climate Monitoring from </a:t>
            </a:r>
            <a:r>
              <a:rPr lang="en-US" sz="1800" dirty="0" smtClean="0">
                <a:solidFill>
                  <a:srgbClr val="005FAA"/>
                </a:solidFill>
              </a:rPr>
              <a:t>Space and ensure linkages of data assets with GCI</a:t>
            </a: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Implement CEOS Strategy for Carbon Observations from Space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dirty="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dirty="0" smtClean="0">
                <a:solidFill>
                  <a:srgbClr val="005FAA"/>
                </a:solidFill>
              </a:rPr>
              <a:t>Support implementation of GEO Water </a:t>
            </a:r>
            <a:r>
              <a:rPr lang="en-US" sz="1800" dirty="0" smtClean="0">
                <a:solidFill>
                  <a:srgbClr val="005FAA"/>
                </a:solidFill>
              </a:rPr>
              <a:t>Strategy</a:t>
            </a:r>
            <a:r>
              <a:rPr lang="en-US" sz="1800" dirty="0" smtClean="0">
                <a:solidFill>
                  <a:srgbClr val="005FAA"/>
                </a:solidFill>
              </a:rPr>
              <a:t/>
            </a:r>
            <a:br>
              <a:rPr lang="en-US" sz="1800" dirty="0" smtClean="0">
                <a:solidFill>
                  <a:srgbClr val="005FAA"/>
                </a:solidFill>
              </a:rPr>
            </a:br>
            <a:endParaRPr lang="en-US" sz="1800" dirty="0" smtClean="0">
              <a:solidFill>
                <a:srgbClr val="005F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912813"/>
            <a:ext cx="8739187" cy="611187"/>
          </a:xfrm>
        </p:spPr>
        <p:txBody>
          <a:bodyPr/>
          <a:lstStyle/>
          <a:p>
            <a:r>
              <a:rPr lang="en-US" dirty="0" smtClean="0">
                <a:solidFill>
                  <a:srgbClr val="000098"/>
                </a:solidFill>
              </a:rPr>
              <a:t>GEO Priorities for CEOS Support (cont.)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9"/>
            </a:pPr>
            <a:endParaRPr lang="en-US" sz="2000" dirty="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r>
              <a:rPr lang="en-US" sz="2000" dirty="0" smtClean="0">
                <a:solidFill>
                  <a:srgbClr val="005FAA"/>
                </a:solidFill>
              </a:rPr>
              <a:t> Support Blue Planet, GEO </a:t>
            </a:r>
            <a:r>
              <a:rPr lang="en-US" sz="2000" dirty="0" smtClean="0">
                <a:solidFill>
                  <a:srgbClr val="005FAA"/>
                </a:solidFill>
              </a:rPr>
              <a:t>BON . . .</a:t>
            </a:r>
            <a:endParaRPr lang="en-US" sz="2000" dirty="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endParaRPr lang="en-US" sz="2000" dirty="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r>
              <a:rPr lang="en-US" sz="2000" dirty="0" smtClean="0">
                <a:solidFill>
                  <a:srgbClr val="005FAA"/>
                </a:solidFill>
              </a:rPr>
              <a:t> Respond to new observation requirements for polar and mountain areas </a:t>
            </a:r>
          </a:p>
          <a:p>
            <a:pPr marL="0" indent="0">
              <a:lnSpc>
                <a:spcPct val="80000"/>
              </a:lnSpc>
              <a:buFont typeface="Tahoma" pitchFamily="34" charset="0"/>
              <a:buNone/>
            </a:pPr>
            <a:r>
              <a:rPr lang="en-US" sz="2000" dirty="0" smtClean="0">
                <a:solidFill>
                  <a:srgbClr val="005FAA"/>
                </a:solidFill>
              </a:rPr>
              <a:t>(Cold Regions and Mountain Ecosystems)</a:t>
            </a:r>
          </a:p>
          <a:p>
            <a:pPr marL="0" indent="0">
              <a:buFontTx/>
              <a:buNone/>
            </a:pPr>
            <a:endParaRPr lang="en-US" sz="2000" dirty="0" smtClean="0">
              <a:solidFill>
                <a:srgbClr val="005FAA"/>
              </a:solidFill>
            </a:endParaRPr>
          </a:p>
          <a:p>
            <a:pPr marL="0" indent="0"/>
            <a:r>
              <a:rPr lang="en-US" sz="2000" dirty="0" smtClean="0">
                <a:solidFill>
                  <a:srgbClr val="005FAA"/>
                </a:solidFill>
              </a:rPr>
              <a:t>  </a:t>
            </a:r>
            <a:r>
              <a:rPr lang="en-US" sz="2000" dirty="0" smtClean="0">
                <a:solidFill>
                  <a:srgbClr val="005FAA"/>
                </a:solidFill>
              </a:rPr>
              <a:t>Support </a:t>
            </a:r>
            <a:r>
              <a:rPr lang="en-US" sz="2000" dirty="0" smtClean="0">
                <a:solidFill>
                  <a:srgbClr val="005FAA"/>
                </a:solidFill>
              </a:rPr>
              <a:t>efforts for</a:t>
            </a:r>
            <a:r>
              <a:rPr lang="en-US" sz="2000" dirty="0" smtClean="0">
                <a:solidFill>
                  <a:srgbClr val="005FAA"/>
                </a:solidFill>
              </a:rPr>
              <a:t>:</a:t>
            </a:r>
            <a:endParaRPr lang="en-US" dirty="0" smtClean="0">
              <a:solidFill>
                <a:srgbClr val="005FAA"/>
              </a:solidFill>
            </a:endParaRPr>
          </a:p>
          <a:p>
            <a:pPr lvl="1"/>
            <a:r>
              <a:rPr lang="en-US" dirty="0" smtClean="0">
                <a:solidFill>
                  <a:srgbClr val="005FAA"/>
                </a:solidFill>
              </a:rPr>
              <a:t>Data Sharing Working Group</a:t>
            </a:r>
          </a:p>
          <a:p>
            <a:pPr lvl="1"/>
            <a:r>
              <a:rPr lang="en-US" dirty="0" smtClean="0">
                <a:solidFill>
                  <a:srgbClr val="005FAA"/>
                </a:solidFill>
              </a:rPr>
              <a:t>The processes for developing the new GEOSS Implementation Plan and the new Work </a:t>
            </a:r>
            <a:r>
              <a:rPr lang="en-US" dirty="0" smtClean="0">
                <a:solidFill>
                  <a:srgbClr val="005FAA"/>
                </a:solidFill>
              </a:rPr>
              <a:t>Programme</a:t>
            </a:r>
            <a:endParaRPr lang="en-US" dirty="0" smtClean="0">
              <a:solidFill>
                <a:srgbClr val="005FAA"/>
              </a:solidFill>
            </a:endParaRPr>
          </a:p>
          <a:p>
            <a:pPr lvl="1"/>
            <a:r>
              <a:rPr lang="fr-CH" dirty="0" smtClean="0">
                <a:solidFill>
                  <a:srgbClr val="005FAA"/>
                </a:solidFill>
              </a:rPr>
              <a:t>GEO </a:t>
            </a:r>
            <a:r>
              <a:rPr lang="fr-CH" dirty="0" err="1" smtClean="0">
                <a:solidFill>
                  <a:srgbClr val="005FAA"/>
                </a:solidFill>
              </a:rPr>
              <a:t>Secretariat</a:t>
            </a:r>
            <a:r>
              <a:rPr lang="fr-CH" dirty="0" smtClean="0">
                <a:solidFill>
                  <a:srgbClr val="005FAA"/>
                </a:solidFill>
              </a:rPr>
              <a:t> </a:t>
            </a:r>
            <a:r>
              <a:rPr lang="fr-CH" dirty="0" err="1" smtClean="0">
                <a:solidFill>
                  <a:srgbClr val="005FAA"/>
                </a:solidFill>
              </a:rPr>
              <a:t>with</a:t>
            </a:r>
            <a:r>
              <a:rPr lang="fr-CH" dirty="0" smtClean="0">
                <a:solidFill>
                  <a:srgbClr val="005FAA"/>
                </a:solidFill>
              </a:rPr>
              <a:t> secondments</a:t>
            </a:r>
            <a:endParaRPr lang="en-US" dirty="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</a:pPr>
            <a:endParaRPr lang="en-US" sz="2000" dirty="0" smtClean="0">
              <a:solidFill>
                <a:srgbClr val="005F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14478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u="none" dirty="0">
                <a:solidFill>
                  <a:srgbClr val="005FAA"/>
                </a:solidFill>
                <a:latin typeface="Times New Roman" pitchFamily="18" charset="0"/>
              </a:rPr>
              <a:t>http://www.earthobservations.org</a:t>
            </a:r>
            <a: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  <a:t/>
            </a:r>
            <a:b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</a:br>
            <a:endParaRPr lang="en-US" sz="3600" u="none" dirty="0">
              <a:solidFill>
                <a:srgbClr val="3595B7"/>
              </a:solidFill>
              <a:latin typeface="Times New Roman" pitchFamily="18" charset="0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15888" y="4191000"/>
            <a:ext cx="3770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800" dirty="0">
                <a:solidFill>
                  <a:srgbClr val="005FAA"/>
                </a:solidFill>
                <a:hlinkClick r:id="rId3"/>
              </a:rPr>
              <a:t>bryan@geosec.org</a:t>
            </a:r>
            <a:endParaRPr lang="fr-CH" sz="2800" dirty="0">
              <a:solidFill>
                <a:srgbClr val="005FAA"/>
              </a:solidFill>
            </a:endParaRPr>
          </a:p>
          <a:p>
            <a:endParaRPr lang="fr-CH" sz="2800" dirty="0">
              <a:solidFill>
                <a:srgbClr val="005FAA"/>
              </a:solidFill>
            </a:endParaRPr>
          </a:p>
          <a:p>
            <a:r>
              <a:rPr lang="fr-CH" sz="2800" dirty="0" smtClean="0">
                <a:solidFill>
                  <a:srgbClr val="000098"/>
                </a:solidFill>
              </a:rPr>
              <a:t>oochiai@geosec.org</a:t>
            </a:r>
            <a:endParaRPr lang="fr-CH" sz="2400" dirty="0">
              <a:solidFill>
                <a:srgbClr val="00009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GEO_presentation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202</Words>
  <Application>Microsoft Office PowerPoint</Application>
  <PresentationFormat>On-screen Show (4:3)</PresentationFormat>
  <Paragraphs>48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GEO_presentation_template</vt:lpstr>
      <vt:lpstr>Blank Presentation</vt:lpstr>
      <vt:lpstr>Custom Design</vt:lpstr>
      <vt:lpstr> GEO Update and Priorities for 2015  GEO-CEOS Bilateral Meeting</vt:lpstr>
      <vt:lpstr>Objectives for GEO 2025 </vt:lpstr>
      <vt:lpstr>GEO Priorities for CEOS Support (2015)</vt:lpstr>
      <vt:lpstr>GEO Priorities for CEOS Support (cont.)</vt:lpstr>
      <vt:lpstr>PowerPoint Presentation</vt:lpstr>
    </vt:vector>
  </TitlesOfParts>
  <Company>dst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and GEOSS…….</dc:title>
  <dc:creator>Imraan Saloojee</dc:creator>
  <cp:lastModifiedBy>Autologon</cp:lastModifiedBy>
  <cp:revision>1189</cp:revision>
  <dcterms:created xsi:type="dcterms:W3CDTF">2006-04-30T14:15:52Z</dcterms:created>
  <dcterms:modified xsi:type="dcterms:W3CDTF">2015-01-21T07:40:25Z</dcterms:modified>
</cp:coreProperties>
</file>