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47" r:id="rId2"/>
    <p:sldMasterId id="2147483735" r:id="rId3"/>
    <p:sldMasterId id="2147483769" r:id="rId4"/>
    <p:sldMasterId id="2147483786" r:id="rId5"/>
  </p:sldMasterIdLst>
  <p:notesMasterIdLst>
    <p:notesMasterId r:id="rId30"/>
  </p:notesMasterIdLst>
  <p:sldIdLst>
    <p:sldId id="260" r:id="rId6"/>
    <p:sldId id="265" r:id="rId7"/>
    <p:sldId id="320" r:id="rId8"/>
    <p:sldId id="287" r:id="rId9"/>
    <p:sldId id="316" r:id="rId10"/>
    <p:sldId id="317" r:id="rId11"/>
    <p:sldId id="318" r:id="rId12"/>
    <p:sldId id="319" r:id="rId13"/>
    <p:sldId id="308" r:id="rId14"/>
    <p:sldId id="284" r:id="rId15"/>
    <p:sldId id="286" r:id="rId16"/>
    <p:sldId id="266" r:id="rId17"/>
    <p:sldId id="272" r:id="rId18"/>
    <p:sldId id="305" r:id="rId19"/>
    <p:sldId id="304" r:id="rId20"/>
    <p:sldId id="296" r:id="rId21"/>
    <p:sldId id="290" r:id="rId22"/>
    <p:sldId id="291" r:id="rId23"/>
    <p:sldId id="324" r:id="rId24"/>
    <p:sldId id="322" r:id="rId25"/>
    <p:sldId id="323" r:id="rId26"/>
    <p:sldId id="288" r:id="rId27"/>
    <p:sldId id="298" r:id="rId28"/>
    <p:sldId id="29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8B5338"/>
    <a:srgbClr val="5F412F"/>
    <a:srgbClr val="9B5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0" autoAdjust="0"/>
    <p:restoredTop sz="44972" autoAdjust="0"/>
  </p:normalViewPr>
  <p:slideViewPr>
    <p:cSldViewPr snapToGrid="0">
      <p:cViewPr varScale="1">
        <p:scale>
          <a:sx n="49" d="100"/>
          <a:sy n="49" d="100"/>
        </p:scale>
        <p:origin x="206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chael.petersen\Documents\Research\Hansen%202013\30_Threshold\Copy%20of%20RP_Loss%20and%20emissions%20analysis%20v2_J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848964191976008E-2"/>
          <c:y val="3.4463367643595047E-2"/>
          <c:w val="0.900675032808399"/>
          <c:h val="0.86539594237999162"/>
        </c:manualLayout>
      </c:layout>
      <c:barChart>
        <c:barDir val="col"/>
        <c:grouping val="clustered"/>
        <c:varyColors val="0"/>
        <c:ser>
          <c:idx val="0"/>
          <c:order val="0"/>
          <c:tx>
            <c:v>Global Tree Cover Loss</c:v>
          </c:tx>
          <c:spPr>
            <a:solidFill>
              <a:srgbClr val="9B9B9B"/>
            </a:solidFill>
            <a:ln>
              <a:noFill/>
            </a:ln>
          </c:spPr>
          <c:invertIfNegative val="0"/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</c:spPr>
          </c:dPt>
          <c:cat>
            <c:numRef>
              <c:f>'Pantrop v Brazil'!$A$2:$A$14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'Pantrop v Brazil'!$E$2:$E$14</c:f>
              <c:numCache>
                <c:formatCode>#,##0.00</c:formatCode>
                <c:ptCount val="13"/>
                <c:pt idx="0">
                  <c:v>13356116.488115599</c:v>
                </c:pt>
                <c:pt idx="1">
                  <c:v>16454553.618550386</c:v>
                </c:pt>
                <c:pt idx="2">
                  <c:v>14476298.239682037</c:v>
                </c:pt>
                <c:pt idx="3">
                  <c:v>19910717.993413966</c:v>
                </c:pt>
                <c:pt idx="4">
                  <c:v>18100378.541695926</c:v>
                </c:pt>
                <c:pt idx="5">
                  <c:v>17652173.676488269</c:v>
                </c:pt>
                <c:pt idx="6">
                  <c:v>18390004.293004062</c:v>
                </c:pt>
                <c:pt idx="7">
                  <c:v>18612765.865747664</c:v>
                </c:pt>
                <c:pt idx="8">
                  <c:v>16993991.396842565</c:v>
                </c:pt>
                <c:pt idx="9">
                  <c:v>18555134.137264661</c:v>
                </c:pt>
                <c:pt idx="10">
                  <c:v>17580918.343598891</c:v>
                </c:pt>
                <c:pt idx="11">
                  <c:v>22897113.762043081</c:v>
                </c:pt>
                <c:pt idx="12">
                  <c:v>18675736.189685542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802944"/>
        <c:axId val="215799808"/>
      </c:barChart>
      <c:catAx>
        <c:axId val="215802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1"/>
                </a:solidFill>
              </a:defRPr>
            </a:pPr>
            <a:endParaRPr lang="en-US"/>
          </a:p>
        </c:txPr>
        <c:crossAx val="215799808"/>
        <c:crosses val="autoZero"/>
        <c:auto val="1"/>
        <c:lblAlgn val="ctr"/>
        <c:lblOffset val="100"/>
        <c:noMultiLvlLbl val="0"/>
      </c:catAx>
      <c:valAx>
        <c:axId val="2157998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3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Annual Tree Cover Loss </a:t>
                </a:r>
              </a:p>
              <a:p>
                <a:pPr>
                  <a:defRPr sz="13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3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(millions of hectares)</a:t>
                </a:r>
              </a:p>
            </c:rich>
          </c:tx>
          <c:layout>
            <c:manualLayout>
              <c:xMode val="edge"/>
              <c:yMode val="edge"/>
              <c:x val="0"/>
              <c:y val="0.28479348226144224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en-US"/>
          </a:p>
        </c:txPr>
        <c:crossAx val="215802944"/>
        <c:crosses val="autoZero"/>
        <c:crossBetween val="between"/>
        <c:dispUnits>
          <c:builtInUnit val="millions"/>
        </c:dispUnits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27D91A-E8C9-554C-80D1-97A663E8FC6A}" type="doc">
      <dgm:prSet loTypeId="urn:microsoft.com/office/officeart/2005/8/layout/vList6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3A53D8A-D55C-644A-A75F-CEA3D7FB3646}">
      <dgm:prSet phldrT="[Text]" custT="1"/>
      <dgm:spPr/>
      <dgm:t>
        <a:bodyPr/>
        <a:lstStyle/>
        <a:p>
          <a:r>
            <a:rPr lang="en-US" sz="2000" dirty="0" smtClean="0">
              <a:latin typeface="Candara" panose="020E0502030303020204" pitchFamily="34" charset="0"/>
            </a:rPr>
            <a:t>Goal 2 | Hunger and Food Security</a:t>
          </a:r>
          <a:endParaRPr lang="en-US" sz="2000" dirty="0">
            <a:latin typeface="Candara" panose="020E0502030303020204" pitchFamily="34" charset="0"/>
          </a:endParaRPr>
        </a:p>
      </dgm:t>
    </dgm:pt>
    <dgm:pt modelId="{5A2E2836-0979-FA48-B3B5-51CCF93EEBDE}" type="parTrans" cxnId="{C2C23E29-FD06-8A4F-9CA3-62931B1260F5}">
      <dgm:prSet/>
      <dgm:spPr/>
      <dgm:t>
        <a:bodyPr/>
        <a:lstStyle/>
        <a:p>
          <a:endParaRPr lang="en-US"/>
        </a:p>
      </dgm:t>
    </dgm:pt>
    <dgm:pt modelId="{6CEBBDCB-5E5C-8840-964E-A10457DF6299}" type="sibTrans" cxnId="{C2C23E29-FD06-8A4F-9CA3-62931B1260F5}">
      <dgm:prSet/>
      <dgm:spPr/>
      <dgm:t>
        <a:bodyPr/>
        <a:lstStyle/>
        <a:p>
          <a:endParaRPr lang="en-US"/>
        </a:p>
      </dgm:t>
    </dgm:pt>
    <dgm:pt modelId="{09D29BF4-DB60-E643-9CC8-131F4390ED04}">
      <dgm:prSet phldrT="[Text]" custT="1"/>
      <dgm:spPr/>
      <dgm:t>
        <a:bodyPr anchor="ctr"/>
        <a:lstStyle/>
        <a:p>
          <a:pPr marL="339725" indent="-222250"/>
          <a:r>
            <a:rPr lang="en-US" sz="1400" dirty="0" smtClean="0">
              <a:latin typeface="Candara" panose="020E0502030303020204" pitchFamily="34" charset="0"/>
            </a:rPr>
            <a:t>Crop yield estimates, soil characteristics, crop water productivity, irrigation</a:t>
          </a:r>
          <a:endParaRPr lang="en-US" sz="1400" dirty="0">
            <a:latin typeface="Candara" panose="020E0502030303020204" pitchFamily="34" charset="0"/>
          </a:endParaRPr>
        </a:p>
      </dgm:t>
    </dgm:pt>
    <dgm:pt modelId="{8996E9C6-48FF-7E46-9322-80A455E4D4D9}" type="parTrans" cxnId="{67DB8BB0-9827-A449-99FC-F6BBB3AD6719}">
      <dgm:prSet/>
      <dgm:spPr/>
      <dgm:t>
        <a:bodyPr/>
        <a:lstStyle/>
        <a:p>
          <a:endParaRPr lang="en-US"/>
        </a:p>
      </dgm:t>
    </dgm:pt>
    <dgm:pt modelId="{66D72B65-6D96-3941-9466-99239E350D15}" type="sibTrans" cxnId="{67DB8BB0-9827-A449-99FC-F6BBB3AD6719}">
      <dgm:prSet/>
      <dgm:spPr/>
      <dgm:t>
        <a:bodyPr/>
        <a:lstStyle/>
        <a:p>
          <a:endParaRPr lang="en-US"/>
        </a:p>
      </dgm:t>
    </dgm:pt>
    <dgm:pt modelId="{18F7C84E-5B8A-904A-913A-E3C74C3A56DE}">
      <dgm:prSet phldrT="[Text]" custT="1"/>
      <dgm:spPr/>
      <dgm:t>
        <a:bodyPr/>
        <a:lstStyle/>
        <a:p>
          <a:r>
            <a:rPr lang="en-US" sz="2000" dirty="0" smtClean="0">
              <a:latin typeface="Candara" panose="020E0502030303020204" pitchFamily="34" charset="0"/>
            </a:rPr>
            <a:t>Goal 3 | Health and </a:t>
          </a:r>
          <a:br>
            <a:rPr lang="en-US" sz="2000" dirty="0" smtClean="0">
              <a:latin typeface="Candara" panose="020E0502030303020204" pitchFamily="34" charset="0"/>
            </a:rPr>
          </a:br>
          <a:r>
            <a:rPr lang="en-US" sz="2000" dirty="0" smtClean="0">
              <a:latin typeface="Candara" panose="020E0502030303020204" pitchFamily="34" charset="0"/>
            </a:rPr>
            <a:t>Well-being</a:t>
          </a:r>
          <a:endParaRPr lang="en-US" sz="2000" dirty="0">
            <a:latin typeface="Candara" panose="020E0502030303020204" pitchFamily="34" charset="0"/>
          </a:endParaRPr>
        </a:p>
      </dgm:t>
    </dgm:pt>
    <dgm:pt modelId="{86C6E117-AADA-2044-9140-ABA407EBDD69}" type="parTrans" cxnId="{C8C9CC9F-64A1-0D41-8F6F-A6A97FC8B394}">
      <dgm:prSet/>
      <dgm:spPr/>
      <dgm:t>
        <a:bodyPr/>
        <a:lstStyle/>
        <a:p>
          <a:endParaRPr lang="en-US"/>
        </a:p>
      </dgm:t>
    </dgm:pt>
    <dgm:pt modelId="{343DD243-C744-E14F-9000-AE6C97ED21B6}" type="sibTrans" cxnId="{C8C9CC9F-64A1-0D41-8F6F-A6A97FC8B394}">
      <dgm:prSet/>
      <dgm:spPr/>
      <dgm:t>
        <a:bodyPr/>
        <a:lstStyle/>
        <a:p>
          <a:endParaRPr lang="en-US"/>
        </a:p>
      </dgm:t>
    </dgm:pt>
    <dgm:pt modelId="{4C9B5F8F-6373-B24E-AD15-0132C4AE11C7}">
      <dgm:prSet phldrT="[Text]" custT="1"/>
      <dgm:spPr/>
      <dgm:t>
        <a:bodyPr anchor="ctr"/>
        <a:lstStyle/>
        <a:p>
          <a:pPr marL="339725" indent="-222250"/>
          <a:r>
            <a:rPr lang="en-US" sz="1400" dirty="0" smtClean="0">
              <a:latin typeface="Candara" panose="020E0502030303020204" pitchFamily="34" charset="0"/>
            </a:rPr>
            <a:t>Health facility maps</a:t>
          </a:r>
          <a:endParaRPr lang="en-US" sz="1400" dirty="0">
            <a:latin typeface="Candara" panose="020E0502030303020204" pitchFamily="34" charset="0"/>
          </a:endParaRPr>
        </a:p>
      </dgm:t>
    </dgm:pt>
    <dgm:pt modelId="{33DF353E-4C5B-3441-AAC1-20D0DBDAB1F9}" type="parTrans" cxnId="{443FD84C-70EA-3246-AD1A-0FD12DF8DB44}">
      <dgm:prSet/>
      <dgm:spPr/>
      <dgm:t>
        <a:bodyPr/>
        <a:lstStyle/>
        <a:p>
          <a:endParaRPr lang="en-US"/>
        </a:p>
      </dgm:t>
    </dgm:pt>
    <dgm:pt modelId="{45780283-9C9E-A942-A4C0-7E107FE1DA75}" type="sibTrans" cxnId="{443FD84C-70EA-3246-AD1A-0FD12DF8DB44}">
      <dgm:prSet/>
      <dgm:spPr/>
      <dgm:t>
        <a:bodyPr/>
        <a:lstStyle/>
        <a:p>
          <a:endParaRPr lang="en-US"/>
        </a:p>
      </dgm:t>
    </dgm:pt>
    <dgm:pt modelId="{9B1165BD-0723-CE45-8AB0-B0FF8EF43F9A}">
      <dgm:prSet phldrT="[Text]" custT="1"/>
      <dgm:spPr/>
      <dgm:t>
        <a:bodyPr/>
        <a:lstStyle/>
        <a:p>
          <a:r>
            <a:rPr lang="en-US" sz="2000" dirty="0" smtClean="0">
              <a:latin typeface="Candara" panose="020E0502030303020204" pitchFamily="34" charset="0"/>
            </a:rPr>
            <a:t>Goal 4 | Education</a:t>
          </a:r>
          <a:endParaRPr lang="en-US" sz="2000" dirty="0">
            <a:latin typeface="Candara" panose="020E0502030303020204" pitchFamily="34" charset="0"/>
          </a:endParaRPr>
        </a:p>
      </dgm:t>
    </dgm:pt>
    <dgm:pt modelId="{D4591345-E698-7840-85D0-21F662813CC6}" type="parTrans" cxnId="{201F2D02-BE9F-784F-8316-4755C9C7C50B}">
      <dgm:prSet/>
      <dgm:spPr/>
      <dgm:t>
        <a:bodyPr/>
        <a:lstStyle/>
        <a:p>
          <a:endParaRPr lang="en-US"/>
        </a:p>
      </dgm:t>
    </dgm:pt>
    <dgm:pt modelId="{C7727489-10D4-2842-B8FB-689E4EA23423}" type="sibTrans" cxnId="{201F2D02-BE9F-784F-8316-4755C9C7C50B}">
      <dgm:prSet/>
      <dgm:spPr/>
      <dgm:t>
        <a:bodyPr/>
        <a:lstStyle/>
        <a:p>
          <a:endParaRPr lang="en-US"/>
        </a:p>
      </dgm:t>
    </dgm:pt>
    <dgm:pt modelId="{DF5122F1-3F06-4A4B-81D3-1E9CD5C29FEE}">
      <dgm:prSet phldrT="[Text]" custT="1"/>
      <dgm:spPr/>
      <dgm:t>
        <a:bodyPr/>
        <a:lstStyle/>
        <a:p>
          <a:r>
            <a:rPr lang="en-US" sz="2000" dirty="0" smtClean="0">
              <a:latin typeface="Candara" panose="020E0502030303020204" pitchFamily="34" charset="0"/>
            </a:rPr>
            <a:t>Goal 6 | Water and Sanitation</a:t>
          </a:r>
          <a:endParaRPr lang="en-US" sz="2000" dirty="0">
            <a:latin typeface="Candara" panose="020E0502030303020204" pitchFamily="34" charset="0"/>
          </a:endParaRPr>
        </a:p>
      </dgm:t>
    </dgm:pt>
    <dgm:pt modelId="{7F36D567-7E2A-5F4A-91EA-52EC2C32AC84}" type="parTrans" cxnId="{57787614-8FC1-9F41-BAE0-F044EDEC0E0E}">
      <dgm:prSet/>
      <dgm:spPr/>
      <dgm:t>
        <a:bodyPr/>
        <a:lstStyle/>
        <a:p>
          <a:endParaRPr lang="en-US"/>
        </a:p>
      </dgm:t>
    </dgm:pt>
    <dgm:pt modelId="{DBB8FE4F-68C4-E94A-B838-579999BFD745}" type="sibTrans" cxnId="{57787614-8FC1-9F41-BAE0-F044EDEC0E0E}">
      <dgm:prSet/>
      <dgm:spPr/>
      <dgm:t>
        <a:bodyPr/>
        <a:lstStyle/>
        <a:p>
          <a:endParaRPr lang="en-US"/>
        </a:p>
      </dgm:t>
    </dgm:pt>
    <dgm:pt modelId="{943E7838-B74A-AA45-A64B-E67A2F43A9B2}">
      <dgm:prSet phldrT="[Text]" custT="1"/>
      <dgm:spPr/>
      <dgm:t>
        <a:bodyPr anchor="ctr"/>
        <a:lstStyle/>
        <a:p>
          <a:pPr marL="339725" indent="-222250"/>
          <a:r>
            <a:rPr lang="en-US" sz="1400" dirty="0" smtClean="0">
              <a:latin typeface="Candara" panose="020E0502030303020204" pitchFamily="34" charset="0"/>
            </a:rPr>
            <a:t>School facility maps</a:t>
          </a:r>
          <a:endParaRPr lang="en-US" sz="1400" dirty="0">
            <a:latin typeface="Candara" panose="020E0502030303020204" pitchFamily="34" charset="0"/>
          </a:endParaRPr>
        </a:p>
      </dgm:t>
    </dgm:pt>
    <dgm:pt modelId="{7B9F781D-EE29-6A4E-8791-B32189980A21}" type="parTrans" cxnId="{AE5C9184-290D-8044-A199-1C994190B057}">
      <dgm:prSet/>
      <dgm:spPr/>
      <dgm:t>
        <a:bodyPr/>
        <a:lstStyle/>
        <a:p>
          <a:endParaRPr lang="en-US"/>
        </a:p>
      </dgm:t>
    </dgm:pt>
    <dgm:pt modelId="{7C00626B-6235-4B4C-9E0E-0EB4D3BDBF55}" type="sibTrans" cxnId="{AE5C9184-290D-8044-A199-1C994190B057}">
      <dgm:prSet/>
      <dgm:spPr/>
      <dgm:t>
        <a:bodyPr/>
        <a:lstStyle/>
        <a:p>
          <a:endParaRPr lang="en-US"/>
        </a:p>
      </dgm:t>
    </dgm:pt>
    <dgm:pt modelId="{87215395-08C2-694D-B12F-A727755AD540}">
      <dgm:prSet phldrT="[Text]" custT="1"/>
      <dgm:spPr/>
      <dgm:t>
        <a:bodyPr/>
        <a:lstStyle/>
        <a:p>
          <a:r>
            <a:rPr lang="en-US" sz="2000" dirty="0" smtClean="0">
              <a:latin typeface="Candara" panose="020E0502030303020204" pitchFamily="34" charset="0"/>
            </a:rPr>
            <a:t>Goal 9 | Access to Infrastructure</a:t>
          </a:r>
          <a:endParaRPr lang="en-US" sz="2000" dirty="0">
            <a:latin typeface="Candara" panose="020E0502030303020204" pitchFamily="34" charset="0"/>
          </a:endParaRPr>
        </a:p>
      </dgm:t>
    </dgm:pt>
    <dgm:pt modelId="{4CBB86FA-6287-0745-B842-DAD343E1F20B}" type="parTrans" cxnId="{FD7204EC-15F1-B448-945B-3BC998100B68}">
      <dgm:prSet/>
      <dgm:spPr/>
      <dgm:t>
        <a:bodyPr/>
        <a:lstStyle/>
        <a:p>
          <a:endParaRPr lang="en-US"/>
        </a:p>
      </dgm:t>
    </dgm:pt>
    <dgm:pt modelId="{34A0AFF9-64BA-4B4D-8B6D-262785B99A43}" type="sibTrans" cxnId="{FD7204EC-15F1-B448-945B-3BC998100B68}">
      <dgm:prSet/>
      <dgm:spPr/>
      <dgm:t>
        <a:bodyPr/>
        <a:lstStyle/>
        <a:p>
          <a:endParaRPr lang="en-US"/>
        </a:p>
      </dgm:t>
    </dgm:pt>
    <dgm:pt modelId="{DB2D15F0-CF66-7045-A449-0AD8B854146E}">
      <dgm:prSet phldrT="[Text]" custT="1"/>
      <dgm:spPr/>
      <dgm:t>
        <a:bodyPr anchor="ctr"/>
        <a:lstStyle/>
        <a:p>
          <a:pPr marL="339725" indent="-222250"/>
          <a:r>
            <a:rPr lang="en-US" sz="1400" dirty="0" smtClean="0">
              <a:latin typeface="Candara" panose="020E0502030303020204" pitchFamily="34" charset="0"/>
            </a:rPr>
            <a:t>Water resources </a:t>
          </a:r>
          <a:endParaRPr lang="en-US" sz="1400" dirty="0">
            <a:latin typeface="Candara" panose="020E0502030303020204" pitchFamily="34" charset="0"/>
          </a:endParaRPr>
        </a:p>
      </dgm:t>
    </dgm:pt>
    <dgm:pt modelId="{6B35BDE6-5ABA-DB47-AD77-67F251B45E76}" type="parTrans" cxnId="{278DCDDD-6917-4247-A595-0A8B44169842}">
      <dgm:prSet/>
      <dgm:spPr/>
      <dgm:t>
        <a:bodyPr/>
        <a:lstStyle/>
        <a:p>
          <a:endParaRPr lang="en-US"/>
        </a:p>
      </dgm:t>
    </dgm:pt>
    <dgm:pt modelId="{4FD65102-6F98-CC47-B7A3-F5D0508A55A3}" type="sibTrans" cxnId="{278DCDDD-6917-4247-A595-0A8B44169842}">
      <dgm:prSet/>
      <dgm:spPr/>
      <dgm:t>
        <a:bodyPr/>
        <a:lstStyle/>
        <a:p>
          <a:endParaRPr lang="en-US"/>
        </a:p>
      </dgm:t>
    </dgm:pt>
    <dgm:pt modelId="{7035FA13-C87C-D344-A888-3016DB6FD5C2}">
      <dgm:prSet phldrT="[Text]"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Roads, Public transportation</a:t>
          </a:r>
          <a:endParaRPr lang="en-US" sz="1400" dirty="0">
            <a:latin typeface="Candara" panose="020E0502030303020204" pitchFamily="34" charset="0"/>
          </a:endParaRPr>
        </a:p>
      </dgm:t>
    </dgm:pt>
    <dgm:pt modelId="{95A39D0D-C2D2-8148-A0AE-952FE88D2F95}" type="parTrans" cxnId="{A9B57D49-92F4-4945-AB8C-B71B21D14284}">
      <dgm:prSet/>
      <dgm:spPr/>
      <dgm:t>
        <a:bodyPr/>
        <a:lstStyle/>
        <a:p>
          <a:endParaRPr lang="en-US"/>
        </a:p>
      </dgm:t>
    </dgm:pt>
    <dgm:pt modelId="{2DF5DD71-8824-8644-8F1E-3DAD3E7D10C5}" type="sibTrans" cxnId="{A9B57D49-92F4-4945-AB8C-B71B21D14284}">
      <dgm:prSet/>
      <dgm:spPr/>
      <dgm:t>
        <a:bodyPr/>
        <a:lstStyle/>
        <a:p>
          <a:endParaRPr lang="en-US"/>
        </a:p>
      </dgm:t>
    </dgm:pt>
    <dgm:pt modelId="{A9E3E179-1CF6-C245-A3B6-0613E0AE9D86}">
      <dgm:prSet phldrT="[Text]" custT="1"/>
      <dgm:spPr/>
      <dgm:t>
        <a:bodyPr/>
        <a:lstStyle/>
        <a:p>
          <a:r>
            <a:rPr lang="en-US" sz="2000" dirty="0" smtClean="0">
              <a:latin typeface="Candara" panose="020E0502030303020204" pitchFamily="34" charset="0"/>
            </a:rPr>
            <a:t>Goal 1 | End Poverty</a:t>
          </a:r>
          <a:endParaRPr lang="en-US" sz="2000" dirty="0">
            <a:latin typeface="Candara" panose="020E0502030303020204" pitchFamily="34" charset="0"/>
          </a:endParaRPr>
        </a:p>
      </dgm:t>
    </dgm:pt>
    <dgm:pt modelId="{EF88E1C9-474A-014B-9678-29F7E2E1CA92}" type="parTrans" cxnId="{21E93E68-5362-604B-A330-49B93248D869}">
      <dgm:prSet/>
      <dgm:spPr/>
      <dgm:t>
        <a:bodyPr/>
        <a:lstStyle/>
        <a:p>
          <a:endParaRPr lang="en-US"/>
        </a:p>
      </dgm:t>
    </dgm:pt>
    <dgm:pt modelId="{831C0F8E-31A9-1D46-B4DA-6A19E3A3D779}" type="sibTrans" cxnId="{21E93E68-5362-604B-A330-49B93248D869}">
      <dgm:prSet/>
      <dgm:spPr/>
      <dgm:t>
        <a:bodyPr/>
        <a:lstStyle/>
        <a:p>
          <a:endParaRPr lang="en-US"/>
        </a:p>
      </dgm:t>
    </dgm:pt>
    <dgm:pt modelId="{3106C8BE-C049-B043-8AD6-4E220DBD3476}">
      <dgm:prSet phldrT="[Text]" custT="1"/>
      <dgm:spPr/>
      <dgm:t>
        <a:bodyPr anchor="ctr"/>
        <a:lstStyle/>
        <a:p>
          <a:pPr marL="339725" indent="-223838"/>
          <a:r>
            <a:rPr lang="en-US" sz="1400" dirty="0" smtClean="0">
              <a:latin typeface="Candara" panose="020E0502030303020204" pitchFamily="34" charset="0"/>
            </a:rPr>
            <a:t>Proposed indicator on losses from natural disasters</a:t>
          </a:r>
          <a:endParaRPr lang="en-US" sz="1400" dirty="0">
            <a:latin typeface="Candara" panose="020E0502030303020204" pitchFamily="34" charset="0"/>
          </a:endParaRPr>
        </a:p>
      </dgm:t>
    </dgm:pt>
    <dgm:pt modelId="{F897015D-9D2D-5045-B57A-C875CB42A63A}" type="parTrans" cxnId="{8B128935-2CBE-B04F-BC19-C55BDC271478}">
      <dgm:prSet/>
      <dgm:spPr/>
      <dgm:t>
        <a:bodyPr/>
        <a:lstStyle/>
        <a:p>
          <a:endParaRPr lang="en-US"/>
        </a:p>
      </dgm:t>
    </dgm:pt>
    <dgm:pt modelId="{6AC4B1B2-F108-0A43-AFA3-F49F792405EA}" type="sibTrans" cxnId="{8B128935-2CBE-B04F-BC19-C55BDC271478}">
      <dgm:prSet/>
      <dgm:spPr/>
      <dgm:t>
        <a:bodyPr/>
        <a:lstStyle/>
        <a:p>
          <a:endParaRPr lang="en-US"/>
        </a:p>
      </dgm:t>
    </dgm:pt>
    <dgm:pt modelId="{B5DF7B13-1010-48AF-8943-C959FF4999FF}">
      <dgm:prSet phldrT="[Text]" custT="1"/>
      <dgm:spPr/>
      <dgm:t>
        <a:bodyPr anchor="ctr"/>
        <a:lstStyle/>
        <a:p>
          <a:pPr marL="339725" indent="-223838"/>
          <a:r>
            <a:rPr lang="en-US" sz="1400" dirty="0" smtClean="0">
              <a:latin typeface="Candara" panose="020E0502030303020204" pitchFamily="34" charset="0"/>
            </a:rPr>
            <a:t>Poverty maps</a:t>
          </a:r>
          <a:endParaRPr lang="en-US" sz="1400" dirty="0">
            <a:latin typeface="Candara" panose="020E0502030303020204" pitchFamily="34" charset="0"/>
          </a:endParaRPr>
        </a:p>
      </dgm:t>
    </dgm:pt>
    <dgm:pt modelId="{71F0DE24-A547-4E4C-96B6-3B0897F0DEB2}" type="parTrans" cxnId="{F3D4046F-E86B-40FC-B990-AD8B85F3F4E3}">
      <dgm:prSet/>
      <dgm:spPr/>
      <dgm:t>
        <a:bodyPr/>
        <a:lstStyle/>
        <a:p>
          <a:endParaRPr lang="en-US"/>
        </a:p>
      </dgm:t>
    </dgm:pt>
    <dgm:pt modelId="{260B2930-0AAE-4AFF-A6BB-88AEF3B96EEC}" type="sibTrans" cxnId="{F3D4046F-E86B-40FC-B990-AD8B85F3F4E3}">
      <dgm:prSet/>
      <dgm:spPr/>
      <dgm:t>
        <a:bodyPr/>
        <a:lstStyle/>
        <a:p>
          <a:endParaRPr lang="en-US"/>
        </a:p>
      </dgm:t>
    </dgm:pt>
    <dgm:pt modelId="{AF90BE38-5F40-4F3A-A770-E372DFEEC1A8}">
      <dgm:prSet phldrT="[Text]" custT="1"/>
      <dgm:spPr/>
      <dgm:t>
        <a:bodyPr anchor="ctr"/>
        <a:lstStyle/>
        <a:p>
          <a:pPr marL="339725" indent="-222250"/>
          <a:r>
            <a:rPr lang="en-US" sz="1400" dirty="0" smtClean="0">
              <a:latin typeface="Candara" panose="020E0502030303020204" pitchFamily="34" charset="0"/>
            </a:rPr>
            <a:t>Nutritional status maps</a:t>
          </a:r>
          <a:endParaRPr lang="en-US" sz="1400" dirty="0">
            <a:latin typeface="Candara" panose="020E0502030303020204" pitchFamily="34" charset="0"/>
          </a:endParaRPr>
        </a:p>
      </dgm:t>
    </dgm:pt>
    <dgm:pt modelId="{DD841065-434A-443B-AD8C-D0133466CDEF}" type="parTrans" cxnId="{B4A62C95-038F-4394-8C37-E1ACC8DBFD58}">
      <dgm:prSet/>
      <dgm:spPr/>
      <dgm:t>
        <a:bodyPr/>
        <a:lstStyle/>
        <a:p>
          <a:endParaRPr lang="en-US"/>
        </a:p>
      </dgm:t>
    </dgm:pt>
    <dgm:pt modelId="{E0CC099B-9183-446A-B3B8-A92DB3DAF6D0}" type="sibTrans" cxnId="{B4A62C95-038F-4394-8C37-E1ACC8DBFD58}">
      <dgm:prSet/>
      <dgm:spPr/>
      <dgm:t>
        <a:bodyPr/>
        <a:lstStyle/>
        <a:p>
          <a:endParaRPr lang="en-US"/>
        </a:p>
      </dgm:t>
    </dgm:pt>
    <dgm:pt modelId="{6BC6EFA3-A071-45CA-ACBA-51F7A75A0DCF}">
      <dgm:prSet phldrT="[Text]" custT="1"/>
      <dgm:spPr/>
      <dgm:t>
        <a:bodyPr anchor="ctr"/>
        <a:lstStyle/>
        <a:p>
          <a:pPr marL="339725" indent="-222250"/>
          <a:r>
            <a:rPr lang="en-US" sz="1400" dirty="0" smtClean="0">
              <a:latin typeface="Candara" panose="020E0502030303020204" pitchFamily="34" charset="0"/>
            </a:rPr>
            <a:t>Disease incidence and risk maps</a:t>
          </a:r>
          <a:endParaRPr lang="en-US" sz="1400" dirty="0">
            <a:latin typeface="Candara" panose="020E0502030303020204" pitchFamily="34" charset="0"/>
          </a:endParaRPr>
        </a:p>
      </dgm:t>
    </dgm:pt>
    <dgm:pt modelId="{BDF88B0D-910C-4939-8BC2-9DB8958435F6}" type="parTrans" cxnId="{7F653FF9-59AF-4FD1-A5A6-A4AC85D2A1E9}">
      <dgm:prSet/>
      <dgm:spPr/>
      <dgm:t>
        <a:bodyPr/>
        <a:lstStyle/>
        <a:p>
          <a:endParaRPr lang="en-US"/>
        </a:p>
      </dgm:t>
    </dgm:pt>
    <dgm:pt modelId="{3E920B3D-FF52-4371-A854-E065774753E7}" type="sibTrans" cxnId="{7F653FF9-59AF-4FD1-A5A6-A4AC85D2A1E9}">
      <dgm:prSet/>
      <dgm:spPr/>
      <dgm:t>
        <a:bodyPr/>
        <a:lstStyle/>
        <a:p>
          <a:endParaRPr lang="en-US"/>
        </a:p>
      </dgm:t>
    </dgm:pt>
    <dgm:pt modelId="{731FE1CD-1810-4155-96B3-8E264370C506}">
      <dgm:prSet phldrT="[Text]" custT="1"/>
      <dgm:spPr/>
      <dgm:t>
        <a:bodyPr anchor="ctr"/>
        <a:lstStyle/>
        <a:p>
          <a:pPr marL="339725" indent="-222250"/>
          <a:r>
            <a:rPr lang="en-US" sz="1400" dirty="0" smtClean="0">
              <a:latin typeface="Candara" panose="020E0502030303020204" pitchFamily="34" charset="0"/>
            </a:rPr>
            <a:t>Literacy and educational achievement maps</a:t>
          </a:r>
          <a:endParaRPr lang="en-US" sz="1400" dirty="0">
            <a:latin typeface="Candara" panose="020E0502030303020204" pitchFamily="34" charset="0"/>
          </a:endParaRPr>
        </a:p>
      </dgm:t>
    </dgm:pt>
    <dgm:pt modelId="{3B715C84-F7AE-4000-B706-85E48C33F976}" type="parTrans" cxnId="{7668D44C-8ACA-4781-9B77-870CCA4FC0B5}">
      <dgm:prSet/>
      <dgm:spPr/>
      <dgm:t>
        <a:bodyPr/>
        <a:lstStyle/>
        <a:p>
          <a:endParaRPr lang="en-US"/>
        </a:p>
      </dgm:t>
    </dgm:pt>
    <dgm:pt modelId="{7458152A-7B24-4DEE-9CC9-E10F8DA5B9D7}" type="sibTrans" cxnId="{7668D44C-8ACA-4781-9B77-870CCA4FC0B5}">
      <dgm:prSet/>
      <dgm:spPr/>
      <dgm:t>
        <a:bodyPr/>
        <a:lstStyle/>
        <a:p>
          <a:endParaRPr lang="en-US"/>
        </a:p>
      </dgm:t>
    </dgm:pt>
    <dgm:pt modelId="{C4637491-0094-4E4D-9DC4-565A2BF5CA50}">
      <dgm:prSet phldrT="[Text]" custT="1"/>
      <dgm:spPr/>
      <dgm:t>
        <a:bodyPr anchor="ctr"/>
        <a:lstStyle/>
        <a:p>
          <a:pPr marL="339725" indent="-222250"/>
          <a:r>
            <a:rPr lang="en-US" sz="1400" dirty="0" smtClean="0">
              <a:latin typeface="Candara" panose="020E0502030303020204" pitchFamily="34" charset="0"/>
            </a:rPr>
            <a:t>Water and sanitation access maps</a:t>
          </a:r>
          <a:endParaRPr lang="en-US" sz="1400" dirty="0">
            <a:latin typeface="Candara" panose="020E0502030303020204" pitchFamily="34" charset="0"/>
          </a:endParaRPr>
        </a:p>
      </dgm:t>
    </dgm:pt>
    <dgm:pt modelId="{4B24A2BE-9403-4F67-9EA8-C1D6F69F3A65}" type="parTrans" cxnId="{4DB08A4F-DDA1-44DE-8885-765C9943605F}">
      <dgm:prSet/>
      <dgm:spPr/>
      <dgm:t>
        <a:bodyPr/>
        <a:lstStyle/>
        <a:p>
          <a:endParaRPr lang="en-US"/>
        </a:p>
      </dgm:t>
    </dgm:pt>
    <dgm:pt modelId="{2537D076-7B44-4064-AFB6-E365C0C04172}" type="sibTrans" cxnId="{4DB08A4F-DDA1-44DE-8885-765C9943605F}">
      <dgm:prSet/>
      <dgm:spPr/>
      <dgm:t>
        <a:bodyPr/>
        <a:lstStyle/>
        <a:p>
          <a:endParaRPr lang="en-US"/>
        </a:p>
      </dgm:t>
    </dgm:pt>
    <dgm:pt modelId="{1684C626-716A-4122-B7EC-3E5A8F714170}">
      <dgm:prSet phldrT="[Text]"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Mobility maps</a:t>
          </a:r>
          <a:endParaRPr lang="en-US" sz="1400" dirty="0">
            <a:latin typeface="Candara" panose="020E0502030303020204" pitchFamily="34" charset="0"/>
          </a:endParaRPr>
        </a:p>
      </dgm:t>
    </dgm:pt>
    <dgm:pt modelId="{AE22E00D-A66B-499A-993F-A65DEDB4D4AC}" type="parTrans" cxnId="{7F195353-3FDF-48FC-9EA5-C9EA9F73A3AF}">
      <dgm:prSet/>
      <dgm:spPr/>
      <dgm:t>
        <a:bodyPr/>
        <a:lstStyle/>
        <a:p>
          <a:endParaRPr lang="en-US"/>
        </a:p>
      </dgm:t>
    </dgm:pt>
    <dgm:pt modelId="{178ECF12-4A75-4B41-AB46-F49EEB40DA7E}" type="sibTrans" cxnId="{7F195353-3FDF-48FC-9EA5-C9EA9F73A3AF}">
      <dgm:prSet/>
      <dgm:spPr/>
      <dgm:t>
        <a:bodyPr/>
        <a:lstStyle/>
        <a:p>
          <a:endParaRPr lang="en-US"/>
        </a:p>
      </dgm:t>
    </dgm:pt>
    <dgm:pt modelId="{D88F0F4D-B429-4C64-B7C8-EF5A8BB360DA}">
      <dgm:prSet phldrT="[Text]"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Facilities inventories</a:t>
          </a:r>
          <a:endParaRPr lang="en-US" sz="1400" dirty="0">
            <a:latin typeface="Candara" panose="020E0502030303020204" pitchFamily="34" charset="0"/>
          </a:endParaRPr>
        </a:p>
      </dgm:t>
    </dgm:pt>
    <dgm:pt modelId="{C5808EA5-6044-45FE-8C18-394E0D4AE325}" type="parTrans" cxnId="{1B11A25F-384B-46DE-A891-A64DF1A20353}">
      <dgm:prSet/>
      <dgm:spPr/>
      <dgm:t>
        <a:bodyPr/>
        <a:lstStyle/>
        <a:p>
          <a:endParaRPr lang="en-US"/>
        </a:p>
      </dgm:t>
    </dgm:pt>
    <dgm:pt modelId="{9D519DC0-ADDC-4306-9222-C2B836A8411D}" type="sibTrans" cxnId="{1B11A25F-384B-46DE-A891-A64DF1A20353}">
      <dgm:prSet/>
      <dgm:spPr/>
      <dgm:t>
        <a:bodyPr/>
        <a:lstStyle/>
        <a:p>
          <a:endParaRPr lang="en-US"/>
        </a:p>
      </dgm:t>
    </dgm:pt>
    <dgm:pt modelId="{763A7F0B-63A6-314B-A009-9A5507D1D5A2}" type="pres">
      <dgm:prSet presAssocID="{4127D91A-E8C9-554C-80D1-97A663E8FC6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1630FE0-E067-6A42-A7B5-0A8A85064A4D}" type="pres">
      <dgm:prSet presAssocID="{A9E3E179-1CF6-C245-A3B6-0613E0AE9D86}" presName="linNode" presStyleCnt="0"/>
      <dgm:spPr/>
      <dgm:t>
        <a:bodyPr/>
        <a:lstStyle/>
        <a:p>
          <a:endParaRPr lang="en-US"/>
        </a:p>
      </dgm:t>
    </dgm:pt>
    <dgm:pt modelId="{CA56766B-2901-3049-B9C5-860E5804355A}" type="pres">
      <dgm:prSet presAssocID="{A9E3E179-1CF6-C245-A3B6-0613E0AE9D86}" presName="parentShp" presStyleLbl="node1" presStyleIdx="0" presStyleCnt="6" custScaleX="79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C766E-21D0-F648-A3BE-6DDA6F4FD460}" type="pres">
      <dgm:prSet presAssocID="{A9E3E179-1CF6-C245-A3B6-0613E0AE9D86}" presName="childShp" presStyleLbl="bgAccFollowNode1" presStyleIdx="0" presStyleCnt="6" custScaleX="86621" custLinFactNeighborX="6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B26E3C-72EC-3046-808B-1887608C3D68}" type="pres">
      <dgm:prSet presAssocID="{831C0F8E-31A9-1D46-B4DA-6A19E3A3D779}" presName="spacing" presStyleCnt="0"/>
      <dgm:spPr/>
      <dgm:t>
        <a:bodyPr/>
        <a:lstStyle/>
        <a:p>
          <a:endParaRPr lang="en-US"/>
        </a:p>
      </dgm:t>
    </dgm:pt>
    <dgm:pt modelId="{8B7D0B3B-A051-3B4F-BB97-27DDD63614B9}" type="pres">
      <dgm:prSet presAssocID="{E3A53D8A-D55C-644A-A75F-CEA3D7FB3646}" presName="linNode" presStyleCnt="0"/>
      <dgm:spPr/>
      <dgm:t>
        <a:bodyPr/>
        <a:lstStyle/>
        <a:p>
          <a:endParaRPr lang="en-US"/>
        </a:p>
      </dgm:t>
    </dgm:pt>
    <dgm:pt modelId="{0B05ED42-5A51-6D42-89E3-CC3E4A79B652}" type="pres">
      <dgm:prSet presAssocID="{E3A53D8A-D55C-644A-A75F-CEA3D7FB3646}" presName="parentShp" presStyleLbl="node1" presStyleIdx="1" presStyleCnt="6" custScaleX="79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BEF50C-3388-DF44-AE95-D4E63D825F86}" type="pres">
      <dgm:prSet presAssocID="{E3A53D8A-D55C-644A-A75F-CEA3D7FB3646}" presName="childShp" presStyleLbl="bgAccFollowNode1" presStyleIdx="1" presStyleCnt="6" custScaleX="86621" custLinFactNeighborX="6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260790-73D0-2946-927D-992E474D83D2}" type="pres">
      <dgm:prSet presAssocID="{6CEBBDCB-5E5C-8840-964E-A10457DF6299}" presName="spacing" presStyleCnt="0"/>
      <dgm:spPr/>
      <dgm:t>
        <a:bodyPr/>
        <a:lstStyle/>
        <a:p>
          <a:endParaRPr lang="en-US"/>
        </a:p>
      </dgm:t>
    </dgm:pt>
    <dgm:pt modelId="{CB06CB97-AB00-8047-9BD4-4DEBC4D72DC5}" type="pres">
      <dgm:prSet presAssocID="{18F7C84E-5B8A-904A-913A-E3C74C3A56DE}" presName="linNode" presStyleCnt="0"/>
      <dgm:spPr/>
      <dgm:t>
        <a:bodyPr/>
        <a:lstStyle/>
        <a:p>
          <a:endParaRPr lang="en-US"/>
        </a:p>
      </dgm:t>
    </dgm:pt>
    <dgm:pt modelId="{535BB9BB-E919-A34D-AC8D-7B268B5294E4}" type="pres">
      <dgm:prSet presAssocID="{18F7C84E-5B8A-904A-913A-E3C74C3A56DE}" presName="parentShp" presStyleLbl="node1" presStyleIdx="2" presStyleCnt="6" custScaleX="79689" custLinFactNeighborY="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06D4B6-7C50-2747-BCE3-E6B979A6ECBF}" type="pres">
      <dgm:prSet presAssocID="{18F7C84E-5B8A-904A-913A-E3C74C3A56DE}" presName="childShp" presStyleLbl="bgAccFollowNode1" presStyleIdx="2" presStyleCnt="6" custScaleX="86621" custLinFactNeighborX="6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CB80B7-3136-2543-911B-A27BEA829DCC}" type="pres">
      <dgm:prSet presAssocID="{343DD243-C744-E14F-9000-AE6C97ED21B6}" presName="spacing" presStyleCnt="0"/>
      <dgm:spPr/>
      <dgm:t>
        <a:bodyPr/>
        <a:lstStyle/>
        <a:p>
          <a:endParaRPr lang="en-US"/>
        </a:p>
      </dgm:t>
    </dgm:pt>
    <dgm:pt modelId="{95C8C83D-6829-BD4C-8C9A-D96D818C00C0}" type="pres">
      <dgm:prSet presAssocID="{9B1165BD-0723-CE45-8AB0-B0FF8EF43F9A}" presName="linNode" presStyleCnt="0"/>
      <dgm:spPr/>
      <dgm:t>
        <a:bodyPr/>
        <a:lstStyle/>
        <a:p>
          <a:endParaRPr lang="en-US"/>
        </a:p>
      </dgm:t>
    </dgm:pt>
    <dgm:pt modelId="{4D66B2CF-29B2-5F47-8967-EF4330B8148A}" type="pres">
      <dgm:prSet presAssocID="{9B1165BD-0723-CE45-8AB0-B0FF8EF43F9A}" presName="parentShp" presStyleLbl="node1" presStyleIdx="3" presStyleCnt="6" custScaleX="79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B72DED-1976-2147-93FC-4A2CD2E6C890}" type="pres">
      <dgm:prSet presAssocID="{9B1165BD-0723-CE45-8AB0-B0FF8EF43F9A}" presName="childShp" presStyleLbl="bgAccFollowNode1" presStyleIdx="3" presStyleCnt="6" custScaleX="86621" custLinFactNeighborX="6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A82276-248D-ED41-A732-5CFABDB97C35}" type="pres">
      <dgm:prSet presAssocID="{C7727489-10D4-2842-B8FB-689E4EA23423}" presName="spacing" presStyleCnt="0"/>
      <dgm:spPr/>
      <dgm:t>
        <a:bodyPr/>
        <a:lstStyle/>
        <a:p>
          <a:endParaRPr lang="en-US"/>
        </a:p>
      </dgm:t>
    </dgm:pt>
    <dgm:pt modelId="{CFBBBB26-EB25-B243-8BD2-1F93F96BD4C1}" type="pres">
      <dgm:prSet presAssocID="{DF5122F1-3F06-4A4B-81D3-1E9CD5C29FEE}" presName="linNode" presStyleCnt="0"/>
      <dgm:spPr/>
      <dgm:t>
        <a:bodyPr/>
        <a:lstStyle/>
        <a:p>
          <a:endParaRPr lang="en-US"/>
        </a:p>
      </dgm:t>
    </dgm:pt>
    <dgm:pt modelId="{8D206CB0-23DD-984E-9446-931E0B289191}" type="pres">
      <dgm:prSet presAssocID="{DF5122F1-3F06-4A4B-81D3-1E9CD5C29FEE}" presName="parentShp" presStyleLbl="node1" presStyleIdx="4" presStyleCnt="6" custScaleX="79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DC3E86-E963-0845-938F-19AE88A79E25}" type="pres">
      <dgm:prSet presAssocID="{DF5122F1-3F06-4A4B-81D3-1E9CD5C29FEE}" presName="childShp" presStyleLbl="bgAccFollowNode1" presStyleIdx="4" presStyleCnt="6" custScaleX="86621" custLinFactNeighborX="6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62E3DE-C45B-6D4E-944E-24DDCB4D3F16}" type="pres">
      <dgm:prSet presAssocID="{DBB8FE4F-68C4-E94A-B838-579999BFD745}" presName="spacing" presStyleCnt="0"/>
      <dgm:spPr/>
      <dgm:t>
        <a:bodyPr/>
        <a:lstStyle/>
        <a:p>
          <a:endParaRPr lang="en-US"/>
        </a:p>
      </dgm:t>
    </dgm:pt>
    <dgm:pt modelId="{45955B5F-DB52-9E40-8CAB-962EA292A028}" type="pres">
      <dgm:prSet presAssocID="{87215395-08C2-694D-B12F-A727755AD540}" presName="linNode" presStyleCnt="0"/>
      <dgm:spPr/>
      <dgm:t>
        <a:bodyPr/>
        <a:lstStyle/>
        <a:p>
          <a:endParaRPr lang="en-US"/>
        </a:p>
      </dgm:t>
    </dgm:pt>
    <dgm:pt modelId="{2689A6B6-08CC-D046-9FC7-410E04EB8FA4}" type="pres">
      <dgm:prSet presAssocID="{87215395-08C2-694D-B12F-A727755AD540}" presName="parentShp" presStyleLbl="node1" presStyleIdx="5" presStyleCnt="6" custScaleX="79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32B4F1-9DFB-D145-B71E-15A80AFFAD0F}" type="pres">
      <dgm:prSet presAssocID="{87215395-08C2-694D-B12F-A727755AD540}" presName="childShp" presStyleLbl="bgAccFollowNode1" presStyleIdx="5" presStyleCnt="6" custScaleX="86621" custLinFactNeighborX="6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3FD84C-70EA-3246-AD1A-0FD12DF8DB44}" srcId="{18F7C84E-5B8A-904A-913A-E3C74C3A56DE}" destId="{4C9B5F8F-6373-B24E-AD15-0132C4AE11C7}" srcOrd="0" destOrd="0" parTransId="{33DF353E-4C5B-3441-AAC1-20D0DBDAB1F9}" sibTransId="{45780283-9C9E-A942-A4C0-7E107FE1DA75}"/>
    <dgm:cxn modelId="{278DCDDD-6917-4247-A595-0A8B44169842}" srcId="{DF5122F1-3F06-4A4B-81D3-1E9CD5C29FEE}" destId="{DB2D15F0-CF66-7045-A449-0AD8B854146E}" srcOrd="0" destOrd="0" parTransId="{6B35BDE6-5ABA-DB47-AD77-67F251B45E76}" sibTransId="{4FD65102-6F98-CC47-B7A3-F5D0508A55A3}"/>
    <dgm:cxn modelId="{3F39FF2A-175F-4E82-A65F-342E965FA31B}" type="presOf" srcId="{DB2D15F0-CF66-7045-A449-0AD8B854146E}" destId="{2CDC3E86-E963-0845-938F-19AE88A79E25}" srcOrd="0" destOrd="0" presId="urn:microsoft.com/office/officeart/2005/8/layout/vList6"/>
    <dgm:cxn modelId="{4DB08A4F-DDA1-44DE-8885-765C9943605F}" srcId="{DF5122F1-3F06-4A4B-81D3-1E9CD5C29FEE}" destId="{C4637491-0094-4E4D-9DC4-565A2BF5CA50}" srcOrd="1" destOrd="0" parTransId="{4B24A2BE-9403-4F67-9EA8-C1D6F69F3A65}" sibTransId="{2537D076-7B44-4064-AFB6-E365C0C04172}"/>
    <dgm:cxn modelId="{21E93E68-5362-604B-A330-49B93248D869}" srcId="{4127D91A-E8C9-554C-80D1-97A663E8FC6A}" destId="{A9E3E179-1CF6-C245-A3B6-0613E0AE9D86}" srcOrd="0" destOrd="0" parTransId="{EF88E1C9-474A-014B-9678-29F7E2E1CA92}" sibTransId="{831C0F8E-31A9-1D46-B4DA-6A19E3A3D779}"/>
    <dgm:cxn modelId="{8B128935-2CBE-B04F-BC19-C55BDC271478}" srcId="{A9E3E179-1CF6-C245-A3B6-0613E0AE9D86}" destId="{3106C8BE-C049-B043-8AD6-4E220DBD3476}" srcOrd="0" destOrd="0" parTransId="{F897015D-9D2D-5045-B57A-C875CB42A63A}" sibTransId="{6AC4B1B2-F108-0A43-AFA3-F49F792405EA}"/>
    <dgm:cxn modelId="{A9B57D49-92F4-4945-AB8C-B71B21D14284}" srcId="{87215395-08C2-694D-B12F-A727755AD540}" destId="{7035FA13-C87C-D344-A888-3016DB6FD5C2}" srcOrd="0" destOrd="0" parTransId="{95A39D0D-C2D2-8148-A0AE-952FE88D2F95}" sibTransId="{2DF5DD71-8824-8644-8F1E-3DAD3E7D10C5}"/>
    <dgm:cxn modelId="{FD7204EC-15F1-B448-945B-3BC998100B68}" srcId="{4127D91A-E8C9-554C-80D1-97A663E8FC6A}" destId="{87215395-08C2-694D-B12F-A727755AD540}" srcOrd="5" destOrd="0" parTransId="{4CBB86FA-6287-0745-B842-DAD343E1F20B}" sibTransId="{34A0AFF9-64BA-4B4D-8B6D-262785B99A43}"/>
    <dgm:cxn modelId="{3C48CA1E-1DCE-4469-9E4E-EC3E440E3F34}" type="presOf" srcId="{DF5122F1-3F06-4A4B-81D3-1E9CD5C29FEE}" destId="{8D206CB0-23DD-984E-9446-931E0B289191}" srcOrd="0" destOrd="0" presId="urn:microsoft.com/office/officeart/2005/8/layout/vList6"/>
    <dgm:cxn modelId="{CAE8DCE2-9D69-4C23-8EA1-F7DECDB65E1B}" type="presOf" srcId="{C4637491-0094-4E4D-9DC4-565A2BF5CA50}" destId="{2CDC3E86-E963-0845-938F-19AE88A79E25}" srcOrd="0" destOrd="1" presId="urn:microsoft.com/office/officeart/2005/8/layout/vList6"/>
    <dgm:cxn modelId="{B4A62C95-038F-4394-8C37-E1ACC8DBFD58}" srcId="{E3A53D8A-D55C-644A-A75F-CEA3D7FB3646}" destId="{AF90BE38-5F40-4F3A-A770-E372DFEEC1A8}" srcOrd="1" destOrd="0" parTransId="{DD841065-434A-443B-AD8C-D0133466CDEF}" sibTransId="{E0CC099B-9183-446A-B3B8-A92DB3DAF6D0}"/>
    <dgm:cxn modelId="{7F653FF9-59AF-4FD1-A5A6-A4AC85D2A1E9}" srcId="{18F7C84E-5B8A-904A-913A-E3C74C3A56DE}" destId="{6BC6EFA3-A071-45CA-ACBA-51F7A75A0DCF}" srcOrd="1" destOrd="0" parTransId="{BDF88B0D-910C-4939-8BC2-9DB8958435F6}" sibTransId="{3E920B3D-FF52-4371-A854-E065774753E7}"/>
    <dgm:cxn modelId="{2FF5E21F-3BB3-4BF0-A12C-68CFA42EBCCE}" type="presOf" srcId="{4127D91A-E8C9-554C-80D1-97A663E8FC6A}" destId="{763A7F0B-63A6-314B-A009-9A5507D1D5A2}" srcOrd="0" destOrd="0" presId="urn:microsoft.com/office/officeart/2005/8/layout/vList6"/>
    <dgm:cxn modelId="{AE5C9184-290D-8044-A199-1C994190B057}" srcId="{9B1165BD-0723-CE45-8AB0-B0FF8EF43F9A}" destId="{943E7838-B74A-AA45-A64B-E67A2F43A9B2}" srcOrd="0" destOrd="0" parTransId="{7B9F781D-EE29-6A4E-8791-B32189980A21}" sibTransId="{7C00626B-6235-4B4C-9E0E-0EB4D3BDBF55}"/>
    <dgm:cxn modelId="{C8937C0C-84CA-4364-AA86-43E3DAAFF57D}" type="presOf" srcId="{87215395-08C2-694D-B12F-A727755AD540}" destId="{2689A6B6-08CC-D046-9FC7-410E04EB8FA4}" srcOrd="0" destOrd="0" presId="urn:microsoft.com/office/officeart/2005/8/layout/vList6"/>
    <dgm:cxn modelId="{A5F6CD41-A9A9-4D52-90EE-D9A63BB47421}" type="presOf" srcId="{943E7838-B74A-AA45-A64B-E67A2F43A9B2}" destId="{6FB72DED-1976-2147-93FC-4A2CD2E6C890}" srcOrd="0" destOrd="0" presId="urn:microsoft.com/office/officeart/2005/8/layout/vList6"/>
    <dgm:cxn modelId="{C8C9CC9F-64A1-0D41-8F6F-A6A97FC8B394}" srcId="{4127D91A-E8C9-554C-80D1-97A663E8FC6A}" destId="{18F7C84E-5B8A-904A-913A-E3C74C3A56DE}" srcOrd="2" destOrd="0" parTransId="{86C6E117-AADA-2044-9140-ABA407EBDD69}" sibTransId="{343DD243-C744-E14F-9000-AE6C97ED21B6}"/>
    <dgm:cxn modelId="{B6AD13E9-9E8C-42E4-957B-B932B820F2ED}" type="presOf" srcId="{AF90BE38-5F40-4F3A-A770-E372DFEEC1A8}" destId="{D8BEF50C-3388-DF44-AE95-D4E63D825F86}" srcOrd="0" destOrd="1" presId="urn:microsoft.com/office/officeart/2005/8/layout/vList6"/>
    <dgm:cxn modelId="{F3D4046F-E86B-40FC-B990-AD8B85F3F4E3}" srcId="{A9E3E179-1CF6-C245-A3B6-0613E0AE9D86}" destId="{B5DF7B13-1010-48AF-8943-C959FF4999FF}" srcOrd="1" destOrd="0" parTransId="{71F0DE24-A547-4E4C-96B6-3B0897F0DEB2}" sibTransId="{260B2930-0AAE-4AFF-A6BB-88AEF3B96EEC}"/>
    <dgm:cxn modelId="{D93E094B-31F6-44C1-B626-8CA389644331}" type="presOf" srcId="{E3A53D8A-D55C-644A-A75F-CEA3D7FB3646}" destId="{0B05ED42-5A51-6D42-89E3-CC3E4A79B652}" srcOrd="0" destOrd="0" presId="urn:microsoft.com/office/officeart/2005/8/layout/vList6"/>
    <dgm:cxn modelId="{57787614-8FC1-9F41-BAE0-F044EDEC0E0E}" srcId="{4127D91A-E8C9-554C-80D1-97A663E8FC6A}" destId="{DF5122F1-3F06-4A4B-81D3-1E9CD5C29FEE}" srcOrd="4" destOrd="0" parTransId="{7F36D567-7E2A-5F4A-91EA-52EC2C32AC84}" sibTransId="{DBB8FE4F-68C4-E94A-B838-579999BFD745}"/>
    <dgm:cxn modelId="{408FC244-AB98-4D13-BD54-193C290E23ED}" type="presOf" srcId="{1684C626-716A-4122-B7EC-3E5A8F714170}" destId="{7432B4F1-9DFB-D145-B71E-15A80AFFAD0F}" srcOrd="0" destOrd="1" presId="urn:microsoft.com/office/officeart/2005/8/layout/vList6"/>
    <dgm:cxn modelId="{7F133D83-1EA5-47AA-A852-728B24AC5A6D}" type="presOf" srcId="{3106C8BE-C049-B043-8AD6-4E220DBD3476}" destId="{11EC766E-21D0-F648-A3BE-6DDA6F4FD460}" srcOrd="0" destOrd="0" presId="urn:microsoft.com/office/officeart/2005/8/layout/vList6"/>
    <dgm:cxn modelId="{4ADE4CA1-0AE4-40EF-BE3D-DD345B27BB8F}" type="presOf" srcId="{731FE1CD-1810-4155-96B3-8E264370C506}" destId="{6FB72DED-1976-2147-93FC-4A2CD2E6C890}" srcOrd="0" destOrd="1" presId="urn:microsoft.com/office/officeart/2005/8/layout/vList6"/>
    <dgm:cxn modelId="{A9022AB6-26AA-4CBF-90CD-A67F50C9A65F}" type="presOf" srcId="{D88F0F4D-B429-4C64-B7C8-EF5A8BB360DA}" destId="{7432B4F1-9DFB-D145-B71E-15A80AFFAD0F}" srcOrd="0" destOrd="2" presId="urn:microsoft.com/office/officeart/2005/8/layout/vList6"/>
    <dgm:cxn modelId="{44B5DB57-2F09-4617-BAFF-829966C1D5E8}" type="presOf" srcId="{B5DF7B13-1010-48AF-8943-C959FF4999FF}" destId="{11EC766E-21D0-F648-A3BE-6DDA6F4FD460}" srcOrd="0" destOrd="1" presId="urn:microsoft.com/office/officeart/2005/8/layout/vList6"/>
    <dgm:cxn modelId="{7F195353-3FDF-48FC-9EA5-C9EA9F73A3AF}" srcId="{87215395-08C2-694D-B12F-A727755AD540}" destId="{1684C626-716A-4122-B7EC-3E5A8F714170}" srcOrd="1" destOrd="0" parTransId="{AE22E00D-A66B-499A-993F-A65DEDB4D4AC}" sibTransId="{178ECF12-4A75-4B41-AB46-F49EEB40DA7E}"/>
    <dgm:cxn modelId="{CF7EBEC4-9759-4066-95C3-0E1B96B1DF79}" type="presOf" srcId="{6BC6EFA3-A071-45CA-ACBA-51F7A75A0DCF}" destId="{2606D4B6-7C50-2747-BCE3-E6B979A6ECBF}" srcOrd="0" destOrd="1" presId="urn:microsoft.com/office/officeart/2005/8/layout/vList6"/>
    <dgm:cxn modelId="{C2C23E29-FD06-8A4F-9CA3-62931B1260F5}" srcId="{4127D91A-E8C9-554C-80D1-97A663E8FC6A}" destId="{E3A53D8A-D55C-644A-A75F-CEA3D7FB3646}" srcOrd="1" destOrd="0" parTransId="{5A2E2836-0979-FA48-B3B5-51CCF93EEBDE}" sibTransId="{6CEBBDCB-5E5C-8840-964E-A10457DF6299}"/>
    <dgm:cxn modelId="{283B0CD4-C4EA-4670-B372-C475D77B2E40}" type="presOf" srcId="{09D29BF4-DB60-E643-9CC8-131F4390ED04}" destId="{D8BEF50C-3388-DF44-AE95-D4E63D825F86}" srcOrd="0" destOrd="0" presId="urn:microsoft.com/office/officeart/2005/8/layout/vList6"/>
    <dgm:cxn modelId="{CB7132C0-A337-482E-8C9D-7EBA70BAAB46}" type="presOf" srcId="{18F7C84E-5B8A-904A-913A-E3C74C3A56DE}" destId="{535BB9BB-E919-A34D-AC8D-7B268B5294E4}" srcOrd="0" destOrd="0" presId="urn:microsoft.com/office/officeart/2005/8/layout/vList6"/>
    <dgm:cxn modelId="{4F6C3C8C-48C6-4C03-91C4-B872612BD2DA}" type="presOf" srcId="{4C9B5F8F-6373-B24E-AD15-0132C4AE11C7}" destId="{2606D4B6-7C50-2747-BCE3-E6B979A6ECBF}" srcOrd="0" destOrd="0" presId="urn:microsoft.com/office/officeart/2005/8/layout/vList6"/>
    <dgm:cxn modelId="{1B11A25F-384B-46DE-A891-A64DF1A20353}" srcId="{87215395-08C2-694D-B12F-A727755AD540}" destId="{D88F0F4D-B429-4C64-B7C8-EF5A8BB360DA}" srcOrd="2" destOrd="0" parTransId="{C5808EA5-6044-45FE-8C18-394E0D4AE325}" sibTransId="{9D519DC0-ADDC-4306-9222-C2B836A8411D}"/>
    <dgm:cxn modelId="{D6DCDA2B-D0BC-4EDD-B19F-A5BF1ADB58A8}" type="presOf" srcId="{A9E3E179-1CF6-C245-A3B6-0613E0AE9D86}" destId="{CA56766B-2901-3049-B9C5-860E5804355A}" srcOrd="0" destOrd="0" presId="urn:microsoft.com/office/officeart/2005/8/layout/vList6"/>
    <dgm:cxn modelId="{201F2D02-BE9F-784F-8316-4755C9C7C50B}" srcId="{4127D91A-E8C9-554C-80D1-97A663E8FC6A}" destId="{9B1165BD-0723-CE45-8AB0-B0FF8EF43F9A}" srcOrd="3" destOrd="0" parTransId="{D4591345-E698-7840-85D0-21F662813CC6}" sibTransId="{C7727489-10D4-2842-B8FB-689E4EA23423}"/>
    <dgm:cxn modelId="{B48D4736-2804-4BD1-A9EB-B8BB207B1A09}" type="presOf" srcId="{7035FA13-C87C-D344-A888-3016DB6FD5C2}" destId="{7432B4F1-9DFB-D145-B71E-15A80AFFAD0F}" srcOrd="0" destOrd="0" presId="urn:microsoft.com/office/officeart/2005/8/layout/vList6"/>
    <dgm:cxn modelId="{60DE3A58-C8C5-4D02-93C4-81FC375209DD}" type="presOf" srcId="{9B1165BD-0723-CE45-8AB0-B0FF8EF43F9A}" destId="{4D66B2CF-29B2-5F47-8967-EF4330B8148A}" srcOrd="0" destOrd="0" presId="urn:microsoft.com/office/officeart/2005/8/layout/vList6"/>
    <dgm:cxn modelId="{67DB8BB0-9827-A449-99FC-F6BBB3AD6719}" srcId="{E3A53D8A-D55C-644A-A75F-CEA3D7FB3646}" destId="{09D29BF4-DB60-E643-9CC8-131F4390ED04}" srcOrd="0" destOrd="0" parTransId="{8996E9C6-48FF-7E46-9322-80A455E4D4D9}" sibTransId="{66D72B65-6D96-3941-9466-99239E350D15}"/>
    <dgm:cxn modelId="{7668D44C-8ACA-4781-9B77-870CCA4FC0B5}" srcId="{9B1165BD-0723-CE45-8AB0-B0FF8EF43F9A}" destId="{731FE1CD-1810-4155-96B3-8E264370C506}" srcOrd="1" destOrd="0" parTransId="{3B715C84-F7AE-4000-B706-85E48C33F976}" sibTransId="{7458152A-7B24-4DEE-9CC9-E10F8DA5B9D7}"/>
    <dgm:cxn modelId="{07DA36E9-EC07-4629-8471-C4548B066148}" type="presParOf" srcId="{763A7F0B-63A6-314B-A009-9A5507D1D5A2}" destId="{51630FE0-E067-6A42-A7B5-0A8A85064A4D}" srcOrd="0" destOrd="0" presId="urn:microsoft.com/office/officeart/2005/8/layout/vList6"/>
    <dgm:cxn modelId="{5ECE87E3-DC22-4D24-A292-E0235045597E}" type="presParOf" srcId="{51630FE0-E067-6A42-A7B5-0A8A85064A4D}" destId="{CA56766B-2901-3049-B9C5-860E5804355A}" srcOrd="0" destOrd="0" presId="urn:microsoft.com/office/officeart/2005/8/layout/vList6"/>
    <dgm:cxn modelId="{7AC87608-3869-4656-88C2-9F18A14870A2}" type="presParOf" srcId="{51630FE0-E067-6A42-A7B5-0A8A85064A4D}" destId="{11EC766E-21D0-F648-A3BE-6DDA6F4FD460}" srcOrd="1" destOrd="0" presId="urn:microsoft.com/office/officeart/2005/8/layout/vList6"/>
    <dgm:cxn modelId="{27747D53-3AA1-4623-9350-430ABA31E549}" type="presParOf" srcId="{763A7F0B-63A6-314B-A009-9A5507D1D5A2}" destId="{71B26E3C-72EC-3046-808B-1887608C3D68}" srcOrd="1" destOrd="0" presId="urn:microsoft.com/office/officeart/2005/8/layout/vList6"/>
    <dgm:cxn modelId="{C0F7334B-8CCD-4F77-866E-5C8F11AEFB2A}" type="presParOf" srcId="{763A7F0B-63A6-314B-A009-9A5507D1D5A2}" destId="{8B7D0B3B-A051-3B4F-BB97-27DDD63614B9}" srcOrd="2" destOrd="0" presId="urn:microsoft.com/office/officeart/2005/8/layout/vList6"/>
    <dgm:cxn modelId="{3AC2DBD8-C9D3-45B9-9BBE-290F6386D133}" type="presParOf" srcId="{8B7D0B3B-A051-3B4F-BB97-27DDD63614B9}" destId="{0B05ED42-5A51-6D42-89E3-CC3E4A79B652}" srcOrd="0" destOrd="0" presId="urn:microsoft.com/office/officeart/2005/8/layout/vList6"/>
    <dgm:cxn modelId="{5E4ED386-E941-4E44-9034-BF64CD67DD8B}" type="presParOf" srcId="{8B7D0B3B-A051-3B4F-BB97-27DDD63614B9}" destId="{D8BEF50C-3388-DF44-AE95-D4E63D825F86}" srcOrd="1" destOrd="0" presId="urn:microsoft.com/office/officeart/2005/8/layout/vList6"/>
    <dgm:cxn modelId="{A361D831-81DB-4C6A-BD09-2D153C406F22}" type="presParOf" srcId="{763A7F0B-63A6-314B-A009-9A5507D1D5A2}" destId="{17260790-73D0-2946-927D-992E474D83D2}" srcOrd="3" destOrd="0" presId="urn:microsoft.com/office/officeart/2005/8/layout/vList6"/>
    <dgm:cxn modelId="{A96F0132-3779-43B4-9E6E-1F4403457567}" type="presParOf" srcId="{763A7F0B-63A6-314B-A009-9A5507D1D5A2}" destId="{CB06CB97-AB00-8047-9BD4-4DEBC4D72DC5}" srcOrd="4" destOrd="0" presId="urn:microsoft.com/office/officeart/2005/8/layout/vList6"/>
    <dgm:cxn modelId="{3FE83111-43A8-4334-AC94-F43272D42D74}" type="presParOf" srcId="{CB06CB97-AB00-8047-9BD4-4DEBC4D72DC5}" destId="{535BB9BB-E919-A34D-AC8D-7B268B5294E4}" srcOrd="0" destOrd="0" presId="urn:microsoft.com/office/officeart/2005/8/layout/vList6"/>
    <dgm:cxn modelId="{5F9F239F-1B4C-4724-BD60-ACFA35419548}" type="presParOf" srcId="{CB06CB97-AB00-8047-9BD4-4DEBC4D72DC5}" destId="{2606D4B6-7C50-2747-BCE3-E6B979A6ECBF}" srcOrd="1" destOrd="0" presId="urn:microsoft.com/office/officeart/2005/8/layout/vList6"/>
    <dgm:cxn modelId="{4D614348-602B-44E0-918C-1672EE1642B0}" type="presParOf" srcId="{763A7F0B-63A6-314B-A009-9A5507D1D5A2}" destId="{3CCB80B7-3136-2543-911B-A27BEA829DCC}" srcOrd="5" destOrd="0" presId="urn:microsoft.com/office/officeart/2005/8/layout/vList6"/>
    <dgm:cxn modelId="{DB4167A6-958B-44D9-8E19-6D7AF768D775}" type="presParOf" srcId="{763A7F0B-63A6-314B-A009-9A5507D1D5A2}" destId="{95C8C83D-6829-BD4C-8C9A-D96D818C00C0}" srcOrd="6" destOrd="0" presId="urn:microsoft.com/office/officeart/2005/8/layout/vList6"/>
    <dgm:cxn modelId="{5EE54368-48FF-45D7-AF2A-24ABC25EAB9F}" type="presParOf" srcId="{95C8C83D-6829-BD4C-8C9A-D96D818C00C0}" destId="{4D66B2CF-29B2-5F47-8967-EF4330B8148A}" srcOrd="0" destOrd="0" presId="urn:microsoft.com/office/officeart/2005/8/layout/vList6"/>
    <dgm:cxn modelId="{8A8BA4AC-BEE8-4BA5-9B3C-3184929C49E8}" type="presParOf" srcId="{95C8C83D-6829-BD4C-8C9A-D96D818C00C0}" destId="{6FB72DED-1976-2147-93FC-4A2CD2E6C890}" srcOrd="1" destOrd="0" presId="urn:microsoft.com/office/officeart/2005/8/layout/vList6"/>
    <dgm:cxn modelId="{F5769B78-7AC9-4590-9762-4D87EA875501}" type="presParOf" srcId="{763A7F0B-63A6-314B-A009-9A5507D1D5A2}" destId="{2FA82276-248D-ED41-A732-5CFABDB97C35}" srcOrd="7" destOrd="0" presId="urn:microsoft.com/office/officeart/2005/8/layout/vList6"/>
    <dgm:cxn modelId="{E5F7339F-DBD3-4FC8-9DD0-4ABE55B2487B}" type="presParOf" srcId="{763A7F0B-63A6-314B-A009-9A5507D1D5A2}" destId="{CFBBBB26-EB25-B243-8BD2-1F93F96BD4C1}" srcOrd="8" destOrd="0" presId="urn:microsoft.com/office/officeart/2005/8/layout/vList6"/>
    <dgm:cxn modelId="{25CFB1D4-E9DA-44C2-B6C0-FEC4F83AE360}" type="presParOf" srcId="{CFBBBB26-EB25-B243-8BD2-1F93F96BD4C1}" destId="{8D206CB0-23DD-984E-9446-931E0B289191}" srcOrd="0" destOrd="0" presId="urn:microsoft.com/office/officeart/2005/8/layout/vList6"/>
    <dgm:cxn modelId="{63FA37AE-517F-456D-941E-708F725DB94F}" type="presParOf" srcId="{CFBBBB26-EB25-B243-8BD2-1F93F96BD4C1}" destId="{2CDC3E86-E963-0845-938F-19AE88A79E25}" srcOrd="1" destOrd="0" presId="urn:microsoft.com/office/officeart/2005/8/layout/vList6"/>
    <dgm:cxn modelId="{105679CF-CB53-4603-B594-9283EBEB4CC3}" type="presParOf" srcId="{763A7F0B-63A6-314B-A009-9A5507D1D5A2}" destId="{F762E3DE-C45B-6D4E-944E-24DDCB4D3F16}" srcOrd="9" destOrd="0" presId="urn:microsoft.com/office/officeart/2005/8/layout/vList6"/>
    <dgm:cxn modelId="{E238F4CE-98A3-4C67-A680-EE912533654C}" type="presParOf" srcId="{763A7F0B-63A6-314B-A009-9A5507D1D5A2}" destId="{45955B5F-DB52-9E40-8CAB-962EA292A028}" srcOrd="10" destOrd="0" presId="urn:microsoft.com/office/officeart/2005/8/layout/vList6"/>
    <dgm:cxn modelId="{5B3A57DB-F00B-4772-800C-AEB452843819}" type="presParOf" srcId="{45955B5F-DB52-9E40-8CAB-962EA292A028}" destId="{2689A6B6-08CC-D046-9FC7-410E04EB8FA4}" srcOrd="0" destOrd="0" presId="urn:microsoft.com/office/officeart/2005/8/layout/vList6"/>
    <dgm:cxn modelId="{A554BDC9-833B-4E18-9574-2CDE490189C2}" type="presParOf" srcId="{45955B5F-DB52-9E40-8CAB-962EA292A028}" destId="{7432B4F1-9DFB-D145-B71E-15A80AFFAD0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27D91A-E8C9-554C-80D1-97A663E8FC6A}" type="doc">
      <dgm:prSet loTypeId="urn:microsoft.com/office/officeart/2005/8/layout/vList6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9E3E179-1CF6-C245-A3B6-0613E0AE9D86}">
      <dgm:prSet phldrT="[Text]" custT="1"/>
      <dgm:spPr/>
      <dgm:t>
        <a:bodyPr/>
        <a:lstStyle/>
        <a:p>
          <a:r>
            <a:rPr lang="en-US" sz="2000" dirty="0" smtClean="0">
              <a:latin typeface="Candara" panose="020E0502030303020204" pitchFamily="34" charset="0"/>
            </a:rPr>
            <a:t>Goal 11 | Cities</a:t>
          </a:r>
          <a:endParaRPr lang="en-US" sz="2000" dirty="0">
            <a:latin typeface="Candara" panose="020E0502030303020204" pitchFamily="34" charset="0"/>
          </a:endParaRPr>
        </a:p>
      </dgm:t>
    </dgm:pt>
    <dgm:pt modelId="{EF88E1C9-474A-014B-9678-29F7E2E1CA92}" type="parTrans" cxnId="{21E93E68-5362-604B-A330-49B93248D869}">
      <dgm:prSet/>
      <dgm:spPr/>
      <dgm:t>
        <a:bodyPr/>
        <a:lstStyle/>
        <a:p>
          <a:endParaRPr lang="en-US"/>
        </a:p>
      </dgm:t>
    </dgm:pt>
    <dgm:pt modelId="{831C0F8E-31A9-1D46-B4DA-6A19E3A3D779}" type="sibTrans" cxnId="{21E93E68-5362-604B-A330-49B93248D869}">
      <dgm:prSet/>
      <dgm:spPr/>
      <dgm:t>
        <a:bodyPr/>
        <a:lstStyle/>
        <a:p>
          <a:endParaRPr lang="en-US"/>
        </a:p>
      </dgm:t>
    </dgm:pt>
    <dgm:pt modelId="{E3AB8F7D-E695-CB42-9569-8E8ED22516A5}">
      <dgm:prSet phldrT="[Text]" custT="1"/>
      <dgm:spPr/>
      <dgm:t>
        <a:bodyPr/>
        <a:lstStyle/>
        <a:p>
          <a:r>
            <a:rPr lang="en-US" sz="2000" dirty="0" smtClean="0">
              <a:latin typeface="Candara" panose="020E0502030303020204" pitchFamily="34" charset="0"/>
            </a:rPr>
            <a:t>Goal 14 | Marine and coastal ecosystems</a:t>
          </a:r>
          <a:endParaRPr lang="en-US" sz="2000" dirty="0">
            <a:latin typeface="Candara" panose="020E0502030303020204" pitchFamily="34" charset="0"/>
          </a:endParaRPr>
        </a:p>
      </dgm:t>
    </dgm:pt>
    <dgm:pt modelId="{34BD5E6F-BB9F-7F47-B545-2D3BEC8EA7FB}" type="parTrans" cxnId="{078E292F-C710-184F-8236-51C905CD2EF9}">
      <dgm:prSet/>
      <dgm:spPr/>
      <dgm:t>
        <a:bodyPr/>
        <a:lstStyle/>
        <a:p>
          <a:endParaRPr lang="en-US"/>
        </a:p>
      </dgm:t>
    </dgm:pt>
    <dgm:pt modelId="{1F22E45E-6FAC-4E43-A532-2E99BE447C69}" type="sibTrans" cxnId="{078E292F-C710-184F-8236-51C905CD2EF9}">
      <dgm:prSet/>
      <dgm:spPr/>
      <dgm:t>
        <a:bodyPr/>
        <a:lstStyle/>
        <a:p>
          <a:endParaRPr lang="en-US"/>
        </a:p>
      </dgm:t>
    </dgm:pt>
    <dgm:pt modelId="{DE0E944F-1D35-9049-99D9-D4C0DE2DA638}">
      <dgm:prSet phldrT="[Text]"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Coastal/Marine protected areas</a:t>
          </a:r>
          <a:endParaRPr lang="en-US" sz="1400" dirty="0">
            <a:latin typeface="Candara" panose="020E0502030303020204" pitchFamily="34" charset="0"/>
          </a:endParaRPr>
        </a:p>
      </dgm:t>
    </dgm:pt>
    <dgm:pt modelId="{FC14BE24-4852-404E-ABCE-0BC1D76318AB}" type="parTrans" cxnId="{9627D132-1145-F749-9C3C-12D8455E5395}">
      <dgm:prSet/>
      <dgm:spPr/>
      <dgm:t>
        <a:bodyPr/>
        <a:lstStyle/>
        <a:p>
          <a:endParaRPr lang="en-US"/>
        </a:p>
      </dgm:t>
    </dgm:pt>
    <dgm:pt modelId="{EF4E65FB-32B3-AE4A-86D4-AD3ACA63E303}" type="sibTrans" cxnId="{9627D132-1145-F749-9C3C-12D8455E5395}">
      <dgm:prSet/>
      <dgm:spPr/>
      <dgm:t>
        <a:bodyPr/>
        <a:lstStyle/>
        <a:p>
          <a:endParaRPr lang="en-US"/>
        </a:p>
      </dgm:t>
    </dgm:pt>
    <dgm:pt modelId="{8BFC81F8-780B-1A4A-A5A5-DECE48F15605}">
      <dgm:prSet phldrT="[Text]" custT="1"/>
      <dgm:spPr/>
      <dgm:t>
        <a:bodyPr/>
        <a:lstStyle/>
        <a:p>
          <a:r>
            <a:rPr lang="en-US" sz="2000" dirty="0" smtClean="0">
              <a:latin typeface="Candara" panose="020E0502030303020204" pitchFamily="34" charset="0"/>
            </a:rPr>
            <a:t>Goal 15 | Terrestrial ecosystems</a:t>
          </a:r>
          <a:endParaRPr lang="en-US" sz="2000" dirty="0">
            <a:latin typeface="Candara" panose="020E0502030303020204" pitchFamily="34" charset="0"/>
          </a:endParaRPr>
        </a:p>
      </dgm:t>
    </dgm:pt>
    <dgm:pt modelId="{2B779D00-0FF4-254E-A9E1-85176358D207}" type="parTrans" cxnId="{878B30C1-ADC1-AF42-845D-F8F7D8A74CAD}">
      <dgm:prSet/>
      <dgm:spPr/>
      <dgm:t>
        <a:bodyPr/>
        <a:lstStyle/>
        <a:p>
          <a:endParaRPr lang="en-US"/>
        </a:p>
      </dgm:t>
    </dgm:pt>
    <dgm:pt modelId="{DDFD4B17-5CB7-574C-BE38-B3149D239DB6}" type="sibTrans" cxnId="{878B30C1-ADC1-AF42-845D-F8F7D8A74CAD}">
      <dgm:prSet/>
      <dgm:spPr/>
      <dgm:t>
        <a:bodyPr/>
        <a:lstStyle/>
        <a:p>
          <a:endParaRPr lang="en-US"/>
        </a:p>
      </dgm:t>
    </dgm:pt>
    <dgm:pt modelId="{A5C6AB50-4407-1C49-BB77-B26EC7E949ED}">
      <dgm:prSet phldrT="[Text]"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Land cover, land degradation, bio-diversity</a:t>
          </a:r>
          <a:endParaRPr lang="en-US" sz="1400" dirty="0">
            <a:latin typeface="Candara" panose="020E0502030303020204" pitchFamily="34" charset="0"/>
          </a:endParaRPr>
        </a:p>
      </dgm:t>
    </dgm:pt>
    <dgm:pt modelId="{4C390985-1FD8-E546-84E6-B76E99AD7B03}" type="parTrans" cxnId="{1D0F7FB4-3F9B-B34E-BDB4-623DD647FC38}">
      <dgm:prSet/>
      <dgm:spPr/>
      <dgm:t>
        <a:bodyPr/>
        <a:lstStyle/>
        <a:p>
          <a:endParaRPr lang="en-US"/>
        </a:p>
      </dgm:t>
    </dgm:pt>
    <dgm:pt modelId="{824845D9-9A3A-D041-9F97-5BADF2107635}" type="sibTrans" cxnId="{1D0F7FB4-3F9B-B34E-BDB4-623DD647FC38}">
      <dgm:prSet/>
      <dgm:spPr/>
      <dgm:t>
        <a:bodyPr/>
        <a:lstStyle/>
        <a:p>
          <a:endParaRPr lang="en-US"/>
        </a:p>
      </dgm:t>
    </dgm:pt>
    <dgm:pt modelId="{88BC6095-11CC-4A4E-9A56-E4F34E994F75}">
      <dgm:prSet phldrT="[Text]" custT="1"/>
      <dgm:spPr/>
      <dgm:t>
        <a:bodyPr/>
        <a:lstStyle/>
        <a:p>
          <a:r>
            <a:rPr lang="en-US" sz="2000" dirty="0" smtClean="0">
              <a:latin typeface="Candara" panose="020E0502030303020204" pitchFamily="34" charset="0"/>
            </a:rPr>
            <a:t>Goal 16 | Peaceful and inclusive societies</a:t>
          </a:r>
          <a:endParaRPr lang="en-US" sz="2000" dirty="0">
            <a:latin typeface="Candara" panose="020E0502030303020204" pitchFamily="34" charset="0"/>
          </a:endParaRPr>
        </a:p>
      </dgm:t>
    </dgm:pt>
    <dgm:pt modelId="{83AFE5D5-ADF5-2E4B-9544-9EF785FA5352}" type="parTrans" cxnId="{100AD811-9DD3-6445-8853-0B23CFC55EED}">
      <dgm:prSet/>
      <dgm:spPr/>
      <dgm:t>
        <a:bodyPr/>
        <a:lstStyle/>
        <a:p>
          <a:endParaRPr lang="en-US"/>
        </a:p>
      </dgm:t>
    </dgm:pt>
    <dgm:pt modelId="{B24D8DE5-17D8-9C4E-B893-FDED32856AB6}" type="sibTrans" cxnId="{100AD811-9DD3-6445-8853-0B23CFC55EED}">
      <dgm:prSet/>
      <dgm:spPr/>
      <dgm:t>
        <a:bodyPr/>
        <a:lstStyle/>
        <a:p>
          <a:endParaRPr lang="en-US"/>
        </a:p>
      </dgm:t>
    </dgm:pt>
    <dgm:pt modelId="{DD17DF4E-88E8-B645-A18F-1D1995408EE5}">
      <dgm:prSet phldrT="[Text]"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Maps of political violence	</a:t>
          </a:r>
          <a:endParaRPr lang="en-US" sz="1400" dirty="0">
            <a:latin typeface="Candara" panose="020E0502030303020204" pitchFamily="34" charset="0"/>
          </a:endParaRPr>
        </a:p>
      </dgm:t>
    </dgm:pt>
    <dgm:pt modelId="{802CB91C-D966-7448-8433-92F73B9BCF0F}" type="parTrans" cxnId="{216AB2BB-397E-6F48-97B7-078B1122E26B}">
      <dgm:prSet/>
      <dgm:spPr/>
      <dgm:t>
        <a:bodyPr/>
        <a:lstStyle/>
        <a:p>
          <a:endParaRPr lang="en-US"/>
        </a:p>
      </dgm:t>
    </dgm:pt>
    <dgm:pt modelId="{4E10E56F-5A29-8242-93AD-456D1B423B0F}" type="sibTrans" cxnId="{216AB2BB-397E-6F48-97B7-078B1122E26B}">
      <dgm:prSet/>
      <dgm:spPr/>
      <dgm:t>
        <a:bodyPr/>
        <a:lstStyle/>
        <a:p>
          <a:endParaRPr lang="en-US"/>
        </a:p>
      </dgm:t>
    </dgm:pt>
    <dgm:pt modelId="{6DE5B813-842E-FD4D-A3FE-80F03F39A6EE}">
      <dgm:prSet phldrT="[Text]"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Access to public green space</a:t>
          </a:r>
          <a:endParaRPr lang="en-US" sz="1400" dirty="0">
            <a:latin typeface="Candara" panose="020E0502030303020204" pitchFamily="34" charset="0"/>
          </a:endParaRPr>
        </a:p>
      </dgm:t>
    </dgm:pt>
    <dgm:pt modelId="{4C4A686C-AD2B-EE45-B70A-325CE2D8E123}" type="parTrans" cxnId="{3C36B90F-8441-5043-813D-299FA77E944D}">
      <dgm:prSet/>
      <dgm:spPr/>
      <dgm:t>
        <a:bodyPr/>
        <a:lstStyle/>
        <a:p>
          <a:endParaRPr lang="en-US"/>
        </a:p>
      </dgm:t>
    </dgm:pt>
    <dgm:pt modelId="{B304BDED-CEEC-494B-88EA-0FF452AE57A0}" type="sibTrans" cxnId="{3C36B90F-8441-5043-813D-299FA77E944D}">
      <dgm:prSet/>
      <dgm:spPr/>
      <dgm:t>
        <a:bodyPr/>
        <a:lstStyle/>
        <a:p>
          <a:endParaRPr lang="en-US"/>
        </a:p>
      </dgm:t>
    </dgm:pt>
    <dgm:pt modelId="{24917C6B-B183-A049-9F99-B1BEB2A64C9C}">
      <dgm:prSet phldrT="[Text]"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Substandard housing maps</a:t>
          </a:r>
          <a:endParaRPr lang="en-US" sz="1400" dirty="0">
            <a:latin typeface="Candara" panose="020E0502030303020204" pitchFamily="34" charset="0"/>
          </a:endParaRPr>
        </a:p>
      </dgm:t>
    </dgm:pt>
    <dgm:pt modelId="{CCA77D61-C964-8F4B-BE70-ABA17354EEDE}" type="parTrans" cxnId="{9CEC2631-E1F6-804B-9D8F-0FAE3E755B6E}">
      <dgm:prSet/>
      <dgm:spPr/>
      <dgm:t>
        <a:bodyPr/>
        <a:lstStyle/>
        <a:p>
          <a:endParaRPr lang="en-US"/>
        </a:p>
      </dgm:t>
    </dgm:pt>
    <dgm:pt modelId="{68873AA5-A1B8-494E-A5CB-534CE429EDB3}" type="sibTrans" cxnId="{9CEC2631-E1F6-804B-9D8F-0FAE3E755B6E}">
      <dgm:prSet/>
      <dgm:spPr/>
      <dgm:t>
        <a:bodyPr/>
        <a:lstStyle/>
        <a:p>
          <a:endParaRPr lang="en-US"/>
        </a:p>
      </dgm:t>
    </dgm:pt>
    <dgm:pt modelId="{5BC4AB3C-A41A-5242-9072-F770A49CE168}">
      <dgm:prSet phldrT="[Text]" custT="1"/>
      <dgm:spPr/>
      <dgm:t>
        <a:bodyPr/>
        <a:lstStyle/>
        <a:p>
          <a:r>
            <a:rPr lang="en-US" sz="2000" dirty="0" smtClean="0">
              <a:latin typeface="Candara" panose="020E0502030303020204" pitchFamily="34" charset="0"/>
            </a:rPr>
            <a:t>Goal 12 | Sustainable Consumption</a:t>
          </a:r>
          <a:endParaRPr lang="en-US" sz="2000" dirty="0">
            <a:latin typeface="Candara" panose="020E0502030303020204" pitchFamily="34" charset="0"/>
          </a:endParaRPr>
        </a:p>
      </dgm:t>
    </dgm:pt>
    <dgm:pt modelId="{1505603E-63E4-924F-B374-A889F36B971C}" type="parTrans" cxnId="{169A34FE-6571-1D42-A102-27180D024EBA}">
      <dgm:prSet/>
      <dgm:spPr/>
      <dgm:t>
        <a:bodyPr/>
        <a:lstStyle/>
        <a:p>
          <a:endParaRPr lang="en-US"/>
        </a:p>
      </dgm:t>
    </dgm:pt>
    <dgm:pt modelId="{374356C1-EFF0-8947-94AD-D2C1A00C529B}" type="sibTrans" cxnId="{169A34FE-6571-1D42-A102-27180D024EBA}">
      <dgm:prSet/>
      <dgm:spPr/>
      <dgm:t>
        <a:bodyPr/>
        <a:lstStyle/>
        <a:p>
          <a:endParaRPr lang="en-US"/>
        </a:p>
      </dgm:t>
    </dgm:pt>
    <dgm:pt modelId="{6B572B02-4B6B-814D-AB94-F5EA782F4E74}">
      <dgm:prSet phldrT="[Text]" custT="1"/>
      <dgm:spPr/>
      <dgm:t>
        <a:bodyPr/>
        <a:lstStyle/>
        <a:p>
          <a:r>
            <a:rPr lang="en-US" sz="2000" dirty="0" smtClean="0">
              <a:latin typeface="Candara" panose="020E0502030303020204" pitchFamily="34" charset="0"/>
            </a:rPr>
            <a:t>Goal 13 | Combating Climate Change</a:t>
          </a:r>
          <a:endParaRPr lang="en-US" sz="2000" dirty="0">
            <a:latin typeface="Candara" panose="020E0502030303020204" pitchFamily="34" charset="0"/>
          </a:endParaRPr>
        </a:p>
      </dgm:t>
    </dgm:pt>
    <dgm:pt modelId="{BE210208-EA66-DC40-8E41-52C0AFB0BF02}" type="parTrans" cxnId="{824FF3CC-AF81-A34E-87DD-3B425A9283DE}">
      <dgm:prSet/>
      <dgm:spPr/>
      <dgm:t>
        <a:bodyPr/>
        <a:lstStyle/>
        <a:p>
          <a:endParaRPr lang="en-US"/>
        </a:p>
      </dgm:t>
    </dgm:pt>
    <dgm:pt modelId="{D03650D4-A053-C840-92FD-96FB62882F3C}" type="sibTrans" cxnId="{824FF3CC-AF81-A34E-87DD-3B425A9283DE}">
      <dgm:prSet/>
      <dgm:spPr/>
      <dgm:t>
        <a:bodyPr/>
        <a:lstStyle/>
        <a:p>
          <a:endParaRPr lang="en-US"/>
        </a:p>
      </dgm:t>
    </dgm:pt>
    <dgm:pt modelId="{A6A59C20-0FE1-564A-A80B-4035E93E2842}">
      <dgm:prSet phldrT="[Text]"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CO</a:t>
          </a:r>
          <a:r>
            <a:rPr lang="en-US" sz="1400" baseline="-25000" dirty="0" smtClean="0">
              <a:latin typeface="Candara" panose="020E0502030303020204" pitchFamily="34" charset="0"/>
            </a:rPr>
            <a:t>2  </a:t>
          </a:r>
          <a:r>
            <a:rPr lang="en-US" sz="1400" dirty="0" smtClean="0">
              <a:latin typeface="Candara" panose="020E0502030303020204" pitchFamily="34" charset="0"/>
            </a:rPr>
            <a:t>emissions</a:t>
          </a:r>
          <a:endParaRPr lang="en-US" sz="1400" dirty="0">
            <a:latin typeface="Candara" panose="020E0502030303020204" pitchFamily="34" charset="0"/>
          </a:endParaRPr>
        </a:p>
      </dgm:t>
    </dgm:pt>
    <dgm:pt modelId="{113228AA-A518-494B-BA85-8BB9B42071BA}" type="parTrans" cxnId="{10B60234-3BF1-8A42-B777-3F6F7B10B385}">
      <dgm:prSet/>
      <dgm:spPr/>
      <dgm:t>
        <a:bodyPr/>
        <a:lstStyle/>
        <a:p>
          <a:endParaRPr lang="en-US"/>
        </a:p>
      </dgm:t>
    </dgm:pt>
    <dgm:pt modelId="{14393B0D-8A1F-D64B-ABFC-EA34150E446F}" type="sibTrans" cxnId="{10B60234-3BF1-8A42-B777-3F6F7B10B385}">
      <dgm:prSet/>
      <dgm:spPr/>
      <dgm:t>
        <a:bodyPr/>
        <a:lstStyle/>
        <a:p>
          <a:endParaRPr lang="en-US"/>
        </a:p>
      </dgm:t>
    </dgm:pt>
    <dgm:pt modelId="{5E144B9A-D717-40DA-A10D-2C874E1204F2}">
      <dgm:prSet phldrT="[Text]"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Exposure to extreme storms and droughts</a:t>
          </a:r>
          <a:endParaRPr lang="en-US" sz="1400" dirty="0">
            <a:latin typeface="Candara" panose="020E0502030303020204" pitchFamily="34" charset="0"/>
          </a:endParaRPr>
        </a:p>
      </dgm:t>
    </dgm:pt>
    <dgm:pt modelId="{BAA844A0-D5F5-4DFB-B18E-157DE1D7C2A6}" type="parTrans" cxnId="{18F7D253-98CB-4AF2-B1DB-CC87BB52B19E}">
      <dgm:prSet/>
      <dgm:spPr/>
      <dgm:t>
        <a:bodyPr/>
        <a:lstStyle/>
        <a:p>
          <a:endParaRPr lang="en-US"/>
        </a:p>
      </dgm:t>
    </dgm:pt>
    <dgm:pt modelId="{B760F521-0B6D-4E1F-ADF4-9F2221DD96ED}" type="sibTrans" cxnId="{18F7D253-98CB-4AF2-B1DB-CC87BB52B19E}">
      <dgm:prSet/>
      <dgm:spPr/>
      <dgm:t>
        <a:bodyPr/>
        <a:lstStyle/>
        <a:p>
          <a:endParaRPr lang="en-US"/>
        </a:p>
      </dgm:t>
    </dgm:pt>
    <dgm:pt modelId="{7CDB7E28-72B0-459C-A4E3-C6C0C882B401}">
      <dgm:prSet phldrT="[Text]"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Harmful algal blooms</a:t>
          </a:r>
          <a:endParaRPr lang="en-US" sz="1400" dirty="0">
            <a:latin typeface="Candara" panose="020E0502030303020204" pitchFamily="34" charset="0"/>
          </a:endParaRPr>
        </a:p>
      </dgm:t>
    </dgm:pt>
    <dgm:pt modelId="{A142F75F-752A-42E6-A25A-21A81984DF31}" type="parTrans" cxnId="{7694BF76-016C-4E04-B681-B119034A5DF4}">
      <dgm:prSet/>
      <dgm:spPr/>
      <dgm:t>
        <a:bodyPr/>
        <a:lstStyle/>
        <a:p>
          <a:endParaRPr lang="en-US"/>
        </a:p>
      </dgm:t>
    </dgm:pt>
    <dgm:pt modelId="{A75321B7-86A4-4CD8-8301-CF1D409D9781}" type="sibTrans" cxnId="{7694BF76-016C-4E04-B681-B119034A5DF4}">
      <dgm:prSet/>
      <dgm:spPr/>
      <dgm:t>
        <a:bodyPr/>
        <a:lstStyle/>
        <a:p>
          <a:endParaRPr lang="en-US"/>
        </a:p>
      </dgm:t>
    </dgm:pt>
    <dgm:pt modelId="{0553C1BA-38B2-415C-9087-A41E0D58E276}">
      <dgm:prSet phldrT="[Text]"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Eutrophication</a:t>
          </a:r>
          <a:endParaRPr lang="en-US" sz="1400" dirty="0">
            <a:latin typeface="Candara" panose="020E0502030303020204" pitchFamily="34" charset="0"/>
          </a:endParaRPr>
        </a:p>
      </dgm:t>
    </dgm:pt>
    <dgm:pt modelId="{18E00965-D4F7-41EB-A28C-9FFE9E745FA9}" type="parTrans" cxnId="{B9C1B2A7-FB93-4065-B59B-CE5D5F43DC20}">
      <dgm:prSet/>
      <dgm:spPr/>
      <dgm:t>
        <a:bodyPr/>
        <a:lstStyle/>
        <a:p>
          <a:endParaRPr lang="en-US"/>
        </a:p>
      </dgm:t>
    </dgm:pt>
    <dgm:pt modelId="{55AAB327-3982-42BB-B902-19E0369F2B66}" type="sibTrans" cxnId="{B9C1B2A7-FB93-4065-B59B-CE5D5F43DC20}">
      <dgm:prSet/>
      <dgm:spPr/>
      <dgm:t>
        <a:bodyPr/>
        <a:lstStyle/>
        <a:p>
          <a:endParaRPr lang="en-US"/>
        </a:p>
      </dgm:t>
    </dgm:pt>
    <dgm:pt modelId="{448F4C62-C2EA-487B-A1E2-DE5637539501}">
      <dgm:prSet phldrT="[Text]"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Protected areas</a:t>
          </a:r>
          <a:endParaRPr lang="en-US" sz="1400" dirty="0">
            <a:latin typeface="Candara" panose="020E0502030303020204" pitchFamily="34" charset="0"/>
          </a:endParaRPr>
        </a:p>
      </dgm:t>
    </dgm:pt>
    <dgm:pt modelId="{E2896CCB-2599-4B9D-A261-B1043145C9A5}" type="parTrans" cxnId="{F39DE755-F240-4263-8041-BB8A620049C6}">
      <dgm:prSet/>
      <dgm:spPr/>
      <dgm:t>
        <a:bodyPr/>
        <a:lstStyle/>
        <a:p>
          <a:endParaRPr lang="en-US"/>
        </a:p>
      </dgm:t>
    </dgm:pt>
    <dgm:pt modelId="{60DFA378-40AB-48D6-841F-B8595ED9A13B}" type="sibTrans" cxnId="{F39DE755-F240-4263-8041-BB8A620049C6}">
      <dgm:prSet/>
      <dgm:spPr/>
      <dgm:t>
        <a:bodyPr/>
        <a:lstStyle/>
        <a:p>
          <a:endParaRPr lang="en-US"/>
        </a:p>
      </dgm:t>
    </dgm:pt>
    <dgm:pt modelId="{0CA71469-7455-4737-A25C-79727C5BF634}">
      <dgm:prSet phldrT="[Text]"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Refugee and IDP movement</a:t>
          </a:r>
          <a:endParaRPr lang="en-US" sz="1400" dirty="0">
            <a:latin typeface="Candara" panose="020E0502030303020204" pitchFamily="34" charset="0"/>
          </a:endParaRPr>
        </a:p>
      </dgm:t>
    </dgm:pt>
    <dgm:pt modelId="{A347F67B-F3B2-4C51-BBBD-9A1C6741365C}" type="parTrans" cxnId="{90F1EAC7-34AA-4CDA-8917-AE0507227D57}">
      <dgm:prSet/>
      <dgm:spPr/>
      <dgm:t>
        <a:bodyPr/>
        <a:lstStyle/>
        <a:p>
          <a:endParaRPr lang="en-US"/>
        </a:p>
      </dgm:t>
    </dgm:pt>
    <dgm:pt modelId="{EF5FF826-3202-4F4D-BFDA-F94ABA86E104}" type="sibTrans" cxnId="{90F1EAC7-34AA-4CDA-8917-AE0507227D57}">
      <dgm:prSet/>
      <dgm:spPr/>
      <dgm:t>
        <a:bodyPr/>
        <a:lstStyle/>
        <a:p>
          <a:endParaRPr lang="en-US"/>
        </a:p>
      </dgm:t>
    </dgm:pt>
    <dgm:pt modelId="{3A1460B3-1305-454F-8499-1799B02BA3C7}">
      <dgm:prSet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Energy productivity maps</a:t>
          </a:r>
          <a:endParaRPr lang="en-US" sz="1400" dirty="0">
            <a:latin typeface="Candara" panose="020E0502030303020204" pitchFamily="34" charset="0"/>
          </a:endParaRPr>
        </a:p>
      </dgm:t>
    </dgm:pt>
    <dgm:pt modelId="{28E7D414-A680-49CC-A470-61443A840BB3}" type="parTrans" cxnId="{1DCF290A-7F58-4DFB-A185-AE6FD0C11289}">
      <dgm:prSet/>
      <dgm:spPr/>
      <dgm:t>
        <a:bodyPr/>
        <a:lstStyle/>
        <a:p>
          <a:endParaRPr lang="en-US"/>
        </a:p>
      </dgm:t>
    </dgm:pt>
    <dgm:pt modelId="{FD6FE9B4-D05E-4C2F-8E4F-7376C466B7E6}" type="sibTrans" cxnId="{1DCF290A-7F58-4DFB-A185-AE6FD0C11289}">
      <dgm:prSet/>
      <dgm:spPr/>
      <dgm:t>
        <a:bodyPr/>
        <a:lstStyle/>
        <a:p>
          <a:endParaRPr lang="en-US"/>
        </a:p>
      </dgm:t>
    </dgm:pt>
    <dgm:pt modelId="{B9A7D318-FD84-44F5-A7DA-65EA698F3C78}">
      <dgm:prSet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Pollution maps</a:t>
          </a:r>
          <a:endParaRPr lang="en-US" sz="1400" dirty="0">
            <a:latin typeface="Candara" panose="020E0502030303020204" pitchFamily="34" charset="0"/>
          </a:endParaRPr>
        </a:p>
      </dgm:t>
    </dgm:pt>
    <dgm:pt modelId="{74CC3472-A51F-4E13-A7FA-3168708AEA38}" type="parTrans" cxnId="{69A15707-D701-4285-8D0F-303781C33D8F}">
      <dgm:prSet/>
      <dgm:spPr/>
      <dgm:t>
        <a:bodyPr/>
        <a:lstStyle/>
        <a:p>
          <a:endParaRPr lang="en-US"/>
        </a:p>
      </dgm:t>
    </dgm:pt>
    <dgm:pt modelId="{31027C17-D9E0-4E24-9560-E5CE149BC370}" type="sibTrans" cxnId="{69A15707-D701-4285-8D0F-303781C33D8F}">
      <dgm:prSet/>
      <dgm:spPr/>
      <dgm:t>
        <a:bodyPr/>
        <a:lstStyle/>
        <a:p>
          <a:endParaRPr lang="en-US"/>
        </a:p>
      </dgm:t>
    </dgm:pt>
    <dgm:pt modelId="{7CACE3D0-7696-4DB8-93DA-2DB3B14672EA}">
      <dgm:prSet phldrT="[Text]" custT="1"/>
      <dgm:spPr/>
      <dgm:t>
        <a:bodyPr anchor="ctr"/>
        <a:lstStyle/>
        <a:p>
          <a:pPr marL="341313" indent="-231775"/>
          <a:r>
            <a:rPr lang="en-US" sz="1400" dirty="0" smtClean="0">
              <a:latin typeface="Candara" panose="020E0502030303020204" pitchFamily="34" charset="0"/>
            </a:rPr>
            <a:t>Crime maps</a:t>
          </a:r>
          <a:endParaRPr lang="en-US" sz="1400" dirty="0">
            <a:latin typeface="Candara" panose="020E0502030303020204" pitchFamily="34" charset="0"/>
          </a:endParaRPr>
        </a:p>
      </dgm:t>
    </dgm:pt>
    <dgm:pt modelId="{4B8ED119-ACFD-4F5C-B4A3-78750A9D64E2}" type="sibTrans" cxnId="{039A4F24-E84C-43EF-8F5C-362DA59700E4}">
      <dgm:prSet/>
      <dgm:spPr/>
      <dgm:t>
        <a:bodyPr/>
        <a:lstStyle/>
        <a:p>
          <a:endParaRPr lang="en-US"/>
        </a:p>
      </dgm:t>
    </dgm:pt>
    <dgm:pt modelId="{D58A5ED6-B45D-401A-AB18-A165E0F9FF3A}" type="parTrans" cxnId="{039A4F24-E84C-43EF-8F5C-362DA59700E4}">
      <dgm:prSet/>
      <dgm:spPr/>
      <dgm:t>
        <a:bodyPr/>
        <a:lstStyle/>
        <a:p>
          <a:endParaRPr lang="en-US"/>
        </a:p>
      </dgm:t>
    </dgm:pt>
    <dgm:pt modelId="{763A7F0B-63A6-314B-A009-9A5507D1D5A2}" type="pres">
      <dgm:prSet presAssocID="{4127D91A-E8C9-554C-80D1-97A663E8FC6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1630FE0-E067-6A42-A7B5-0A8A85064A4D}" type="pres">
      <dgm:prSet presAssocID="{A9E3E179-1CF6-C245-A3B6-0613E0AE9D86}" presName="linNode" presStyleCnt="0"/>
      <dgm:spPr/>
    </dgm:pt>
    <dgm:pt modelId="{CA56766B-2901-3049-B9C5-860E5804355A}" type="pres">
      <dgm:prSet presAssocID="{A9E3E179-1CF6-C245-A3B6-0613E0AE9D86}" presName="parentShp" presStyleLbl="node1" presStyleIdx="0" presStyleCnt="6" custScaleX="81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C766E-21D0-F648-A3BE-6DDA6F4FD460}" type="pres">
      <dgm:prSet presAssocID="{A9E3E179-1CF6-C245-A3B6-0613E0AE9D86}" presName="childShp" presStyleLbl="b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B26E3C-72EC-3046-808B-1887608C3D68}" type="pres">
      <dgm:prSet presAssocID="{831C0F8E-31A9-1D46-B4DA-6A19E3A3D779}" presName="spacing" presStyleCnt="0"/>
      <dgm:spPr/>
    </dgm:pt>
    <dgm:pt modelId="{9B2D00A6-404A-5E47-BC71-2FC311423353}" type="pres">
      <dgm:prSet presAssocID="{5BC4AB3C-A41A-5242-9072-F770A49CE168}" presName="linNode" presStyleCnt="0"/>
      <dgm:spPr/>
    </dgm:pt>
    <dgm:pt modelId="{CA9358D2-F695-A14C-8F23-8FF83E15EB6B}" type="pres">
      <dgm:prSet presAssocID="{5BC4AB3C-A41A-5242-9072-F770A49CE168}" presName="parentShp" presStyleLbl="node1" presStyleIdx="1" presStyleCnt="6" custScaleX="81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EDDFD-2E4B-6147-8D0A-967BF0BF1BCA}" type="pres">
      <dgm:prSet presAssocID="{5BC4AB3C-A41A-5242-9072-F770A49CE168}" presName="childShp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C461EF-2788-DE48-B357-929B880B32F7}" type="pres">
      <dgm:prSet presAssocID="{374356C1-EFF0-8947-94AD-D2C1A00C529B}" presName="spacing" presStyleCnt="0"/>
      <dgm:spPr/>
    </dgm:pt>
    <dgm:pt modelId="{BE9CCED0-BB4C-9D42-AE91-45D84A5D1449}" type="pres">
      <dgm:prSet presAssocID="{6B572B02-4B6B-814D-AB94-F5EA782F4E74}" presName="linNode" presStyleCnt="0"/>
      <dgm:spPr/>
    </dgm:pt>
    <dgm:pt modelId="{24FD6912-DA29-7A46-A95D-F22CB48C92D6}" type="pres">
      <dgm:prSet presAssocID="{6B572B02-4B6B-814D-AB94-F5EA782F4E74}" presName="parentShp" presStyleLbl="node1" presStyleIdx="2" presStyleCnt="6" custScaleX="81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589AAA-B107-BA44-A739-EC0BE0D07BB5}" type="pres">
      <dgm:prSet presAssocID="{6B572B02-4B6B-814D-AB94-F5EA782F4E74}" presName="childShp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06AD3-E710-4F4A-986A-6A0A9D37A575}" type="pres">
      <dgm:prSet presAssocID="{D03650D4-A053-C840-92FD-96FB62882F3C}" presName="spacing" presStyleCnt="0"/>
      <dgm:spPr/>
    </dgm:pt>
    <dgm:pt modelId="{A3183CA6-46C2-374E-88C2-D08CE2830106}" type="pres">
      <dgm:prSet presAssocID="{E3AB8F7D-E695-CB42-9569-8E8ED22516A5}" presName="linNode" presStyleCnt="0"/>
      <dgm:spPr/>
    </dgm:pt>
    <dgm:pt modelId="{8155E29C-2F60-954C-B36C-E8E02CB4FC8A}" type="pres">
      <dgm:prSet presAssocID="{E3AB8F7D-E695-CB42-9569-8E8ED22516A5}" presName="parentShp" presStyleLbl="node1" presStyleIdx="3" presStyleCnt="6" custScaleX="81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B98491-AED3-FD45-BE45-775C38129EF0}" type="pres">
      <dgm:prSet presAssocID="{E3AB8F7D-E695-CB42-9569-8E8ED22516A5}" presName="childShp" presStyleLbl="b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7B279-DCBA-004D-B8AC-738040A7C305}" type="pres">
      <dgm:prSet presAssocID="{1F22E45E-6FAC-4E43-A532-2E99BE447C69}" presName="spacing" presStyleCnt="0"/>
      <dgm:spPr/>
    </dgm:pt>
    <dgm:pt modelId="{17F70148-B03F-7247-B4FE-21512047AD0A}" type="pres">
      <dgm:prSet presAssocID="{8BFC81F8-780B-1A4A-A5A5-DECE48F15605}" presName="linNode" presStyleCnt="0"/>
      <dgm:spPr/>
    </dgm:pt>
    <dgm:pt modelId="{F285C8F0-067A-FD49-9DC1-1978F51DE5F5}" type="pres">
      <dgm:prSet presAssocID="{8BFC81F8-780B-1A4A-A5A5-DECE48F15605}" presName="parentShp" presStyleLbl="node1" presStyleIdx="4" presStyleCnt="6" custScaleX="81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C4D7A1-E8BF-AA4D-BC1B-7107357B6ABB}" type="pres">
      <dgm:prSet presAssocID="{8BFC81F8-780B-1A4A-A5A5-DECE48F15605}" presName="childShp" presStyleLbl="b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1E7C35-08F4-3446-B096-34F15E36EEA1}" type="pres">
      <dgm:prSet presAssocID="{DDFD4B17-5CB7-574C-BE38-B3149D239DB6}" presName="spacing" presStyleCnt="0"/>
      <dgm:spPr/>
    </dgm:pt>
    <dgm:pt modelId="{18DEAF28-9CC3-BE4E-8E65-4F659D8B4ABD}" type="pres">
      <dgm:prSet presAssocID="{88BC6095-11CC-4A4E-9A56-E4F34E994F75}" presName="linNode" presStyleCnt="0"/>
      <dgm:spPr/>
    </dgm:pt>
    <dgm:pt modelId="{AB10C2EE-C3CA-834A-AD8F-D5BE6D6E667D}" type="pres">
      <dgm:prSet presAssocID="{88BC6095-11CC-4A4E-9A56-E4F34E994F75}" presName="parentShp" presStyleLbl="node1" presStyleIdx="5" presStyleCnt="6" custScaleX="81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2B978-EE3D-A443-A7FC-EA8DF48FD38A}" type="pres">
      <dgm:prSet presAssocID="{88BC6095-11CC-4A4E-9A56-E4F34E994F75}" presName="childShp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F1EAC7-34AA-4CDA-8917-AE0507227D57}" srcId="{88BC6095-11CC-4A4E-9A56-E4F34E994F75}" destId="{0CA71469-7455-4737-A25C-79727C5BF634}" srcOrd="2" destOrd="0" parTransId="{A347F67B-F3B2-4C51-BBBD-9A1C6741365C}" sibTransId="{EF5FF826-3202-4F4D-BFDA-F94ABA86E104}"/>
    <dgm:cxn modelId="{8BCA9CA3-A29D-4529-9B4C-25C7B5D7D59A}" type="presOf" srcId="{DE0E944F-1D35-9049-99D9-D4C0DE2DA638}" destId="{38B98491-AED3-FD45-BE45-775C38129EF0}" srcOrd="0" destOrd="0" presId="urn:microsoft.com/office/officeart/2005/8/layout/vList6"/>
    <dgm:cxn modelId="{D9168BAD-1F81-4F99-A9B0-548F15EF43CD}" type="presOf" srcId="{B9A7D318-FD84-44F5-A7DA-65EA698F3C78}" destId="{275EDDFD-2E4B-6147-8D0A-967BF0BF1BCA}" srcOrd="0" destOrd="1" presId="urn:microsoft.com/office/officeart/2005/8/layout/vList6"/>
    <dgm:cxn modelId="{18F7D253-98CB-4AF2-B1DB-CC87BB52B19E}" srcId="{6B572B02-4B6B-814D-AB94-F5EA782F4E74}" destId="{5E144B9A-D717-40DA-A10D-2C874E1204F2}" srcOrd="1" destOrd="0" parTransId="{BAA844A0-D5F5-4DFB-B18E-157DE1D7C2A6}" sibTransId="{B760F521-0B6D-4E1F-ADF4-9F2221DD96ED}"/>
    <dgm:cxn modelId="{21E93E68-5362-604B-A330-49B93248D869}" srcId="{4127D91A-E8C9-554C-80D1-97A663E8FC6A}" destId="{A9E3E179-1CF6-C245-A3B6-0613E0AE9D86}" srcOrd="0" destOrd="0" parTransId="{EF88E1C9-474A-014B-9678-29F7E2E1CA92}" sibTransId="{831C0F8E-31A9-1D46-B4DA-6A19E3A3D779}"/>
    <dgm:cxn modelId="{9627D132-1145-F749-9C3C-12D8455E5395}" srcId="{E3AB8F7D-E695-CB42-9569-8E8ED22516A5}" destId="{DE0E944F-1D35-9049-99D9-D4C0DE2DA638}" srcOrd="0" destOrd="0" parTransId="{FC14BE24-4852-404E-ABCE-0BC1D76318AB}" sibTransId="{EF4E65FB-32B3-AE4A-86D4-AD3ACA63E303}"/>
    <dgm:cxn modelId="{824FF3CC-AF81-A34E-87DD-3B425A9283DE}" srcId="{4127D91A-E8C9-554C-80D1-97A663E8FC6A}" destId="{6B572B02-4B6B-814D-AB94-F5EA782F4E74}" srcOrd="2" destOrd="0" parTransId="{BE210208-EA66-DC40-8E41-52C0AFB0BF02}" sibTransId="{D03650D4-A053-C840-92FD-96FB62882F3C}"/>
    <dgm:cxn modelId="{687F3B39-09A3-4AFF-85AF-C9F1AC4415F5}" type="presOf" srcId="{0553C1BA-38B2-415C-9087-A41E0D58E276}" destId="{38B98491-AED3-FD45-BE45-775C38129EF0}" srcOrd="0" destOrd="2" presId="urn:microsoft.com/office/officeart/2005/8/layout/vList6"/>
    <dgm:cxn modelId="{76D0187E-945B-4D6D-B55B-60E019CCD0AE}" type="presOf" srcId="{E3AB8F7D-E695-CB42-9569-8E8ED22516A5}" destId="{8155E29C-2F60-954C-B36C-E8E02CB4FC8A}" srcOrd="0" destOrd="0" presId="urn:microsoft.com/office/officeart/2005/8/layout/vList6"/>
    <dgm:cxn modelId="{53FFA23C-94DB-401C-BF72-FFA6FCF23011}" type="presOf" srcId="{24917C6B-B183-A049-9F99-B1BEB2A64C9C}" destId="{11EC766E-21D0-F648-A3BE-6DDA6F4FD460}" srcOrd="0" destOrd="1" presId="urn:microsoft.com/office/officeart/2005/8/layout/vList6"/>
    <dgm:cxn modelId="{9CEC2631-E1F6-804B-9D8F-0FAE3E755B6E}" srcId="{A9E3E179-1CF6-C245-A3B6-0613E0AE9D86}" destId="{24917C6B-B183-A049-9F99-B1BEB2A64C9C}" srcOrd="1" destOrd="0" parTransId="{CCA77D61-C964-8F4B-BE70-ABA17354EEDE}" sibTransId="{68873AA5-A1B8-494E-A5CB-534CE429EDB3}"/>
    <dgm:cxn modelId="{FB72580B-4BEE-4D1C-8E8F-2A60F9E18FF2}" type="presOf" srcId="{8BFC81F8-780B-1A4A-A5A5-DECE48F15605}" destId="{F285C8F0-067A-FD49-9DC1-1978F51DE5F5}" srcOrd="0" destOrd="0" presId="urn:microsoft.com/office/officeart/2005/8/layout/vList6"/>
    <dgm:cxn modelId="{B9C1B2A7-FB93-4065-B59B-CE5D5F43DC20}" srcId="{E3AB8F7D-E695-CB42-9569-8E8ED22516A5}" destId="{0553C1BA-38B2-415C-9087-A41E0D58E276}" srcOrd="2" destOrd="0" parTransId="{18E00965-D4F7-41EB-A28C-9FFE9E745FA9}" sibTransId="{55AAB327-3982-42BB-B902-19E0369F2B66}"/>
    <dgm:cxn modelId="{10B60234-3BF1-8A42-B777-3F6F7B10B385}" srcId="{6B572B02-4B6B-814D-AB94-F5EA782F4E74}" destId="{A6A59C20-0FE1-564A-A80B-4035E93E2842}" srcOrd="0" destOrd="0" parTransId="{113228AA-A518-494B-BA85-8BB9B42071BA}" sibTransId="{14393B0D-8A1F-D64B-ABFC-EA34150E446F}"/>
    <dgm:cxn modelId="{22E1A94B-88C3-489E-B6E4-50AD2577C814}" type="presOf" srcId="{5E144B9A-D717-40DA-A10D-2C874E1204F2}" destId="{F4589AAA-B107-BA44-A739-EC0BE0D07BB5}" srcOrd="0" destOrd="1" presId="urn:microsoft.com/office/officeart/2005/8/layout/vList6"/>
    <dgm:cxn modelId="{100AD811-9DD3-6445-8853-0B23CFC55EED}" srcId="{4127D91A-E8C9-554C-80D1-97A663E8FC6A}" destId="{88BC6095-11CC-4A4E-9A56-E4F34E994F75}" srcOrd="5" destOrd="0" parTransId="{83AFE5D5-ADF5-2E4B-9544-9EF785FA5352}" sibTransId="{B24D8DE5-17D8-9C4E-B893-FDED32856AB6}"/>
    <dgm:cxn modelId="{51C341C3-9CB7-4FCA-B06F-BA4553D02F9B}" type="presOf" srcId="{7CDB7E28-72B0-459C-A4E3-C6C0C882B401}" destId="{38B98491-AED3-FD45-BE45-775C38129EF0}" srcOrd="0" destOrd="1" presId="urn:microsoft.com/office/officeart/2005/8/layout/vList6"/>
    <dgm:cxn modelId="{078E292F-C710-184F-8236-51C905CD2EF9}" srcId="{4127D91A-E8C9-554C-80D1-97A663E8FC6A}" destId="{E3AB8F7D-E695-CB42-9569-8E8ED22516A5}" srcOrd="3" destOrd="0" parTransId="{34BD5E6F-BB9F-7F47-B545-2D3BEC8EA7FB}" sibTransId="{1F22E45E-6FAC-4E43-A532-2E99BE447C69}"/>
    <dgm:cxn modelId="{039A4F24-E84C-43EF-8F5C-362DA59700E4}" srcId="{88BC6095-11CC-4A4E-9A56-E4F34E994F75}" destId="{7CACE3D0-7696-4DB8-93DA-2DB3B14672EA}" srcOrd="1" destOrd="0" parTransId="{D58A5ED6-B45D-401A-AB18-A165E0F9FF3A}" sibTransId="{4B8ED119-ACFD-4F5C-B4A3-78750A9D64E2}"/>
    <dgm:cxn modelId="{9AA71AC0-01B2-4FC9-832E-180C55D01496}" type="presOf" srcId="{88BC6095-11CC-4A4E-9A56-E4F34E994F75}" destId="{AB10C2EE-C3CA-834A-AD8F-D5BE6D6E667D}" srcOrd="0" destOrd="0" presId="urn:microsoft.com/office/officeart/2005/8/layout/vList6"/>
    <dgm:cxn modelId="{7C5184F9-D3A2-4ED5-89B8-CBC425BBE239}" type="presOf" srcId="{0CA71469-7455-4737-A25C-79727C5BF634}" destId="{0C32B978-EE3D-A443-A7FC-EA8DF48FD38A}" srcOrd="0" destOrd="2" presId="urn:microsoft.com/office/officeart/2005/8/layout/vList6"/>
    <dgm:cxn modelId="{4E37EB9C-6053-4360-9039-946746CEB1A6}" type="presOf" srcId="{A9E3E179-1CF6-C245-A3B6-0613E0AE9D86}" destId="{CA56766B-2901-3049-B9C5-860E5804355A}" srcOrd="0" destOrd="0" presId="urn:microsoft.com/office/officeart/2005/8/layout/vList6"/>
    <dgm:cxn modelId="{209AD84E-D1C9-4EE6-95E4-3BC5D4D73E08}" type="presOf" srcId="{3A1460B3-1305-454F-8499-1799B02BA3C7}" destId="{275EDDFD-2E4B-6147-8D0A-967BF0BF1BCA}" srcOrd="0" destOrd="0" presId="urn:microsoft.com/office/officeart/2005/8/layout/vList6"/>
    <dgm:cxn modelId="{7694BF76-016C-4E04-B681-B119034A5DF4}" srcId="{E3AB8F7D-E695-CB42-9569-8E8ED22516A5}" destId="{7CDB7E28-72B0-459C-A4E3-C6C0C882B401}" srcOrd="1" destOrd="0" parTransId="{A142F75F-752A-42E6-A25A-21A81984DF31}" sibTransId="{A75321B7-86A4-4CD8-8301-CF1D409D9781}"/>
    <dgm:cxn modelId="{5DB01D2A-BFFA-44C0-881D-B2AE777ACA12}" type="presOf" srcId="{448F4C62-C2EA-487B-A1E2-DE5637539501}" destId="{ACC4D7A1-E8BF-AA4D-BC1B-7107357B6ABB}" srcOrd="0" destOrd="1" presId="urn:microsoft.com/office/officeart/2005/8/layout/vList6"/>
    <dgm:cxn modelId="{53031FC5-B568-4249-B495-3D195C89B543}" type="presOf" srcId="{5BC4AB3C-A41A-5242-9072-F770A49CE168}" destId="{CA9358D2-F695-A14C-8F23-8FF83E15EB6B}" srcOrd="0" destOrd="0" presId="urn:microsoft.com/office/officeart/2005/8/layout/vList6"/>
    <dgm:cxn modelId="{A1E76536-F2A6-4016-ABB5-1FF80D78868C}" type="presOf" srcId="{A5C6AB50-4407-1C49-BB77-B26EC7E949ED}" destId="{ACC4D7A1-E8BF-AA4D-BC1B-7107357B6ABB}" srcOrd="0" destOrd="0" presId="urn:microsoft.com/office/officeart/2005/8/layout/vList6"/>
    <dgm:cxn modelId="{69A15707-D701-4285-8D0F-303781C33D8F}" srcId="{5BC4AB3C-A41A-5242-9072-F770A49CE168}" destId="{B9A7D318-FD84-44F5-A7DA-65EA698F3C78}" srcOrd="1" destOrd="0" parTransId="{74CC3472-A51F-4E13-A7FA-3168708AEA38}" sibTransId="{31027C17-D9E0-4E24-9560-E5CE149BC370}"/>
    <dgm:cxn modelId="{169A34FE-6571-1D42-A102-27180D024EBA}" srcId="{4127D91A-E8C9-554C-80D1-97A663E8FC6A}" destId="{5BC4AB3C-A41A-5242-9072-F770A49CE168}" srcOrd="1" destOrd="0" parTransId="{1505603E-63E4-924F-B374-A889F36B971C}" sibTransId="{374356C1-EFF0-8947-94AD-D2C1A00C529B}"/>
    <dgm:cxn modelId="{3C36B90F-8441-5043-813D-299FA77E944D}" srcId="{A9E3E179-1CF6-C245-A3B6-0613E0AE9D86}" destId="{6DE5B813-842E-FD4D-A3FE-80F03F39A6EE}" srcOrd="0" destOrd="0" parTransId="{4C4A686C-AD2B-EE45-B70A-325CE2D8E123}" sibTransId="{B304BDED-CEEC-494B-88EA-0FF452AE57A0}"/>
    <dgm:cxn modelId="{02D50B03-8368-453E-A007-22995BE29A7E}" type="presOf" srcId="{A6A59C20-0FE1-564A-A80B-4035E93E2842}" destId="{F4589AAA-B107-BA44-A739-EC0BE0D07BB5}" srcOrd="0" destOrd="0" presId="urn:microsoft.com/office/officeart/2005/8/layout/vList6"/>
    <dgm:cxn modelId="{F39DE755-F240-4263-8041-BB8A620049C6}" srcId="{8BFC81F8-780B-1A4A-A5A5-DECE48F15605}" destId="{448F4C62-C2EA-487B-A1E2-DE5637539501}" srcOrd="1" destOrd="0" parTransId="{E2896CCB-2599-4B9D-A261-B1043145C9A5}" sibTransId="{60DFA378-40AB-48D6-841F-B8595ED9A13B}"/>
    <dgm:cxn modelId="{216AB2BB-397E-6F48-97B7-078B1122E26B}" srcId="{88BC6095-11CC-4A4E-9A56-E4F34E994F75}" destId="{DD17DF4E-88E8-B645-A18F-1D1995408EE5}" srcOrd="0" destOrd="0" parTransId="{802CB91C-D966-7448-8433-92F73B9BCF0F}" sibTransId="{4E10E56F-5A29-8242-93AD-456D1B423B0F}"/>
    <dgm:cxn modelId="{1DCF290A-7F58-4DFB-A185-AE6FD0C11289}" srcId="{5BC4AB3C-A41A-5242-9072-F770A49CE168}" destId="{3A1460B3-1305-454F-8499-1799B02BA3C7}" srcOrd="0" destOrd="0" parTransId="{28E7D414-A680-49CC-A470-61443A840BB3}" sibTransId="{FD6FE9B4-D05E-4C2F-8E4F-7376C466B7E6}"/>
    <dgm:cxn modelId="{878B30C1-ADC1-AF42-845D-F8F7D8A74CAD}" srcId="{4127D91A-E8C9-554C-80D1-97A663E8FC6A}" destId="{8BFC81F8-780B-1A4A-A5A5-DECE48F15605}" srcOrd="4" destOrd="0" parTransId="{2B779D00-0FF4-254E-A9E1-85176358D207}" sibTransId="{DDFD4B17-5CB7-574C-BE38-B3149D239DB6}"/>
    <dgm:cxn modelId="{6201B635-580A-4329-AC13-B4D53B532291}" type="presOf" srcId="{4127D91A-E8C9-554C-80D1-97A663E8FC6A}" destId="{763A7F0B-63A6-314B-A009-9A5507D1D5A2}" srcOrd="0" destOrd="0" presId="urn:microsoft.com/office/officeart/2005/8/layout/vList6"/>
    <dgm:cxn modelId="{1D0F7FB4-3F9B-B34E-BDB4-623DD647FC38}" srcId="{8BFC81F8-780B-1A4A-A5A5-DECE48F15605}" destId="{A5C6AB50-4407-1C49-BB77-B26EC7E949ED}" srcOrd="0" destOrd="0" parTransId="{4C390985-1FD8-E546-84E6-B76E99AD7B03}" sibTransId="{824845D9-9A3A-D041-9F97-5BADF2107635}"/>
    <dgm:cxn modelId="{718ACBB2-D9CB-47F3-813B-94DF93FE7D52}" type="presOf" srcId="{7CACE3D0-7696-4DB8-93DA-2DB3B14672EA}" destId="{0C32B978-EE3D-A443-A7FC-EA8DF48FD38A}" srcOrd="0" destOrd="1" presId="urn:microsoft.com/office/officeart/2005/8/layout/vList6"/>
    <dgm:cxn modelId="{472DDFF5-0795-4F49-8200-4A70BFA5BC9A}" type="presOf" srcId="{6DE5B813-842E-FD4D-A3FE-80F03F39A6EE}" destId="{11EC766E-21D0-F648-A3BE-6DDA6F4FD460}" srcOrd="0" destOrd="0" presId="urn:microsoft.com/office/officeart/2005/8/layout/vList6"/>
    <dgm:cxn modelId="{98EAC95C-2543-401E-9C2C-28364EC5185C}" type="presOf" srcId="{DD17DF4E-88E8-B645-A18F-1D1995408EE5}" destId="{0C32B978-EE3D-A443-A7FC-EA8DF48FD38A}" srcOrd="0" destOrd="0" presId="urn:microsoft.com/office/officeart/2005/8/layout/vList6"/>
    <dgm:cxn modelId="{A2FBED91-BCB2-4547-93A5-93953127DDCF}" type="presOf" srcId="{6B572B02-4B6B-814D-AB94-F5EA782F4E74}" destId="{24FD6912-DA29-7A46-A95D-F22CB48C92D6}" srcOrd="0" destOrd="0" presId="urn:microsoft.com/office/officeart/2005/8/layout/vList6"/>
    <dgm:cxn modelId="{BF1FC124-57ED-4A6F-BC6A-319DF96F272E}" type="presParOf" srcId="{763A7F0B-63A6-314B-A009-9A5507D1D5A2}" destId="{51630FE0-E067-6A42-A7B5-0A8A85064A4D}" srcOrd="0" destOrd="0" presId="urn:microsoft.com/office/officeart/2005/8/layout/vList6"/>
    <dgm:cxn modelId="{825A2C34-3274-4EF4-B0D6-DAC06D3E21E7}" type="presParOf" srcId="{51630FE0-E067-6A42-A7B5-0A8A85064A4D}" destId="{CA56766B-2901-3049-B9C5-860E5804355A}" srcOrd="0" destOrd="0" presId="urn:microsoft.com/office/officeart/2005/8/layout/vList6"/>
    <dgm:cxn modelId="{1C76AF17-DB70-425D-9622-2F269B6467E6}" type="presParOf" srcId="{51630FE0-E067-6A42-A7B5-0A8A85064A4D}" destId="{11EC766E-21D0-F648-A3BE-6DDA6F4FD460}" srcOrd="1" destOrd="0" presId="urn:microsoft.com/office/officeart/2005/8/layout/vList6"/>
    <dgm:cxn modelId="{9D5A6A9C-6951-42E9-AE4D-762E4BBFF400}" type="presParOf" srcId="{763A7F0B-63A6-314B-A009-9A5507D1D5A2}" destId="{71B26E3C-72EC-3046-808B-1887608C3D68}" srcOrd="1" destOrd="0" presId="urn:microsoft.com/office/officeart/2005/8/layout/vList6"/>
    <dgm:cxn modelId="{7530A46E-A0EF-4689-97A7-DEBF162EF800}" type="presParOf" srcId="{763A7F0B-63A6-314B-A009-9A5507D1D5A2}" destId="{9B2D00A6-404A-5E47-BC71-2FC311423353}" srcOrd="2" destOrd="0" presId="urn:microsoft.com/office/officeart/2005/8/layout/vList6"/>
    <dgm:cxn modelId="{8C14297D-0B63-4303-A7F5-F745838BEAE8}" type="presParOf" srcId="{9B2D00A6-404A-5E47-BC71-2FC311423353}" destId="{CA9358D2-F695-A14C-8F23-8FF83E15EB6B}" srcOrd="0" destOrd="0" presId="urn:microsoft.com/office/officeart/2005/8/layout/vList6"/>
    <dgm:cxn modelId="{D7B86D10-3DB7-4219-BB76-844B4833306F}" type="presParOf" srcId="{9B2D00A6-404A-5E47-BC71-2FC311423353}" destId="{275EDDFD-2E4B-6147-8D0A-967BF0BF1BCA}" srcOrd="1" destOrd="0" presId="urn:microsoft.com/office/officeart/2005/8/layout/vList6"/>
    <dgm:cxn modelId="{DD846473-2CC5-4E24-AC31-E6AC6DCBF22B}" type="presParOf" srcId="{763A7F0B-63A6-314B-A009-9A5507D1D5A2}" destId="{10C461EF-2788-DE48-B357-929B880B32F7}" srcOrd="3" destOrd="0" presId="urn:microsoft.com/office/officeart/2005/8/layout/vList6"/>
    <dgm:cxn modelId="{16C06D1A-B5E0-4458-85D6-9AD2E535E5C3}" type="presParOf" srcId="{763A7F0B-63A6-314B-A009-9A5507D1D5A2}" destId="{BE9CCED0-BB4C-9D42-AE91-45D84A5D1449}" srcOrd="4" destOrd="0" presId="urn:microsoft.com/office/officeart/2005/8/layout/vList6"/>
    <dgm:cxn modelId="{9EF1435C-D217-4798-8335-49666F8A889B}" type="presParOf" srcId="{BE9CCED0-BB4C-9D42-AE91-45D84A5D1449}" destId="{24FD6912-DA29-7A46-A95D-F22CB48C92D6}" srcOrd="0" destOrd="0" presId="urn:microsoft.com/office/officeart/2005/8/layout/vList6"/>
    <dgm:cxn modelId="{93D0E6CE-2C54-4C6D-943F-F0C44ABD5C3E}" type="presParOf" srcId="{BE9CCED0-BB4C-9D42-AE91-45D84A5D1449}" destId="{F4589AAA-B107-BA44-A739-EC0BE0D07BB5}" srcOrd="1" destOrd="0" presId="urn:microsoft.com/office/officeart/2005/8/layout/vList6"/>
    <dgm:cxn modelId="{65C929A5-78CD-4569-8511-039299477F2F}" type="presParOf" srcId="{763A7F0B-63A6-314B-A009-9A5507D1D5A2}" destId="{03F06AD3-E710-4F4A-986A-6A0A9D37A575}" srcOrd="5" destOrd="0" presId="urn:microsoft.com/office/officeart/2005/8/layout/vList6"/>
    <dgm:cxn modelId="{44457289-EDC7-45AD-A975-3FED0591498E}" type="presParOf" srcId="{763A7F0B-63A6-314B-A009-9A5507D1D5A2}" destId="{A3183CA6-46C2-374E-88C2-D08CE2830106}" srcOrd="6" destOrd="0" presId="urn:microsoft.com/office/officeart/2005/8/layout/vList6"/>
    <dgm:cxn modelId="{572A511F-4C01-47E6-959F-40B4D0C2ACC3}" type="presParOf" srcId="{A3183CA6-46C2-374E-88C2-D08CE2830106}" destId="{8155E29C-2F60-954C-B36C-E8E02CB4FC8A}" srcOrd="0" destOrd="0" presId="urn:microsoft.com/office/officeart/2005/8/layout/vList6"/>
    <dgm:cxn modelId="{A795A822-EEA0-4EF7-8436-5CE35C330DB2}" type="presParOf" srcId="{A3183CA6-46C2-374E-88C2-D08CE2830106}" destId="{38B98491-AED3-FD45-BE45-775C38129EF0}" srcOrd="1" destOrd="0" presId="urn:microsoft.com/office/officeart/2005/8/layout/vList6"/>
    <dgm:cxn modelId="{528715E6-9565-45BF-A077-E9E7C1B790E8}" type="presParOf" srcId="{763A7F0B-63A6-314B-A009-9A5507D1D5A2}" destId="{E2B7B279-DCBA-004D-B8AC-738040A7C305}" srcOrd="7" destOrd="0" presId="urn:microsoft.com/office/officeart/2005/8/layout/vList6"/>
    <dgm:cxn modelId="{8A0E2014-1282-4FC4-9DFE-E93B16ED6CAD}" type="presParOf" srcId="{763A7F0B-63A6-314B-A009-9A5507D1D5A2}" destId="{17F70148-B03F-7247-B4FE-21512047AD0A}" srcOrd="8" destOrd="0" presId="urn:microsoft.com/office/officeart/2005/8/layout/vList6"/>
    <dgm:cxn modelId="{23758882-AAD2-41DE-81E0-936EBBDC7F60}" type="presParOf" srcId="{17F70148-B03F-7247-B4FE-21512047AD0A}" destId="{F285C8F0-067A-FD49-9DC1-1978F51DE5F5}" srcOrd="0" destOrd="0" presId="urn:microsoft.com/office/officeart/2005/8/layout/vList6"/>
    <dgm:cxn modelId="{E79B9CD8-FEC9-4B8D-A17C-28B799C42CB4}" type="presParOf" srcId="{17F70148-B03F-7247-B4FE-21512047AD0A}" destId="{ACC4D7A1-E8BF-AA4D-BC1B-7107357B6ABB}" srcOrd="1" destOrd="0" presId="urn:microsoft.com/office/officeart/2005/8/layout/vList6"/>
    <dgm:cxn modelId="{D47768AC-DFC9-4CC7-A14E-3FE922AB07F4}" type="presParOf" srcId="{763A7F0B-63A6-314B-A009-9A5507D1D5A2}" destId="{FA1E7C35-08F4-3446-B096-34F15E36EEA1}" srcOrd="9" destOrd="0" presId="urn:microsoft.com/office/officeart/2005/8/layout/vList6"/>
    <dgm:cxn modelId="{6C55FA9D-9BAE-4F5E-9042-853AC4E079F9}" type="presParOf" srcId="{763A7F0B-63A6-314B-A009-9A5507D1D5A2}" destId="{18DEAF28-9CC3-BE4E-8E65-4F659D8B4ABD}" srcOrd="10" destOrd="0" presId="urn:microsoft.com/office/officeart/2005/8/layout/vList6"/>
    <dgm:cxn modelId="{E9A104C7-DFAB-464D-9237-C137C70F638F}" type="presParOf" srcId="{18DEAF28-9CC3-BE4E-8E65-4F659D8B4ABD}" destId="{AB10C2EE-C3CA-834A-AD8F-D5BE6D6E667D}" srcOrd="0" destOrd="0" presId="urn:microsoft.com/office/officeart/2005/8/layout/vList6"/>
    <dgm:cxn modelId="{57E3CE35-CC27-49AD-80F4-F21A39301397}" type="presParOf" srcId="{18DEAF28-9CC3-BE4E-8E65-4F659D8B4ABD}" destId="{0C32B978-EE3D-A443-A7FC-EA8DF48FD38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496F7E-BD6C-1645-8212-047801A82A41}" type="doc">
      <dgm:prSet loTypeId="urn:microsoft.com/office/officeart/2008/layout/PictureStrip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CDE01D-C3D6-794F-8FBA-DECE964049C6}">
      <dgm:prSet phldrT="[Text]"/>
      <dgm:spPr/>
      <dgm:t>
        <a:bodyPr/>
        <a:lstStyle/>
        <a:p>
          <a:r>
            <a:rPr lang="en-US" dirty="0" smtClean="0">
              <a:solidFill>
                <a:srgbClr val="000099"/>
              </a:solidFill>
            </a:rPr>
            <a:t>Development planning and SDG outcomes can be visualized with maps. </a:t>
          </a:r>
          <a:endParaRPr lang="en-US" dirty="0">
            <a:solidFill>
              <a:srgbClr val="000099"/>
            </a:solidFill>
          </a:endParaRPr>
        </a:p>
      </dgm:t>
    </dgm:pt>
    <dgm:pt modelId="{F0E5C75C-AC96-1247-919B-19C8404194BF}" type="parTrans" cxnId="{D0D388EB-EE56-CF42-B354-BC018AAA8613}">
      <dgm:prSet/>
      <dgm:spPr/>
      <dgm:t>
        <a:bodyPr/>
        <a:lstStyle/>
        <a:p>
          <a:endParaRPr lang="en-US"/>
        </a:p>
      </dgm:t>
    </dgm:pt>
    <dgm:pt modelId="{3B27E063-059E-094E-88C9-14165ADC78D8}" type="sibTrans" cxnId="{D0D388EB-EE56-CF42-B354-BC018AAA8613}">
      <dgm:prSet/>
      <dgm:spPr/>
      <dgm:t>
        <a:bodyPr/>
        <a:lstStyle/>
        <a:p>
          <a:endParaRPr lang="en-US"/>
        </a:p>
      </dgm:t>
    </dgm:pt>
    <dgm:pt modelId="{2A6EDCDF-B290-C943-9221-8542E10A960C}">
      <dgm:prSet/>
      <dgm:spPr/>
      <dgm:t>
        <a:bodyPr/>
        <a:lstStyle/>
        <a:p>
          <a:r>
            <a:rPr lang="en-US" dirty="0" smtClean="0">
              <a:solidFill>
                <a:srgbClr val="000099"/>
              </a:solidFill>
            </a:rPr>
            <a:t>Mapping SDG related data  will improve planning, evaluation and communication of the results.</a:t>
          </a:r>
          <a:endParaRPr lang="en-US" dirty="0">
            <a:solidFill>
              <a:srgbClr val="000099"/>
            </a:solidFill>
          </a:endParaRPr>
        </a:p>
      </dgm:t>
    </dgm:pt>
    <dgm:pt modelId="{07A00CEE-C815-BA41-BCA4-EA2E1380D545}" type="parTrans" cxnId="{0EDA3651-366F-1749-8808-3B3CDB99B138}">
      <dgm:prSet/>
      <dgm:spPr/>
      <dgm:t>
        <a:bodyPr/>
        <a:lstStyle/>
        <a:p>
          <a:endParaRPr lang="en-US"/>
        </a:p>
      </dgm:t>
    </dgm:pt>
    <dgm:pt modelId="{4CBD1243-CD43-4741-B377-54AAC8420A1D}" type="sibTrans" cxnId="{0EDA3651-366F-1749-8808-3B3CDB99B138}">
      <dgm:prSet/>
      <dgm:spPr/>
      <dgm:t>
        <a:bodyPr/>
        <a:lstStyle/>
        <a:p>
          <a:endParaRPr lang="en-US"/>
        </a:p>
      </dgm:t>
    </dgm:pt>
    <dgm:pt modelId="{FFDE96DF-1C32-C04A-BB02-C558BBF00907}">
      <dgm:prSet/>
      <dgm:spPr/>
      <dgm:t>
        <a:bodyPr/>
        <a:lstStyle/>
        <a:p>
          <a:r>
            <a:rPr lang="en-US" dirty="0" smtClean="0">
              <a:solidFill>
                <a:srgbClr val="000099"/>
              </a:solidFill>
            </a:rPr>
            <a:t>Technological innovations are increasing our measuring abilities and cost-reductions are making it feasible.</a:t>
          </a:r>
        </a:p>
      </dgm:t>
    </dgm:pt>
    <dgm:pt modelId="{A570DA53-2345-864A-8145-921E1F7DE56F}" type="parTrans" cxnId="{E697DFC4-7B13-3442-81A0-87F05930482F}">
      <dgm:prSet/>
      <dgm:spPr/>
      <dgm:t>
        <a:bodyPr/>
        <a:lstStyle/>
        <a:p>
          <a:endParaRPr lang="en-US"/>
        </a:p>
      </dgm:t>
    </dgm:pt>
    <dgm:pt modelId="{37FC683C-FE06-5E4B-A451-5524346E9852}" type="sibTrans" cxnId="{E697DFC4-7B13-3442-81A0-87F05930482F}">
      <dgm:prSet/>
      <dgm:spPr/>
      <dgm:t>
        <a:bodyPr/>
        <a:lstStyle/>
        <a:p>
          <a:endParaRPr lang="en-US"/>
        </a:p>
      </dgm:t>
    </dgm:pt>
    <dgm:pt modelId="{6DDF1E8A-6F6F-7C4A-9851-12A2BFB76FEB}">
      <dgm:prSet/>
      <dgm:spPr/>
      <dgm:t>
        <a:bodyPr/>
        <a:lstStyle/>
        <a:p>
          <a:r>
            <a:rPr lang="en-US" dirty="0" smtClean="0">
              <a:solidFill>
                <a:srgbClr val="000099"/>
              </a:solidFill>
            </a:rPr>
            <a:t>The SDGs arrive at a prime convergence moment for seizing the power of spatial data and information.</a:t>
          </a:r>
        </a:p>
      </dgm:t>
    </dgm:pt>
    <dgm:pt modelId="{352566E9-F5C7-5B4A-BAE3-D81F74F79B59}" type="parTrans" cxnId="{43152B97-92AE-F543-9E10-DAB008046222}">
      <dgm:prSet/>
      <dgm:spPr/>
      <dgm:t>
        <a:bodyPr/>
        <a:lstStyle/>
        <a:p>
          <a:endParaRPr lang="en-US"/>
        </a:p>
      </dgm:t>
    </dgm:pt>
    <dgm:pt modelId="{C341C2B3-77C2-3448-9ED1-210482F5A8F3}" type="sibTrans" cxnId="{43152B97-92AE-F543-9E10-DAB008046222}">
      <dgm:prSet/>
      <dgm:spPr/>
      <dgm:t>
        <a:bodyPr/>
        <a:lstStyle/>
        <a:p>
          <a:endParaRPr lang="en-US"/>
        </a:p>
      </dgm:t>
    </dgm:pt>
    <dgm:pt modelId="{A58E1F6B-BE1F-E045-B71B-E9D0C4BB1DD0}" type="pres">
      <dgm:prSet presAssocID="{D2496F7E-BD6C-1645-8212-047801A82A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7877CA-81B4-E84E-B9A0-2FA3F2F56F96}" type="pres">
      <dgm:prSet presAssocID="{FECDE01D-C3D6-794F-8FBA-DECE964049C6}" presName="composite" presStyleCnt="0"/>
      <dgm:spPr/>
    </dgm:pt>
    <dgm:pt modelId="{8AF8F326-86AD-004A-96FE-59B5F611C1A9}" type="pres">
      <dgm:prSet presAssocID="{FECDE01D-C3D6-794F-8FBA-DECE964049C6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A7EFCB-2384-014A-83EF-C17E6118D592}" type="pres">
      <dgm:prSet presAssocID="{FECDE01D-C3D6-794F-8FBA-DECE964049C6}" presName="rect2" presStyleLbl="fgImgPlace1" presStyleIdx="0" presStyleCnt="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en-US"/>
        </a:p>
      </dgm:t>
    </dgm:pt>
    <dgm:pt modelId="{67AD8B6C-935C-964C-BB26-78A6384241DE}" type="pres">
      <dgm:prSet presAssocID="{3B27E063-059E-094E-88C9-14165ADC78D8}" presName="sibTrans" presStyleCnt="0"/>
      <dgm:spPr/>
    </dgm:pt>
    <dgm:pt modelId="{3F5844B4-34D8-8848-9C6A-974426DE2D84}" type="pres">
      <dgm:prSet presAssocID="{2A6EDCDF-B290-C943-9221-8542E10A960C}" presName="composite" presStyleCnt="0"/>
      <dgm:spPr/>
    </dgm:pt>
    <dgm:pt modelId="{B68BEB58-DD69-1349-A1E8-8440A6847703}" type="pres">
      <dgm:prSet presAssocID="{2A6EDCDF-B290-C943-9221-8542E10A960C}" presName="rect1" presStyleLbl="trAlignAcc1" presStyleIdx="1" presStyleCnt="4" custLinFactNeighborX="-10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89D996-CF8A-244B-A09A-2E35EE308FC9}" type="pres">
      <dgm:prSet presAssocID="{2A6EDCDF-B290-C943-9221-8542E10A960C}" presName="rect2" presStyleLbl="fgImgPlace1" presStyleIdx="1" presStyleCnt="4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7000" r="-77000"/>
          </a:stretch>
        </a:blipFill>
      </dgm:spPr>
      <dgm:t>
        <a:bodyPr/>
        <a:lstStyle/>
        <a:p>
          <a:endParaRPr lang="en-US"/>
        </a:p>
      </dgm:t>
    </dgm:pt>
    <dgm:pt modelId="{BE2CD7F3-EBB5-9943-9B38-565B96D950CC}" type="pres">
      <dgm:prSet presAssocID="{4CBD1243-CD43-4741-B377-54AAC8420A1D}" presName="sibTrans" presStyleCnt="0"/>
      <dgm:spPr/>
    </dgm:pt>
    <dgm:pt modelId="{19407694-4776-7A4D-BFC6-653DBAD0C74C}" type="pres">
      <dgm:prSet presAssocID="{FFDE96DF-1C32-C04A-BB02-C558BBF00907}" presName="composite" presStyleCnt="0"/>
      <dgm:spPr/>
    </dgm:pt>
    <dgm:pt modelId="{C8EA29BE-94A6-0D4E-B1A3-DF634883D432}" type="pres">
      <dgm:prSet presAssocID="{FFDE96DF-1C32-C04A-BB02-C558BBF00907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39BE95-12F0-F049-8E46-8841718C939C}" type="pres">
      <dgm:prSet presAssocID="{FFDE96DF-1C32-C04A-BB02-C558BBF00907}" presName="rect2" presStyleLbl="fgImgPlace1" presStyleIdx="2" presStyleCnt="4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  <dgm:pt modelId="{47C67FE4-C995-E647-AEA9-11C8ED69E780}" type="pres">
      <dgm:prSet presAssocID="{37FC683C-FE06-5E4B-A451-5524346E9852}" presName="sibTrans" presStyleCnt="0"/>
      <dgm:spPr/>
    </dgm:pt>
    <dgm:pt modelId="{80225962-8B41-2B44-B736-79620868137F}" type="pres">
      <dgm:prSet presAssocID="{6DDF1E8A-6F6F-7C4A-9851-12A2BFB76FEB}" presName="composite" presStyleCnt="0"/>
      <dgm:spPr/>
    </dgm:pt>
    <dgm:pt modelId="{F61CB330-59CB-EF4F-9B94-BCDE6297D4F3}" type="pres">
      <dgm:prSet presAssocID="{6DDF1E8A-6F6F-7C4A-9851-12A2BFB76FEB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0CC165-B898-814C-92FA-1E411A340E29}" type="pres">
      <dgm:prSet presAssocID="{6DDF1E8A-6F6F-7C4A-9851-12A2BFB76FEB}" presName="rect2" presStyleLbl="fgImgPlace1" presStyleIdx="3" presStyleCnt="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3000" r="-43000"/>
          </a:stretch>
        </a:blipFill>
      </dgm:spPr>
      <dgm:t>
        <a:bodyPr/>
        <a:lstStyle/>
        <a:p>
          <a:endParaRPr lang="en-US"/>
        </a:p>
      </dgm:t>
    </dgm:pt>
  </dgm:ptLst>
  <dgm:cxnLst>
    <dgm:cxn modelId="{43152B97-92AE-F543-9E10-DAB008046222}" srcId="{D2496F7E-BD6C-1645-8212-047801A82A41}" destId="{6DDF1E8A-6F6F-7C4A-9851-12A2BFB76FEB}" srcOrd="3" destOrd="0" parTransId="{352566E9-F5C7-5B4A-BAE3-D81F74F79B59}" sibTransId="{C341C2B3-77C2-3448-9ED1-210482F5A8F3}"/>
    <dgm:cxn modelId="{0EDA3651-366F-1749-8808-3B3CDB99B138}" srcId="{D2496F7E-BD6C-1645-8212-047801A82A41}" destId="{2A6EDCDF-B290-C943-9221-8542E10A960C}" srcOrd="1" destOrd="0" parTransId="{07A00CEE-C815-BA41-BCA4-EA2E1380D545}" sibTransId="{4CBD1243-CD43-4741-B377-54AAC8420A1D}"/>
    <dgm:cxn modelId="{D0D388EB-EE56-CF42-B354-BC018AAA8613}" srcId="{D2496F7E-BD6C-1645-8212-047801A82A41}" destId="{FECDE01D-C3D6-794F-8FBA-DECE964049C6}" srcOrd="0" destOrd="0" parTransId="{F0E5C75C-AC96-1247-919B-19C8404194BF}" sibTransId="{3B27E063-059E-094E-88C9-14165ADC78D8}"/>
    <dgm:cxn modelId="{6D24F871-C252-43E7-906D-95A90775C14B}" type="presOf" srcId="{2A6EDCDF-B290-C943-9221-8542E10A960C}" destId="{B68BEB58-DD69-1349-A1E8-8440A6847703}" srcOrd="0" destOrd="0" presId="urn:microsoft.com/office/officeart/2008/layout/PictureStrips"/>
    <dgm:cxn modelId="{5295228A-408F-484B-B8FF-5791A6DF14BA}" type="presOf" srcId="{FECDE01D-C3D6-794F-8FBA-DECE964049C6}" destId="{8AF8F326-86AD-004A-96FE-59B5F611C1A9}" srcOrd="0" destOrd="0" presId="urn:microsoft.com/office/officeart/2008/layout/PictureStrips"/>
    <dgm:cxn modelId="{06DD31B5-7591-4E32-AA60-B34ED5766884}" type="presOf" srcId="{6DDF1E8A-6F6F-7C4A-9851-12A2BFB76FEB}" destId="{F61CB330-59CB-EF4F-9B94-BCDE6297D4F3}" srcOrd="0" destOrd="0" presId="urn:microsoft.com/office/officeart/2008/layout/PictureStrips"/>
    <dgm:cxn modelId="{52C20B2F-B212-485B-9089-ECB0E4178E0C}" type="presOf" srcId="{D2496F7E-BD6C-1645-8212-047801A82A41}" destId="{A58E1F6B-BE1F-E045-B71B-E9D0C4BB1DD0}" srcOrd="0" destOrd="0" presId="urn:microsoft.com/office/officeart/2008/layout/PictureStrips"/>
    <dgm:cxn modelId="{E697DFC4-7B13-3442-81A0-87F05930482F}" srcId="{D2496F7E-BD6C-1645-8212-047801A82A41}" destId="{FFDE96DF-1C32-C04A-BB02-C558BBF00907}" srcOrd="2" destOrd="0" parTransId="{A570DA53-2345-864A-8145-921E1F7DE56F}" sibTransId="{37FC683C-FE06-5E4B-A451-5524346E9852}"/>
    <dgm:cxn modelId="{6FD7EDB3-5A5F-412D-B0BE-71831D2EEDA4}" type="presOf" srcId="{FFDE96DF-1C32-C04A-BB02-C558BBF00907}" destId="{C8EA29BE-94A6-0D4E-B1A3-DF634883D432}" srcOrd="0" destOrd="0" presId="urn:microsoft.com/office/officeart/2008/layout/PictureStrips"/>
    <dgm:cxn modelId="{9567F00C-D481-4449-A6BC-E86472912106}" type="presParOf" srcId="{A58E1F6B-BE1F-E045-B71B-E9D0C4BB1DD0}" destId="{CE7877CA-81B4-E84E-B9A0-2FA3F2F56F96}" srcOrd="0" destOrd="0" presId="urn:microsoft.com/office/officeart/2008/layout/PictureStrips"/>
    <dgm:cxn modelId="{460DB421-833A-4ADC-8060-24693CFAB484}" type="presParOf" srcId="{CE7877CA-81B4-E84E-B9A0-2FA3F2F56F96}" destId="{8AF8F326-86AD-004A-96FE-59B5F611C1A9}" srcOrd="0" destOrd="0" presId="urn:microsoft.com/office/officeart/2008/layout/PictureStrips"/>
    <dgm:cxn modelId="{5B74C57C-C585-4FC3-BEC7-FFE15D8E7A1B}" type="presParOf" srcId="{CE7877CA-81B4-E84E-B9A0-2FA3F2F56F96}" destId="{04A7EFCB-2384-014A-83EF-C17E6118D592}" srcOrd="1" destOrd="0" presId="urn:microsoft.com/office/officeart/2008/layout/PictureStrips"/>
    <dgm:cxn modelId="{E459C050-06AA-44EE-911C-BDBD13087892}" type="presParOf" srcId="{A58E1F6B-BE1F-E045-B71B-E9D0C4BB1DD0}" destId="{67AD8B6C-935C-964C-BB26-78A6384241DE}" srcOrd="1" destOrd="0" presId="urn:microsoft.com/office/officeart/2008/layout/PictureStrips"/>
    <dgm:cxn modelId="{70BE53EA-EACA-4400-9201-475E05751F13}" type="presParOf" srcId="{A58E1F6B-BE1F-E045-B71B-E9D0C4BB1DD0}" destId="{3F5844B4-34D8-8848-9C6A-974426DE2D84}" srcOrd="2" destOrd="0" presId="urn:microsoft.com/office/officeart/2008/layout/PictureStrips"/>
    <dgm:cxn modelId="{858AB8AE-0938-4903-81B8-B07A0E76358E}" type="presParOf" srcId="{3F5844B4-34D8-8848-9C6A-974426DE2D84}" destId="{B68BEB58-DD69-1349-A1E8-8440A6847703}" srcOrd="0" destOrd="0" presId="urn:microsoft.com/office/officeart/2008/layout/PictureStrips"/>
    <dgm:cxn modelId="{F391BA11-3343-4283-9453-B5FBE1625F0F}" type="presParOf" srcId="{3F5844B4-34D8-8848-9C6A-974426DE2D84}" destId="{2889D996-CF8A-244B-A09A-2E35EE308FC9}" srcOrd="1" destOrd="0" presId="urn:microsoft.com/office/officeart/2008/layout/PictureStrips"/>
    <dgm:cxn modelId="{EB25D635-B00D-4C18-AC2C-7E03D0857D54}" type="presParOf" srcId="{A58E1F6B-BE1F-E045-B71B-E9D0C4BB1DD0}" destId="{BE2CD7F3-EBB5-9943-9B38-565B96D950CC}" srcOrd="3" destOrd="0" presId="urn:microsoft.com/office/officeart/2008/layout/PictureStrips"/>
    <dgm:cxn modelId="{A835C9A3-E112-4CC8-B66C-F06631E67F24}" type="presParOf" srcId="{A58E1F6B-BE1F-E045-B71B-E9D0C4BB1DD0}" destId="{19407694-4776-7A4D-BFC6-653DBAD0C74C}" srcOrd="4" destOrd="0" presId="urn:microsoft.com/office/officeart/2008/layout/PictureStrips"/>
    <dgm:cxn modelId="{5309EF80-8461-405C-B822-11D107BAD7AC}" type="presParOf" srcId="{19407694-4776-7A4D-BFC6-653DBAD0C74C}" destId="{C8EA29BE-94A6-0D4E-B1A3-DF634883D432}" srcOrd="0" destOrd="0" presId="urn:microsoft.com/office/officeart/2008/layout/PictureStrips"/>
    <dgm:cxn modelId="{95C31F00-2DBC-4E5E-89D0-E73F9B5A64BD}" type="presParOf" srcId="{19407694-4776-7A4D-BFC6-653DBAD0C74C}" destId="{6439BE95-12F0-F049-8E46-8841718C939C}" srcOrd="1" destOrd="0" presId="urn:microsoft.com/office/officeart/2008/layout/PictureStrips"/>
    <dgm:cxn modelId="{419891D9-D19D-40F6-A859-B0136EA28D49}" type="presParOf" srcId="{A58E1F6B-BE1F-E045-B71B-E9D0C4BB1DD0}" destId="{47C67FE4-C995-E647-AEA9-11C8ED69E780}" srcOrd="5" destOrd="0" presId="urn:microsoft.com/office/officeart/2008/layout/PictureStrips"/>
    <dgm:cxn modelId="{DB0C2949-B71E-4622-9ADD-0C87551817C7}" type="presParOf" srcId="{A58E1F6B-BE1F-E045-B71B-E9D0C4BB1DD0}" destId="{80225962-8B41-2B44-B736-79620868137F}" srcOrd="6" destOrd="0" presId="urn:microsoft.com/office/officeart/2008/layout/PictureStrips"/>
    <dgm:cxn modelId="{1704BC4A-0A9B-4215-94CD-CAAC045C8186}" type="presParOf" srcId="{80225962-8B41-2B44-B736-79620868137F}" destId="{F61CB330-59CB-EF4F-9B94-BCDE6297D4F3}" srcOrd="0" destOrd="0" presId="urn:microsoft.com/office/officeart/2008/layout/PictureStrips"/>
    <dgm:cxn modelId="{705F97CE-8EE0-4405-B3A2-05D359CCB65A}" type="presParOf" srcId="{80225962-8B41-2B44-B736-79620868137F}" destId="{100CC165-B898-814C-92FA-1E411A340E2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C766E-21D0-F648-A3BE-6DDA6F4FD460}">
      <dsp:nvSpPr>
        <dsp:cNvPr id="0" name=""/>
        <dsp:cNvSpPr/>
      </dsp:nvSpPr>
      <dsp:spPr>
        <a:xfrm>
          <a:off x="3446740" y="547"/>
          <a:ext cx="4456175" cy="6895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39725" lvl="1" indent="-223838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Proposed indicator on losses from natural disasters</a:t>
          </a:r>
          <a:endParaRPr lang="en-US" sz="1400" kern="1200" dirty="0">
            <a:latin typeface="Candara" panose="020E0502030303020204" pitchFamily="34" charset="0"/>
          </a:endParaRPr>
        </a:p>
        <a:p>
          <a:pPr marL="339725" lvl="1" indent="-223838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Poverty maps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3446740" y="86737"/>
        <a:ext cx="4197606" cy="517138"/>
      </dsp:txXfrm>
    </dsp:sp>
    <dsp:sp modelId="{CA56766B-2901-3049-B9C5-860E5804355A}">
      <dsp:nvSpPr>
        <dsp:cNvPr id="0" name=""/>
        <dsp:cNvSpPr/>
      </dsp:nvSpPr>
      <dsp:spPr>
        <a:xfrm>
          <a:off x="692434" y="547"/>
          <a:ext cx="2733041" cy="68951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ndara" panose="020E0502030303020204" pitchFamily="34" charset="0"/>
            </a:rPr>
            <a:t>Goal 1 | End Poverty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726093" y="34206"/>
        <a:ext cx="2665723" cy="622200"/>
      </dsp:txXfrm>
    </dsp:sp>
    <dsp:sp modelId="{D8BEF50C-3388-DF44-AE95-D4E63D825F86}">
      <dsp:nvSpPr>
        <dsp:cNvPr id="0" name=""/>
        <dsp:cNvSpPr/>
      </dsp:nvSpPr>
      <dsp:spPr>
        <a:xfrm>
          <a:off x="3446740" y="759017"/>
          <a:ext cx="4456175" cy="6895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1894839"/>
            <a:satOff val="-325"/>
            <a:lumOff val="-58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1894839"/>
              <a:satOff val="-325"/>
              <a:lumOff val="-5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39725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Crop yield estimates, soil characteristics, crop water productivity, irrigation</a:t>
          </a:r>
          <a:endParaRPr lang="en-US" sz="1400" kern="1200" dirty="0">
            <a:latin typeface="Candara" panose="020E0502030303020204" pitchFamily="34" charset="0"/>
          </a:endParaRPr>
        </a:p>
        <a:p>
          <a:pPr marL="339725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Nutritional status maps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3446740" y="845207"/>
        <a:ext cx="4197606" cy="517138"/>
      </dsp:txXfrm>
    </dsp:sp>
    <dsp:sp modelId="{0B05ED42-5A51-6D42-89E3-CC3E4A79B652}">
      <dsp:nvSpPr>
        <dsp:cNvPr id="0" name=""/>
        <dsp:cNvSpPr/>
      </dsp:nvSpPr>
      <dsp:spPr>
        <a:xfrm>
          <a:off x="692434" y="759017"/>
          <a:ext cx="2733041" cy="689518"/>
        </a:xfrm>
        <a:prstGeom prst="roundRect">
          <a:avLst/>
        </a:prstGeom>
        <a:gradFill rotWithShape="0">
          <a:gsLst>
            <a:gs pos="0">
              <a:schemeClr val="accent3">
                <a:hueOff val="-1935892"/>
                <a:satOff val="648"/>
                <a:lumOff val="-2824"/>
                <a:alphaOff val="0"/>
                <a:tint val="95000"/>
                <a:shade val="70000"/>
                <a:satMod val="150000"/>
              </a:schemeClr>
            </a:gs>
            <a:gs pos="100000">
              <a:schemeClr val="accent3">
                <a:hueOff val="-1935892"/>
                <a:satOff val="648"/>
                <a:lumOff val="-2824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ndara" panose="020E0502030303020204" pitchFamily="34" charset="0"/>
            </a:rPr>
            <a:t>Goal 2 | Hunger and Food Security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726093" y="792676"/>
        <a:ext cx="2665723" cy="622200"/>
      </dsp:txXfrm>
    </dsp:sp>
    <dsp:sp modelId="{2606D4B6-7C50-2747-BCE3-E6B979A6ECBF}">
      <dsp:nvSpPr>
        <dsp:cNvPr id="0" name=""/>
        <dsp:cNvSpPr/>
      </dsp:nvSpPr>
      <dsp:spPr>
        <a:xfrm>
          <a:off x="3446740" y="1517488"/>
          <a:ext cx="4456175" cy="6895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3789678"/>
            <a:satOff val="-650"/>
            <a:lumOff val="-117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3789678"/>
              <a:satOff val="-650"/>
              <a:lumOff val="-117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39725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Health facility maps</a:t>
          </a:r>
          <a:endParaRPr lang="en-US" sz="1400" kern="1200" dirty="0">
            <a:latin typeface="Candara" panose="020E0502030303020204" pitchFamily="34" charset="0"/>
          </a:endParaRPr>
        </a:p>
        <a:p>
          <a:pPr marL="339725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Disease incidence and risk maps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3446740" y="1603678"/>
        <a:ext cx="4197606" cy="517138"/>
      </dsp:txXfrm>
    </dsp:sp>
    <dsp:sp modelId="{535BB9BB-E919-A34D-AC8D-7B268B5294E4}">
      <dsp:nvSpPr>
        <dsp:cNvPr id="0" name=""/>
        <dsp:cNvSpPr/>
      </dsp:nvSpPr>
      <dsp:spPr>
        <a:xfrm>
          <a:off x="692434" y="1517667"/>
          <a:ext cx="2733041" cy="689518"/>
        </a:xfrm>
        <a:prstGeom prst="roundRect">
          <a:avLst/>
        </a:prstGeom>
        <a:gradFill rotWithShape="0">
          <a:gsLst>
            <a:gs pos="0">
              <a:schemeClr val="accent3">
                <a:hueOff val="-3871785"/>
                <a:satOff val="1295"/>
                <a:lumOff val="-5647"/>
                <a:alphaOff val="0"/>
                <a:tint val="95000"/>
                <a:shade val="70000"/>
                <a:satMod val="150000"/>
              </a:schemeClr>
            </a:gs>
            <a:gs pos="100000">
              <a:schemeClr val="accent3">
                <a:hueOff val="-3871785"/>
                <a:satOff val="1295"/>
                <a:lumOff val="-5647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ndara" panose="020E0502030303020204" pitchFamily="34" charset="0"/>
            </a:rPr>
            <a:t>Goal 3 | Health and </a:t>
          </a:r>
          <a:br>
            <a:rPr lang="en-US" sz="2000" kern="1200" dirty="0" smtClean="0">
              <a:latin typeface="Candara" panose="020E0502030303020204" pitchFamily="34" charset="0"/>
            </a:rPr>
          </a:br>
          <a:r>
            <a:rPr lang="en-US" sz="2000" kern="1200" dirty="0" smtClean="0">
              <a:latin typeface="Candara" panose="020E0502030303020204" pitchFamily="34" charset="0"/>
            </a:rPr>
            <a:t>Well-being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726093" y="1551326"/>
        <a:ext cx="2665723" cy="622200"/>
      </dsp:txXfrm>
    </dsp:sp>
    <dsp:sp modelId="{6FB72DED-1976-2147-93FC-4A2CD2E6C890}">
      <dsp:nvSpPr>
        <dsp:cNvPr id="0" name=""/>
        <dsp:cNvSpPr/>
      </dsp:nvSpPr>
      <dsp:spPr>
        <a:xfrm>
          <a:off x="3446740" y="2275958"/>
          <a:ext cx="4456175" cy="6895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5684517"/>
            <a:satOff val="-974"/>
            <a:lumOff val="-175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5684517"/>
              <a:satOff val="-974"/>
              <a:lumOff val="-17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39725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School facility maps</a:t>
          </a:r>
          <a:endParaRPr lang="en-US" sz="1400" kern="1200" dirty="0">
            <a:latin typeface="Candara" panose="020E0502030303020204" pitchFamily="34" charset="0"/>
          </a:endParaRPr>
        </a:p>
        <a:p>
          <a:pPr marL="339725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Literacy and educational achievement maps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3446740" y="2362148"/>
        <a:ext cx="4197606" cy="517138"/>
      </dsp:txXfrm>
    </dsp:sp>
    <dsp:sp modelId="{4D66B2CF-29B2-5F47-8967-EF4330B8148A}">
      <dsp:nvSpPr>
        <dsp:cNvPr id="0" name=""/>
        <dsp:cNvSpPr/>
      </dsp:nvSpPr>
      <dsp:spPr>
        <a:xfrm>
          <a:off x="692434" y="2275958"/>
          <a:ext cx="2733041" cy="689518"/>
        </a:xfrm>
        <a:prstGeom prst="roundRect">
          <a:avLst/>
        </a:prstGeom>
        <a:gradFill rotWithShape="0">
          <a:gsLst>
            <a:gs pos="0">
              <a:schemeClr val="accent3">
                <a:hueOff val="-5807677"/>
                <a:satOff val="1943"/>
                <a:lumOff val="-8471"/>
                <a:alphaOff val="0"/>
                <a:tint val="95000"/>
                <a:shade val="70000"/>
                <a:satMod val="150000"/>
              </a:schemeClr>
            </a:gs>
            <a:gs pos="100000">
              <a:schemeClr val="accent3">
                <a:hueOff val="-5807677"/>
                <a:satOff val="1943"/>
                <a:lumOff val="-8471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ndara" panose="020E0502030303020204" pitchFamily="34" charset="0"/>
            </a:rPr>
            <a:t>Goal 4 | Education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726093" y="2309617"/>
        <a:ext cx="2665723" cy="622200"/>
      </dsp:txXfrm>
    </dsp:sp>
    <dsp:sp modelId="{2CDC3E86-E963-0845-938F-19AE88A79E25}">
      <dsp:nvSpPr>
        <dsp:cNvPr id="0" name=""/>
        <dsp:cNvSpPr/>
      </dsp:nvSpPr>
      <dsp:spPr>
        <a:xfrm>
          <a:off x="3446740" y="3034429"/>
          <a:ext cx="4456175" cy="6895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7579355"/>
            <a:satOff val="-1299"/>
            <a:lumOff val="-234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7579355"/>
              <a:satOff val="-1299"/>
              <a:lumOff val="-23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39725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Water resources </a:t>
          </a:r>
          <a:endParaRPr lang="en-US" sz="1400" kern="1200" dirty="0">
            <a:latin typeface="Candara" panose="020E0502030303020204" pitchFamily="34" charset="0"/>
          </a:endParaRPr>
        </a:p>
        <a:p>
          <a:pPr marL="339725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Water and sanitation access maps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3446740" y="3120619"/>
        <a:ext cx="4197606" cy="517138"/>
      </dsp:txXfrm>
    </dsp:sp>
    <dsp:sp modelId="{8D206CB0-23DD-984E-9446-931E0B289191}">
      <dsp:nvSpPr>
        <dsp:cNvPr id="0" name=""/>
        <dsp:cNvSpPr/>
      </dsp:nvSpPr>
      <dsp:spPr>
        <a:xfrm>
          <a:off x="692434" y="3034429"/>
          <a:ext cx="2733041" cy="689518"/>
        </a:xfrm>
        <a:prstGeom prst="roundRect">
          <a:avLst/>
        </a:prstGeom>
        <a:gradFill rotWithShape="0">
          <a:gsLst>
            <a:gs pos="0">
              <a:schemeClr val="accent3">
                <a:hueOff val="-7743570"/>
                <a:satOff val="2590"/>
                <a:lumOff val="-11294"/>
                <a:alphaOff val="0"/>
                <a:tint val="95000"/>
                <a:shade val="70000"/>
                <a:satMod val="150000"/>
              </a:schemeClr>
            </a:gs>
            <a:gs pos="100000">
              <a:schemeClr val="accent3">
                <a:hueOff val="-7743570"/>
                <a:satOff val="2590"/>
                <a:lumOff val="-11294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ndara" panose="020E0502030303020204" pitchFamily="34" charset="0"/>
            </a:rPr>
            <a:t>Goal 6 | Water and Sanitation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726093" y="3068088"/>
        <a:ext cx="2665723" cy="622200"/>
      </dsp:txXfrm>
    </dsp:sp>
    <dsp:sp modelId="{7432B4F1-9DFB-D145-B71E-15A80AFFAD0F}">
      <dsp:nvSpPr>
        <dsp:cNvPr id="0" name=""/>
        <dsp:cNvSpPr/>
      </dsp:nvSpPr>
      <dsp:spPr>
        <a:xfrm>
          <a:off x="3446740" y="3792900"/>
          <a:ext cx="4456175" cy="6895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9474194"/>
            <a:satOff val="-1624"/>
            <a:lumOff val="-292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9474194"/>
              <a:satOff val="-1624"/>
              <a:lumOff val="-292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Roads, Public transportation</a:t>
          </a:r>
          <a:endParaRPr lang="en-US" sz="1400" kern="1200" dirty="0">
            <a:latin typeface="Candara" panose="020E0502030303020204" pitchFamily="34" charset="0"/>
          </a:endParaRPr>
        </a:p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Mobility maps</a:t>
          </a:r>
          <a:endParaRPr lang="en-US" sz="1400" kern="1200" dirty="0">
            <a:latin typeface="Candara" panose="020E0502030303020204" pitchFamily="34" charset="0"/>
          </a:endParaRPr>
        </a:p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Facilities inventories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3446740" y="3879090"/>
        <a:ext cx="4197606" cy="517138"/>
      </dsp:txXfrm>
    </dsp:sp>
    <dsp:sp modelId="{2689A6B6-08CC-D046-9FC7-410E04EB8FA4}">
      <dsp:nvSpPr>
        <dsp:cNvPr id="0" name=""/>
        <dsp:cNvSpPr/>
      </dsp:nvSpPr>
      <dsp:spPr>
        <a:xfrm>
          <a:off x="692434" y="3792900"/>
          <a:ext cx="2733041" cy="689518"/>
        </a:xfrm>
        <a:prstGeom prst="roundRect">
          <a:avLst/>
        </a:prstGeom>
        <a:gradFill rotWithShape="0">
          <a:gsLst>
            <a:gs pos="0">
              <a:schemeClr val="accent3">
                <a:hueOff val="-9679462"/>
                <a:satOff val="3238"/>
                <a:lumOff val="-14118"/>
                <a:alphaOff val="0"/>
                <a:tint val="95000"/>
                <a:shade val="70000"/>
                <a:satMod val="150000"/>
              </a:schemeClr>
            </a:gs>
            <a:gs pos="100000">
              <a:schemeClr val="accent3">
                <a:hueOff val="-9679462"/>
                <a:satOff val="3238"/>
                <a:lumOff val="-14118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ndara" panose="020E0502030303020204" pitchFamily="34" charset="0"/>
            </a:rPr>
            <a:t>Goal 9 | Access to Infrastructure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726093" y="3826559"/>
        <a:ext cx="2665723" cy="622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C766E-21D0-F648-A3BE-6DDA6F4FD460}">
      <dsp:nvSpPr>
        <dsp:cNvPr id="0" name=""/>
        <dsp:cNvSpPr/>
      </dsp:nvSpPr>
      <dsp:spPr>
        <a:xfrm>
          <a:off x="2897729" y="547"/>
          <a:ext cx="4778813" cy="6895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Access to public green space</a:t>
          </a:r>
          <a:endParaRPr lang="en-US" sz="1400" kern="1200" dirty="0">
            <a:latin typeface="Candara" panose="020E0502030303020204" pitchFamily="34" charset="0"/>
          </a:endParaRPr>
        </a:p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Substandard housing maps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2897729" y="86737"/>
        <a:ext cx="4520244" cy="517138"/>
      </dsp:txXfrm>
    </dsp:sp>
    <dsp:sp modelId="{CA56766B-2901-3049-B9C5-860E5804355A}">
      <dsp:nvSpPr>
        <dsp:cNvPr id="0" name=""/>
        <dsp:cNvSpPr/>
      </dsp:nvSpPr>
      <dsp:spPr>
        <a:xfrm>
          <a:off x="288146" y="547"/>
          <a:ext cx="2609582" cy="68951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ndara" panose="020E0502030303020204" pitchFamily="34" charset="0"/>
            </a:rPr>
            <a:t>Goal 11 | Cities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321805" y="34206"/>
        <a:ext cx="2542264" cy="622200"/>
      </dsp:txXfrm>
    </dsp:sp>
    <dsp:sp modelId="{275EDDFD-2E4B-6147-8D0A-967BF0BF1BCA}">
      <dsp:nvSpPr>
        <dsp:cNvPr id="0" name=""/>
        <dsp:cNvSpPr/>
      </dsp:nvSpPr>
      <dsp:spPr>
        <a:xfrm>
          <a:off x="2897729" y="759017"/>
          <a:ext cx="4778813" cy="6895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1894839"/>
            <a:satOff val="-325"/>
            <a:lumOff val="-58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1894839"/>
              <a:satOff val="-325"/>
              <a:lumOff val="-5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Energy productivity maps</a:t>
          </a:r>
          <a:endParaRPr lang="en-US" sz="1400" kern="1200" dirty="0">
            <a:latin typeface="Candara" panose="020E0502030303020204" pitchFamily="34" charset="0"/>
          </a:endParaRPr>
        </a:p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Pollution maps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2897729" y="845207"/>
        <a:ext cx="4520244" cy="517138"/>
      </dsp:txXfrm>
    </dsp:sp>
    <dsp:sp modelId="{CA9358D2-F695-A14C-8F23-8FF83E15EB6B}">
      <dsp:nvSpPr>
        <dsp:cNvPr id="0" name=""/>
        <dsp:cNvSpPr/>
      </dsp:nvSpPr>
      <dsp:spPr>
        <a:xfrm>
          <a:off x="288146" y="759017"/>
          <a:ext cx="2609582" cy="689518"/>
        </a:xfrm>
        <a:prstGeom prst="roundRect">
          <a:avLst/>
        </a:prstGeom>
        <a:gradFill rotWithShape="0">
          <a:gsLst>
            <a:gs pos="0">
              <a:schemeClr val="accent3">
                <a:hueOff val="-1935892"/>
                <a:satOff val="648"/>
                <a:lumOff val="-2824"/>
                <a:alphaOff val="0"/>
                <a:tint val="95000"/>
                <a:shade val="70000"/>
                <a:satMod val="150000"/>
              </a:schemeClr>
            </a:gs>
            <a:gs pos="100000">
              <a:schemeClr val="accent3">
                <a:hueOff val="-1935892"/>
                <a:satOff val="648"/>
                <a:lumOff val="-2824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ndara" panose="020E0502030303020204" pitchFamily="34" charset="0"/>
            </a:rPr>
            <a:t>Goal 12 | Sustainable Consumption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321805" y="792676"/>
        <a:ext cx="2542264" cy="622200"/>
      </dsp:txXfrm>
    </dsp:sp>
    <dsp:sp modelId="{F4589AAA-B107-BA44-A739-EC0BE0D07BB5}">
      <dsp:nvSpPr>
        <dsp:cNvPr id="0" name=""/>
        <dsp:cNvSpPr/>
      </dsp:nvSpPr>
      <dsp:spPr>
        <a:xfrm>
          <a:off x="2897729" y="1517488"/>
          <a:ext cx="4778813" cy="6895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3789678"/>
            <a:satOff val="-650"/>
            <a:lumOff val="-117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3789678"/>
              <a:satOff val="-650"/>
              <a:lumOff val="-117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CO</a:t>
          </a:r>
          <a:r>
            <a:rPr lang="en-US" sz="1400" kern="1200" baseline="-25000" dirty="0" smtClean="0">
              <a:latin typeface="Candara" panose="020E0502030303020204" pitchFamily="34" charset="0"/>
            </a:rPr>
            <a:t>2  </a:t>
          </a:r>
          <a:r>
            <a:rPr lang="en-US" sz="1400" kern="1200" dirty="0" smtClean="0">
              <a:latin typeface="Candara" panose="020E0502030303020204" pitchFamily="34" charset="0"/>
            </a:rPr>
            <a:t>emissions</a:t>
          </a:r>
          <a:endParaRPr lang="en-US" sz="1400" kern="1200" dirty="0">
            <a:latin typeface="Candara" panose="020E0502030303020204" pitchFamily="34" charset="0"/>
          </a:endParaRPr>
        </a:p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Exposure to extreme storms and droughts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2897729" y="1603678"/>
        <a:ext cx="4520244" cy="517138"/>
      </dsp:txXfrm>
    </dsp:sp>
    <dsp:sp modelId="{24FD6912-DA29-7A46-A95D-F22CB48C92D6}">
      <dsp:nvSpPr>
        <dsp:cNvPr id="0" name=""/>
        <dsp:cNvSpPr/>
      </dsp:nvSpPr>
      <dsp:spPr>
        <a:xfrm>
          <a:off x="288146" y="1517488"/>
          <a:ext cx="2609582" cy="689518"/>
        </a:xfrm>
        <a:prstGeom prst="roundRect">
          <a:avLst/>
        </a:prstGeom>
        <a:gradFill rotWithShape="0">
          <a:gsLst>
            <a:gs pos="0">
              <a:schemeClr val="accent3">
                <a:hueOff val="-3871785"/>
                <a:satOff val="1295"/>
                <a:lumOff val="-5647"/>
                <a:alphaOff val="0"/>
                <a:tint val="95000"/>
                <a:shade val="70000"/>
                <a:satMod val="150000"/>
              </a:schemeClr>
            </a:gs>
            <a:gs pos="100000">
              <a:schemeClr val="accent3">
                <a:hueOff val="-3871785"/>
                <a:satOff val="1295"/>
                <a:lumOff val="-5647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ndara" panose="020E0502030303020204" pitchFamily="34" charset="0"/>
            </a:rPr>
            <a:t>Goal 13 | Combating Climate Change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321805" y="1551147"/>
        <a:ext cx="2542264" cy="622200"/>
      </dsp:txXfrm>
    </dsp:sp>
    <dsp:sp modelId="{38B98491-AED3-FD45-BE45-775C38129EF0}">
      <dsp:nvSpPr>
        <dsp:cNvPr id="0" name=""/>
        <dsp:cNvSpPr/>
      </dsp:nvSpPr>
      <dsp:spPr>
        <a:xfrm>
          <a:off x="2897729" y="2275958"/>
          <a:ext cx="4778813" cy="6895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5684517"/>
            <a:satOff val="-974"/>
            <a:lumOff val="-175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5684517"/>
              <a:satOff val="-974"/>
              <a:lumOff val="-17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Coastal/Marine protected areas</a:t>
          </a:r>
          <a:endParaRPr lang="en-US" sz="1400" kern="1200" dirty="0">
            <a:latin typeface="Candara" panose="020E0502030303020204" pitchFamily="34" charset="0"/>
          </a:endParaRPr>
        </a:p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Harmful algal blooms</a:t>
          </a:r>
          <a:endParaRPr lang="en-US" sz="1400" kern="1200" dirty="0">
            <a:latin typeface="Candara" panose="020E0502030303020204" pitchFamily="34" charset="0"/>
          </a:endParaRPr>
        </a:p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Eutrophication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2897729" y="2362148"/>
        <a:ext cx="4520244" cy="517138"/>
      </dsp:txXfrm>
    </dsp:sp>
    <dsp:sp modelId="{8155E29C-2F60-954C-B36C-E8E02CB4FC8A}">
      <dsp:nvSpPr>
        <dsp:cNvPr id="0" name=""/>
        <dsp:cNvSpPr/>
      </dsp:nvSpPr>
      <dsp:spPr>
        <a:xfrm>
          <a:off x="288146" y="2275958"/>
          <a:ext cx="2609582" cy="689518"/>
        </a:xfrm>
        <a:prstGeom prst="roundRect">
          <a:avLst/>
        </a:prstGeom>
        <a:gradFill rotWithShape="0">
          <a:gsLst>
            <a:gs pos="0">
              <a:schemeClr val="accent3">
                <a:hueOff val="-5807677"/>
                <a:satOff val="1943"/>
                <a:lumOff val="-8471"/>
                <a:alphaOff val="0"/>
                <a:tint val="95000"/>
                <a:shade val="70000"/>
                <a:satMod val="150000"/>
              </a:schemeClr>
            </a:gs>
            <a:gs pos="100000">
              <a:schemeClr val="accent3">
                <a:hueOff val="-5807677"/>
                <a:satOff val="1943"/>
                <a:lumOff val="-8471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ndara" panose="020E0502030303020204" pitchFamily="34" charset="0"/>
            </a:rPr>
            <a:t>Goal 14 | Marine and coastal ecosystems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321805" y="2309617"/>
        <a:ext cx="2542264" cy="622200"/>
      </dsp:txXfrm>
    </dsp:sp>
    <dsp:sp modelId="{ACC4D7A1-E8BF-AA4D-BC1B-7107357B6ABB}">
      <dsp:nvSpPr>
        <dsp:cNvPr id="0" name=""/>
        <dsp:cNvSpPr/>
      </dsp:nvSpPr>
      <dsp:spPr>
        <a:xfrm>
          <a:off x="2897729" y="3034429"/>
          <a:ext cx="4778813" cy="6895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7579355"/>
            <a:satOff val="-1299"/>
            <a:lumOff val="-234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7579355"/>
              <a:satOff val="-1299"/>
              <a:lumOff val="-23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Land cover, land degradation, bio-diversity</a:t>
          </a:r>
          <a:endParaRPr lang="en-US" sz="1400" kern="1200" dirty="0">
            <a:latin typeface="Candara" panose="020E0502030303020204" pitchFamily="34" charset="0"/>
          </a:endParaRPr>
        </a:p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Protected areas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2897729" y="3120619"/>
        <a:ext cx="4520244" cy="517138"/>
      </dsp:txXfrm>
    </dsp:sp>
    <dsp:sp modelId="{F285C8F0-067A-FD49-9DC1-1978F51DE5F5}">
      <dsp:nvSpPr>
        <dsp:cNvPr id="0" name=""/>
        <dsp:cNvSpPr/>
      </dsp:nvSpPr>
      <dsp:spPr>
        <a:xfrm>
          <a:off x="288146" y="3034429"/>
          <a:ext cx="2609582" cy="689518"/>
        </a:xfrm>
        <a:prstGeom prst="roundRect">
          <a:avLst/>
        </a:prstGeom>
        <a:gradFill rotWithShape="0">
          <a:gsLst>
            <a:gs pos="0">
              <a:schemeClr val="accent3">
                <a:hueOff val="-7743570"/>
                <a:satOff val="2590"/>
                <a:lumOff val="-11294"/>
                <a:alphaOff val="0"/>
                <a:tint val="95000"/>
                <a:shade val="70000"/>
                <a:satMod val="150000"/>
              </a:schemeClr>
            </a:gs>
            <a:gs pos="100000">
              <a:schemeClr val="accent3">
                <a:hueOff val="-7743570"/>
                <a:satOff val="2590"/>
                <a:lumOff val="-11294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ndara" panose="020E0502030303020204" pitchFamily="34" charset="0"/>
            </a:rPr>
            <a:t>Goal 15 | Terrestrial ecosystems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321805" y="3068088"/>
        <a:ext cx="2542264" cy="622200"/>
      </dsp:txXfrm>
    </dsp:sp>
    <dsp:sp modelId="{0C32B978-EE3D-A443-A7FC-EA8DF48FD38A}">
      <dsp:nvSpPr>
        <dsp:cNvPr id="0" name=""/>
        <dsp:cNvSpPr/>
      </dsp:nvSpPr>
      <dsp:spPr>
        <a:xfrm>
          <a:off x="2897729" y="3792900"/>
          <a:ext cx="4778813" cy="6895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9474194"/>
            <a:satOff val="-1624"/>
            <a:lumOff val="-292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9474194"/>
              <a:satOff val="-1624"/>
              <a:lumOff val="-292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Maps of political violence	</a:t>
          </a:r>
          <a:endParaRPr lang="en-US" sz="1400" kern="1200" dirty="0">
            <a:latin typeface="Candara" panose="020E0502030303020204" pitchFamily="34" charset="0"/>
          </a:endParaRPr>
        </a:p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Crime maps</a:t>
          </a:r>
          <a:endParaRPr lang="en-US" sz="1400" kern="1200" dirty="0">
            <a:latin typeface="Candara" panose="020E0502030303020204" pitchFamily="34" charset="0"/>
          </a:endParaRPr>
        </a:p>
        <a:p>
          <a:pPr marL="341313" lvl="1" indent="-23177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anose="020E0502030303020204" pitchFamily="34" charset="0"/>
            </a:rPr>
            <a:t>Refugee and IDP movement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2897729" y="3879090"/>
        <a:ext cx="4520244" cy="517138"/>
      </dsp:txXfrm>
    </dsp:sp>
    <dsp:sp modelId="{AB10C2EE-C3CA-834A-AD8F-D5BE6D6E667D}">
      <dsp:nvSpPr>
        <dsp:cNvPr id="0" name=""/>
        <dsp:cNvSpPr/>
      </dsp:nvSpPr>
      <dsp:spPr>
        <a:xfrm>
          <a:off x="288146" y="3792900"/>
          <a:ext cx="2609582" cy="689518"/>
        </a:xfrm>
        <a:prstGeom prst="roundRect">
          <a:avLst/>
        </a:prstGeom>
        <a:gradFill rotWithShape="0">
          <a:gsLst>
            <a:gs pos="0">
              <a:schemeClr val="accent3">
                <a:hueOff val="-9679462"/>
                <a:satOff val="3238"/>
                <a:lumOff val="-14118"/>
                <a:alphaOff val="0"/>
                <a:tint val="95000"/>
                <a:shade val="70000"/>
                <a:satMod val="150000"/>
              </a:schemeClr>
            </a:gs>
            <a:gs pos="100000">
              <a:schemeClr val="accent3">
                <a:hueOff val="-9679462"/>
                <a:satOff val="3238"/>
                <a:lumOff val="-14118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ndara" panose="020E0502030303020204" pitchFamily="34" charset="0"/>
            </a:rPr>
            <a:t>Goal 16 | Peaceful and inclusive societies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321805" y="3826559"/>
        <a:ext cx="2542264" cy="6222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F8F326-86AD-004A-96FE-59B5F611C1A9}">
      <dsp:nvSpPr>
        <dsp:cNvPr id="0" name=""/>
        <dsp:cNvSpPr/>
      </dsp:nvSpPr>
      <dsp:spPr>
        <a:xfrm>
          <a:off x="167232" y="992514"/>
          <a:ext cx="4007045" cy="12522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5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99"/>
              </a:solidFill>
            </a:rPr>
            <a:t>Development planning and SDG outcomes can be visualized with maps. </a:t>
          </a:r>
          <a:endParaRPr lang="en-US" sz="1800" kern="1200" dirty="0">
            <a:solidFill>
              <a:srgbClr val="000099"/>
            </a:solidFill>
          </a:endParaRPr>
        </a:p>
      </dsp:txBody>
      <dsp:txXfrm>
        <a:off x="167232" y="992514"/>
        <a:ext cx="4007045" cy="1252201"/>
      </dsp:txXfrm>
    </dsp:sp>
    <dsp:sp modelId="{04A7EFCB-2384-014A-83EF-C17E6118D592}">
      <dsp:nvSpPr>
        <dsp:cNvPr id="0" name=""/>
        <dsp:cNvSpPr/>
      </dsp:nvSpPr>
      <dsp:spPr>
        <a:xfrm>
          <a:off x="272" y="811640"/>
          <a:ext cx="876541" cy="1314811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8BEB58-DD69-1349-A1E8-8440A6847703}">
      <dsp:nvSpPr>
        <dsp:cNvPr id="0" name=""/>
        <dsp:cNvSpPr/>
      </dsp:nvSpPr>
      <dsp:spPr>
        <a:xfrm>
          <a:off x="4525776" y="992514"/>
          <a:ext cx="4007045" cy="12522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5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99"/>
              </a:solidFill>
            </a:rPr>
            <a:t>Mapping SDG related data  will improve planning, evaluation and communication of the results.</a:t>
          </a:r>
          <a:endParaRPr lang="en-US" sz="1800" kern="1200" dirty="0">
            <a:solidFill>
              <a:srgbClr val="000099"/>
            </a:solidFill>
          </a:endParaRPr>
        </a:p>
      </dsp:txBody>
      <dsp:txXfrm>
        <a:off x="4525776" y="992514"/>
        <a:ext cx="4007045" cy="1252201"/>
      </dsp:txXfrm>
    </dsp:sp>
    <dsp:sp modelId="{2889D996-CF8A-244B-A09A-2E35EE308FC9}">
      <dsp:nvSpPr>
        <dsp:cNvPr id="0" name=""/>
        <dsp:cNvSpPr/>
      </dsp:nvSpPr>
      <dsp:spPr>
        <a:xfrm>
          <a:off x="4399808" y="811640"/>
          <a:ext cx="876541" cy="1314811"/>
        </a:xfrm>
        <a:prstGeom prst="rect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7000" r="-7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EA29BE-94A6-0D4E-B1A3-DF634883D432}">
      <dsp:nvSpPr>
        <dsp:cNvPr id="0" name=""/>
        <dsp:cNvSpPr/>
      </dsp:nvSpPr>
      <dsp:spPr>
        <a:xfrm>
          <a:off x="167232" y="2568897"/>
          <a:ext cx="4007045" cy="12522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5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99"/>
              </a:solidFill>
            </a:rPr>
            <a:t>Technological innovations are increasing our measuring abilities and cost-reductions are making it feasible.</a:t>
          </a:r>
        </a:p>
      </dsp:txBody>
      <dsp:txXfrm>
        <a:off x="167232" y="2568897"/>
        <a:ext cx="4007045" cy="1252201"/>
      </dsp:txXfrm>
    </dsp:sp>
    <dsp:sp modelId="{6439BE95-12F0-F049-8E46-8841718C939C}">
      <dsp:nvSpPr>
        <dsp:cNvPr id="0" name=""/>
        <dsp:cNvSpPr/>
      </dsp:nvSpPr>
      <dsp:spPr>
        <a:xfrm>
          <a:off x="272" y="2388023"/>
          <a:ext cx="876541" cy="1314811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1CB330-59CB-EF4F-9B94-BCDE6297D4F3}">
      <dsp:nvSpPr>
        <dsp:cNvPr id="0" name=""/>
        <dsp:cNvSpPr/>
      </dsp:nvSpPr>
      <dsp:spPr>
        <a:xfrm>
          <a:off x="4566768" y="2568897"/>
          <a:ext cx="4007045" cy="12522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5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99"/>
              </a:solidFill>
            </a:rPr>
            <a:t>The SDGs arrive at a prime convergence moment for seizing the power of spatial data and information.</a:t>
          </a:r>
        </a:p>
      </dsp:txBody>
      <dsp:txXfrm>
        <a:off x="4566768" y="2568897"/>
        <a:ext cx="4007045" cy="1252201"/>
      </dsp:txXfrm>
    </dsp:sp>
    <dsp:sp modelId="{100CC165-B898-814C-92FA-1E411A340E29}">
      <dsp:nvSpPr>
        <dsp:cNvPr id="0" name=""/>
        <dsp:cNvSpPr/>
      </dsp:nvSpPr>
      <dsp:spPr>
        <a:xfrm>
          <a:off x="4399808" y="2388023"/>
          <a:ext cx="876541" cy="1314811"/>
        </a:xfrm>
        <a:prstGeom prst="rect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3000" r="-4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26570-5BF2-457F-9E68-55D35AE1DC01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1821D-6BEC-477D-96A9-A1F4BA398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37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7927/H4H41PB4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dx.doi.org/10.1088/1748-9326/9/8/084013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94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Credit: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GEOGLAM, Group on</a:t>
            </a:r>
            <a:r>
              <a:rPr lang="en-US" sz="1200" baseline="0" dirty="0" smtClean="0"/>
              <a:t> Earth Observations, Committee on Earth Observing Satellites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Chris Justice,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Inbal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Becker-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Reshef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en-US" sz="1200" baseline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Alyssa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Whitcraft</a:t>
            </a:r>
            <a:r>
              <a:rPr lang="en-US" sz="1200" baseline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University of Maryland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Michel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Deshayes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en-US" sz="1200" baseline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GEO Secretariat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srgbClr val="FFFFFF"/>
                </a:solidFill>
                <a:latin typeface="Arial Bold" panose="020B0704020202020204" pitchFamily="34" charset="0"/>
                <a:ea typeface="ヒラギノ角ゴ ProN W6" charset="-128"/>
                <a:sym typeface="Gill Sans" charset="0"/>
              </a:rPr>
              <a:t>Note: </a:t>
            </a:r>
            <a:r>
              <a:rPr lang="en-US" sz="1200" baseline="0" dirty="0" smtClean="0"/>
              <a:t>GEOGLAM involves numerous countries and GEO participating organizations.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 smtClean="0">
              <a:solidFill>
                <a:srgbClr val="FFFFFF"/>
              </a:solidFill>
              <a:latin typeface="Arial Bold" panose="020B0704020202020204" pitchFamily="34" charset="0"/>
              <a:ea typeface="ヒラギノ角ゴ ProN W6" charset="-128"/>
              <a:sym typeface="Gill Sans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prstClr val="white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35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Credit: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GEOGLAM, Group on</a:t>
            </a:r>
            <a:r>
              <a:rPr lang="en-US" sz="1200" baseline="0" dirty="0" smtClean="0"/>
              <a:t> Earth Observations, Committee on Earth Observing Satellites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Chris Justice,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Inbal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Becker-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Reshef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en-US" sz="1200" baseline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Alyssa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Whitcraft</a:t>
            </a:r>
            <a:r>
              <a:rPr lang="en-US" sz="1200" baseline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University of Maryland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Michel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Deshayes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en-US" sz="1200" baseline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GEO Secretariat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srgbClr val="FFFFFF"/>
                </a:solidFill>
                <a:latin typeface="Arial Bold" panose="020B0704020202020204" pitchFamily="34" charset="0"/>
                <a:ea typeface="ヒラギノ角ゴ ProN W6" charset="-128"/>
                <a:sym typeface="Gill Sans" charset="0"/>
              </a:rPr>
              <a:t>Note: </a:t>
            </a:r>
            <a:r>
              <a:rPr lang="en-US" sz="1200" baseline="0" dirty="0" smtClean="0"/>
              <a:t>GEOGLAM involves numerous countries and GEO participating organizations.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prstClr val="white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10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COSMO-</a:t>
            </a:r>
            <a:r>
              <a:rPr lang="en-US" altLang="en-US" sz="1200" dirty="0" err="1" smtClean="0">
                <a:latin typeface="+mn-lt"/>
                <a:cs typeface="Arial" panose="020B0604020202020204" pitchFamily="34" charset="0"/>
              </a:rPr>
              <a:t>SkyMed</a:t>
            </a: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 © ASI (acquired on 2013/08/15, 2013/08/19, 2013/11/11)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Damage grade polygons derived by Copernicus Emergency Management Service from visual interpretation of pre-event </a:t>
            </a:r>
            <a:r>
              <a:rPr lang="en-US" altLang="ko-KR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en-US" altLang="en-US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Pleiades © CNES 2013/04/07) </a:t>
            </a: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and post-event </a:t>
            </a:r>
            <a:r>
              <a:rPr lang="en-US" altLang="ko-KR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en-US" altLang="en-US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GeoEye-1 © </a:t>
            </a:r>
            <a:r>
              <a:rPr lang="en-US" altLang="en-US" sz="1200" dirty="0" err="1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Digitalglobe</a:t>
            </a:r>
            <a:r>
              <a:rPr lang="en-US" altLang="en-US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2013/11/10) </a:t>
            </a: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optical images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latin typeface="+mn-lt"/>
              </a:rPr>
              <a:t>Google Earth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prstClr val="white"/>
              </a:solidFill>
              <a:latin typeface="+mn-lt"/>
            </a:endParaRPr>
          </a:p>
          <a:p>
            <a:pPr defTabSz="914400" eaLnBrk="1" hangingPunct="1">
              <a:spcAft>
                <a:spcPts val="1200"/>
              </a:spcAft>
              <a:defRPr/>
            </a:pPr>
            <a:r>
              <a:rPr lang="en-US" dirty="0" smtClean="0">
                <a:latin typeface="+mn-lt"/>
              </a:rPr>
              <a:t>Credit: </a:t>
            </a:r>
          </a:p>
          <a:p>
            <a:pPr defTabSz="914400" eaLnBrk="1" hangingPunct="1">
              <a:spcAft>
                <a:spcPts val="1200"/>
              </a:spcAft>
              <a:defRPr/>
            </a:pPr>
            <a:r>
              <a:rPr lang="en-US" sz="1200" dirty="0" smtClean="0">
                <a:latin typeface="+mn-lt"/>
                <a:cs typeface="Myriad Pro" charset="0"/>
              </a:rPr>
              <a:t>&gt; Sang-Ho Yun, Susan Owen, Frank Webb, Hook Hua, Bob </a:t>
            </a:r>
            <a:r>
              <a:rPr lang="en-US" sz="1200" dirty="0" err="1" smtClean="0">
                <a:latin typeface="+mn-lt"/>
                <a:cs typeface="Myriad Pro" charset="0"/>
              </a:rPr>
              <a:t>Crippen</a:t>
            </a:r>
            <a:r>
              <a:rPr lang="en-US" sz="1200" dirty="0" smtClean="0">
                <a:latin typeface="+mn-lt"/>
                <a:cs typeface="Myriad Pro" charset="0"/>
              </a:rPr>
              <a:t>  </a:t>
            </a:r>
            <a:br>
              <a:rPr lang="en-US" sz="1200" dirty="0" smtClean="0">
                <a:latin typeface="+mn-lt"/>
                <a:cs typeface="Myriad Pro" charset="0"/>
              </a:rPr>
            </a:br>
            <a:r>
              <a:rPr lang="en-US" sz="1200" dirty="0" smtClean="0">
                <a:latin typeface="+mn-lt"/>
                <a:cs typeface="Myriad Pro" charset="0"/>
              </a:rPr>
              <a:t>Jet Propulsion Laboratory, California Institute of Technology</a:t>
            </a:r>
          </a:p>
          <a:p>
            <a:pPr defTabSz="914400" eaLnBrk="1" hangingPunct="1">
              <a:spcAft>
                <a:spcPts val="1200"/>
              </a:spcAft>
              <a:defRPr/>
            </a:pPr>
            <a:r>
              <a:rPr lang="en-US" sz="1200" dirty="0" smtClean="0">
                <a:latin typeface="+mn-lt"/>
                <a:cs typeface="Myriad Pro" charset="0"/>
              </a:rPr>
              <a:t>&gt; Pietro </a:t>
            </a:r>
            <a:r>
              <a:rPr lang="en-US" sz="1200" dirty="0" err="1" smtClean="0">
                <a:latin typeface="+mn-lt"/>
                <a:cs typeface="Myriad Pro" charset="0"/>
              </a:rPr>
              <a:t>Milillo</a:t>
            </a:r>
            <a:r>
              <a:rPr lang="en-US" sz="1200" dirty="0" smtClean="0">
                <a:latin typeface="+mn-lt"/>
                <a:cs typeface="Myriad Pro" charset="0"/>
              </a:rPr>
              <a:t/>
            </a:r>
            <a:br>
              <a:rPr lang="en-US" sz="1200" dirty="0" smtClean="0">
                <a:latin typeface="+mn-lt"/>
                <a:cs typeface="Myriad Pro" charset="0"/>
              </a:rPr>
            </a:br>
            <a:r>
              <a:rPr lang="en-US" sz="1200" dirty="0" smtClean="0">
                <a:latin typeface="+mn-lt"/>
                <a:cs typeface="Myriad Pro" charset="0"/>
              </a:rPr>
              <a:t>School of Engineering, University of Basilicata</a:t>
            </a:r>
          </a:p>
          <a:p>
            <a:pPr defTabSz="914400" eaLnBrk="1" hangingPunct="1">
              <a:spcAft>
                <a:spcPts val="1200"/>
              </a:spcAft>
              <a:defRPr/>
            </a:pPr>
            <a:r>
              <a:rPr lang="en-US" sz="1200" dirty="0" smtClean="0">
                <a:latin typeface="+mn-lt"/>
                <a:cs typeface="Myriad Pro" charset="0"/>
              </a:rPr>
              <a:t>&gt; Giovanni </a:t>
            </a:r>
            <a:r>
              <a:rPr lang="en-US" sz="1200" dirty="0" err="1" smtClean="0">
                <a:latin typeface="+mn-lt"/>
                <a:cs typeface="Myriad Pro" charset="0"/>
              </a:rPr>
              <a:t>Milillo</a:t>
            </a:r>
            <a:r>
              <a:rPr lang="en-US" sz="1200" dirty="0" smtClean="0">
                <a:latin typeface="+mn-lt"/>
                <a:cs typeface="Myriad Pro" charset="0"/>
              </a:rPr>
              <a:t>, Alessandro </a:t>
            </a:r>
            <a:r>
              <a:rPr lang="en-US" sz="1200" dirty="0" err="1" smtClean="0">
                <a:latin typeface="+mn-lt"/>
                <a:cs typeface="Myriad Pro" charset="0"/>
              </a:rPr>
              <a:t>Coletta</a:t>
            </a:r>
            <a:r>
              <a:rPr lang="en-US" sz="1200" dirty="0" smtClean="0">
                <a:latin typeface="+mn-lt"/>
                <a:cs typeface="Myriad Pro" charset="0"/>
              </a:rPr>
              <a:t/>
            </a:r>
            <a:br>
              <a:rPr lang="en-US" sz="1200" dirty="0" smtClean="0">
                <a:latin typeface="+mn-lt"/>
                <a:cs typeface="Myriad Pro" charset="0"/>
              </a:rPr>
            </a:br>
            <a:r>
              <a:rPr lang="en-US" sz="1200" dirty="0" smtClean="0">
                <a:latin typeface="+mn-lt"/>
                <a:cs typeface="Myriad Pro" charset="0"/>
              </a:rPr>
              <a:t>Italian Space Agency (ASI)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99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COSMO-</a:t>
            </a:r>
            <a:r>
              <a:rPr lang="en-US" altLang="en-US" sz="1200" dirty="0" err="1" smtClean="0">
                <a:latin typeface="+mn-lt"/>
                <a:cs typeface="Arial" panose="020B0604020202020204" pitchFamily="34" charset="0"/>
              </a:rPr>
              <a:t>SkyMed</a:t>
            </a: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 © ASI (acquired on 2013/08/15, 2013/08/19, 2013/11/11)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Damage grade polygons derived by Copernicus Emergency Management Service from visual interpretation of pre-event </a:t>
            </a:r>
            <a:r>
              <a:rPr lang="en-US" altLang="ko-KR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en-US" altLang="en-US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Pleiades © CNES 2013/04/07) </a:t>
            </a: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and post-event </a:t>
            </a:r>
            <a:r>
              <a:rPr lang="en-US" altLang="ko-KR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en-US" altLang="en-US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GeoEye-1 © </a:t>
            </a:r>
            <a:r>
              <a:rPr lang="en-US" altLang="en-US" sz="1200" dirty="0" err="1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Digitalglobe</a:t>
            </a:r>
            <a:r>
              <a:rPr lang="en-US" altLang="en-US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2013/11/10) </a:t>
            </a: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optical images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latin typeface="+mn-lt"/>
              </a:rPr>
              <a:t>Google Earth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prstClr val="white"/>
              </a:solidFill>
              <a:latin typeface="+mn-lt"/>
            </a:endParaRPr>
          </a:p>
          <a:p>
            <a:pPr defTabSz="914400" eaLnBrk="1" hangingPunct="1">
              <a:spcAft>
                <a:spcPts val="1200"/>
              </a:spcAft>
              <a:defRPr/>
            </a:pPr>
            <a:r>
              <a:rPr lang="en-US" dirty="0" smtClean="0">
                <a:latin typeface="+mn-lt"/>
              </a:rPr>
              <a:t>Credit: </a:t>
            </a:r>
          </a:p>
          <a:p>
            <a:pPr defTabSz="914400" eaLnBrk="1" hangingPunct="1">
              <a:spcAft>
                <a:spcPts val="1200"/>
              </a:spcAft>
              <a:defRPr/>
            </a:pPr>
            <a:r>
              <a:rPr lang="en-US" sz="1200" dirty="0" smtClean="0">
                <a:latin typeface="+mn-lt"/>
                <a:cs typeface="Myriad Pro" charset="0"/>
              </a:rPr>
              <a:t>&gt; Sang-Ho Yun, Susan Owen, Frank Webb, Hook Hua, Bob </a:t>
            </a:r>
            <a:r>
              <a:rPr lang="en-US" sz="1200" dirty="0" err="1" smtClean="0">
                <a:latin typeface="+mn-lt"/>
                <a:cs typeface="Myriad Pro" charset="0"/>
              </a:rPr>
              <a:t>Crippen</a:t>
            </a:r>
            <a:r>
              <a:rPr lang="en-US" sz="1200" dirty="0" smtClean="0">
                <a:latin typeface="+mn-lt"/>
                <a:cs typeface="Myriad Pro" charset="0"/>
              </a:rPr>
              <a:t>  </a:t>
            </a:r>
            <a:br>
              <a:rPr lang="en-US" sz="1200" dirty="0" smtClean="0">
                <a:latin typeface="+mn-lt"/>
                <a:cs typeface="Myriad Pro" charset="0"/>
              </a:rPr>
            </a:br>
            <a:r>
              <a:rPr lang="en-US" sz="1200" dirty="0" smtClean="0">
                <a:latin typeface="+mn-lt"/>
                <a:cs typeface="Myriad Pro" charset="0"/>
              </a:rPr>
              <a:t>Jet Propulsion Laboratory, California Institute of Technology</a:t>
            </a:r>
          </a:p>
          <a:p>
            <a:pPr defTabSz="914400" eaLnBrk="1" hangingPunct="1">
              <a:spcAft>
                <a:spcPts val="1200"/>
              </a:spcAft>
              <a:defRPr/>
            </a:pPr>
            <a:r>
              <a:rPr lang="en-US" sz="1200" dirty="0" smtClean="0">
                <a:latin typeface="+mn-lt"/>
                <a:cs typeface="Myriad Pro" charset="0"/>
              </a:rPr>
              <a:t>&gt; Pietro </a:t>
            </a:r>
            <a:r>
              <a:rPr lang="en-US" sz="1200" dirty="0" err="1" smtClean="0">
                <a:latin typeface="+mn-lt"/>
                <a:cs typeface="Myriad Pro" charset="0"/>
              </a:rPr>
              <a:t>Milillo</a:t>
            </a:r>
            <a:r>
              <a:rPr lang="en-US" sz="1200" dirty="0" smtClean="0">
                <a:latin typeface="+mn-lt"/>
                <a:cs typeface="Myriad Pro" charset="0"/>
              </a:rPr>
              <a:t/>
            </a:r>
            <a:br>
              <a:rPr lang="en-US" sz="1200" dirty="0" smtClean="0">
                <a:latin typeface="+mn-lt"/>
                <a:cs typeface="Myriad Pro" charset="0"/>
              </a:rPr>
            </a:br>
            <a:r>
              <a:rPr lang="en-US" sz="1200" dirty="0" smtClean="0">
                <a:latin typeface="+mn-lt"/>
                <a:cs typeface="Myriad Pro" charset="0"/>
              </a:rPr>
              <a:t>School of Engineering, University of Basilicata</a:t>
            </a:r>
          </a:p>
          <a:p>
            <a:pPr defTabSz="914400" eaLnBrk="1" hangingPunct="1">
              <a:spcAft>
                <a:spcPts val="1200"/>
              </a:spcAft>
              <a:defRPr/>
            </a:pPr>
            <a:r>
              <a:rPr lang="en-US" sz="1200" dirty="0" smtClean="0">
                <a:latin typeface="+mn-lt"/>
                <a:cs typeface="Myriad Pro" charset="0"/>
              </a:rPr>
              <a:t>&gt; Giovanni </a:t>
            </a:r>
            <a:r>
              <a:rPr lang="en-US" sz="1200" dirty="0" err="1" smtClean="0">
                <a:latin typeface="+mn-lt"/>
                <a:cs typeface="Myriad Pro" charset="0"/>
              </a:rPr>
              <a:t>Milillo</a:t>
            </a:r>
            <a:r>
              <a:rPr lang="en-US" sz="1200" dirty="0" smtClean="0">
                <a:latin typeface="+mn-lt"/>
                <a:cs typeface="Myriad Pro" charset="0"/>
              </a:rPr>
              <a:t>, Alessandro </a:t>
            </a:r>
            <a:r>
              <a:rPr lang="en-US" sz="1200" dirty="0" err="1" smtClean="0">
                <a:latin typeface="+mn-lt"/>
                <a:cs typeface="Myriad Pro" charset="0"/>
              </a:rPr>
              <a:t>Coletta</a:t>
            </a:r>
            <a:r>
              <a:rPr lang="en-US" sz="1200" dirty="0" smtClean="0">
                <a:latin typeface="+mn-lt"/>
                <a:cs typeface="Myriad Pro" charset="0"/>
              </a:rPr>
              <a:t/>
            </a:r>
            <a:br>
              <a:rPr lang="en-US" sz="1200" dirty="0" smtClean="0">
                <a:latin typeface="+mn-lt"/>
                <a:cs typeface="Myriad Pro" charset="0"/>
              </a:rPr>
            </a:br>
            <a:r>
              <a:rPr lang="en-US" sz="1200" dirty="0" smtClean="0">
                <a:latin typeface="+mn-lt"/>
                <a:cs typeface="Myriad Pro" charset="0"/>
              </a:rPr>
              <a:t>Italian Space Agency (ASI)</a:t>
            </a:r>
            <a:endParaRPr lang="en-US" sz="1200" dirty="0" smtClean="0">
              <a:latin typeface="+mn-lt"/>
              <a:cs typeface="Myriad Pro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3DA89A9-7A6C-4BA9-A189-7FA7501FB74F}" type="slidenum">
              <a:rPr lang="en-US" altLang="en-US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n-US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541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Credit: 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Frank Muller-Karger (</a:t>
            </a:r>
            <a:r>
              <a:rPr lang="de-DE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carib@usf.edu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and Mark Eakin (</a:t>
            </a:r>
            <a:r>
              <a:rPr lang="de-DE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mark.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eakin@noaa.gov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 smtClean="0"/>
          </a:p>
          <a:p>
            <a:r>
              <a:rPr lang="en-US" dirty="0" smtClean="0"/>
              <a:t>Source:</a:t>
            </a:r>
            <a:r>
              <a:rPr lang="en-US" baseline="0" dirty="0" smtClean="0"/>
              <a:t>  US Department of Commerce / NOAA / NESDIS / STAR / Coral Reef Watch</a:t>
            </a:r>
          </a:p>
          <a:p>
            <a:r>
              <a:rPr lang="en-US" dirty="0" smtClean="0"/>
              <a:t>Images acquired through</a:t>
            </a:r>
            <a:r>
              <a:rPr lang="en-US" baseline="0" dirty="0" smtClean="0"/>
              <a:t> </a:t>
            </a:r>
            <a:r>
              <a:rPr lang="en-US" dirty="0" smtClean="0"/>
              <a:t>http://coralreefwatch.noaa.gov/satellite/bleaching5km/index.php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63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 / Credit: Center for International Earth Science Information Network (CIESIN) at the Earth Institute, Columbia University </a:t>
            </a:r>
          </a:p>
          <a:p>
            <a:endParaRPr lang="en-US" dirty="0" smtClean="0"/>
          </a:p>
          <a:p>
            <a:r>
              <a:rPr lang="en-US" dirty="0" smtClean="0"/>
              <a:t>Image from materials published</a:t>
            </a:r>
            <a:r>
              <a:rPr lang="en-US" baseline="0" dirty="0" smtClean="0"/>
              <a:t> by SEDAC / CIESIN / Columbia</a:t>
            </a:r>
          </a:p>
          <a:p>
            <a:r>
              <a:rPr lang="en-US" dirty="0" smtClean="0"/>
              <a:t>http://sedac.ciesin.columbia.edu/data/set/sdei-global-annual-avg-pm2-5-2001-2010</a:t>
            </a:r>
          </a:p>
          <a:p>
            <a:endParaRPr lang="en-US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Citations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Battelle Memorial Institute, and Center for International Earth Science Information Network - CIESIN - Columbia University. 2013. Global Annual Average PM2.5 Grids from MODIS and MISR Aerosol Optical Depth (AOD). Palisades, NY: NASA Socioeconomic Data and Applications Center (SEDAC).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http://dx.doi.org/10.7927/H4H41PB4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Accessed 21 April 2015.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Sherbinin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A., M. Levy, E. Zell, S. Weber, and M.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Jaiteh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2014. Using Satellite Data to Develop Environmental Indicators. Environmental Research Letters 9 (8): 084013.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http://dx.doi.org/10.1088/1748-9326/9/8/084013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8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+mn-lt"/>
              </a:rPr>
              <a:t>Images for slide provided by JAXA EORC (Japan Aerospace Exploration Agency, Earth Observation Research Center)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latin typeface="+mn-lt"/>
                <a:cs typeface="Tahoma" pitchFamily="34" charset="0"/>
              </a:rPr>
              <a:t>Image acquired from ALOS PALSAR (</a:t>
            </a:r>
            <a:r>
              <a:rPr lang="en-US" sz="1200" dirty="0" smtClean="0">
                <a:solidFill>
                  <a:prstClr val="white"/>
                </a:solidFill>
                <a:latin typeface="+mn-lt"/>
              </a:rPr>
              <a:t>Phased Array type L-band Synthetic Aperture Radar); a</a:t>
            </a:r>
            <a:r>
              <a:rPr lang="en-US" altLang="ja-JP" sz="1200" dirty="0" smtClean="0">
                <a:latin typeface="+mn-lt"/>
                <a:cs typeface="Tahoma" pitchFamily="34" charset="0"/>
              </a:rPr>
              <a:t>cquired in 2007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Map available through</a:t>
            </a:r>
            <a:r>
              <a:rPr lang="en-US" baseline="0" dirty="0" smtClean="0">
                <a:latin typeface="+mn-lt"/>
              </a:rPr>
              <a:t> CEOS Earth Observations Handbook produced by CEOS and ESA.</a:t>
            </a:r>
          </a:p>
          <a:p>
            <a:endParaRPr lang="en-US" baseline="0" dirty="0" smtClean="0">
              <a:latin typeface="+mn-lt"/>
            </a:endParaRPr>
          </a:p>
          <a:p>
            <a:r>
              <a:rPr lang="en-US" baseline="0" dirty="0" smtClean="0">
                <a:latin typeface="+mn-lt"/>
              </a:rPr>
              <a:t>http://www.eohandbook.com/eohb2014/case_studies_global_forest_observations_for_carbon_tracking.html</a:t>
            </a:r>
          </a:p>
          <a:p>
            <a:r>
              <a:rPr lang="en-US" baseline="0" dirty="0" smtClean="0">
                <a:latin typeface="+mn-lt"/>
              </a:rPr>
              <a:t>and</a:t>
            </a:r>
          </a:p>
          <a:p>
            <a:r>
              <a:rPr lang="en-US" dirty="0" smtClean="0">
                <a:latin typeface="+mn-lt"/>
              </a:rPr>
              <a:t>http://www.eohandbook.com/eohb2014/images/part_2_images/5.3_image_05_large.jpg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29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 / Credit: Center for International Earth Science Information Network (CIESIN) at the Earth Institute, Columbia University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1821D-6BEC-477D-96A9-A1F4BA398B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43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 / Credit: Center for International Earth Science Information Network (CIESIN) at the Earth Institute, Columbia University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1821D-6BEC-477D-96A9-A1F4BA398B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12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0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23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1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39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 / Credit: Center for International Earth Science Information Network (CIESIN) at the Earth Institute, Columbia University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26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383838"/>
                </a:solidFill>
                <a:latin typeface="Lucida Grande"/>
              </a:rPr>
              <a:t>Source</a:t>
            </a:r>
            <a:r>
              <a:rPr lang="en-US" baseline="0" dirty="0" smtClean="0">
                <a:solidFill>
                  <a:srgbClr val="383838"/>
                </a:solidFill>
                <a:latin typeface="Lucida Grande"/>
              </a:rPr>
              <a:t> / Credit: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383838"/>
                </a:solidFill>
                <a:latin typeface="Lucida Grande"/>
              </a:rPr>
              <a:t>http://earthobservatory.nasa.gov/IOTD/view.php?id=80200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rgbClr val="383838"/>
              </a:solidFill>
              <a:latin typeface="Lucida Grande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58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Credit: 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Frank Muller-Karger (</a:t>
            </a:r>
            <a:r>
              <a:rPr lang="de-DE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carib@usf.edu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and Mark Eakin (</a:t>
            </a:r>
            <a:r>
              <a:rPr lang="de-DE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mark.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eakin@noaa.gov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 smtClean="0"/>
          </a:p>
          <a:p>
            <a:r>
              <a:rPr lang="en-US" dirty="0" smtClean="0"/>
              <a:t>Source:</a:t>
            </a:r>
            <a:r>
              <a:rPr lang="en-US" baseline="0" dirty="0" smtClean="0"/>
              <a:t>  US Department of Commerce / NOAA / NESDIS / STAR / Coral Reef Watch</a:t>
            </a:r>
          </a:p>
          <a:p>
            <a:r>
              <a:rPr lang="en-US" dirty="0" smtClean="0"/>
              <a:t>Images acquired through</a:t>
            </a:r>
            <a:r>
              <a:rPr lang="en-US" baseline="0" dirty="0" smtClean="0"/>
              <a:t> </a:t>
            </a:r>
            <a:r>
              <a:rPr lang="en-US" dirty="0" smtClean="0"/>
              <a:t>http://coralreefwatch.noaa.gov/satellite/bleaching5km/index.php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97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Credit: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Matt Hansen, Peter </a:t>
            </a:r>
            <a:r>
              <a:rPr lang="en-US" sz="1200" dirty="0" err="1" smtClean="0"/>
              <a:t>Potapov</a:t>
            </a:r>
            <a:r>
              <a:rPr lang="en-US" sz="1200" dirty="0" smtClean="0"/>
              <a:t>, Rebecca Moore, Matt </a:t>
            </a:r>
            <a:r>
              <a:rPr lang="en-US" sz="1200" dirty="0" err="1" smtClean="0"/>
              <a:t>Hancher</a:t>
            </a:r>
            <a:r>
              <a:rPr lang="en-US" sz="1200" dirty="0" smtClean="0"/>
              <a:t>, Svetlana </a:t>
            </a:r>
            <a:r>
              <a:rPr lang="en-US" sz="1200" dirty="0" err="1" smtClean="0"/>
              <a:t>Turubanova</a:t>
            </a:r>
            <a:r>
              <a:rPr lang="en-US" sz="1200" dirty="0" smtClean="0"/>
              <a:t>, Alexandra </a:t>
            </a:r>
            <a:r>
              <a:rPr lang="en-US" sz="1200" dirty="0" err="1" smtClean="0"/>
              <a:t>Tyukavina</a:t>
            </a:r>
            <a:r>
              <a:rPr lang="en-US" sz="1200" dirty="0" smtClean="0"/>
              <a:t>, Dave </a:t>
            </a:r>
            <a:r>
              <a:rPr lang="en-US" sz="1200" dirty="0" err="1" smtClean="0"/>
              <a:t>Thau</a:t>
            </a:r>
            <a:r>
              <a:rPr lang="en-US" sz="1200" dirty="0" smtClean="0"/>
              <a:t>, Steve </a:t>
            </a:r>
            <a:r>
              <a:rPr lang="en-US" sz="1200" dirty="0" err="1" smtClean="0"/>
              <a:t>Stehman</a:t>
            </a:r>
            <a:r>
              <a:rPr lang="en-US" sz="1200" dirty="0" smtClean="0"/>
              <a:t>, Scott Goetz, Tom Loveland, Anil </a:t>
            </a:r>
            <a:r>
              <a:rPr lang="en-US" sz="1200" dirty="0" err="1" smtClean="0"/>
              <a:t>Kommareddy</a:t>
            </a:r>
            <a:r>
              <a:rPr lang="en-US" sz="1200" dirty="0" smtClean="0"/>
              <a:t>, Alexey </a:t>
            </a:r>
            <a:r>
              <a:rPr lang="en-US" sz="1200" dirty="0" err="1" smtClean="0"/>
              <a:t>Egorov</a:t>
            </a:r>
            <a:r>
              <a:rPr lang="en-US" sz="1200" dirty="0" smtClean="0"/>
              <a:t>, Louise </a:t>
            </a:r>
            <a:r>
              <a:rPr lang="en-US" sz="1200" dirty="0" err="1" smtClean="0"/>
              <a:t>Chini</a:t>
            </a:r>
            <a:r>
              <a:rPr lang="en-US" sz="1200" dirty="0" smtClean="0"/>
              <a:t>, Chris Justice and John Townshend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Organizations</a:t>
            </a:r>
            <a:r>
              <a:rPr lang="en-US" sz="1200" baseline="0" dirty="0" smtClean="0"/>
              <a:t> and </a:t>
            </a:r>
            <a:r>
              <a:rPr lang="en-US" sz="1200" dirty="0" smtClean="0"/>
              <a:t>Sponsors:</a:t>
            </a:r>
            <a:r>
              <a:rPr lang="en-US" sz="1200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Univ. of Maryland-College Park, NASA, USAID, USGS, Google, Gordon and Betty Moore Foundation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51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Credit: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Matt Hansen, Peter </a:t>
            </a:r>
            <a:r>
              <a:rPr lang="en-US" sz="1200" dirty="0" err="1" smtClean="0"/>
              <a:t>Potapov</a:t>
            </a:r>
            <a:r>
              <a:rPr lang="en-US" sz="1200" dirty="0" smtClean="0"/>
              <a:t>, Rebecca Moore, Matt </a:t>
            </a:r>
            <a:r>
              <a:rPr lang="en-US" sz="1200" dirty="0" err="1" smtClean="0"/>
              <a:t>Hancher</a:t>
            </a:r>
            <a:r>
              <a:rPr lang="en-US" sz="1200" dirty="0" smtClean="0"/>
              <a:t>, Svetlana </a:t>
            </a:r>
            <a:r>
              <a:rPr lang="en-US" sz="1200" dirty="0" err="1" smtClean="0"/>
              <a:t>Turubanova</a:t>
            </a:r>
            <a:r>
              <a:rPr lang="en-US" sz="1200" dirty="0" smtClean="0"/>
              <a:t>, Alexandra </a:t>
            </a:r>
            <a:r>
              <a:rPr lang="en-US" sz="1200" dirty="0" err="1" smtClean="0"/>
              <a:t>Tyukavina</a:t>
            </a:r>
            <a:r>
              <a:rPr lang="en-US" sz="1200" dirty="0" smtClean="0"/>
              <a:t>, Dave </a:t>
            </a:r>
            <a:r>
              <a:rPr lang="en-US" sz="1200" dirty="0" err="1" smtClean="0"/>
              <a:t>Thau</a:t>
            </a:r>
            <a:r>
              <a:rPr lang="en-US" sz="1200" dirty="0" smtClean="0"/>
              <a:t>, Steve </a:t>
            </a:r>
            <a:r>
              <a:rPr lang="en-US" sz="1200" dirty="0" err="1" smtClean="0"/>
              <a:t>Stehman</a:t>
            </a:r>
            <a:r>
              <a:rPr lang="en-US" sz="1200" dirty="0" smtClean="0"/>
              <a:t>, Scott Goetz, Tom Loveland, Anil </a:t>
            </a:r>
            <a:r>
              <a:rPr lang="en-US" sz="1200" dirty="0" err="1" smtClean="0"/>
              <a:t>Kommareddy</a:t>
            </a:r>
            <a:r>
              <a:rPr lang="en-US" sz="1200" dirty="0" smtClean="0"/>
              <a:t>, Alexey </a:t>
            </a:r>
            <a:r>
              <a:rPr lang="en-US" sz="1200" dirty="0" err="1" smtClean="0"/>
              <a:t>Egorov</a:t>
            </a:r>
            <a:r>
              <a:rPr lang="en-US" sz="1200" dirty="0" smtClean="0"/>
              <a:t>, Louise </a:t>
            </a:r>
            <a:r>
              <a:rPr lang="en-US" sz="1200" dirty="0" err="1" smtClean="0"/>
              <a:t>Chini</a:t>
            </a:r>
            <a:r>
              <a:rPr lang="en-US" sz="1200" dirty="0" smtClean="0"/>
              <a:t>, Chris Justice and John Townshend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Organizations</a:t>
            </a:r>
            <a:r>
              <a:rPr lang="en-US" sz="1200" baseline="0" dirty="0" smtClean="0"/>
              <a:t> and </a:t>
            </a:r>
            <a:r>
              <a:rPr lang="en-US" sz="1200" dirty="0" smtClean="0"/>
              <a:t>Sponsors:</a:t>
            </a:r>
            <a:r>
              <a:rPr lang="en-US" sz="1200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Univ. of Maryland-College Park, NASA, USAID, USGS, Google, Gordon and Betty Moore Foundation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2DBDB-569D-4D23-BD7C-073EA5DC607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23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Credit: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Matt Hansen, Peter </a:t>
            </a:r>
            <a:r>
              <a:rPr lang="en-US" sz="1200" dirty="0" err="1" smtClean="0"/>
              <a:t>Potapov</a:t>
            </a:r>
            <a:r>
              <a:rPr lang="en-US" sz="1200" dirty="0" smtClean="0"/>
              <a:t>, Rebecca Moore, Matt </a:t>
            </a:r>
            <a:r>
              <a:rPr lang="en-US" sz="1200" dirty="0" err="1" smtClean="0"/>
              <a:t>Hancher</a:t>
            </a:r>
            <a:r>
              <a:rPr lang="en-US" sz="1200" dirty="0" smtClean="0"/>
              <a:t>, Svetlana </a:t>
            </a:r>
            <a:r>
              <a:rPr lang="en-US" sz="1200" dirty="0" err="1" smtClean="0"/>
              <a:t>Turubanova</a:t>
            </a:r>
            <a:r>
              <a:rPr lang="en-US" sz="1200" dirty="0" smtClean="0"/>
              <a:t>, Alexandra </a:t>
            </a:r>
            <a:r>
              <a:rPr lang="en-US" sz="1200" dirty="0" err="1" smtClean="0"/>
              <a:t>Tyukavina</a:t>
            </a:r>
            <a:r>
              <a:rPr lang="en-US" sz="1200" dirty="0" smtClean="0"/>
              <a:t>, Dave </a:t>
            </a:r>
            <a:r>
              <a:rPr lang="en-US" sz="1200" dirty="0" err="1" smtClean="0"/>
              <a:t>Thau</a:t>
            </a:r>
            <a:r>
              <a:rPr lang="en-US" sz="1200" dirty="0" smtClean="0"/>
              <a:t>, Steve </a:t>
            </a:r>
            <a:r>
              <a:rPr lang="en-US" sz="1200" dirty="0" err="1" smtClean="0"/>
              <a:t>Stehman</a:t>
            </a:r>
            <a:r>
              <a:rPr lang="en-US" sz="1200" dirty="0" smtClean="0"/>
              <a:t>, Scott Goetz, Tom Loveland, Anil </a:t>
            </a:r>
            <a:r>
              <a:rPr lang="en-US" sz="1200" dirty="0" err="1" smtClean="0"/>
              <a:t>Kommareddy</a:t>
            </a:r>
            <a:r>
              <a:rPr lang="en-US" sz="1200" dirty="0" smtClean="0"/>
              <a:t>, Alexey </a:t>
            </a:r>
            <a:r>
              <a:rPr lang="en-US" sz="1200" dirty="0" err="1" smtClean="0"/>
              <a:t>Egorov</a:t>
            </a:r>
            <a:r>
              <a:rPr lang="en-US" sz="1200" dirty="0" smtClean="0"/>
              <a:t>, Louise </a:t>
            </a:r>
            <a:r>
              <a:rPr lang="en-US" sz="1200" dirty="0" err="1" smtClean="0"/>
              <a:t>Chini</a:t>
            </a:r>
            <a:r>
              <a:rPr lang="en-US" sz="1200" dirty="0" smtClean="0"/>
              <a:t>, Chris Justice and John Townshend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Organizations</a:t>
            </a:r>
            <a:r>
              <a:rPr lang="en-US" sz="1200" baseline="0" dirty="0" smtClean="0"/>
              <a:t> and </a:t>
            </a:r>
            <a:r>
              <a:rPr lang="en-US" sz="1200" dirty="0" smtClean="0"/>
              <a:t>Sponsors:</a:t>
            </a:r>
            <a:r>
              <a:rPr lang="en-US" sz="1200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Univ. of Maryland-College Park, NASA, USAID, USGS, Google, Gordon and Betty Moore Foundation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1821D-6BEC-477D-96A9-A1F4BA398B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10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Credit: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Matt Hansen, Peter </a:t>
            </a:r>
            <a:r>
              <a:rPr lang="en-US" sz="1200" dirty="0" err="1" smtClean="0"/>
              <a:t>Potapov</a:t>
            </a:r>
            <a:r>
              <a:rPr lang="en-US" sz="1200" dirty="0" smtClean="0"/>
              <a:t>, Rebecca Moore, Matt </a:t>
            </a:r>
            <a:r>
              <a:rPr lang="en-US" sz="1200" dirty="0" err="1" smtClean="0"/>
              <a:t>Hancher</a:t>
            </a:r>
            <a:r>
              <a:rPr lang="en-US" sz="1200" dirty="0" smtClean="0"/>
              <a:t>, Svetlana </a:t>
            </a:r>
            <a:r>
              <a:rPr lang="en-US" sz="1200" dirty="0" err="1" smtClean="0"/>
              <a:t>Turubanova</a:t>
            </a:r>
            <a:r>
              <a:rPr lang="en-US" sz="1200" dirty="0" smtClean="0"/>
              <a:t>, Alexandra </a:t>
            </a:r>
            <a:r>
              <a:rPr lang="en-US" sz="1200" dirty="0" err="1" smtClean="0"/>
              <a:t>Tyukavina</a:t>
            </a:r>
            <a:r>
              <a:rPr lang="en-US" sz="1200" dirty="0" smtClean="0"/>
              <a:t>, Dave </a:t>
            </a:r>
            <a:r>
              <a:rPr lang="en-US" sz="1200" dirty="0" err="1" smtClean="0"/>
              <a:t>Thau</a:t>
            </a:r>
            <a:r>
              <a:rPr lang="en-US" sz="1200" dirty="0" smtClean="0"/>
              <a:t>, Steve </a:t>
            </a:r>
            <a:r>
              <a:rPr lang="en-US" sz="1200" dirty="0" err="1" smtClean="0"/>
              <a:t>Stehman</a:t>
            </a:r>
            <a:r>
              <a:rPr lang="en-US" sz="1200" dirty="0" smtClean="0"/>
              <a:t>, Scott Goetz, Tom Loveland, Anil </a:t>
            </a:r>
            <a:r>
              <a:rPr lang="en-US" sz="1200" dirty="0" err="1" smtClean="0"/>
              <a:t>Kommareddy</a:t>
            </a:r>
            <a:r>
              <a:rPr lang="en-US" sz="1200" dirty="0" smtClean="0"/>
              <a:t>, Alexey </a:t>
            </a:r>
            <a:r>
              <a:rPr lang="en-US" sz="1200" dirty="0" err="1" smtClean="0"/>
              <a:t>Egorov</a:t>
            </a:r>
            <a:r>
              <a:rPr lang="en-US" sz="1200" dirty="0" smtClean="0"/>
              <a:t>, Louise </a:t>
            </a:r>
            <a:r>
              <a:rPr lang="en-US" sz="1200" dirty="0" err="1" smtClean="0"/>
              <a:t>Chini</a:t>
            </a:r>
            <a:r>
              <a:rPr lang="en-US" sz="1200" dirty="0" smtClean="0"/>
              <a:t>, Chris Justice and John Townshend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Organizations</a:t>
            </a:r>
            <a:r>
              <a:rPr lang="en-US" sz="1200" baseline="0" dirty="0" smtClean="0"/>
              <a:t> and </a:t>
            </a:r>
            <a:r>
              <a:rPr lang="en-US" sz="1200" dirty="0" smtClean="0"/>
              <a:t>Sponsors:</a:t>
            </a:r>
            <a:r>
              <a:rPr lang="en-US" sz="1200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Univ. of Maryland-College Park, NASA, USAID, USGS, Google, Gordon and Betty Moore Foundation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1821D-6BEC-477D-96A9-A1F4BA398B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59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Credit: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Matt Hansen, Peter </a:t>
            </a:r>
            <a:r>
              <a:rPr lang="en-US" sz="1200" dirty="0" err="1" smtClean="0"/>
              <a:t>Potapov</a:t>
            </a:r>
            <a:r>
              <a:rPr lang="en-US" sz="1200" dirty="0" smtClean="0"/>
              <a:t>, Rebecca Moore, Matt </a:t>
            </a:r>
            <a:r>
              <a:rPr lang="en-US" sz="1200" dirty="0" err="1" smtClean="0"/>
              <a:t>Hancher</a:t>
            </a:r>
            <a:r>
              <a:rPr lang="en-US" sz="1200" dirty="0" smtClean="0"/>
              <a:t>, Svetlana </a:t>
            </a:r>
            <a:r>
              <a:rPr lang="en-US" sz="1200" dirty="0" err="1" smtClean="0"/>
              <a:t>Turubanova</a:t>
            </a:r>
            <a:r>
              <a:rPr lang="en-US" sz="1200" dirty="0" smtClean="0"/>
              <a:t>, Alexandra </a:t>
            </a:r>
            <a:r>
              <a:rPr lang="en-US" sz="1200" dirty="0" err="1" smtClean="0"/>
              <a:t>Tyukavina</a:t>
            </a:r>
            <a:r>
              <a:rPr lang="en-US" sz="1200" dirty="0" smtClean="0"/>
              <a:t>, Dave </a:t>
            </a:r>
            <a:r>
              <a:rPr lang="en-US" sz="1200" dirty="0" err="1" smtClean="0"/>
              <a:t>Thau</a:t>
            </a:r>
            <a:r>
              <a:rPr lang="en-US" sz="1200" dirty="0" smtClean="0"/>
              <a:t>, Steve </a:t>
            </a:r>
            <a:r>
              <a:rPr lang="en-US" sz="1200" dirty="0" err="1" smtClean="0"/>
              <a:t>Stehman</a:t>
            </a:r>
            <a:r>
              <a:rPr lang="en-US" sz="1200" dirty="0" smtClean="0"/>
              <a:t>, Scott Goetz, Tom Loveland, Anil </a:t>
            </a:r>
            <a:r>
              <a:rPr lang="en-US" sz="1200" dirty="0" err="1" smtClean="0"/>
              <a:t>Kommareddy</a:t>
            </a:r>
            <a:r>
              <a:rPr lang="en-US" sz="1200" dirty="0" smtClean="0"/>
              <a:t>, Alexey </a:t>
            </a:r>
            <a:r>
              <a:rPr lang="en-US" sz="1200" dirty="0" err="1" smtClean="0"/>
              <a:t>Egorov</a:t>
            </a:r>
            <a:r>
              <a:rPr lang="en-US" sz="1200" dirty="0" smtClean="0"/>
              <a:t>, Louise </a:t>
            </a:r>
            <a:r>
              <a:rPr lang="en-US" sz="1200" dirty="0" err="1" smtClean="0"/>
              <a:t>Chini</a:t>
            </a:r>
            <a:r>
              <a:rPr lang="en-US" sz="1200" dirty="0" smtClean="0"/>
              <a:t>, Chris Justice and John Townshend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Organizations</a:t>
            </a:r>
            <a:r>
              <a:rPr lang="en-US" sz="1200" baseline="0" dirty="0" smtClean="0"/>
              <a:t> and </a:t>
            </a:r>
            <a:r>
              <a:rPr lang="en-US" sz="1200" dirty="0" smtClean="0"/>
              <a:t>Sponsors:</a:t>
            </a:r>
            <a:r>
              <a:rPr lang="en-US" sz="1200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Univ. of Maryland-College Park, NASA, USAID, USGS, Google, Gordon and Betty Moore Foundation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1821D-6BEC-477D-96A9-A1F4BA398B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05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Credit: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Matt Hansen, Peter </a:t>
            </a:r>
            <a:r>
              <a:rPr lang="en-US" sz="1200" dirty="0" err="1" smtClean="0"/>
              <a:t>Potapov</a:t>
            </a:r>
            <a:r>
              <a:rPr lang="en-US" sz="1200" dirty="0" smtClean="0"/>
              <a:t>, Rebecca Moore, Matt </a:t>
            </a:r>
            <a:r>
              <a:rPr lang="en-US" sz="1200" dirty="0" err="1" smtClean="0"/>
              <a:t>Hancher</a:t>
            </a:r>
            <a:r>
              <a:rPr lang="en-US" sz="1200" dirty="0" smtClean="0"/>
              <a:t>, Svetlana </a:t>
            </a:r>
            <a:r>
              <a:rPr lang="en-US" sz="1200" dirty="0" err="1" smtClean="0"/>
              <a:t>Turubanova</a:t>
            </a:r>
            <a:r>
              <a:rPr lang="en-US" sz="1200" dirty="0" smtClean="0"/>
              <a:t>, Alexandra </a:t>
            </a:r>
            <a:r>
              <a:rPr lang="en-US" sz="1200" dirty="0" err="1" smtClean="0"/>
              <a:t>Tyukavina</a:t>
            </a:r>
            <a:r>
              <a:rPr lang="en-US" sz="1200" dirty="0" smtClean="0"/>
              <a:t>, Dave </a:t>
            </a:r>
            <a:r>
              <a:rPr lang="en-US" sz="1200" dirty="0" err="1" smtClean="0"/>
              <a:t>Thau</a:t>
            </a:r>
            <a:r>
              <a:rPr lang="en-US" sz="1200" dirty="0" smtClean="0"/>
              <a:t>, Steve </a:t>
            </a:r>
            <a:r>
              <a:rPr lang="en-US" sz="1200" dirty="0" err="1" smtClean="0"/>
              <a:t>Stehman</a:t>
            </a:r>
            <a:r>
              <a:rPr lang="en-US" sz="1200" dirty="0" smtClean="0"/>
              <a:t>, Scott Goetz, Tom Loveland, Anil </a:t>
            </a:r>
            <a:r>
              <a:rPr lang="en-US" sz="1200" dirty="0" err="1" smtClean="0"/>
              <a:t>Kommareddy</a:t>
            </a:r>
            <a:r>
              <a:rPr lang="en-US" sz="1200" dirty="0" smtClean="0"/>
              <a:t>, Alexey </a:t>
            </a:r>
            <a:r>
              <a:rPr lang="en-US" sz="1200" dirty="0" err="1" smtClean="0"/>
              <a:t>Egorov</a:t>
            </a:r>
            <a:r>
              <a:rPr lang="en-US" sz="1200" dirty="0" smtClean="0"/>
              <a:t>, Louise </a:t>
            </a:r>
            <a:r>
              <a:rPr lang="en-US" sz="1200" dirty="0" err="1" smtClean="0"/>
              <a:t>Chini</a:t>
            </a:r>
            <a:r>
              <a:rPr lang="en-US" sz="1200" dirty="0" smtClean="0"/>
              <a:t>, Chris Justice and John Townshend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Organizations</a:t>
            </a:r>
            <a:r>
              <a:rPr lang="en-US" sz="1200" baseline="0" dirty="0" smtClean="0"/>
              <a:t> and </a:t>
            </a:r>
            <a:r>
              <a:rPr lang="en-US" sz="1200" dirty="0" smtClean="0"/>
              <a:t>Sponsors:</a:t>
            </a:r>
            <a:r>
              <a:rPr lang="en-US" sz="1200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Univ. of Maryland-College Park, NASA, USAID, USGS, Google, Gordon and Betty Moore Foundation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1821D-6BEC-477D-96A9-A1F4BA398B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24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Credit: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Matt Hansen, Peter </a:t>
            </a:r>
            <a:r>
              <a:rPr lang="en-US" sz="1200" dirty="0" err="1" smtClean="0"/>
              <a:t>Potapov</a:t>
            </a:r>
            <a:r>
              <a:rPr lang="en-US" sz="1200" dirty="0" smtClean="0"/>
              <a:t>, Rebecca Moore, Matt </a:t>
            </a:r>
            <a:r>
              <a:rPr lang="en-US" sz="1200" dirty="0" err="1" smtClean="0"/>
              <a:t>Hancher</a:t>
            </a:r>
            <a:r>
              <a:rPr lang="en-US" sz="1200" dirty="0" smtClean="0"/>
              <a:t>, Svetlana </a:t>
            </a:r>
            <a:r>
              <a:rPr lang="en-US" sz="1200" dirty="0" err="1" smtClean="0"/>
              <a:t>Turubanova</a:t>
            </a:r>
            <a:r>
              <a:rPr lang="en-US" sz="1200" dirty="0" smtClean="0"/>
              <a:t>, Alexandra </a:t>
            </a:r>
            <a:r>
              <a:rPr lang="en-US" sz="1200" dirty="0" err="1" smtClean="0"/>
              <a:t>Tyukavina</a:t>
            </a:r>
            <a:r>
              <a:rPr lang="en-US" sz="1200" dirty="0" smtClean="0"/>
              <a:t>, Dave </a:t>
            </a:r>
            <a:r>
              <a:rPr lang="en-US" sz="1200" dirty="0" err="1" smtClean="0"/>
              <a:t>Thau</a:t>
            </a:r>
            <a:r>
              <a:rPr lang="en-US" sz="1200" dirty="0" smtClean="0"/>
              <a:t>, Steve </a:t>
            </a:r>
            <a:r>
              <a:rPr lang="en-US" sz="1200" dirty="0" err="1" smtClean="0"/>
              <a:t>Stehman</a:t>
            </a:r>
            <a:r>
              <a:rPr lang="en-US" sz="1200" dirty="0" smtClean="0"/>
              <a:t>, Scott Goetz, Tom Loveland, Anil </a:t>
            </a:r>
            <a:r>
              <a:rPr lang="en-US" sz="1200" dirty="0" err="1" smtClean="0"/>
              <a:t>Kommareddy</a:t>
            </a:r>
            <a:r>
              <a:rPr lang="en-US" sz="1200" dirty="0" smtClean="0"/>
              <a:t>, Alexey </a:t>
            </a:r>
            <a:r>
              <a:rPr lang="en-US" sz="1200" dirty="0" err="1" smtClean="0"/>
              <a:t>Egorov</a:t>
            </a:r>
            <a:r>
              <a:rPr lang="en-US" sz="1200" dirty="0" smtClean="0"/>
              <a:t>, Louise </a:t>
            </a:r>
            <a:r>
              <a:rPr lang="en-US" sz="1200" dirty="0" err="1" smtClean="0"/>
              <a:t>Chini</a:t>
            </a:r>
            <a:r>
              <a:rPr lang="en-US" sz="1200" dirty="0" smtClean="0"/>
              <a:t>, Chris Justice and John Townshend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Organizations</a:t>
            </a:r>
            <a:r>
              <a:rPr lang="en-US" sz="1200" baseline="0" dirty="0" smtClean="0"/>
              <a:t> and </a:t>
            </a:r>
            <a:r>
              <a:rPr lang="en-US" sz="1200" dirty="0" smtClean="0"/>
              <a:t>Sponsors:</a:t>
            </a:r>
            <a:r>
              <a:rPr lang="en-US" sz="1200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Univ. of Maryland-College Park, NASA, USAID, USGS, Google, Gordon and Betty Moore Foundation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1821D-6BEC-477D-96A9-A1F4BA398B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0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F2210-F948-4EB9-9F1C-7150B291D2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731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950" y="131763"/>
            <a:ext cx="6851650" cy="5302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6588" y="1117217"/>
            <a:ext cx="7845425" cy="51371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3A486-7196-45DE-9051-0BC887229C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6306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131763"/>
            <a:ext cx="1960563" cy="62960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3613" y="131763"/>
            <a:ext cx="5732462" cy="62960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A528A-8543-45AB-8665-42A7D3B87D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2582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63613" y="131763"/>
            <a:ext cx="7845425" cy="6296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B32CC-028E-4B93-A5B3-58A114D29B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2490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F2210-F948-4EB9-9F1C-7150B291D2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2373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950" y="131763"/>
            <a:ext cx="6851650" cy="5302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6588" y="1117217"/>
            <a:ext cx="7845425" cy="5137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8F364-ABBE-47B7-B03E-4B15E88326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7226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C0806-32A3-4045-AD83-FE36221B18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7902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950" y="131763"/>
            <a:ext cx="6851650" cy="5302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3613" y="1290638"/>
            <a:ext cx="3846512" cy="51371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1290638"/>
            <a:ext cx="3846513" cy="51371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0706E-4E0B-42B2-B39E-2F5553F6BE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5375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EA3E0-6055-47E6-84D1-20E2C05935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5034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950" y="131763"/>
            <a:ext cx="6851650" cy="5302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D4C99-ECE4-4D80-A461-21729846FA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5334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23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950" y="131763"/>
            <a:ext cx="6851650" cy="5302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6588" y="1117217"/>
            <a:ext cx="7845425" cy="5137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8F364-ABBE-47B7-B03E-4B15E88326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4941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66598-E612-40E6-9C59-439D0AA070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3983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7ABE0-BE2B-4CE6-ABA4-F736B3DD5A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7560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950" y="131763"/>
            <a:ext cx="6851650" cy="5302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6588" y="1117217"/>
            <a:ext cx="7845425" cy="51371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3A486-7196-45DE-9051-0BC887229C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86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131763"/>
            <a:ext cx="1960563" cy="62960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3613" y="131763"/>
            <a:ext cx="5732462" cy="62960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A528A-8543-45AB-8665-42A7D3B87D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09310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63613" y="131763"/>
            <a:ext cx="7845425" cy="6296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B32CC-028E-4B93-A5B3-58A114D29B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7481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2D76-2218-4E6C-AF89-D2EB7BC1C963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481A-AB61-43AD-9D05-30D127E5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31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2D76-2218-4E6C-AF89-D2EB7BC1C963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481A-AB61-43AD-9D05-30D127E5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58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2D76-2218-4E6C-AF89-D2EB7BC1C963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481A-AB61-43AD-9D05-30D127E5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55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2D76-2218-4E6C-AF89-D2EB7BC1C963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481A-AB61-43AD-9D05-30D127E5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12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2D76-2218-4E6C-AF89-D2EB7BC1C963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481A-AB61-43AD-9D05-30D127E5EF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2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C0806-32A3-4045-AD83-FE36221B18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753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2D76-2218-4E6C-AF89-D2EB7BC1C963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481A-AB61-43AD-9D05-30D127E5EF0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8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2D76-2218-4E6C-AF89-D2EB7BC1C963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481A-AB61-43AD-9D05-30D127E5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85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2D76-2218-4E6C-AF89-D2EB7BC1C963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481A-AB61-43AD-9D05-30D127E5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11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2D76-2218-4E6C-AF89-D2EB7BC1C963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481A-AB61-43AD-9D05-30D127E5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275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2D76-2218-4E6C-AF89-D2EB7BC1C963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481A-AB61-43AD-9D05-30D127E5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85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2D76-2218-4E6C-AF89-D2EB7BC1C963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481A-AB61-43AD-9D05-30D127E5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206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sz="3600">
                <a:solidFill>
                  <a:prstClr val="white"/>
                </a:solidFill>
                <a:sym typeface="Wingdings"/>
              </a:rPr>
              <a:t></a:t>
            </a:r>
            <a:endParaRPr sz="3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87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EF02-7EE4-1649-97DB-0A685BC22BA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09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sz="3600">
                <a:solidFill>
                  <a:prstClr val="white"/>
                </a:solidFill>
                <a:sym typeface="Wingdings"/>
              </a:rPr>
              <a:t></a:t>
            </a:r>
            <a:endParaRPr sz="3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726477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sz="3600">
                <a:solidFill>
                  <a:prstClr val="white"/>
                </a:solidFill>
                <a:sym typeface="Wingdings"/>
              </a:rPr>
              <a:t></a:t>
            </a:r>
            <a:endParaRPr sz="3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EF02-7EE4-1649-97DB-0A685BC22BA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37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950" y="131763"/>
            <a:ext cx="6851650" cy="5302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3613" y="1290638"/>
            <a:ext cx="3846512" cy="51371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1290638"/>
            <a:ext cx="3846513" cy="51371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0706E-4E0B-42B2-B39E-2F5553F6BE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3490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EF02-7EE4-1649-97DB-0A685BC22BA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sz="3600">
                <a:solidFill>
                  <a:prstClr val="white"/>
                </a:solidFill>
                <a:sym typeface="Wingdings"/>
              </a:rPr>
              <a:t></a:t>
            </a:r>
            <a:endParaRPr sz="3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1032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EF02-7EE4-1649-97DB-0A685BC22BA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13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EF02-7EE4-1649-97DB-0A685BC22BA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78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EF02-7EE4-1649-97DB-0A685BC22BA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60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EF02-7EE4-1649-97DB-0A685BC22BA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1509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5470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EF02-7EE4-1649-97DB-0A685BC22BA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09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EF02-7EE4-1649-97DB-0A685BC22BA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8507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EF02-7EE4-1649-97DB-0A685BC22BA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716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0492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EA3E0-6055-47E6-84D1-20E2C05935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6373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EF02-7EE4-1649-97DB-0A685BC22BA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81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EF02-7EE4-1649-97DB-0A685BC22BA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26494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5417-B321-4BA1-8D25-F5142E0C4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FB4-90B9-4A67-9E9C-96064C5BBA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26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5417-B321-4BA1-8D25-F5142E0C4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FB4-90B9-4A67-9E9C-96064C5BBA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5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5417-B321-4BA1-8D25-F5142E0C4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FB4-90B9-4A67-9E9C-96064C5BBA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696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5417-B321-4BA1-8D25-F5142E0C4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FB4-90B9-4A67-9E9C-96064C5BBA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856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5417-B321-4BA1-8D25-F5142E0C4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FB4-90B9-4A67-9E9C-96064C5BBA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67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5417-B321-4BA1-8D25-F5142E0C4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FB4-90B9-4A67-9E9C-96064C5BBA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354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5417-B321-4BA1-8D25-F5142E0C4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FB4-90B9-4A67-9E9C-96064C5BBA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81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5417-B321-4BA1-8D25-F5142E0C4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FB4-90B9-4A67-9E9C-96064C5BBA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6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950" y="131763"/>
            <a:ext cx="6851650" cy="5302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D4C99-ECE4-4D80-A461-21729846FA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479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5417-B321-4BA1-8D25-F5142E0C4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FB4-90B9-4A67-9E9C-96064C5BBA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196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5417-B321-4BA1-8D25-F5142E0C4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FB4-90B9-4A67-9E9C-96064C5BBA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071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5417-B321-4BA1-8D25-F5142E0C4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3FB4-90B9-4A67-9E9C-96064C5BBA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0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632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66598-E612-40E6-9C59-439D0AA070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9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7ABE0-BE2B-4CE6-ABA4-F736B3DD5A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7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20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564336" y="6482442"/>
            <a:ext cx="571500" cy="3673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|‌  </a:t>
            </a:r>
            <a:fld id="{605F0397-9CF4-4B0D-B339-477C1D1488FE}" type="slidenum">
              <a:rPr lang="en-US" sz="14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6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9pPr>
    </p:titleStyle>
    <p:bodyStyle>
      <a:lvl1pPr marL="282575" indent="-282575" algn="l" rtl="0" eaLnBrk="0" fontAlgn="base" hangingPunct="0">
        <a:spcBef>
          <a:spcPct val="3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6588" indent="-239713" algn="l" rtl="0" eaLnBrk="0" fontAlgn="base" hangingPunct="0">
        <a:spcBef>
          <a:spcPct val="30000"/>
        </a:spcBef>
        <a:spcAft>
          <a:spcPct val="0"/>
        </a:spcAft>
        <a:buFont typeface="Times" charset="0"/>
        <a:buChar char="–"/>
        <a:defRPr sz="2000">
          <a:solidFill>
            <a:schemeClr val="tx1"/>
          </a:solidFill>
          <a:latin typeface="+mn-lt"/>
        </a:defRPr>
      </a:lvl2pPr>
      <a:lvl3pPr marL="917575" indent="-166688" algn="l" rtl="0" eaLnBrk="0" fontAlgn="base" hangingPunct="0">
        <a:spcBef>
          <a:spcPct val="3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255713" indent="-223838" algn="l" rtl="0" eaLnBrk="0" fontAlgn="base" hangingPunct="0">
        <a:spcBef>
          <a:spcPct val="3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593850" indent="-223838" algn="l" rtl="0" eaLnBrk="0" fontAlgn="base" hangingPunct="0">
        <a:spcBef>
          <a:spcPct val="3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051050" indent="-223838" algn="l" rtl="0" fontAlgn="base">
        <a:spcBef>
          <a:spcPct val="3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fontAlgn="base">
        <a:spcBef>
          <a:spcPct val="3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fontAlgn="base">
        <a:spcBef>
          <a:spcPct val="3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fontAlgn="base">
        <a:spcBef>
          <a:spcPct val="3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0" y="846138"/>
            <a:ext cx="9144000" cy="601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7938"/>
            <a:ext cx="9144000" cy="822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30" name="Picture 202"/>
          <p:cNvPicPr>
            <a:picLocks noChangeAspect="1" noChangeArrowheads="1"/>
          </p:cNvPicPr>
          <p:nvPr userDrawn="1"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9502036" y="99218"/>
            <a:ext cx="7747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0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564336" y="6482442"/>
            <a:ext cx="571500" cy="3673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|‌  </a:t>
            </a:r>
            <a:fld id="{605F0397-9CF4-4B0D-B339-477C1D1488FE}" type="slidenum">
              <a:rPr lang="en-US" sz="14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 userDrawn="1"/>
        </p:nvPicPr>
        <p:blipFill>
          <a:blip r:embed="rId1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3595" y="927570"/>
            <a:ext cx="1031582" cy="77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728" y="-110639"/>
            <a:ext cx="1384279" cy="103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0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ransition/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9pPr>
    </p:titleStyle>
    <p:bodyStyle>
      <a:lvl1pPr marL="282575" indent="-282575" algn="l" rtl="0" eaLnBrk="0" fontAlgn="base" hangingPunct="0">
        <a:spcBef>
          <a:spcPct val="3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6588" indent="-239713" algn="l" rtl="0" eaLnBrk="0" fontAlgn="base" hangingPunct="0">
        <a:spcBef>
          <a:spcPct val="30000"/>
        </a:spcBef>
        <a:spcAft>
          <a:spcPct val="0"/>
        </a:spcAft>
        <a:buFont typeface="Times" charset="0"/>
        <a:buChar char="–"/>
        <a:defRPr sz="2000">
          <a:solidFill>
            <a:schemeClr val="tx1"/>
          </a:solidFill>
          <a:latin typeface="+mn-lt"/>
        </a:defRPr>
      </a:lvl2pPr>
      <a:lvl3pPr marL="917575" indent="-166688" algn="l" rtl="0" eaLnBrk="0" fontAlgn="base" hangingPunct="0">
        <a:spcBef>
          <a:spcPct val="3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255713" indent="-223838" algn="l" rtl="0" eaLnBrk="0" fontAlgn="base" hangingPunct="0">
        <a:spcBef>
          <a:spcPct val="3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593850" indent="-223838" algn="l" rtl="0" eaLnBrk="0" fontAlgn="base" hangingPunct="0">
        <a:spcBef>
          <a:spcPct val="3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051050" indent="-223838" algn="l" rtl="0" fontAlgn="base">
        <a:spcBef>
          <a:spcPct val="3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fontAlgn="base">
        <a:spcBef>
          <a:spcPct val="3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fontAlgn="base">
        <a:spcBef>
          <a:spcPct val="3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fontAlgn="base">
        <a:spcBef>
          <a:spcPct val="3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607941-3D76-4C9D-B8CE-212022800AA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5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FC638F33-C7F0-C648-8319-6427EC2CD13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/>
              <a:t>4/29/2015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defTabSz="457200"/>
            <a:fld id="{94A2EF02-7EE4-1649-97DB-0A685BC22BA6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679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D5417-B321-4BA1-8D25-F5142E0C4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A3FB4-90B9-4A67-9E9C-96064C5BBA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5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6.jpe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29.jpe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6.jpe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6.jpeg"/><Relationship Id="rId7" Type="http://schemas.openxmlformats.org/officeDocument/2006/relationships/image" Target="../media/image48.jpe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1.png"/><Relationship Id="rId5" Type="http://schemas.openxmlformats.org/officeDocument/2006/relationships/image" Target="../media/image39.jpeg"/><Relationship Id="rId10" Type="http://schemas.openxmlformats.org/officeDocument/2006/relationships/image" Target="../media/image60.png"/><Relationship Id="rId4" Type="http://schemas.openxmlformats.org/officeDocument/2006/relationships/image" Target="../media/image56.jpe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39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gif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8.jpe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 l="432"/>
          <a:stretch>
            <a:fillRect/>
          </a:stretch>
        </p:blipFill>
        <p:spPr bwMode="auto">
          <a:xfrm>
            <a:off x="179388" y="2290001"/>
            <a:ext cx="87757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737127" y="5359008"/>
            <a:ext cx="39300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000066"/>
                </a:solidFill>
                <a:latin typeface="Candara" pitchFamily="34" charset="0"/>
              </a:rPr>
              <a:t>Lawrence Friedl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000066"/>
                </a:solidFill>
                <a:latin typeface="Candara" pitchFamily="34" charset="0"/>
              </a:rPr>
              <a:t>NASA Earth Science </a:t>
            </a:r>
            <a:endParaRPr lang="en-US" sz="2800" b="1" i="1" dirty="0">
              <a:solidFill>
                <a:srgbClr val="000066"/>
              </a:solidFill>
              <a:latin typeface="Candar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7711" y="1707067"/>
            <a:ext cx="434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UN Headquarters  </a:t>
            </a:r>
            <a:r>
              <a:rPr lang="en-US" dirty="0" smtClean="0">
                <a:solidFill>
                  <a:srgbClr val="0000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</a:t>
            </a:r>
            <a:r>
              <a:rPr lang="en-US" i="1" dirty="0" smtClean="0">
                <a:solidFill>
                  <a:srgbClr val="0000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  </a:t>
            </a:r>
            <a:r>
              <a:rPr lang="en-US" i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22 April 2015</a:t>
            </a:r>
            <a:endParaRPr lang="en-US" i="1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 bwMode="auto">
          <a:xfrm>
            <a:off x="7583702" y="5449298"/>
            <a:ext cx="1231037" cy="773529"/>
            <a:chOff x="7017439" y="2735931"/>
            <a:chExt cx="1600424" cy="1005840"/>
          </a:xfrm>
        </p:grpSpPr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6743" y="2735931"/>
              <a:ext cx="1341120" cy="1005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" name="Group 11"/>
            <p:cNvGrpSpPr>
              <a:grpSpLocks noChangeAspect="1"/>
            </p:cNvGrpSpPr>
            <p:nvPr/>
          </p:nvGrpSpPr>
          <p:grpSpPr bwMode="auto">
            <a:xfrm>
              <a:off x="7017439" y="2823134"/>
              <a:ext cx="1097213" cy="886968"/>
              <a:chOff x="1220764" y="2443376"/>
              <a:chExt cx="3181350" cy="2571750"/>
            </a:xfrm>
          </p:grpSpPr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1487606" y="2483890"/>
                <a:ext cx="2468880" cy="21364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457200" indent="-3016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3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914400" indent="-2413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371600" indent="-2413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1828800" indent="-2413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indent="-241300" defTabSz="965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indent="-241300" defTabSz="965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indent="-241300" defTabSz="965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indent="-241300" defTabSz="965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33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16" name="Picture 13" descr="C:\Users\lfriedl\Desktop\NASA SIP\Vision chart\nasa logo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0764" y="2443376"/>
                <a:ext cx="3181350" cy="2571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3409950" y="264328"/>
            <a:ext cx="55451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99"/>
                </a:solidFill>
                <a:latin typeface="Candara" panose="020E0502030303020204" pitchFamily="34" charset="0"/>
              </a:rPr>
              <a:t>Unleashing the </a:t>
            </a:r>
            <a: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/>
            </a:r>
            <a:b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</a:br>
            <a: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Power </a:t>
            </a:r>
            <a:r>
              <a:rPr lang="en-US" sz="4000" b="1" dirty="0">
                <a:solidFill>
                  <a:srgbClr val="000099"/>
                </a:solidFill>
                <a:latin typeface="Candara" panose="020E0502030303020204" pitchFamily="34" charset="0"/>
              </a:rPr>
              <a:t>of </a:t>
            </a:r>
            <a: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Where</a:t>
            </a:r>
            <a:endParaRPr lang="en-US" b="1" dirty="0">
              <a:solidFill>
                <a:srgbClr val="000099"/>
              </a:solidFill>
              <a:latin typeface="Candara" panose="020E0502030303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847089" y="5297454"/>
            <a:ext cx="0" cy="1203152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79389" y="5257251"/>
            <a:ext cx="33429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How </a:t>
            </a:r>
            <a:r>
              <a:rPr lang="en-US" sz="2400" b="1" i="1" dirty="0">
                <a:solidFill>
                  <a:srgbClr val="000099"/>
                </a:solidFill>
                <a:latin typeface="Candara" panose="020E0502030303020204" pitchFamily="34" charset="0"/>
              </a:rPr>
              <a:t>Geographic Information Contributes to Achieving the SDGs</a:t>
            </a:r>
          </a:p>
          <a:p>
            <a:r>
              <a:rPr lang="en-US" b="1" i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 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9" b="-14435"/>
          <a:stretch/>
        </p:blipFill>
        <p:spPr>
          <a:xfrm>
            <a:off x="1355951" y="1460405"/>
            <a:ext cx="2651760" cy="4495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792" y="431668"/>
            <a:ext cx="1694405" cy="8836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92" y="476554"/>
            <a:ext cx="954909" cy="13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8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595920"/>
            <a:ext cx="2094614" cy="50475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 2.4: 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2030 ensure sustainable food production systems and implement resilient agricultural practices that increase productivity and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…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 </a:t>
            </a:r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2.c: </a:t>
            </a:r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Adopt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measures to ensure the proper functioning of food commodity markets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their derivatives, and facilitate timely access to market information, including on food reserves, in order to help limit extreme food price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volatility.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011680" y="1595920"/>
            <a:ext cx="0" cy="49011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1" t="26245" r="56648" b="24382"/>
          <a:stretch/>
        </p:blipFill>
        <p:spPr>
          <a:xfrm>
            <a:off x="8233913" y="195284"/>
            <a:ext cx="769907" cy="8191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730"/>
          <a:stretch/>
        </p:blipFill>
        <p:spPr>
          <a:xfrm>
            <a:off x="0" y="0"/>
            <a:ext cx="2011680" cy="1338859"/>
          </a:xfrm>
          <a:prstGeom prst="rect">
            <a:avLst/>
          </a:prstGeom>
        </p:spPr>
      </p:pic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2517696" y="2760355"/>
            <a:ext cx="58458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</a:rPr>
              <a:t>Northern </a:t>
            </a:r>
            <a:r>
              <a:rPr lang="en-US" sz="1600" i="1" dirty="0" smtClean="0">
                <a:solidFill>
                  <a:srgbClr val="000000"/>
                </a:solidFill>
              </a:rPr>
              <a:t>Hemisphere: August 2012 Crop Conditions</a:t>
            </a:r>
            <a:endParaRPr lang="en-US" sz="1600" i="1" dirty="0">
              <a:solidFill>
                <a:srgbClr val="000000"/>
              </a:solidFill>
            </a:endParaRPr>
          </a:p>
        </p:txBody>
      </p:sp>
      <p:pic>
        <p:nvPicPr>
          <p:cNvPr id="19" name="Picture 20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6" t="22783" r="2342" b="3383"/>
          <a:stretch/>
        </p:blipFill>
        <p:spPr bwMode="auto">
          <a:xfrm>
            <a:off x="2240270" y="3109711"/>
            <a:ext cx="6629400" cy="323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520649" y="6424269"/>
            <a:ext cx="44156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solidFill>
                  <a:srgbClr val="000000"/>
                </a:solidFill>
              </a:rPr>
              <a:t>Crop NDVI </a:t>
            </a:r>
            <a:r>
              <a:rPr lang="en-US" sz="1200" i="1" dirty="0" smtClean="0">
                <a:solidFill>
                  <a:srgbClr val="000000"/>
                </a:solidFill>
              </a:rPr>
              <a:t>Anomalies from 2000-2013 average (13.Aug.2012)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62415" y="214016"/>
            <a:ext cx="43860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Global observations routinely provide early insights on anomalies in crop condition and aid food supply and production forecasts</a:t>
            </a:r>
            <a:r>
              <a:rPr lang="en-US" altLang="en-US" b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.</a:t>
            </a:r>
          </a:p>
          <a:p>
            <a:endParaRPr lang="en-US" altLang="en-US" b="1" dirty="0">
              <a:latin typeface="Candara" panose="020E0502030303020204" pitchFamily="34" charset="0"/>
              <a:ea typeface="ヒラギノ角ゴ ProN W6" charset="-128"/>
              <a:cs typeface="Myriad Pro" charset="0"/>
              <a:sym typeface="Arial Bold" panose="020B0704020202020204" pitchFamily="34" charset="0"/>
            </a:endParaRPr>
          </a:p>
          <a:p>
            <a:r>
              <a:rPr lang="en-US" b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</a:rPr>
              <a:t>The Agricultural </a:t>
            </a:r>
            <a:r>
              <a:rPr lang="en-US" b="1" dirty="0">
                <a:latin typeface="Candara" panose="020E0502030303020204" pitchFamily="34" charset="0"/>
                <a:ea typeface="ヒラギノ角ゴ ProN W6" charset="-128"/>
                <a:cs typeface="Myriad Pro" charset="0"/>
              </a:rPr>
              <a:t>Market Information System includes monthly crop health estimates in the </a:t>
            </a:r>
            <a:r>
              <a:rPr lang="en-US" b="1" i="1" dirty="0">
                <a:latin typeface="Candara" panose="020E0502030303020204" pitchFamily="34" charset="0"/>
                <a:ea typeface="ヒラギノ角ゴ ProN W6" charset="-128"/>
                <a:cs typeface="Myriad Pro" charset="0"/>
              </a:rPr>
              <a:t>Market </a:t>
            </a:r>
            <a:r>
              <a:rPr lang="en-US" b="1" i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</a:rPr>
              <a:t>Monitor</a:t>
            </a:r>
            <a:r>
              <a:rPr lang="en-US" b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</a:rPr>
              <a:t>. </a:t>
            </a:r>
            <a:endParaRPr lang="en-US" altLang="en-US" b="1" dirty="0">
              <a:latin typeface="Candara" panose="020E0502030303020204" pitchFamily="34" charset="0"/>
              <a:ea typeface="ヒラギノ角ゴ ProN W6" charset="-128"/>
              <a:cs typeface="Myriad Pro" charset="0"/>
              <a:sym typeface="Arial Bold" panose="020B0704020202020204" pitchFamily="34" charset="0"/>
            </a:endParaRPr>
          </a:p>
        </p:txBody>
      </p:sp>
      <p:pic>
        <p:nvPicPr>
          <p:cNvPr id="13" name="Picture 12" descr="AMIS_Market_Monitor_current_March 2014.pdf - Adobe Reader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57" t="12002" r="40514" b="10313"/>
          <a:stretch/>
        </p:blipFill>
        <p:spPr>
          <a:xfrm>
            <a:off x="6510227" y="452031"/>
            <a:ext cx="1289566" cy="1695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726" y="6392368"/>
            <a:ext cx="920915" cy="34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302"/>
          <a:stretch>
            <a:fillRect/>
          </a:stretch>
        </p:blipFill>
        <p:spPr bwMode="auto">
          <a:xfrm>
            <a:off x="3052856" y="6461102"/>
            <a:ext cx="532111" cy="24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wgiss.ceos.org/lsip/img/ceos_logo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9182" y="6406904"/>
            <a:ext cx="786250" cy="311727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96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595920"/>
            <a:ext cx="2094614" cy="50475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 2.4: 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2030 ensure sustainable food production systems and implement resilient agricultural practices that increase productivity and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…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 </a:t>
            </a:r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2.c: </a:t>
            </a:r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Adopt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measures to ensure the proper functioning of food commodity markets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their derivatives, and facilitate timely access to market information, including on food reserves, in order to help limit extreme food price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volatility.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011680" y="1595920"/>
            <a:ext cx="0" cy="49011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262415" y="214016"/>
            <a:ext cx="43860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Global observations routinely provide early insights on anomalies in crop condition and aid food supply and production forecasts</a:t>
            </a:r>
            <a:r>
              <a:rPr lang="en-US" altLang="en-US" b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.</a:t>
            </a:r>
          </a:p>
          <a:p>
            <a:endParaRPr lang="en-US" altLang="en-US" b="1" dirty="0">
              <a:latin typeface="Candara" panose="020E0502030303020204" pitchFamily="34" charset="0"/>
              <a:ea typeface="ヒラギノ角ゴ ProN W6" charset="-128"/>
              <a:cs typeface="Myriad Pro" charset="0"/>
              <a:sym typeface="Arial Bold" panose="020B0704020202020204" pitchFamily="34" charset="0"/>
            </a:endParaRPr>
          </a:p>
          <a:p>
            <a:r>
              <a:rPr lang="en-US" b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</a:rPr>
              <a:t>The Agricultural </a:t>
            </a:r>
            <a:r>
              <a:rPr lang="en-US" b="1" dirty="0">
                <a:latin typeface="Candara" panose="020E0502030303020204" pitchFamily="34" charset="0"/>
                <a:ea typeface="ヒラギノ角ゴ ProN W6" charset="-128"/>
                <a:cs typeface="Myriad Pro" charset="0"/>
              </a:rPr>
              <a:t>Market Information System includes monthly crop health estimates in the </a:t>
            </a:r>
            <a:r>
              <a:rPr lang="en-US" b="1" i="1" dirty="0">
                <a:latin typeface="Candara" panose="020E0502030303020204" pitchFamily="34" charset="0"/>
                <a:ea typeface="ヒラギノ角ゴ ProN W6" charset="-128"/>
                <a:cs typeface="Myriad Pro" charset="0"/>
              </a:rPr>
              <a:t>Market </a:t>
            </a:r>
            <a:r>
              <a:rPr lang="en-US" b="1" i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</a:rPr>
              <a:t>Monitor</a:t>
            </a:r>
            <a:r>
              <a:rPr lang="en-US" b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</a:rPr>
              <a:t>. </a:t>
            </a:r>
            <a:endParaRPr lang="en-US" altLang="en-US" b="1" dirty="0">
              <a:latin typeface="Candara" panose="020E0502030303020204" pitchFamily="34" charset="0"/>
              <a:ea typeface="ヒラギノ角ゴ ProN W6" charset="-128"/>
              <a:cs typeface="Myriad Pro" charset="0"/>
              <a:sym typeface="Arial Bold" panose="020B07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1" t="26245" r="56648" b="24382"/>
          <a:stretch/>
        </p:blipFill>
        <p:spPr>
          <a:xfrm>
            <a:off x="8233913" y="195284"/>
            <a:ext cx="769907" cy="8191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730"/>
          <a:stretch/>
        </p:blipFill>
        <p:spPr>
          <a:xfrm>
            <a:off x="0" y="0"/>
            <a:ext cx="2011680" cy="1338859"/>
          </a:xfrm>
          <a:prstGeom prst="rect">
            <a:avLst/>
          </a:prstGeom>
        </p:spPr>
      </p:pic>
      <p:pic>
        <p:nvPicPr>
          <p:cNvPr id="50" name="Picture 49" descr="AMIS_Market_Monitor_current_March 2014.pdf - Adobe Reader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57" t="12002" r="40514" b="10313"/>
          <a:stretch/>
        </p:blipFill>
        <p:spPr>
          <a:xfrm>
            <a:off x="6510227" y="452031"/>
            <a:ext cx="1289566" cy="1695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4070534" y="6547761"/>
            <a:ext cx="30428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solidFill>
                  <a:srgbClr val="000000"/>
                </a:solidFill>
                <a:latin typeface="Candara" panose="020E0502030303020204" pitchFamily="34" charset="0"/>
              </a:rPr>
              <a:t>Crop NDVI </a:t>
            </a:r>
            <a:r>
              <a:rPr lang="en-US" sz="1200" i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Anomalies from 2000-2013 average</a:t>
            </a:r>
            <a:endParaRPr lang="en-US" sz="1200" i="1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22" t="51788" r="61401" b="887"/>
          <a:stretch/>
        </p:blipFill>
        <p:spPr>
          <a:xfrm>
            <a:off x="2379373" y="2747925"/>
            <a:ext cx="2816970" cy="3755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21" t="51772" r="61406" b="920"/>
          <a:stretch/>
        </p:blipFill>
        <p:spPr>
          <a:xfrm>
            <a:off x="5884754" y="2770535"/>
            <a:ext cx="2816970" cy="37559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94366" y="2849200"/>
            <a:ext cx="14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ndara" panose="020E0502030303020204" pitchFamily="34" charset="0"/>
              </a:rPr>
              <a:t>Soybeans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68020" y="2999526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ndara" panose="020E0502030303020204" pitchFamily="34" charset="0"/>
              </a:rPr>
              <a:t>1/31/2014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58446" y="2999526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ndara" panose="020E0502030303020204" pitchFamily="34" charset="0"/>
              </a:rPr>
              <a:t>2/28/2014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7" t="45578" r="79993" b="1440"/>
          <a:stretch/>
        </p:blipFill>
        <p:spPr>
          <a:xfrm>
            <a:off x="5162108" y="4335469"/>
            <a:ext cx="1645920" cy="2194560"/>
          </a:xfrm>
          <a:prstGeom prst="snip1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7497" y="6156254"/>
            <a:ext cx="920915" cy="34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302"/>
          <a:stretch>
            <a:fillRect/>
          </a:stretch>
        </p:blipFill>
        <p:spPr bwMode="auto">
          <a:xfrm>
            <a:off x="2111234" y="6565019"/>
            <a:ext cx="532111" cy="24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http://wgiss.ceos.org/lsip/img/ceos_logo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802" y="6526495"/>
            <a:ext cx="640626" cy="253991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3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54"/>
          <a:stretch/>
        </p:blipFill>
        <p:spPr>
          <a:xfrm>
            <a:off x="0" y="1"/>
            <a:ext cx="2011680" cy="133382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1595920"/>
            <a:ext cx="2011680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Target 11.5: 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2030 significantly reduce the number of deaths and the number of affected people and decrease by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[x] per cent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economic losses relative to GDP caused by disasters, including water-related disasters, with the focus on protecting the poor and people in vulnerable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situations.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966553"/>
            <a:ext cx="201168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 Indicator 2: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Number of housing units damaged and destroyed [by disasters]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011680" y="1595920"/>
            <a:ext cx="0" cy="49011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Tacloban_DP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4167" y="1"/>
            <a:ext cx="3411038" cy="334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614317" y="1218875"/>
            <a:ext cx="284388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2000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Super Typhoon Haiyan </a:t>
            </a:r>
            <a:br>
              <a:rPr lang="en-US" altLang="en-US" sz="2000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</a:br>
            <a:r>
              <a:rPr lang="en-US" altLang="en-US" sz="2000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Damage in </a:t>
            </a:r>
            <a:r>
              <a:rPr lang="en-US" altLang="en-US" sz="2000" dirty="0" err="1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Tacloban</a:t>
            </a:r>
            <a:r>
              <a:rPr lang="en-US" altLang="en-US" sz="2000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,  Philippines </a:t>
            </a:r>
          </a:p>
          <a:p>
            <a:pPr>
              <a:spcAft>
                <a:spcPts val="600"/>
              </a:spcAft>
            </a:pPr>
            <a:r>
              <a:rPr lang="en-US" altLang="en-US" sz="2000" i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December </a:t>
            </a:r>
            <a:r>
              <a:rPr lang="en-US" altLang="en-US" sz="2000" i="1" dirty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2013</a:t>
            </a:r>
          </a:p>
          <a:p>
            <a:pPr>
              <a:spcAft>
                <a:spcPts val="600"/>
              </a:spcAft>
            </a:pPr>
            <a:endParaRPr lang="en-US" altLang="en-US" sz="2000" dirty="0" smtClean="0">
              <a:latin typeface="Candara" panose="020E0502030303020204" pitchFamily="34" charset="0"/>
              <a:ea typeface="ヒラギノ角ゴ ProN W6" charset="-128"/>
              <a:cs typeface="Myriad Pro" charset="0"/>
              <a:sym typeface="Arial Bold" panose="020B0704020202020204" pitchFamily="34" charset="0"/>
            </a:endParaRPr>
          </a:p>
        </p:txBody>
      </p:sp>
      <p:pic>
        <p:nvPicPr>
          <p:cNvPr id="27" name="Picture 1" descr="monster-typhoon-philippines-haiyan_73273_600x45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127" y="149573"/>
            <a:ext cx="1714573" cy="102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165681" y="2693075"/>
            <a:ext cx="6978320" cy="4164926"/>
            <a:chOff x="2165681" y="2693075"/>
            <a:chExt cx="6978320" cy="4164926"/>
          </a:xfrm>
        </p:grpSpPr>
        <p:grpSp>
          <p:nvGrpSpPr>
            <p:cNvPr id="26" name="Group 25"/>
            <p:cNvGrpSpPr/>
            <p:nvPr/>
          </p:nvGrpSpPr>
          <p:grpSpPr>
            <a:xfrm>
              <a:off x="4023360" y="2693075"/>
              <a:ext cx="5120641" cy="4164926"/>
              <a:chOff x="4023360" y="2693075"/>
              <a:chExt cx="5120641" cy="4164926"/>
            </a:xfrm>
          </p:grpSpPr>
          <p:pic>
            <p:nvPicPr>
              <p:cNvPr id="20" name="Picture 4" descr="ARIA_DPM_w_groundtruth.jp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3360" y="2693075"/>
                <a:ext cx="5120641" cy="4164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5" descr="copernicus-figurative-trade-mark-tagline.jpg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91096" y="2804169"/>
                <a:ext cx="800100" cy="266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7" descr="Screen Shot 2013-11-12 at 4.49.30 AM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60368" y="3160702"/>
                <a:ext cx="1330828" cy="1141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" name="Rectangle 27"/>
            <p:cNvSpPr/>
            <p:nvPr/>
          </p:nvSpPr>
          <p:spPr>
            <a:xfrm>
              <a:off x="2165681" y="3449467"/>
              <a:ext cx="164690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600" dirty="0" smtClean="0">
                  <a:latin typeface="Candara" panose="020E0502030303020204" pitchFamily="34" charset="0"/>
                  <a:ea typeface="ヒラギノ角ゴ ProN W6" charset="-128"/>
                  <a:cs typeface="Myriad Pro" charset="0"/>
                  <a:sym typeface="Arial Bold" panose="020B0704020202020204" pitchFamily="34" charset="0"/>
                </a:rPr>
                <a:t>Imaged </a:t>
              </a:r>
              <a:r>
                <a:rPr lang="en-US" altLang="en-US" sz="1600" dirty="0">
                  <a:latin typeface="Candara" panose="020E0502030303020204" pitchFamily="34" charset="0"/>
                  <a:ea typeface="ヒラギノ角ゴ ProN W6" charset="-128"/>
                  <a:cs typeface="Myriad Pro" charset="0"/>
                  <a:sym typeface="Arial Bold" panose="020B0704020202020204" pitchFamily="34" charset="0"/>
                </a:rPr>
                <a:t>with </a:t>
              </a:r>
              <a:r>
                <a:rPr lang="en-US" altLang="en-US" sz="1600" dirty="0" smtClean="0">
                  <a:latin typeface="Candara" panose="020E0502030303020204" pitchFamily="34" charset="0"/>
                  <a:ea typeface="ヒラギノ角ゴ ProN W6" charset="-128"/>
                  <a:cs typeface="Myriad Pro" charset="0"/>
                  <a:sym typeface="Arial Bold" panose="020B0704020202020204" pitchFamily="34" charset="0"/>
                </a:rPr>
                <a:t>COSMO-</a:t>
              </a:r>
              <a:r>
                <a:rPr lang="en-US" altLang="en-US" sz="1600" dirty="0" err="1" smtClean="0">
                  <a:latin typeface="Candara" panose="020E0502030303020204" pitchFamily="34" charset="0"/>
                  <a:ea typeface="ヒラギノ角ゴ ProN W6" charset="-128"/>
                  <a:cs typeface="Myriad Pro" charset="0"/>
                  <a:sym typeface="Arial Bold" panose="020B0704020202020204" pitchFamily="34" charset="0"/>
                </a:rPr>
                <a:t>SkyMed</a:t>
              </a:r>
              <a:r>
                <a:rPr lang="en-US" altLang="en-US" sz="1600" dirty="0" smtClean="0">
                  <a:latin typeface="Candara" panose="020E0502030303020204" pitchFamily="34" charset="0"/>
                  <a:ea typeface="ヒラギノ角ゴ ProN W6" charset="-128"/>
                  <a:cs typeface="Myriad Pro" charset="0"/>
                  <a:sym typeface="Arial Bold" panose="020B0704020202020204" pitchFamily="34" charset="0"/>
                </a:rPr>
                <a:t> radar satellite constellation</a:t>
              </a:r>
              <a:endParaRPr lang="en-US" sz="1600" dirty="0">
                <a:latin typeface="Candara" panose="020E0502030303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1" t="26245" r="56648" b="24382"/>
          <a:stretch/>
        </p:blipFill>
        <p:spPr>
          <a:xfrm>
            <a:off x="8233913" y="195284"/>
            <a:ext cx="769907" cy="81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PM_Copernicus_colorModifif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 descr="copernicus-figurative-trade-mark-taglin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563" y="744538"/>
            <a:ext cx="8001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European-Commission-logo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563" y="1011238"/>
            <a:ext cx="800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ASI_NASA_ARIA_logo_w150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088" y="103188"/>
            <a:ext cx="855662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0" name="Group 9"/>
          <p:cNvGrpSpPr>
            <a:grpSpLocks/>
          </p:cNvGrpSpPr>
          <p:nvPr/>
        </p:nvGrpSpPr>
        <p:grpSpPr bwMode="auto">
          <a:xfrm>
            <a:off x="7851775" y="1854200"/>
            <a:ext cx="1371600" cy="982663"/>
            <a:chOff x="7864587" y="1832159"/>
            <a:chExt cx="1371188" cy="982551"/>
          </a:xfrm>
        </p:grpSpPr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7893153" y="1948034"/>
              <a:ext cx="1168049" cy="7238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 rot="10800000">
              <a:off x="8080422" y="2238513"/>
              <a:ext cx="809382" cy="217463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759" name="TextBox 12"/>
            <p:cNvSpPr txBox="1">
              <a:spLocks noChangeArrowheads="1"/>
            </p:cNvSpPr>
            <p:nvPr/>
          </p:nvSpPr>
          <p:spPr bwMode="auto">
            <a:xfrm>
              <a:off x="7864587" y="1832159"/>
              <a:ext cx="1371188" cy="500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 anchor="ctr"/>
            <a:lstStyle>
              <a:lvl1pPr defTabSz="1300163" eaLnBrk="0" hangingPunct="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 charset="0"/>
                  <a:ea typeface="MS PGothic" panose="020B0600070205080204" pitchFamily="34" charset="-128"/>
                  <a:cs typeface="Myriad Pro" charset="0"/>
                </a:defRPr>
              </a:lvl1pPr>
              <a:lvl2pPr marL="742950" indent="-28575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057400" indent="-22860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5pPr>
              <a:lvl6pPr marL="25146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6pPr>
              <a:lvl7pPr marL="29718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7pPr>
              <a:lvl8pPr marL="34290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8pPr>
              <a:lvl9pPr marL="38862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Arial Bold" panose="020B0704020202020204" pitchFamily="34" charset="0"/>
                  <a:ea typeface="ヒラギノ角ゴ ProN W6" charset="-128"/>
                  <a:sym typeface="Gill Sans" charset="0"/>
                </a:rPr>
                <a:t>Degree of Change</a:t>
              </a:r>
            </a:p>
          </p:txBody>
        </p:sp>
        <p:sp>
          <p:nvSpPr>
            <p:cNvPr id="31760" name="TextBox 12"/>
            <p:cNvSpPr txBox="1">
              <a:spLocks noChangeArrowheads="1"/>
            </p:cNvSpPr>
            <p:nvPr/>
          </p:nvSpPr>
          <p:spPr bwMode="auto">
            <a:xfrm>
              <a:off x="7968065" y="2313826"/>
              <a:ext cx="460973" cy="500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 anchor="ctr"/>
            <a:lstStyle>
              <a:lvl1pPr defTabSz="1300163" eaLnBrk="0" hangingPunct="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 charset="0"/>
                  <a:ea typeface="MS PGothic" panose="020B0600070205080204" pitchFamily="34" charset="-128"/>
                  <a:cs typeface="Myriad Pro" charset="0"/>
                </a:defRPr>
              </a:lvl1pPr>
              <a:lvl2pPr marL="742950" indent="-28575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057400" indent="-22860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5pPr>
              <a:lvl6pPr marL="25146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6pPr>
              <a:lvl7pPr marL="29718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7pPr>
              <a:lvl8pPr marL="34290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8pPr>
              <a:lvl9pPr marL="38862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Arial Bold" panose="020B0704020202020204" pitchFamily="34" charset="0"/>
                  <a:ea typeface="ヒラギノ角ゴ ProN W6" charset="-128"/>
                  <a:sym typeface="Gill Sans" charset="0"/>
                </a:rPr>
                <a:t>0</a:t>
              </a:r>
            </a:p>
          </p:txBody>
        </p:sp>
        <p:sp>
          <p:nvSpPr>
            <p:cNvPr id="31761" name="TextBox 12"/>
            <p:cNvSpPr txBox="1">
              <a:spLocks noChangeArrowheads="1"/>
            </p:cNvSpPr>
            <p:nvPr/>
          </p:nvSpPr>
          <p:spPr bwMode="auto">
            <a:xfrm>
              <a:off x="8767690" y="2313826"/>
              <a:ext cx="460973" cy="500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 anchor="ctr"/>
            <a:lstStyle>
              <a:lvl1pPr defTabSz="1300163" eaLnBrk="0" hangingPunct="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 charset="0"/>
                  <a:ea typeface="MS PGothic" panose="020B0600070205080204" pitchFamily="34" charset="-128"/>
                  <a:cs typeface="Myriad Pro" charset="0"/>
                </a:defRPr>
              </a:lvl1pPr>
              <a:lvl2pPr marL="742950" indent="-28575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057400" indent="-22860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5pPr>
              <a:lvl6pPr marL="25146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6pPr>
              <a:lvl7pPr marL="29718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7pPr>
              <a:lvl8pPr marL="34290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8pPr>
              <a:lvl9pPr marL="38862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Arial Bold" panose="020B0704020202020204" pitchFamily="34" charset="0"/>
                  <a:ea typeface="ヒラギノ角ゴ ProN W6" charset="-128"/>
                  <a:sym typeface="Gill Sans" charset="0"/>
                </a:rPr>
                <a:t>1</a:t>
              </a:r>
            </a:p>
          </p:txBody>
        </p:sp>
      </p:grpSp>
      <p:grpSp>
        <p:nvGrpSpPr>
          <p:cNvPr id="31751" name="Group 3"/>
          <p:cNvGrpSpPr>
            <a:grpSpLocks/>
          </p:cNvGrpSpPr>
          <p:nvPr/>
        </p:nvGrpSpPr>
        <p:grpSpPr bwMode="auto">
          <a:xfrm>
            <a:off x="5938838" y="1549400"/>
            <a:ext cx="1609725" cy="758825"/>
            <a:chOff x="5896295" y="2816241"/>
            <a:chExt cx="1609713" cy="758433"/>
          </a:xfrm>
        </p:grpSpPr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5920107" y="2971736"/>
              <a:ext cx="1371590" cy="5347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 rot="10800000">
              <a:off x="5989956" y="3225604"/>
              <a:ext cx="341310" cy="168188"/>
            </a:xfrm>
            <a:prstGeom prst="rect">
              <a:avLst/>
            </a:prstGeom>
            <a:noFill/>
            <a:ln w="19050" cmpd="sng">
              <a:solidFill>
                <a:srgbClr val="66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755" name="TextBox 12"/>
            <p:cNvSpPr txBox="1">
              <a:spLocks noChangeArrowheads="1"/>
            </p:cNvSpPr>
            <p:nvPr/>
          </p:nvSpPr>
          <p:spPr bwMode="auto">
            <a:xfrm>
              <a:off x="5896295" y="2816241"/>
              <a:ext cx="1609713" cy="50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 anchor="ctr"/>
            <a:lstStyle>
              <a:lvl1pPr defTabSz="1300163" eaLnBrk="0" hangingPunct="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 charset="0"/>
                  <a:ea typeface="MS PGothic" panose="020B0600070205080204" pitchFamily="34" charset="-128"/>
                  <a:cs typeface="Myriad Pro" charset="0"/>
                </a:defRPr>
              </a:lvl1pPr>
              <a:lvl2pPr marL="742950" indent="-28575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057400" indent="-22860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5pPr>
              <a:lvl6pPr marL="25146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6pPr>
              <a:lvl7pPr marL="29718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7pPr>
              <a:lvl8pPr marL="34290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8pPr>
              <a:lvl9pPr marL="38862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b="1">
                  <a:solidFill>
                    <a:schemeClr val="bg1"/>
                  </a:solidFill>
                  <a:latin typeface="Arial Bold" panose="020B0704020202020204" pitchFamily="34" charset="0"/>
                  <a:ea typeface="ヒラギノ角ゴ ProN W6" charset="-128"/>
                  <a:sym typeface="Gill Sans" charset="0"/>
                </a:rPr>
                <a:t>Settlement Grading</a:t>
              </a:r>
            </a:p>
          </p:txBody>
        </p:sp>
        <p:sp>
          <p:nvSpPr>
            <p:cNvPr id="31756" name="TextBox 12"/>
            <p:cNvSpPr txBox="1">
              <a:spLocks noChangeArrowheads="1"/>
            </p:cNvSpPr>
            <p:nvPr/>
          </p:nvSpPr>
          <p:spPr bwMode="auto">
            <a:xfrm>
              <a:off x="6280138" y="3073733"/>
              <a:ext cx="1212086" cy="500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 anchor="ctr"/>
            <a:lstStyle>
              <a:lvl1pPr defTabSz="1300163" eaLnBrk="0" hangingPunct="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 charset="0"/>
                  <a:ea typeface="MS PGothic" panose="020B0600070205080204" pitchFamily="34" charset="-128"/>
                  <a:cs typeface="Myriad Pro" charset="0"/>
                </a:defRPr>
              </a:lvl1pPr>
              <a:lvl2pPr marL="742950" indent="-28575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057400" indent="-228600" defTabSz="1300163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5pPr>
              <a:lvl6pPr marL="25146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6pPr>
              <a:lvl7pPr marL="29718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7pPr>
              <a:lvl8pPr marL="34290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8pPr>
              <a:lvl9pPr marL="3886200" indent="-228600" defTabSz="1300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Arial" panose="020B0604020202020204" pitchFamily="34" charset="0"/>
                  <a:ea typeface="ヒラギノ角ゴ ProN W6" charset="-128"/>
                  <a:sym typeface="Gill Sans" charset="0"/>
                </a:rPr>
                <a:t>Possibly Affected</a:t>
              </a:r>
              <a:br>
                <a:rPr lang="en-US" altLang="en-US" sz="900">
                  <a:solidFill>
                    <a:schemeClr val="bg1"/>
                  </a:solidFill>
                  <a:latin typeface="Arial" panose="020B0604020202020204" pitchFamily="34" charset="0"/>
                  <a:ea typeface="ヒラギノ角ゴ ProN W6" charset="-128"/>
                  <a:sym typeface="Gill Sans" charset="0"/>
                </a:rPr>
              </a:br>
              <a:r>
                <a:rPr lang="en-US" altLang="en-US" sz="900">
                  <a:solidFill>
                    <a:schemeClr val="bg1"/>
                  </a:solidFill>
                  <a:latin typeface="Arial" panose="020B0604020202020204" pitchFamily="34" charset="0"/>
                  <a:ea typeface="ヒラギノ角ゴ ProN W6" charset="-128"/>
                  <a:sym typeface="Gill Sans" charset="0"/>
                </a:rPr>
                <a:t>- Destroyed</a:t>
              </a:r>
            </a:p>
          </p:txBody>
        </p:sp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2863" y="4210050"/>
            <a:ext cx="2011362" cy="161131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3657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414841"/>
            <a:ext cx="2011680" cy="46166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Target 14.2: 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2020, sustainably manage and protect marine and coastal ecosystems to avoid significant adverse impacts, including by strengthening their resilience, and take action for their restoration, to achieve healthy and productive oceans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 14.3: 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Minimize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address the impacts of ocean acidification, including through enhanced scientific cooperation at all levels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011680" y="1596365"/>
            <a:ext cx="0" cy="482283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406658" y="227964"/>
            <a:ext cx="558137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Coral Reef Watch</a:t>
            </a:r>
            <a:br>
              <a:rPr lang="en-US" altLang="en-US" sz="2400" b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</a:br>
            <a:endParaRPr lang="en-US" sz="1200" b="1" dirty="0">
              <a:latin typeface="Candara" panose="020E0502030303020204" pitchFamily="34" charset="0"/>
              <a:ea typeface="ヒラギノ角ゴ ProN W6" charset="-128"/>
              <a:sym typeface="Arial Bold" panose="020B0704020202020204" pitchFamily="34" charset="0"/>
            </a:endParaRPr>
          </a:p>
          <a:p>
            <a:pPr algn="ctr"/>
            <a:r>
              <a:rPr lang="en-US" sz="2000" b="1" i="1" dirty="0">
                <a:latin typeface="Candara" panose="020E0502030303020204" pitchFamily="34" charset="0"/>
                <a:ea typeface="ヒラギノ角ゴ ProN W6" charset="-128"/>
                <a:sym typeface="Arial Bold" panose="020B0704020202020204" pitchFamily="34" charset="0"/>
              </a:rPr>
              <a:t>Ecosystem-Based Management of</a:t>
            </a:r>
            <a:br>
              <a:rPr lang="en-US" sz="2000" b="1" i="1" dirty="0">
                <a:latin typeface="Candara" panose="020E0502030303020204" pitchFamily="34" charset="0"/>
                <a:ea typeface="ヒラギノ角ゴ ProN W6" charset="-128"/>
                <a:sym typeface="Arial Bold" panose="020B0704020202020204" pitchFamily="34" charset="0"/>
              </a:rPr>
            </a:br>
            <a:r>
              <a:rPr lang="en-US" sz="2000" b="1" i="1" dirty="0">
                <a:latin typeface="Candara" panose="020E0502030303020204" pitchFamily="34" charset="0"/>
                <a:ea typeface="ヒラギノ角ゴ ProN W6" charset="-128"/>
                <a:sym typeface="Arial Bold" panose="020B0704020202020204" pitchFamily="34" charset="0"/>
              </a:rPr>
              <a:t>Tropical Coral Reef Environments</a:t>
            </a:r>
            <a:endParaRPr lang="en-US" sz="2000" b="1" i="1" dirty="0">
              <a:latin typeface="Candara" panose="020E0502030303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1" t="26245" r="56648" b="24382"/>
          <a:stretch/>
        </p:blipFill>
        <p:spPr>
          <a:xfrm>
            <a:off x="8233913" y="195284"/>
            <a:ext cx="769907" cy="8191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74"/>
          <a:stretch/>
        </p:blipFill>
        <p:spPr>
          <a:xfrm>
            <a:off x="0" y="0"/>
            <a:ext cx="2011680" cy="134129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406658" y="6419203"/>
            <a:ext cx="633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solidFill>
                  <a:srgbClr val="0000FF"/>
                </a:solidFill>
                <a:latin typeface="Candara" panose="020E0502030303020204" pitchFamily="34" charset="0"/>
              </a:rPr>
              <a:t>http://</a:t>
            </a:r>
            <a:r>
              <a:rPr lang="en-US" i="1" u="sng" dirty="0" err="1">
                <a:solidFill>
                  <a:srgbClr val="0000FF"/>
                </a:solidFill>
                <a:latin typeface="Candara" panose="020E0502030303020204" pitchFamily="34" charset="0"/>
              </a:rPr>
              <a:t>coralreefwatch.noaa.gov</a:t>
            </a:r>
            <a:r>
              <a:rPr lang="en-US" i="1" u="sng" dirty="0">
                <a:solidFill>
                  <a:srgbClr val="0000FF"/>
                </a:solidFill>
                <a:latin typeface="Candara" panose="020E0502030303020204" pitchFamily="34" charset="0"/>
              </a:rPr>
              <a:t>/satellite/bleaching5km/</a:t>
            </a:r>
            <a:r>
              <a:rPr lang="en-US" i="1" u="sng" dirty="0" err="1">
                <a:solidFill>
                  <a:srgbClr val="0000FF"/>
                </a:solidFill>
                <a:latin typeface="Candara" panose="020E0502030303020204" pitchFamily="34" charset="0"/>
              </a:rPr>
              <a:t>index.php</a:t>
            </a:r>
            <a:endParaRPr lang="en-US" i="1" u="sng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776" y="1426050"/>
            <a:ext cx="4398579" cy="2743200"/>
          </a:xfrm>
          <a:prstGeom prst="rect">
            <a:avLst/>
          </a:prstGeom>
        </p:spPr>
      </p:pic>
      <p:pic>
        <p:nvPicPr>
          <p:cNvPr id="2050" name="Picture 2" descr="C:\Users\lfriedl\Desktop\SDG\images\Corals\cur_b05kmnn_dhw_coraltriangle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3458" y="2513977"/>
            <a:ext cx="439858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59355" y="1710960"/>
            <a:ext cx="1787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Candara" panose="020E0502030303020204" pitchFamily="34" charset="0"/>
                <a:ea typeface="ヒラギノ角ゴ ProN W6" charset="-128"/>
                <a:sym typeface="Arial Bold" panose="020B0704020202020204" pitchFamily="34" charset="0"/>
              </a:rPr>
              <a:t>Sea Surface Temperature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00586" y="2726674"/>
            <a:ext cx="1496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Candara" panose="020E0502030303020204" pitchFamily="34" charset="0"/>
                <a:ea typeface="ヒラギノ角ゴ ProN W6" charset="-128"/>
                <a:sym typeface="Arial Bold" panose="020B0704020202020204" pitchFamily="34" charset="0"/>
              </a:rPr>
              <a:t>Degree Heating Weeks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199008" y="3591271"/>
            <a:ext cx="6830390" cy="2743200"/>
            <a:chOff x="2199008" y="3559372"/>
            <a:chExt cx="6830390" cy="2743200"/>
          </a:xfrm>
        </p:grpSpPr>
        <p:pic>
          <p:nvPicPr>
            <p:cNvPr id="1028" name="Picture 4" descr="C:\Users\lfriedl\Desktop\SDG\images\Corals\cur_b05kmnn_max_r07d_baa_coraltriangle.gif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0816" y="3559372"/>
              <a:ext cx="4398582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coralreefwatch.noaa.gov/satellite/icons1/bleaching_thermal_stress_gauge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008" y="5429647"/>
              <a:ext cx="1122239" cy="654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3508744" y="5437558"/>
              <a:ext cx="112207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latin typeface="Candara" panose="020E0502030303020204" pitchFamily="34" charset="0"/>
                  <a:ea typeface="ヒラギノ角ゴ ProN W6" charset="-128"/>
                  <a:sym typeface="Arial Bold" panose="020B0704020202020204" pitchFamily="34" charset="0"/>
                </a:rPr>
                <a:t>Bleaching Alert</a:t>
              </a:r>
              <a:endParaRPr lang="en-US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101586" y="6497449"/>
            <a:ext cx="18085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i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Source: NOAA/NESDIS</a:t>
            </a:r>
            <a:endParaRPr lang="en-US" sz="1200" i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1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414841"/>
            <a:ext cx="2011680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Target 3.9: 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2030 substantially reduce the number of deaths and illnesses from hazardous chemicals and air, water, and soil pollution and contamination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011680" y="1596365"/>
            <a:ext cx="0" cy="16682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406658" y="101352"/>
            <a:ext cx="558137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Air Quality: Particulate Matter</a:t>
            </a:r>
            <a:br>
              <a:rPr lang="en-US" altLang="en-US" sz="2400" b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</a:br>
            <a:endParaRPr lang="en-US" sz="1200" b="1" dirty="0">
              <a:latin typeface="Candara" panose="020E0502030303020204" pitchFamily="34" charset="0"/>
              <a:ea typeface="ヒラギノ角ゴ ProN W6" charset="-128"/>
              <a:sym typeface="Arial Bold" panose="020B0704020202020204" pitchFamily="34" charset="0"/>
            </a:endParaRPr>
          </a:p>
          <a:p>
            <a:pPr algn="ctr"/>
            <a:r>
              <a:rPr lang="en-US" sz="2000" b="1" dirty="0" smtClean="0">
                <a:latin typeface="Candara" panose="020E0502030303020204" pitchFamily="34" charset="0"/>
                <a:ea typeface="ヒラギノ角ゴ ProN W6" charset="-128"/>
                <a:sym typeface="Arial Bold" panose="020B0704020202020204" pitchFamily="34" charset="0"/>
              </a:rPr>
              <a:t>Based on Measurements from </a:t>
            </a:r>
            <a:br>
              <a:rPr lang="en-US" sz="2000" b="1" dirty="0" smtClean="0">
                <a:latin typeface="Candara" panose="020E0502030303020204" pitchFamily="34" charset="0"/>
                <a:ea typeface="ヒラギノ角ゴ ProN W6" charset="-128"/>
                <a:sym typeface="Arial Bold" panose="020B0704020202020204" pitchFamily="34" charset="0"/>
              </a:rPr>
            </a:br>
            <a:r>
              <a:rPr lang="en-US" sz="2000" b="1" dirty="0" smtClean="0">
                <a:latin typeface="Candara" panose="020E0502030303020204" pitchFamily="34" charset="0"/>
                <a:ea typeface="ヒラギノ角ゴ ProN W6" charset="-128"/>
                <a:sym typeface="Arial Bold" panose="020B0704020202020204" pitchFamily="34" charset="0"/>
              </a:rPr>
              <a:t>Space-based Sensors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1" t="26245" r="56648" b="24382"/>
          <a:stretch/>
        </p:blipFill>
        <p:spPr>
          <a:xfrm>
            <a:off x="8233913" y="195284"/>
            <a:ext cx="769907" cy="8191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8" t="11473" r="5258" b="26046"/>
          <a:stretch/>
        </p:blipFill>
        <p:spPr>
          <a:xfrm>
            <a:off x="2786451" y="1469308"/>
            <a:ext cx="5651127" cy="5106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705" t="75338" r="5801" b="15871"/>
          <a:stretch/>
        </p:blipFill>
        <p:spPr>
          <a:xfrm>
            <a:off x="3028417" y="5281038"/>
            <a:ext cx="1799331" cy="6941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35"/>
          <a:stretch/>
        </p:blipFill>
        <p:spPr>
          <a:xfrm>
            <a:off x="0" y="7462"/>
            <a:ext cx="2011680" cy="132636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54"/>
          <a:stretch/>
        </p:blipFill>
        <p:spPr>
          <a:xfrm>
            <a:off x="0" y="3671273"/>
            <a:ext cx="2011680" cy="133382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14" name="Straight Connector 13"/>
          <p:cNvCxnSpPr/>
          <p:nvPr/>
        </p:nvCxnSpPr>
        <p:spPr>
          <a:xfrm>
            <a:off x="2017351" y="5241851"/>
            <a:ext cx="0" cy="146035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1" y="5086113"/>
            <a:ext cx="211551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Target 11.6: 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Reduce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adverse per capita environmental impact of cities,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including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paying special attention to air quality, municipal and other waste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mngmnt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2107" y="6490459"/>
            <a:ext cx="4194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Global Annual Average PM2.5 Grids, 2010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233913" y="6396335"/>
            <a:ext cx="9389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200" i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Source: </a:t>
            </a:r>
          </a:p>
          <a:p>
            <a:pPr lvl="0" algn="r"/>
            <a:r>
              <a:rPr lang="en-US" sz="1200" i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CIESIN</a:t>
            </a:r>
            <a:endParaRPr lang="en-US" sz="1200" i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765413" y="235629"/>
            <a:ext cx="471476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en-US" sz="2400" b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Land Use and Land Cover Mapping</a:t>
            </a:r>
          </a:p>
          <a:p>
            <a:pPr algn="ctr"/>
            <a:r>
              <a:rPr lang="en-US" sz="2800" b="1" dirty="0" smtClean="0">
                <a:latin typeface="Candara" panose="020E0502030303020204" pitchFamily="34" charset="0"/>
                <a:ea typeface="ヒラギノ角ゴ ProN W6" charset="-128"/>
                <a:sym typeface="Arial Bold" panose="020B0704020202020204" pitchFamily="34" charset="0"/>
              </a:rPr>
              <a:t>Borneo Island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1" t="26245" r="56648" b="24382"/>
          <a:stretch/>
        </p:blipFill>
        <p:spPr>
          <a:xfrm>
            <a:off x="8233913" y="195284"/>
            <a:ext cx="769907" cy="8191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191"/>
          <a:stretch/>
        </p:blipFill>
        <p:spPr>
          <a:xfrm>
            <a:off x="0" y="0"/>
            <a:ext cx="2011680" cy="133169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54"/>
          <a:stretch/>
        </p:blipFill>
        <p:spPr>
          <a:xfrm>
            <a:off x="0" y="1377409"/>
            <a:ext cx="2011680" cy="133382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85"/>
          <a:stretch/>
        </p:blipFill>
        <p:spPr>
          <a:xfrm>
            <a:off x="0" y="2756949"/>
            <a:ext cx="2011680" cy="132557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74"/>
          <a:stretch/>
        </p:blipFill>
        <p:spPr>
          <a:xfrm>
            <a:off x="-5169" y="4128239"/>
            <a:ext cx="2011680" cy="134129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479"/>
          <a:stretch/>
        </p:blipFill>
        <p:spPr>
          <a:xfrm>
            <a:off x="0" y="5515242"/>
            <a:ext cx="2011680" cy="134275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273" y="1512738"/>
            <a:ext cx="4715160" cy="501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0254" y="5998452"/>
            <a:ext cx="14398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0254" y="3909537"/>
            <a:ext cx="19431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0254" y="4929861"/>
            <a:ext cx="1550987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60254" y="1433510"/>
            <a:ext cx="18435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ndara" panose="020E0502030303020204" pitchFamily="34" charset="0"/>
                <a:ea typeface="ヒラギノ角ゴ ProN W6" charset="-128"/>
                <a:sym typeface="Arial Bold" panose="020B0704020202020204" pitchFamily="34" charset="0"/>
              </a:rPr>
              <a:t>Forest and land cover map featuring 18 classes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63786" y="6581001"/>
            <a:ext cx="51680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i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Source: </a:t>
            </a:r>
            <a:r>
              <a:rPr lang="en-US" sz="1200" i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JAXA EORC; CEOS EO Handbook. ALOS PALSAR image, 2007.</a:t>
            </a:r>
            <a:endParaRPr lang="en-US" sz="1200" i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SDG Goals and Geospatial Data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824988460"/>
              </p:ext>
            </p:extLst>
          </p:nvPr>
        </p:nvGraphicFramePr>
        <p:xfrm>
          <a:off x="284162" y="2024196"/>
          <a:ext cx="8574087" cy="4482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1" t="26245" r="56648" b="24382"/>
          <a:stretch/>
        </p:blipFill>
        <p:spPr>
          <a:xfrm>
            <a:off x="284163" y="704722"/>
            <a:ext cx="769907" cy="8191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79358" y="6569893"/>
            <a:ext cx="4785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i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Source</a:t>
            </a:r>
            <a:r>
              <a:rPr lang="en-US" sz="1200" i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: Center for International Earth Science Information Network </a:t>
            </a:r>
          </a:p>
        </p:txBody>
      </p:sp>
    </p:spTree>
    <p:extLst>
      <p:ext uri="{BB962C8B-B14F-4D97-AF65-F5344CB8AC3E}">
        <p14:creationId xmlns:p14="http://schemas.microsoft.com/office/powerpoint/2010/main" val="36327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SDG Goals and Geospatial Data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11724875"/>
              </p:ext>
            </p:extLst>
          </p:nvPr>
        </p:nvGraphicFramePr>
        <p:xfrm>
          <a:off x="589656" y="2024196"/>
          <a:ext cx="7964689" cy="4482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1" t="26245" r="56648" b="24382"/>
          <a:stretch/>
        </p:blipFill>
        <p:spPr>
          <a:xfrm>
            <a:off x="284163" y="704722"/>
            <a:ext cx="769907" cy="8191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9358" y="6569893"/>
            <a:ext cx="4785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i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Source</a:t>
            </a:r>
            <a:r>
              <a:rPr lang="en-US" sz="1200" i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: Center for International Earth Science Information Network </a:t>
            </a:r>
          </a:p>
        </p:txBody>
      </p:sp>
    </p:spTree>
    <p:extLst>
      <p:ext uri="{BB962C8B-B14F-4D97-AF65-F5344CB8AC3E}">
        <p14:creationId xmlns:p14="http://schemas.microsoft.com/office/powerpoint/2010/main" val="59344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 l="432"/>
          <a:stretch>
            <a:fillRect/>
          </a:stretch>
        </p:blipFill>
        <p:spPr bwMode="auto">
          <a:xfrm>
            <a:off x="179388" y="2290001"/>
            <a:ext cx="87757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07711" y="1707067"/>
            <a:ext cx="434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UN Headquarters  </a:t>
            </a:r>
            <a:r>
              <a:rPr lang="en-US" dirty="0" smtClean="0">
                <a:solidFill>
                  <a:srgbClr val="0000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</a:t>
            </a:r>
            <a:r>
              <a:rPr lang="en-US" i="1" dirty="0" smtClean="0">
                <a:solidFill>
                  <a:srgbClr val="0000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  </a:t>
            </a:r>
            <a:r>
              <a:rPr lang="en-US" i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22 April 2015</a:t>
            </a:r>
            <a:endParaRPr lang="en-US" i="1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09950" y="264328"/>
            <a:ext cx="55451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99"/>
                </a:solidFill>
                <a:latin typeface="Candara" panose="020E0502030303020204" pitchFamily="34" charset="0"/>
              </a:rPr>
              <a:t>Unleashing the </a:t>
            </a:r>
            <a: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/>
            </a:r>
            <a:b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</a:br>
            <a: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Power </a:t>
            </a:r>
            <a:r>
              <a:rPr lang="en-US" sz="4000" b="1" dirty="0">
                <a:solidFill>
                  <a:srgbClr val="000099"/>
                </a:solidFill>
                <a:latin typeface="Candara" panose="020E0502030303020204" pitchFamily="34" charset="0"/>
              </a:rPr>
              <a:t>of </a:t>
            </a:r>
            <a: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Where</a:t>
            </a:r>
            <a:endParaRPr lang="en-US" b="1" dirty="0">
              <a:solidFill>
                <a:srgbClr val="000099"/>
              </a:solidFill>
              <a:latin typeface="Candara" panose="020E05020303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5042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Thank You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9" b="-14435"/>
          <a:stretch/>
        </p:blipFill>
        <p:spPr>
          <a:xfrm>
            <a:off x="1355951" y="1460405"/>
            <a:ext cx="2651760" cy="4495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792" y="431668"/>
            <a:ext cx="1694405" cy="8836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92" y="476554"/>
            <a:ext cx="954909" cy="13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479" y="299706"/>
            <a:ext cx="1023447" cy="1023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28615" y="1886114"/>
            <a:ext cx="314723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ndara" panose="020E0502030303020204" pitchFamily="34" charset="0"/>
              </a:rPr>
              <a:t>Social</a:t>
            </a:r>
          </a:p>
          <a:p>
            <a:pPr algn="ctr"/>
            <a:endParaRPr lang="en-US" sz="2800" b="1" dirty="0">
              <a:latin typeface="Candara" panose="020E0502030303020204" pitchFamily="34" charset="0"/>
            </a:endParaRPr>
          </a:p>
          <a:p>
            <a:pPr algn="ctr"/>
            <a:r>
              <a:rPr lang="en-US" sz="3600" b="1" dirty="0" smtClean="0">
                <a:latin typeface="Candara" panose="020E0502030303020204" pitchFamily="34" charset="0"/>
              </a:rPr>
              <a:t>Environmental</a:t>
            </a:r>
          </a:p>
          <a:p>
            <a:pPr algn="ctr"/>
            <a:endParaRPr lang="en-US" sz="2800" b="1" dirty="0">
              <a:latin typeface="Candara" panose="020E0502030303020204" pitchFamily="34" charset="0"/>
            </a:endParaRPr>
          </a:p>
          <a:p>
            <a:pPr algn="ctr"/>
            <a:r>
              <a:rPr lang="en-US" sz="3600" b="1" dirty="0" smtClean="0">
                <a:latin typeface="Candara" panose="020E0502030303020204" pitchFamily="34" charset="0"/>
              </a:rPr>
              <a:t>Economic</a:t>
            </a:r>
            <a:endParaRPr lang="en-US" sz="3600" b="1" dirty="0"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050" b="12750"/>
          <a:stretch/>
        </p:blipFill>
        <p:spPr>
          <a:xfrm>
            <a:off x="566846" y="200237"/>
            <a:ext cx="2234626" cy="3291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3203" r="3918"/>
          <a:stretch/>
        </p:blipFill>
        <p:spPr>
          <a:xfrm>
            <a:off x="2897992" y="1695909"/>
            <a:ext cx="2381693" cy="3318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7688"/>
          <a:stretch/>
        </p:blipFill>
        <p:spPr>
          <a:xfrm>
            <a:off x="2897992" y="200237"/>
            <a:ext cx="2612837" cy="14159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5665" y="5355696"/>
            <a:ext cx="762354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latin typeface="Candara" panose="020E0502030303020204" pitchFamily="34" charset="0"/>
              </a:rPr>
              <a:t>“Everything happens somewhere.”</a:t>
            </a:r>
          </a:p>
          <a:p>
            <a:pPr algn="r"/>
            <a:r>
              <a:rPr lang="en-US" sz="2800" i="1" dirty="0" smtClean="0">
                <a:latin typeface="Candara" panose="020E0502030303020204" pitchFamily="34" charset="0"/>
              </a:rPr>
              <a:t>- Nancy </a:t>
            </a:r>
            <a:r>
              <a:rPr lang="en-US" sz="2800" i="1" dirty="0" err="1" smtClean="0">
                <a:latin typeface="Candara" panose="020E0502030303020204" pitchFamily="34" charset="0"/>
              </a:rPr>
              <a:t>Tosta</a:t>
            </a:r>
            <a:endParaRPr lang="en-US" sz="2800" i="1" dirty="0">
              <a:latin typeface="Candara" panose="020E0502030303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877" y="3556508"/>
            <a:ext cx="2445595" cy="1457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1" t="26245" r="7886" b="24382"/>
          <a:stretch/>
        </p:blipFill>
        <p:spPr>
          <a:xfrm>
            <a:off x="6904303" y="200237"/>
            <a:ext cx="2315804" cy="10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 l="432"/>
          <a:stretch>
            <a:fillRect/>
          </a:stretch>
        </p:blipFill>
        <p:spPr bwMode="auto">
          <a:xfrm>
            <a:off x="179388" y="2290001"/>
            <a:ext cx="87757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07711" y="1707067"/>
            <a:ext cx="434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UN Headquarters  </a:t>
            </a:r>
            <a:r>
              <a:rPr lang="en-US" dirty="0" smtClean="0">
                <a:solidFill>
                  <a:srgbClr val="0000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</a:t>
            </a:r>
            <a:r>
              <a:rPr lang="en-US" i="1" dirty="0" smtClean="0">
                <a:solidFill>
                  <a:srgbClr val="0000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  </a:t>
            </a:r>
            <a:r>
              <a:rPr lang="en-US" i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22 April 2015</a:t>
            </a:r>
            <a:endParaRPr lang="en-US" i="1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09950" y="264328"/>
            <a:ext cx="55451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99"/>
                </a:solidFill>
                <a:latin typeface="Candara" panose="020E0502030303020204" pitchFamily="34" charset="0"/>
              </a:rPr>
              <a:t>Unleashing the </a:t>
            </a:r>
            <a: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/>
            </a:r>
            <a:b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</a:br>
            <a: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Power </a:t>
            </a:r>
            <a:r>
              <a:rPr lang="en-US" sz="4000" b="1" dirty="0">
                <a:solidFill>
                  <a:srgbClr val="000099"/>
                </a:solidFill>
                <a:latin typeface="Candara" panose="020E0502030303020204" pitchFamily="34" charset="0"/>
              </a:rPr>
              <a:t>of </a:t>
            </a:r>
            <a: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Where</a:t>
            </a:r>
            <a:endParaRPr lang="en-US" b="1" dirty="0">
              <a:solidFill>
                <a:srgbClr val="000099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02590" y="4911531"/>
            <a:ext cx="3376930" cy="156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/>
              <a:t>Lawrence Friedl</a:t>
            </a:r>
          </a:p>
          <a:p>
            <a:pPr eaLnBrk="1" hangingPunct="1"/>
            <a:r>
              <a:rPr lang="en-US" altLang="en-US" sz="2400" dirty="0" smtClean="0"/>
              <a:t>NASA Headquarters</a:t>
            </a:r>
          </a:p>
          <a:p>
            <a:pPr eaLnBrk="1" hangingPunct="1"/>
            <a:r>
              <a:rPr lang="en-US" altLang="en-US" sz="2400" dirty="0" smtClean="0"/>
              <a:t>Washington, DC</a:t>
            </a:r>
          </a:p>
          <a:p>
            <a:pPr eaLnBrk="1" hangingPunct="1"/>
            <a:r>
              <a:rPr lang="en-US" altLang="en-US" sz="2400" dirty="0" smtClean="0"/>
              <a:t>1.202.358.7200</a:t>
            </a:r>
          </a:p>
        </p:txBody>
      </p:sp>
      <p:sp>
        <p:nvSpPr>
          <p:cNvPr id="5" name="Rectangle 4"/>
          <p:cNvSpPr/>
          <p:nvPr/>
        </p:nvSpPr>
        <p:spPr>
          <a:xfrm>
            <a:off x="4556760" y="4911531"/>
            <a:ext cx="4572000" cy="13696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en-US" sz="2400" b="1" dirty="0">
                <a:solidFill>
                  <a:srgbClr val="000000"/>
                </a:solidFill>
              </a:rPr>
              <a:t>NASA Earth Science </a:t>
            </a:r>
          </a:p>
          <a:p>
            <a:pPr lvl="0">
              <a:spcAft>
                <a:spcPts val="1800"/>
              </a:spcAft>
            </a:pPr>
            <a:r>
              <a:rPr lang="en-US" altLang="en-US" sz="2400" b="1" dirty="0">
                <a:solidFill>
                  <a:srgbClr val="000000"/>
                </a:solidFill>
              </a:rPr>
              <a:t>Applied Sciences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Program</a:t>
            </a:r>
          </a:p>
          <a:p>
            <a:pPr lvl="0"/>
            <a:r>
              <a:rPr lang="en-US" altLang="en-US" sz="2000" b="1" i="1" dirty="0">
                <a:solidFill>
                  <a:srgbClr val="000000"/>
                </a:solidFill>
                <a:cs typeface="Calibri" pitchFamily="34" charset="0"/>
              </a:rPr>
              <a:t>http://</a:t>
            </a:r>
            <a:r>
              <a:rPr lang="en-US" altLang="en-US" sz="2000" b="1" i="1" dirty="0" smtClean="0">
                <a:solidFill>
                  <a:srgbClr val="000000"/>
                </a:solidFill>
                <a:cs typeface="Calibri" pitchFamily="34" charset="0"/>
              </a:rPr>
              <a:t>AppliedSciences.NASA.gov</a:t>
            </a:r>
            <a:endParaRPr lang="en-US" altLang="en-US" sz="2400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9" b="-14435"/>
          <a:stretch/>
        </p:blipFill>
        <p:spPr>
          <a:xfrm>
            <a:off x="1355951" y="1460405"/>
            <a:ext cx="2651760" cy="449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792" y="431668"/>
            <a:ext cx="1694405" cy="8836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92" y="476554"/>
            <a:ext cx="954909" cy="13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0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 l="432"/>
          <a:stretch>
            <a:fillRect/>
          </a:stretch>
        </p:blipFill>
        <p:spPr bwMode="auto">
          <a:xfrm>
            <a:off x="179388" y="2290001"/>
            <a:ext cx="87757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07711" y="1707067"/>
            <a:ext cx="434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UN Headquarters  </a:t>
            </a:r>
            <a:r>
              <a:rPr lang="en-US" dirty="0" smtClean="0">
                <a:solidFill>
                  <a:srgbClr val="0000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</a:t>
            </a:r>
            <a:r>
              <a:rPr lang="en-US" i="1" dirty="0" smtClean="0">
                <a:solidFill>
                  <a:srgbClr val="0000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  </a:t>
            </a:r>
            <a:r>
              <a:rPr lang="en-US" i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22 April 2015</a:t>
            </a:r>
            <a:endParaRPr lang="en-US" i="1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09950" y="264328"/>
            <a:ext cx="55451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99"/>
                </a:solidFill>
                <a:latin typeface="Candara" panose="020E0502030303020204" pitchFamily="34" charset="0"/>
              </a:rPr>
              <a:t>Unleashing the </a:t>
            </a:r>
            <a: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/>
            </a:r>
            <a:b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</a:br>
            <a: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Power </a:t>
            </a:r>
            <a:r>
              <a:rPr lang="en-US" sz="4000" b="1" dirty="0">
                <a:solidFill>
                  <a:srgbClr val="000099"/>
                </a:solidFill>
                <a:latin typeface="Candara" panose="020E0502030303020204" pitchFamily="34" charset="0"/>
              </a:rPr>
              <a:t>of </a:t>
            </a:r>
            <a:r>
              <a:rPr lang="en-US" sz="40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Where</a:t>
            </a:r>
            <a:endParaRPr lang="en-US" b="1" dirty="0">
              <a:solidFill>
                <a:srgbClr val="000099"/>
              </a:solidFill>
              <a:latin typeface="Candara" panose="020E05020303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97038" y="5350425"/>
            <a:ext cx="47404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Backup Materials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9" b="-14435"/>
          <a:stretch/>
        </p:blipFill>
        <p:spPr>
          <a:xfrm>
            <a:off x="1355951" y="1460405"/>
            <a:ext cx="2651760" cy="449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792" y="431668"/>
            <a:ext cx="1694405" cy="8836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92" y="476554"/>
            <a:ext cx="954909" cy="13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1" t="26245" r="56648" b="24382"/>
          <a:stretch/>
        </p:blipFill>
        <p:spPr>
          <a:xfrm>
            <a:off x="8233913" y="195284"/>
            <a:ext cx="769907" cy="819159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48649412"/>
              </p:ext>
            </p:extLst>
          </p:nvPr>
        </p:nvGraphicFramePr>
        <p:xfrm>
          <a:off x="284162" y="2029148"/>
          <a:ext cx="8574087" cy="4632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/>
          <p:cNvSpPr/>
          <p:nvPr/>
        </p:nvSpPr>
        <p:spPr>
          <a:xfrm>
            <a:off x="765081" y="509170"/>
            <a:ext cx="69328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Geospatial Data Prominent within Sustainable Development Monitoring Framework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ndara" panose="020E0502030303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031127" y="509170"/>
            <a:ext cx="6400800" cy="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31127" y="2171163"/>
            <a:ext cx="6400800" cy="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179358" y="6488868"/>
            <a:ext cx="4785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i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Source</a:t>
            </a:r>
            <a:r>
              <a:rPr lang="en-US" sz="1200" i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: Center for International Earth Science Information Network </a:t>
            </a:r>
          </a:p>
        </p:txBody>
      </p:sp>
    </p:spTree>
    <p:extLst>
      <p:ext uri="{BB962C8B-B14F-4D97-AF65-F5344CB8AC3E}">
        <p14:creationId xmlns:p14="http://schemas.microsoft.com/office/powerpoint/2010/main" val="3803474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414841"/>
            <a:ext cx="2011680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Target 3.9: 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2030 substantially reduce the number of deaths and illnesses from hazardous chemicals and air, water, and soil pollution and contamination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011680" y="1596365"/>
            <a:ext cx="0" cy="16682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511486" y="227964"/>
            <a:ext cx="55813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Concentrations of NO2 for Jan. 1-8, 2013</a:t>
            </a:r>
            <a:br>
              <a:rPr lang="en-US" altLang="en-US" sz="2400" b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</a:br>
            <a:endParaRPr lang="en-US" sz="1200" b="1" dirty="0">
              <a:latin typeface="Candara" panose="020E0502030303020204" pitchFamily="34" charset="0"/>
              <a:ea typeface="ヒラギノ角ゴ ProN W6" charset="-128"/>
              <a:sym typeface="Arial Bold" panose="020B0704020202020204" pitchFamily="34" charset="0"/>
            </a:endParaRPr>
          </a:p>
          <a:p>
            <a:pPr algn="ctr"/>
            <a:r>
              <a:rPr lang="en-US" sz="1600" b="1" dirty="0" smtClean="0">
                <a:latin typeface="Candara" panose="020E0502030303020204" pitchFamily="34" charset="0"/>
                <a:ea typeface="ヒラギノ角ゴ ProN W6" charset="-128"/>
                <a:sym typeface="Arial Bold" panose="020B0704020202020204" pitchFamily="34" charset="0"/>
              </a:rPr>
              <a:t>Data from Ozone Monitoring Instrument on Aura satellite</a:t>
            </a:r>
            <a:endParaRPr lang="en-US" sz="1600" b="1" dirty="0">
              <a:latin typeface="Candara" panose="020E0502030303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1" t="26245" r="56648" b="24382"/>
          <a:stretch/>
        </p:blipFill>
        <p:spPr>
          <a:xfrm>
            <a:off x="8233913" y="195284"/>
            <a:ext cx="769907" cy="8191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35"/>
          <a:stretch/>
        </p:blipFill>
        <p:spPr>
          <a:xfrm>
            <a:off x="0" y="7462"/>
            <a:ext cx="2011680" cy="132636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54"/>
          <a:stretch/>
        </p:blipFill>
        <p:spPr>
          <a:xfrm>
            <a:off x="0" y="3671273"/>
            <a:ext cx="2011680" cy="133382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14" name="Straight Connector 13"/>
          <p:cNvCxnSpPr/>
          <p:nvPr/>
        </p:nvCxnSpPr>
        <p:spPr>
          <a:xfrm>
            <a:off x="2017351" y="5241851"/>
            <a:ext cx="0" cy="146035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1" y="5086113"/>
            <a:ext cx="211551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Target 11.6: 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Reduce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adverse per capita environmental impact of cities,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including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paying special attention to air quality, municipal and other waste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mngmnt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1486" y="5792888"/>
            <a:ext cx="6113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Shades of orange reflect the </a:t>
            </a:r>
            <a:r>
              <a:rPr lang="en-US" dirty="0" smtClean="0">
                <a:latin typeface="Candara" panose="020E0502030303020204" pitchFamily="34" charset="0"/>
              </a:rPr>
              <a:t>relative </a:t>
            </a:r>
            <a:r>
              <a:rPr lang="en-US" dirty="0">
                <a:latin typeface="Candara" panose="020E0502030303020204" pitchFamily="34" charset="0"/>
              </a:rPr>
              <a:t>abundance of </a:t>
            </a:r>
            <a:r>
              <a:rPr lang="en-US" dirty="0" smtClean="0">
                <a:latin typeface="Candara" panose="020E0502030303020204" pitchFamily="34" charset="0"/>
              </a:rPr>
              <a:t>NO</a:t>
            </a:r>
            <a:r>
              <a:rPr lang="en-US" baseline="-25000" dirty="0" smtClean="0">
                <a:latin typeface="Candara" panose="020E0502030303020204" pitchFamily="34" charset="0"/>
              </a:rPr>
              <a:t>2</a:t>
            </a:r>
            <a:r>
              <a:rPr lang="en-US" dirty="0" smtClean="0">
                <a:latin typeface="Candara" panose="020E0502030303020204" pitchFamily="34" charset="0"/>
              </a:rPr>
              <a:t>.  </a:t>
            </a:r>
            <a:br>
              <a:rPr lang="en-US" dirty="0" smtClean="0">
                <a:latin typeface="Candara" panose="020E0502030303020204" pitchFamily="34" charset="0"/>
              </a:rPr>
            </a:br>
            <a:r>
              <a:rPr lang="en-US" dirty="0" smtClean="0">
                <a:latin typeface="Candara" panose="020E0502030303020204" pitchFamily="34" charset="0"/>
              </a:rPr>
              <a:t>Grays </a:t>
            </a:r>
            <a:r>
              <a:rPr lang="en-US" dirty="0">
                <a:latin typeface="Candara" panose="020E0502030303020204" pitchFamily="34" charset="0"/>
              </a:rPr>
              <a:t>show areas without usable data </a:t>
            </a:r>
            <a:r>
              <a:rPr lang="en-US" dirty="0" smtClean="0">
                <a:latin typeface="Candara" panose="020E0502030303020204" pitchFamily="34" charset="0"/>
              </a:rPr>
              <a:t>(e.g., cloud cover) </a:t>
            </a:r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133" y="1512926"/>
            <a:ext cx="5478426" cy="3652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87" t="-12290" r="22214" b="-11407"/>
          <a:stretch/>
        </p:blipFill>
        <p:spPr>
          <a:xfrm>
            <a:off x="3723598" y="5181767"/>
            <a:ext cx="3689497" cy="43593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38330" y="6512018"/>
            <a:ext cx="24600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i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Source: NASA Earth Observatory</a:t>
            </a:r>
            <a:endParaRPr lang="en-US" sz="1200" i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10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414841"/>
            <a:ext cx="2011680" cy="46166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Target 14.2: 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2020, sustainably manage and protect marine and coastal ecosystems to avoid significant adverse impacts, including by strengthening their resilience, and take action for their restoration, to achieve healthy and productive oceans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 14.3: 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Minimize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address the impacts of ocean acidification, including through enhanced scientific cooperation at all levels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011680" y="1596365"/>
            <a:ext cx="0" cy="482283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406658" y="227964"/>
            <a:ext cx="558137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  <a:t>Coral Reef Watch</a:t>
            </a:r>
            <a:br>
              <a:rPr lang="en-US" altLang="en-US" sz="2400" b="1" dirty="0" smtClean="0">
                <a:latin typeface="Candara" panose="020E0502030303020204" pitchFamily="34" charset="0"/>
                <a:ea typeface="ヒラギノ角ゴ ProN W6" charset="-128"/>
                <a:cs typeface="Myriad Pro" charset="0"/>
                <a:sym typeface="Arial Bold" panose="020B0704020202020204" pitchFamily="34" charset="0"/>
              </a:rPr>
            </a:br>
            <a:endParaRPr lang="en-US" sz="1200" b="1" dirty="0">
              <a:latin typeface="Candara" panose="020E0502030303020204" pitchFamily="34" charset="0"/>
              <a:ea typeface="ヒラギノ角ゴ ProN W6" charset="-128"/>
              <a:sym typeface="Arial Bold" panose="020B0704020202020204" pitchFamily="34" charset="0"/>
            </a:endParaRPr>
          </a:p>
          <a:p>
            <a:pPr algn="ctr"/>
            <a:r>
              <a:rPr lang="en-US" sz="2000" b="1" i="1" dirty="0">
                <a:latin typeface="Candara" panose="020E0502030303020204" pitchFamily="34" charset="0"/>
                <a:ea typeface="ヒラギノ角ゴ ProN W6" charset="-128"/>
                <a:sym typeface="Arial Bold" panose="020B0704020202020204" pitchFamily="34" charset="0"/>
              </a:rPr>
              <a:t>Ecosystem-Based Management of</a:t>
            </a:r>
            <a:br>
              <a:rPr lang="en-US" sz="2000" b="1" i="1" dirty="0">
                <a:latin typeface="Candara" panose="020E0502030303020204" pitchFamily="34" charset="0"/>
                <a:ea typeface="ヒラギノ角ゴ ProN W6" charset="-128"/>
                <a:sym typeface="Arial Bold" panose="020B0704020202020204" pitchFamily="34" charset="0"/>
              </a:rPr>
            </a:br>
            <a:r>
              <a:rPr lang="en-US" sz="2000" b="1" i="1" dirty="0">
                <a:latin typeface="Candara" panose="020E0502030303020204" pitchFamily="34" charset="0"/>
                <a:ea typeface="ヒラギノ角ゴ ProN W6" charset="-128"/>
                <a:sym typeface="Arial Bold" panose="020B0704020202020204" pitchFamily="34" charset="0"/>
              </a:rPr>
              <a:t>Tropical Coral Reef Environments</a:t>
            </a:r>
            <a:endParaRPr lang="en-US" sz="2000" b="1" i="1" dirty="0">
              <a:latin typeface="Candara" panose="020E0502030303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1" t="26245" r="56648" b="24382"/>
          <a:stretch/>
        </p:blipFill>
        <p:spPr>
          <a:xfrm>
            <a:off x="8233913" y="195284"/>
            <a:ext cx="769907" cy="8191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74"/>
          <a:stretch/>
        </p:blipFill>
        <p:spPr>
          <a:xfrm>
            <a:off x="0" y="0"/>
            <a:ext cx="2011680" cy="134129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406658" y="6419203"/>
            <a:ext cx="633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solidFill>
                  <a:srgbClr val="0000FF"/>
                </a:solidFill>
                <a:latin typeface="Candara" panose="020E0502030303020204" pitchFamily="34" charset="0"/>
              </a:rPr>
              <a:t>http://</a:t>
            </a:r>
            <a:r>
              <a:rPr lang="en-US" i="1" u="sng" dirty="0" err="1">
                <a:solidFill>
                  <a:srgbClr val="0000FF"/>
                </a:solidFill>
                <a:latin typeface="Candara" panose="020E0502030303020204" pitchFamily="34" charset="0"/>
              </a:rPr>
              <a:t>coralreefwatch.noaa.gov</a:t>
            </a:r>
            <a:r>
              <a:rPr lang="en-US" i="1" u="sng" dirty="0">
                <a:solidFill>
                  <a:srgbClr val="0000FF"/>
                </a:solidFill>
                <a:latin typeface="Candara" panose="020E0502030303020204" pitchFamily="34" charset="0"/>
              </a:rPr>
              <a:t>/satellite/bleaching5km/</a:t>
            </a:r>
            <a:r>
              <a:rPr lang="en-US" i="1" u="sng" dirty="0" err="1">
                <a:solidFill>
                  <a:srgbClr val="0000FF"/>
                </a:solidFill>
                <a:latin typeface="Candara" panose="020E0502030303020204" pitchFamily="34" charset="0"/>
              </a:rPr>
              <a:t>index.php</a:t>
            </a:r>
            <a:endParaRPr lang="en-US" i="1" u="sng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 descr="C:\Users\lfriedl\Desktop\SDG\images\Corals\cur_img_v3_ss_outlook_cfs_rank12_coraltriangl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6658" y="2073568"/>
            <a:ext cx="6205714" cy="387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1586" y="6497449"/>
            <a:ext cx="18085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i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Source: NOAA/NESDIS</a:t>
            </a:r>
            <a:endParaRPr lang="en-US" sz="1200" i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41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447064"/>
            <a:ext cx="2011680" cy="50475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Target 15.1: 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 ensure conservation, restoration and sustainable use of terrestrial and inland freshwater ecosystems and their services, in particular forests, wetlands, mountains and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drylands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…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Target 15.2: </a:t>
            </a:r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2020, promote the implementation of sustainable management of all types of forests, halt deforestation, restore degraded forests, and increase afforestation and reforestation by x%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globally.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011680" y="1595920"/>
            <a:ext cx="0" cy="49011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1" t="26245" r="56648" b="24382"/>
          <a:stretch/>
        </p:blipFill>
        <p:spPr>
          <a:xfrm>
            <a:off x="8233913" y="195284"/>
            <a:ext cx="769907" cy="81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47"/>
          <a:stretch/>
        </p:blipFill>
        <p:spPr>
          <a:xfrm>
            <a:off x="0" y="3441"/>
            <a:ext cx="2011680" cy="133038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710129" y="219242"/>
            <a:ext cx="4825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andara" panose="020E0502030303020204" pitchFamily="34" charset="0"/>
              </a:rPr>
              <a:t>Forest Cover from Earth-observing </a:t>
            </a:r>
            <a:br>
              <a:rPr lang="en-US" sz="2400" b="1" dirty="0" smtClean="0">
                <a:latin typeface="Candara" panose="020E0502030303020204" pitchFamily="34" charset="0"/>
              </a:rPr>
            </a:br>
            <a:r>
              <a:rPr lang="en-US" sz="2400" b="1" dirty="0" smtClean="0">
                <a:latin typeface="Candara" panose="020E0502030303020204" pitchFamily="34" charset="0"/>
              </a:rPr>
              <a:t>Environmental Satellites 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2646" y="6494599"/>
            <a:ext cx="43224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Credit: Matthew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C.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Hansen, Univ. Maryland, et al.   Image for 2000.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0"/>
          <a:stretch/>
        </p:blipFill>
        <p:spPr>
          <a:xfrm>
            <a:off x="2115879" y="1408346"/>
            <a:ext cx="7026170" cy="41187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50950" y="5687691"/>
            <a:ext cx="3045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ndara" panose="020E0502030303020204" pitchFamily="34" charset="0"/>
              </a:rPr>
              <a:t>Vegetation in greens</a:t>
            </a:r>
          </a:p>
          <a:p>
            <a:pPr algn="ctr"/>
            <a:r>
              <a:rPr lang="en-US" b="1" dirty="0" smtClean="0">
                <a:latin typeface="Candara" panose="020E0502030303020204" pitchFamily="34" charset="0"/>
              </a:rPr>
              <a:t>Soils in mauves</a:t>
            </a:r>
            <a:endParaRPr lang="en-US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1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447064"/>
            <a:ext cx="2011680" cy="50475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Target 15.1: 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 ensure conservation, restoration and sustainable use of terrestrial and inland freshwater ecosystems and their services, in particular forests, wetlands, mountains and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drylands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…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Target 15.2: </a:t>
            </a:r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2020, promote the implementation of sustainable management of all types of forests, halt deforestation, restore degraded forests, and increase afforestation and reforestation by x%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globally.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011680" y="1595920"/>
            <a:ext cx="0" cy="490113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1" t="26245" r="56648" b="24382"/>
          <a:stretch/>
        </p:blipFill>
        <p:spPr>
          <a:xfrm>
            <a:off x="8233913" y="195284"/>
            <a:ext cx="769907" cy="81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47"/>
          <a:stretch/>
        </p:blipFill>
        <p:spPr>
          <a:xfrm>
            <a:off x="0" y="3441"/>
            <a:ext cx="2011680" cy="133038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10"/>
          <a:stretch/>
        </p:blipFill>
        <p:spPr>
          <a:xfrm>
            <a:off x="2137144" y="1408346"/>
            <a:ext cx="7006856" cy="41168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2112" y="219242"/>
            <a:ext cx="5701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andara" panose="020E0502030303020204" pitchFamily="34" charset="0"/>
              </a:rPr>
              <a:t>Tree cover extent and forest loss and gain</a:t>
            </a:r>
            <a:br>
              <a:rPr lang="en-US" sz="2400" b="1" dirty="0" smtClean="0">
                <a:latin typeface="Candara" panose="020E0502030303020204" pitchFamily="34" charset="0"/>
              </a:rPr>
            </a:br>
            <a:r>
              <a:rPr lang="en-US" sz="2400" b="1" dirty="0" smtClean="0">
                <a:latin typeface="Candara" panose="020E0502030303020204" pitchFamily="34" charset="0"/>
              </a:rPr>
              <a:t>2000 </a:t>
            </a:r>
            <a:r>
              <a:rPr lang="en-US" sz="2400" b="1" dirty="0">
                <a:latin typeface="Candara" panose="020E0502030303020204" pitchFamily="34" charset="0"/>
              </a:rPr>
              <a:t>to 2013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76" y="4737124"/>
            <a:ext cx="2629376" cy="13659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40195" y="6494600"/>
            <a:ext cx="33138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Credit: Matthew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C.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Hansen, Univ. Maryland, et al.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57250"/>
            <a:ext cx="9144001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86131" y="136409"/>
            <a:ext cx="3045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ndara" panose="020E0502030303020204" pitchFamily="34" charset="0"/>
              </a:rPr>
              <a:t>Landsat 5-4-3</a:t>
            </a:r>
          </a:p>
          <a:p>
            <a:pPr algn="ctr"/>
            <a:r>
              <a:rPr lang="en-US" b="1" dirty="0">
                <a:latin typeface="Candara" panose="020E0502030303020204" pitchFamily="34" charset="0"/>
              </a:rPr>
              <a:t>2000 best pixel composite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580" y="185011"/>
            <a:ext cx="3299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Cote d’Ivoire/Liberia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51452" y="6075260"/>
            <a:ext cx="3045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ndara" panose="020E0502030303020204" pitchFamily="34" charset="0"/>
              </a:rPr>
              <a:t>Vegetation in greens</a:t>
            </a:r>
          </a:p>
          <a:p>
            <a:pPr algn="ctr"/>
            <a:r>
              <a:rPr lang="en-US" b="1" dirty="0" smtClean="0">
                <a:latin typeface="Candara" panose="020E0502030303020204" pitchFamily="34" charset="0"/>
              </a:rPr>
              <a:t>Soils in mauves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5637" y="6201103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Credit: Matthew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C.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Hansen, </a:t>
            </a:r>
            <a:b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Univ. Maryland, et al.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6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57250"/>
            <a:ext cx="914400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5069" y="123455"/>
            <a:ext cx="3150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ndara" panose="020E0502030303020204" pitchFamily="34" charset="0"/>
              </a:rPr>
              <a:t>2000 to 2013 tree cover extent</a:t>
            </a:r>
          </a:p>
          <a:p>
            <a:pPr algn="ctr"/>
            <a:r>
              <a:rPr lang="en-US" b="1" dirty="0">
                <a:latin typeface="Candara" panose="020E0502030303020204" pitchFamily="34" charset="0"/>
              </a:rPr>
              <a:t>and forest loss and gain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1580" y="185011"/>
            <a:ext cx="3299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Cote d’Ivoire/Liberia</a:t>
            </a:r>
          </a:p>
        </p:txBody>
      </p:sp>
      <p:sp>
        <p:nvSpPr>
          <p:cNvPr id="8" name="Rectangle 7"/>
          <p:cNvSpPr/>
          <p:nvPr/>
        </p:nvSpPr>
        <p:spPr>
          <a:xfrm>
            <a:off x="165637" y="6201103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Credit: Matthew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C.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Hansen, </a:t>
            </a:r>
            <a:b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Univ. Maryland, et al.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023" y="5464958"/>
            <a:ext cx="2305693" cy="11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8688" y="-15044"/>
            <a:ext cx="3711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ndara" panose="020E0502030303020204" pitchFamily="34" charset="0"/>
              </a:rPr>
              <a:t>White = all protected </a:t>
            </a:r>
            <a:r>
              <a:rPr lang="en-US" b="1" dirty="0" smtClean="0">
                <a:latin typeface="Candara" panose="020E0502030303020204" pitchFamily="34" charset="0"/>
              </a:rPr>
              <a:t>areas.</a:t>
            </a:r>
            <a:endParaRPr lang="en-US" b="1" dirty="0">
              <a:latin typeface="Candara" panose="020E0502030303020204" pitchFamily="34" charset="0"/>
            </a:endParaRPr>
          </a:p>
          <a:p>
            <a:pPr algn="ctr"/>
            <a:r>
              <a:rPr lang="en-US" b="1" dirty="0">
                <a:latin typeface="Candara" panose="020E0502030303020204" pitchFamily="34" charset="0"/>
              </a:rPr>
              <a:t>2000 to 2013 tree cover extent</a:t>
            </a:r>
          </a:p>
          <a:p>
            <a:pPr algn="ctr"/>
            <a:r>
              <a:rPr lang="en-US" b="1" dirty="0">
                <a:latin typeface="Candara" panose="020E0502030303020204" pitchFamily="34" charset="0"/>
              </a:rPr>
              <a:t>and forest loss and gain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5637" y="6201103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Credit: Matthew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C.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Hansen, </a:t>
            </a:r>
            <a:b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Univ. Maryland, et al.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1580" y="185011"/>
            <a:ext cx="3299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Cote d’Ivoire/Liberia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023" y="5464958"/>
            <a:ext cx="2305693" cy="11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7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57250"/>
            <a:ext cx="9144001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656" y="5645547"/>
            <a:ext cx="3210294" cy="1017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69420" y="136409"/>
            <a:ext cx="2896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White = all protected </a:t>
            </a:r>
            <a:r>
              <a:rPr lang="en-US" b="1" dirty="0" smtClean="0">
                <a:latin typeface="Candara" panose="020E0502030303020204" pitchFamily="34" charset="0"/>
              </a:rPr>
              <a:t>areas.</a:t>
            </a:r>
            <a:endParaRPr lang="en-US" b="1" dirty="0">
              <a:latin typeface="Candara" panose="020E0502030303020204" pitchFamily="34" charset="0"/>
            </a:endParaRPr>
          </a:p>
          <a:p>
            <a:r>
              <a:rPr lang="en-US" b="1" dirty="0">
                <a:latin typeface="Candara" panose="020E0502030303020204" pitchFamily="34" charset="0"/>
              </a:rPr>
              <a:t>Forest loss mapped by </a:t>
            </a:r>
            <a:r>
              <a:rPr lang="en-US" b="1" dirty="0" smtClean="0">
                <a:latin typeface="Candara" panose="020E0502030303020204" pitchFamily="34" charset="0"/>
              </a:rPr>
              <a:t>year.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637" y="6201103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Credit: Matthew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C.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Hansen, </a:t>
            </a:r>
            <a:b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Univ. Maryland, et al.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1580" y="185011"/>
            <a:ext cx="3299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Cote d’Ivoire/Liberia</a:t>
            </a:r>
          </a:p>
        </p:txBody>
      </p:sp>
    </p:spTree>
    <p:extLst>
      <p:ext uri="{BB962C8B-B14F-4D97-AF65-F5344CB8AC3E}">
        <p14:creationId xmlns:p14="http://schemas.microsoft.com/office/powerpoint/2010/main" val="15487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3156" y="0"/>
            <a:ext cx="7886700" cy="9374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ndara" panose="020E0502030303020204" pitchFamily="34" charset="0"/>
              </a:rPr>
              <a:t>Global annual forest cover loss</a:t>
            </a:r>
            <a:endParaRPr lang="en-US" sz="4000" dirty="0">
              <a:latin typeface="Candara" panose="020E0502030303020204" pitchFamily="34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69652" y="937463"/>
          <a:ext cx="8534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8" descr="um-sea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23" y="5960202"/>
            <a:ext cx="783078" cy="73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229510" y="6558202"/>
          <a:ext cx="2914490" cy="299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PHOTO-PAINT" r:id="rId6" imgW="11475720" imgH="1180800" progId="CorelPHOTOPAINT.Image.15">
                  <p:embed/>
                </p:oleObj>
              </mc:Choice>
              <mc:Fallback>
                <p:oleObj name="PHOTO-PAINT" r:id="rId6" imgW="11475720" imgH="1180800" progId="CorelPHOTOPAINT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29510" y="6558202"/>
                        <a:ext cx="2914490" cy="299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818209" y="6432613"/>
            <a:ext cx="32673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Credit: Matthew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C.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Hansen, Univ. Maryland, et al.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_Blank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1_Blank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pectr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1056</TotalTime>
  <Words>2215</Words>
  <Application>Microsoft Office PowerPoint</Application>
  <PresentationFormat>On-screen Show (4:3)</PresentationFormat>
  <Paragraphs>316</Paragraphs>
  <Slides>24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Malgun Gothic</vt:lpstr>
      <vt:lpstr>MS PGothic</vt:lpstr>
      <vt:lpstr>Arial</vt:lpstr>
      <vt:lpstr>Arial Bold</vt:lpstr>
      <vt:lpstr>Calibri</vt:lpstr>
      <vt:lpstr>Calibri Light</vt:lpstr>
      <vt:lpstr>Candara</vt:lpstr>
      <vt:lpstr>Corbel</vt:lpstr>
      <vt:lpstr>Gill Sans</vt:lpstr>
      <vt:lpstr>Lucida Grande</vt:lpstr>
      <vt:lpstr>Myriad Pro</vt:lpstr>
      <vt:lpstr>Symbol</vt:lpstr>
      <vt:lpstr>Tahoma</vt:lpstr>
      <vt:lpstr>Times</vt:lpstr>
      <vt:lpstr>Wingdings</vt:lpstr>
      <vt:lpstr>Wingdings 2</vt:lpstr>
      <vt:lpstr>ヒラギノ角ゴ ProN W3</vt:lpstr>
      <vt:lpstr>ヒラギノ角ゴ ProN W6</vt:lpstr>
      <vt:lpstr>10_Blank</vt:lpstr>
      <vt:lpstr>11_Blank</vt:lpstr>
      <vt:lpstr>HDOfficeLightV0</vt:lpstr>
      <vt:lpstr>Spectrum</vt:lpstr>
      <vt:lpstr>Office Theme</vt:lpstr>
      <vt:lpstr>PHOTO-PAINT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annual forest cover loss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SDG Goals and Geospatial Data</vt:lpstr>
      <vt:lpstr>SDG Goals and Geospatial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NASA</dc:creator>
  <cp:lastModifiedBy>NASA</cp:lastModifiedBy>
  <cp:revision>128</cp:revision>
  <dcterms:created xsi:type="dcterms:W3CDTF">2015-04-20T11:54:19Z</dcterms:created>
  <dcterms:modified xsi:type="dcterms:W3CDTF">2015-04-29T21:28:19Z</dcterms:modified>
</cp:coreProperties>
</file>