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  <p:sldMasterId id="2147483679" r:id="rId3"/>
  </p:sldMasterIdLst>
  <p:notesMasterIdLst>
    <p:notesMasterId r:id="rId12"/>
  </p:notesMasterIdLst>
  <p:sldIdLst>
    <p:sldId id="339" r:id="rId4"/>
    <p:sldId id="340" r:id="rId5"/>
    <p:sldId id="338" r:id="rId6"/>
    <p:sldId id="337" r:id="rId7"/>
    <p:sldId id="341" r:id="rId8"/>
    <p:sldId id="336" r:id="rId9"/>
    <p:sldId id="342" r:id="rId10"/>
    <p:sldId id="343" r:id="rId11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6666F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103" autoAdjust="0"/>
  </p:normalViewPr>
  <p:slideViewPr>
    <p:cSldViewPr>
      <p:cViewPr>
        <p:scale>
          <a:sx n="90" d="100"/>
          <a:sy n="90" d="100"/>
        </p:scale>
        <p:origin x="-85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0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7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>
                <a:solidFill>
                  <a:srgbClr val="FFFFFF"/>
                </a:solidFill>
              </a:rPr>
              <a:t>Datacube Project – April 15</a:t>
            </a:r>
            <a:r>
              <a:rPr lang="en-AU" baseline="30000" smtClean="0">
                <a:solidFill>
                  <a:srgbClr val="FFFFFF"/>
                </a:solidFill>
              </a:rPr>
              <a:t>th</a:t>
            </a:r>
            <a:r>
              <a:rPr lang="en-AU" smtClean="0">
                <a:solidFill>
                  <a:srgbClr val="FFFFFF"/>
                </a:solidFill>
              </a:rPr>
              <a:t>, 2013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>
                <a:solidFill>
                  <a:srgbClr val="FFFFFF"/>
                </a:solidFill>
              </a:rPr>
              <a:t>Datacube Project – April 15</a:t>
            </a:r>
            <a:r>
              <a:rPr lang="en-AU" baseline="30000" smtClean="0">
                <a:solidFill>
                  <a:srgbClr val="FFFFFF"/>
                </a:solidFill>
              </a:rPr>
              <a:t>th</a:t>
            </a:r>
            <a:r>
              <a:rPr lang="en-AU" smtClean="0">
                <a:solidFill>
                  <a:srgbClr val="FFFFFF"/>
                </a:solidFill>
              </a:rPr>
              <a:t>, 2013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5925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5925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>
                <a:solidFill>
                  <a:srgbClr val="FFFFFF"/>
                </a:solidFill>
              </a:rPr>
              <a:t>Datacube Project – April 15</a:t>
            </a:r>
            <a:r>
              <a:rPr lang="en-AU" baseline="30000" smtClean="0">
                <a:solidFill>
                  <a:srgbClr val="FFFFFF"/>
                </a:solidFill>
              </a:rPr>
              <a:t>th</a:t>
            </a:r>
            <a:r>
              <a:rPr lang="en-AU" smtClean="0">
                <a:solidFill>
                  <a:srgbClr val="FFFFFF"/>
                </a:solidFill>
              </a:rPr>
              <a:t>, 2013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0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549275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482850"/>
            <a:ext cx="7916862" cy="396875"/>
          </a:xfrm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212527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5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549275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AU" noProof="0" smtClean="0"/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482850"/>
            <a:ext cx="7916862" cy="396875"/>
          </a:xfrm>
        </p:spPr>
        <p:txBody>
          <a:bodyPr lIns="90000" tIns="46800" rIns="90000" bIns="46800">
            <a:spAutoFit/>
          </a:bodyPr>
          <a:lstStyle>
            <a:lvl1pPr>
              <a:defRPr sz="20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AU" noProof="0" smtClean="0"/>
          </a:p>
        </p:txBody>
      </p:sp>
    </p:spTree>
    <p:extLst>
      <p:ext uri="{BB962C8B-B14F-4D97-AF65-F5344CB8AC3E}">
        <p14:creationId xmlns:p14="http://schemas.microsoft.com/office/powerpoint/2010/main" val="2452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2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 err="1" smtClean="0">
                <a:solidFill>
                  <a:srgbClr val="FFFFFF"/>
                </a:solidFill>
              </a:rPr>
              <a:t>Datacube</a:t>
            </a:r>
            <a:r>
              <a:rPr lang="en-AU" dirty="0" smtClean="0">
                <a:solidFill>
                  <a:srgbClr val="FFFFFF"/>
                </a:solidFill>
              </a:rPr>
              <a:t> Training Workshop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5374" y="1188720"/>
            <a:ext cx="9144000" cy="566928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defTabSz="914400" rtl="0" fontAlgn="base">
              <a:spcAft>
                <a:spcPct val="0"/>
              </a:spcAft>
            </a:pPr>
            <a:r>
              <a:rPr lang="en-AU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Phone: +61 2 6249 9111</a:t>
            </a:r>
          </a:p>
          <a:p>
            <a:pPr defTabSz="914400" rtl="0" fontAlgn="base">
              <a:spcAft>
                <a:spcPct val="0"/>
              </a:spcAft>
            </a:pPr>
            <a:r>
              <a:rPr lang="en-AU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Web: www.ga.gov.au</a:t>
            </a:r>
          </a:p>
          <a:p>
            <a:pPr defTabSz="914400" rtl="0" fontAlgn="base">
              <a:spcAft>
                <a:spcPct val="0"/>
              </a:spcAft>
            </a:pPr>
            <a:r>
              <a:rPr lang="en-AU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Email: feedback@ga.gov.au</a:t>
            </a:r>
          </a:p>
          <a:p>
            <a:pPr defTabSz="914400" rtl="0" fontAlgn="base">
              <a:spcAft>
                <a:spcPct val="0"/>
              </a:spcAft>
            </a:pPr>
            <a:r>
              <a:rPr lang="en-AU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Address: Cnr Jerrabomberra Avenue and Hindmarsh Drive, Symonston ACT 2609</a:t>
            </a:r>
          </a:p>
          <a:p>
            <a:pPr defTabSz="914400" rtl="0" fontAlgn="base">
              <a:spcAft>
                <a:spcPct val="0"/>
              </a:spcAft>
            </a:pPr>
            <a:r>
              <a:rPr lang="en-AU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Postal Address: GPO Box 378, Canberra ACT 2601</a:t>
            </a:r>
            <a:endParaRPr lang="en-AU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80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eaLnBrk="1" fontAlgn="base" hangingPunct="1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eaLnBrk="1" fontAlgn="base" hangingPunct="1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defTabSz="914400" rtl="0" fontAlgn="base">
              <a:spcAft>
                <a:spcPct val="0"/>
              </a:spcAft>
            </a:pPr>
            <a:endParaRPr lang="en-AU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5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66CC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chemeClr val="bg1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17.png"/><Relationship Id="rId9" Type="http://schemas.openxmlformats.org/officeDocument/2006/relationships/image" Target="../media/image18.tiff"/><Relationship Id="rId10" Type="http://schemas.openxmlformats.org/officeDocument/2006/relationships/image" Target="../media/image19.png"/><Relationship Id="rId11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/>
          <p:cNvSpPr txBox="1">
            <a:spLocks/>
          </p:cNvSpPr>
          <p:nvPr/>
        </p:nvSpPr>
        <p:spPr bwMode="auto">
          <a:xfrm flipV="1">
            <a:off x="5867400" y="1828800"/>
            <a:ext cx="3200400" cy="31242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 flipV="1">
            <a:off x="152400" y="5029200"/>
            <a:ext cx="8915400" cy="17526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5638800" cy="31242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286000" y="1905000"/>
            <a:ext cx="3429000" cy="297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endParaRPr lang="en-US" sz="2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0" indent="0" algn="l" defTabSz="914400">
              <a:spcBef>
                <a:spcPct val="20000"/>
              </a:spcBef>
            </a:pPr>
            <a:endParaRPr lang="en-US" sz="2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The CEOS Ad Hoc Space Data Coordination Group for the Global Forest Observations Initiative (SDCG for GFOI) coordinates sustained </a:t>
            </a:r>
            <a:b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space-based observations </a:t>
            </a:r>
            <a:b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for forest management. </a:t>
            </a:r>
            <a:endParaRPr lang="en-US" sz="2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05000"/>
            <a:ext cx="1981200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030046"/>
            <a:ext cx="3124200" cy="560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Deforestation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Satellite Data for Forest Management &amp; UN-REDD Objectives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724400" y="5105400"/>
            <a:ext cx="4267200" cy="1600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Data Services pilots improve data access &amp; analysis capabilities for developing nations. CEOS collaborates with FAO and SilvaCarbon to test data services and build country capacity.</a:t>
            </a:r>
            <a:endParaRPr lang="en-US" sz="18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4495800"/>
            <a:ext cx="609600" cy="3717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5181600"/>
            <a:ext cx="1523999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89" y="5099755"/>
            <a:ext cx="2082800" cy="1628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6323" y="5791200"/>
            <a:ext cx="1893277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5105400"/>
            <a:ext cx="573103" cy="587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1905000"/>
            <a:ext cx="1785727" cy="2530063"/>
          </a:xfrm>
          <a:prstGeom prst="rect">
            <a:avLst/>
          </a:prstGeom>
        </p:spPr>
      </p:pic>
      <p:pic>
        <p:nvPicPr>
          <p:cNvPr id="17" name="Picture 16" descr="Screen Shot 2015-10-13 at 21.06.38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641" y="2217480"/>
            <a:ext cx="1853759" cy="2659320"/>
          </a:xfrm>
          <a:prstGeom prst="rect">
            <a:avLst/>
          </a:prstGeom>
          <a:ln>
            <a:solidFill>
              <a:srgbClr val="91873D"/>
            </a:solidFill>
          </a:ln>
        </p:spPr>
      </p:pic>
    </p:spTree>
    <p:extLst>
      <p:ext uri="{BB962C8B-B14F-4D97-AF65-F5344CB8AC3E}">
        <p14:creationId xmlns:p14="http://schemas.microsoft.com/office/powerpoint/2010/main" val="5181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2514600" cy="4876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01" y="1830328"/>
            <a:ext cx="6220299" cy="2513072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52400" y="1828800"/>
            <a:ext cx="2514600" cy="487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endParaRPr lang="en-US" sz="20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63500" indent="0" algn="l" defTabSz="914400">
              <a:spcBef>
                <a:spcPct val="20000"/>
              </a:spcBef>
            </a:pPr>
            <a:endParaRPr lang="en-US" sz="12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63500" indent="0" algn="l" defTabSz="914400">
              <a:spcBef>
                <a:spcPct val="20000"/>
              </a:spcBef>
            </a:pPr>
            <a:endParaRPr lang="en-US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6350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The CEOS Ad-Hoc Working Group on GEOGLAM (Group on Earth Observations Global Agriculture Monitoring initiative) focuses on providing  coordinated and sustained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space-based observations for agriculture management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.</a:t>
            </a:r>
            <a:endParaRPr lang="en-US" sz="2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05000"/>
            <a:ext cx="2362199" cy="538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Food Security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Satellite Data Contribute to Food Security &amp; UN-FAO Objectives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0126" y="4343400"/>
            <a:ext cx="3555274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6197600"/>
            <a:ext cx="1572491" cy="432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6248400"/>
            <a:ext cx="611632" cy="372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400" y="6172200"/>
            <a:ext cx="1143000" cy="446942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4495800"/>
            <a:ext cx="1905000" cy="2195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1" y="3864726"/>
            <a:ext cx="1524000" cy="6580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313519"/>
            <a:ext cx="1752600" cy="126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8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 bwMode="auto">
          <a:xfrm flipV="1">
            <a:off x="4876800" y="1828800"/>
            <a:ext cx="4114800" cy="40386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943600"/>
            <a:ext cx="3562350" cy="8382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52400" y="5943600"/>
            <a:ext cx="8839200" cy="838200"/>
            <a:chOff x="152400" y="5867400"/>
            <a:chExt cx="8839200" cy="838200"/>
          </a:xfrm>
        </p:grpSpPr>
        <p:sp>
          <p:nvSpPr>
            <p:cNvPr id="24" name="Content Placeholder 2"/>
            <p:cNvSpPr txBox="1">
              <a:spLocks/>
            </p:cNvSpPr>
            <p:nvPr/>
          </p:nvSpPr>
          <p:spPr bwMode="auto">
            <a:xfrm flipV="1">
              <a:off x="152400" y="5867400"/>
              <a:ext cx="8839200" cy="838200"/>
            </a:xfrm>
            <a:prstGeom prst="rect">
              <a:avLst/>
            </a:prstGeom>
            <a:noFill/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 algn="ctr" defTabSz="914400">
                <a:spcBef>
                  <a:spcPct val="20000"/>
                </a:spcBef>
              </a:pPr>
              <a:endParaRPr lang="en-US" sz="26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3581400" y="5943600"/>
              <a:ext cx="53340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/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CEOS Agencies improve </a:t>
              </a:r>
              <a:r>
                <a:rPr lang="en-US" sz="20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the </a:t>
              </a:r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coordination of satellite </a:t>
              </a:r>
              <a:r>
                <a:rPr lang="en-US" sz="20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observations for disaster </a:t>
              </a:r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management.</a:t>
              </a:r>
              <a:endPara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</p:grpSp>
      <p:sp>
        <p:nvSpPr>
          <p:cNvPr id="38" name="Content Placeholder 2"/>
          <p:cNvSpPr txBox="1">
            <a:spLocks/>
          </p:cNvSpPr>
          <p:nvPr/>
        </p:nvSpPr>
        <p:spPr bwMode="auto">
          <a:xfrm flipV="1">
            <a:off x="152400" y="3733800"/>
            <a:ext cx="4648200" cy="21336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4953000" y="1905000"/>
            <a:ext cx="3962400" cy="129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Recovery Observatory: A concerted effort to make data freely available to users for ongoing recovery efforts long after disaster strikes</a:t>
            </a:r>
            <a:endParaRPr lang="en-US" sz="2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7292"/>
            <a:ext cx="6477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Disaster Response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Satellite Data for Disaster Management &amp; UNISDR Objectives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4648200" cy="1828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447800" y="1905000"/>
            <a:ext cx="3276600" cy="167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/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Designing a Disaster Risk Management Observation Strategy for space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-based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flood, earthquake, &amp; volcano measurements</a:t>
            </a: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-3581400"/>
            <a:ext cx="4417017" cy="32004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28600" y="5105400"/>
            <a:ext cx="4495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Pilots help affected communities access and use flood, seismic, &amp; volcano data.</a:t>
            </a:r>
            <a:endParaRPr lang="en-US" sz="18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028" t="23094" r="2038" b="39910"/>
          <a:stretch/>
        </p:blipFill>
        <p:spPr>
          <a:xfrm>
            <a:off x="228600" y="3810000"/>
            <a:ext cx="4486016" cy="1207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1579" t="13046" r="210" b="13012"/>
          <a:stretch/>
        </p:blipFill>
        <p:spPr>
          <a:xfrm>
            <a:off x="228600" y="1904999"/>
            <a:ext cx="1195631" cy="1676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3276600"/>
            <a:ext cx="3962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Climate Change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Satellite Data for Climate Science &amp; UNFCCC Objectives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52400" y="1828800"/>
            <a:ext cx="5029200" cy="4038600"/>
            <a:chOff x="152400" y="1905000"/>
            <a:chExt cx="4191000" cy="4038600"/>
          </a:xfrm>
        </p:grpSpPr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 flipV="1">
              <a:off x="152400" y="1905000"/>
              <a:ext cx="4191000" cy="4038600"/>
            </a:xfrm>
            <a:prstGeom prst="rect">
              <a:avLst/>
            </a:prstGeom>
            <a:noFill/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 algn="ctr" defTabSz="914400">
                <a:spcBef>
                  <a:spcPct val="20000"/>
                </a:spcBef>
              </a:pPr>
              <a:endParaRPr lang="en-US" sz="26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4582" y="1981200"/>
              <a:ext cx="1415318" cy="2209800"/>
            </a:xfrm>
            <a:prstGeom prst="rect">
              <a:avLst/>
            </a:prstGeom>
          </p:spPr>
        </p:pic>
        <p:sp>
          <p:nvSpPr>
            <p:cNvPr id="26" name="Content Placeholder 2"/>
            <p:cNvSpPr txBox="1">
              <a:spLocks/>
            </p:cNvSpPr>
            <p:nvPr/>
          </p:nvSpPr>
          <p:spPr bwMode="auto">
            <a:xfrm>
              <a:off x="215900" y="4267200"/>
              <a:ext cx="4064000" cy="1600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 algn="l" defTabSz="91440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From publishing the CEOS Response to GCOS </a:t>
              </a:r>
              <a:r>
                <a:rPr lang="en-US" sz="20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(</a:t>
              </a:r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2006) to publishing a set of Strategic Actions designed to improve the international coordination &amp; measurement of carbon from space (2015)</a:t>
              </a:r>
              <a:endParaRPr lang="en-US" sz="1800" b="1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05000"/>
            <a:ext cx="3124200" cy="2209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52400" y="5943600"/>
            <a:ext cx="8839200" cy="838200"/>
            <a:chOff x="152400" y="5867400"/>
            <a:chExt cx="8839200" cy="838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" t="1" r="63320" b="47748"/>
            <a:stretch/>
          </p:blipFill>
          <p:spPr>
            <a:xfrm>
              <a:off x="266701" y="5867400"/>
              <a:ext cx="3086099" cy="838200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152400" y="5867400"/>
              <a:ext cx="8839200" cy="838200"/>
              <a:chOff x="152400" y="5867400"/>
              <a:chExt cx="8839200" cy="838200"/>
            </a:xfrm>
          </p:grpSpPr>
          <p:sp>
            <p:nvSpPr>
              <p:cNvPr id="24" name="Content Placeholder 2"/>
              <p:cNvSpPr txBox="1">
                <a:spLocks/>
              </p:cNvSpPr>
              <p:nvPr/>
            </p:nvSpPr>
            <p:spPr bwMode="auto">
              <a:xfrm flipV="1">
                <a:off x="152400" y="5867400"/>
                <a:ext cx="8839200" cy="838200"/>
              </a:xfrm>
              <a:prstGeom prst="rect">
                <a:avLst/>
              </a:prstGeom>
              <a:noFill/>
              <a:ln w="9525">
                <a:solidFill>
                  <a:srgbClr val="00009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169863" indent="-169863"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  <a:cs typeface="ＭＳ Ｐゴシック" charset="0"/>
                  </a:defRPr>
                </a:lvl1pPr>
                <a:lvl2pPr marL="914400" indent="-457200"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9pPr>
              </a:lstStyle>
              <a:p>
                <a:pPr marL="0" indent="0" algn="ctr" defTabSz="914400">
                  <a:spcBef>
                    <a:spcPct val="20000"/>
                  </a:spcBef>
                </a:pPr>
                <a:endParaRPr lang="en-US" sz="2600" dirty="0">
                  <a:solidFill>
                    <a:srgbClr val="000000"/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8" name="Content Placeholder 2"/>
              <p:cNvSpPr txBox="1">
                <a:spLocks/>
              </p:cNvSpPr>
              <p:nvPr/>
            </p:nvSpPr>
            <p:spPr bwMode="auto">
              <a:xfrm>
                <a:off x="3505200" y="5943600"/>
                <a:ext cx="54102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marL="169863" indent="-169863"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  <a:cs typeface="ＭＳ Ｐゴシック" charset="0"/>
                  </a:defRPr>
                </a:lvl1pPr>
                <a:lvl2pPr marL="914400" indent="-457200"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2pPr>
                <a:lvl3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3pPr>
                <a:lvl4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4pPr>
                <a:lvl5pPr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ＭＳ Ｐゴシック" charset="0"/>
                  </a:defRPr>
                </a:lvl9pPr>
              </a:lstStyle>
              <a:p>
                <a:pPr marL="0" indent="0" algn="l" defTabSz="914400"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CEOS Agencies collaborate to improve climate monitoring &amp; Climate Data Record availability.</a:t>
                </a:r>
                <a:endParaRPr lang="en-US" sz="1800" b="1" dirty="0">
                  <a:solidFill>
                    <a:srgbClr val="000000"/>
                  </a:solidFill>
                  <a:latin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257800" y="1828800"/>
            <a:ext cx="3733800" cy="4038600"/>
            <a:chOff x="5257800" y="1905000"/>
            <a:chExt cx="3733800" cy="4038600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 flipV="1">
              <a:off x="5257800" y="1905000"/>
              <a:ext cx="3733800" cy="4038600"/>
            </a:xfrm>
            <a:prstGeom prst="rect">
              <a:avLst/>
            </a:prstGeom>
            <a:noFill/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 algn="ctr" defTabSz="914400">
                <a:spcBef>
                  <a:spcPct val="20000"/>
                </a:spcBef>
              </a:pPr>
              <a:endParaRPr lang="en-US" sz="26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5334000" y="1981200"/>
              <a:ext cx="3581399" cy="1600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169863" indent="-169863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  <a:cs typeface="ＭＳ Ｐゴシック" charset="0"/>
                </a:defRPr>
              </a:lvl1pPr>
              <a:lvl2pPr marL="914400" indent="-4572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marL="0" indent="0" algn="l" defTabSz="914400">
                <a:spcBef>
                  <a:spcPct val="20000"/>
                </a:spcBef>
              </a:pPr>
              <a:r>
                <a:rPr lang="en-US" sz="20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Putting together an Essential Climate Variable (ECV) Inventory to facilitate gap assessments &amp; improve international coordination</a:t>
              </a:r>
              <a:endParaRPr lang="en-US" sz="18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11874" t="17870" r="14853" b="13379"/>
            <a:stretch/>
          </p:blipFill>
          <p:spPr>
            <a:xfrm>
              <a:off x="5347854" y="3657600"/>
              <a:ext cx="3567545" cy="2233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1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 flipV="1">
            <a:off x="152400" y="1828800"/>
            <a:ext cx="4343400" cy="49530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endParaRPr lang="en-US" sz="2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5" name="Line Callout 1 (Border and Accent Bar) 14"/>
          <p:cNvSpPr/>
          <p:nvPr/>
        </p:nvSpPr>
        <p:spPr>
          <a:xfrm>
            <a:off x="4800600" y="1905000"/>
            <a:ext cx="4038600" cy="1033272"/>
          </a:xfrm>
          <a:prstGeom prst="accentBorderCallout1">
            <a:avLst>
              <a:gd name="adj1" fmla="val 48750"/>
              <a:gd name="adj2" fmla="val -2611"/>
              <a:gd name="adj3" fmla="val 15223"/>
              <a:gd name="adj4" fmla="val -14029"/>
            </a:avLst>
          </a:prstGeom>
          <a:noFill/>
          <a:ln>
            <a:solidFill>
              <a:srgbClr val="3333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52400" y="1828800"/>
            <a:ext cx="4343400" cy="495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63500" indent="0" algn="l" defTabSz="9144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CEOS Agencies launched 17 new satellites since the 2014 GEO Ministerial Summit; 4 more before 2016! Data Applications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I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nclude:</a:t>
            </a:r>
          </a:p>
          <a:p>
            <a:pPr marL="63500" indent="0" algn="l" defTabSz="914400">
              <a:spcBef>
                <a:spcPct val="20000"/>
              </a:spcBef>
            </a:pPr>
            <a:endParaRPr lang="en-US" sz="5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Atmospheric Composition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CO</a:t>
            </a:r>
            <a:r>
              <a:rPr lang="en-US" sz="2000" b="1" baseline="-25000" dirty="0">
                <a:solidFill>
                  <a:srgbClr val="000000"/>
                </a:solidFill>
                <a:latin typeface="Calibri" charset="0"/>
                <a:cs typeface="Calibri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Sources &amp;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Sinks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Global Precipitation &amp; Evaporation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Heliogeophysics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Land Surface Imaging &amp; Topography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Meteorology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Ocean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Monitoring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&amp; Topography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Ocean Surface Winds</a:t>
            </a:r>
          </a:p>
          <a:p>
            <a:pPr marL="228600" indent="-165100" algn="l" defTabSz="9144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Soil Moisture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>
                <a:latin typeface="Proxima Nova Regular"/>
                <a:ea typeface="Proxima Nova Regular"/>
                <a:cs typeface="Proxima Nova Regular"/>
              </a:rPr>
              <a:t>21</a:t>
            </a:r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 New Satellites!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CEOS Agencies Launch 21 New Satellites in 2 Years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29200" y="1905000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CEOS Agencies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currently operate </a:t>
            </a:r>
            <a:r>
              <a:rPr lang="en-US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135 satellite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missions with a wide range of data applications! 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52259" t="5024" r="2535" b="5067"/>
          <a:stretch/>
        </p:blipFill>
        <p:spPr>
          <a:xfrm>
            <a:off x="4953000" y="3048000"/>
            <a:ext cx="3734227" cy="371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828800" y="4503005"/>
            <a:ext cx="990600" cy="70788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Data </a:t>
            </a:r>
            <a:br>
              <a:rPr lang="en-US" sz="2000" b="1" dirty="0"/>
            </a:br>
            <a:r>
              <a:rPr lang="en-US" sz="2000" b="1" dirty="0"/>
              <a:t>Cube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778"/>
          <a:stretch/>
        </p:blipFill>
        <p:spPr>
          <a:xfrm>
            <a:off x="609600" y="4191000"/>
            <a:ext cx="1382058" cy="1498600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 bwMode="auto">
          <a:xfrm>
            <a:off x="533400" y="2209800"/>
            <a:ext cx="6313" cy="3581400"/>
          </a:xfrm>
          <a:prstGeom prst="straightConnector1">
            <a:avLst/>
          </a:prstGeom>
          <a:ln w="76200">
            <a:solidFill>
              <a:schemeClr val="tx1">
                <a:lumMod val="50000"/>
              </a:schemeClr>
            </a:solidFill>
            <a:headEnd type="none" w="sm" len="med"/>
            <a:tailEnd type="arrow" w="sm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Data </a:t>
            </a:r>
            <a:r>
              <a:rPr lang="en-US" sz="4400" b="1" dirty="0">
                <a:latin typeface="Proxima Nova Regular"/>
                <a:ea typeface="Proxima Nova Regular"/>
                <a:cs typeface="Proxima Nova Regular"/>
              </a:rPr>
              <a:t>Cubes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4913" y="5791200"/>
            <a:ext cx="2057400" cy="76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User Interface</a:t>
            </a:r>
            <a:endParaRPr lang="en-US" sz="2400" b="1" i="1" dirty="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4913" y="3200400"/>
            <a:ext cx="22098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Processed</a:t>
            </a: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/>
            </a:r>
            <a:b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Data Products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2895600" y="1981200"/>
            <a:ext cx="6096000" cy="457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l" defTabSz="914400">
              <a:spcBef>
                <a:spcPct val="20000"/>
              </a:spcBef>
            </a:pPr>
            <a:r>
              <a:rPr lang="en-US" sz="2000" b="1" dirty="0">
                <a:solidFill>
                  <a:srgbClr val="002569"/>
                </a:solidFill>
                <a:latin typeface="Calibri" charset="0"/>
                <a:cs typeface="Calibri" charset="0"/>
              </a:rPr>
              <a:t>Key Features of the CEOS Data Cube </a:t>
            </a:r>
            <a:r>
              <a:rPr lang="en-US" sz="2000" b="1" dirty="0" smtClean="0">
                <a:solidFill>
                  <a:srgbClr val="002569"/>
                </a:solidFill>
                <a:latin typeface="Calibri" charset="0"/>
                <a:cs typeface="Calibri" charset="0"/>
              </a:rPr>
              <a:t>Architecture</a:t>
            </a:r>
          </a:p>
          <a:p>
            <a:pPr marL="0" indent="0" algn="l" defTabSz="914400">
              <a:spcBef>
                <a:spcPct val="20000"/>
              </a:spcBef>
            </a:pPr>
            <a:endParaRPr lang="en-US" sz="800" b="1" dirty="0">
              <a:solidFill>
                <a:srgbClr val="002569"/>
              </a:solidFill>
              <a:latin typeface="Calibri" charset="0"/>
              <a:cs typeface="Calibri" charset="0"/>
            </a:endParaRP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Open Source —</a:t>
            </a:r>
            <a:r>
              <a:rPr lang="en-US" sz="1800" dirty="0" smtClean="0">
                <a:solidFill>
                  <a:srgbClr val="002569"/>
                </a:solidFill>
                <a:latin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Free and open to any user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Flexible deployment —</a:t>
            </a:r>
            <a:r>
              <a:rPr lang="en-US" sz="1800" dirty="0" smtClean="0">
                <a:solidFill>
                  <a:srgbClr val="002569"/>
                </a:solidFill>
                <a:latin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Local, Data Hub, or Computing Cloud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Multiple data </a:t>
            </a:r>
            <a:r>
              <a:rPr lang="en-US" sz="1800" dirty="0" smtClean="0">
                <a:solidFill>
                  <a:srgbClr val="002569"/>
                </a:solidFill>
                <a:latin typeface="Calibri" charset="0"/>
                <a:cs typeface="Calibri" charset="0"/>
              </a:rPr>
              <a:t>layers (</a:t>
            </a: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optical and radar</a:t>
            </a:r>
            <a:r>
              <a:rPr lang="en-US" sz="1800" dirty="0" smtClean="0">
                <a:solidFill>
                  <a:srgbClr val="002569"/>
                </a:solidFill>
                <a:latin typeface="Calibri" charset="0"/>
                <a:cs typeface="Calibri" charset="0"/>
              </a:rPr>
              <a:t>) </a:t>
            </a: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in one system </a:t>
            </a:r>
            <a:b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</a:br>
            <a:r>
              <a:rPr lang="en-US" sz="1800" dirty="0" smtClean="0">
                <a:solidFill>
                  <a:srgbClr val="002569"/>
                </a:solidFill>
                <a:latin typeface="Calibri" charset="0"/>
                <a:cs typeface="Calibri" charset="0"/>
              </a:rPr>
              <a:t>made up of pixels extracted from scenes</a:t>
            </a:r>
            <a:endParaRPr lang="en-US" sz="1800" dirty="0">
              <a:solidFill>
                <a:srgbClr val="002569"/>
              </a:solidFill>
              <a:latin typeface="Calibri" charset="0"/>
              <a:cs typeface="Calibri" charset="0"/>
            </a:endParaRP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Flexible grid projections for spatial consistency and data interoperabilty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Computationally efficient “Big Data” approaches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2569"/>
                </a:solidFill>
                <a:latin typeface="Calibri" charset="0"/>
                <a:cs typeface="Calibri" charset="0"/>
              </a:rPr>
              <a:t>User </a:t>
            </a: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interface for common analyses (cloud-free mosaics, change detection</a:t>
            </a:r>
            <a:r>
              <a:rPr lang="en-US" sz="1800" dirty="0" smtClean="0">
                <a:solidFill>
                  <a:srgbClr val="002569"/>
                </a:solidFill>
                <a:latin typeface="Calibri" charset="0"/>
                <a:cs typeface="Calibri" charset="0"/>
              </a:rPr>
              <a:t>)</a:t>
            </a:r>
            <a:endParaRPr lang="en-US" sz="1800" dirty="0">
              <a:solidFill>
                <a:srgbClr val="002569"/>
              </a:solidFill>
              <a:latin typeface="Calibri" charset="0"/>
              <a:cs typeface="Calibri" charset="0"/>
            </a:endParaRP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Support for infinite applications 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2569"/>
                </a:solidFill>
                <a:latin typeface="Calibri" charset="0"/>
                <a:cs typeface="Calibri" charset="0"/>
              </a:rPr>
              <a:t>Successfully implemented in </a:t>
            </a: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Australia</a:t>
            </a:r>
          </a:p>
          <a:p>
            <a:pPr marL="285750" indent="-285750" algn="l" defTabSz="914400">
              <a:spcBef>
                <a:spcPct val="20000"/>
              </a:spcBef>
              <a:buFont typeface="Arial"/>
              <a:buChar char="•"/>
            </a:pP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Pilot </a:t>
            </a:r>
            <a:r>
              <a:rPr lang="en-US" sz="1800" dirty="0" smtClean="0">
                <a:solidFill>
                  <a:srgbClr val="002569"/>
                </a:solidFill>
                <a:latin typeface="Calibri" charset="0"/>
                <a:cs typeface="Calibri" charset="0"/>
              </a:rPr>
              <a:t>projects </a:t>
            </a:r>
            <a:r>
              <a:rPr lang="en-US" sz="1800" dirty="0">
                <a:solidFill>
                  <a:srgbClr val="002569"/>
                </a:solidFill>
                <a:latin typeface="Calibri" charset="0"/>
                <a:cs typeface="Calibri" charset="0"/>
              </a:rPr>
              <a:t>in Kenya and Colombia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05000"/>
            <a:ext cx="1073113" cy="11106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6200" y="1295400"/>
            <a:ext cx="8991600" cy="4572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A </a:t>
            </a:r>
            <a:r>
              <a:rPr lang="en-US" sz="2100" b="1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Flexible </a:t>
            </a:r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D</a:t>
            </a:r>
            <a:r>
              <a:rPr lang="en-US" sz="2100" b="1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ata </a:t>
            </a:r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A</a:t>
            </a:r>
            <a:r>
              <a:rPr lang="en-US" sz="2100" b="1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rchitecture </a:t>
            </a:r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for </a:t>
            </a:r>
            <a:r>
              <a:rPr lang="en-US" sz="2100" b="1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Large </a:t>
            </a:r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D</a:t>
            </a:r>
            <a:r>
              <a:rPr lang="en-US" sz="2100" b="1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atasets </a:t>
            </a:r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S</a:t>
            </a:r>
            <a:r>
              <a:rPr lang="en-US" sz="2100" b="1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upporting </a:t>
            </a:r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D</a:t>
            </a:r>
            <a:r>
              <a:rPr lang="en-US" sz="2100" b="1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iverse </a:t>
            </a:r>
            <a:r>
              <a:rPr lang="en-US" sz="2100" b="1" dirty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A</a:t>
            </a:r>
            <a:r>
              <a:rPr lang="en-US" sz="2100" b="1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cs typeface="Calibri" charset="0"/>
              </a:rPr>
              <a:t>pplications</a:t>
            </a:r>
            <a:endParaRPr lang="en-US" sz="2100" b="1" dirty="0">
              <a:solidFill>
                <a:srgbClr val="002569"/>
              </a:solidFill>
              <a:latin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1714" y="2111516"/>
            <a:ext cx="1295399" cy="70788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Satellite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Mission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068018"/>
            <a:ext cx="1828800" cy="148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38600" y="3581400"/>
            <a:ext cx="5105400" cy="1371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Advanced Land Observing </a:t>
            </a:r>
            <a:r>
              <a:rPr lang="en-US" sz="16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Satellite (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ALOS) </a:t>
            </a:r>
            <a:endParaRPr lang="en-US" sz="1600" b="1" dirty="0" smtClean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Phased 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Array L-band Synthetic Aperture Radar </a:t>
            </a:r>
            <a:r>
              <a:rPr lang="en-US" sz="16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(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PALSAR) </a:t>
            </a:r>
            <a:endParaRPr lang="en-US" sz="16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/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CEOS will use these mosaics in several Data Cube projects to support forestry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agriculture initiatives in Kenya and Colombia. 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52400" y="1905000"/>
            <a:ext cx="43434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63500" indent="0" algn="ctr" defTabSz="914400">
              <a:spcBef>
                <a:spcPct val="2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Shuttle Radar Topography Mission (SRTM) </a:t>
            </a:r>
          </a:p>
          <a:p>
            <a:pPr marL="63500" indent="0" algn="l" defTabSz="914400">
              <a:spcBef>
                <a:spcPct val="2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CEOS organized several capacity building/training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workshops to expand the use of this data for national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applications in Kenya,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South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Africa, and Mexico, reaching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63 people from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23 countries. </a:t>
            </a:r>
            <a:endParaRPr lang="en-US" sz="1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New Open Datasets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2400" y="1219200"/>
            <a:ext cx="8839200" cy="5334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 algn="ctr" defTabSz="914400">
              <a:spcBef>
                <a:spcPct val="2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New Open Data Releases: SRTM, ALOS-PALSAR, SPOT-5</a:t>
            </a:r>
            <a:endParaRPr lang="en-US" sz="25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5181600"/>
            <a:ext cx="3810000" cy="1371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169863" indent="-169863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Calibri"/>
                <a:cs typeface="Calibri"/>
              </a:rPr>
              <a:t>Satellite for Observation of Earth (SPOT-5)</a:t>
            </a:r>
          </a:p>
          <a:p>
            <a:pPr marL="0" indent="0" algn="l"/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All data older than five years are now open and available. CEOS will use SPOT-5 data to support its R&amp;D contributions to the GFOI &amp; GEOGLAM Flagships.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886" y="4648200"/>
            <a:ext cx="332591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Global 25-m annual mosaics</a:t>
            </a:r>
            <a:r>
              <a:rPr lang="en-US" sz="1400" dirty="0"/>
              <a:t>, 2007-2010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6400800"/>
            <a:ext cx="335580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Global 2.5 to 20-m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high resolution optical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3458" y="3124200"/>
            <a:ext cx="351474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Global 30-m Digital</a:t>
            </a:r>
            <a:r>
              <a:rPr kumimoji="0" lang="en-US" sz="1400" b="0" i="0" u="none" strike="noStrike" cap="none" spc="0" normalizeH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Elevation Model (DEM)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05000"/>
            <a:ext cx="36068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81400"/>
            <a:ext cx="3717027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5181600"/>
            <a:ext cx="4572000" cy="1225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6324600"/>
            <a:ext cx="609600" cy="37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7292"/>
            <a:ext cx="9144000" cy="677108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 smtClean="0">
                <a:latin typeface="Proxima Nova Regular"/>
                <a:ea typeface="Proxima Nova Regular"/>
                <a:cs typeface="Proxima Nova Regular"/>
              </a:rPr>
              <a:t>21 New Satellites!</a:t>
            </a:r>
            <a:endParaRPr lang="en-US" sz="4400" b="1" dirty="0">
              <a:latin typeface="Proxima Nova Regular"/>
              <a:ea typeface="Proxima Nova Regular"/>
              <a:cs typeface="Proxima Nova Regular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829642"/>
              </p:ext>
            </p:extLst>
          </p:nvPr>
        </p:nvGraphicFramePr>
        <p:xfrm>
          <a:off x="152400" y="1371600"/>
          <a:ext cx="8839200" cy="5181594"/>
        </p:xfrm>
        <a:graphic>
          <a:graphicData uri="http://schemas.openxmlformats.org/drawingml/2006/table">
            <a:tbl>
              <a:tblPr/>
              <a:tblGrid>
                <a:gridCol w="1679032"/>
                <a:gridCol w="2261836"/>
                <a:gridCol w="1429258"/>
                <a:gridCol w="3469074"/>
              </a:tblGrid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Mission Name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Space Agency or Country Lead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Launch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Primary Applications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GPM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JAXA,NASA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2/27/14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Global precipitation and evaporation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Sentinel-1A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3/4/14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 and ocean monitoring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DMSP-F19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NOAA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4/3/14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Global cloud cover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ALOS-2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JAXA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5/24/14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 monitoring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OCO-2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Carbon Dioxide sources and sinks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Meteor-M-N2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Russia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7/8/14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 monitoring, heliogeophysics.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GAOFEN-2 (GF-2)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8/19/14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 monitoring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RapidScat-ISS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9/20/14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Ocean surface wind speed and direction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Himawari-8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JAXA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10/7/14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Meteorology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CBERS-4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INPE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12/7/14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 monitoring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Resurs-P2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Russia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12/26/14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 monitoring, topography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FY-2G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12/31/14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Meteorology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CATS-ISS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1/10/15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Atmospheric pollution, dust, smoke, and aerosols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1/31/15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Soil Moisture, Freeze-thaw state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KOMPSAT-3A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Astrium,DLR,KARI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3/25/15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 monitoring, topography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Sentinel-2A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ESA, EC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6/23/15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 Surface Monitoring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MSG-4 (Meteosat-11)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EUMETSAT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7/15/15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Meteorology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Sentinel-3A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ESA, EC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Future 2015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 and ocean monitoring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Jason-3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NASA, CNES, EUMETSAT, NOAA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Future 2015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 surface topography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ElectroL2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Russia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Future 2015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 monitoring, climatology, heliogeophysics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Resurs-P3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Russia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Future 2015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 monitoring, topography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27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xmlns:p14="http://schemas.microsoft.com/office/powerpoint/2010/main"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13313</TotalTime>
  <Words>850</Words>
  <Application>Microsoft Macintosh PowerPoint</Application>
  <PresentationFormat>On-screen Show (4:3)</PresentationFormat>
  <Paragraphs>156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Default</vt:lpstr>
      <vt:lpstr>GA White Pages</vt:lpstr>
      <vt:lpstr>GA Blue Pages</vt:lpstr>
      <vt:lpstr>Deforestation</vt:lpstr>
      <vt:lpstr>Food Security</vt:lpstr>
      <vt:lpstr>Disaster Response</vt:lpstr>
      <vt:lpstr>Climate Change</vt:lpstr>
      <vt:lpstr>21 New Satellites!</vt:lpstr>
      <vt:lpstr>Data Cubes </vt:lpstr>
      <vt:lpstr>New Open Datasets</vt:lpstr>
      <vt:lpstr>21 New Satellites!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Brian Killough</cp:lastModifiedBy>
  <cp:revision>368</cp:revision>
  <cp:lastPrinted>2015-02-04T17:36:21Z</cp:lastPrinted>
  <dcterms:modified xsi:type="dcterms:W3CDTF">2015-10-23T15:19:44Z</dcterms:modified>
</cp:coreProperties>
</file>