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0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Marion Rose" initials="EMR" lastIdx="1" clrIdx="0">
    <p:extLst>
      <p:ext uri="{19B8F6BF-5375-455C-9EA6-DF929625EA0E}">
        <p15:presenceInfo xmlns:p15="http://schemas.microsoft.com/office/powerpoint/2012/main" userId="Elizabeth Marion Ro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9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4AD8E1C4-9A15-4764-86FE-E1C0275FBC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5250A59-E31B-4002-83F5-2CA0F10DD4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4"/>
          <a:stretch/>
        </p:blipFill>
        <p:spPr>
          <a:xfrm flipV="1">
            <a:off x="2824280" y="4824248"/>
            <a:ext cx="5391556" cy="2038097"/>
          </a:xfrm>
          <a:prstGeom prst="rect">
            <a:avLst/>
          </a:prstGeom>
        </p:spPr>
      </p:pic>
      <p:pic>
        <p:nvPicPr>
          <p:cNvPr id="19" name="Picture 18" descr="A picture containing nature&#10;&#10;Description automatically generated">
            <a:extLst>
              <a:ext uri="{FF2B5EF4-FFF2-40B4-BE49-F238E27FC236}">
                <a16:creationId xmlns:a16="http://schemas.microsoft.com/office/drawing/2014/main" id="{9A5D0622-33ED-4EB7-96FB-4585BC4717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</p:spPr>
      </p:pic>
      <p:sp>
        <p:nvSpPr>
          <p:cNvPr id="20" name="Hexagon 3">
            <a:extLst>
              <a:ext uri="{FF2B5EF4-FFF2-40B4-BE49-F238E27FC236}">
                <a16:creationId xmlns:a16="http://schemas.microsoft.com/office/drawing/2014/main" id="{6D2DF6DF-5332-4778-ABD2-C77C32E47F0B}"/>
              </a:ext>
            </a:extLst>
          </p:cNvPr>
          <p:cNvSpPr/>
          <p:nvPr userDrawn="1"/>
        </p:nvSpPr>
        <p:spPr>
          <a:xfrm rot="10800000" flipV="1">
            <a:off x="5456394" y="1968439"/>
            <a:ext cx="6751471" cy="4901119"/>
          </a:xfrm>
          <a:custGeom>
            <a:avLst/>
            <a:gdLst>
              <a:gd name="connsiteX0" fmla="*/ 0 w 6765758"/>
              <a:gd name="connsiteY0" fmla="*/ 4848732 h 4848732"/>
              <a:gd name="connsiteX1" fmla="*/ 0 w 6765758"/>
              <a:gd name="connsiteY1" fmla="*/ 0 h 4848732"/>
              <a:gd name="connsiteX2" fmla="*/ 6765758 w 6765758"/>
              <a:gd name="connsiteY2" fmla="*/ 4848732 h 4848732"/>
              <a:gd name="connsiteX3" fmla="*/ 0 w 6765758"/>
              <a:gd name="connsiteY3" fmla="*/ 4848732 h 4848732"/>
              <a:gd name="connsiteX0" fmla="*/ 0 w 6765758"/>
              <a:gd name="connsiteY0" fmla="*/ 4941601 h 4941601"/>
              <a:gd name="connsiteX1" fmla="*/ 0 w 6765758"/>
              <a:gd name="connsiteY1" fmla="*/ 0 h 4941601"/>
              <a:gd name="connsiteX2" fmla="*/ 6765758 w 6765758"/>
              <a:gd name="connsiteY2" fmla="*/ 4941601 h 4941601"/>
              <a:gd name="connsiteX3" fmla="*/ 0 w 6765758"/>
              <a:gd name="connsiteY3" fmla="*/ 4941601 h 4941601"/>
              <a:gd name="connsiteX0" fmla="*/ 0 w 6765758"/>
              <a:gd name="connsiteY0" fmla="*/ 4920169 h 4920169"/>
              <a:gd name="connsiteX1" fmla="*/ 2381 w 6765758"/>
              <a:gd name="connsiteY1" fmla="*/ 0 h 4920169"/>
              <a:gd name="connsiteX2" fmla="*/ 6765758 w 6765758"/>
              <a:gd name="connsiteY2" fmla="*/ 4920169 h 4920169"/>
              <a:gd name="connsiteX3" fmla="*/ 0 w 6765758"/>
              <a:gd name="connsiteY3" fmla="*/ 4920169 h 4920169"/>
              <a:gd name="connsiteX0" fmla="*/ 0 w 6751470"/>
              <a:gd name="connsiteY0" fmla="*/ 4920169 h 4920169"/>
              <a:gd name="connsiteX1" fmla="*/ 2381 w 6751470"/>
              <a:gd name="connsiteY1" fmla="*/ 0 h 4920169"/>
              <a:gd name="connsiteX2" fmla="*/ 6751470 w 6751470"/>
              <a:gd name="connsiteY2" fmla="*/ 4901119 h 4920169"/>
              <a:gd name="connsiteX3" fmla="*/ 0 w 6751470"/>
              <a:gd name="connsiteY3" fmla="*/ 4920169 h 4920169"/>
              <a:gd name="connsiteX0" fmla="*/ 26211 w 6749106"/>
              <a:gd name="connsiteY0" fmla="*/ 4891594 h 4901119"/>
              <a:gd name="connsiteX1" fmla="*/ 17 w 6749106"/>
              <a:gd name="connsiteY1" fmla="*/ 0 h 4901119"/>
              <a:gd name="connsiteX2" fmla="*/ 6749106 w 6749106"/>
              <a:gd name="connsiteY2" fmla="*/ 4901119 h 4901119"/>
              <a:gd name="connsiteX3" fmla="*/ 26211 w 6749106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0 w 6756233"/>
              <a:gd name="connsiteY0" fmla="*/ 4877306 h 4901119"/>
              <a:gd name="connsiteX1" fmla="*/ 7144 w 6756233"/>
              <a:gd name="connsiteY1" fmla="*/ 0 h 4901119"/>
              <a:gd name="connsiteX2" fmla="*/ 6756233 w 6756233"/>
              <a:gd name="connsiteY2" fmla="*/ 4901119 h 4901119"/>
              <a:gd name="connsiteX3" fmla="*/ 0 w 6756233"/>
              <a:gd name="connsiteY3" fmla="*/ 4877306 h 4901119"/>
              <a:gd name="connsiteX0" fmla="*/ 2487 w 6749195"/>
              <a:gd name="connsiteY0" fmla="*/ 4896356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6356 h 4901119"/>
              <a:gd name="connsiteX0" fmla="*/ 2487 w 6749195"/>
              <a:gd name="connsiteY0" fmla="*/ 4898738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8738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51471" h="4901119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" name="Hexagon 3">
            <a:extLst>
              <a:ext uri="{FF2B5EF4-FFF2-40B4-BE49-F238E27FC236}">
                <a16:creationId xmlns:a16="http://schemas.microsoft.com/office/drawing/2014/main" id="{ED1323B1-25AD-4D68-9935-331D79B300CE}"/>
              </a:ext>
            </a:extLst>
          </p:cNvPr>
          <p:cNvSpPr/>
          <p:nvPr userDrawn="1"/>
        </p:nvSpPr>
        <p:spPr>
          <a:xfrm flipH="1">
            <a:off x="-4784" y="-14542"/>
            <a:ext cx="12199164" cy="6874921"/>
          </a:xfrm>
          <a:custGeom>
            <a:avLst/>
            <a:gdLst>
              <a:gd name="connsiteX0" fmla="*/ 0 w 12192000"/>
              <a:gd name="connsiteY0" fmla="*/ 3429000 h 6858000"/>
              <a:gd name="connsiteX1" fmla="*/ 1714500 w 12192000"/>
              <a:gd name="connsiteY1" fmla="*/ 2 h 6858000"/>
              <a:gd name="connsiteX2" fmla="*/ 10477500 w 12192000"/>
              <a:gd name="connsiteY2" fmla="*/ 2 h 6858000"/>
              <a:gd name="connsiteX3" fmla="*/ 12192000 w 12192000"/>
              <a:gd name="connsiteY3" fmla="*/ 3429000 h 6858000"/>
              <a:gd name="connsiteX4" fmla="*/ 10477500 w 12192000"/>
              <a:gd name="connsiteY4" fmla="*/ 6857998 h 6858000"/>
              <a:gd name="connsiteX5" fmla="*/ 1714500 w 12192000"/>
              <a:gd name="connsiteY5" fmla="*/ 6857998 h 6858000"/>
              <a:gd name="connsiteX6" fmla="*/ 0 w 12192000"/>
              <a:gd name="connsiteY6" fmla="*/ 3429000 h 6858000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0483516 w 12198016"/>
              <a:gd name="connsiteY2" fmla="*/ 12032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2179968 w 12198016"/>
              <a:gd name="connsiteY4" fmla="*/ 6845965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6016 w 12198016"/>
              <a:gd name="connsiteY6" fmla="*/ 3441030 h 6857997"/>
              <a:gd name="connsiteX0" fmla="*/ 266 w 12204298"/>
              <a:gd name="connsiteY0" fmla="*/ 2045367 h 6857997"/>
              <a:gd name="connsiteX1" fmla="*/ 6282 w 12204298"/>
              <a:gd name="connsiteY1" fmla="*/ 0 h 6857997"/>
              <a:gd name="connsiteX2" fmla="*/ 12198282 w 12204298"/>
              <a:gd name="connsiteY2" fmla="*/ 24063 h 6857997"/>
              <a:gd name="connsiteX3" fmla="*/ 12204298 w 12204298"/>
              <a:gd name="connsiteY3" fmla="*/ 3441030 h 6857997"/>
              <a:gd name="connsiteX4" fmla="*/ 12186250 w 12204298"/>
              <a:gd name="connsiteY4" fmla="*/ 6845965 h 6857997"/>
              <a:gd name="connsiteX5" fmla="*/ 7128976 w 12204298"/>
              <a:gd name="connsiteY5" fmla="*/ 6857997 h 6857997"/>
              <a:gd name="connsiteX6" fmla="*/ 266 w 12204298"/>
              <a:gd name="connsiteY6" fmla="*/ 2045367 h 6857997"/>
              <a:gd name="connsiteX0" fmla="*/ 980573 w 12198016"/>
              <a:gd name="connsiteY0" fmla="*/ 1792704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980573 w 12198016"/>
              <a:gd name="connsiteY6" fmla="*/ 1792704 h 6857997"/>
              <a:gd name="connsiteX0" fmla="*/ 266 w 12204299"/>
              <a:gd name="connsiteY0" fmla="*/ 1840831 h 6857997"/>
              <a:gd name="connsiteX1" fmla="*/ 6283 w 12204299"/>
              <a:gd name="connsiteY1" fmla="*/ 0 h 6857997"/>
              <a:gd name="connsiteX2" fmla="*/ 12198283 w 12204299"/>
              <a:gd name="connsiteY2" fmla="*/ 24063 h 6857997"/>
              <a:gd name="connsiteX3" fmla="*/ 12204299 w 12204299"/>
              <a:gd name="connsiteY3" fmla="*/ 3441030 h 6857997"/>
              <a:gd name="connsiteX4" fmla="*/ 12186251 w 12204299"/>
              <a:gd name="connsiteY4" fmla="*/ 6845965 h 6857997"/>
              <a:gd name="connsiteX5" fmla="*/ 7128977 w 12204299"/>
              <a:gd name="connsiteY5" fmla="*/ 6857997 h 6857997"/>
              <a:gd name="connsiteX6" fmla="*/ 266 w 12204299"/>
              <a:gd name="connsiteY6" fmla="*/ 1840831 h 6857997"/>
              <a:gd name="connsiteX0" fmla="*/ 7122694 w 12198016"/>
              <a:gd name="connsiteY0" fmla="*/ 6857997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0" fmla="*/ 4818648 w 12198016"/>
              <a:gd name="connsiteY0" fmla="*/ 6870031 h 6870031"/>
              <a:gd name="connsiteX1" fmla="*/ 0 w 12198016"/>
              <a:gd name="connsiteY1" fmla="*/ 0 h 6870031"/>
              <a:gd name="connsiteX2" fmla="*/ 12192000 w 12198016"/>
              <a:gd name="connsiteY2" fmla="*/ 24063 h 6870031"/>
              <a:gd name="connsiteX3" fmla="*/ 12198016 w 12198016"/>
              <a:gd name="connsiteY3" fmla="*/ 3441030 h 6870031"/>
              <a:gd name="connsiteX4" fmla="*/ 12179968 w 12198016"/>
              <a:gd name="connsiteY4" fmla="*/ 6845965 h 6870031"/>
              <a:gd name="connsiteX5" fmla="*/ 4818648 w 12198016"/>
              <a:gd name="connsiteY5" fmla="*/ 6870031 h 6870031"/>
              <a:gd name="connsiteX0" fmla="*/ 2713121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2713121 w 10092489"/>
              <a:gd name="connsiteY5" fmla="*/ 6870031 h 6870031"/>
              <a:gd name="connsiteX0" fmla="*/ 3230479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3230479 w 10092489"/>
              <a:gd name="connsiteY5" fmla="*/ 6870031 h 6870031"/>
              <a:gd name="connsiteX0" fmla="*/ 5526973 w 12388983"/>
              <a:gd name="connsiteY0" fmla="*/ 6870031 h 6870031"/>
              <a:gd name="connsiteX1" fmla="*/ 0 w 12388983"/>
              <a:gd name="connsiteY1" fmla="*/ 0 h 6870031"/>
              <a:gd name="connsiteX2" fmla="*/ 12382967 w 12388983"/>
              <a:gd name="connsiteY2" fmla="*/ 24063 h 6870031"/>
              <a:gd name="connsiteX3" fmla="*/ 12388983 w 12388983"/>
              <a:gd name="connsiteY3" fmla="*/ 3441030 h 6870031"/>
              <a:gd name="connsiteX4" fmla="*/ 12370935 w 12388983"/>
              <a:gd name="connsiteY4" fmla="*/ 6845965 h 6870031"/>
              <a:gd name="connsiteX5" fmla="*/ 5526973 w 12388983"/>
              <a:gd name="connsiteY5" fmla="*/ 6870031 h 6870031"/>
              <a:gd name="connsiteX0" fmla="*/ 7840359 w 14702369"/>
              <a:gd name="connsiteY0" fmla="*/ 6845968 h 6845968"/>
              <a:gd name="connsiteX1" fmla="*/ 0 w 14702369"/>
              <a:gd name="connsiteY1" fmla="*/ 0 h 6845968"/>
              <a:gd name="connsiteX2" fmla="*/ 14696353 w 14702369"/>
              <a:gd name="connsiteY2" fmla="*/ 0 h 6845968"/>
              <a:gd name="connsiteX3" fmla="*/ 14702369 w 14702369"/>
              <a:gd name="connsiteY3" fmla="*/ 3416967 h 6845968"/>
              <a:gd name="connsiteX4" fmla="*/ 14684321 w 14702369"/>
              <a:gd name="connsiteY4" fmla="*/ 6821902 h 6845968"/>
              <a:gd name="connsiteX5" fmla="*/ 7840359 w 14702369"/>
              <a:gd name="connsiteY5" fmla="*/ 6845968 h 6845968"/>
              <a:gd name="connsiteX0" fmla="*/ 11914246 w 14702369"/>
              <a:gd name="connsiteY0" fmla="*/ 6821904 h 6821904"/>
              <a:gd name="connsiteX1" fmla="*/ 0 w 14702369"/>
              <a:gd name="connsiteY1" fmla="*/ 0 h 6821904"/>
              <a:gd name="connsiteX2" fmla="*/ 14696353 w 14702369"/>
              <a:gd name="connsiteY2" fmla="*/ 0 h 6821904"/>
              <a:gd name="connsiteX3" fmla="*/ 14702369 w 14702369"/>
              <a:gd name="connsiteY3" fmla="*/ 3416967 h 6821904"/>
              <a:gd name="connsiteX4" fmla="*/ 14684321 w 14702369"/>
              <a:gd name="connsiteY4" fmla="*/ 6821902 h 6821904"/>
              <a:gd name="connsiteX5" fmla="*/ 11914246 w 14702369"/>
              <a:gd name="connsiteY5" fmla="*/ 6821904 h 6821904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84321 w 14702369"/>
              <a:gd name="connsiteY4" fmla="*/ 6821902 h 6833935"/>
              <a:gd name="connsiteX5" fmla="*/ 11303164 w 14702369"/>
              <a:gd name="connsiteY5" fmla="*/ 6833935 h 6833935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98869 w 14702369"/>
              <a:gd name="connsiteY4" fmla="*/ 6833934 h 6833935"/>
              <a:gd name="connsiteX5" fmla="*/ 11303164 w 14702369"/>
              <a:gd name="connsiteY5" fmla="*/ 6833935 h 6833935"/>
              <a:gd name="connsiteX0" fmla="*/ 11356917 w 14756122"/>
              <a:gd name="connsiteY0" fmla="*/ 6833935 h 6833935"/>
              <a:gd name="connsiteX1" fmla="*/ 0 w 14756122"/>
              <a:gd name="connsiteY1" fmla="*/ 12611 h 6833935"/>
              <a:gd name="connsiteX2" fmla="*/ 14750106 w 14756122"/>
              <a:gd name="connsiteY2" fmla="*/ 0 h 6833935"/>
              <a:gd name="connsiteX3" fmla="*/ 14756122 w 14756122"/>
              <a:gd name="connsiteY3" fmla="*/ 3416967 h 6833935"/>
              <a:gd name="connsiteX4" fmla="*/ 14752622 w 14756122"/>
              <a:gd name="connsiteY4" fmla="*/ 6833934 h 6833935"/>
              <a:gd name="connsiteX5" fmla="*/ 11356917 w 14756122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2622 w 14761910"/>
              <a:gd name="connsiteY4" fmla="*/ 6833934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8385 w 14761910"/>
              <a:gd name="connsiteY4" fmla="*/ 6829198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6301"/>
              <a:gd name="connsiteX1" fmla="*/ 0 w 14761910"/>
              <a:gd name="connsiteY1" fmla="*/ 12611 h 6836301"/>
              <a:gd name="connsiteX2" fmla="*/ 14761631 w 14761910"/>
              <a:gd name="connsiteY2" fmla="*/ 0 h 6836301"/>
              <a:gd name="connsiteX3" fmla="*/ 14756122 w 14761910"/>
              <a:gd name="connsiteY3" fmla="*/ 3416967 h 6836301"/>
              <a:gd name="connsiteX4" fmla="*/ 14758385 w 14761910"/>
              <a:gd name="connsiteY4" fmla="*/ 6836301 h 6836301"/>
              <a:gd name="connsiteX5" fmla="*/ 11356917 w 14761910"/>
              <a:gd name="connsiteY5" fmla="*/ 6833935 h 683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61910" h="6836301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7A6DEE9-0B4F-409A-B59F-325723A101B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8431" y="5311498"/>
            <a:ext cx="2738896" cy="15085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0B31207-9C3D-4B5C-B57B-2FE4DBE21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582" t="2399" r="8554" b="-8774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35335CF-157D-43AA-8855-D3BF724DF9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017" t="36082" r="11355" b="674"/>
          <a:stretch/>
        </p:blipFill>
        <p:spPr>
          <a:xfrm rot="16200000">
            <a:off x="5792642" y="4819952"/>
            <a:ext cx="1719709" cy="2366806"/>
          </a:xfrm>
          <a:prstGeom prst="rtTriangle">
            <a:avLst/>
          </a:prstGeom>
        </p:spPr>
      </p:pic>
      <p:sp>
        <p:nvSpPr>
          <p:cNvPr id="11" name="Title 15">
            <a:extLst>
              <a:ext uri="{FF2B5EF4-FFF2-40B4-BE49-F238E27FC236}">
                <a16:creationId xmlns:a16="http://schemas.microsoft.com/office/drawing/2014/main" id="{6D87AD77-E89F-4705-AA0A-8032DAD1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018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C6441F9-A2B1-4BFB-87F7-B505A10AE26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8A801E7-BC54-4FD1-B398-A5A22D7A98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55B944D-04FC-4DF5-9BF7-3BCE88FF1F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D524ECA-AF0A-4822-81E8-1224A9767F2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5CD593-1634-4207-94B8-040A8F75CE1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57198A-4F93-4BB0-B3E6-6EC9C206038D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D052B9-215F-4A65-B5BF-D9EA0B79D5DB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29B9A96-3603-43F8-A8A8-E7ECA8F14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D23802C6-2AE7-4143-9A89-2B465ADB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393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ED4F45A-79C4-451D-B770-5D9EB63F4CE9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750AF94-A7F3-4BBE-BA31-C4E95B6438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9F3D092-5D49-4AFB-AF3E-73F362AFFC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71A52C8-AC58-4F93-9B83-CF6340B35704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8C269A-31A7-4C30-A379-B1AF6E6AC07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DDE49C7-19A1-444C-9825-1EA2A4CF4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3544BA0-E96C-45E5-845D-0572CB6E19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FA363F-DA93-49E9-B2AA-8F807FE83C45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5" name="Title 15">
            <a:extLst>
              <a:ext uri="{FF2B5EF4-FFF2-40B4-BE49-F238E27FC236}">
                <a16:creationId xmlns:a16="http://schemas.microsoft.com/office/drawing/2014/main" id="{87570EC9-0DBC-4BD7-95AA-6C73B6CD9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7CA0F7-C63D-4300-8BAD-A29E1BDF3EF2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91290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E8A8A5-B83C-452F-9ACA-4A3279DC36AF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B9B4D16-20B9-4380-8EB6-9F8F7A8122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DFE8BF3-E40B-493A-9AE5-A62B25D4F1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CACCEF1-20EC-4A52-A7A1-15EEEB87FBB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6BB852-D706-4A9C-8904-87AD81B3C355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7E3A92-47B8-4167-85B4-4C55CAFC49AB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itle 15">
            <a:extLst>
              <a:ext uri="{FF2B5EF4-FFF2-40B4-BE49-F238E27FC236}">
                <a16:creationId xmlns:a16="http://schemas.microsoft.com/office/drawing/2014/main" id="{80E5D011-DA18-4024-AF86-86894ACB2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933C90-27D3-4335-96E2-DF82191298C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12926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EBEE52-12B2-4089-AD9F-FE36914DD28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D315F3E-F0DF-4865-AC4F-47E0A13B27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B6593D5-A5A7-4DB6-A71A-5D767C08A4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C563EC-D185-47AB-844E-F7F56F0C487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42A08C-D712-41B9-8B6D-63E085A5C203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1F12C-5B09-41F4-BF5A-B51056894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3200"/>
            </a:lvl1pPr>
            <a:lvl2pPr marL="685800" indent="-228600">
              <a:buFont typeface="Wingdings" panose="05000000000000000000" pitchFamily="2" charset="2"/>
              <a:buChar char="§"/>
              <a:defRPr sz="2800"/>
            </a:lvl2pPr>
            <a:lvl3pPr marL="1143000" indent="-228600">
              <a:buFont typeface="Courier New" panose="02070309020205020404" pitchFamily="49" charset="0"/>
              <a:buChar char="o"/>
              <a:defRPr sz="2400"/>
            </a:lvl3pPr>
            <a:lvl4pPr marL="1600200" indent="-228600">
              <a:buFont typeface="Arial" panose="020B0604020202020204" pitchFamily="34" charset="0"/>
              <a:buChar char="•"/>
              <a:defRPr sz="2000"/>
            </a:lvl4pPr>
            <a:lvl5pPr marL="2057400" indent="-2286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816F0-FF8F-4A31-8300-9ACA6B575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C088C0-51B0-4546-B072-388AE9218637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1" name="Title 15">
            <a:extLst>
              <a:ext uri="{FF2B5EF4-FFF2-40B4-BE49-F238E27FC236}">
                <a16:creationId xmlns:a16="http://schemas.microsoft.com/office/drawing/2014/main" id="{52871787-E01A-4060-A748-A06B35391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B93411-C6A7-4058-A682-89D0693D66D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345898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B3F54E-9A4B-4920-8D77-4695B8ABE8DC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A22C5D0-A59F-4D59-9AE0-98B49D48F7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83F94B4-13EA-4151-AFBF-F80C398EB19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C0AD3EB-C7FF-4C12-981F-BF2C7DE74266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223A0C-8F12-4568-8E11-A3F2ECF21C84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22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8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CB7B97-9416-452B-84EA-699E6AA45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hape 11">
            <a:extLst>
              <a:ext uri="{FF2B5EF4-FFF2-40B4-BE49-F238E27FC236}">
                <a16:creationId xmlns:a16="http://schemas.microsoft.com/office/drawing/2014/main" id="{75A0D59D-8C5C-48CF-A49D-9DE235F8CED6}"/>
              </a:ext>
            </a:extLst>
          </p:cNvPr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Presenter, Organization</a:t>
            </a: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Conference </a:t>
            </a:r>
            <a:r>
              <a:rPr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Agenda Item #</a:t>
            </a: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2021 CEOS Plenary 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Virtual Meeting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1-4 November 2021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9195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2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311105" y="1282815"/>
            <a:ext cx="11106150" cy="3371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We are aware that the agenda puts tight time limits on presentation slots.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These limits are in large part due to the limitations of the virtual format and vast time zone differentials across CEOS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As with past CEOS meetings, we ask presenters to keep their messaging focused; to consider what decisions or critical information needs to be communicated to Principals; and to make use of pre-reading, parallel ‘slide browsing’, backup slides, reference documents and other materials (like video for pre- or post-watch) to the extent possible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>
                <a:latin typeface="Quire Sans" panose="020B0502040400020003" pitchFamily="34" charset="0"/>
                <a:cs typeface="Quire Sans" panose="020B0502040400020003" pitchFamily="34" charset="0"/>
              </a:rPr>
              <a:t>We’re all learning how to make the most of this virtual environment!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C179D-6239-4241-8FED-04230029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Note On Timing</a:t>
            </a:r>
          </a:p>
        </p:txBody>
      </p:sp>
    </p:spTree>
    <p:extLst>
      <p:ext uri="{BB962C8B-B14F-4D97-AF65-F5344CB8AC3E}">
        <p14:creationId xmlns:p14="http://schemas.microsoft.com/office/powerpoint/2010/main" val="84477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E3EF2A-6F06-4936-8C64-FEEAD172B682}"/>
              </a:ext>
            </a:extLst>
          </p:cNvPr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AU" sz="44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Presenter Guidelines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3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19D10-CC11-4F91-944C-549C61D848EE}"/>
              </a:ext>
            </a:extLst>
          </p:cNvPr>
          <p:cNvSpPr txBox="1"/>
          <p:nvPr/>
        </p:nvSpPr>
        <p:spPr>
          <a:xfrm>
            <a:off x="357105" y="1290957"/>
            <a:ext cx="11112030" cy="4853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b="1" dirty="0">
                <a:latin typeface="Quire Sans" panose="020B0502040400020003" pitchFamily="34" charset="0"/>
                <a:cs typeface="Quire Sans" panose="020B0502040400020003" pitchFamily="34" charset="0"/>
              </a:rPr>
              <a:t>Presenters should name their file using the following convention:</a:t>
            </a:r>
          </a:p>
          <a:p>
            <a:pPr marL="671513" lvl="1" indent="-21431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dirty="0" err="1">
                <a:latin typeface="Quire Sans" panose="020B0502040400020003" pitchFamily="34" charset="0"/>
                <a:cs typeface="Quire Sans" panose="020B0502040400020003" pitchFamily="34" charset="0"/>
              </a:rPr>
              <a:t>AgendaItemNumber_LastName_Subject_Version</a:t>
            </a:r>
            <a:r>
              <a:rPr lang="en-GB" sz="1600" dirty="0">
                <a:latin typeface="Quire Sans" panose="020B0502040400020003" pitchFamily="34" charset="0"/>
                <a:cs typeface="Quire Sans" panose="020B0502040400020003" pitchFamily="34" charset="0"/>
              </a:rPr>
              <a:t> </a:t>
            </a:r>
            <a:r>
              <a:rPr lang="en-GB" sz="1600" i="1" dirty="0">
                <a:latin typeface="Quire Sans" panose="020B0502040400020003" pitchFamily="34" charset="0"/>
                <a:cs typeface="Quire Sans" panose="020B0502040400020003" pitchFamily="34" charset="0"/>
              </a:rPr>
              <a:t>(e.g., 1.1_Ross_Protocols_v2)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i="1" dirty="0">
                <a:latin typeface="Quire Sans" panose="020B0502040400020003" pitchFamily="34" charset="0"/>
                <a:cs typeface="Quire Sans" panose="020B0502040400020003" pitchFamily="34" charset="0"/>
              </a:rPr>
              <a:t>Reporting to engage discussion or decision is encouraged</a:t>
            </a:r>
            <a:r>
              <a:rPr lang="en-GB" sz="1600" dirty="0">
                <a:latin typeface="Quire Sans" panose="020B0502040400020003" pitchFamily="34" charset="0"/>
                <a:cs typeface="Quire Sans" panose="020B0502040400020003" pitchFamily="34" charset="0"/>
              </a:rPr>
              <a:t>, but detailed reporting should be provided as pre-meeting reading material or in background slides.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dirty="0">
                <a:latin typeface="Quire Sans" panose="020B0502040400020003" pitchFamily="34" charset="0"/>
                <a:cs typeface="Quire Sans" panose="020B0502040400020003" pitchFamily="34" charset="0"/>
              </a:rPr>
              <a:t>Please explicitly highlight the decisions, outcomes, or actions you are seeking. The more explicit you are, the better. i.e., feel free to provide text for a proposed action – it may be revised later, but this approach will help with the efficient preparation of the actions record of the CEOS Plenary.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1600" u="sng" dirty="0">
                <a:latin typeface="Quire Sans" panose="020B0502040400020003" pitchFamily="34" charset="0"/>
                <a:cs typeface="Quire Sans" panose="020B0502040400020003" pitchFamily="34" charset="0"/>
              </a:rPr>
              <a:t>Where relevant and possible</a:t>
            </a:r>
            <a:r>
              <a:rPr lang="en-GB" sz="1600" dirty="0">
                <a:latin typeface="Quire Sans" panose="020B0502040400020003" pitchFamily="34" charset="0"/>
                <a:cs typeface="Quire Sans" panose="020B0502040400020003" pitchFamily="34" charset="0"/>
              </a:rPr>
              <a:t>, presenters are invited to highlight for the CEOS community, and especially for CEOS Principals and stakeholders, significant milestones and key accomplishments.  Please speak to </a:t>
            </a:r>
            <a:r>
              <a:rPr lang="en-GB" sz="1600">
                <a:latin typeface="Quire Sans" panose="020B0502040400020003" pitchFamily="34" charset="0"/>
                <a:cs typeface="Quire Sans" panose="020B0502040400020003" pitchFamily="34" charset="0"/>
              </a:rPr>
              <a:t>linkages between </a:t>
            </a:r>
            <a:r>
              <a:rPr lang="en-GB" sz="1600" dirty="0">
                <a:latin typeface="Quire Sans" panose="020B0502040400020003" pitchFamily="34" charset="0"/>
                <a:cs typeface="Quire Sans" panose="020B0502040400020003" pitchFamily="34" charset="0"/>
              </a:rPr>
              <a:t>the Implementation Plan that the 2021 CEOS Chair, NASA, developed with input from the CEOS community on the theme,   “Space-based Earth Observation Data for Open Science and Decision Support”, and its elements of data accessibility, transparency, and reproducibility.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GB" sz="1600" dirty="0"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162FFA-4F0A-4F2C-B978-6E4EC6776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FAE2127-277A-4C69-98BB-A0223693C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2144444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CEOS">
      <a:majorFont>
        <a:latin typeface="Quire Sans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os" id="{E7D9A4C2-EA9B-46A3-AF73-4DA54540FCD7}" vid="{58CD55DC-BA9F-4DF6-8B47-4DD589337F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ceos</Template>
  <TotalTime>171</TotalTime>
  <Words>329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Courier New</vt:lpstr>
      <vt:lpstr>Quire Sans</vt:lpstr>
      <vt:lpstr>Wingdings</vt:lpstr>
      <vt:lpstr>ceos</vt:lpstr>
      <vt:lpstr>PowerPoint Presentation</vt:lpstr>
      <vt:lpstr>A Note On Timing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Marion Rose</dc:creator>
  <cp:lastModifiedBy>Matthew Steventon</cp:lastModifiedBy>
  <cp:revision>21</cp:revision>
  <dcterms:created xsi:type="dcterms:W3CDTF">2021-10-07T09:33:41Z</dcterms:created>
  <dcterms:modified xsi:type="dcterms:W3CDTF">2021-10-14T02:25:44Z</dcterms:modified>
</cp:coreProperties>
</file>