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4"/>
  </p:sldMasterIdLst>
  <p:notesMasterIdLst>
    <p:notesMasterId r:id="rId13"/>
  </p:notesMasterIdLst>
  <p:sldIdLst>
    <p:sldId id="256" r:id="rId5"/>
    <p:sldId id="291" r:id="rId6"/>
    <p:sldId id="292" r:id="rId7"/>
    <p:sldId id="300" r:id="rId8"/>
    <p:sldId id="301" r:id="rId9"/>
    <p:sldId id="302" r:id="rId10"/>
    <p:sldId id="299" r:id="rId11"/>
    <p:sldId id="277" r:id="rId12"/>
  </p:sldIdLst>
  <p:sldSz cx="12192000" cy="6858000"/>
  <p:notesSz cx="6797675"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4DD78-3331-DD4A-9233-BC85DB6DA5DE}" v="3" dt="2024-01-03T12:58:55.1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912"/>
    <p:restoredTop sz="95462"/>
  </p:normalViewPr>
  <p:slideViewPr>
    <p:cSldViewPr snapToGrid="0">
      <p:cViewPr varScale="1">
        <p:scale>
          <a:sx n="104" d="100"/>
          <a:sy n="104" d="100"/>
        </p:scale>
        <p:origin x="208" y="31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Claire Greening" userId="08966b7c-6558-4f96-8853-0c58b119906e" providerId="ADAL" clId="{E584DD78-3331-DD4A-9233-BC85DB6DA5DE}"/>
    <pc:docChg chg="custSel modSld">
      <pc:chgData name="Marie-Claire Greening" userId="08966b7c-6558-4f96-8853-0c58b119906e" providerId="ADAL" clId="{E584DD78-3331-DD4A-9233-BC85DB6DA5DE}" dt="2024-01-03T12:59:22.710" v="139" actId="20577"/>
      <pc:docMkLst>
        <pc:docMk/>
      </pc:docMkLst>
      <pc:sldChg chg="modSp mod">
        <pc:chgData name="Marie-Claire Greening" userId="08966b7c-6558-4f96-8853-0c58b119906e" providerId="ADAL" clId="{E584DD78-3331-DD4A-9233-BC85DB6DA5DE}" dt="2024-01-03T12:59:22.710" v="139" actId="20577"/>
        <pc:sldMkLst>
          <pc:docMk/>
          <pc:sldMk cId="0" sldId="256"/>
        </pc:sldMkLst>
        <pc:spChg chg="mod">
          <ac:chgData name="Marie-Claire Greening" userId="08966b7c-6558-4f96-8853-0c58b119906e" providerId="ADAL" clId="{E584DD78-3331-DD4A-9233-BC85DB6DA5DE}" dt="2024-01-03T12:59:22.710" v="139" actId="20577"/>
          <ac:spMkLst>
            <pc:docMk/>
            <pc:sldMk cId="0" sldId="256"/>
            <ac:spMk id="67" creationId="{00000000-0000-0000-0000-000000000000}"/>
          </ac:spMkLst>
        </pc:spChg>
      </pc:sldChg>
      <pc:sldChg chg="addSp delSp modSp mod">
        <pc:chgData name="Marie-Claire Greening" userId="08966b7c-6558-4f96-8853-0c58b119906e" providerId="ADAL" clId="{E584DD78-3331-DD4A-9233-BC85DB6DA5DE}" dt="2024-01-03T12:59:08.562" v="125" actId="1038"/>
        <pc:sldMkLst>
          <pc:docMk/>
          <pc:sldMk cId="4209425586" sldId="299"/>
        </pc:sldMkLst>
        <pc:spChg chg="mod">
          <ac:chgData name="Marie-Claire Greening" userId="08966b7c-6558-4f96-8853-0c58b119906e" providerId="ADAL" clId="{E584DD78-3331-DD4A-9233-BC85DB6DA5DE}" dt="2024-01-03T12:58:33.010" v="98" actId="20577"/>
          <ac:spMkLst>
            <pc:docMk/>
            <pc:sldMk cId="4209425586" sldId="299"/>
            <ac:spMk id="9" creationId="{4E440F56-2ED2-4D60-4195-38D9D150D2AF}"/>
          </ac:spMkLst>
        </pc:spChg>
        <pc:picChg chg="add mod">
          <ac:chgData name="Marie-Claire Greening" userId="08966b7c-6558-4f96-8853-0c58b119906e" providerId="ADAL" clId="{E584DD78-3331-DD4A-9233-BC85DB6DA5DE}" dt="2024-01-03T12:59:08.562" v="125" actId="1038"/>
          <ac:picMkLst>
            <pc:docMk/>
            <pc:sldMk cId="4209425586" sldId="299"/>
            <ac:picMk id="2" creationId="{F9D94182-27FD-9DDA-7C00-1F337654430D}"/>
          </ac:picMkLst>
        </pc:picChg>
        <pc:picChg chg="mod">
          <ac:chgData name="Marie-Claire Greening" userId="08966b7c-6558-4f96-8853-0c58b119906e" providerId="ADAL" clId="{E584DD78-3331-DD4A-9233-BC85DB6DA5DE}" dt="2024-01-03T12:58:09.948" v="80" actId="1076"/>
          <ac:picMkLst>
            <pc:docMk/>
            <pc:sldMk cId="4209425586" sldId="299"/>
            <ac:picMk id="10" creationId="{5ECB0617-1ADE-B410-0224-6A1DCF29D752}"/>
          </ac:picMkLst>
        </pc:picChg>
        <pc:picChg chg="del">
          <ac:chgData name="Marie-Claire Greening" userId="08966b7c-6558-4f96-8853-0c58b119906e" providerId="ADAL" clId="{E584DD78-3331-DD4A-9233-BC85DB6DA5DE}" dt="2024-01-03T12:58:06.208" v="79" actId="478"/>
          <ac:picMkLst>
            <pc:docMk/>
            <pc:sldMk cId="4209425586" sldId="299"/>
            <ac:picMk id="13" creationId="{085D5360-7E72-D8FD-CC2B-8F4D89CDEF2C}"/>
          </ac:picMkLst>
        </pc:picChg>
      </pc:sldChg>
      <pc:sldChg chg="addSp delSp modSp mod">
        <pc:chgData name="Marie-Claire Greening" userId="08966b7c-6558-4f96-8853-0c58b119906e" providerId="ADAL" clId="{E584DD78-3331-DD4A-9233-BC85DB6DA5DE}" dt="2024-01-03T12:55:48.393" v="53" actId="20577"/>
        <pc:sldMkLst>
          <pc:docMk/>
          <pc:sldMk cId="1502790277" sldId="300"/>
        </pc:sldMkLst>
        <pc:spChg chg="mod">
          <ac:chgData name="Marie-Claire Greening" userId="08966b7c-6558-4f96-8853-0c58b119906e" providerId="ADAL" clId="{E584DD78-3331-DD4A-9233-BC85DB6DA5DE}" dt="2024-01-03T12:55:48.393" v="53" actId="20577"/>
          <ac:spMkLst>
            <pc:docMk/>
            <pc:sldMk cId="1502790277" sldId="300"/>
            <ac:spMk id="6" creationId="{E4E7567E-24FE-EC12-B16A-6CA7C4CBA198}"/>
          </ac:spMkLst>
        </pc:spChg>
        <pc:spChg chg="mod">
          <ac:chgData name="Marie-Claire Greening" userId="08966b7c-6558-4f96-8853-0c58b119906e" providerId="ADAL" clId="{E584DD78-3331-DD4A-9233-BC85DB6DA5DE}" dt="2024-01-03T12:55:37.739" v="49" actId="14100"/>
          <ac:spMkLst>
            <pc:docMk/>
            <pc:sldMk cId="1502790277" sldId="300"/>
            <ac:spMk id="9" creationId="{4E440F56-2ED2-4D60-4195-38D9D150D2AF}"/>
          </ac:spMkLst>
        </pc:spChg>
        <pc:picChg chg="del">
          <ac:chgData name="Marie-Claire Greening" userId="08966b7c-6558-4f96-8853-0c58b119906e" providerId="ADAL" clId="{E584DD78-3331-DD4A-9233-BC85DB6DA5DE}" dt="2024-01-03T12:54:44.120" v="23" actId="478"/>
          <ac:picMkLst>
            <pc:docMk/>
            <pc:sldMk cId="1502790277" sldId="300"/>
            <ac:picMk id="2" creationId="{673EEC89-23E6-1824-C965-4ABF87EC2146}"/>
          </ac:picMkLst>
        </pc:picChg>
        <pc:picChg chg="mod">
          <ac:chgData name="Marie-Claire Greening" userId="08966b7c-6558-4f96-8853-0c58b119906e" providerId="ADAL" clId="{E584DD78-3331-DD4A-9233-BC85DB6DA5DE}" dt="2024-01-03T12:55:41.640" v="51" actId="1076"/>
          <ac:picMkLst>
            <pc:docMk/>
            <pc:sldMk cId="1502790277" sldId="300"/>
            <ac:picMk id="4" creationId="{E2969C24-C9BC-5CD2-0DC1-91DD0005511B}"/>
          </ac:picMkLst>
        </pc:picChg>
        <pc:picChg chg="add mod">
          <ac:chgData name="Marie-Claire Greening" userId="08966b7c-6558-4f96-8853-0c58b119906e" providerId="ADAL" clId="{E584DD78-3331-DD4A-9233-BC85DB6DA5DE}" dt="2024-01-03T12:55:39.348" v="50" actId="1076"/>
          <ac:picMkLst>
            <pc:docMk/>
            <pc:sldMk cId="1502790277" sldId="300"/>
            <ac:picMk id="5" creationId="{D1A50B72-D8D3-3228-B504-0B12A7F2D372}"/>
          </ac:picMkLst>
        </pc:picChg>
      </pc:sldChg>
      <pc:sldChg chg="addSp delSp modSp mod">
        <pc:chgData name="Marie-Claire Greening" userId="08966b7c-6558-4f96-8853-0c58b119906e" providerId="ADAL" clId="{E584DD78-3331-DD4A-9233-BC85DB6DA5DE}" dt="2024-01-03T12:57:49.189" v="77" actId="1035"/>
        <pc:sldMkLst>
          <pc:docMk/>
          <pc:sldMk cId="3572179886" sldId="302"/>
        </pc:sldMkLst>
        <pc:spChg chg="mod">
          <ac:chgData name="Marie-Claire Greening" userId="08966b7c-6558-4f96-8853-0c58b119906e" providerId="ADAL" clId="{E584DD78-3331-DD4A-9233-BC85DB6DA5DE}" dt="2024-01-03T12:57:42.776" v="75" actId="20577"/>
          <ac:spMkLst>
            <pc:docMk/>
            <pc:sldMk cId="3572179886" sldId="302"/>
            <ac:spMk id="9" creationId="{4E440F56-2ED2-4D60-4195-38D9D150D2AF}"/>
          </ac:spMkLst>
        </pc:spChg>
        <pc:picChg chg="add mod">
          <ac:chgData name="Marie-Claire Greening" userId="08966b7c-6558-4f96-8853-0c58b119906e" providerId="ADAL" clId="{E584DD78-3331-DD4A-9233-BC85DB6DA5DE}" dt="2024-01-03T12:57:49.189" v="77" actId="1035"/>
          <ac:picMkLst>
            <pc:docMk/>
            <pc:sldMk cId="3572179886" sldId="302"/>
            <ac:picMk id="2" creationId="{5171C190-DC28-68BB-D8B8-52934E215175}"/>
          </ac:picMkLst>
        </pc:picChg>
        <pc:picChg chg="mod">
          <ac:chgData name="Marie-Claire Greening" userId="08966b7c-6558-4f96-8853-0c58b119906e" providerId="ADAL" clId="{E584DD78-3331-DD4A-9233-BC85DB6DA5DE}" dt="2024-01-03T12:56:26.607" v="61" actId="1035"/>
          <ac:picMkLst>
            <pc:docMk/>
            <pc:sldMk cId="3572179886" sldId="302"/>
            <ac:picMk id="12" creationId="{7017D5D7-CC2D-6491-B46A-FB24CDCE7128}"/>
          </ac:picMkLst>
        </pc:picChg>
        <pc:picChg chg="del">
          <ac:chgData name="Marie-Claire Greening" userId="08966b7c-6558-4f96-8853-0c58b119906e" providerId="ADAL" clId="{E584DD78-3331-DD4A-9233-BC85DB6DA5DE}" dt="2024-01-03T12:56:20.051" v="55" actId="478"/>
          <ac:picMkLst>
            <pc:docMk/>
            <pc:sldMk cId="3572179886" sldId="302"/>
            <ac:picMk id="13" creationId="{A7279591-1B15-C66B-8442-014FE5548EC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7950"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689515"/>
            <a:ext cx="543814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37664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5102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3654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42437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47249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2636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72" y="6562800"/>
            <a:ext cx="64488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en-GB" b="1" dirty="0">
                <a:solidFill>
                  <a:schemeClr val="accent1"/>
                </a:solidFill>
              </a:rPr>
              <a:t>CEOS Working Groups</a:t>
            </a:r>
            <a:endParaRPr b="1" dirty="0">
              <a:solidFill>
                <a:schemeClr val="accent1"/>
              </a:solidFill>
            </a:endParaRPr>
          </a:p>
          <a:p>
            <a:pPr marL="0" marR="0" lvl="0" indent="0" algn="l" rtl="0">
              <a:spcBef>
                <a:spcPts val="0"/>
              </a:spcBef>
              <a:spcAft>
                <a:spcPts val="0"/>
              </a:spcAft>
              <a:buNone/>
            </a:pPr>
            <a:endParaRPr b="1" dirty="0">
              <a:solidFill>
                <a:schemeClr val="accent1"/>
              </a:solidFill>
            </a:endParaRPr>
          </a:p>
          <a:p>
            <a:pPr marL="0" marR="0" lvl="0" indent="0" algn="l" rtl="0">
              <a:spcBef>
                <a:spcPts val="0"/>
              </a:spcBef>
              <a:spcAft>
                <a:spcPts val="0"/>
              </a:spcAft>
              <a:buClr>
                <a:schemeClr val="dk1"/>
              </a:buClr>
              <a:buSzPts val="1100"/>
              <a:buFont typeface="Arial"/>
              <a:buNone/>
            </a:pPr>
            <a:endParaRPr b="1" dirty="0">
              <a:solidFill>
                <a:schemeClr val="accent1"/>
              </a:solidFill>
            </a:endParaRPr>
          </a:p>
          <a:p>
            <a:pPr marL="0" marR="0" lvl="0" indent="0" algn="l" rtl="0">
              <a:spcBef>
                <a:spcPts val="0"/>
              </a:spcBef>
              <a:spcAft>
                <a:spcPts val="0"/>
              </a:spcAft>
              <a:buNone/>
            </a:pPr>
            <a:endParaRPr b="1" dirty="0">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6">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7">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ceos.org/ourwork/workinggroup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eos.org/ourwork/workinggroups/wgc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ceos.org/ourwork/workinggroups/wgcapd/"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ceos.org/ourwork/workinggroup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ceos.org/ourwork/workinggroups/wgcap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eos.org/ourwork/workinggroups/wgdisaster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ceos.org/ourwork/workinggroups/wgis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6" y="175938"/>
            <a:ext cx="80394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4600" dirty="0"/>
              <a:t>Committee on</a:t>
            </a:r>
            <a:br>
              <a:rPr lang="en-GB" sz="4600" dirty="0"/>
            </a:br>
            <a:r>
              <a:rPr lang="en-GB" sz="4600" dirty="0"/>
              <a:t>Earth</a:t>
            </a:r>
            <a:br>
              <a:rPr lang="en-GB" sz="4600" dirty="0"/>
            </a:br>
            <a:r>
              <a:rPr lang="en-GB" sz="4600" dirty="0"/>
              <a:t>Observation</a:t>
            </a:r>
            <a:br>
              <a:rPr lang="en-GB" sz="4600" dirty="0"/>
            </a:br>
            <a:r>
              <a:rPr lang="en-GB" sz="4600" dirty="0"/>
              <a:t>Satellites</a:t>
            </a:r>
            <a:endParaRPr sz="4000" i="1" dirty="0"/>
          </a:p>
        </p:txBody>
      </p:sp>
      <p:sp>
        <p:nvSpPr>
          <p:cNvPr id="67" name="Google Shape;67;p7"/>
          <p:cNvSpPr/>
          <p:nvPr/>
        </p:nvSpPr>
        <p:spPr>
          <a:xfrm>
            <a:off x="6704630" y="4599473"/>
            <a:ext cx="5148262"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lang="en-GB" sz="2200" b="1" dirty="0">
              <a:solidFill>
                <a:schemeClr val="accent1"/>
              </a:solidFill>
            </a:endParaRPr>
          </a:p>
          <a:p>
            <a:pPr marL="0" marR="0" lvl="0" indent="0" algn="r" rtl="0">
              <a:lnSpc>
                <a:spcPct val="150000"/>
              </a:lnSpc>
              <a:spcBef>
                <a:spcPts val="0"/>
              </a:spcBef>
              <a:spcAft>
                <a:spcPts val="0"/>
              </a:spcAft>
              <a:buNone/>
            </a:pPr>
            <a:endParaRPr lang="en-GB" sz="2200" b="1" dirty="0">
              <a:solidFill>
                <a:schemeClr val="accent1"/>
              </a:solidFill>
            </a:endParaRPr>
          </a:p>
          <a:p>
            <a:pPr marL="0" marR="0" lvl="0" indent="0" algn="r" rtl="0">
              <a:lnSpc>
                <a:spcPct val="150000"/>
              </a:lnSpc>
              <a:spcBef>
                <a:spcPts val="0"/>
              </a:spcBef>
              <a:spcAft>
                <a:spcPts val="0"/>
              </a:spcAft>
              <a:buNone/>
            </a:pPr>
            <a:r>
              <a:rPr lang="en-GB" sz="2200" b="1" i="1" dirty="0">
                <a:solidFill>
                  <a:schemeClr val="accent1"/>
                </a:solidFill>
              </a:rPr>
              <a:t>CEOS Working Groups</a:t>
            </a:r>
          </a:p>
          <a:p>
            <a:pPr marL="0" marR="0" lvl="0" indent="0" algn="r" rtl="0">
              <a:lnSpc>
                <a:spcPct val="150000"/>
              </a:lnSpc>
              <a:spcBef>
                <a:spcPts val="0"/>
              </a:spcBef>
              <a:spcAft>
                <a:spcPts val="0"/>
              </a:spcAft>
              <a:buNone/>
            </a:pPr>
            <a:r>
              <a:rPr lang="en-GB" sz="2200" b="1" i="1" dirty="0">
                <a:solidFill>
                  <a:schemeClr val="accent1"/>
                </a:solidFill>
              </a:rPr>
              <a:t>January 2024</a:t>
            </a:r>
            <a:endParaRPr lang="fr-FR" sz="2200" b="1" i="1"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endParaRPr lang="fr-FR" sz="2200" b="1" i="0" u="none" strike="noStrike" cap="none" dirty="0">
              <a:solidFill>
                <a:schemeClr val="accent1"/>
              </a:solidFill>
              <a:latin typeface="Arial"/>
              <a:ea typeface="Arial"/>
              <a:cs typeface="Arial"/>
              <a:sym typeface="Arial"/>
            </a:endParaRPr>
          </a:p>
        </p:txBody>
      </p:sp>
      <p:sp>
        <p:nvSpPr>
          <p:cNvPr id="2" name="TextBox 1">
            <a:extLst>
              <a:ext uri="{FF2B5EF4-FFF2-40B4-BE49-F238E27FC236}">
                <a16:creationId xmlns:a16="http://schemas.microsoft.com/office/drawing/2014/main" id="{257E7938-20E3-ACC2-2BDF-FC76947008BE}"/>
              </a:ext>
            </a:extLst>
          </p:cNvPr>
          <p:cNvSpPr txBox="1"/>
          <p:nvPr/>
        </p:nvSpPr>
        <p:spPr>
          <a:xfrm>
            <a:off x="7575884" y="327095"/>
            <a:ext cx="297180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400" i="1" dirty="0">
                <a:solidFill>
                  <a:schemeClr val="bg1"/>
                </a:solidFill>
                <a:latin typeface="Chalkboard" panose="03050602040202020205" pitchFamily="66" charset="77"/>
              </a:rPr>
              <a:t>Viewing Earth</a:t>
            </a:r>
          </a:p>
          <a:p>
            <a:pPr marL="541338" lvl="2" indent="-541338" algn="l" rtl="0" latinLnBrk="1" hangingPunct="0"/>
            <a:r>
              <a:rPr lang="en-US" sz="2400" i="1" dirty="0">
                <a:solidFill>
                  <a:schemeClr val="bg1"/>
                </a:solidFill>
                <a:latin typeface="Chalkboard" panose="03050602040202020205" pitchFamily="66" charset="77"/>
              </a:rPr>
              <a:t>	Serving Society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E888E0-70D3-76C9-5095-2798CFBEDA05}"/>
              </a:ext>
            </a:extLst>
          </p:cNvPr>
          <p:cNvSpPr>
            <a:spLocks noGrp="1"/>
          </p:cNvSpPr>
          <p:nvPr>
            <p:ph type="body" idx="1"/>
          </p:nvPr>
        </p:nvSpPr>
        <p:spPr>
          <a:xfrm>
            <a:off x="348300" y="1323402"/>
            <a:ext cx="11630340" cy="4662871"/>
          </a:xfrm>
        </p:spPr>
        <p:txBody>
          <a:bodyPr/>
          <a:lstStyle/>
          <a:p>
            <a:pPr marL="50800" indent="0">
              <a:buNone/>
            </a:pPr>
            <a:r>
              <a:rPr lang="en-GB" sz="2000" dirty="0">
                <a:solidFill>
                  <a:srgbClr val="000000"/>
                </a:solidFill>
              </a:rPr>
              <a:t>The CEOS Working Groups are one of two categories of technical mechanisms (along with the Virtual Constellations (VCs)) that systematically advance the broad spectrum of CEOS activities.  The cross-cutting endeavours of the Working Groups activities are coordinated with, and are complementary to, the activities of the VCs.</a:t>
            </a:r>
          </a:p>
          <a:p>
            <a:pPr marL="50800" indent="0">
              <a:buNone/>
            </a:pPr>
            <a:endParaRPr lang="en-GB" sz="1200" dirty="0">
              <a:solidFill>
                <a:srgbClr val="000000"/>
              </a:solidFill>
            </a:endParaRPr>
          </a:p>
          <a:p>
            <a:pPr marL="50800" indent="1373188">
              <a:buNone/>
            </a:pPr>
            <a:r>
              <a:rPr lang="en-GB" sz="2000" dirty="0">
                <a:solidFill>
                  <a:srgbClr val="000000"/>
                </a:solidFill>
              </a:rPr>
              <a:t>There are five permanent CEOS Working Groups :</a:t>
            </a:r>
          </a:p>
          <a:p>
            <a:pPr marL="50800" indent="1373188">
              <a:buNone/>
            </a:pPr>
            <a:endParaRPr lang="en-GB" sz="600" dirty="0">
              <a:solidFill>
                <a:srgbClr val="000000"/>
              </a:solidFill>
            </a:endParaRPr>
          </a:p>
          <a:p>
            <a:pPr marL="2811463" lvl="1" indent="-454025">
              <a:spcBef>
                <a:spcPts val="400"/>
              </a:spcBef>
              <a:spcAft>
                <a:spcPts val="400"/>
              </a:spcAft>
            </a:pPr>
            <a:r>
              <a:rPr lang="en-GB" sz="2000" b="1" dirty="0">
                <a:solidFill>
                  <a:srgbClr val="000000"/>
                </a:solidFill>
              </a:rPr>
              <a:t>Calibration and Validation </a:t>
            </a:r>
            <a:r>
              <a:rPr lang="en-GB" sz="2000" dirty="0">
                <a:solidFill>
                  <a:srgbClr val="000000"/>
                </a:solidFill>
              </a:rPr>
              <a:t>(WGCV)</a:t>
            </a:r>
          </a:p>
          <a:p>
            <a:pPr marL="2811463" lvl="1" indent="-454025">
              <a:spcBef>
                <a:spcPts val="400"/>
              </a:spcBef>
              <a:spcAft>
                <a:spcPts val="400"/>
              </a:spcAft>
            </a:pPr>
            <a:r>
              <a:rPr lang="en-GB" sz="2000" b="1" dirty="0">
                <a:solidFill>
                  <a:srgbClr val="000000"/>
                </a:solidFill>
              </a:rPr>
              <a:t>Capacity Development and Data Democracy </a:t>
            </a:r>
            <a:r>
              <a:rPr lang="en-GB" sz="2000" dirty="0">
                <a:solidFill>
                  <a:srgbClr val="000000"/>
                </a:solidFill>
              </a:rPr>
              <a:t>(</a:t>
            </a:r>
            <a:r>
              <a:rPr lang="en-GB" sz="2000" dirty="0" err="1">
                <a:solidFill>
                  <a:srgbClr val="000000"/>
                </a:solidFill>
              </a:rPr>
              <a:t>WGCapD</a:t>
            </a:r>
            <a:r>
              <a:rPr lang="en-GB" sz="2000" dirty="0">
                <a:solidFill>
                  <a:srgbClr val="000000"/>
                </a:solidFill>
              </a:rPr>
              <a:t>)</a:t>
            </a:r>
          </a:p>
          <a:p>
            <a:pPr marL="2811463" lvl="1" indent="-454025">
              <a:spcBef>
                <a:spcPts val="400"/>
              </a:spcBef>
              <a:spcAft>
                <a:spcPts val="400"/>
              </a:spcAft>
            </a:pPr>
            <a:r>
              <a:rPr lang="en-GB" sz="2000" b="1" dirty="0">
                <a:solidFill>
                  <a:srgbClr val="000000"/>
                </a:solidFill>
              </a:rPr>
              <a:t>Climate</a:t>
            </a:r>
            <a:r>
              <a:rPr lang="en-GB" sz="2000" dirty="0">
                <a:solidFill>
                  <a:srgbClr val="000000"/>
                </a:solidFill>
              </a:rPr>
              <a:t> (</a:t>
            </a:r>
            <a:r>
              <a:rPr lang="en-GB" sz="2000" dirty="0" err="1">
                <a:solidFill>
                  <a:srgbClr val="000000"/>
                </a:solidFill>
              </a:rPr>
              <a:t>WGClimate</a:t>
            </a:r>
            <a:r>
              <a:rPr lang="en-GB" sz="2000" dirty="0">
                <a:solidFill>
                  <a:srgbClr val="000000"/>
                </a:solidFill>
              </a:rPr>
              <a:t>)</a:t>
            </a:r>
          </a:p>
          <a:p>
            <a:pPr marL="2811463" lvl="1" indent="-454025">
              <a:spcBef>
                <a:spcPts val="400"/>
              </a:spcBef>
              <a:spcAft>
                <a:spcPts val="400"/>
              </a:spcAft>
            </a:pPr>
            <a:r>
              <a:rPr lang="en-GB" sz="2000" b="1" dirty="0">
                <a:solidFill>
                  <a:srgbClr val="000000"/>
                </a:solidFill>
              </a:rPr>
              <a:t>Disasters</a:t>
            </a:r>
            <a:r>
              <a:rPr lang="en-GB" sz="2000" dirty="0">
                <a:solidFill>
                  <a:srgbClr val="000000"/>
                </a:solidFill>
              </a:rPr>
              <a:t> (</a:t>
            </a:r>
            <a:r>
              <a:rPr lang="en-GB" sz="2000" dirty="0" err="1">
                <a:solidFill>
                  <a:srgbClr val="000000"/>
                </a:solidFill>
              </a:rPr>
              <a:t>WGDisasters</a:t>
            </a:r>
            <a:r>
              <a:rPr lang="en-GB" sz="2000" dirty="0">
                <a:solidFill>
                  <a:srgbClr val="000000"/>
                </a:solidFill>
              </a:rPr>
              <a:t>)</a:t>
            </a:r>
          </a:p>
          <a:p>
            <a:pPr marL="2811463" lvl="1" indent="-454025">
              <a:spcBef>
                <a:spcPts val="400"/>
              </a:spcBef>
              <a:spcAft>
                <a:spcPts val="400"/>
              </a:spcAft>
            </a:pPr>
            <a:r>
              <a:rPr lang="en-GB" sz="2000" b="1" dirty="0">
                <a:solidFill>
                  <a:srgbClr val="000000"/>
                </a:solidFill>
              </a:rPr>
              <a:t>Information Systems and Services </a:t>
            </a:r>
            <a:r>
              <a:rPr lang="en-GB" sz="2000" dirty="0">
                <a:solidFill>
                  <a:srgbClr val="000000"/>
                </a:solidFill>
              </a:rPr>
              <a:t>(WGISS) </a:t>
            </a:r>
          </a:p>
          <a:p>
            <a:pPr marL="50800" indent="0">
              <a:buNone/>
            </a:pPr>
            <a:endParaRPr lang="en-GB" sz="2000" dirty="0">
              <a:solidFill>
                <a:srgbClr val="000000"/>
              </a:solidFill>
            </a:endParaRPr>
          </a:p>
          <a:p>
            <a:pPr marL="50800" indent="0">
              <a:buNone/>
            </a:pPr>
            <a:endParaRPr lang="en-GB" sz="2000" dirty="0">
              <a:solidFill>
                <a:srgbClr val="000000"/>
              </a:solidFill>
            </a:endParaRPr>
          </a:p>
          <a:p>
            <a:pPr marL="50800" indent="0">
              <a:buNone/>
            </a:pPr>
            <a:endParaRPr lang="en-GB" sz="2000" dirty="0">
              <a:solidFill>
                <a:srgbClr val="000000"/>
              </a:solidFill>
            </a:endParaRPr>
          </a:p>
          <a:p>
            <a:pPr marL="50800" indent="0">
              <a:buNone/>
            </a:pPr>
            <a:endParaRPr lang="en-GB" sz="2000" dirty="0">
              <a:solidFill>
                <a:srgbClr val="000000"/>
              </a:solidFill>
            </a:endParaRPr>
          </a:p>
          <a:p>
            <a:pPr marL="50800" indent="0">
              <a:buNone/>
            </a:pPr>
            <a:r>
              <a:rPr lang="en-GB" sz="2000" dirty="0">
                <a:solidFill>
                  <a:srgbClr val="FF0000"/>
                </a:solidFill>
              </a:rPr>
              <a:t>The crosscutting </a:t>
            </a:r>
            <a:r>
              <a:rPr lang="en-GB" sz="2000" strike="sngStrike" dirty="0">
                <a:solidFill>
                  <a:srgbClr val="000000"/>
                </a:solidFill>
              </a:rPr>
              <a:t>Working </a:t>
            </a:r>
            <a:r>
              <a:rPr lang="en-GB" sz="2000" strike="sngStrike" dirty="0" err="1">
                <a:solidFill>
                  <a:srgbClr val="FF0000"/>
                </a:solidFill>
              </a:rPr>
              <a:t>Group</a:t>
            </a:r>
            <a:r>
              <a:rPr lang="en-GB" sz="2000" dirty="0" err="1">
                <a:solidFill>
                  <a:srgbClr val="FF0000"/>
                </a:solidFill>
              </a:rPr>
              <a:t>endeavors</a:t>
            </a:r>
            <a:r>
              <a:rPr lang="en-GB" sz="2000" dirty="0">
                <a:solidFill>
                  <a:srgbClr val="FF0000"/>
                </a:solidFill>
              </a:rPr>
              <a:t> of the WGs are coordinated with </a:t>
            </a:r>
            <a:r>
              <a:rPr lang="en-GB" sz="2000" strike="sngStrike" dirty="0">
                <a:solidFill>
                  <a:srgbClr val="000000"/>
                </a:solidFill>
              </a:rPr>
              <a:t>are connected with </a:t>
            </a:r>
            <a:r>
              <a:rPr lang="en-GB" sz="2000" dirty="0">
                <a:solidFill>
                  <a:srgbClr val="FF0000"/>
                </a:solidFill>
              </a:rPr>
              <a:t>and complementary to the activities of the Virtual Constellations (VCs).</a:t>
            </a:r>
          </a:p>
          <a:p>
            <a:pPr marL="50800" indent="0">
              <a:buNone/>
            </a:pPr>
            <a:r>
              <a:rPr lang="en-GB" sz="2000" b="1" u="sng" dirty="0">
                <a:solidFill>
                  <a:srgbClr val="000000"/>
                </a:solidFill>
              </a:rPr>
              <a:t>CEOS Working Groups (</a:t>
            </a:r>
            <a:r>
              <a:rPr lang="en-US" sz="2000" b="1" u="sng" dirty="0">
                <a:solidFill>
                  <a:srgbClr val="000000"/>
                </a:solidFill>
              </a:rPr>
              <a:t>WGs)</a:t>
            </a:r>
          </a:p>
          <a:p>
            <a:pPr lvl="1">
              <a:buSzPct val="100000"/>
              <a:buFont typeface="+mj-lt"/>
              <a:buAutoNum type="arabicPeriod"/>
            </a:pPr>
            <a:r>
              <a:rPr lang="en-US" sz="2000" b="1" dirty="0">
                <a:solidFill>
                  <a:srgbClr val="000000"/>
                </a:solidFill>
              </a:rPr>
              <a:t>Climate</a:t>
            </a:r>
          </a:p>
          <a:p>
            <a:pPr lvl="1">
              <a:buSzPct val="100000"/>
              <a:buFont typeface="+mj-lt"/>
              <a:buAutoNum type="arabicPeriod"/>
            </a:pPr>
            <a:r>
              <a:rPr lang="en-US" sz="2000" b="1" dirty="0">
                <a:solidFill>
                  <a:srgbClr val="000000"/>
                </a:solidFill>
              </a:rPr>
              <a:t>Disasters</a:t>
            </a:r>
          </a:p>
          <a:p>
            <a:pPr lvl="1">
              <a:buSzPct val="100000"/>
              <a:buFont typeface="+mj-lt"/>
              <a:buAutoNum type="arabicPeriod"/>
            </a:pPr>
            <a:r>
              <a:rPr lang="en-US" sz="2000" b="1" dirty="0">
                <a:solidFill>
                  <a:srgbClr val="000000"/>
                </a:solidFill>
              </a:rPr>
              <a:t>Calibration and Validation</a:t>
            </a:r>
          </a:p>
          <a:p>
            <a:pPr lvl="1">
              <a:buSzPct val="100000"/>
              <a:buFont typeface="+mj-lt"/>
              <a:buAutoNum type="arabicPeriod"/>
            </a:pPr>
            <a:r>
              <a:rPr lang="en-US" sz="2000" b="1" dirty="0">
                <a:solidFill>
                  <a:srgbClr val="000000"/>
                </a:solidFill>
              </a:rPr>
              <a:t>Information Systems and Services</a:t>
            </a:r>
          </a:p>
          <a:p>
            <a:pPr lvl="1">
              <a:buSzPct val="100000"/>
              <a:buFont typeface="+mj-lt"/>
              <a:buAutoNum type="arabicPeriod"/>
            </a:pPr>
            <a:r>
              <a:rPr lang="en-US" sz="2000" b="1" dirty="0">
                <a:solidFill>
                  <a:srgbClr val="000000"/>
                </a:solidFill>
              </a:rPr>
              <a:t>Capacity Building and Data Democracy</a:t>
            </a:r>
          </a:p>
          <a:p>
            <a:pPr marL="50800" indent="0">
              <a:buNone/>
            </a:pPr>
            <a:endParaRPr lang="en-GB" sz="2000" dirty="0">
              <a:solidFill>
                <a:srgbClr val="000000"/>
              </a:solidFill>
            </a:endParaRPr>
          </a:p>
        </p:txBody>
      </p:sp>
      <p:sp>
        <p:nvSpPr>
          <p:cNvPr id="3" name="Title 2">
            <a:extLst>
              <a:ext uri="{FF2B5EF4-FFF2-40B4-BE49-F238E27FC236}">
                <a16:creationId xmlns:a16="http://schemas.microsoft.com/office/drawing/2014/main" id="{CDCB7CAE-6FAC-AF1A-D3F7-B33FF524A39A}"/>
              </a:ext>
            </a:extLst>
          </p:cNvPr>
          <p:cNvSpPr>
            <a:spLocks noGrp="1"/>
          </p:cNvSpPr>
          <p:nvPr>
            <p:ph type="title"/>
          </p:nvPr>
        </p:nvSpPr>
        <p:spPr/>
        <p:txBody>
          <a:bodyPr/>
          <a:lstStyle/>
          <a:p>
            <a:r>
              <a:rPr lang="en-GB" sz="3600" dirty="0"/>
              <a:t>CEOS Working Groups</a:t>
            </a:r>
          </a:p>
        </p:txBody>
      </p:sp>
      <p:sp>
        <p:nvSpPr>
          <p:cNvPr id="6" name="TextBox 5">
            <a:extLst>
              <a:ext uri="{FF2B5EF4-FFF2-40B4-BE49-F238E27FC236}">
                <a16:creationId xmlns:a16="http://schemas.microsoft.com/office/drawing/2014/main" id="{8494F597-31A4-2B86-2D28-47E1800D0055}"/>
              </a:ext>
            </a:extLst>
          </p:cNvPr>
          <p:cNvSpPr txBox="1"/>
          <p:nvPr/>
        </p:nvSpPr>
        <p:spPr>
          <a:xfrm>
            <a:off x="266177" y="6115388"/>
            <a:ext cx="6144016" cy="307777"/>
          </a:xfrm>
          <a:prstGeom prst="rect">
            <a:avLst/>
          </a:prstGeom>
          <a:noFill/>
        </p:spPr>
        <p:txBody>
          <a:bodyPr wrap="square">
            <a:spAutoFit/>
          </a:bodyPr>
          <a:lstStyle/>
          <a:p>
            <a:r>
              <a:rPr lang="en-GB" dirty="0">
                <a:hlinkClick r:id="rId2"/>
              </a:rPr>
              <a:t>https://ceos.org/ourwork/workinggroups/</a:t>
            </a:r>
            <a:endParaRPr lang="en-GB" dirty="0"/>
          </a:p>
        </p:txBody>
      </p:sp>
    </p:spTree>
    <p:extLst>
      <p:ext uri="{BB962C8B-B14F-4D97-AF65-F5344CB8AC3E}">
        <p14:creationId xmlns:p14="http://schemas.microsoft.com/office/powerpoint/2010/main" val="1141850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p:txBody>
          <a:bodyPr/>
          <a:lstStyle/>
          <a:p>
            <a:r>
              <a:rPr lang="en-GB" sz="3600" dirty="0"/>
              <a:t>CEOS WGCV</a:t>
            </a:r>
          </a:p>
        </p:txBody>
      </p:sp>
      <p:sp>
        <p:nvSpPr>
          <p:cNvPr id="6" name="TextBox 5">
            <a:extLst>
              <a:ext uri="{FF2B5EF4-FFF2-40B4-BE49-F238E27FC236}">
                <a16:creationId xmlns:a16="http://schemas.microsoft.com/office/drawing/2014/main" id="{E4E7567E-24FE-EC12-B16A-6CA7C4CBA198}"/>
              </a:ext>
            </a:extLst>
          </p:cNvPr>
          <p:cNvSpPr txBox="1"/>
          <p:nvPr/>
        </p:nvSpPr>
        <p:spPr>
          <a:xfrm>
            <a:off x="266177" y="1287866"/>
            <a:ext cx="11808913" cy="4708981"/>
          </a:xfrm>
          <a:prstGeom prst="rect">
            <a:avLst/>
          </a:prstGeom>
          <a:noFill/>
        </p:spPr>
        <p:txBody>
          <a:bodyPr wrap="square">
            <a:spAutoFit/>
          </a:bodyPr>
          <a:lstStyle/>
          <a:p>
            <a:r>
              <a:rPr lang="en-GB" sz="2000" dirty="0"/>
              <a:t>The CEOS Working Group on Calibration and Validation (WGCV) collaboration dedicates itself to ensure long-term confidence in the accuracy and quality of Earth Observation data and products and is the forum for exchange of information on calibration and validation, and associated cooperative activities.</a:t>
            </a:r>
          </a:p>
          <a:p>
            <a:endParaRPr lang="en-GB" sz="2000" dirty="0"/>
          </a:p>
          <a:p>
            <a:pPr algn="l" fontAlgn="base"/>
            <a:r>
              <a:rPr lang="en-GB" sz="2000" dirty="0"/>
              <a:t>The WGCV has six Subgroups that operate as individual entities and focus on specific technical areas related to calibration and validation:</a:t>
            </a:r>
          </a:p>
          <a:p>
            <a:pPr algn="l" fontAlgn="base"/>
            <a:endParaRPr lang="en-GB" sz="1200" dirty="0"/>
          </a:p>
          <a:p>
            <a:pPr marL="1069975" lvl="2" indent="-485775" fontAlgn="base">
              <a:buFont typeface="Wingdings" pitchFamily="2" charset="2"/>
              <a:buChar char="§"/>
            </a:pPr>
            <a:r>
              <a:rPr lang="en-GB" sz="2000" b="1" dirty="0"/>
              <a:t>Atmospheric Composition </a:t>
            </a:r>
            <a:r>
              <a:rPr lang="en-GB" sz="2000" dirty="0"/>
              <a:t>(ACSG)</a:t>
            </a:r>
          </a:p>
          <a:p>
            <a:pPr marL="1069975" lvl="2" indent="-485775" fontAlgn="base">
              <a:buFont typeface="Wingdings" pitchFamily="2" charset="2"/>
              <a:buChar char="§"/>
            </a:pPr>
            <a:r>
              <a:rPr lang="en-GB" sz="2000" b="1" dirty="0"/>
              <a:t>Infrared Visible Optical Sensors </a:t>
            </a:r>
            <a:r>
              <a:rPr lang="en-GB" sz="2000" dirty="0"/>
              <a:t>(IVOS)</a:t>
            </a:r>
          </a:p>
          <a:p>
            <a:pPr marL="1069975" lvl="2" indent="-485775" fontAlgn="base">
              <a:buFont typeface="Wingdings" pitchFamily="2" charset="2"/>
              <a:buChar char="§"/>
            </a:pPr>
            <a:r>
              <a:rPr lang="en-GB" sz="2000" b="1" dirty="0"/>
              <a:t>Land Product Validation </a:t>
            </a:r>
            <a:r>
              <a:rPr lang="en-GB" sz="2000" dirty="0"/>
              <a:t>(LPV)</a:t>
            </a:r>
          </a:p>
          <a:p>
            <a:pPr marL="1069975" lvl="2" indent="-485775" fontAlgn="base">
              <a:buFont typeface="Wingdings" pitchFamily="2" charset="2"/>
              <a:buChar char="§"/>
            </a:pPr>
            <a:r>
              <a:rPr lang="en-GB" sz="2000" b="1" dirty="0"/>
              <a:t>Microwave Sensors </a:t>
            </a:r>
            <a:r>
              <a:rPr lang="en-GB" sz="2000" dirty="0"/>
              <a:t>(MSSG)</a:t>
            </a:r>
          </a:p>
          <a:p>
            <a:pPr marL="1069975" lvl="2" indent="-485775" fontAlgn="base">
              <a:buFont typeface="Wingdings" pitchFamily="2" charset="2"/>
              <a:buChar char="§"/>
            </a:pPr>
            <a:r>
              <a:rPr lang="en-GB" sz="2000" b="1" dirty="0"/>
              <a:t>Synthetic Aperture Radar </a:t>
            </a:r>
            <a:r>
              <a:rPr lang="en-GB" sz="2000" dirty="0"/>
              <a:t>(SAR)</a:t>
            </a:r>
          </a:p>
          <a:p>
            <a:pPr marL="1069975" lvl="2" indent="-485775" fontAlgn="base">
              <a:buFont typeface="Wingdings" pitchFamily="2" charset="2"/>
              <a:buChar char="§"/>
            </a:pPr>
            <a:r>
              <a:rPr lang="en-GB" sz="2000" b="1" dirty="0"/>
              <a:t>Terrain Mapping </a:t>
            </a:r>
            <a:r>
              <a:rPr lang="en-GB" sz="2000" dirty="0"/>
              <a:t>(TMSG)</a:t>
            </a:r>
          </a:p>
          <a:p>
            <a:endParaRPr lang="en-GB" sz="2000" dirty="0"/>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a:t>
            </a:r>
            <a:r>
              <a:rPr lang="en-GB" dirty="0" err="1">
                <a:hlinkClick r:id="rId3"/>
              </a:rPr>
              <a:t>ceos.org</a:t>
            </a:r>
            <a:r>
              <a:rPr lang="en-GB" dirty="0">
                <a:hlinkClick r:id="rId3"/>
              </a:rPr>
              <a:t>/</a:t>
            </a:r>
            <a:r>
              <a:rPr lang="en-GB" dirty="0" err="1">
                <a:hlinkClick r:id="rId3"/>
              </a:rPr>
              <a:t>ourwork</a:t>
            </a:r>
            <a:r>
              <a:rPr lang="en-GB" dirty="0">
                <a:hlinkClick r:id="rId3"/>
              </a:rPr>
              <a:t>/</a:t>
            </a:r>
            <a:r>
              <a:rPr lang="en-GB" dirty="0" err="1">
                <a:hlinkClick r:id="rId3"/>
              </a:rPr>
              <a:t>workinggroups</a:t>
            </a:r>
            <a:r>
              <a:rPr lang="en-GB" dirty="0">
                <a:hlinkClick r:id="rId3"/>
              </a:rPr>
              <a:t>/</a:t>
            </a:r>
            <a:r>
              <a:rPr lang="en-GB" dirty="0" err="1">
                <a:hlinkClick r:id="rId3"/>
              </a:rPr>
              <a:t>wgcv</a:t>
            </a:r>
            <a:r>
              <a:rPr lang="en-GB" dirty="0">
                <a:hlinkClick r:id="rId3"/>
              </a:rPr>
              <a:t>/</a:t>
            </a:r>
            <a:endParaRPr lang="en-GB" dirty="0"/>
          </a:p>
        </p:txBody>
      </p:sp>
      <p:sp>
        <p:nvSpPr>
          <p:cNvPr id="9" name="TextBox 8">
            <a:extLst>
              <a:ext uri="{FF2B5EF4-FFF2-40B4-BE49-F238E27FC236}">
                <a16:creationId xmlns:a16="http://schemas.microsoft.com/office/drawing/2014/main" id="{4E440F56-2ED2-4D60-4195-38D9D150D2AF}"/>
              </a:ext>
            </a:extLst>
          </p:cNvPr>
          <p:cNvSpPr txBox="1"/>
          <p:nvPr/>
        </p:nvSpPr>
        <p:spPr>
          <a:xfrm>
            <a:off x="8542750" y="4500290"/>
            <a:ext cx="3532339" cy="1938992"/>
          </a:xfrm>
          <a:prstGeom prst="rect">
            <a:avLst/>
          </a:prstGeom>
          <a:noFill/>
          <a:ln w="25400">
            <a:solidFill>
              <a:schemeClr val="tx1"/>
            </a:solidFill>
          </a:ln>
        </p:spPr>
        <p:txBody>
          <a:bodyPr wrap="square" rtlCol="0">
            <a:spAutoFit/>
          </a:bodyPr>
          <a:lstStyle/>
          <a:p>
            <a:pPr algn="r"/>
            <a:r>
              <a:rPr lang="en-GB" sz="2000" dirty="0"/>
              <a:t>2023-2024 WGCV Chair</a:t>
            </a:r>
          </a:p>
          <a:p>
            <a:pPr algn="r"/>
            <a:r>
              <a:rPr lang="en-GB" sz="2000" i="1" dirty="0"/>
              <a:t>Philippe </a:t>
            </a:r>
            <a:r>
              <a:rPr lang="en-GB" sz="2000" i="1" dirty="0" err="1"/>
              <a:t>Goryl</a:t>
            </a:r>
            <a:endParaRPr lang="en-GB" sz="2000" i="1" dirty="0"/>
          </a:p>
          <a:p>
            <a:pPr algn="r"/>
            <a:endParaRPr lang="en-GB" sz="2000" dirty="0"/>
          </a:p>
          <a:p>
            <a:pPr algn="r"/>
            <a:r>
              <a:rPr lang="en-GB" sz="2000" dirty="0"/>
              <a:t>2023-2024 WGCV Vice-Chair</a:t>
            </a:r>
          </a:p>
          <a:p>
            <a:pPr algn="r"/>
            <a:r>
              <a:rPr lang="en-GB" sz="2000" i="1" dirty="0"/>
              <a:t>Cody Anderson</a:t>
            </a:r>
          </a:p>
          <a:p>
            <a:pPr algn="r"/>
            <a:endParaRPr lang="en-GB" sz="2000" i="1" dirty="0"/>
          </a:p>
        </p:txBody>
      </p:sp>
      <p:pic>
        <p:nvPicPr>
          <p:cNvPr id="10" name="Picture 9">
            <a:extLst>
              <a:ext uri="{FF2B5EF4-FFF2-40B4-BE49-F238E27FC236}">
                <a16:creationId xmlns:a16="http://schemas.microsoft.com/office/drawing/2014/main" id="{5ECB0617-1ADE-B410-0224-6A1DCF29D752}"/>
              </a:ext>
            </a:extLst>
          </p:cNvPr>
          <p:cNvPicPr>
            <a:picLocks noChangeAspect="1"/>
          </p:cNvPicPr>
          <p:nvPr/>
        </p:nvPicPr>
        <p:blipFill>
          <a:blip r:embed="rId4"/>
          <a:stretch>
            <a:fillRect/>
          </a:stretch>
        </p:blipFill>
        <p:spPr>
          <a:xfrm>
            <a:off x="8880579" y="5808234"/>
            <a:ext cx="1239405" cy="463995"/>
          </a:xfrm>
          <a:prstGeom prst="rect">
            <a:avLst/>
          </a:prstGeom>
        </p:spPr>
      </p:pic>
      <p:pic>
        <p:nvPicPr>
          <p:cNvPr id="12" name="Picture 11">
            <a:extLst>
              <a:ext uri="{FF2B5EF4-FFF2-40B4-BE49-F238E27FC236}">
                <a16:creationId xmlns:a16="http://schemas.microsoft.com/office/drawing/2014/main" id="{FBFB98BF-FA1D-B559-E9F2-540ECCE977F4}"/>
              </a:ext>
            </a:extLst>
          </p:cNvPr>
          <p:cNvPicPr>
            <a:picLocks noChangeAspect="1"/>
          </p:cNvPicPr>
          <p:nvPr/>
        </p:nvPicPr>
        <p:blipFill>
          <a:blip r:embed="rId5"/>
          <a:stretch>
            <a:fillRect/>
          </a:stretch>
        </p:blipFill>
        <p:spPr>
          <a:xfrm>
            <a:off x="8836313" y="4830566"/>
            <a:ext cx="1165485" cy="463995"/>
          </a:xfrm>
          <a:prstGeom prst="rect">
            <a:avLst/>
          </a:prstGeom>
        </p:spPr>
      </p:pic>
    </p:spTree>
    <p:extLst>
      <p:ext uri="{BB962C8B-B14F-4D97-AF65-F5344CB8AC3E}">
        <p14:creationId xmlns:p14="http://schemas.microsoft.com/office/powerpoint/2010/main" val="448673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p:txBody>
          <a:bodyPr/>
          <a:lstStyle/>
          <a:p>
            <a:r>
              <a:rPr lang="en-GB" sz="3600" dirty="0"/>
              <a:t>CEOS </a:t>
            </a:r>
            <a:r>
              <a:rPr lang="en-GB" sz="3600" dirty="0" err="1"/>
              <a:t>WGCapD</a:t>
            </a:r>
            <a:endParaRPr lang="en-GB" sz="3600" dirty="0"/>
          </a:p>
        </p:txBody>
      </p:sp>
      <p:sp>
        <p:nvSpPr>
          <p:cNvPr id="6" name="TextBox 5">
            <a:extLst>
              <a:ext uri="{FF2B5EF4-FFF2-40B4-BE49-F238E27FC236}">
                <a16:creationId xmlns:a16="http://schemas.microsoft.com/office/drawing/2014/main" id="{E4E7567E-24FE-EC12-B16A-6CA7C4CBA198}"/>
              </a:ext>
            </a:extLst>
          </p:cNvPr>
          <p:cNvSpPr txBox="1"/>
          <p:nvPr/>
        </p:nvSpPr>
        <p:spPr>
          <a:xfrm>
            <a:off x="176048" y="1273615"/>
            <a:ext cx="11686100" cy="2554545"/>
          </a:xfrm>
          <a:prstGeom prst="rect">
            <a:avLst/>
          </a:prstGeom>
          <a:noFill/>
        </p:spPr>
        <p:txBody>
          <a:bodyPr wrap="square">
            <a:spAutoFit/>
          </a:bodyPr>
          <a:lstStyle/>
          <a:p>
            <a:pPr algn="l" fontAlgn="base"/>
            <a:r>
              <a:rPr lang="en-GB" sz="2000" dirty="0"/>
              <a:t>The CEOS Working Group on Capacity Building and Data Democracy (</a:t>
            </a:r>
            <a:r>
              <a:rPr lang="en-GB" sz="2000" dirty="0" err="1"/>
              <a:t>WGCapD</a:t>
            </a:r>
            <a:r>
              <a:rPr lang="en-GB" sz="2000" dirty="0"/>
              <a:t>) focuses on building and expanding the capacity of institutions in developing and emerging market economies for effective use of Earth observation data for societal benefit and sustainable development.</a:t>
            </a:r>
          </a:p>
          <a:p>
            <a:pPr algn="l" fontAlgn="base"/>
            <a:endParaRPr lang="en-GB" sz="2000" dirty="0"/>
          </a:p>
          <a:p>
            <a:pPr algn="l" fontAlgn="base"/>
            <a:r>
              <a:rPr lang="en-GB" sz="2000" dirty="0"/>
              <a:t>The </a:t>
            </a:r>
            <a:r>
              <a:rPr lang="en-GB" sz="2000" dirty="0" err="1"/>
              <a:t>WGCapD</a:t>
            </a:r>
            <a:r>
              <a:rPr lang="en-GB" sz="2000" dirty="0"/>
              <a:t> focuses and unifies CEOS efforts toward providing wider and easier access to Earth observation data, increasing the sharing of software tools such as the use of open-source software and open systems interface, increasing data dissemination capabilities, transferring relevant</a:t>
            </a:r>
          </a:p>
          <a:p>
            <a:pPr algn="l" fontAlgn="base"/>
            <a:r>
              <a:rPr lang="en-GB" sz="2000" dirty="0"/>
              <a:t>technologies to end users, and facilitating intensive capacity building, education, and training.</a:t>
            </a:r>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https://ceos.org/ourwork/workinggroups/wgcapd/</a:t>
            </a:r>
            <a:endParaRPr lang="en-GB" dirty="0"/>
          </a:p>
        </p:txBody>
      </p:sp>
      <p:sp>
        <p:nvSpPr>
          <p:cNvPr id="9" name="TextBox 8">
            <a:extLst>
              <a:ext uri="{FF2B5EF4-FFF2-40B4-BE49-F238E27FC236}">
                <a16:creationId xmlns:a16="http://schemas.microsoft.com/office/drawing/2014/main" id="{4E440F56-2ED2-4D60-4195-38D9D150D2AF}"/>
              </a:ext>
            </a:extLst>
          </p:cNvPr>
          <p:cNvSpPr txBox="1"/>
          <p:nvPr/>
        </p:nvSpPr>
        <p:spPr>
          <a:xfrm>
            <a:off x="7265773" y="4500290"/>
            <a:ext cx="4809317" cy="1938992"/>
          </a:xfrm>
          <a:prstGeom prst="rect">
            <a:avLst/>
          </a:prstGeom>
          <a:noFill/>
          <a:ln w="25400">
            <a:solidFill>
              <a:schemeClr val="tx1"/>
            </a:solidFill>
          </a:ln>
        </p:spPr>
        <p:txBody>
          <a:bodyPr wrap="square" rtlCol="0">
            <a:spAutoFit/>
          </a:bodyPr>
          <a:lstStyle/>
          <a:p>
            <a:pPr algn="r"/>
            <a:r>
              <a:rPr lang="en-GB" sz="2000" dirty="0"/>
              <a:t>2024-2025 </a:t>
            </a:r>
            <a:r>
              <a:rPr lang="en-GB" sz="2000" dirty="0" err="1"/>
              <a:t>WGCapD</a:t>
            </a:r>
            <a:r>
              <a:rPr lang="en-GB" sz="2000" dirty="0"/>
              <a:t> Chair</a:t>
            </a:r>
          </a:p>
          <a:p>
            <a:pPr algn="r"/>
            <a:r>
              <a:rPr lang="en-GB" sz="2000" i="1" dirty="0"/>
              <a:t>Dan </a:t>
            </a:r>
            <a:r>
              <a:rPr lang="en-GB" sz="2000" i="1" dirty="0" err="1"/>
              <a:t>Matsapola</a:t>
            </a:r>
            <a:endParaRPr lang="en-GB" sz="2000" i="1" dirty="0"/>
          </a:p>
          <a:p>
            <a:pPr algn="r"/>
            <a:endParaRPr lang="en-GB" sz="2000" dirty="0"/>
          </a:p>
          <a:p>
            <a:pPr algn="r"/>
            <a:endParaRPr lang="en-GB" sz="2000" dirty="0"/>
          </a:p>
          <a:p>
            <a:pPr algn="r"/>
            <a:r>
              <a:rPr lang="en-GB" sz="2000" dirty="0"/>
              <a:t>2024-2025 </a:t>
            </a:r>
            <a:r>
              <a:rPr lang="en-GB" sz="2000" dirty="0" err="1"/>
              <a:t>WGCapD</a:t>
            </a:r>
            <a:r>
              <a:rPr lang="en-GB" sz="2000" dirty="0"/>
              <a:t> Vice-Chair</a:t>
            </a:r>
          </a:p>
          <a:p>
            <a:pPr algn="r"/>
            <a:r>
              <a:rPr lang="en-GB" sz="2000" i="1" dirty="0"/>
              <a:t>Julio Cesar Castillo </a:t>
            </a:r>
            <a:r>
              <a:rPr lang="en-GB" sz="2000" i="1" dirty="0" err="1"/>
              <a:t>Urdapilleta</a:t>
            </a:r>
            <a:endParaRPr lang="en-GB" sz="2000" dirty="0"/>
          </a:p>
        </p:txBody>
      </p:sp>
      <p:pic>
        <p:nvPicPr>
          <p:cNvPr id="4" name="Picture 3">
            <a:extLst>
              <a:ext uri="{FF2B5EF4-FFF2-40B4-BE49-F238E27FC236}">
                <a16:creationId xmlns:a16="http://schemas.microsoft.com/office/drawing/2014/main" id="{E2969C24-C9BC-5CD2-0DC1-91DD0005511B}"/>
              </a:ext>
            </a:extLst>
          </p:cNvPr>
          <p:cNvPicPr>
            <a:picLocks noChangeAspect="1"/>
          </p:cNvPicPr>
          <p:nvPr/>
        </p:nvPicPr>
        <p:blipFill>
          <a:blip r:embed="rId4"/>
          <a:stretch>
            <a:fillRect/>
          </a:stretch>
        </p:blipFill>
        <p:spPr>
          <a:xfrm>
            <a:off x="8177999" y="4799489"/>
            <a:ext cx="1384913" cy="485697"/>
          </a:xfrm>
          <a:prstGeom prst="rect">
            <a:avLst/>
          </a:prstGeom>
        </p:spPr>
      </p:pic>
      <p:pic>
        <p:nvPicPr>
          <p:cNvPr id="5" name="Picture 4">
            <a:extLst>
              <a:ext uri="{FF2B5EF4-FFF2-40B4-BE49-F238E27FC236}">
                <a16:creationId xmlns:a16="http://schemas.microsoft.com/office/drawing/2014/main" id="{D1A50B72-D8D3-3228-B504-0B12A7F2D372}"/>
              </a:ext>
            </a:extLst>
          </p:cNvPr>
          <p:cNvPicPr>
            <a:picLocks noChangeAspect="1"/>
          </p:cNvPicPr>
          <p:nvPr/>
        </p:nvPicPr>
        <p:blipFill>
          <a:blip r:embed="rId5"/>
          <a:stretch>
            <a:fillRect/>
          </a:stretch>
        </p:blipFill>
        <p:spPr>
          <a:xfrm>
            <a:off x="7401698" y="5584385"/>
            <a:ext cx="843692" cy="800053"/>
          </a:xfrm>
          <a:prstGeom prst="rect">
            <a:avLst/>
          </a:prstGeom>
        </p:spPr>
      </p:pic>
    </p:spTree>
    <p:extLst>
      <p:ext uri="{BB962C8B-B14F-4D97-AF65-F5344CB8AC3E}">
        <p14:creationId xmlns:p14="http://schemas.microsoft.com/office/powerpoint/2010/main" val="1502790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p:txBody>
          <a:bodyPr/>
          <a:lstStyle/>
          <a:p>
            <a:r>
              <a:rPr lang="en-GB" sz="3600" dirty="0"/>
              <a:t>CEOS/CGMS </a:t>
            </a:r>
            <a:r>
              <a:rPr lang="en-GB" sz="3600" dirty="0" err="1"/>
              <a:t>WGClimate</a:t>
            </a:r>
            <a:endParaRPr lang="en-GB" sz="3600" dirty="0"/>
          </a:p>
        </p:txBody>
      </p:sp>
      <p:sp>
        <p:nvSpPr>
          <p:cNvPr id="6" name="TextBox 5">
            <a:extLst>
              <a:ext uri="{FF2B5EF4-FFF2-40B4-BE49-F238E27FC236}">
                <a16:creationId xmlns:a16="http://schemas.microsoft.com/office/drawing/2014/main" id="{E4E7567E-24FE-EC12-B16A-6CA7C4CBA198}"/>
              </a:ext>
            </a:extLst>
          </p:cNvPr>
          <p:cNvSpPr txBox="1"/>
          <p:nvPr/>
        </p:nvSpPr>
        <p:spPr>
          <a:xfrm>
            <a:off x="176048" y="1233279"/>
            <a:ext cx="11899041" cy="3170099"/>
          </a:xfrm>
          <a:prstGeom prst="rect">
            <a:avLst/>
          </a:prstGeom>
          <a:noFill/>
        </p:spPr>
        <p:txBody>
          <a:bodyPr wrap="square">
            <a:spAutoFit/>
          </a:bodyPr>
          <a:lstStyle/>
          <a:p>
            <a:pPr algn="l" fontAlgn="base"/>
            <a:r>
              <a:rPr lang="en-GB" sz="2000" dirty="0"/>
              <a:t>The CEOS/CGMS Working Group on Climate (</a:t>
            </a:r>
            <a:r>
              <a:rPr lang="en-GB" sz="2000" dirty="0" err="1"/>
              <a:t>WGClimate</a:t>
            </a:r>
            <a:r>
              <a:rPr lang="en-GB" sz="2000" dirty="0"/>
              <a:t>) is a centre-piece of climate change monitoring through the sustained collaboration of CEOS and the Coordination Group for Meteorological Satellite (CGMS) Agencies.</a:t>
            </a:r>
          </a:p>
          <a:p>
            <a:pPr algn="l" fontAlgn="base"/>
            <a:endParaRPr lang="en-GB" sz="2000" dirty="0"/>
          </a:p>
          <a:p>
            <a:pPr algn="l" fontAlgn="base"/>
            <a:r>
              <a:rPr lang="en-GB" sz="2000" dirty="0"/>
              <a:t>The overarching goal is to assess and improve the systematic availability of Climate Data Records through the coordinated implementation and further development of a global architecture for climate monitoring from space.</a:t>
            </a:r>
          </a:p>
          <a:p>
            <a:pPr algn="l" fontAlgn="base"/>
            <a:endParaRPr lang="en-GB" sz="2000" dirty="0"/>
          </a:p>
          <a:p>
            <a:pPr fontAlgn="base"/>
            <a:r>
              <a:rPr lang="en-GB" sz="2000" dirty="0"/>
              <a:t>The </a:t>
            </a:r>
            <a:r>
              <a:rPr lang="en-GB" sz="2000" dirty="0" err="1"/>
              <a:t>WGClimate</a:t>
            </a:r>
            <a:r>
              <a:rPr lang="en-GB" sz="2000" dirty="0"/>
              <a:t> facilitates the </a:t>
            </a:r>
            <a:r>
              <a:rPr lang="en-GB" sz="2000" b="1" dirty="0"/>
              <a:t>Greenhouse Gas Task Team</a:t>
            </a:r>
            <a:r>
              <a:rPr lang="en-GB" sz="2000" dirty="0"/>
              <a:t> led by ESA, and also the </a:t>
            </a:r>
            <a:r>
              <a:rPr lang="en-GB" sz="2000" b="1" dirty="0"/>
              <a:t>Essential Climate Variable Inventory </a:t>
            </a:r>
            <a:r>
              <a:rPr lang="en-GB" sz="2000" dirty="0"/>
              <a:t>managed by EUMETSAT.</a:t>
            </a:r>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https://ceos.org/ourwork/workinggroups/</a:t>
            </a:r>
            <a:r>
              <a:rPr lang="en-GB" dirty="0">
                <a:hlinkClick r:id="rId4"/>
              </a:rPr>
              <a:t>wgclimate/</a:t>
            </a:r>
            <a:endParaRPr lang="en-GB" dirty="0"/>
          </a:p>
        </p:txBody>
      </p:sp>
      <p:sp>
        <p:nvSpPr>
          <p:cNvPr id="9" name="TextBox 8">
            <a:extLst>
              <a:ext uri="{FF2B5EF4-FFF2-40B4-BE49-F238E27FC236}">
                <a16:creationId xmlns:a16="http://schemas.microsoft.com/office/drawing/2014/main" id="{4E440F56-2ED2-4D60-4195-38D9D150D2AF}"/>
              </a:ext>
            </a:extLst>
          </p:cNvPr>
          <p:cNvSpPr txBox="1"/>
          <p:nvPr/>
        </p:nvSpPr>
        <p:spPr>
          <a:xfrm>
            <a:off x="8026400" y="4500290"/>
            <a:ext cx="4048689" cy="1938992"/>
          </a:xfrm>
          <a:prstGeom prst="rect">
            <a:avLst/>
          </a:prstGeom>
          <a:noFill/>
          <a:ln w="25400">
            <a:solidFill>
              <a:schemeClr val="tx1"/>
            </a:solidFill>
          </a:ln>
        </p:spPr>
        <p:txBody>
          <a:bodyPr wrap="square" rtlCol="0">
            <a:spAutoFit/>
          </a:bodyPr>
          <a:lstStyle/>
          <a:p>
            <a:pPr algn="r"/>
            <a:r>
              <a:rPr lang="en-GB" sz="2000" dirty="0"/>
              <a:t>2023-2024 </a:t>
            </a:r>
            <a:r>
              <a:rPr lang="en-GB" sz="2000" dirty="0" err="1"/>
              <a:t>WGClimate</a:t>
            </a:r>
            <a:r>
              <a:rPr lang="en-GB" sz="2000" dirty="0"/>
              <a:t> Chair</a:t>
            </a:r>
          </a:p>
          <a:p>
            <a:pPr algn="r"/>
            <a:r>
              <a:rPr lang="en-GB" sz="2000" i="1" dirty="0"/>
              <a:t>Jeff </a:t>
            </a:r>
            <a:r>
              <a:rPr lang="en-GB" sz="2000" i="1" dirty="0" err="1"/>
              <a:t>Privette</a:t>
            </a:r>
            <a:endParaRPr lang="en-GB" sz="2000" i="1" dirty="0"/>
          </a:p>
          <a:p>
            <a:pPr algn="r"/>
            <a:endParaRPr lang="en-GB" sz="2000" dirty="0"/>
          </a:p>
          <a:p>
            <a:pPr algn="r"/>
            <a:r>
              <a:rPr lang="en-GB" sz="2000" dirty="0"/>
              <a:t>2023-2024 </a:t>
            </a:r>
            <a:r>
              <a:rPr lang="en-GB" sz="2000" dirty="0" err="1"/>
              <a:t>WGClimate</a:t>
            </a:r>
            <a:r>
              <a:rPr lang="en-GB" sz="2000" dirty="0"/>
              <a:t> Vice-Chair</a:t>
            </a:r>
          </a:p>
          <a:p>
            <a:pPr algn="r"/>
            <a:r>
              <a:rPr lang="en-GB" sz="2000" i="1" dirty="0" err="1"/>
              <a:t>Wenying</a:t>
            </a:r>
            <a:r>
              <a:rPr lang="en-GB" sz="2000" i="1" dirty="0"/>
              <a:t> </a:t>
            </a:r>
            <a:r>
              <a:rPr lang="en-GB" sz="2000" i="1" dirty="0" err="1"/>
              <a:t>Su</a:t>
            </a:r>
            <a:endParaRPr lang="en-GB" sz="2000" i="1" dirty="0"/>
          </a:p>
          <a:p>
            <a:pPr algn="r"/>
            <a:endParaRPr lang="en-GB" sz="2000" i="1" dirty="0"/>
          </a:p>
        </p:txBody>
      </p:sp>
      <p:pic>
        <p:nvPicPr>
          <p:cNvPr id="10" name="Picture 9">
            <a:extLst>
              <a:ext uri="{FF2B5EF4-FFF2-40B4-BE49-F238E27FC236}">
                <a16:creationId xmlns:a16="http://schemas.microsoft.com/office/drawing/2014/main" id="{FCA85FC0-B2A7-00E2-9545-9F70B4BB1BD2}"/>
              </a:ext>
            </a:extLst>
          </p:cNvPr>
          <p:cNvPicPr>
            <a:picLocks noChangeAspect="1"/>
          </p:cNvPicPr>
          <p:nvPr/>
        </p:nvPicPr>
        <p:blipFill>
          <a:blip r:embed="rId5"/>
          <a:stretch>
            <a:fillRect/>
          </a:stretch>
        </p:blipFill>
        <p:spPr>
          <a:xfrm>
            <a:off x="9207340" y="4839240"/>
            <a:ext cx="625827" cy="567586"/>
          </a:xfrm>
          <a:prstGeom prst="rect">
            <a:avLst/>
          </a:prstGeom>
        </p:spPr>
      </p:pic>
      <p:pic>
        <p:nvPicPr>
          <p:cNvPr id="11" name="Picture 10">
            <a:extLst>
              <a:ext uri="{FF2B5EF4-FFF2-40B4-BE49-F238E27FC236}">
                <a16:creationId xmlns:a16="http://schemas.microsoft.com/office/drawing/2014/main" id="{10126B62-32B7-576D-3AFD-E542DEBD2A6D}"/>
              </a:ext>
            </a:extLst>
          </p:cNvPr>
          <p:cNvPicPr>
            <a:picLocks noChangeAspect="1"/>
          </p:cNvPicPr>
          <p:nvPr/>
        </p:nvPicPr>
        <p:blipFill>
          <a:blip r:embed="rId6"/>
          <a:stretch>
            <a:fillRect/>
          </a:stretch>
        </p:blipFill>
        <p:spPr>
          <a:xfrm>
            <a:off x="8656175" y="5770096"/>
            <a:ext cx="763056" cy="635091"/>
          </a:xfrm>
          <a:prstGeom prst="rect">
            <a:avLst/>
          </a:prstGeom>
        </p:spPr>
      </p:pic>
    </p:spTree>
    <p:extLst>
      <p:ext uri="{BB962C8B-B14F-4D97-AF65-F5344CB8AC3E}">
        <p14:creationId xmlns:p14="http://schemas.microsoft.com/office/powerpoint/2010/main" val="365928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p:txBody>
          <a:bodyPr/>
          <a:lstStyle/>
          <a:p>
            <a:r>
              <a:rPr lang="en-GB" sz="3600" dirty="0"/>
              <a:t>CEOS </a:t>
            </a:r>
            <a:r>
              <a:rPr lang="en-GB" sz="3600" dirty="0" err="1"/>
              <a:t>WGDisasters</a:t>
            </a:r>
            <a:endParaRPr lang="en-GB" sz="3600" dirty="0"/>
          </a:p>
        </p:txBody>
      </p:sp>
      <p:sp>
        <p:nvSpPr>
          <p:cNvPr id="6" name="TextBox 5">
            <a:extLst>
              <a:ext uri="{FF2B5EF4-FFF2-40B4-BE49-F238E27FC236}">
                <a16:creationId xmlns:a16="http://schemas.microsoft.com/office/drawing/2014/main" id="{E4E7567E-24FE-EC12-B16A-6CA7C4CBA198}"/>
              </a:ext>
            </a:extLst>
          </p:cNvPr>
          <p:cNvSpPr txBox="1"/>
          <p:nvPr/>
        </p:nvSpPr>
        <p:spPr>
          <a:xfrm>
            <a:off x="163521" y="1119124"/>
            <a:ext cx="11899041" cy="36625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2000" dirty="0"/>
              <a:t>The CEOS Working Group on Disasters (</a:t>
            </a:r>
            <a:r>
              <a:rPr lang="en-GB" sz="2000" dirty="0" err="1"/>
              <a:t>WGDisasters</a:t>
            </a:r>
            <a:r>
              <a:rPr lang="en-GB" sz="2000" dirty="0"/>
              <a:t>) </a:t>
            </a:r>
            <a:r>
              <a:rPr lang="en-US" altLang="en-US" sz="2000" dirty="0"/>
              <a:t>ensures the sustained coordination of disaster-related activities undertaken by CEOS Agencies.  It is the interface with the community of stakeholders and data users involved in Disaster Risk Management and Reduction.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t>The </a:t>
            </a:r>
            <a:r>
              <a:rPr lang="en-US" altLang="en-US" sz="2000" dirty="0" err="1"/>
              <a:t>WGDisasters</a:t>
            </a:r>
            <a:r>
              <a:rPr lang="en-US" altLang="en-US" sz="2000" dirty="0"/>
              <a:t> supports the efforts of Disaster Risk Management authorities in protecting lives and safeguarding property by means of satellite-based EO and science-based analyses.  It works to raise awareness and further inform decision making among Government officials and key stakeholders through the increased use of EO in support of Disaster Risk Management.</a:t>
            </a: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a:p>
          <a:p>
            <a:pPr eaLnBrk="0" fontAlgn="base" hangingPunct="0">
              <a:spcBef>
                <a:spcPct val="0"/>
              </a:spcBef>
              <a:spcAft>
                <a:spcPct val="0"/>
              </a:spcAft>
              <a:buClrTx/>
            </a:pPr>
            <a:r>
              <a:rPr lang="en-US" altLang="en-US" sz="2000" dirty="0">
                <a:solidFill>
                  <a:schemeClr val="tx1"/>
                </a:solidFill>
              </a:rPr>
              <a:t>The </a:t>
            </a:r>
            <a:r>
              <a:rPr lang="en-US" altLang="en-US" sz="2000" dirty="0" err="1">
                <a:solidFill>
                  <a:schemeClr val="tx1"/>
                </a:solidFill>
              </a:rPr>
              <a:t>WGDisasters</a:t>
            </a:r>
            <a:r>
              <a:rPr lang="en-US" altLang="en-US" sz="2000" dirty="0">
                <a:solidFill>
                  <a:schemeClr val="tx1"/>
                </a:solidFill>
              </a:rPr>
              <a:t> </a:t>
            </a:r>
            <a:r>
              <a:rPr lang="en-US" altLang="en-US" sz="2000" dirty="0"/>
              <a:t>supports the implementation of the UNDRR Sendai Framework for Disaster Risk Reduction, in particular contributing to its Priority One: “Understanding Risk”.  </a:t>
            </a:r>
            <a:endParaRPr lang="en-GB"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GB" sz="2000" dirty="0"/>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https://ceos.org/ourwork/workinggroups/wgdisasters/</a:t>
            </a:r>
            <a:endParaRPr lang="en-GB" dirty="0"/>
          </a:p>
        </p:txBody>
      </p:sp>
      <p:sp>
        <p:nvSpPr>
          <p:cNvPr id="9" name="TextBox 8">
            <a:extLst>
              <a:ext uri="{FF2B5EF4-FFF2-40B4-BE49-F238E27FC236}">
                <a16:creationId xmlns:a16="http://schemas.microsoft.com/office/drawing/2014/main" id="{4E440F56-2ED2-4D60-4195-38D9D150D2AF}"/>
              </a:ext>
            </a:extLst>
          </p:cNvPr>
          <p:cNvSpPr txBox="1"/>
          <p:nvPr/>
        </p:nvSpPr>
        <p:spPr>
          <a:xfrm>
            <a:off x="7824582" y="4500290"/>
            <a:ext cx="4250507" cy="1938992"/>
          </a:xfrm>
          <a:prstGeom prst="rect">
            <a:avLst/>
          </a:prstGeom>
          <a:noFill/>
          <a:ln w="25400">
            <a:solidFill>
              <a:schemeClr val="tx1"/>
            </a:solidFill>
          </a:ln>
        </p:spPr>
        <p:txBody>
          <a:bodyPr wrap="square" rtlCol="0">
            <a:spAutoFit/>
          </a:bodyPr>
          <a:lstStyle/>
          <a:p>
            <a:pPr algn="r"/>
            <a:r>
              <a:rPr lang="en-GB" sz="2000" dirty="0"/>
              <a:t>2024-2025 </a:t>
            </a:r>
            <a:r>
              <a:rPr lang="en-GB" sz="2000" dirty="0" err="1"/>
              <a:t>WGDisasters</a:t>
            </a:r>
            <a:r>
              <a:rPr lang="en-GB" sz="2000" dirty="0"/>
              <a:t> Chair</a:t>
            </a:r>
          </a:p>
          <a:p>
            <a:pPr algn="r"/>
            <a:r>
              <a:rPr lang="en-GB" sz="2000" i="1" dirty="0"/>
              <a:t>Laura </a:t>
            </a:r>
            <a:r>
              <a:rPr lang="en-GB" sz="2000" i="1" dirty="0" err="1"/>
              <a:t>Frulla</a:t>
            </a:r>
            <a:endParaRPr lang="en-GB" sz="2000" i="1" dirty="0"/>
          </a:p>
          <a:p>
            <a:pPr algn="r"/>
            <a:endParaRPr lang="en-GB" sz="2000" dirty="0"/>
          </a:p>
          <a:p>
            <a:pPr algn="r"/>
            <a:r>
              <a:rPr lang="en-GB" sz="2000" dirty="0"/>
              <a:t>2024-2025 </a:t>
            </a:r>
            <a:r>
              <a:rPr lang="en-GB" sz="2000" dirty="0" err="1"/>
              <a:t>WGDisasters</a:t>
            </a:r>
            <a:r>
              <a:rPr lang="en-GB" sz="2000" dirty="0"/>
              <a:t> Vice-Chair</a:t>
            </a:r>
          </a:p>
          <a:p>
            <a:pPr algn="r"/>
            <a:r>
              <a:rPr lang="en-GB" sz="2000" i="1" dirty="0" err="1"/>
              <a:t>Lôrânt</a:t>
            </a:r>
            <a:r>
              <a:rPr lang="en-GB" sz="2000" i="1" dirty="0"/>
              <a:t> </a:t>
            </a:r>
            <a:r>
              <a:rPr lang="en-GB" sz="2000" i="1" dirty="0" err="1"/>
              <a:t>Czârân</a:t>
            </a:r>
            <a:endParaRPr lang="en-GB" sz="2000" i="1" dirty="0"/>
          </a:p>
          <a:p>
            <a:pPr algn="r"/>
            <a:endParaRPr lang="en-GB" sz="2000" i="1" dirty="0"/>
          </a:p>
        </p:txBody>
      </p:sp>
      <p:pic>
        <p:nvPicPr>
          <p:cNvPr id="12" name="Picture 11">
            <a:extLst>
              <a:ext uri="{FF2B5EF4-FFF2-40B4-BE49-F238E27FC236}">
                <a16:creationId xmlns:a16="http://schemas.microsoft.com/office/drawing/2014/main" id="{7017D5D7-CC2D-6491-B46A-FB24CDCE7128}"/>
              </a:ext>
            </a:extLst>
          </p:cNvPr>
          <p:cNvPicPr>
            <a:picLocks noChangeAspect="1"/>
          </p:cNvPicPr>
          <p:nvPr/>
        </p:nvPicPr>
        <p:blipFill>
          <a:blip r:embed="rId4"/>
          <a:stretch>
            <a:fillRect/>
          </a:stretch>
        </p:blipFill>
        <p:spPr>
          <a:xfrm>
            <a:off x="9029027" y="4892626"/>
            <a:ext cx="806951" cy="527732"/>
          </a:xfrm>
          <a:prstGeom prst="rect">
            <a:avLst/>
          </a:prstGeom>
        </p:spPr>
      </p:pic>
      <p:pic>
        <p:nvPicPr>
          <p:cNvPr id="2" name="Picture 1">
            <a:extLst>
              <a:ext uri="{FF2B5EF4-FFF2-40B4-BE49-F238E27FC236}">
                <a16:creationId xmlns:a16="http://schemas.microsoft.com/office/drawing/2014/main" id="{5171C190-DC28-68BB-D8B8-52934E215175}"/>
              </a:ext>
            </a:extLst>
          </p:cNvPr>
          <p:cNvPicPr>
            <a:picLocks noChangeAspect="1"/>
          </p:cNvPicPr>
          <p:nvPr/>
        </p:nvPicPr>
        <p:blipFill>
          <a:blip r:embed="rId5"/>
          <a:stretch>
            <a:fillRect/>
          </a:stretch>
        </p:blipFill>
        <p:spPr>
          <a:xfrm>
            <a:off x="8940788" y="5788819"/>
            <a:ext cx="622124" cy="628424"/>
          </a:xfrm>
          <a:prstGeom prst="rect">
            <a:avLst/>
          </a:prstGeom>
        </p:spPr>
      </p:pic>
    </p:spTree>
    <p:extLst>
      <p:ext uri="{BB962C8B-B14F-4D97-AF65-F5344CB8AC3E}">
        <p14:creationId xmlns:p14="http://schemas.microsoft.com/office/powerpoint/2010/main" val="357217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266F-1BB0-718A-50DE-C66324857D43}"/>
              </a:ext>
            </a:extLst>
          </p:cNvPr>
          <p:cNvSpPr>
            <a:spLocks noGrp="1"/>
          </p:cNvSpPr>
          <p:nvPr>
            <p:ph type="title"/>
          </p:nvPr>
        </p:nvSpPr>
        <p:spPr/>
        <p:txBody>
          <a:bodyPr/>
          <a:lstStyle/>
          <a:p>
            <a:r>
              <a:rPr lang="en-GB" sz="3600" dirty="0"/>
              <a:t>CEOS WGISS</a:t>
            </a:r>
          </a:p>
        </p:txBody>
      </p:sp>
      <p:sp>
        <p:nvSpPr>
          <p:cNvPr id="6" name="TextBox 5">
            <a:extLst>
              <a:ext uri="{FF2B5EF4-FFF2-40B4-BE49-F238E27FC236}">
                <a16:creationId xmlns:a16="http://schemas.microsoft.com/office/drawing/2014/main" id="{E4E7567E-24FE-EC12-B16A-6CA7C4CBA198}"/>
              </a:ext>
            </a:extLst>
          </p:cNvPr>
          <p:cNvSpPr txBox="1"/>
          <p:nvPr/>
        </p:nvSpPr>
        <p:spPr>
          <a:xfrm>
            <a:off x="266177" y="1104984"/>
            <a:ext cx="11808913" cy="3939540"/>
          </a:xfrm>
          <a:prstGeom prst="rect">
            <a:avLst/>
          </a:prstGeom>
          <a:noFill/>
        </p:spPr>
        <p:txBody>
          <a:bodyPr wrap="square">
            <a:spAutoFit/>
          </a:bodyPr>
          <a:lstStyle/>
          <a:p>
            <a:pPr algn="l" fontAlgn="base"/>
            <a:r>
              <a:rPr lang="en-GB" sz="2000" dirty="0"/>
              <a:t>The CEOS Working Group on Information Systems and Services (WGISS) promotes collaboration in the development of Earth observation data systems and services that manage and supply these observation data. </a:t>
            </a:r>
          </a:p>
          <a:p>
            <a:pPr algn="l" fontAlgn="base"/>
            <a:endParaRPr lang="en-GB" sz="1200" dirty="0"/>
          </a:p>
          <a:p>
            <a:pPr algn="l" fontAlgn="base"/>
            <a:r>
              <a:rPr lang="en-GB" sz="2000" dirty="0"/>
              <a:t>WGISS creates and demonstrates prototypes supporting CEOS and Group on Earth Observation (GEO) requirements.  WGISS also focuses on the internal management of EO data, the creation of information systems and the delivery of interoperable services.</a:t>
            </a:r>
          </a:p>
          <a:p>
            <a:endParaRPr lang="en-GB" sz="1200" dirty="0"/>
          </a:p>
          <a:p>
            <a:pPr algn="l" fontAlgn="base"/>
            <a:r>
              <a:rPr lang="en-GB" sz="2000" dirty="0"/>
              <a:t>WGISS supports the </a:t>
            </a:r>
            <a:r>
              <a:rPr lang="en-GB" sz="2000" b="1" dirty="0"/>
              <a:t>Data Discovery and Access Team</a:t>
            </a:r>
            <a:r>
              <a:rPr lang="en-GB" sz="2000" dirty="0"/>
              <a:t> plus three Interest Groups on:</a:t>
            </a:r>
          </a:p>
          <a:p>
            <a:pPr algn="l" fontAlgn="base"/>
            <a:endParaRPr lang="en-GB" sz="600" dirty="0"/>
          </a:p>
          <a:p>
            <a:pPr marL="1069975" lvl="2" indent="-485775" fontAlgn="base">
              <a:buFont typeface="Wingdings" pitchFamily="2" charset="2"/>
              <a:buChar char="§"/>
            </a:pPr>
            <a:r>
              <a:rPr lang="en-GB" sz="2000" b="1" dirty="0"/>
              <a:t>Technology Exploration</a:t>
            </a:r>
          </a:p>
          <a:p>
            <a:pPr marL="1069975" lvl="2" indent="-485775" fontAlgn="base">
              <a:buFont typeface="Wingdings" pitchFamily="2" charset="2"/>
              <a:buChar char="§"/>
            </a:pPr>
            <a:r>
              <a:rPr lang="en-GB" sz="2000" b="1" dirty="0"/>
              <a:t>Data Preservation &amp; Stewardship</a:t>
            </a:r>
          </a:p>
          <a:p>
            <a:pPr marL="1069975" lvl="2" indent="-485775" fontAlgn="base">
              <a:buFont typeface="Wingdings" pitchFamily="2" charset="2"/>
              <a:buChar char="§"/>
            </a:pPr>
            <a:r>
              <a:rPr lang="en-GB" sz="2000" b="1" dirty="0"/>
              <a:t>Data Interoperability &amp; Use</a:t>
            </a:r>
          </a:p>
          <a:p>
            <a:endParaRPr lang="en-GB" sz="2000" dirty="0"/>
          </a:p>
        </p:txBody>
      </p:sp>
      <p:sp>
        <p:nvSpPr>
          <p:cNvPr id="8" name="TextBox 7">
            <a:extLst>
              <a:ext uri="{FF2B5EF4-FFF2-40B4-BE49-F238E27FC236}">
                <a16:creationId xmlns:a16="http://schemas.microsoft.com/office/drawing/2014/main" id="{E46425F6-A0AC-C363-0BA0-DB39885B3145}"/>
              </a:ext>
            </a:extLst>
          </p:cNvPr>
          <p:cNvSpPr txBox="1"/>
          <p:nvPr/>
        </p:nvSpPr>
        <p:spPr>
          <a:xfrm>
            <a:off x="266177" y="6115388"/>
            <a:ext cx="6144016" cy="307777"/>
          </a:xfrm>
          <a:prstGeom prst="rect">
            <a:avLst/>
          </a:prstGeom>
          <a:noFill/>
        </p:spPr>
        <p:txBody>
          <a:bodyPr wrap="square">
            <a:spAutoFit/>
          </a:bodyPr>
          <a:lstStyle/>
          <a:p>
            <a:r>
              <a:rPr lang="en-GB" dirty="0">
                <a:hlinkClick r:id="rId3"/>
              </a:rPr>
              <a:t>https://ceos.org/ourwork/workinggroups/wgiss/</a:t>
            </a:r>
            <a:endParaRPr lang="en-GB" dirty="0"/>
          </a:p>
        </p:txBody>
      </p:sp>
      <p:sp>
        <p:nvSpPr>
          <p:cNvPr id="9" name="TextBox 8">
            <a:extLst>
              <a:ext uri="{FF2B5EF4-FFF2-40B4-BE49-F238E27FC236}">
                <a16:creationId xmlns:a16="http://schemas.microsoft.com/office/drawing/2014/main" id="{4E440F56-2ED2-4D60-4195-38D9D150D2AF}"/>
              </a:ext>
            </a:extLst>
          </p:cNvPr>
          <p:cNvSpPr txBox="1"/>
          <p:nvPr/>
        </p:nvSpPr>
        <p:spPr>
          <a:xfrm>
            <a:off x="8354860" y="4500290"/>
            <a:ext cx="3720229" cy="1938992"/>
          </a:xfrm>
          <a:prstGeom prst="rect">
            <a:avLst/>
          </a:prstGeom>
          <a:noFill/>
          <a:ln w="25400">
            <a:solidFill>
              <a:schemeClr val="tx1"/>
            </a:solidFill>
          </a:ln>
        </p:spPr>
        <p:txBody>
          <a:bodyPr wrap="square" rtlCol="0">
            <a:spAutoFit/>
          </a:bodyPr>
          <a:lstStyle/>
          <a:p>
            <a:pPr algn="r"/>
            <a:r>
              <a:rPr lang="en-GB" sz="2000" dirty="0"/>
              <a:t>2024-2025 WGISS Chair</a:t>
            </a:r>
          </a:p>
          <a:p>
            <a:pPr algn="r"/>
            <a:r>
              <a:rPr lang="en-GB" sz="2000" i="1" dirty="0"/>
              <a:t>Tim </a:t>
            </a:r>
            <a:r>
              <a:rPr lang="en-GB" sz="2000" i="1" dirty="0" err="1"/>
              <a:t>Sohre</a:t>
            </a:r>
            <a:endParaRPr lang="en-GB" sz="2000" i="1" dirty="0"/>
          </a:p>
          <a:p>
            <a:pPr algn="r"/>
            <a:endParaRPr lang="en-GB" sz="2000" dirty="0"/>
          </a:p>
          <a:p>
            <a:pPr algn="r"/>
            <a:r>
              <a:rPr lang="en-GB" sz="2000" dirty="0"/>
              <a:t>2024-2025 WGISS Vice-Chair</a:t>
            </a:r>
          </a:p>
          <a:p>
            <a:pPr algn="r"/>
            <a:r>
              <a:rPr lang="en-GB" sz="2000" i="1" dirty="0" err="1"/>
              <a:t>Nitant</a:t>
            </a:r>
            <a:r>
              <a:rPr lang="en-GB" sz="2000" i="1" dirty="0"/>
              <a:t> Dube</a:t>
            </a:r>
          </a:p>
          <a:p>
            <a:pPr algn="r"/>
            <a:endParaRPr lang="en-GB" sz="2000" i="1" dirty="0"/>
          </a:p>
        </p:txBody>
      </p:sp>
      <p:pic>
        <p:nvPicPr>
          <p:cNvPr id="10" name="Picture 9">
            <a:extLst>
              <a:ext uri="{FF2B5EF4-FFF2-40B4-BE49-F238E27FC236}">
                <a16:creationId xmlns:a16="http://schemas.microsoft.com/office/drawing/2014/main" id="{5ECB0617-1ADE-B410-0224-6A1DCF29D752}"/>
              </a:ext>
            </a:extLst>
          </p:cNvPr>
          <p:cNvPicPr>
            <a:picLocks noChangeAspect="1"/>
          </p:cNvPicPr>
          <p:nvPr/>
        </p:nvPicPr>
        <p:blipFill>
          <a:blip r:embed="rId4"/>
          <a:stretch>
            <a:fillRect/>
          </a:stretch>
        </p:blipFill>
        <p:spPr>
          <a:xfrm>
            <a:off x="8732298" y="4883963"/>
            <a:ext cx="1239405" cy="463995"/>
          </a:xfrm>
          <a:prstGeom prst="rect">
            <a:avLst/>
          </a:prstGeom>
        </p:spPr>
      </p:pic>
      <p:pic>
        <p:nvPicPr>
          <p:cNvPr id="2" name="Picture 1">
            <a:extLst>
              <a:ext uri="{FF2B5EF4-FFF2-40B4-BE49-F238E27FC236}">
                <a16:creationId xmlns:a16="http://schemas.microsoft.com/office/drawing/2014/main" id="{F9D94182-27FD-9DDA-7C00-1F337654430D}"/>
              </a:ext>
            </a:extLst>
          </p:cNvPr>
          <p:cNvPicPr>
            <a:picLocks noChangeAspect="1"/>
          </p:cNvPicPr>
          <p:nvPr/>
        </p:nvPicPr>
        <p:blipFill>
          <a:blip r:embed="rId5"/>
          <a:stretch>
            <a:fillRect/>
          </a:stretch>
        </p:blipFill>
        <p:spPr>
          <a:xfrm>
            <a:off x="9720190" y="5789711"/>
            <a:ext cx="636621" cy="608740"/>
          </a:xfrm>
          <a:prstGeom prst="rect">
            <a:avLst/>
          </a:prstGeom>
        </p:spPr>
      </p:pic>
    </p:spTree>
    <p:extLst>
      <p:ext uri="{BB962C8B-B14F-4D97-AF65-F5344CB8AC3E}">
        <p14:creationId xmlns:p14="http://schemas.microsoft.com/office/powerpoint/2010/main" val="4209425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216965" y="1740842"/>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Thank you!</a:t>
            </a:r>
            <a:endParaRPr sz="4000" i="1" dirty="0"/>
          </a:p>
        </p:txBody>
      </p:sp>
      <p:sp>
        <p:nvSpPr>
          <p:cNvPr id="2" name="Google Shape;67;p7">
            <a:extLst>
              <a:ext uri="{FF2B5EF4-FFF2-40B4-BE49-F238E27FC236}">
                <a16:creationId xmlns:a16="http://schemas.microsoft.com/office/drawing/2014/main" id="{F757B9D6-6F1E-370F-2F64-9E56EEA1876E}"/>
              </a:ext>
            </a:extLst>
          </p:cNvPr>
          <p:cNvSpPr/>
          <p:nvPr/>
        </p:nvSpPr>
        <p:spPr>
          <a:xfrm>
            <a:off x="7043738" y="3925705"/>
            <a:ext cx="5148262"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fr-FR" sz="2200" b="1" i="0" u="none" strike="noStrike" cap="none" dirty="0">
                <a:solidFill>
                  <a:schemeClr val="accent1"/>
                </a:solidFill>
                <a:latin typeface="Arial"/>
                <a:ea typeface="Arial"/>
                <a:cs typeface="Arial"/>
                <a:sym typeface="Arial"/>
              </a:rPr>
              <a:t>   </a:t>
            </a:r>
          </a:p>
        </p:txBody>
      </p:sp>
    </p:spTree>
    <p:extLst>
      <p:ext uri="{BB962C8B-B14F-4D97-AF65-F5344CB8AC3E}">
        <p14:creationId xmlns:p14="http://schemas.microsoft.com/office/powerpoint/2010/main" val="2968331317"/>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92a242a-a3b0-43b2-b81a-576b104cf8b0" xsi:nil="true"/>
    <lcf76f155ced4ddcb4097134ff3c332f xmlns="72c27b34-1b25-4250-b328-5bf8e959a2e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70FBBFFCD15449839570E9C06B93E3" ma:contentTypeVersion="16" ma:contentTypeDescription="Create a new document." ma:contentTypeScope="" ma:versionID="556cf6d4f93498bfeecd804fef4d1033">
  <xsd:schema xmlns:xsd="http://www.w3.org/2001/XMLSchema" xmlns:xs="http://www.w3.org/2001/XMLSchema" xmlns:p="http://schemas.microsoft.com/office/2006/metadata/properties" xmlns:ns2="72c27b34-1b25-4250-b328-5bf8e959a2eb" xmlns:ns3="692a242a-a3b0-43b2-b81a-576b104cf8b0" targetNamespace="http://schemas.microsoft.com/office/2006/metadata/properties" ma:root="true" ma:fieldsID="01ba9dfcf9754ccc23af77b7fac476ec" ns2:_="" ns3:_="">
    <xsd:import namespace="72c27b34-1b25-4250-b328-5bf8e959a2eb"/>
    <xsd:import namespace="692a242a-a3b0-43b2-b81a-576b104cf8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c27b34-1b25-4250-b328-5bf8e959a2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e19eb1-911f-4d1b-90a6-c7d5047e868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92a242a-a3b0-43b2-b81a-576b104cf8b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1120871-c191-4b92-8506-6a011a618937}" ma:internalName="TaxCatchAll" ma:showField="CatchAllData" ma:web="692a242a-a3b0-43b2-b81a-576b104cf8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2F28DD-3C0A-4A2C-AA64-2816FD4CB4E6}">
  <ds:schemaRefs>
    <ds:schemaRef ds:uri="http://purl.org/dc/elements/1.1/"/>
    <ds:schemaRef ds:uri="http://schemas.microsoft.com/office/2006/documentManagement/types"/>
    <ds:schemaRef ds:uri="http://schemas.openxmlformats.org/package/2006/metadata/core-properties"/>
    <ds:schemaRef ds:uri="692a242a-a3b0-43b2-b81a-576b104cf8b0"/>
    <ds:schemaRef ds:uri="http://schemas.microsoft.com/office/2006/metadata/properties"/>
    <ds:schemaRef ds:uri="http://purl.org/dc/terms/"/>
    <ds:schemaRef ds:uri="http://purl.org/dc/dcmitype/"/>
    <ds:schemaRef ds:uri="http://schemas.microsoft.com/office/infopath/2007/PartnerControls"/>
    <ds:schemaRef ds:uri="72c27b34-1b25-4250-b328-5bf8e959a2eb"/>
    <ds:schemaRef ds:uri="http://www.w3.org/XML/1998/namespace"/>
  </ds:schemaRefs>
</ds:datastoreItem>
</file>

<file path=customXml/itemProps2.xml><?xml version="1.0" encoding="utf-8"?>
<ds:datastoreItem xmlns:ds="http://schemas.openxmlformats.org/officeDocument/2006/customXml" ds:itemID="{AAAB4E34-8C8C-475D-8EF5-14AC3D801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c27b34-1b25-4250-b328-5bf8e959a2eb"/>
    <ds:schemaRef ds:uri="692a242a-a3b0-43b2-b81a-576b104cf8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AB56E0-101E-46C0-A462-BF11C35F1FC6}">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19467</TotalTime>
  <Words>808</Words>
  <Application>Microsoft Macintosh PowerPoint</Application>
  <PresentationFormat>Widescreen</PresentationFormat>
  <Paragraphs>101</Paragraphs>
  <Slides>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Chalkboard</vt:lpstr>
      <vt:lpstr>Courier New</vt:lpstr>
      <vt:lpstr>Noto Sans Symbols</vt:lpstr>
      <vt:lpstr>Wingdings</vt:lpstr>
      <vt:lpstr>ceos</vt:lpstr>
      <vt:lpstr>Committee on Earth Observation Satellites</vt:lpstr>
      <vt:lpstr>CEOS Working Groups</vt:lpstr>
      <vt:lpstr>CEOS WGCV</vt:lpstr>
      <vt:lpstr>CEOS WGCapD</vt:lpstr>
      <vt:lpstr>CEOS/CGMS WGClimate</vt:lpstr>
      <vt:lpstr>CEOS WGDisasters</vt:lpstr>
      <vt:lpstr>CEOS WGISS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CEOS Plenary  Presentation Template and Guidance</dc:title>
  <dc:creator>Marsal Olivier</dc:creator>
  <cp:lastModifiedBy>Marie-Claire Greening</cp:lastModifiedBy>
  <cp:revision>15</cp:revision>
  <cp:lastPrinted>2022-11-09T09:26:34Z</cp:lastPrinted>
  <dcterms:modified xsi:type="dcterms:W3CDTF">2024-01-03T12:59:25Z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0x0101005970FBBFFCD15449839570E9C06B93E3</vt:lpwstr>
  </property>
  <property fmtid="{D5CDD505-2E9C-101B-9397-08002B2CF9AE}" pid="3" name="MediaServiceImageTags">
    <vt:lpwstr/>
  </property>
</Properties>
</file>