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4"/>
  </p:sldMasterIdLst>
  <p:notesMasterIdLst>
    <p:notesMasterId r:id="rId17"/>
  </p:notesMasterIdLst>
  <p:sldIdLst>
    <p:sldId id="256" r:id="rId5"/>
    <p:sldId id="278" r:id="rId6"/>
    <p:sldId id="312" r:id="rId7"/>
    <p:sldId id="311" r:id="rId8"/>
    <p:sldId id="280" r:id="rId9"/>
    <p:sldId id="281" r:id="rId10"/>
    <p:sldId id="260" r:id="rId11"/>
    <p:sldId id="296" r:id="rId12"/>
    <p:sldId id="283" r:id="rId13"/>
    <p:sldId id="313" r:id="rId14"/>
    <p:sldId id="282" r:id="rId15"/>
    <p:sldId id="277" r:id="rId16"/>
  </p:sldIdLst>
  <p:sldSz cx="12192000" cy="6858000"/>
  <p:notesSz cx="6797675" cy="987266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47"/>
    <p:restoredTop sz="95481"/>
  </p:normalViewPr>
  <p:slideViewPr>
    <p:cSldViewPr snapToGrid="0">
      <p:cViewPr varScale="1">
        <p:scale>
          <a:sx n="112" d="100"/>
          <a:sy n="112" d="100"/>
        </p:scale>
        <p:origin x="216" y="25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7950"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689515"/>
            <a:ext cx="5438140" cy="444269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6002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53648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0" name="Google Shape;160;p5:notes"/>
          <p:cNvSpPr>
            <a:spLocks noGrp="1" noRot="1" noChangeAspect="1"/>
          </p:cNvSpPr>
          <p:nvPr>
            <p:ph type="sldImg" idx="2"/>
          </p:nvPr>
        </p:nvSpPr>
        <p:spPr>
          <a:xfrm>
            <a:off x="107950"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2636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72" y="6562800"/>
            <a:ext cx="64488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en-GB" b="1" dirty="0">
                <a:solidFill>
                  <a:schemeClr val="accent1"/>
                </a:solidFill>
              </a:rPr>
              <a:t>CEOS Overview</a:t>
            </a:r>
            <a:endParaRPr b="1" dirty="0">
              <a:solidFill>
                <a:schemeClr val="accent1"/>
              </a:solidFill>
            </a:endParaRPr>
          </a:p>
          <a:p>
            <a:pPr marL="0" marR="0" lvl="0" indent="0" algn="l" rtl="0">
              <a:spcBef>
                <a:spcPts val="0"/>
              </a:spcBef>
              <a:spcAft>
                <a:spcPts val="0"/>
              </a:spcAft>
              <a:buNone/>
            </a:pPr>
            <a:endParaRPr b="1" dirty="0">
              <a:solidFill>
                <a:schemeClr val="accent1"/>
              </a:solidFill>
            </a:endParaRPr>
          </a:p>
          <a:p>
            <a:pPr marL="0" marR="0" lvl="0" indent="0" algn="l" rtl="0">
              <a:spcBef>
                <a:spcPts val="0"/>
              </a:spcBef>
              <a:spcAft>
                <a:spcPts val="0"/>
              </a:spcAft>
              <a:buClr>
                <a:schemeClr val="dk1"/>
              </a:buClr>
              <a:buSzPts val="1100"/>
              <a:buFont typeface="Arial"/>
              <a:buNone/>
            </a:pPr>
            <a:endParaRPr b="1" dirty="0">
              <a:solidFill>
                <a:schemeClr val="accent1"/>
              </a:solidFill>
            </a:endParaRPr>
          </a:p>
          <a:p>
            <a:pPr marL="0" marR="0" lvl="0" indent="0" algn="l" rtl="0">
              <a:spcBef>
                <a:spcPts val="0"/>
              </a:spcBef>
              <a:spcAft>
                <a:spcPts val="0"/>
              </a:spcAft>
              <a:buNone/>
            </a:pPr>
            <a:endParaRPr b="1" dirty="0">
              <a:solidFill>
                <a:schemeClr val="accent1"/>
              </a:solidFil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2022 CEOS Plenary	Biarritz, France	Nov. 29 – Dec. 1</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2022 CEOS Plenary	Biarritz, France	Nov. 29 – Dec. 1</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6">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7">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deliverables.ceos.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6" y="175938"/>
            <a:ext cx="80394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4600" dirty="0"/>
              <a:t>Committee on</a:t>
            </a:r>
            <a:br>
              <a:rPr lang="en-GB" sz="4600" dirty="0"/>
            </a:br>
            <a:r>
              <a:rPr lang="en-GB" sz="4600" dirty="0"/>
              <a:t>Earth</a:t>
            </a:r>
            <a:br>
              <a:rPr lang="en-GB" sz="4600" dirty="0"/>
            </a:br>
            <a:r>
              <a:rPr lang="en-GB" sz="4600" dirty="0"/>
              <a:t>Observation</a:t>
            </a:r>
            <a:br>
              <a:rPr lang="en-GB" sz="4600" dirty="0"/>
            </a:br>
            <a:r>
              <a:rPr lang="en-GB" sz="4600" dirty="0"/>
              <a:t>Satellites</a:t>
            </a:r>
            <a:endParaRPr sz="4000" i="1" dirty="0"/>
          </a:p>
        </p:txBody>
      </p:sp>
      <p:sp>
        <p:nvSpPr>
          <p:cNvPr id="67" name="Google Shape;67;p7"/>
          <p:cNvSpPr/>
          <p:nvPr/>
        </p:nvSpPr>
        <p:spPr>
          <a:xfrm>
            <a:off x="6704630" y="4599473"/>
            <a:ext cx="5148262" cy="260520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lang="en-GB" sz="2200" b="1" dirty="0">
              <a:solidFill>
                <a:schemeClr val="accent1"/>
              </a:solidFill>
            </a:endParaRPr>
          </a:p>
          <a:p>
            <a:pPr marL="0" marR="0" lvl="0" indent="0" algn="r" rtl="0">
              <a:lnSpc>
                <a:spcPct val="150000"/>
              </a:lnSpc>
              <a:spcBef>
                <a:spcPts val="0"/>
              </a:spcBef>
              <a:spcAft>
                <a:spcPts val="0"/>
              </a:spcAft>
              <a:buNone/>
            </a:pPr>
            <a:endParaRPr lang="en-GB" sz="2200" b="1" dirty="0">
              <a:solidFill>
                <a:schemeClr val="accent1"/>
              </a:solidFill>
            </a:endParaRPr>
          </a:p>
          <a:p>
            <a:pPr marL="0" marR="0" lvl="0" indent="0" algn="r" rtl="0">
              <a:lnSpc>
                <a:spcPct val="150000"/>
              </a:lnSpc>
              <a:spcBef>
                <a:spcPts val="0"/>
              </a:spcBef>
              <a:spcAft>
                <a:spcPts val="0"/>
              </a:spcAft>
              <a:buNone/>
            </a:pPr>
            <a:r>
              <a:rPr lang="en-GB" sz="2200" b="1" i="1" dirty="0">
                <a:solidFill>
                  <a:schemeClr val="accent1"/>
                </a:solidFill>
              </a:rPr>
              <a:t>CEOS Overview</a:t>
            </a:r>
          </a:p>
          <a:p>
            <a:pPr marL="0" marR="0" lvl="0" indent="0" algn="r" rtl="0">
              <a:lnSpc>
                <a:spcPct val="150000"/>
              </a:lnSpc>
              <a:spcBef>
                <a:spcPts val="0"/>
              </a:spcBef>
              <a:spcAft>
                <a:spcPts val="0"/>
              </a:spcAft>
              <a:buNone/>
            </a:pPr>
            <a:r>
              <a:rPr lang="en-US" sz="2200" b="1" i="1" dirty="0">
                <a:solidFill>
                  <a:schemeClr val="accent1"/>
                </a:solidFill>
              </a:rPr>
              <a:t>February 2025</a:t>
            </a:r>
            <a:endParaRPr lang="fr-FR" sz="2200" b="1" i="1"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endParaRPr lang="fr-FR" sz="2200" b="1" i="0" u="none" strike="noStrike" cap="none" dirty="0">
              <a:solidFill>
                <a:schemeClr val="accent1"/>
              </a:solidFill>
              <a:latin typeface="Arial"/>
              <a:ea typeface="Arial"/>
              <a:cs typeface="Arial"/>
              <a:sym typeface="Arial"/>
            </a:endParaRPr>
          </a:p>
        </p:txBody>
      </p:sp>
      <p:sp>
        <p:nvSpPr>
          <p:cNvPr id="2" name="TextBox 1">
            <a:extLst>
              <a:ext uri="{FF2B5EF4-FFF2-40B4-BE49-F238E27FC236}">
                <a16:creationId xmlns:a16="http://schemas.microsoft.com/office/drawing/2014/main" id="{257E7938-20E3-ACC2-2BDF-FC76947008BE}"/>
              </a:ext>
            </a:extLst>
          </p:cNvPr>
          <p:cNvSpPr txBox="1"/>
          <p:nvPr/>
        </p:nvSpPr>
        <p:spPr>
          <a:xfrm>
            <a:off x="7575884" y="327095"/>
            <a:ext cx="2971800"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2400" i="1" dirty="0">
                <a:solidFill>
                  <a:schemeClr val="bg1"/>
                </a:solidFill>
                <a:latin typeface="Chalkboard" panose="03050602040202020205" pitchFamily="66" charset="77"/>
              </a:rPr>
              <a:t>Viewing Earth</a:t>
            </a:r>
          </a:p>
          <a:p>
            <a:pPr marL="541338" lvl="2" indent="-541338" algn="l" rtl="0" latinLnBrk="1" hangingPunct="0"/>
            <a:r>
              <a:rPr lang="en-US" sz="2400" i="1" dirty="0">
                <a:solidFill>
                  <a:schemeClr val="bg1"/>
                </a:solidFill>
                <a:latin typeface="Chalkboard" panose="03050602040202020205" pitchFamily="66" charset="77"/>
              </a:rPr>
              <a:t>	Serving Society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C1F14-D909-FA39-77C1-27061A8A8A41}"/>
              </a:ext>
            </a:extLst>
          </p:cNvPr>
          <p:cNvSpPr>
            <a:spLocks noGrp="1"/>
          </p:cNvSpPr>
          <p:nvPr>
            <p:ph type="title"/>
          </p:nvPr>
        </p:nvSpPr>
        <p:spPr/>
        <p:txBody>
          <a:bodyPr/>
          <a:lstStyle/>
          <a:p>
            <a:r>
              <a:rPr lang="en-GB" sz="4400" dirty="0"/>
              <a:t>CEOS Plenaries</a:t>
            </a:r>
            <a:endParaRPr lang="en-FR" dirty="0"/>
          </a:p>
        </p:txBody>
      </p:sp>
      <p:graphicFrame>
        <p:nvGraphicFramePr>
          <p:cNvPr id="4" name="Table 3">
            <a:extLst>
              <a:ext uri="{FF2B5EF4-FFF2-40B4-BE49-F238E27FC236}">
                <a16:creationId xmlns:a16="http://schemas.microsoft.com/office/drawing/2014/main" id="{646A3B41-9C3B-3491-56AE-5D5DA86C12B6}"/>
              </a:ext>
            </a:extLst>
          </p:cNvPr>
          <p:cNvGraphicFramePr>
            <a:graphicFrameLocks noGrp="1"/>
          </p:cNvGraphicFramePr>
          <p:nvPr>
            <p:extLst>
              <p:ext uri="{D42A27DB-BD31-4B8C-83A1-F6EECF244321}">
                <p14:modId xmlns:p14="http://schemas.microsoft.com/office/powerpoint/2010/main" val="2526815798"/>
              </p:ext>
            </p:extLst>
          </p:nvPr>
        </p:nvGraphicFramePr>
        <p:xfrm>
          <a:off x="285679" y="1143730"/>
          <a:ext cx="11601522" cy="5262805"/>
        </p:xfrm>
        <a:graphic>
          <a:graphicData uri="http://schemas.openxmlformats.org/drawingml/2006/table">
            <a:tbl>
              <a:tblPr firstRow="1" bandRow="1">
                <a:tableStyleId>{5C22544A-7EE6-4342-B048-85BDC9FD1C3A}</a:tableStyleId>
              </a:tblPr>
              <a:tblGrid>
                <a:gridCol w="998392">
                  <a:extLst>
                    <a:ext uri="{9D8B030D-6E8A-4147-A177-3AD203B41FA5}">
                      <a16:colId xmlns:a16="http://schemas.microsoft.com/office/drawing/2014/main" val="3799815464"/>
                    </a:ext>
                  </a:extLst>
                </a:gridCol>
                <a:gridCol w="697167">
                  <a:extLst>
                    <a:ext uri="{9D8B030D-6E8A-4147-A177-3AD203B41FA5}">
                      <a16:colId xmlns:a16="http://schemas.microsoft.com/office/drawing/2014/main" val="2687039448"/>
                    </a:ext>
                  </a:extLst>
                </a:gridCol>
                <a:gridCol w="2611177">
                  <a:extLst>
                    <a:ext uri="{9D8B030D-6E8A-4147-A177-3AD203B41FA5}">
                      <a16:colId xmlns:a16="http://schemas.microsoft.com/office/drawing/2014/main" val="1018640030"/>
                    </a:ext>
                  </a:extLst>
                </a:gridCol>
                <a:gridCol w="1436148">
                  <a:extLst>
                    <a:ext uri="{9D8B030D-6E8A-4147-A177-3AD203B41FA5}">
                      <a16:colId xmlns:a16="http://schemas.microsoft.com/office/drawing/2014/main" val="2313395351"/>
                    </a:ext>
                  </a:extLst>
                </a:gridCol>
                <a:gridCol w="301775">
                  <a:extLst>
                    <a:ext uri="{9D8B030D-6E8A-4147-A177-3AD203B41FA5}">
                      <a16:colId xmlns:a16="http://schemas.microsoft.com/office/drawing/2014/main" val="2769292150"/>
                    </a:ext>
                  </a:extLst>
                </a:gridCol>
                <a:gridCol w="935246">
                  <a:extLst>
                    <a:ext uri="{9D8B030D-6E8A-4147-A177-3AD203B41FA5}">
                      <a16:colId xmlns:a16="http://schemas.microsoft.com/office/drawing/2014/main" val="1101835334"/>
                    </a:ext>
                  </a:extLst>
                </a:gridCol>
                <a:gridCol w="791888">
                  <a:extLst>
                    <a:ext uri="{9D8B030D-6E8A-4147-A177-3AD203B41FA5}">
                      <a16:colId xmlns:a16="http://schemas.microsoft.com/office/drawing/2014/main" val="1959043687"/>
                    </a:ext>
                  </a:extLst>
                </a:gridCol>
                <a:gridCol w="2540353">
                  <a:extLst>
                    <a:ext uri="{9D8B030D-6E8A-4147-A177-3AD203B41FA5}">
                      <a16:colId xmlns:a16="http://schemas.microsoft.com/office/drawing/2014/main" val="4072901240"/>
                    </a:ext>
                  </a:extLst>
                </a:gridCol>
                <a:gridCol w="1289376">
                  <a:extLst>
                    <a:ext uri="{9D8B030D-6E8A-4147-A177-3AD203B41FA5}">
                      <a16:colId xmlns:a16="http://schemas.microsoft.com/office/drawing/2014/main" val="513685914"/>
                    </a:ext>
                  </a:extLst>
                </a:gridCol>
              </a:tblGrid>
              <a:tr h="306530">
                <a:tc>
                  <a:txBody>
                    <a:bodyPr/>
                    <a:lstStyle/>
                    <a:p>
                      <a:r>
                        <a:rPr lang="en-US" sz="1200" dirty="0">
                          <a:effectLst/>
                          <a:latin typeface="+mn-lt"/>
                        </a:rPr>
                        <a:t>Plenary</a:t>
                      </a:r>
                      <a:endParaRPr lang="en-FR" sz="1200" dirty="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Year</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Venue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Host</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Plenary</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Year</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Venue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Host</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3361088849"/>
                  </a:ext>
                </a:extLst>
              </a:tr>
              <a:tr h="232146">
                <a:tc>
                  <a:txBody>
                    <a:bodyPr/>
                    <a:lstStyle/>
                    <a:p>
                      <a:r>
                        <a:rPr lang="en-US" sz="1200" dirty="0">
                          <a:effectLst/>
                          <a:latin typeface="+mn-lt"/>
                        </a:rPr>
                        <a:t>1</a:t>
                      </a:r>
                      <a:r>
                        <a:rPr lang="en-US" sz="1200" baseline="30000" dirty="0">
                          <a:effectLst/>
                          <a:latin typeface="+mn-lt"/>
                        </a:rPr>
                        <a:t>st</a:t>
                      </a:r>
                      <a:endParaRPr lang="en-FR" sz="1200" dirty="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1984</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Washington DC, USA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NOAA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20</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2006</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Buenos Aires, Argentina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CONAE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604074950"/>
                  </a:ext>
                </a:extLst>
              </a:tr>
              <a:tr h="232146">
                <a:tc>
                  <a:txBody>
                    <a:bodyPr/>
                    <a:lstStyle/>
                    <a:p>
                      <a:r>
                        <a:rPr lang="en-US" sz="1200">
                          <a:effectLst/>
                          <a:latin typeface="+mn-lt"/>
                        </a:rPr>
                        <a:t>2</a:t>
                      </a:r>
                      <a:r>
                        <a:rPr lang="en-US" sz="1200" baseline="30000">
                          <a:effectLst/>
                          <a:latin typeface="+mn-lt"/>
                        </a:rPr>
                        <a:t>nd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1986</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Frascati, Italy</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ESA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21</a:t>
                      </a:r>
                      <a:r>
                        <a:rPr lang="en-US" sz="1200" baseline="30000">
                          <a:effectLst/>
                          <a:latin typeface="+mn-lt"/>
                        </a:rPr>
                        <a:t>st</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2007</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Kona, Hawaii, USA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USGS</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69339582"/>
                  </a:ext>
                </a:extLst>
              </a:tr>
              <a:tr h="232146">
                <a:tc>
                  <a:txBody>
                    <a:bodyPr/>
                    <a:lstStyle/>
                    <a:p>
                      <a:r>
                        <a:rPr lang="en-US" sz="1200">
                          <a:effectLst/>
                          <a:latin typeface="+mn-lt"/>
                        </a:rPr>
                        <a:t>3</a:t>
                      </a:r>
                      <a:r>
                        <a:rPr lang="en-US" sz="1200" baseline="30000">
                          <a:effectLst/>
                          <a:latin typeface="+mn-lt"/>
                        </a:rPr>
                        <a:t>rd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1988</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Ottawa, Canada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22</a:t>
                      </a:r>
                      <a:r>
                        <a:rPr lang="en-US" sz="1200" baseline="30000">
                          <a:effectLst/>
                          <a:latin typeface="+mn-lt"/>
                        </a:rPr>
                        <a:t>nd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2008</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George, South Africa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CSIR</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2562533603"/>
                  </a:ext>
                </a:extLst>
              </a:tr>
              <a:tr h="318372">
                <a:tc>
                  <a:txBody>
                    <a:bodyPr/>
                    <a:lstStyle/>
                    <a:p>
                      <a:r>
                        <a:rPr lang="en-US" sz="1200">
                          <a:effectLst/>
                          <a:latin typeface="+mn-lt"/>
                        </a:rPr>
                        <a:t>4</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1990</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fr-FR" sz="1200" dirty="0">
                          <a:effectLst/>
                          <a:latin typeface="+mn-lt"/>
                        </a:rPr>
                        <a:t>Sao Jose dos Campos, Brazil</a:t>
                      </a:r>
                      <a:endParaRPr lang="en-FR" sz="1200" dirty="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INPE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23</a:t>
                      </a:r>
                      <a:r>
                        <a:rPr lang="en-US" sz="1200" baseline="30000">
                          <a:effectLst/>
                          <a:latin typeface="+mn-lt"/>
                        </a:rPr>
                        <a:t>rd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2009</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Phuket, Thailand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GISTDA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3204915002"/>
                  </a:ext>
                </a:extLst>
              </a:tr>
              <a:tr h="283439">
                <a:tc>
                  <a:txBody>
                    <a:bodyPr/>
                    <a:lstStyle/>
                    <a:p>
                      <a:r>
                        <a:rPr lang="en-US" sz="1200">
                          <a:effectLst/>
                          <a:latin typeface="+mn-lt"/>
                        </a:rPr>
                        <a:t>5</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1991</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Washington DC, USA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NASA/NOAA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24</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2010</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Rio de Janeiro, Brazil</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INPE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999105776"/>
                  </a:ext>
                </a:extLst>
              </a:tr>
              <a:tr h="232146">
                <a:tc>
                  <a:txBody>
                    <a:bodyPr/>
                    <a:lstStyle/>
                    <a:p>
                      <a:r>
                        <a:rPr lang="en-US" sz="1200">
                          <a:effectLst/>
                          <a:latin typeface="+mn-lt"/>
                        </a:rPr>
                        <a:t>6</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1992</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London, UK</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BNSC</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25</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2011</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Lucca, Italy</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ASI</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2910877428"/>
                  </a:ext>
                </a:extLst>
              </a:tr>
              <a:tr h="318372">
                <a:tc>
                  <a:txBody>
                    <a:bodyPr/>
                    <a:lstStyle/>
                    <a:p>
                      <a:r>
                        <a:rPr lang="en-US" sz="1200">
                          <a:effectLst/>
                          <a:latin typeface="+mn-lt"/>
                        </a:rPr>
                        <a:t>7</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1993</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Tsukuba, Japan</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MEXT/NASDA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26</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2012</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Bangalore, India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ISRO</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3679639587"/>
                  </a:ext>
                </a:extLst>
              </a:tr>
              <a:tr h="232146">
                <a:tc>
                  <a:txBody>
                    <a:bodyPr/>
                    <a:lstStyle/>
                    <a:p>
                      <a:r>
                        <a:rPr lang="en-US" sz="1200">
                          <a:effectLst/>
                          <a:latin typeface="+mn-lt"/>
                        </a:rPr>
                        <a:t>8</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1994</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Berlin, Germany</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DARA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27</a:t>
                      </a:r>
                      <a:r>
                        <a:rPr lang="en-US" sz="1200" baseline="30000">
                          <a:effectLst/>
                          <a:latin typeface="+mn-lt"/>
                        </a:rPr>
                        <a:t>th</a:t>
                      </a:r>
                      <a:r>
                        <a:rPr lang="en-US" sz="1200">
                          <a:effectLst/>
                          <a:latin typeface="+mn-lt"/>
                        </a:rPr>
                        <a:t>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2013</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Montreal, Canada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2331226007"/>
                  </a:ext>
                </a:extLst>
              </a:tr>
              <a:tr h="306530">
                <a:tc>
                  <a:txBody>
                    <a:bodyPr/>
                    <a:lstStyle/>
                    <a:p>
                      <a:r>
                        <a:rPr lang="en-US" sz="1200">
                          <a:effectLst/>
                          <a:latin typeface="+mn-lt"/>
                        </a:rPr>
                        <a:t>9</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1995</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Montreal, Canada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28th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2014</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Trömso, Norway</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EUMETSAT</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1542318065"/>
                  </a:ext>
                </a:extLst>
              </a:tr>
              <a:tr h="232146">
                <a:tc>
                  <a:txBody>
                    <a:bodyPr/>
                    <a:lstStyle/>
                    <a:p>
                      <a:r>
                        <a:rPr lang="en-US" sz="1200">
                          <a:effectLst/>
                          <a:latin typeface="+mn-lt"/>
                        </a:rPr>
                        <a:t>10</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1996</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Canberra, Australia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CSIRO</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29th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2015</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Kyoto, Japan</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JAXA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2815944786"/>
                  </a:ext>
                </a:extLst>
              </a:tr>
              <a:tr h="232146">
                <a:tc>
                  <a:txBody>
                    <a:bodyPr/>
                    <a:lstStyle/>
                    <a:p>
                      <a:r>
                        <a:rPr lang="en-US" sz="1200">
                          <a:effectLst/>
                          <a:latin typeface="+mn-lt"/>
                        </a:rPr>
                        <a:t>11</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1997</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Toulouse, France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CNES</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30th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2016</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Brisbane, Australia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CSIRO</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2682442072"/>
                  </a:ext>
                </a:extLst>
              </a:tr>
              <a:tr h="232146">
                <a:tc>
                  <a:txBody>
                    <a:bodyPr/>
                    <a:lstStyle/>
                    <a:p>
                      <a:r>
                        <a:rPr lang="en-US" sz="1200">
                          <a:effectLst/>
                          <a:latin typeface="+mn-lt"/>
                        </a:rPr>
                        <a:t>12</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1998</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Bangalore, India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ISRO</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31st</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2017</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GB" sz="1200">
                          <a:effectLst/>
                          <a:latin typeface="+mn-lt"/>
                        </a:rPr>
                        <a:t>Rapid City, USA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USGS</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3191240403"/>
                  </a:ext>
                </a:extLst>
              </a:tr>
              <a:tr h="232146">
                <a:tc>
                  <a:txBody>
                    <a:bodyPr/>
                    <a:lstStyle/>
                    <a:p>
                      <a:r>
                        <a:rPr lang="en-US" sz="1200">
                          <a:effectLst/>
                          <a:latin typeface="+mn-lt"/>
                        </a:rPr>
                        <a:t>13</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1999</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Stockholm, Sweden</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EUMETSAT</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32nd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2018</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Brussels, Belgium</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EC</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558891262"/>
                  </a:ext>
                </a:extLst>
              </a:tr>
              <a:tr h="306530">
                <a:tc>
                  <a:txBody>
                    <a:bodyPr/>
                    <a:lstStyle/>
                    <a:p>
                      <a:r>
                        <a:rPr lang="en-US" sz="1200">
                          <a:effectLst/>
                          <a:latin typeface="+mn-lt"/>
                        </a:rPr>
                        <a:t>14</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2000</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Rio de Janeiro, Brazil</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INPE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33rd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2019</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Hanoi, Vietnam</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VAST/VNSC</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3425271003"/>
                  </a:ext>
                </a:extLst>
              </a:tr>
              <a:tr h="318372">
                <a:tc>
                  <a:txBody>
                    <a:bodyPr/>
                    <a:lstStyle/>
                    <a:p>
                      <a:r>
                        <a:rPr lang="en-US" sz="1200">
                          <a:effectLst/>
                          <a:latin typeface="+mn-lt"/>
                        </a:rPr>
                        <a:t>15th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2001</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Kyoto, Japan</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MEXT/NASDA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34th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2020</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Virtual</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ISRO</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45649622"/>
                  </a:ext>
                </a:extLst>
              </a:tr>
              <a:tr h="232146">
                <a:tc>
                  <a:txBody>
                    <a:bodyPr/>
                    <a:lstStyle/>
                    <a:p>
                      <a:r>
                        <a:rPr lang="en-US" sz="1200">
                          <a:effectLst/>
                          <a:latin typeface="+mn-lt"/>
                        </a:rPr>
                        <a:t>16</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2002</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Frascati, Italy</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ESA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GB" sz="1200">
                          <a:effectLst/>
                          <a:latin typeface="+mn-lt"/>
                        </a:rPr>
                        <a:t>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35th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2021</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Virtual</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NASA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307430000"/>
                  </a:ext>
                </a:extLst>
              </a:tr>
              <a:tr h="232146">
                <a:tc>
                  <a:txBody>
                    <a:bodyPr/>
                    <a:lstStyle/>
                    <a:p>
                      <a:r>
                        <a:rPr lang="en-US" sz="1200">
                          <a:effectLst/>
                          <a:latin typeface="+mn-lt"/>
                        </a:rPr>
                        <a:t>17</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2003</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Colorado Springs, USA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NOAA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GB" sz="1200">
                          <a:effectLst/>
                          <a:latin typeface="+mn-lt"/>
                        </a:rPr>
                        <a:t>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36th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2022</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Biarritz, France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CNES</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3132210100"/>
                  </a:ext>
                </a:extLst>
              </a:tr>
              <a:tr h="232146">
                <a:tc>
                  <a:txBody>
                    <a:bodyPr/>
                    <a:lstStyle/>
                    <a:p>
                      <a:r>
                        <a:rPr lang="en-US" sz="1200">
                          <a:effectLst/>
                          <a:latin typeface="+mn-lt"/>
                        </a:rPr>
                        <a:t>18</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2004</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Beijing, China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NRSCC</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GB" sz="1200">
                          <a:effectLst/>
                          <a:latin typeface="+mn-lt"/>
                        </a:rPr>
                        <a:t>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37th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2023</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Chiang Rai, Thailand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GISTDA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1929457015"/>
                  </a:ext>
                </a:extLst>
              </a:tr>
              <a:tr h="232146">
                <a:tc>
                  <a:txBody>
                    <a:bodyPr/>
                    <a:lstStyle/>
                    <a:p>
                      <a:r>
                        <a:rPr lang="en-US" sz="1200" dirty="0">
                          <a:effectLst/>
                          <a:latin typeface="+mn-lt"/>
                        </a:rPr>
                        <a:t>19</a:t>
                      </a:r>
                      <a:r>
                        <a:rPr lang="en-US" sz="1200" baseline="30000" dirty="0">
                          <a:effectLst/>
                          <a:latin typeface="+mn-lt"/>
                        </a:rPr>
                        <a:t>th</a:t>
                      </a:r>
                      <a:endParaRPr lang="en-FR" sz="1200" dirty="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2005</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London, UK</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dirty="0">
                          <a:effectLst/>
                          <a:latin typeface="+mn-lt"/>
                        </a:rPr>
                        <a:t>BNSC</a:t>
                      </a:r>
                      <a:endParaRPr lang="en-FR" sz="1200" dirty="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GB" sz="1200">
                          <a:effectLst/>
                          <a:latin typeface="+mn-lt"/>
                        </a:rPr>
                        <a:t>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dirty="0">
                          <a:effectLst/>
                          <a:latin typeface="+mn-lt"/>
                        </a:rPr>
                        <a:t>38th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dirty="0">
                          <a:effectLst/>
                          <a:latin typeface="+mn-lt"/>
                        </a:rPr>
                        <a:t> 2024</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dirty="0">
                          <a:effectLst/>
                          <a:latin typeface="+mn-lt"/>
                        </a:rPr>
                        <a:t> Montreal, Canada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dirty="0">
                          <a:effectLst/>
                          <a:latin typeface="+mn-lt"/>
                        </a:rPr>
                        <a:t> CSA</a:t>
                      </a:r>
                      <a:endParaRPr lang="en-FR" sz="1200" dirty="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4280292164"/>
                  </a:ext>
                </a:extLst>
              </a:tr>
            </a:tbl>
          </a:graphicData>
        </a:graphic>
      </p:graphicFrame>
    </p:spTree>
    <p:extLst>
      <p:ext uri="{BB962C8B-B14F-4D97-AF65-F5344CB8AC3E}">
        <p14:creationId xmlns:p14="http://schemas.microsoft.com/office/powerpoint/2010/main" val="1029285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51ACBF-E8E5-6694-FA3A-864CF1B5CA50}"/>
              </a:ext>
            </a:extLst>
          </p:cNvPr>
          <p:cNvSpPr txBox="1"/>
          <p:nvPr/>
        </p:nvSpPr>
        <p:spPr>
          <a:xfrm>
            <a:off x="10391625" y="4107880"/>
            <a:ext cx="166968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dirty="0"/>
              <a:t>https://ceos.org</a:t>
            </a:r>
          </a:p>
          <a:p>
            <a:pPr algn="l" rtl="0" latinLnBrk="1" hangingPunct="0"/>
            <a:endParaRPr lang="en-US" dirty="0"/>
          </a:p>
        </p:txBody>
      </p:sp>
      <p:pic>
        <p:nvPicPr>
          <p:cNvPr id="6" name="Picture 5">
            <a:extLst>
              <a:ext uri="{FF2B5EF4-FFF2-40B4-BE49-F238E27FC236}">
                <a16:creationId xmlns:a16="http://schemas.microsoft.com/office/drawing/2014/main" id="{5314C6E9-5DB0-FE34-E14F-76825F48A6B8}"/>
              </a:ext>
            </a:extLst>
          </p:cNvPr>
          <p:cNvPicPr>
            <a:picLocks noChangeAspect="1"/>
          </p:cNvPicPr>
          <p:nvPr/>
        </p:nvPicPr>
        <p:blipFill>
          <a:blip r:embed="rId2"/>
          <a:stretch>
            <a:fillRect/>
          </a:stretch>
        </p:blipFill>
        <p:spPr>
          <a:xfrm>
            <a:off x="9753600" y="3998496"/>
            <a:ext cx="511577" cy="508000"/>
          </a:xfrm>
          <a:prstGeom prst="rect">
            <a:avLst/>
          </a:prstGeom>
        </p:spPr>
      </p:pic>
      <p:pic>
        <p:nvPicPr>
          <p:cNvPr id="7" name="Picture 6">
            <a:extLst>
              <a:ext uri="{FF2B5EF4-FFF2-40B4-BE49-F238E27FC236}">
                <a16:creationId xmlns:a16="http://schemas.microsoft.com/office/drawing/2014/main" id="{D15850D6-F0A8-4799-947A-94A642A08371}"/>
              </a:ext>
            </a:extLst>
          </p:cNvPr>
          <p:cNvPicPr>
            <a:picLocks noChangeAspect="1"/>
          </p:cNvPicPr>
          <p:nvPr/>
        </p:nvPicPr>
        <p:blipFill>
          <a:blip r:embed="rId3"/>
          <a:stretch>
            <a:fillRect/>
          </a:stretch>
        </p:blipFill>
        <p:spPr>
          <a:xfrm>
            <a:off x="9758965" y="4612170"/>
            <a:ext cx="495300" cy="444500"/>
          </a:xfrm>
          <a:prstGeom prst="rect">
            <a:avLst/>
          </a:prstGeom>
        </p:spPr>
      </p:pic>
      <p:pic>
        <p:nvPicPr>
          <p:cNvPr id="8" name="Picture 7">
            <a:extLst>
              <a:ext uri="{FF2B5EF4-FFF2-40B4-BE49-F238E27FC236}">
                <a16:creationId xmlns:a16="http://schemas.microsoft.com/office/drawing/2014/main" id="{3D810FFB-56A1-BE99-8B75-725111FEF60A}"/>
              </a:ext>
            </a:extLst>
          </p:cNvPr>
          <p:cNvPicPr>
            <a:picLocks noChangeAspect="1"/>
          </p:cNvPicPr>
          <p:nvPr/>
        </p:nvPicPr>
        <p:blipFill rotWithShape="1">
          <a:blip r:embed="rId4"/>
          <a:srcRect l="10864" t="13131" r="13028" b="12466"/>
          <a:stretch/>
        </p:blipFill>
        <p:spPr>
          <a:xfrm>
            <a:off x="9816118" y="5926483"/>
            <a:ext cx="380995" cy="380738"/>
          </a:xfrm>
          <a:prstGeom prst="rect">
            <a:avLst/>
          </a:prstGeom>
        </p:spPr>
      </p:pic>
      <p:pic>
        <p:nvPicPr>
          <p:cNvPr id="9" name="Picture 8">
            <a:extLst>
              <a:ext uri="{FF2B5EF4-FFF2-40B4-BE49-F238E27FC236}">
                <a16:creationId xmlns:a16="http://schemas.microsoft.com/office/drawing/2014/main" id="{43CAFBB6-ADBA-8E71-C03F-A3D1FBEA2909}"/>
              </a:ext>
            </a:extLst>
          </p:cNvPr>
          <p:cNvPicPr>
            <a:picLocks noChangeAspect="1"/>
          </p:cNvPicPr>
          <p:nvPr/>
        </p:nvPicPr>
        <p:blipFill>
          <a:blip r:embed="rId5"/>
          <a:stretch>
            <a:fillRect/>
          </a:stretch>
        </p:blipFill>
        <p:spPr>
          <a:xfrm>
            <a:off x="9816118" y="5205624"/>
            <a:ext cx="380995" cy="369332"/>
          </a:xfrm>
          <a:prstGeom prst="rect">
            <a:avLst/>
          </a:prstGeom>
        </p:spPr>
      </p:pic>
      <p:pic>
        <p:nvPicPr>
          <p:cNvPr id="11" name="Picture 10">
            <a:extLst>
              <a:ext uri="{FF2B5EF4-FFF2-40B4-BE49-F238E27FC236}">
                <a16:creationId xmlns:a16="http://schemas.microsoft.com/office/drawing/2014/main" id="{82E7171A-A19F-EA5B-9C63-F4C0713CC274}"/>
              </a:ext>
            </a:extLst>
          </p:cNvPr>
          <p:cNvPicPr>
            <a:picLocks noChangeAspect="1"/>
          </p:cNvPicPr>
          <p:nvPr/>
        </p:nvPicPr>
        <p:blipFill rotWithShape="1">
          <a:blip r:embed="rId6"/>
          <a:srcRect l="48945" b="9856"/>
          <a:stretch/>
        </p:blipFill>
        <p:spPr>
          <a:xfrm>
            <a:off x="323650" y="1240890"/>
            <a:ext cx="4319788" cy="768138"/>
          </a:xfrm>
          <a:prstGeom prst="rect">
            <a:avLst/>
          </a:prstGeom>
        </p:spPr>
      </p:pic>
      <p:pic>
        <p:nvPicPr>
          <p:cNvPr id="12" name="Picture 11">
            <a:extLst>
              <a:ext uri="{FF2B5EF4-FFF2-40B4-BE49-F238E27FC236}">
                <a16:creationId xmlns:a16="http://schemas.microsoft.com/office/drawing/2014/main" id="{3D6475F4-F7B1-81C1-6EC7-E88F6BA3E6ED}"/>
              </a:ext>
            </a:extLst>
          </p:cNvPr>
          <p:cNvPicPr>
            <a:picLocks noChangeAspect="1"/>
          </p:cNvPicPr>
          <p:nvPr/>
        </p:nvPicPr>
        <p:blipFill>
          <a:blip r:embed="rId7"/>
          <a:stretch>
            <a:fillRect/>
          </a:stretch>
        </p:blipFill>
        <p:spPr>
          <a:xfrm>
            <a:off x="379201" y="2955995"/>
            <a:ext cx="1341091" cy="1115064"/>
          </a:xfrm>
          <a:prstGeom prst="rect">
            <a:avLst/>
          </a:prstGeom>
        </p:spPr>
      </p:pic>
      <p:pic>
        <p:nvPicPr>
          <p:cNvPr id="13" name="Picture 12">
            <a:extLst>
              <a:ext uri="{FF2B5EF4-FFF2-40B4-BE49-F238E27FC236}">
                <a16:creationId xmlns:a16="http://schemas.microsoft.com/office/drawing/2014/main" id="{1CE40179-52DF-3706-14A8-2AA1FFDE25AB}"/>
              </a:ext>
            </a:extLst>
          </p:cNvPr>
          <p:cNvPicPr>
            <a:picLocks noChangeAspect="1"/>
          </p:cNvPicPr>
          <p:nvPr/>
        </p:nvPicPr>
        <p:blipFill>
          <a:blip r:embed="rId8"/>
          <a:stretch>
            <a:fillRect/>
          </a:stretch>
        </p:blipFill>
        <p:spPr>
          <a:xfrm>
            <a:off x="4110064" y="2803606"/>
            <a:ext cx="2869907" cy="751108"/>
          </a:xfrm>
          <a:prstGeom prst="rect">
            <a:avLst/>
          </a:prstGeom>
        </p:spPr>
      </p:pic>
      <p:pic>
        <p:nvPicPr>
          <p:cNvPr id="14" name="Picture 13">
            <a:extLst>
              <a:ext uri="{FF2B5EF4-FFF2-40B4-BE49-F238E27FC236}">
                <a16:creationId xmlns:a16="http://schemas.microsoft.com/office/drawing/2014/main" id="{BBBEEDCD-5774-027A-FEA1-74A51BB8C1FA}"/>
              </a:ext>
            </a:extLst>
          </p:cNvPr>
          <p:cNvPicPr>
            <a:picLocks noChangeAspect="1"/>
          </p:cNvPicPr>
          <p:nvPr/>
        </p:nvPicPr>
        <p:blipFill>
          <a:blip r:embed="rId9"/>
          <a:stretch>
            <a:fillRect/>
          </a:stretch>
        </p:blipFill>
        <p:spPr>
          <a:xfrm>
            <a:off x="4989373" y="1610354"/>
            <a:ext cx="1466373" cy="765318"/>
          </a:xfrm>
          <a:prstGeom prst="rect">
            <a:avLst/>
          </a:prstGeom>
        </p:spPr>
      </p:pic>
      <p:pic>
        <p:nvPicPr>
          <p:cNvPr id="15" name="Picture 14">
            <a:extLst>
              <a:ext uri="{FF2B5EF4-FFF2-40B4-BE49-F238E27FC236}">
                <a16:creationId xmlns:a16="http://schemas.microsoft.com/office/drawing/2014/main" id="{9782660B-873F-6075-07FA-4EB3A8C2408C}"/>
              </a:ext>
            </a:extLst>
          </p:cNvPr>
          <p:cNvPicPr>
            <a:picLocks noChangeAspect="1"/>
          </p:cNvPicPr>
          <p:nvPr/>
        </p:nvPicPr>
        <p:blipFill>
          <a:blip r:embed="rId10"/>
          <a:stretch>
            <a:fillRect/>
          </a:stretch>
        </p:blipFill>
        <p:spPr>
          <a:xfrm>
            <a:off x="7311234" y="2620851"/>
            <a:ext cx="3803650" cy="425450"/>
          </a:xfrm>
          <a:prstGeom prst="rect">
            <a:avLst/>
          </a:prstGeom>
        </p:spPr>
      </p:pic>
      <p:pic>
        <p:nvPicPr>
          <p:cNvPr id="17" name="Picture 16">
            <a:extLst>
              <a:ext uri="{FF2B5EF4-FFF2-40B4-BE49-F238E27FC236}">
                <a16:creationId xmlns:a16="http://schemas.microsoft.com/office/drawing/2014/main" id="{D6ABCB9C-2750-6A54-3813-49925CB43E43}"/>
              </a:ext>
            </a:extLst>
          </p:cNvPr>
          <p:cNvPicPr>
            <a:picLocks noChangeAspect="1"/>
          </p:cNvPicPr>
          <p:nvPr/>
        </p:nvPicPr>
        <p:blipFill rotWithShape="1">
          <a:blip r:embed="rId11"/>
          <a:srcRect b="2576"/>
          <a:stretch/>
        </p:blipFill>
        <p:spPr>
          <a:xfrm>
            <a:off x="7247240" y="1357833"/>
            <a:ext cx="825500" cy="853728"/>
          </a:xfrm>
          <a:prstGeom prst="rect">
            <a:avLst/>
          </a:prstGeom>
        </p:spPr>
      </p:pic>
      <p:pic>
        <p:nvPicPr>
          <p:cNvPr id="18" name="Picture 17">
            <a:extLst>
              <a:ext uri="{FF2B5EF4-FFF2-40B4-BE49-F238E27FC236}">
                <a16:creationId xmlns:a16="http://schemas.microsoft.com/office/drawing/2014/main" id="{44C766ED-1E92-A215-427B-F46CB3A50DAD}"/>
              </a:ext>
            </a:extLst>
          </p:cNvPr>
          <p:cNvPicPr>
            <a:picLocks noChangeAspect="1"/>
          </p:cNvPicPr>
          <p:nvPr/>
        </p:nvPicPr>
        <p:blipFill>
          <a:blip r:embed="rId12"/>
          <a:stretch>
            <a:fillRect/>
          </a:stretch>
        </p:blipFill>
        <p:spPr>
          <a:xfrm>
            <a:off x="4700802" y="4252496"/>
            <a:ext cx="1503416" cy="518419"/>
          </a:xfrm>
          <a:prstGeom prst="rect">
            <a:avLst/>
          </a:prstGeom>
        </p:spPr>
      </p:pic>
      <p:pic>
        <p:nvPicPr>
          <p:cNvPr id="19" name="Picture 18">
            <a:extLst>
              <a:ext uri="{FF2B5EF4-FFF2-40B4-BE49-F238E27FC236}">
                <a16:creationId xmlns:a16="http://schemas.microsoft.com/office/drawing/2014/main" id="{613ADB99-A58A-79AE-E28D-8B13875310F8}"/>
              </a:ext>
            </a:extLst>
          </p:cNvPr>
          <p:cNvPicPr>
            <a:picLocks noChangeAspect="1"/>
          </p:cNvPicPr>
          <p:nvPr/>
        </p:nvPicPr>
        <p:blipFill>
          <a:blip r:embed="rId13"/>
          <a:stretch>
            <a:fillRect/>
          </a:stretch>
        </p:blipFill>
        <p:spPr>
          <a:xfrm>
            <a:off x="6319721" y="3646907"/>
            <a:ext cx="2869907" cy="424152"/>
          </a:xfrm>
          <a:prstGeom prst="rect">
            <a:avLst/>
          </a:prstGeom>
        </p:spPr>
      </p:pic>
      <p:pic>
        <p:nvPicPr>
          <p:cNvPr id="20" name="Picture 19">
            <a:extLst>
              <a:ext uri="{FF2B5EF4-FFF2-40B4-BE49-F238E27FC236}">
                <a16:creationId xmlns:a16="http://schemas.microsoft.com/office/drawing/2014/main" id="{B7E3EA29-A7EA-83F4-F1E7-6A19DFD2ED20}"/>
              </a:ext>
            </a:extLst>
          </p:cNvPr>
          <p:cNvPicPr>
            <a:picLocks noChangeAspect="1"/>
          </p:cNvPicPr>
          <p:nvPr/>
        </p:nvPicPr>
        <p:blipFill>
          <a:blip r:embed="rId14"/>
          <a:stretch>
            <a:fillRect/>
          </a:stretch>
        </p:blipFill>
        <p:spPr>
          <a:xfrm>
            <a:off x="771133" y="4464884"/>
            <a:ext cx="3424822" cy="456237"/>
          </a:xfrm>
          <a:prstGeom prst="rect">
            <a:avLst/>
          </a:prstGeom>
        </p:spPr>
      </p:pic>
      <p:pic>
        <p:nvPicPr>
          <p:cNvPr id="21" name="Picture 20">
            <a:extLst>
              <a:ext uri="{FF2B5EF4-FFF2-40B4-BE49-F238E27FC236}">
                <a16:creationId xmlns:a16="http://schemas.microsoft.com/office/drawing/2014/main" id="{CC067B66-79B9-3733-F011-31972FF2E499}"/>
              </a:ext>
            </a:extLst>
          </p:cNvPr>
          <p:cNvPicPr>
            <a:picLocks noChangeAspect="1"/>
          </p:cNvPicPr>
          <p:nvPr/>
        </p:nvPicPr>
        <p:blipFill>
          <a:blip r:embed="rId15"/>
          <a:stretch>
            <a:fillRect/>
          </a:stretch>
        </p:blipFill>
        <p:spPr>
          <a:xfrm>
            <a:off x="8531681" y="1277310"/>
            <a:ext cx="2781301" cy="425766"/>
          </a:xfrm>
          <a:prstGeom prst="rect">
            <a:avLst/>
          </a:prstGeom>
        </p:spPr>
      </p:pic>
      <p:pic>
        <p:nvPicPr>
          <p:cNvPr id="22" name="Picture 21">
            <a:extLst>
              <a:ext uri="{FF2B5EF4-FFF2-40B4-BE49-F238E27FC236}">
                <a16:creationId xmlns:a16="http://schemas.microsoft.com/office/drawing/2014/main" id="{A1BB9D1D-642E-149D-24F6-9F7FFEFDA007}"/>
              </a:ext>
            </a:extLst>
          </p:cNvPr>
          <p:cNvPicPr>
            <a:picLocks noChangeAspect="1"/>
          </p:cNvPicPr>
          <p:nvPr/>
        </p:nvPicPr>
        <p:blipFill>
          <a:blip r:embed="rId16"/>
          <a:stretch>
            <a:fillRect/>
          </a:stretch>
        </p:blipFill>
        <p:spPr>
          <a:xfrm>
            <a:off x="1213838" y="2258629"/>
            <a:ext cx="2982117" cy="438017"/>
          </a:xfrm>
          <a:prstGeom prst="rect">
            <a:avLst/>
          </a:prstGeom>
        </p:spPr>
      </p:pic>
      <p:pic>
        <p:nvPicPr>
          <p:cNvPr id="23" name="Picture 22">
            <a:extLst>
              <a:ext uri="{FF2B5EF4-FFF2-40B4-BE49-F238E27FC236}">
                <a16:creationId xmlns:a16="http://schemas.microsoft.com/office/drawing/2014/main" id="{2E977565-CC2D-A151-90E1-9539A32B2E22}"/>
              </a:ext>
            </a:extLst>
          </p:cNvPr>
          <p:cNvPicPr>
            <a:picLocks noChangeAspect="1"/>
          </p:cNvPicPr>
          <p:nvPr/>
        </p:nvPicPr>
        <p:blipFill>
          <a:blip r:embed="rId17"/>
          <a:stretch>
            <a:fillRect/>
          </a:stretch>
        </p:blipFill>
        <p:spPr>
          <a:xfrm>
            <a:off x="2539993" y="3675999"/>
            <a:ext cx="2333208" cy="436896"/>
          </a:xfrm>
          <a:prstGeom prst="rect">
            <a:avLst/>
          </a:prstGeom>
        </p:spPr>
      </p:pic>
      <p:pic>
        <p:nvPicPr>
          <p:cNvPr id="24" name="Picture 23">
            <a:extLst>
              <a:ext uri="{FF2B5EF4-FFF2-40B4-BE49-F238E27FC236}">
                <a16:creationId xmlns:a16="http://schemas.microsoft.com/office/drawing/2014/main" id="{01047C35-E41E-C015-FECA-BB981640EB31}"/>
              </a:ext>
            </a:extLst>
          </p:cNvPr>
          <p:cNvPicPr>
            <a:picLocks noChangeAspect="1"/>
          </p:cNvPicPr>
          <p:nvPr/>
        </p:nvPicPr>
        <p:blipFill>
          <a:blip r:embed="rId18"/>
          <a:stretch>
            <a:fillRect/>
          </a:stretch>
        </p:blipFill>
        <p:spPr>
          <a:xfrm>
            <a:off x="1514767" y="5431153"/>
            <a:ext cx="2227064" cy="552642"/>
          </a:xfrm>
          <a:prstGeom prst="rect">
            <a:avLst/>
          </a:prstGeom>
        </p:spPr>
      </p:pic>
      <p:sp>
        <p:nvSpPr>
          <p:cNvPr id="25" name="TextBox 24">
            <a:extLst>
              <a:ext uri="{FF2B5EF4-FFF2-40B4-BE49-F238E27FC236}">
                <a16:creationId xmlns:a16="http://schemas.microsoft.com/office/drawing/2014/main" id="{4D1C4340-8842-C6E6-5CE5-ADD933D858A1}"/>
              </a:ext>
            </a:extLst>
          </p:cNvPr>
          <p:cNvSpPr txBox="1"/>
          <p:nvPr/>
        </p:nvSpPr>
        <p:spPr>
          <a:xfrm>
            <a:off x="10412214" y="5266401"/>
            <a:ext cx="4705350"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dirty="0"/>
              <a:t>@</a:t>
            </a:r>
            <a:r>
              <a:rPr lang="en-US" dirty="0" err="1"/>
              <a:t>socialceos</a:t>
            </a:r>
            <a:endParaRPr lang="en-US" dirty="0"/>
          </a:p>
        </p:txBody>
      </p:sp>
      <p:sp>
        <p:nvSpPr>
          <p:cNvPr id="26" name="TextBox 25">
            <a:extLst>
              <a:ext uri="{FF2B5EF4-FFF2-40B4-BE49-F238E27FC236}">
                <a16:creationId xmlns:a16="http://schemas.microsoft.com/office/drawing/2014/main" id="{5B5F5A56-C40C-7487-2940-4DBE35D63C4F}"/>
              </a:ext>
            </a:extLst>
          </p:cNvPr>
          <p:cNvSpPr txBox="1"/>
          <p:nvPr/>
        </p:nvSpPr>
        <p:spPr>
          <a:xfrm>
            <a:off x="10401303" y="4643132"/>
            <a:ext cx="4705350"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dirty="0"/>
              <a:t>@</a:t>
            </a:r>
            <a:r>
              <a:rPr lang="en-US" dirty="0" err="1"/>
              <a:t>ceosdotorg</a:t>
            </a:r>
            <a:endParaRPr lang="en-US" dirty="0"/>
          </a:p>
        </p:txBody>
      </p:sp>
      <p:sp>
        <p:nvSpPr>
          <p:cNvPr id="2" name="Title 2">
            <a:extLst>
              <a:ext uri="{FF2B5EF4-FFF2-40B4-BE49-F238E27FC236}">
                <a16:creationId xmlns:a16="http://schemas.microsoft.com/office/drawing/2014/main" id="{2064EC91-B253-6D45-0AD0-841FF34FB2F9}"/>
              </a:ext>
            </a:extLst>
          </p:cNvPr>
          <p:cNvSpPr>
            <a:spLocks noGrp="1"/>
          </p:cNvSpPr>
          <p:nvPr>
            <p:ph type="title"/>
          </p:nvPr>
        </p:nvSpPr>
        <p:spPr>
          <a:xfrm>
            <a:off x="179769" y="240715"/>
            <a:ext cx="9386864" cy="779002"/>
          </a:xfrm>
        </p:spPr>
        <p:txBody>
          <a:bodyPr/>
          <a:lstStyle/>
          <a:p>
            <a:r>
              <a:rPr lang="en-GB" sz="3600" dirty="0"/>
              <a:t>Engage with CEOS!</a:t>
            </a:r>
          </a:p>
        </p:txBody>
      </p:sp>
      <p:pic>
        <p:nvPicPr>
          <p:cNvPr id="3" name="Picture 2">
            <a:extLst>
              <a:ext uri="{FF2B5EF4-FFF2-40B4-BE49-F238E27FC236}">
                <a16:creationId xmlns:a16="http://schemas.microsoft.com/office/drawing/2014/main" id="{0D87E5B3-9A5C-A140-8C48-9F5B7C5F1E17}"/>
              </a:ext>
            </a:extLst>
          </p:cNvPr>
          <p:cNvPicPr>
            <a:picLocks noChangeAspect="1"/>
          </p:cNvPicPr>
          <p:nvPr/>
        </p:nvPicPr>
        <p:blipFill>
          <a:blip r:embed="rId19"/>
          <a:stretch>
            <a:fillRect/>
          </a:stretch>
        </p:blipFill>
        <p:spPr>
          <a:xfrm>
            <a:off x="6713624" y="4731309"/>
            <a:ext cx="2208308" cy="556963"/>
          </a:xfrm>
          <a:prstGeom prst="rect">
            <a:avLst/>
          </a:prstGeom>
        </p:spPr>
      </p:pic>
      <p:pic>
        <p:nvPicPr>
          <p:cNvPr id="4" name="Picture 3">
            <a:extLst>
              <a:ext uri="{FF2B5EF4-FFF2-40B4-BE49-F238E27FC236}">
                <a16:creationId xmlns:a16="http://schemas.microsoft.com/office/drawing/2014/main" id="{B5A732E8-C938-EE05-529B-04FCBCAB5905}"/>
              </a:ext>
            </a:extLst>
          </p:cNvPr>
          <p:cNvPicPr>
            <a:picLocks noChangeAspect="1"/>
          </p:cNvPicPr>
          <p:nvPr/>
        </p:nvPicPr>
        <p:blipFill>
          <a:blip r:embed="rId20"/>
          <a:stretch>
            <a:fillRect/>
          </a:stretch>
        </p:blipFill>
        <p:spPr>
          <a:xfrm>
            <a:off x="4309227" y="5381083"/>
            <a:ext cx="2171700" cy="457200"/>
          </a:xfrm>
          <a:prstGeom prst="rect">
            <a:avLst/>
          </a:prstGeom>
        </p:spPr>
      </p:pic>
      <p:sp>
        <p:nvSpPr>
          <p:cNvPr id="27" name="TextBox 26">
            <a:extLst>
              <a:ext uri="{FF2B5EF4-FFF2-40B4-BE49-F238E27FC236}">
                <a16:creationId xmlns:a16="http://schemas.microsoft.com/office/drawing/2014/main" id="{6CE951A5-64FD-E3C1-17C9-703FCDEFB44F}"/>
              </a:ext>
            </a:extLst>
          </p:cNvPr>
          <p:cNvSpPr txBox="1"/>
          <p:nvPr/>
        </p:nvSpPr>
        <p:spPr>
          <a:xfrm>
            <a:off x="10391625" y="5889670"/>
            <a:ext cx="7585656" cy="523220"/>
          </a:xfrm>
          <a:prstGeom prst="rect">
            <a:avLst/>
          </a:prstGeom>
          <a:noFill/>
        </p:spPr>
        <p:txBody>
          <a:bodyPr wrap="square">
            <a:spAutoFit/>
          </a:bodyPr>
          <a:lstStyle/>
          <a:p>
            <a:r>
              <a:rPr lang="en-CH" dirty="0"/>
              <a:t>www.linkedin.com/</a:t>
            </a:r>
            <a:br>
              <a:rPr lang="en-CH" dirty="0"/>
            </a:br>
            <a:r>
              <a:rPr lang="en-CH" dirty="0"/>
              <a:t>company/ceosdotorg</a:t>
            </a:r>
          </a:p>
        </p:txBody>
      </p:sp>
    </p:spTree>
    <p:extLst>
      <p:ext uri="{BB962C8B-B14F-4D97-AF65-F5344CB8AC3E}">
        <p14:creationId xmlns:p14="http://schemas.microsoft.com/office/powerpoint/2010/main" val="1230786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title"/>
          </p:nvPr>
        </p:nvSpPr>
        <p:spPr>
          <a:xfrm>
            <a:off x="216965" y="1740842"/>
            <a:ext cx="61571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Thank you!</a:t>
            </a:r>
            <a:endParaRPr sz="4000" i="1" dirty="0"/>
          </a:p>
        </p:txBody>
      </p:sp>
      <p:sp>
        <p:nvSpPr>
          <p:cNvPr id="2" name="Google Shape;67;p7">
            <a:extLst>
              <a:ext uri="{FF2B5EF4-FFF2-40B4-BE49-F238E27FC236}">
                <a16:creationId xmlns:a16="http://schemas.microsoft.com/office/drawing/2014/main" id="{F757B9D6-6F1E-370F-2F64-9E56EEA1876E}"/>
              </a:ext>
            </a:extLst>
          </p:cNvPr>
          <p:cNvSpPr/>
          <p:nvPr/>
        </p:nvSpPr>
        <p:spPr>
          <a:xfrm>
            <a:off x="7043738" y="3925705"/>
            <a:ext cx="5148262" cy="260520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endParaRPr>
          </a:p>
          <a:p>
            <a:pPr marL="0" marR="0" lvl="0" indent="0" algn="r" rtl="0">
              <a:lnSpc>
                <a:spcPct val="150000"/>
              </a:lnSpc>
              <a:spcBef>
                <a:spcPts val="0"/>
              </a:spcBef>
              <a:spcAft>
                <a:spcPts val="0"/>
              </a:spcAft>
              <a:buNone/>
            </a:pPr>
            <a:r>
              <a:rPr lang="fr-FR" sz="2200" b="1" i="0" u="none" strike="noStrike" cap="none" dirty="0">
                <a:solidFill>
                  <a:schemeClr val="accent1"/>
                </a:solidFill>
                <a:latin typeface="Arial"/>
                <a:ea typeface="Arial"/>
                <a:cs typeface="Arial"/>
                <a:sym typeface="Arial"/>
              </a:rPr>
              <a:t>   </a:t>
            </a:r>
          </a:p>
        </p:txBody>
      </p:sp>
    </p:spTree>
    <p:extLst>
      <p:ext uri="{BB962C8B-B14F-4D97-AF65-F5344CB8AC3E}">
        <p14:creationId xmlns:p14="http://schemas.microsoft.com/office/powerpoint/2010/main" val="2968331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010B66C-ACF2-350A-62D8-66886E4E1F19}"/>
              </a:ext>
            </a:extLst>
          </p:cNvPr>
          <p:cNvSpPr>
            <a:spLocks noGrp="1"/>
          </p:cNvSpPr>
          <p:nvPr>
            <p:ph type="body" idx="1"/>
          </p:nvPr>
        </p:nvSpPr>
        <p:spPr>
          <a:xfrm>
            <a:off x="304800" y="1244161"/>
            <a:ext cx="11582400" cy="962796"/>
          </a:xfrm>
        </p:spPr>
        <p:txBody>
          <a:bodyPr/>
          <a:lstStyle/>
          <a:p>
            <a:pPr marL="101600" indent="0">
              <a:buNone/>
            </a:pPr>
            <a:r>
              <a:rPr lang="en-AU" sz="2000" dirty="0"/>
              <a:t>The Committee on Earth Observation Satellites (CEOS) was </a:t>
            </a:r>
            <a:r>
              <a:rPr lang="en-AU" sz="2000" dirty="0">
                <a:sym typeface="Arial"/>
              </a:rPr>
              <a:t>stablished in 1984 under </a:t>
            </a:r>
            <a:r>
              <a:rPr lang="en-GB" sz="2000" dirty="0"/>
              <a:t>aegis of the G7 Economic Summit of Industrial Nations Working Group on Growth, Technology, and Employment</a:t>
            </a:r>
          </a:p>
          <a:p>
            <a:pPr marL="101600" indent="0">
              <a:buNone/>
            </a:pPr>
            <a:endParaRPr lang="en-GB" sz="2000" dirty="0"/>
          </a:p>
        </p:txBody>
      </p:sp>
      <p:sp>
        <p:nvSpPr>
          <p:cNvPr id="29" name="TextBox 28">
            <a:extLst>
              <a:ext uri="{FF2B5EF4-FFF2-40B4-BE49-F238E27FC236}">
                <a16:creationId xmlns:a16="http://schemas.microsoft.com/office/drawing/2014/main" id="{66A87D82-21D8-58D8-47C3-243388C907C4}"/>
              </a:ext>
            </a:extLst>
          </p:cNvPr>
          <p:cNvSpPr txBox="1"/>
          <p:nvPr/>
        </p:nvSpPr>
        <p:spPr>
          <a:xfrm>
            <a:off x="333486" y="2418333"/>
            <a:ext cx="4902114" cy="31700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101600"/>
            <a:r>
              <a:rPr lang="en-GB" sz="2000" dirty="0">
                <a:sym typeface="Arial"/>
              </a:rPr>
              <a:t>Now in its fourth decade,</a:t>
            </a:r>
          </a:p>
          <a:p>
            <a:pPr marL="101600"/>
            <a:r>
              <a:rPr lang="en-US" altLang="x-none" sz="2000" dirty="0"/>
              <a:t>CEOS comprises</a:t>
            </a:r>
          </a:p>
          <a:p>
            <a:pPr marL="444500" indent="-342900">
              <a:buFont typeface="Arial" panose="020B0604020202020204" pitchFamily="34" charset="0"/>
              <a:buChar char="•"/>
            </a:pPr>
            <a:r>
              <a:rPr lang="en-US" altLang="x-none" sz="2000" b="1" dirty="0"/>
              <a:t>34 Members</a:t>
            </a:r>
          </a:p>
          <a:p>
            <a:pPr marL="101600"/>
            <a:r>
              <a:rPr lang="en-US" altLang="x-none" sz="2000" dirty="0"/>
              <a:t>	(</a:t>
            </a:r>
            <a:r>
              <a:rPr lang="en-US" altLang="x-none" sz="2000" i="1" dirty="0"/>
              <a:t>Space Agencies</a:t>
            </a:r>
            <a:r>
              <a:rPr lang="en-US" altLang="x-none" sz="2000" dirty="0"/>
              <a:t>) and</a:t>
            </a:r>
          </a:p>
          <a:p>
            <a:pPr marL="444500" indent="-342900">
              <a:buFont typeface="Arial" panose="020B0604020202020204" pitchFamily="34" charset="0"/>
              <a:buChar char="•"/>
            </a:pPr>
            <a:r>
              <a:rPr lang="en-US" altLang="x-none" sz="2000" b="1" dirty="0"/>
              <a:t>30 Associates</a:t>
            </a:r>
          </a:p>
          <a:p>
            <a:pPr marL="933450" indent="-831850"/>
            <a:r>
              <a:rPr lang="en-AU" sz="2000" dirty="0"/>
              <a:t>	(</a:t>
            </a:r>
            <a:r>
              <a:rPr lang="en-AU" sz="2000" i="1" dirty="0"/>
              <a:t>UN Agencies, Phase A programmes or supporting ground facility programmes</a:t>
            </a:r>
            <a:r>
              <a:rPr lang="en-AU" sz="2000" dirty="0"/>
              <a:t>)</a:t>
            </a:r>
          </a:p>
          <a:p>
            <a:pPr marL="101600" indent="0">
              <a:buNone/>
            </a:pPr>
            <a:r>
              <a:rPr lang="en-US" altLang="x-none" sz="2000" dirty="0"/>
              <a:t>All of whom contribute to CEOS on a ‘best efforts’ and voluntary basis.</a:t>
            </a:r>
            <a:endParaRPr lang="en-US" sz="2000" dirty="0"/>
          </a:p>
        </p:txBody>
      </p:sp>
      <p:sp>
        <p:nvSpPr>
          <p:cNvPr id="56" name="Text Placeholder 2">
            <a:extLst>
              <a:ext uri="{FF2B5EF4-FFF2-40B4-BE49-F238E27FC236}">
                <a16:creationId xmlns:a16="http://schemas.microsoft.com/office/drawing/2014/main" id="{5FE0F69C-8827-6A0F-8CB2-1092DD8306AD}"/>
              </a:ext>
            </a:extLst>
          </p:cNvPr>
          <p:cNvSpPr txBox="1">
            <a:spLocks/>
          </p:cNvSpPr>
          <p:nvPr/>
        </p:nvSpPr>
        <p:spPr>
          <a:xfrm>
            <a:off x="304800" y="126304"/>
            <a:ext cx="9146984" cy="914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lt1"/>
                </a:solidFill>
              </a:rPr>
              <a:t>CEOS Membership</a:t>
            </a:r>
          </a:p>
        </p:txBody>
      </p:sp>
      <p:pic>
        <p:nvPicPr>
          <p:cNvPr id="58" name="Picture 57">
            <a:extLst>
              <a:ext uri="{FF2B5EF4-FFF2-40B4-BE49-F238E27FC236}">
                <a16:creationId xmlns:a16="http://schemas.microsoft.com/office/drawing/2014/main" id="{81AFA87E-0C64-D315-C427-C3F544D19CC9}"/>
              </a:ext>
            </a:extLst>
          </p:cNvPr>
          <p:cNvPicPr>
            <a:picLocks noChangeAspect="1"/>
          </p:cNvPicPr>
          <p:nvPr/>
        </p:nvPicPr>
        <p:blipFill rotWithShape="1">
          <a:blip r:embed="rId3"/>
          <a:srcRect b="13958"/>
          <a:stretch/>
        </p:blipFill>
        <p:spPr>
          <a:xfrm>
            <a:off x="5235600" y="2583136"/>
            <a:ext cx="6808518" cy="3154044"/>
          </a:xfrm>
          <a:prstGeom prst="rect">
            <a:avLst/>
          </a:prstGeom>
        </p:spPr>
      </p:pic>
      <p:pic>
        <p:nvPicPr>
          <p:cNvPr id="3" name="Picture 2">
            <a:extLst>
              <a:ext uri="{FF2B5EF4-FFF2-40B4-BE49-F238E27FC236}">
                <a16:creationId xmlns:a16="http://schemas.microsoft.com/office/drawing/2014/main" id="{B9BB9644-1F84-6B13-6024-047A010EF0CA}"/>
              </a:ext>
            </a:extLst>
          </p:cNvPr>
          <p:cNvPicPr>
            <a:picLocks noChangeAspect="1"/>
          </p:cNvPicPr>
          <p:nvPr/>
        </p:nvPicPr>
        <p:blipFill rotWithShape="1">
          <a:blip r:embed="rId4"/>
          <a:srcRect t="8437" r="4001"/>
          <a:stretch/>
        </p:blipFill>
        <p:spPr>
          <a:xfrm>
            <a:off x="5262141" y="5154303"/>
            <a:ext cx="806565" cy="589799"/>
          </a:xfrm>
          <a:prstGeom prst="rect">
            <a:avLst/>
          </a:prstGeom>
        </p:spPr>
      </p:pic>
      <p:pic>
        <p:nvPicPr>
          <p:cNvPr id="6" name="Picture 5" descr="A red maple leaf and stars&#10;&#10;Description automatically generated">
            <a:extLst>
              <a:ext uri="{FF2B5EF4-FFF2-40B4-BE49-F238E27FC236}">
                <a16:creationId xmlns:a16="http://schemas.microsoft.com/office/drawing/2014/main" id="{C7350CF1-55C5-450B-A8BD-19638CE133A8}"/>
              </a:ext>
            </a:extLst>
          </p:cNvPr>
          <p:cNvPicPr>
            <a:picLocks noChangeAspect="1"/>
          </p:cNvPicPr>
          <p:nvPr/>
        </p:nvPicPr>
        <p:blipFill>
          <a:blip r:embed="rId5"/>
          <a:stretch>
            <a:fillRect/>
          </a:stretch>
        </p:blipFill>
        <p:spPr>
          <a:xfrm>
            <a:off x="9893261" y="3912243"/>
            <a:ext cx="488905" cy="491787"/>
          </a:xfrm>
          <a:prstGeom prst="rect">
            <a:avLst/>
          </a:prstGeom>
          <a:solidFill>
            <a:schemeClr val="lt1"/>
          </a:solidFill>
        </p:spPr>
      </p:pic>
    </p:spTree>
    <p:extLst>
      <p:ext uri="{BB962C8B-B14F-4D97-AF65-F5344CB8AC3E}">
        <p14:creationId xmlns:p14="http://schemas.microsoft.com/office/powerpoint/2010/main" val="3186560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3B10FC-6C46-5C96-152E-6C1BEE0754BD}"/>
              </a:ext>
            </a:extLst>
          </p:cNvPr>
          <p:cNvSpPr>
            <a:spLocks noGrp="1"/>
          </p:cNvSpPr>
          <p:nvPr>
            <p:ph type="title"/>
          </p:nvPr>
        </p:nvSpPr>
        <p:spPr/>
        <p:txBody>
          <a:bodyPr/>
          <a:lstStyle/>
          <a:p>
            <a:r>
              <a:rPr lang="en-GB" sz="3600" dirty="0"/>
              <a:t>CEOS Members and Associates</a:t>
            </a:r>
          </a:p>
        </p:txBody>
      </p:sp>
      <p:sp>
        <p:nvSpPr>
          <p:cNvPr id="6" name="TextBox 5">
            <a:extLst>
              <a:ext uri="{FF2B5EF4-FFF2-40B4-BE49-F238E27FC236}">
                <a16:creationId xmlns:a16="http://schemas.microsoft.com/office/drawing/2014/main" id="{80492DBF-D099-EB6C-1147-AF0A391A4719}"/>
              </a:ext>
            </a:extLst>
          </p:cNvPr>
          <p:cNvSpPr txBox="1"/>
          <p:nvPr/>
        </p:nvSpPr>
        <p:spPr>
          <a:xfrm>
            <a:off x="176048" y="1114280"/>
            <a:ext cx="7310603" cy="5324535"/>
          </a:xfrm>
          <a:prstGeom prst="rect">
            <a:avLst/>
          </a:prstGeom>
          <a:noFill/>
        </p:spPr>
        <p:txBody>
          <a:bodyPr wrap="square">
            <a:spAutoFit/>
          </a:bodyPr>
          <a:lstStyle/>
          <a:p>
            <a:pPr marL="270510" marR="365760" indent="-270510">
              <a:spcAft>
                <a:spcPts val="0"/>
              </a:spcAft>
            </a:pP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Agenzia</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Spaziale</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Italiana</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(ASI), Italy</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Canadian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Space</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Agency (CSA),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Canada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Centre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National</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d’Etudes</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Spatiales</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(CNES), France</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Centro para Desarrollo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Tecnólogico</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Industrial (CDTI),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Spain</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China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Center</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for Resources Satellite Data and Applications (CRESDA), China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Chinese Academy of Space Technology (CAST), China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Comisión Nacional</a:t>
            </a:r>
            <a:r>
              <a:rPr lang="es-ES_tradnl" sz="1000" spc="9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a:t>
            </a:r>
            <a:r>
              <a:rPr lang="es-ES_tradnl"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a:t>
            </a:r>
            <a:r>
              <a:rPr lang="es-ES_tradnl" sz="1000" spc="4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Ac</a:t>
            </a:r>
            <a:r>
              <a:rPr lang="es-ES_tradnl"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ti</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v</a:t>
            </a:r>
            <a:r>
              <a:rPr lang="es-ES_tradnl"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dade</a:t>
            </a:r>
            <a:r>
              <a:rPr lang="es-ES_tradnl"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a:t>
            </a:r>
            <a:r>
              <a:rPr lang="es-ES_tradnl" sz="1000" spc="12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Espac</a:t>
            </a:r>
            <a:r>
              <a:rPr lang="es-ES_tradnl"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a:t>
            </a:r>
            <a:r>
              <a:rPr lang="es-ES_tradnl"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l</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a:t>
            </a:r>
            <a:r>
              <a:rPr lang="es-ES_tradnl"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 </a:t>
            </a:r>
            <a:r>
              <a:rPr lang="es-ES_tradnl"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t>
            </a:r>
            <a:r>
              <a:rPr lang="es-ES_tradnl" sz="1000" spc="1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ON</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AE</a:t>
            </a:r>
            <a:r>
              <a:rPr lang="es-ES_tradnl"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a:r>
            <a:r>
              <a:rPr lang="es-ES_tradnl"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a:r>
            <a:r>
              <a:rPr lang="es-ES_tradnl" sz="1000" spc="9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Argen</a:t>
            </a:r>
            <a:r>
              <a:rPr lang="es-ES_tradnl"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ti</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a:t>
            </a:r>
            <a:r>
              <a:rPr lang="en-GB" sz="1000" spc="1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mm</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on</a:t>
            </a:r>
            <a:r>
              <a:rPr lang="en-GB" sz="1000" spc="1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w</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ea</a:t>
            </a:r>
            <a:r>
              <a:rPr lang="en-GB"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lt</a:t>
            </a:r>
            <a:r>
              <a:rPr lang="en-GB"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h</a:t>
            </a:r>
            <a:r>
              <a:rPr lang="en-GB" sz="1000" spc="16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Sc</a:t>
            </a:r>
            <a:r>
              <a:rPr lang="en-GB"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en</a:t>
            </a:r>
            <a:r>
              <a:rPr lang="en-GB"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tifi</a:t>
            </a:r>
            <a:r>
              <a:rPr lang="en-GB"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t>
            </a:r>
            <a:r>
              <a:rPr lang="en-GB" sz="1000" spc="10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an</a:t>
            </a:r>
            <a:r>
              <a:rPr lang="en-GB"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a:t>
            </a:r>
            <a:r>
              <a:rPr lang="en-GB" sz="1000" spc="5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ndu</a:t>
            </a:r>
            <a:r>
              <a:rPr lang="en-GB"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stri</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a:t>
            </a:r>
            <a:r>
              <a:rPr lang="en-GB"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l</a:t>
            </a:r>
            <a:r>
              <a:rPr lang="en-GB" sz="1000" spc="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Resea</a:t>
            </a:r>
            <a:r>
              <a:rPr lang="en-GB"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t>
            </a:r>
            <a:r>
              <a:rPr lang="en-GB"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h </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Organisation (CSIRO), Australia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Deutsches</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Zentrum</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für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Luft</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-­‐und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Raumfahrt</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(DLR), Germany</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European Commission (EC)</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European Organisation for the Exploitation of Meteorological Satellites (EUMETSAT)</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European Space Agency (ESA)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Geo-­‐Informatics and Space Technology Development Agency (GISTDA), Thailand</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Indian Space Research Organisation (ISRO), India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Instituto Nacional de Pesquisas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Espaciais</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(INPE),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Brazil</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Japan Aerospace Exploration Agency / Ministry of Education, Culture, Sports, Science and Technology (JAXA/MEXT), Japan</a:t>
            </a: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Korea Aerospace Research Institute (KARI), Republic of Korea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Korea Meteorological Administration (KMA), Republic of Korea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National Aeronautics and Space Administration (NASA), USA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National Institute of Environmental Research (NIER), Republic of Korea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National Oceanic and Atmospheric Administration (NOAA), USA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National Remote Sensing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Center</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of China (NRSCC), China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National Satellite Meteorological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Center</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 China Meteorological Administration (NSMC/CMA), China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National Space Research Agency of Nigeria (NASRDA), Nigeria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Netherlands Space Office (NSO), Netherlands</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Russian Federal Service for Hydrometeorology and Environmental Monitoring (ROSHYDROMET), Russia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Roscosmos</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State Cooperation for Space Activities (ROSCOSMOS), Russia</a:t>
            </a: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South African National Space Agency (SANSA), South Africa </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State Space Agency of Ukraine (SSAU), Ukraine</a:t>
            </a:r>
            <a:endParaRPr lang="en-GB" sz="1000" spc="10" dirty="0">
              <a:latin typeface="Times New Roman" panose="02020603050405020304" pitchFamily="18" charset="0"/>
              <a:cs typeface="Calibri" panose="020F0502020204030204" pitchFamily="34" charset="0"/>
            </a:endParaRPr>
          </a:p>
          <a:p>
            <a:pPr marL="270510" marR="365760" indent="-270510">
              <a:spcAft>
                <a:spcPts val="0"/>
              </a:spcAft>
            </a:pPr>
            <a:r>
              <a:rPr lang="en-GB" sz="1000" spc="10" dirty="0">
                <a:latin typeface="Times New Roman" panose="02020603050405020304" pitchFamily="18" charset="0"/>
                <a:cs typeface="Calibri" panose="020F0502020204030204" pitchFamily="34" charset="0"/>
              </a:rPr>
              <a:t>TÜBİTAK Space Technologies Research Institute (TÜBİTAK UZAY), Turkey</a:t>
            </a: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Arab Emirates Space Agency (UAESA), UAE</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Kingdom Space Agency (UKSA), UK</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States Geological Survey (USGS), USA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Vietnam Academy of Science and Technology (VAST), Vietnam</a:t>
            </a:r>
            <a:endParaRPr lang="en-GB" sz="1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0A280E6-FE2F-94F4-95E8-5F02C285D671}"/>
              </a:ext>
            </a:extLst>
          </p:cNvPr>
          <p:cNvSpPr txBox="1"/>
          <p:nvPr/>
        </p:nvSpPr>
        <p:spPr>
          <a:xfrm>
            <a:off x="7291200" y="1575945"/>
            <a:ext cx="5250335" cy="4708981"/>
          </a:xfrm>
          <a:prstGeom prst="rect">
            <a:avLst/>
          </a:prstGeom>
          <a:noFill/>
        </p:spPr>
        <p:txBody>
          <a:bodyPr wrap="square">
            <a:spAutoFit/>
          </a:bodyPr>
          <a:lstStyle/>
          <a:p>
            <a:pPr marL="270510" marR="365760" indent="-270510">
              <a:spcAft>
                <a:spcPts val="0"/>
              </a:spcAft>
            </a:pP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Agence</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Gabonaise</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d'Études</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et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d'Observations</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Spatiales</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(AGEOS), Gabon</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Agencia</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Espacial</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Mexicana (AEM), Mexico</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Australian Bureau of Meteorology (BoM), Australia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Belgian Federal Science Policy Office (BELSPO), Belgium</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Canada Centre for Mapping and Earth Observation (CCMEO), Canada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Earth System Science Organisation (ESSO), India</a:t>
            </a:r>
          </a:p>
          <a:p>
            <a:pPr marL="270510" marR="365760" indent="-270510">
              <a:spcAft>
                <a:spcPts val="0"/>
              </a:spcAft>
            </a:pPr>
            <a:r>
              <a:rPr lang="en-GB" sz="1000" spc="10" dirty="0">
                <a:latin typeface="Times New Roman" panose="02020603050405020304" pitchFamily="18" charset="0"/>
                <a:ea typeface="Times New Roman" panose="02020603050405020304" pitchFamily="18" charset="0"/>
                <a:cs typeface="Calibri" panose="020F0502020204030204" pitchFamily="34" charset="0"/>
              </a:rPr>
              <a:t>Environment and Climate Change Canada (ECCC), Canada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European Centre for Medium-range Weather Forecasts (ECMWF)</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Geoscience Australia (GA), Australia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Global Climate Observing System (GCOS)</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Global Geodetic Observing System (GGOS)</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Global Ocean Observing System (GOOS)</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Global Terrestrial Observing System (GTOS)</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International Science Council (ISC)</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Intergovernmental Oceanographic Commission (IOC)</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International Ocean Colour Coordinating Group (IOCCG)</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International Society of Photogrammetry and Remote Sensing (ISPRS)</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Malaysian Space Agency (MYSA), Malaysia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Norwegian Space Agency (NOSA), Norway</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Polska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Agencja</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Kosmiczna</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(POLSA), Poland</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Portuguese Space Agency (Portugal Space), Portugal</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South African Council for Scientific and Industrial Research (CSIR/SAC), South Africa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Swedish National Space Agency (SNSA), Sweden</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Nations Economic and Social Commission for Asia and the Pacific (ESCAP)</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Nations Educational, Scientific and Cultural Organization (UNESCO)</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Nations Environment Programme (UNEP)</a:t>
            </a:r>
          </a:p>
          <a:p>
            <a:pPr marL="270510" marR="365760" indent="-270510"/>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Nations Food and Agriculture Organization (FAO)</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Nations Office for Outer Space Affairs (UNOOSA)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World Climate Research Programme (WCRP)</a:t>
            </a:r>
            <a:endParaRPr lang="en-GB" sz="1000" dirty="0">
              <a:effectLst/>
              <a:latin typeface="Times New Roman" panose="02020603050405020304" pitchFamily="18" charset="0"/>
              <a:ea typeface="Times New Roman" panose="02020603050405020304" pitchFamily="18" charset="0"/>
            </a:endParaRPr>
          </a:p>
          <a:p>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World Meteorological Organization (WMO)</a:t>
            </a:r>
            <a:r>
              <a:rPr lang="en-GB" sz="1000" dirty="0">
                <a:effectLst/>
              </a:rPr>
              <a:t> </a:t>
            </a:r>
            <a:endParaRPr lang="en-GB" sz="1000" dirty="0"/>
          </a:p>
        </p:txBody>
      </p:sp>
      <p:sp>
        <p:nvSpPr>
          <p:cNvPr id="11" name="TextBox 10">
            <a:extLst>
              <a:ext uri="{FF2B5EF4-FFF2-40B4-BE49-F238E27FC236}">
                <a16:creationId xmlns:a16="http://schemas.microsoft.com/office/drawing/2014/main" id="{209C3BE6-CFAB-3842-4F4A-71439CD861E5}"/>
              </a:ext>
            </a:extLst>
          </p:cNvPr>
          <p:cNvSpPr txBox="1"/>
          <p:nvPr/>
        </p:nvSpPr>
        <p:spPr>
          <a:xfrm>
            <a:off x="3486151" y="1114280"/>
            <a:ext cx="2374368" cy="461665"/>
          </a:xfrm>
          <a:prstGeom prst="rect">
            <a:avLst/>
          </a:prstGeom>
          <a:noFill/>
        </p:spPr>
        <p:txBody>
          <a:bodyPr wrap="none" rtlCol="0">
            <a:spAutoFit/>
          </a:bodyPr>
          <a:lstStyle/>
          <a:p>
            <a:r>
              <a:rPr lang="en-GB" sz="2400" dirty="0"/>
              <a:t>MEMBERS (34)</a:t>
            </a:r>
          </a:p>
        </p:txBody>
      </p:sp>
      <p:sp>
        <p:nvSpPr>
          <p:cNvPr id="12" name="TextBox 11">
            <a:extLst>
              <a:ext uri="{FF2B5EF4-FFF2-40B4-BE49-F238E27FC236}">
                <a16:creationId xmlns:a16="http://schemas.microsoft.com/office/drawing/2014/main" id="{7C7687F0-1BC6-E514-2FD7-15EBE5E334F0}"/>
              </a:ext>
            </a:extLst>
          </p:cNvPr>
          <p:cNvSpPr txBox="1"/>
          <p:nvPr/>
        </p:nvSpPr>
        <p:spPr>
          <a:xfrm>
            <a:off x="8917332" y="1114280"/>
            <a:ext cx="2783134" cy="461665"/>
          </a:xfrm>
          <a:prstGeom prst="rect">
            <a:avLst/>
          </a:prstGeom>
          <a:noFill/>
        </p:spPr>
        <p:txBody>
          <a:bodyPr wrap="none" rtlCol="0">
            <a:spAutoFit/>
          </a:bodyPr>
          <a:lstStyle/>
          <a:p>
            <a:r>
              <a:rPr lang="en-GB" sz="2400" dirty="0"/>
              <a:t>ASSOCIATES (30)</a:t>
            </a:r>
          </a:p>
        </p:txBody>
      </p:sp>
    </p:spTree>
    <p:extLst>
      <p:ext uri="{BB962C8B-B14F-4D97-AF65-F5344CB8AC3E}">
        <p14:creationId xmlns:p14="http://schemas.microsoft.com/office/powerpoint/2010/main" val="3152975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D31144-DBFC-B28D-DB3C-D8FCCD11C96A}"/>
              </a:ext>
            </a:extLst>
          </p:cNvPr>
          <p:cNvSpPr>
            <a:spLocks noGrp="1"/>
          </p:cNvSpPr>
          <p:nvPr>
            <p:ph type="title"/>
          </p:nvPr>
        </p:nvSpPr>
        <p:spPr/>
        <p:txBody>
          <a:bodyPr/>
          <a:lstStyle/>
          <a:p>
            <a:r>
              <a:rPr lang="en-GB" sz="3600" dirty="0"/>
              <a:t>CEOS Agency Missions</a:t>
            </a:r>
          </a:p>
        </p:txBody>
      </p:sp>
      <p:sp>
        <p:nvSpPr>
          <p:cNvPr id="6" name="Text Placeholder 5">
            <a:extLst>
              <a:ext uri="{FF2B5EF4-FFF2-40B4-BE49-F238E27FC236}">
                <a16:creationId xmlns:a16="http://schemas.microsoft.com/office/drawing/2014/main" id="{4FFCF604-A80D-8F73-D501-DEB9BB9E6EBD}"/>
              </a:ext>
            </a:extLst>
          </p:cNvPr>
          <p:cNvSpPr>
            <a:spLocks noGrp="1"/>
          </p:cNvSpPr>
          <p:nvPr>
            <p:ph type="body" idx="1"/>
          </p:nvPr>
        </p:nvSpPr>
        <p:spPr>
          <a:xfrm>
            <a:off x="176048" y="1140673"/>
            <a:ext cx="8053552" cy="4662871"/>
          </a:xfrm>
        </p:spPr>
        <p:txBody>
          <a:bodyPr/>
          <a:lstStyle/>
          <a:p>
            <a:pPr marL="50800" indent="0">
              <a:buNone/>
            </a:pPr>
            <a:r>
              <a:rPr lang="en-GB" sz="2000" dirty="0"/>
              <a:t>CEOS Database Quarterly Reports</a:t>
            </a:r>
          </a:p>
          <a:p>
            <a:pPr marL="50800" indent="0">
              <a:buNone/>
            </a:pPr>
            <a:r>
              <a:rPr lang="en-GB" sz="2000" dirty="0"/>
              <a:t>Key Mission activities from the past quarter (Q4 2024)</a:t>
            </a:r>
          </a:p>
          <a:p>
            <a:pPr lvl="1">
              <a:buFont typeface="Wingdings" pitchFamily="2" charset="2"/>
              <a:buChar char="§"/>
            </a:pPr>
            <a:r>
              <a:rPr lang="en-GB" sz="1800" dirty="0"/>
              <a:t>Biomass, CO3D, GOSAT-GW, </a:t>
            </a:r>
            <a:r>
              <a:rPr lang="en-GB" sz="1800" dirty="0" err="1"/>
              <a:t>Ionosphera</a:t>
            </a:r>
            <a:r>
              <a:rPr lang="en-GB" sz="1800" dirty="0"/>
              <a:t>-M N1, </a:t>
            </a:r>
            <a:r>
              <a:rPr lang="en-GB" sz="1800" dirty="0" err="1"/>
              <a:t>Ionosphera</a:t>
            </a:r>
            <a:r>
              <a:rPr lang="en-GB" sz="1800" dirty="0"/>
              <a:t>-M N2, Kondor-FKA N2, LOTUSat-1, </a:t>
            </a:r>
            <a:r>
              <a:rPr lang="en-GB" sz="1800" dirty="0" err="1"/>
              <a:t>MicroCarb</a:t>
            </a:r>
            <a:r>
              <a:rPr lang="en-GB" sz="1800" dirty="0"/>
              <a:t>, NISAR, NORSAT-4, </a:t>
            </a:r>
            <a:r>
              <a:rPr lang="en-GB" sz="1800" dirty="0" err="1"/>
              <a:t>Resurs</a:t>
            </a:r>
            <a:r>
              <a:rPr lang="en-GB" sz="1800" dirty="0"/>
              <a:t>-P, Sentinel-1, Sentinel-1B, Sentinel-1C, THEOS-2A</a:t>
            </a:r>
          </a:p>
        </p:txBody>
      </p:sp>
      <p:pic>
        <p:nvPicPr>
          <p:cNvPr id="14" name="Picture 13">
            <a:extLst>
              <a:ext uri="{FF2B5EF4-FFF2-40B4-BE49-F238E27FC236}">
                <a16:creationId xmlns:a16="http://schemas.microsoft.com/office/drawing/2014/main" id="{3EFEC06C-CE47-4099-4414-59399D7AEAB6}"/>
              </a:ext>
            </a:extLst>
          </p:cNvPr>
          <p:cNvPicPr>
            <a:picLocks noChangeAspect="1"/>
          </p:cNvPicPr>
          <p:nvPr/>
        </p:nvPicPr>
        <p:blipFill>
          <a:blip r:embed="rId3"/>
          <a:stretch>
            <a:fillRect/>
          </a:stretch>
        </p:blipFill>
        <p:spPr>
          <a:xfrm>
            <a:off x="10494010" y="2710500"/>
            <a:ext cx="1521778" cy="1851975"/>
          </a:xfrm>
          <a:prstGeom prst="rect">
            <a:avLst/>
          </a:prstGeom>
        </p:spPr>
      </p:pic>
      <p:pic>
        <p:nvPicPr>
          <p:cNvPr id="15" name="Picture 14">
            <a:extLst>
              <a:ext uri="{FF2B5EF4-FFF2-40B4-BE49-F238E27FC236}">
                <a16:creationId xmlns:a16="http://schemas.microsoft.com/office/drawing/2014/main" id="{C67C7413-ECC6-D890-F524-3E83C9F17DEA}"/>
              </a:ext>
            </a:extLst>
          </p:cNvPr>
          <p:cNvPicPr>
            <a:picLocks noChangeAspect="1"/>
          </p:cNvPicPr>
          <p:nvPr/>
        </p:nvPicPr>
        <p:blipFill>
          <a:blip r:embed="rId4"/>
          <a:stretch>
            <a:fillRect/>
          </a:stretch>
        </p:blipFill>
        <p:spPr>
          <a:xfrm>
            <a:off x="8560502" y="1392245"/>
            <a:ext cx="1698718" cy="1889092"/>
          </a:xfrm>
          <a:prstGeom prst="rect">
            <a:avLst/>
          </a:prstGeom>
        </p:spPr>
      </p:pic>
      <p:pic>
        <p:nvPicPr>
          <p:cNvPr id="16" name="Picture 15">
            <a:extLst>
              <a:ext uri="{FF2B5EF4-FFF2-40B4-BE49-F238E27FC236}">
                <a16:creationId xmlns:a16="http://schemas.microsoft.com/office/drawing/2014/main" id="{A57E6FB5-2EA4-C73F-46D7-35573030CC92}"/>
              </a:ext>
            </a:extLst>
          </p:cNvPr>
          <p:cNvPicPr>
            <a:picLocks noChangeAspect="1"/>
          </p:cNvPicPr>
          <p:nvPr/>
        </p:nvPicPr>
        <p:blipFill>
          <a:blip r:embed="rId5"/>
          <a:stretch>
            <a:fillRect/>
          </a:stretch>
        </p:blipFill>
        <p:spPr>
          <a:xfrm>
            <a:off x="6742384" y="5243513"/>
            <a:ext cx="3092179" cy="991831"/>
          </a:xfrm>
          <a:prstGeom prst="rect">
            <a:avLst/>
          </a:prstGeom>
        </p:spPr>
      </p:pic>
      <p:pic>
        <p:nvPicPr>
          <p:cNvPr id="17" name="Picture 16">
            <a:extLst>
              <a:ext uri="{FF2B5EF4-FFF2-40B4-BE49-F238E27FC236}">
                <a16:creationId xmlns:a16="http://schemas.microsoft.com/office/drawing/2014/main" id="{2D3D5C12-00C6-4781-41C9-21AE2A9153CE}"/>
              </a:ext>
            </a:extLst>
          </p:cNvPr>
          <p:cNvPicPr>
            <a:picLocks noChangeAspect="1"/>
          </p:cNvPicPr>
          <p:nvPr/>
        </p:nvPicPr>
        <p:blipFill>
          <a:blip r:embed="rId6"/>
          <a:stretch>
            <a:fillRect/>
          </a:stretch>
        </p:blipFill>
        <p:spPr>
          <a:xfrm>
            <a:off x="8560502" y="3604785"/>
            <a:ext cx="1757455" cy="991831"/>
          </a:xfrm>
          <a:prstGeom prst="rect">
            <a:avLst/>
          </a:prstGeom>
        </p:spPr>
      </p:pic>
      <p:pic>
        <p:nvPicPr>
          <p:cNvPr id="18" name="Picture 17">
            <a:extLst>
              <a:ext uri="{FF2B5EF4-FFF2-40B4-BE49-F238E27FC236}">
                <a16:creationId xmlns:a16="http://schemas.microsoft.com/office/drawing/2014/main" id="{BDE2FD09-AD71-8942-2CC8-0D2627CD1BCA}"/>
              </a:ext>
            </a:extLst>
          </p:cNvPr>
          <p:cNvPicPr>
            <a:picLocks noChangeAspect="1"/>
          </p:cNvPicPr>
          <p:nvPr/>
        </p:nvPicPr>
        <p:blipFill>
          <a:blip r:embed="rId7"/>
          <a:stretch>
            <a:fillRect/>
          </a:stretch>
        </p:blipFill>
        <p:spPr>
          <a:xfrm>
            <a:off x="10494010" y="1333500"/>
            <a:ext cx="1363028" cy="1009650"/>
          </a:xfrm>
          <a:prstGeom prst="rect">
            <a:avLst/>
          </a:prstGeom>
        </p:spPr>
      </p:pic>
      <p:pic>
        <p:nvPicPr>
          <p:cNvPr id="19" name="Picture 18">
            <a:extLst>
              <a:ext uri="{FF2B5EF4-FFF2-40B4-BE49-F238E27FC236}">
                <a16:creationId xmlns:a16="http://schemas.microsoft.com/office/drawing/2014/main" id="{7A45E46C-DBFB-E220-5F48-9F964BAA9210}"/>
              </a:ext>
            </a:extLst>
          </p:cNvPr>
          <p:cNvPicPr>
            <a:picLocks noChangeAspect="1"/>
          </p:cNvPicPr>
          <p:nvPr/>
        </p:nvPicPr>
        <p:blipFill>
          <a:blip r:embed="rId8"/>
          <a:stretch>
            <a:fillRect/>
          </a:stretch>
        </p:blipFill>
        <p:spPr>
          <a:xfrm>
            <a:off x="10072688" y="4742271"/>
            <a:ext cx="1943100" cy="1625600"/>
          </a:xfrm>
          <a:prstGeom prst="rect">
            <a:avLst/>
          </a:prstGeom>
        </p:spPr>
      </p:pic>
      <p:pic>
        <p:nvPicPr>
          <p:cNvPr id="4" name="Picture 3">
            <a:extLst>
              <a:ext uri="{FF2B5EF4-FFF2-40B4-BE49-F238E27FC236}">
                <a16:creationId xmlns:a16="http://schemas.microsoft.com/office/drawing/2014/main" id="{F2174E24-63B4-D552-6FF9-1F24A1E04C2B}"/>
              </a:ext>
            </a:extLst>
          </p:cNvPr>
          <p:cNvPicPr>
            <a:picLocks noChangeAspect="1"/>
          </p:cNvPicPr>
          <p:nvPr/>
        </p:nvPicPr>
        <p:blipFill>
          <a:blip r:embed="rId9"/>
          <a:stretch>
            <a:fillRect/>
          </a:stretch>
        </p:blipFill>
        <p:spPr>
          <a:xfrm>
            <a:off x="383540" y="3216275"/>
            <a:ext cx="5918200" cy="2692400"/>
          </a:xfrm>
          <a:prstGeom prst="rect">
            <a:avLst/>
          </a:prstGeom>
        </p:spPr>
      </p:pic>
    </p:spTree>
    <p:extLst>
      <p:ext uri="{BB962C8B-B14F-4D97-AF65-F5344CB8AC3E}">
        <p14:creationId xmlns:p14="http://schemas.microsoft.com/office/powerpoint/2010/main" val="328277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D7C1DAD-07E6-C3D9-16CB-D85FF26C62A0}"/>
              </a:ext>
            </a:extLst>
          </p:cNvPr>
          <p:cNvSpPr>
            <a:spLocks noGrp="1"/>
          </p:cNvSpPr>
          <p:nvPr>
            <p:ph type="body" idx="1"/>
          </p:nvPr>
        </p:nvSpPr>
        <p:spPr>
          <a:xfrm>
            <a:off x="304800" y="3692832"/>
            <a:ext cx="11658599" cy="3117272"/>
          </a:xfrm>
        </p:spPr>
        <p:txBody>
          <a:bodyPr/>
          <a:lstStyle/>
          <a:p>
            <a:pPr marL="11113" lvl="1" indent="0">
              <a:buNone/>
            </a:pPr>
            <a:r>
              <a:rPr lang="en-GB" sz="2000" b="1" dirty="0"/>
              <a:t>Primary Objectives:</a:t>
            </a:r>
          </a:p>
          <a:p>
            <a:pPr marL="11113" lvl="1" indent="0">
              <a:buNone/>
            </a:pPr>
            <a:endParaRPr lang="en-GB" sz="2000" dirty="0"/>
          </a:p>
          <a:p>
            <a:pPr>
              <a:buFont typeface="Wingdings" pitchFamily="2" charset="2"/>
              <a:buChar char="§"/>
            </a:pPr>
            <a:r>
              <a:rPr lang="en-GB" sz="2000" dirty="0"/>
              <a:t>To optimise global societal benefit from space-based Earth observation missions</a:t>
            </a:r>
          </a:p>
          <a:p>
            <a:pPr>
              <a:buFont typeface="Wingdings" pitchFamily="2" charset="2"/>
              <a:buChar char="§"/>
            </a:pPr>
            <a:r>
              <a:rPr lang="en-GB" sz="2000" dirty="0"/>
              <a:t>To serve as the focal point for sustained international coordination among space-based Earth observation programs, remote sensing experts, and activities</a:t>
            </a:r>
          </a:p>
          <a:p>
            <a:pPr>
              <a:buFont typeface="Wingdings" pitchFamily="2" charset="2"/>
              <a:buChar char="§"/>
            </a:pPr>
            <a:r>
              <a:rPr lang="en-GB" sz="2000" dirty="0"/>
              <a:t>To promote complementarity and compatibility for the benefit of data user communities worldwide</a:t>
            </a:r>
          </a:p>
        </p:txBody>
      </p:sp>
      <p:sp>
        <p:nvSpPr>
          <p:cNvPr id="5" name="Text Placeholder 3">
            <a:extLst>
              <a:ext uri="{FF2B5EF4-FFF2-40B4-BE49-F238E27FC236}">
                <a16:creationId xmlns:a16="http://schemas.microsoft.com/office/drawing/2014/main" id="{754C0BF7-90A4-6892-1844-FA3CB8E6D290}"/>
              </a:ext>
            </a:extLst>
          </p:cNvPr>
          <p:cNvSpPr txBox="1">
            <a:spLocks/>
          </p:cNvSpPr>
          <p:nvPr/>
        </p:nvSpPr>
        <p:spPr>
          <a:xfrm>
            <a:off x="163937" y="128282"/>
            <a:ext cx="9392439" cy="73613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lt1"/>
                </a:solidFill>
              </a:rPr>
              <a:t>CEOS Mission &amp; Primary Objectives</a:t>
            </a:r>
          </a:p>
        </p:txBody>
      </p:sp>
      <p:pic>
        <p:nvPicPr>
          <p:cNvPr id="6" name="Picture 5">
            <a:extLst>
              <a:ext uri="{FF2B5EF4-FFF2-40B4-BE49-F238E27FC236}">
                <a16:creationId xmlns:a16="http://schemas.microsoft.com/office/drawing/2014/main" id="{5267EAF5-6DFD-19E3-1B79-951E53CC61C3}"/>
              </a:ext>
            </a:extLst>
          </p:cNvPr>
          <p:cNvPicPr>
            <a:picLocks noChangeAspect="1"/>
          </p:cNvPicPr>
          <p:nvPr/>
        </p:nvPicPr>
        <p:blipFill>
          <a:blip r:embed="rId2"/>
          <a:stretch>
            <a:fillRect/>
          </a:stretch>
        </p:blipFill>
        <p:spPr>
          <a:xfrm>
            <a:off x="583538" y="1371601"/>
            <a:ext cx="11075062" cy="2013647"/>
          </a:xfrm>
          <a:prstGeom prst="rect">
            <a:avLst/>
          </a:prstGeom>
        </p:spPr>
      </p:pic>
    </p:spTree>
    <p:extLst>
      <p:ext uri="{BB962C8B-B14F-4D97-AF65-F5344CB8AC3E}">
        <p14:creationId xmlns:p14="http://schemas.microsoft.com/office/powerpoint/2010/main" val="3392606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EA88085-CA9C-6344-D1FD-F3ACF2C0108F}"/>
              </a:ext>
            </a:extLst>
          </p:cNvPr>
          <p:cNvSpPr>
            <a:spLocks noGrp="1"/>
          </p:cNvSpPr>
          <p:nvPr>
            <p:ph type="body" idx="1"/>
          </p:nvPr>
        </p:nvSpPr>
        <p:spPr>
          <a:xfrm>
            <a:off x="1908936" y="1056818"/>
            <a:ext cx="10128992" cy="5142452"/>
          </a:xfrm>
        </p:spPr>
        <p:txBody>
          <a:bodyPr/>
          <a:lstStyle/>
          <a:p>
            <a:pPr marL="50800" indent="0">
              <a:buNone/>
            </a:pPr>
            <a:r>
              <a:rPr lang="en-GB" sz="2000" dirty="0"/>
              <a:t>Ensure that climate observation requirements identified by the Global Climate Observing System (GCOS) – and implications of the Paris Climate Agreement – are addressed. </a:t>
            </a:r>
          </a:p>
          <a:p>
            <a:pPr marL="101600" indent="0">
              <a:buNone/>
            </a:pPr>
            <a:endParaRPr lang="en-GB" sz="2000" dirty="0"/>
          </a:p>
          <a:p>
            <a:pPr marL="50800" indent="0">
              <a:buNone/>
            </a:pPr>
            <a:r>
              <a:rPr lang="en-GB" sz="2000" dirty="0"/>
              <a:t>Ensure, in the context of the Sendai Framework for Disaster Risk Reduction 2015-2030, that CEOS Agency data are made available in support of disaster risk reduction and that CEOS continues engagement with UN agencies and authorities. </a:t>
            </a:r>
          </a:p>
          <a:p>
            <a:pPr marL="101600" indent="0">
              <a:buNone/>
            </a:pPr>
            <a:endParaRPr lang="en-GB" sz="2000" dirty="0"/>
          </a:p>
          <a:p>
            <a:pPr marL="50800" indent="0">
              <a:buNone/>
            </a:pPr>
            <a:r>
              <a:rPr lang="en-GB" sz="2000" dirty="0"/>
              <a:t>Ensure that space-based Earth observation data and products are integral to the success of the next decade of the Group on Earth Observations (GEO), and that CEOS contributions to, and engagement in, GEO governance and leadership are further enhanced.</a:t>
            </a:r>
          </a:p>
          <a:p>
            <a:pPr marL="50800" indent="0">
              <a:buNone/>
            </a:pPr>
            <a:endParaRPr lang="en-GB" sz="2000" dirty="0"/>
          </a:p>
          <a:p>
            <a:pPr marL="50800" indent="0">
              <a:buNone/>
            </a:pPr>
            <a:r>
              <a:rPr lang="en-GB" sz="2000" dirty="0"/>
              <a:t>Systematically engage in and contribute to global efforts on the critical challenges that face humanity in support of the UN 2030 Agenda for Sustainable Development.</a:t>
            </a:r>
          </a:p>
          <a:p>
            <a:pPr marL="50800" indent="0">
              <a:buNone/>
            </a:pPr>
            <a:endParaRPr lang="en-GB" sz="2000" dirty="0"/>
          </a:p>
        </p:txBody>
      </p:sp>
      <p:sp>
        <p:nvSpPr>
          <p:cNvPr id="5" name="Text Placeholder 3">
            <a:extLst>
              <a:ext uri="{FF2B5EF4-FFF2-40B4-BE49-F238E27FC236}">
                <a16:creationId xmlns:a16="http://schemas.microsoft.com/office/drawing/2014/main" id="{206BEABB-A1F5-E956-782B-A9F97F173669}"/>
              </a:ext>
            </a:extLst>
          </p:cNvPr>
          <p:cNvSpPr txBox="1">
            <a:spLocks/>
          </p:cNvSpPr>
          <p:nvPr/>
        </p:nvSpPr>
        <p:spPr>
          <a:xfrm>
            <a:off x="224150" y="145812"/>
            <a:ext cx="8121316" cy="75710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lt1"/>
                </a:solidFill>
              </a:rPr>
              <a:t>CEOS Long-term Priorities</a:t>
            </a:r>
          </a:p>
        </p:txBody>
      </p:sp>
      <p:pic>
        <p:nvPicPr>
          <p:cNvPr id="6" name="Picture 5">
            <a:extLst>
              <a:ext uri="{FF2B5EF4-FFF2-40B4-BE49-F238E27FC236}">
                <a16:creationId xmlns:a16="http://schemas.microsoft.com/office/drawing/2014/main" id="{C8F408CA-5302-7BB0-1F90-4A01B02F256B}"/>
              </a:ext>
            </a:extLst>
          </p:cNvPr>
          <p:cNvPicPr>
            <a:picLocks noChangeAspect="1"/>
          </p:cNvPicPr>
          <p:nvPr/>
        </p:nvPicPr>
        <p:blipFill>
          <a:blip r:embed="rId2"/>
          <a:stretch>
            <a:fillRect/>
          </a:stretch>
        </p:blipFill>
        <p:spPr>
          <a:xfrm>
            <a:off x="914400" y="2581029"/>
            <a:ext cx="838200" cy="767763"/>
          </a:xfrm>
          <a:prstGeom prst="rect">
            <a:avLst/>
          </a:prstGeom>
        </p:spPr>
      </p:pic>
      <p:pic>
        <p:nvPicPr>
          <p:cNvPr id="7" name="Picture 6">
            <a:extLst>
              <a:ext uri="{FF2B5EF4-FFF2-40B4-BE49-F238E27FC236}">
                <a16:creationId xmlns:a16="http://schemas.microsoft.com/office/drawing/2014/main" id="{4A3300AA-6D77-5FA5-A390-EDE64C2EC9D3}"/>
              </a:ext>
            </a:extLst>
          </p:cNvPr>
          <p:cNvPicPr>
            <a:picLocks noChangeAspect="1"/>
          </p:cNvPicPr>
          <p:nvPr/>
        </p:nvPicPr>
        <p:blipFill>
          <a:blip r:embed="rId3"/>
          <a:stretch>
            <a:fillRect/>
          </a:stretch>
        </p:blipFill>
        <p:spPr>
          <a:xfrm>
            <a:off x="654080" y="4275758"/>
            <a:ext cx="1079470" cy="444634"/>
          </a:xfrm>
          <a:prstGeom prst="rect">
            <a:avLst/>
          </a:prstGeom>
        </p:spPr>
      </p:pic>
      <p:pic>
        <p:nvPicPr>
          <p:cNvPr id="8" name="Picture 7">
            <a:extLst>
              <a:ext uri="{FF2B5EF4-FFF2-40B4-BE49-F238E27FC236}">
                <a16:creationId xmlns:a16="http://schemas.microsoft.com/office/drawing/2014/main" id="{5F81BF40-64F9-7BF8-8816-AA62470F3736}"/>
              </a:ext>
            </a:extLst>
          </p:cNvPr>
          <p:cNvPicPr>
            <a:picLocks noChangeAspect="1"/>
          </p:cNvPicPr>
          <p:nvPr/>
        </p:nvPicPr>
        <p:blipFill>
          <a:blip r:embed="rId4"/>
          <a:stretch>
            <a:fillRect/>
          </a:stretch>
        </p:blipFill>
        <p:spPr>
          <a:xfrm>
            <a:off x="894678" y="5552829"/>
            <a:ext cx="869880" cy="767763"/>
          </a:xfrm>
          <a:prstGeom prst="rect">
            <a:avLst/>
          </a:prstGeom>
        </p:spPr>
      </p:pic>
      <p:pic>
        <p:nvPicPr>
          <p:cNvPr id="9" name="Picture 8">
            <a:extLst>
              <a:ext uri="{FF2B5EF4-FFF2-40B4-BE49-F238E27FC236}">
                <a16:creationId xmlns:a16="http://schemas.microsoft.com/office/drawing/2014/main" id="{16795D0C-F258-2775-1379-F6735B8EA147}"/>
              </a:ext>
            </a:extLst>
          </p:cNvPr>
          <p:cNvPicPr>
            <a:picLocks noChangeAspect="1"/>
          </p:cNvPicPr>
          <p:nvPr/>
        </p:nvPicPr>
        <p:blipFill>
          <a:blip r:embed="rId5"/>
          <a:stretch>
            <a:fillRect/>
          </a:stretch>
        </p:blipFill>
        <p:spPr>
          <a:xfrm>
            <a:off x="639480" y="1229111"/>
            <a:ext cx="1125078" cy="367081"/>
          </a:xfrm>
          <a:prstGeom prst="rect">
            <a:avLst/>
          </a:prstGeom>
        </p:spPr>
      </p:pic>
    </p:spTree>
    <p:extLst>
      <p:ext uri="{BB962C8B-B14F-4D97-AF65-F5344CB8AC3E}">
        <p14:creationId xmlns:p14="http://schemas.microsoft.com/office/powerpoint/2010/main" val="1912189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5"/>
          <p:cNvSpPr txBox="1">
            <a:spLocks noGrp="1"/>
          </p:cNvSpPr>
          <p:nvPr>
            <p:ph type="body" idx="1"/>
          </p:nvPr>
        </p:nvSpPr>
        <p:spPr>
          <a:xfrm>
            <a:off x="2532768" y="1268212"/>
            <a:ext cx="9443814" cy="25369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US" sz="2000" dirty="0"/>
              <a:t>3-year plan re-evaluated and updated annually by all CEOS entities and presented for formal endorsement in Q1 of each calendar year.</a:t>
            </a:r>
          </a:p>
          <a:p>
            <a:pPr marL="0" lvl="0" indent="0" algn="l" rtl="0">
              <a:lnSpc>
                <a:spcPct val="90000"/>
              </a:lnSpc>
              <a:spcBef>
                <a:spcPts val="1000"/>
              </a:spcBef>
              <a:spcAft>
                <a:spcPts val="0"/>
              </a:spcAft>
              <a:buSzPts val="2800"/>
              <a:buNone/>
            </a:pPr>
            <a:r>
              <a:rPr lang="en-US" sz="2000" dirty="0"/>
              <a:t>CEOS undertakes rigorous work planning, monitoring and implementation of its activities, all of which ensure CEOS’s internal accountability and external credibility.</a:t>
            </a:r>
          </a:p>
          <a:p>
            <a:pPr marL="0" indent="0">
              <a:buNone/>
            </a:pPr>
            <a:r>
              <a:rPr lang="en-US" sz="2000" b="0" i="0" u="none" strike="noStrike" cap="none" dirty="0">
                <a:solidFill>
                  <a:srgbClr val="000000"/>
                </a:solidFill>
                <a:latin typeface="Arial"/>
                <a:ea typeface="Arial"/>
                <a:cs typeface="Arial"/>
                <a:sym typeface="Arial"/>
              </a:rPr>
              <a:t>The Work Plan informs the spectrum of </a:t>
            </a:r>
            <a:r>
              <a:rPr lang="en-US" sz="2000" b="0" i="1" u="none" strike="noStrike" cap="none" dirty="0">
                <a:solidFill>
                  <a:srgbClr val="000000"/>
                </a:solidFill>
                <a:latin typeface="Arial"/>
                <a:ea typeface="Arial"/>
                <a:cs typeface="Arial"/>
                <a:sym typeface="Arial"/>
              </a:rPr>
              <a:t>deliverables</a:t>
            </a:r>
            <a:r>
              <a:rPr lang="en-US" sz="2000" b="0" i="0" u="none" strike="noStrike" cap="none" dirty="0">
                <a:solidFill>
                  <a:srgbClr val="000000"/>
                </a:solidFill>
                <a:latin typeface="Arial"/>
                <a:ea typeface="Arial"/>
                <a:cs typeface="Arial"/>
                <a:sym typeface="Arial"/>
              </a:rPr>
              <a:t> that CEOS membership agree to undertake.</a:t>
            </a:r>
          </a:p>
          <a:p>
            <a:pPr marL="0" lvl="0" indent="0" algn="l" rtl="0">
              <a:lnSpc>
                <a:spcPct val="90000"/>
              </a:lnSpc>
              <a:spcBef>
                <a:spcPts val="1000"/>
              </a:spcBef>
              <a:spcAft>
                <a:spcPts val="0"/>
              </a:spcAft>
              <a:buSzPts val="2800"/>
              <a:buNone/>
            </a:pPr>
            <a:endParaRPr sz="2000" dirty="0"/>
          </a:p>
        </p:txBody>
      </p:sp>
      <p:sp>
        <p:nvSpPr>
          <p:cNvPr id="163" name="Google Shape;163;p5"/>
          <p:cNvSpPr txBox="1">
            <a:spLocks noGrp="1"/>
          </p:cNvSpPr>
          <p:nvPr>
            <p:ph type="title"/>
          </p:nvPr>
        </p:nvSpPr>
        <p:spPr>
          <a:xfrm>
            <a:off x="215418" y="157345"/>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dirty="0"/>
              <a:t>CEOS Work Plan</a:t>
            </a:r>
            <a:endParaRPr sz="3600" dirty="0"/>
          </a:p>
        </p:txBody>
      </p:sp>
      <p:pic>
        <p:nvPicPr>
          <p:cNvPr id="164" name="Google Shape;164;p5"/>
          <p:cNvPicPr preferRelativeResize="0"/>
          <p:nvPr/>
        </p:nvPicPr>
        <p:blipFill rotWithShape="1">
          <a:blip r:embed="rId3">
            <a:alphaModFix/>
          </a:blip>
          <a:srcRect/>
          <a:stretch/>
        </p:blipFill>
        <p:spPr>
          <a:xfrm>
            <a:off x="7597902" y="3823785"/>
            <a:ext cx="4392748" cy="2361140"/>
          </a:xfrm>
          <a:prstGeom prst="rect">
            <a:avLst/>
          </a:prstGeom>
          <a:noFill/>
          <a:ln>
            <a:noFill/>
          </a:ln>
        </p:spPr>
      </p:pic>
      <p:sp>
        <p:nvSpPr>
          <p:cNvPr id="226" name="Google Shape;226;p5"/>
          <p:cNvSpPr txBox="1"/>
          <p:nvPr/>
        </p:nvSpPr>
        <p:spPr>
          <a:xfrm>
            <a:off x="215418" y="4244670"/>
            <a:ext cx="7368416" cy="1456769"/>
          </a:xfrm>
          <a:prstGeom prst="rect">
            <a:avLst/>
          </a:prstGeom>
          <a:noFill/>
          <a:ln>
            <a:noFill/>
          </a:ln>
        </p:spPr>
        <p:txBody>
          <a:bodyPr spcFirstLastPara="1" wrap="square" lIns="91425" tIns="45700" rIns="91425" bIns="45700" anchor="t" anchorCtr="0">
            <a:spAutoFit/>
          </a:bodyPr>
          <a:lstStyle/>
          <a:p>
            <a:pPr>
              <a:lnSpc>
                <a:spcPct val="90000"/>
              </a:lnSpc>
              <a:spcBef>
                <a:spcPts val="1000"/>
              </a:spcBef>
              <a:buClr>
                <a:schemeClr val="dk1"/>
              </a:buClr>
              <a:buSzPts val="2800"/>
            </a:pPr>
            <a:r>
              <a:rPr lang="en-US" sz="2000" b="0" i="0" u="none" strike="noStrike" cap="none" dirty="0">
                <a:solidFill>
                  <a:srgbClr val="000000"/>
                </a:solidFill>
                <a:latin typeface="Arial"/>
                <a:ea typeface="Arial"/>
                <a:cs typeface="Arial"/>
                <a:sym typeface="Arial"/>
              </a:rPr>
              <a:t>CEOS </a:t>
            </a:r>
            <a:r>
              <a:rPr lang="en-US" sz="2000" dirty="0">
                <a:solidFill>
                  <a:schemeClr val="dk1"/>
                </a:solidFill>
              </a:rPr>
              <a:t>deliverables are reconciled and tracked with a dedicated CEOS deliverable tracking tool.  </a:t>
            </a:r>
          </a:p>
          <a:p>
            <a:pPr>
              <a:lnSpc>
                <a:spcPct val="90000"/>
              </a:lnSpc>
              <a:spcBef>
                <a:spcPts val="1000"/>
              </a:spcBef>
              <a:buClr>
                <a:schemeClr val="dk1"/>
              </a:buClr>
              <a:buSzPts val="2800"/>
            </a:pPr>
            <a:r>
              <a:rPr lang="en-US" sz="2000" dirty="0">
                <a:solidFill>
                  <a:schemeClr val="dk1"/>
                </a:solidFill>
              </a:rPr>
              <a:t>The CEOS 2024-2026 Work Plan defines more than 120 deliverables.</a:t>
            </a:r>
            <a:endParaRPr lang="en-US" sz="2000" b="0" i="0"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9CF00FD9-9003-BE90-416B-C85032FA6B9D}"/>
              </a:ext>
            </a:extLst>
          </p:cNvPr>
          <p:cNvSpPr txBox="1"/>
          <p:nvPr/>
        </p:nvSpPr>
        <p:spPr>
          <a:xfrm>
            <a:off x="5850102" y="6165068"/>
            <a:ext cx="6126480" cy="307777"/>
          </a:xfrm>
          <a:prstGeom prst="rect">
            <a:avLst/>
          </a:prstGeom>
          <a:noFill/>
        </p:spPr>
        <p:txBody>
          <a:bodyPr wrap="square">
            <a:spAutoFit/>
          </a:bodyPr>
          <a:lstStyle/>
          <a:p>
            <a:pPr algn="r"/>
            <a:r>
              <a:rPr lang="en-GB" dirty="0">
                <a:hlinkClick r:id="rId4"/>
              </a:rPr>
              <a:t>http://deliverables.ceos.org/</a:t>
            </a:r>
            <a:endParaRPr lang="en-GB" dirty="0"/>
          </a:p>
        </p:txBody>
      </p:sp>
      <p:pic>
        <p:nvPicPr>
          <p:cNvPr id="2" name="Picture 1">
            <a:extLst>
              <a:ext uri="{FF2B5EF4-FFF2-40B4-BE49-F238E27FC236}">
                <a16:creationId xmlns:a16="http://schemas.microsoft.com/office/drawing/2014/main" id="{F52E701B-70EA-EC2C-C916-3E81E6756879}"/>
              </a:ext>
            </a:extLst>
          </p:cNvPr>
          <p:cNvPicPr>
            <a:picLocks noChangeAspect="1"/>
          </p:cNvPicPr>
          <p:nvPr/>
        </p:nvPicPr>
        <p:blipFill>
          <a:blip r:embed="rId5"/>
          <a:stretch>
            <a:fillRect/>
          </a:stretch>
        </p:blipFill>
        <p:spPr>
          <a:xfrm>
            <a:off x="409486" y="1443982"/>
            <a:ext cx="1824171" cy="23611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3A82C3-483F-29E2-DEBB-D95DF115F1C3}"/>
              </a:ext>
            </a:extLst>
          </p:cNvPr>
          <p:cNvSpPr>
            <a:spLocks noGrp="1"/>
          </p:cNvSpPr>
          <p:nvPr>
            <p:ph type="body" idx="1"/>
          </p:nvPr>
        </p:nvSpPr>
        <p:spPr>
          <a:xfrm>
            <a:off x="161980" y="1176692"/>
            <a:ext cx="12030020" cy="4662871"/>
          </a:xfrm>
        </p:spPr>
        <p:txBody>
          <a:bodyPr/>
          <a:lstStyle/>
          <a:p>
            <a:pPr marL="50800" lvl="0" indent="0">
              <a:buSzPct val="100000"/>
              <a:buNone/>
              <a:defRPr>
                <a:solidFill>
                  <a:srgbClr val="000000"/>
                </a:solidFill>
              </a:defRPr>
            </a:pPr>
            <a:r>
              <a:rPr lang="en-AU" sz="2000" dirty="0">
                <a:latin typeface="Arial" panose="020B0604020202020204" pitchFamily="34" charset="0"/>
                <a:cs typeface="Arial" panose="020B0604020202020204" pitchFamily="34" charset="0"/>
              </a:rPr>
              <a:t>The CEOS Work Plan’s Expected Outcomes reflect ongoing </a:t>
            </a:r>
            <a:r>
              <a:rPr lang="en-GB" sz="2000" dirty="0">
                <a:latin typeface="Arial" panose="020B0604020202020204" pitchFamily="34" charset="0"/>
                <a:cs typeface="Arial" panose="020B0604020202020204" pitchFamily="34" charset="0"/>
              </a:rPr>
              <a:t>and</a:t>
            </a:r>
            <a:r>
              <a:rPr lang="en-AU" sz="2000" dirty="0">
                <a:latin typeface="Arial" panose="020B0604020202020204" pitchFamily="34" charset="0"/>
                <a:cs typeface="Arial" panose="020B0604020202020204" pitchFamily="34" charset="0"/>
              </a:rPr>
              <a:t> emerging priorities as characterised by internal decision making </a:t>
            </a:r>
            <a:r>
              <a:rPr lang="uk-UA" sz="2000" dirty="0">
                <a:latin typeface="Arial" panose="020B0604020202020204" pitchFamily="34" charset="0"/>
                <a:cs typeface="Arial" panose="020B0604020202020204" pitchFamily="34" charset="0"/>
              </a:rPr>
              <a:t>&amp;</a:t>
            </a:r>
            <a:r>
              <a:rPr lang="en-AU" sz="2000" dirty="0">
                <a:latin typeface="Arial" panose="020B0604020202020204" pitchFamily="34" charset="0"/>
                <a:cs typeface="Arial" panose="020B0604020202020204" pitchFamily="34" charset="0"/>
              </a:rPr>
              <a:t> external commitments (focusing on improved EO systems coordination </a:t>
            </a:r>
            <a:r>
              <a:rPr lang="en-GB" sz="2000" dirty="0">
                <a:latin typeface="Arial" panose="020B0604020202020204" pitchFamily="34" charset="0"/>
                <a:cs typeface="Arial" panose="020B0604020202020204" pitchFamily="34" charset="0"/>
              </a:rPr>
              <a:t>and</a:t>
            </a:r>
            <a:r>
              <a:rPr lang="en-AU" sz="2000" dirty="0">
                <a:latin typeface="Arial" panose="020B0604020202020204" pitchFamily="34" charset="0"/>
                <a:cs typeface="Arial" panose="020B0604020202020204" pitchFamily="34" charset="0"/>
              </a:rPr>
              <a:t> enhanced data access for key global programmes </a:t>
            </a:r>
            <a:r>
              <a:rPr lang="en-GB" sz="2000" dirty="0">
                <a:latin typeface="Arial" panose="020B0604020202020204" pitchFamily="34" charset="0"/>
                <a:cs typeface="Arial" panose="020B0604020202020204" pitchFamily="34" charset="0"/>
              </a:rPr>
              <a:t>and</a:t>
            </a:r>
            <a:r>
              <a:rPr lang="en-AU" sz="2000" dirty="0">
                <a:latin typeface="Arial" panose="020B0604020202020204" pitchFamily="34" charset="0"/>
                <a:cs typeface="Arial" panose="020B0604020202020204" pitchFamily="34" charset="0"/>
              </a:rPr>
              <a:t> initiatives) in the following areas:</a:t>
            </a:r>
          </a:p>
          <a:p>
            <a:pPr marL="50800" lvl="0" indent="0">
              <a:buSzPct val="100000"/>
              <a:buNone/>
              <a:defRPr>
                <a:solidFill>
                  <a:srgbClr val="000000"/>
                </a:solidFill>
              </a:defRPr>
            </a:pPr>
            <a:endParaRPr lang="en-AU" sz="600" dirty="0">
              <a:latin typeface="Arial" panose="020B0604020202020204" pitchFamily="34" charset="0"/>
              <a:cs typeface="Arial" panose="020B0604020202020204" pitchFamily="34" charset="0"/>
            </a:endParaRP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CEOS and the ‘New Space’ agenda</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Clima</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e</a:t>
            </a:r>
            <a:r>
              <a:rPr lang="en-US" sz="2000" spc="-5" dirty="0">
                <a:effectLst/>
                <a:latin typeface="Arial" panose="020B0604020202020204" pitchFamily="34" charset="0"/>
                <a:ea typeface="Calibri" panose="020F0502020204030204" pitchFamily="34" charset="0"/>
                <a:cs typeface="Arial" panose="020B0604020202020204" pitchFamily="34" charset="0"/>
              </a:rPr>
              <a:t> </a:t>
            </a:r>
            <a:r>
              <a:rPr lang="en-US" sz="2000" spc="5" dirty="0">
                <a:effectLst/>
                <a:latin typeface="Arial" panose="020B0604020202020204" pitchFamily="34" charset="0"/>
                <a:ea typeface="Calibri" panose="020F0502020204030204" pitchFamily="34" charset="0"/>
                <a:cs typeface="Arial" panose="020B0604020202020204" pitchFamily="34" charset="0"/>
              </a:rPr>
              <a:t>M</a:t>
            </a:r>
            <a:r>
              <a:rPr lang="en-US" sz="2000" dirty="0">
                <a:effectLst/>
                <a:latin typeface="Arial" panose="020B0604020202020204" pitchFamily="34" charset="0"/>
                <a:ea typeface="Calibri" panose="020F0502020204030204" pitchFamily="34" charset="0"/>
                <a:cs typeface="Arial" panose="020B0604020202020204" pitchFamily="34" charset="0"/>
              </a:rPr>
              <a:t>o</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spc="-10" dirty="0">
                <a:effectLst/>
                <a:latin typeface="Arial" panose="020B0604020202020204" pitchFamily="34" charset="0"/>
                <a:ea typeface="Calibri" panose="020F0502020204030204" pitchFamily="34" charset="0"/>
                <a:cs typeface="Arial" panose="020B0604020202020204" pitchFamily="34" charset="0"/>
              </a:rPr>
              <a:t>i</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or</a:t>
            </a:r>
            <a:r>
              <a:rPr lang="en-US" sz="2000" spc="-10" dirty="0">
                <a:effectLst/>
                <a:latin typeface="Arial" panose="020B0604020202020204" pitchFamily="34" charset="0"/>
                <a:ea typeface="Calibri" panose="020F0502020204030204" pitchFamily="34" charset="0"/>
                <a:cs typeface="Arial" panose="020B0604020202020204" pitchFamily="34" charset="0"/>
              </a:rPr>
              <a:t>i</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spc="10" dirty="0">
                <a:effectLst/>
                <a:latin typeface="Arial" panose="020B0604020202020204" pitchFamily="34" charset="0"/>
                <a:ea typeface="Calibri" panose="020F0502020204030204" pitchFamily="34" charset="0"/>
                <a:cs typeface="Arial" panose="020B0604020202020204" pitchFamily="34" charset="0"/>
              </a:rPr>
              <a:t>g</a:t>
            </a:r>
            <a:r>
              <a:rPr lang="en-US" sz="2000" dirty="0">
                <a:effectLst/>
                <a:latin typeface="Arial" panose="020B0604020202020204" pitchFamily="34" charset="0"/>
                <a:ea typeface="Calibri" panose="020F0502020204030204" pitchFamily="34" charset="0"/>
                <a:cs typeface="Arial" panose="020B0604020202020204" pitchFamily="34" charset="0"/>
              </a:rPr>
              <a:t>,</a:t>
            </a:r>
            <a:r>
              <a:rPr lang="en-US" sz="2000" spc="5" dirty="0">
                <a:effectLst/>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Re</a:t>
            </a:r>
            <a:r>
              <a:rPr lang="en-US" sz="2000" spc="-15" dirty="0">
                <a:effectLst/>
                <a:latin typeface="Arial" panose="020B0604020202020204" pitchFamily="34" charset="0"/>
                <a:ea typeface="Calibri" panose="020F0502020204030204" pitchFamily="34" charset="0"/>
                <a:cs typeface="Arial" panose="020B0604020202020204" pitchFamily="34" charset="0"/>
              </a:rPr>
              <a:t>s</a:t>
            </a:r>
            <a:r>
              <a:rPr lang="en-US" sz="2000" dirty="0">
                <a:effectLst/>
                <a:latin typeface="Arial" panose="020B0604020202020204" pitchFamily="34" charset="0"/>
                <a:ea typeface="Calibri" panose="020F0502020204030204" pitchFamily="34" charset="0"/>
                <a:cs typeface="Arial" panose="020B0604020202020204" pitchFamily="34" charset="0"/>
              </a:rPr>
              <a:t>e</a:t>
            </a:r>
            <a:r>
              <a:rPr lang="en-US" sz="2000" spc="5" dirty="0">
                <a:effectLst/>
                <a:latin typeface="Arial" panose="020B0604020202020204" pitchFamily="34" charset="0"/>
                <a:ea typeface="Calibri" panose="020F0502020204030204" pitchFamily="34" charset="0"/>
                <a:cs typeface="Arial" panose="020B0604020202020204" pitchFamily="34" charset="0"/>
              </a:rPr>
              <a:t>a</a:t>
            </a:r>
            <a:r>
              <a:rPr lang="en-US" sz="2000" dirty="0">
                <a:effectLst/>
                <a:latin typeface="Arial" panose="020B0604020202020204" pitchFamily="34" charset="0"/>
                <a:ea typeface="Calibri" panose="020F0502020204030204" pitchFamily="34" charset="0"/>
                <a:cs typeface="Arial" panose="020B0604020202020204" pitchFamily="34" charset="0"/>
              </a:rPr>
              <a:t>rc</a:t>
            </a:r>
            <a:r>
              <a:rPr lang="en-US" sz="2000" spc="5" dirty="0">
                <a:effectLst/>
                <a:latin typeface="Arial" panose="020B0604020202020204" pitchFamily="34" charset="0"/>
                <a:ea typeface="Calibri" panose="020F0502020204030204" pitchFamily="34" charset="0"/>
                <a:cs typeface="Arial" panose="020B0604020202020204" pitchFamily="34" charset="0"/>
              </a:rPr>
              <a:t>h</a:t>
            </a:r>
            <a:r>
              <a:rPr lang="en-US" sz="2000" dirty="0">
                <a:effectLst/>
                <a:latin typeface="Arial" panose="020B0604020202020204" pitchFamily="34" charset="0"/>
                <a:ea typeface="Calibri" panose="020F0502020204030204" pitchFamily="34" charset="0"/>
                <a:cs typeface="Arial" panose="020B0604020202020204" pitchFamily="34" charset="0"/>
              </a:rPr>
              <a:t>,</a:t>
            </a:r>
            <a:r>
              <a:rPr lang="en-US" sz="2000" spc="5" dirty="0">
                <a:effectLst/>
                <a:latin typeface="Arial" panose="020B0604020202020204" pitchFamily="34" charset="0"/>
                <a:ea typeface="Calibri" panose="020F0502020204030204" pitchFamily="34" charset="0"/>
                <a:cs typeface="Arial" panose="020B0604020202020204" pitchFamily="34" charset="0"/>
              </a:rPr>
              <a:t> </a:t>
            </a:r>
            <a:r>
              <a:rPr lang="en-US" sz="2000" spc="-10" dirty="0">
                <a:effectLst/>
                <a:latin typeface="Arial" panose="020B0604020202020204" pitchFamily="34" charset="0"/>
                <a:ea typeface="Calibri" panose="020F0502020204030204" pitchFamily="34" charset="0"/>
                <a:cs typeface="Arial" panose="020B0604020202020204" pitchFamily="34" charset="0"/>
              </a:rPr>
              <a:t>a</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dirty="0">
                <a:effectLst/>
                <a:latin typeface="Arial" panose="020B0604020202020204" pitchFamily="34" charset="0"/>
                <a:ea typeface="Calibri" panose="020F0502020204030204" pitchFamily="34" charset="0"/>
                <a:cs typeface="Arial" panose="020B0604020202020204" pitchFamily="34" charset="0"/>
              </a:rPr>
              <a:t>d</a:t>
            </a:r>
            <a:r>
              <a:rPr lang="en-US" sz="2000" spc="-5" dirty="0">
                <a:effectLst/>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Servi</a:t>
            </a:r>
            <a:r>
              <a:rPr lang="en-US" sz="2000" spc="-5" dirty="0">
                <a:effectLst/>
                <a:latin typeface="Arial" panose="020B0604020202020204" pitchFamily="34" charset="0"/>
                <a:ea typeface="Calibri" panose="020F0502020204030204" pitchFamily="34" charset="0"/>
                <a:cs typeface="Arial" panose="020B0604020202020204" pitchFamily="34" charset="0"/>
              </a:rPr>
              <a:t>c</a:t>
            </a:r>
            <a:r>
              <a:rPr lang="en-US" sz="2000" dirty="0">
                <a:effectLst/>
                <a:latin typeface="Arial" panose="020B0604020202020204" pitchFamily="34" charset="0"/>
                <a:ea typeface="Calibri" panose="020F0502020204030204" pitchFamily="34" charset="0"/>
                <a:cs typeface="Arial" panose="020B0604020202020204" pitchFamily="34" charset="0"/>
              </a:rPr>
              <a:t>es</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Car</a:t>
            </a:r>
            <a:r>
              <a:rPr lang="en-US" sz="2000" spc="5" dirty="0">
                <a:effectLst/>
                <a:latin typeface="Arial" panose="020B0604020202020204" pitchFamily="34" charset="0"/>
                <a:ea typeface="Calibri" panose="020F0502020204030204" pitchFamily="34" charset="0"/>
                <a:cs typeface="Arial" panose="020B0604020202020204" pitchFamily="34" charset="0"/>
              </a:rPr>
              <a:t>b</a:t>
            </a:r>
            <a:r>
              <a:rPr lang="en-US" sz="2000" dirty="0">
                <a:effectLst/>
                <a:latin typeface="Arial" panose="020B0604020202020204" pitchFamily="34" charset="0"/>
                <a:ea typeface="Calibri" panose="020F0502020204030204" pitchFamily="34" charset="0"/>
                <a:cs typeface="Arial" panose="020B0604020202020204" pitchFamily="34" charset="0"/>
              </a:rPr>
              <a:t>on</a:t>
            </a:r>
            <a:r>
              <a:rPr lang="en-US" sz="2000" spc="10" dirty="0">
                <a:effectLst/>
                <a:latin typeface="Arial" panose="020B0604020202020204" pitchFamily="34" charset="0"/>
                <a:ea typeface="Calibri" panose="020F0502020204030204" pitchFamily="34" charset="0"/>
                <a:cs typeface="Arial" panose="020B0604020202020204" pitchFamily="34" charset="0"/>
              </a:rPr>
              <a:t> </a:t>
            </a:r>
            <a:r>
              <a:rPr lang="en-US" sz="2000" spc="-15" dirty="0">
                <a:effectLst/>
                <a:latin typeface="Arial" panose="020B0604020202020204" pitchFamily="34" charset="0"/>
                <a:ea typeface="Calibri" panose="020F0502020204030204" pitchFamily="34" charset="0"/>
                <a:cs typeface="Arial" panose="020B0604020202020204" pitchFamily="34" charset="0"/>
              </a:rPr>
              <a:t>O</a:t>
            </a:r>
            <a:r>
              <a:rPr lang="en-US" sz="2000" spc="5" dirty="0">
                <a:effectLst/>
                <a:latin typeface="Arial" panose="020B0604020202020204" pitchFamily="34" charset="0"/>
                <a:ea typeface="Calibri" panose="020F0502020204030204" pitchFamily="34" charset="0"/>
                <a:cs typeface="Arial" panose="020B0604020202020204" pitchFamily="34" charset="0"/>
              </a:rPr>
              <a:t>b</a:t>
            </a:r>
            <a:r>
              <a:rPr lang="en-US" sz="2000" dirty="0">
                <a:effectLst/>
                <a:latin typeface="Arial" panose="020B0604020202020204" pitchFamily="34" charset="0"/>
                <a:ea typeface="Calibri" panose="020F0502020204030204" pitchFamily="34" charset="0"/>
                <a:cs typeface="Arial" panose="020B0604020202020204" pitchFamily="34" charset="0"/>
              </a:rPr>
              <a:t>serva</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spc="-10" dirty="0">
                <a:effectLst/>
                <a:latin typeface="Arial" panose="020B0604020202020204" pitchFamily="34" charset="0"/>
                <a:ea typeface="Calibri" panose="020F0502020204030204" pitchFamily="34" charset="0"/>
                <a:cs typeface="Arial" panose="020B0604020202020204" pitchFamily="34" charset="0"/>
              </a:rPr>
              <a:t>i</a:t>
            </a:r>
            <a:r>
              <a:rPr lang="en-US" sz="2000" dirty="0">
                <a:effectLst/>
                <a:latin typeface="Arial" panose="020B0604020202020204" pitchFamily="34" charset="0"/>
                <a:ea typeface="Calibri" panose="020F0502020204030204" pitchFamily="34" charset="0"/>
                <a:cs typeface="Arial" panose="020B0604020202020204" pitchFamily="34" charset="0"/>
              </a:rPr>
              <a:t>o</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spc="10" dirty="0">
                <a:effectLst/>
                <a:latin typeface="Arial" panose="020B0604020202020204" pitchFamily="34" charset="0"/>
                <a:ea typeface="Calibri" panose="020F0502020204030204" pitchFamily="34" charset="0"/>
                <a:cs typeface="Arial" panose="020B0604020202020204" pitchFamily="34" charset="0"/>
              </a:rPr>
              <a:t>s in Support of Climate Science and Policy</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400"/>
              </a:spcBef>
              <a:buFont typeface="Wingdings" pitchFamily="2" charset="2"/>
              <a:buChar char="§"/>
              <a:tabLst>
                <a:tab pos="977900" algn="l"/>
              </a:tabLst>
            </a:pPr>
            <a:r>
              <a:rPr lang="en-US" sz="2000" spc="10" dirty="0">
                <a:effectLst/>
                <a:latin typeface="Arial" panose="020B0604020202020204" pitchFamily="34" charset="0"/>
                <a:ea typeface="Calibri" panose="020F0502020204030204" pitchFamily="34" charset="0"/>
                <a:cs typeface="Arial" panose="020B0604020202020204" pitchFamily="34" charset="0"/>
              </a:rPr>
              <a:t>Observations in Support of the Global </a:t>
            </a:r>
            <a:r>
              <a:rPr lang="en-US" sz="2000" spc="10" dirty="0" err="1">
                <a:effectLst/>
                <a:latin typeface="Arial" panose="020B0604020202020204" pitchFamily="34" charset="0"/>
                <a:ea typeface="Calibri" panose="020F0502020204030204" pitchFamily="34" charset="0"/>
                <a:cs typeface="Arial" panose="020B0604020202020204" pitchFamily="34" charset="0"/>
              </a:rPr>
              <a:t>Stocktake</a:t>
            </a:r>
            <a:r>
              <a:rPr lang="en-US" sz="2000" spc="10" dirty="0">
                <a:effectLst/>
                <a:latin typeface="Arial" panose="020B0604020202020204" pitchFamily="34" charset="0"/>
                <a:ea typeface="Calibri" panose="020F0502020204030204" pitchFamily="34" charset="0"/>
                <a:cs typeface="Arial" panose="020B0604020202020204" pitchFamily="34" charset="0"/>
              </a:rPr>
              <a:t> of the UNFCCC</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Data Quality</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Data Discovery, Access, Preservation, Usability &amp; Exploitation</a:t>
            </a: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Capacity Building and Data Democracy</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400"/>
              </a:spcBef>
              <a:buFont typeface="Wingdings" pitchFamily="2" charset="2"/>
              <a:buChar char="§"/>
              <a:tabLst>
                <a:tab pos="9906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Observa</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i</a:t>
            </a:r>
            <a:r>
              <a:rPr lang="en-US" sz="2000" spc="-10" dirty="0">
                <a:effectLst/>
                <a:latin typeface="Arial" panose="020B0604020202020204" pitchFamily="34" charset="0"/>
                <a:ea typeface="Calibri" panose="020F0502020204030204" pitchFamily="34" charset="0"/>
                <a:cs typeface="Arial" panose="020B0604020202020204" pitchFamily="34" charset="0"/>
              </a:rPr>
              <a:t>o</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dirty="0">
                <a:effectLst/>
                <a:latin typeface="Arial" panose="020B0604020202020204" pitchFamily="34" charset="0"/>
                <a:ea typeface="Calibri" panose="020F0502020204030204" pitchFamily="34" charset="0"/>
                <a:cs typeface="Arial" panose="020B0604020202020204" pitchFamily="34" charset="0"/>
              </a:rPr>
              <a:t>s </a:t>
            </a:r>
            <a:r>
              <a:rPr lang="en-US" sz="2000" spc="-5" dirty="0">
                <a:effectLst/>
                <a:latin typeface="Arial" panose="020B0604020202020204" pitchFamily="34" charset="0"/>
                <a:ea typeface="Calibri" panose="020F0502020204030204" pitchFamily="34" charset="0"/>
                <a:cs typeface="Arial" panose="020B0604020202020204" pitchFamily="34" charset="0"/>
              </a:rPr>
              <a:t>f</a:t>
            </a:r>
            <a:r>
              <a:rPr lang="en-US" sz="2000" dirty="0">
                <a:effectLst/>
                <a:latin typeface="Arial" panose="020B0604020202020204" pitchFamily="34" charset="0"/>
                <a:ea typeface="Calibri" panose="020F0502020204030204" pitchFamily="34" charset="0"/>
                <a:cs typeface="Arial" panose="020B0604020202020204" pitchFamily="34" charset="0"/>
              </a:rPr>
              <a:t>or</a:t>
            </a:r>
            <a:r>
              <a:rPr lang="en-US" sz="2000" spc="5" dirty="0">
                <a:effectLst/>
                <a:latin typeface="Arial" panose="020B0604020202020204" pitchFamily="34" charset="0"/>
                <a:ea typeface="Calibri" panose="020F0502020204030204" pitchFamily="34" charset="0"/>
                <a:cs typeface="Arial" panose="020B0604020202020204" pitchFamily="34" charset="0"/>
              </a:rPr>
              <a:t> D</a:t>
            </a:r>
            <a:r>
              <a:rPr lang="en-US" sz="2000" dirty="0">
                <a:effectLst/>
                <a:latin typeface="Arial" panose="020B0604020202020204" pitchFamily="34" charset="0"/>
                <a:ea typeface="Calibri" panose="020F0502020204030204" pitchFamily="34" charset="0"/>
                <a:cs typeface="Arial" panose="020B0604020202020204" pitchFamily="34" charset="0"/>
              </a:rPr>
              <a:t>isas</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spc="-10" dirty="0">
                <a:effectLst/>
                <a:latin typeface="Arial" panose="020B0604020202020204" pitchFamily="34" charset="0"/>
                <a:ea typeface="Calibri" panose="020F0502020204030204" pitchFamily="34" charset="0"/>
                <a:cs typeface="Arial" panose="020B0604020202020204" pitchFamily="34" charset="0"/>
              </a:rPr>
              <a:t>e</a:t>
            </a:r>
            <a:r>
              <a:rPr lang="en-US" sz="2000" spc="5" dirty="0">
                <a:effectLst/>
                <a:latin typeface="Arial" panose="020B0604020202020204" pitchFamily="34" charset="0"/>
                <a:ea typeface="Calibri" panose="020F0502020204030204" pitchFamily="34" charset="0"/>
                <a:cs typeface="Arial" panose="020B0604020202020204" pitchFamily="34" charset="0"/>
              </a:rPr>
              <a:t>r</a:t>
            </a:r>
            <a:r>
              <a:rPr lang="en-US" sz="2000" dirty="0">
                <a:effectLst/>
                <a:latin typeface="Arial" panose="020B0604020202020204" pitchFamily="34" charset="0"/>
                <a:ea typeface="Calibri" panose="020F0502020204030204" pitchFamily="34" charset="0"/>
                <a:cs typeface="Arial" panose="020B0604020202020204" pitchFamily="34" charset="0"/>
              </a:rPr>
              <a:t>s</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Observa</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i</a:t>
            </a:r>
            <a:r>
              <a:rPr lang="en-US" sz="2000" spc="-10" dirty="0">
                <a:effectLst/>
                <a:latin typeface="Arial" panose="020B0604020202020204" pitchFamily="34" charset="0"/>
                <a:ea typeface="Calibri" panose="020F0502020204030204" pitchFamily="34" charset="0"/>
                <a:cs typeface="Arial" panose="020B0604020202020204" pitchFamily="34" charset="0"/>
              </a:rPr>
              <a:t>o</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dirty="0">
                <a:effectLst/>
                <a:latin typeface="Arial" panose="020B0604020202020204" pitchFamily="34" charset="0"/>
                <a:ea typeface="Calibri" panose="020F0502020204030204" pitchFamily="34" charset="0"/>
                <a:cs typeface="Arial" panose="020B0604020202020204" pitchFamily="34" charset="0"/>
              </a:rPr>
              <a:t>s </a:t>
            </a:r>
            <a:r>
              <a:rPr lang="en-US" sz="2000" spc="-5" dirty="0">
                <a:effectLst/>
                <a:latin typeface="Arial" panose="020B0604020202020204" pitchFamily="34" charset="0"/>
                <a:ea typeface="Calibri" panose="020F0502020204030204" pitchFamily="34" charset="0"/>
                <a:cs typeface="Arial" panose="020B0604020202020204" pitchFamily="34" charset="0"/>
              </a:rPr>
              <a:t>f</a:t>
            </a:r>
            <a:r>
              <a:rPr lang="en-US" sz="2000" dirty="0">
                <a:effectLst/>
                <a:latin typeface="Arial" panose="020B0604020202020204" pitchFamily="34" charset="0"/>
                <a:ea typeface="Calibri" panose="020F0502020204030204" pitchFamily="34" charset="0"/>
                <a:cs typeface="Arial" panose="020B0604020202020204" pitchFamily="34" charset="0"/>
              </a:rPr>
              <a:t>or</a:t>
            </a:r>
            <a:r>
              <a:rPr lang="en-US" sz="2000" spc="5" dirty="0">
                <a:effectLst/>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W</a:t>
            </a:r>
            <a:r>
              <a:rPr lang="en-US" sz="2000" spc="-10" dirty="0">
                <a:effectLst/>
                <a:latin typeface="Arial" panose="020B0604020202020204" pitchFamily="34" charset="0"/>
                <a:ea typeface="Calibri" panose="020F0502020204030204" pitchFamily="34" charset="0"/>
                <a:cs typeface="Arial" panose="020B0604020202020204" pitchFamily="34" charset="0"/>
              </a:rPr>
              <a:t>a</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er and Oceans </a:t>
            </a: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Observations for Land</a:t>
            </a: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Observations in Support of the United Nations Sustainable Development Goals</a:t>
            </a: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A</a:t>
            </a:r>
            <a:r>
              <a:rPr lang="en-US" sz="2000" spc="5" dirty="0">
                <a:effectLst/>
                <a:latin typeface="Arial" panose="020B0604020202020204" pitchFamily="34" charset="0"/>
                <a:ea typeface="Calibri" panose="020F0502020204030204" pitchFamily="34" charset="0"/>
                <a:cs typeface="Arial" panose="020B0604020202020204" pitchFamily="34" charset="0"/>
              </a:rPr>
              <a:t>d</a:t>
            </a:r>
            <a:r>
              <a:rPr lang="en-US" sz="2000" dirty="0">
                <a:effectLst/>
                <a:latin typeface="Arial" panose="020B0604020202020204" pitchFamily="34" charset="0"/>
                <a:ea typeface="Calibri" panose="020F0502020204030204" pitchFamily="34" charset="0"/>
                <a:cs typeface="Arial" panose="020B0604020202020204" pitchFamily="34" charset="0"/>
              </a:rPr>
              <a:t>va</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spc="-5" dirty="0">
                <a:effectLst/>
                <a:latin typeface="Arial" panose="020B0604020202020204" pitchFamily="34" charset="0"/>
                <a:ea typeface="Calibri" panose="020F0502020204030204" pitchFamily="34" charset="0"/>
                <a:cs typeface="Arial" panose="020B0604020202020204" pitchFamily="34" charset="0"/>
              </a:rPr>
              <a:t>c</a:t>
            </a:r>
            <a:r>
              <a:rPr lang="en-US" sz="2000" dirty="0">
                <a:effectLst/>
                <a:latin typeface="Arial" panose="020B0604020202020204" pitchFamily="34" charset="0"/>
                <a:ea typeface="Calibri" panose="020F0502020204030204" pitchFamily="34" charset="0"/>
                <a:cs typeface="Arial" panose="020B0604020202020204" pitchFamily="34" charset="0"/>
              </a:rPr>
              <a:t>e</a:t>
            </a:r>
            <a:r>
              <a:rPr lang="en-US" sz="2000" spc="5" dirty="0">
                <a:effectLst/>
                <a:latin typeface="Arial" panose="020B0604020202020204" pitchFamily="34" charset="0"/>
                <a:ea typeface="Calibri" panose="020F0502020204030204" pitchFamily="34" charset="0"/>
                <a:cs typeface="Arial" panose="020B0604020202020204" pitchFamily="34" charset="0"/>
              </a:rPr>
              <a:t>m</a:t>
            </a:r>
            <a:r>
              <a:rPr lang="en-US" sz="2000" spc="-10" dirty="0">
                <a:effectLst/>
                <a:latin typeface="Arial" panose="020B0604020202020204" pitchFamily="34" charset="0"/>
                <a:ea typeface="Calibri" panose="020F0502020204030204" pitchFamily="34" charset="0"/>
                <a:cs typeface="Arial" panose="020B0604020202020204" pitchFamily="34" charset="0"/>
              </a:rPr>
              <a:t>e</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dirty="0">
                <a:effectLst/>
                <a:latin typeface="Arial" panose="020B0604020202020204" pitchFamily="34" charset="0"/>
                <a:ea typeface="Calibri" panose="020F0502020204030204" pitchFamily="34" charset="0"/>
                <a:cs typeface="Arial" panose="020B0604020202020204" pitchFamily="34" charset="0"/>
              </a:rPr>
              <a:t>t of </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spc="5" dirty="0">
                <a:effectLst/>
                <a:latin typeface="Arial" panose="020B0604020202020204" pitchFamily="34" charset="0"/>
                <a:ea typeface="Calibri" panose="020F0502020204030204" pitchFamily="34" charset="0"/>
                <a:cs typeface="Arial" panose="020B0604020202020204" pitchFamily="34" charset="0"/>
              </a:rPr>
              <a:t>h</a:t>
            </a:r>
            <a:r>
              <a:rPr lang="en-US" sz="2000" dirty="0">
                <a:effectLst/>
                <a:latin typeface="Arial" panose="020B0604020202020204" pitchFamily="34" charset="0"/>
                <a:ea typeface="Calibri" panose="020F0502020204030204" pitchFamily="34" charset="0"/>
                <a:cs typeface="Arial" panose="020B0604020202020204" pitchFamily="34" charset="0"/>
              </a:rPr>
              <a:t>e</a:t>
            </a:r>
            <a:r>
              <a:rPr lang="en-US" sz="2000" spc="5" dirty="0">
                <a:effectLst/>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CE</a:t>
            </a:r>
            <a:r>
              <a:rPr lang="en-US" sz="2000" spc="-15" dirty="0">
                <a:effectLst/>
                <a:latin typeface="Arial" panose="020B0604020202020204" pitchFamily="34" charset="0"/>
                <a:ea typeface="Calibri" panose="020F0502020204030204" pitchFamily="34" charset="0"/>
                <a:cs typeface="Arial" panose="020B0604020202020204" pitchFamily="34" charset="0"/>
              </a:rPr>
              <a:t>O</a:t>
            </a:r>
            <a:r>
              <a:rPr lang="en-US" sz="2000" dirty="0">
                <a:effectLst/>
                <a:latin typeface="Arial" panose="020B0604020202020204" pitchFamily="34" charset="0"/>
                <a:ea typeface="Calibri" panose="020F0502020204030204" pitchFamily="34" charset="0"/>
                <a:cs typeface="Arial" panose="020B0604020202020204" pitchFamily="34" charset="0"/>
              </a:rPr>
              <a:t>S</a:t>
            </a:r>
            <a:r>
              <a:rPr lang="en-US" sz="2000" spc="20" dirty="0">
                <a:effectLst/>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Vir</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spc="5" dirty="0">
                <a:effectLst/>
                <a:latin typeface="Arial" panose="020B0604020202020204" pitchFamily="34" charset="0"/>
                <a:ea typeface="Calibri" panose="020F0502020204030204" pitchFamily="34" charset="0"/>
                <a:cs typeface="Arial" panose="020B0604020202020204" pitchFamily="34" charset="0"/>
              </a:rPr>
              <a:t>u</a:t>
            </a:r>
            <a:r>
              <a:rPr lang="en-US" sz="2000" dirty="0">
                <a:effectLst/>
                <a:latin typeface="Arial" panose="020B0604020202020204" pitchFamily="34" charset="0"/>
                <a:ea typeface="Calibri" panose="020F0502020204030204" pitchFamily="34" charset="0"/>
                <a:cs typeface="Arial" panose="020B0604020202020204" pitchFamily="34" charset="0"/>
              </a:rPr>
              <a:t>al</a:t>
            </a:r>
            <a:r>
              <a:rPr lang="en-US" sz="2000" spc="5" dirty="0">
                <a:effectLst/>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C</a:t>
            </a:r>
            <a:r>
              <a:rPr lang="en-US" sz="2000" spc="-15" dirty="0">
                <a:effectLst/>
                <a:latin typeface="Arial" panose="020B0604020202020204" pitchFamily="34" charset="0"/>
                <a:ea typeface="Calibri" panose="020F0502020204030204" pitchFamily="34" charset="0"/>
                <a:cs typeface="Arial" panose="020B0604020202020204" pitchFamily="34" charset="0"/>
              </a:rPr>
              <a:t>o</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dirty="0">
                <a:effectLst/>
                <a:latin typeface="Arial" panose="020B0604020202020204" pitchFamily="34" charset="0"/>
                <a:ea typeface="Calibri" panose="020F0502020204030204" pitchFamily="34" charset="0"/>
                <a:cs typeface="Arial" panose="020B0604020202020204" pitchFamily="34" charset="0"/>
              </a:rPr>
              <a:t>s</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el</a:t>
            </a:r>
            <a:r>
              <a:rPr lang="en-US" sz="2000" spc="-10" dirty="0">
                <a:effectLst/>
                <a:latin typeface="Arial" panose="020B0604020202020204" pitchFamily="34" charset="0"/>
                <a:ea typeface="Calibri" panose="020F0502020204030204" pitchFamily="34" charset="0"/>
                <a:cs typeface="Arial" panose="020B0604020202020204" pitchFamily="34" charset="0"/>
              </a:rPr>
              <a:t>l</a:t>
            </a:r>
            <a:r>
              <a:rPr lang="en-US" sz="2000" dirty="0">
                <a:effectLst/>
                <a:latin typeface="Arial" panose="020B0604020202020204" pitchFamily="34" charset="0"/>
                <a:ea typeface="Calibri" panose="020F0502020204030204" pitchFamily="34" charset="0"/>
                <a:cs typeface="Arial" panose="020B0604020202020204" pitchFamily="34" charset="0"/>
              </a:rPr>
              <a:t>a</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i</a:t>
            </a:r>
            <a:r>
              <a:rPr lang="en-US" sz="2000" spc="-10" dirty="0">
                <a:effectLst/>
                <a:latin typeface="Arial" panose="020B0604020202020204" pitchFamily="34" charset="0"/>
                <a:ea typeface="Calibri" panose="020F0502020204030204" pitchFamily="34" charset="0"/>
                <a:cs typeface="Arial" panose="020B0604020202020204" pitchFamily="34" charset="0"/>
              </a:rPr>
              <a:t>o</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spc="5" dirty="0">
                <a:latin typeface="Arial" panose="020B0604020202020204" pitchFamily="34" charset="0"/>
                <a:ea typeface="Calibri" panose="020F0502020204030204" pitchFamily="34" charset="0"/>
                <a:cs typeface="Arial" panose="020B0604020202020204" pitchFamily="34" charset="0"/>
              </a:rPr>
              <a:t>s</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itle 2">
            <a:extLst>
              <a:ext uri="{FF2B5EF4-FFF2-40B4-BE49-F238E27FC236}">
                <a16:creationId xmlns:a16="http://schemas.microsoft.com/office/drawing/2014/main" id="{482634C7-9428-059A-0517-32CB2BD35442}"/>
              </a:ext>
            </a:extLst>
          </p:cNvPr>
          <p:cNvSpPr>
            <a:spLocks noGrp="1"/>
          </p:cNvSpPr>
          <p:nvPr>
            <p:ph type="title"/>
          </p:nvPr>
        </p:nvSpPr>
        <p:spPr/>
        <p:txBody>
          <a:bodyPr/>
          <a:lstStyle/>
          <a:p>
            <a:r>
              <a:rPr lang="en-GB" sz="3600" dirty="0"/>
              <a:t>CEOS Work Plan: Expected Outcomes</a:t>
            </a:r>
          </a:p>
        </p:txBody>
      </p:sp>
    </p:spTree>
    <p:extLst>
      <p:ext uri="{BB962C8B-B14F-4D97-AF65-F5344CB8AC3E}">
        <p14:creationId xmlns:p14="http://schemas.microsoft.com/office/powerpoint/2010/main" val="4148079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27FFA-D558-9322-A553-AEBE6FFDE923}"/>
              </a:ext>
            </a:extLst>
          </p:cNvPr>
          <p:cNvSpPr>
            <a:spLocks noGrp="1"/>
          </p:cNvSpPr>
          <p:nvPr>
            <p:ph type="title"/>
          </p:nvPr>
        </p:nvSpPr>
        <p:spPr/>
        <p:txBody>
          <a:bodyPr/>
          <a:lstStyle/>
          <a:p>
            <a:r>
              <a:rPr lang="en-GB" sz="3600" dirty="0"/>
              <a:t>CEOS Organisational</a:t>
            </a:r>
            <a:r>
              <a:rPr lang="en-US" sz="3600" dirty="0"/>
              <a:t> Structure</a:t>
            </a:r>
          </a:p>
        </p:txBody>
      </p:sp>
      <p:sp>
        <p:nvSpPr>
          <p:cNvPr id="5" name="TextBox 4">
            <a:extLst>
              <a:ext uri="{FF2B5EF4-FFF2-40B4-BE49-F238E27FC236}">
                <a16:creationId xmlns:a16="http://schemas.microsoft.com/office/drawing/2014/main" id="{55172A9B-85F4-302D-77F4-3AF76AB6E061}"/>
              </a:ext>
            </a:extLst>
          </p:cNvPr>
          <p:cNvSpPr txBox="1"/>
          <p:nvPr/>
        </p:nvSpPr>
        <p:spPr>
          <a:xfrm>
            <a:off x="365423" y="1461706"/>
            <a:ext cx="5320784" cy="3170099"/>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rPr>
              <a:t>T</a:t>
            </a:r>
            <a:r>
              <a:rPr lang="en-GB" sz="2000" dirty="0">
                <a:effectLst/>
                <a:latin typeface="Arial" panose="020B0604020202020204" pitchFamily="34" charset="0"/>
                <a:cs typeface="Arial" panose="020B0604020202020204" pitchFamily="34" charset="0"/>
              </a:rPr>
              <a:t>his organogram depicts the CEOS organisational structure, including the paths by which each CEOS entity reports to leadership.</a:t>
            </a:r>
          </a:p>
          <a:p>
            <a:endParaRPr lang="en-GB" sz="2000" dirty="0">
              <a:latin typeface="Arial" panose="020B0604020202020204" pitchFamily="34" charset="0"/>
              <a:cs typeface="Arial" panose="020B0604020202020204" pitchFamily="34" charset="0"/>
            </a:endParaRPr>
          </a:p>
          <a:p>
            <a:r>
              <a:rPr lang="en-GB" sz="2000" dirty="0">
                <a:effectLst/>
                <a:latin typeface="Arial" panose="020B0604020202020204" pitchFamily="34" charset="0"/>
                <a:cs typeface="Arial" panose="020B0604020202020204" pitchFamily="34" charset="0"/>
              </a:rPr>
              <a:t>Secondary reporting paths reflect augmented leadership arrangements that are normally put in place at the discretion of the entity charged with primary leadership responsibility. </a:t>
            </a:r>
            <a:endParaRPr lang="en-GB" sz="2000" dirty="0">
              <a:latin typeface="Arial" panose="020B0604020202020204" pitchFamily="34" charset="0"/>
              <a:cs typeface="Arial" panose="020B0604020202020204" pitchFamily="34" charset="0"/>
            </a:endParaRPr>
          </a:p>
        </p:txBody>
      </p:sp>
      <p:pic>
        <p:nvPicPr>
          <p:cNvPr id="6" name="Picture 5" descr="A computer screen shot of a chart&#10;&#10;AI-generated content may be incorrect.">
            <a:extLst>
              <a:ext uri="{FF2B5EF4-FFF2-40B4-BE49-F238E27FC236}">
                <a16:creationId xmlns:a16="http://schemas.microsoft.com/office/drawing/2014/main" id="{6EEA4FAD-BBEE-88AC-260B-8BC219F3CD9C}"/>
              </a:ext>
            </a:extLst>
          </p:cNvPr>
          <p:cNvPicPr>
            <a:picLocks noChangeAspect="1"/>
          </p:cNvPicPr>
          <p:nvPr/>
        </p:nvPicPr>
        <p:blipFill>
          <a:blip r:embed="rId2"/>
          <a:stretch>
            <a:fillRect/>
          </a:stretch>
        </p:blipFill>
        <p:spPr>
          <a:xfrm>
            <a:off x="6288941" y="1019336"/>
            <a:ext cx="5903059" cy="5903059"/>
          </a:xfrm>
          <a:prstGeom prst="rect">
            <a:avLst/>
          </a:prstGeom>
        </p:spPr>
      </p:pic>
    </p:spTree>
    <p:extLst>
      <p:ext uri="{BB962C8B-B14F-4D97-AF65-F5344CB8AC3E}">
        <p14:creationId xmlns:p14="http://schemas.microsoft.com/office/powerpoint/2010/main" val="1222568037"/>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70FBBFFCD15449839570E9C06B93E3" ma:contentTypeVersion="16" ma:contentTypeDescription="Create a new document." ma:contentTypeScope="" ma:versionID="556cf6d4f93498bfeecd804fef4d1033">
  <xsd:schema xmlns:xsd="http://www.w3.org/2001/XMLSchema" xmlns:xs="http://www.w3.org/2001/XMLSchema" xmlns:p="http://schemas.microsoft.com/office/2006/metadata/properties" xmlns:ns2="72c27b34-1b25-4250-b328-5bf8e959a2eb" xmlns:ns3="692a242a-a3b0-43b2-b81a-576b104cf8b0" targetNamespace="http://schemas.microsoft.com/office/2006/metadata/properties" ma:root="true" ma:fieldsID="01ba9dfcf9754ccc23af77b7fac476ec" ns2:_="" ns3:_="">
    <xsd:import namespace="72c27b34-1b25-4250-b328-5bf8e959a2eb"/>
    <xsd:import namespace="692a242a-a3b0-43b2-b81a-576b104cf8b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c27b34-1b25-4250-b328-5bf8e959a2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e19eb1-911f-4d1b-90a6-c7d5047e868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92a242a-a3b0-43b2-b81a-576b104cf8b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1120871-c191-4b92-8506-6a011a618937}" ma:internalName="TaxCatchAll" ma:showField="CatchAllData" ma:web="692a242a-a3b0-43b2-b81a-576b104cf8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92a242a-a3b0-43b2-b81a-576b104cf8b0" xsi:nil="true"/>
    <lcf76f155ced4ddcb4097134ff3c332f xmlns="72c27b34-1b25-4250-b328-5bf8e959a2e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AB4E34-8C8C-475D-8EF5-14AC3D801B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c27b34-1b25-4250-b328-5bf8e959a2eb"/>
    <ds:schemaRef ds:uri="692a242a-a3b0-43b2-b81a-576b104cf8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2F28DD-3C0A-4A2C-AA64-2816FD4CB4E6}">
  <ds:schemaRefs>
    <ds:schemaRef ds:uri="http://schemas.openxmlformats.org/package/2006/metadata/core-properties"/>
    <ds:schemaRef ds:uri="72c27b34-1b25-4250-b328-5bf8e959a2eb"/>
    <ds:schemaRef ds:uri="http://purl.org/dc/dcmitype/"/>
    <ds:schemaRef ds:uri="http://purl.org/dc/terms/"/>
    <ds:schemaRef ds:uri="http://schemas.microsoft.com/office/2006/documentManagement/types"/>
    <ds:schemaRef ds:uri="http://www.w3.org/XML/1998/namespace"/>
    <ds:schemaRef ds:uri="http://purl.org/dc/elements/1.1/"/>
    <ds:schemaRef ds:uri="692a242a-a3b0-43b2-b81a-576b104cf8b0"/>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74AB56E0-101E-46C0-A462-BF11C35F1FC6}">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20846</TotalTime>
  <Words>1498</Words>
  <Application>Microsoft Macintosh PowerPoint</Application>
  <PresentationFormat>Widescreen</PresentationFormat>
  <Paragraphs>300</Paragraphs>
  <Slides>12</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Chalkboard</vt:lpstr>
      <vt:lpstr>Courier New</vt:lpstr>
      <vt:lpstr>Noto Sans Symbols</vt:lpstr>
      <vt:lpstr>Times New Roman</vt:lpstr>
      <vt:lpstr>Wingdings</vt:lpstr>
      <vt:lpstr>ceos</vt:lpstr>
      <vt:lpstr>Committee on Earth Observation Satellites</vt:lpstr>
      <vt:lpstr>PowerPoint Presentation</vt:lpstr>
      <vt:lpstr>CEOS Members and Associates</vt:lpstr>
      <vt:lpstr>CEOS Agency Missions</vt:lpstr>
      <vt:lpstr>PowerPoint Presentation</vt:lpstr>
      <vt:lpstr>PowerPoint Presentation</vt:lpstr>
      <vt:lpstr>CEOS Work Plan</vt:lpstr>
      <vt:lpstr>CEOS Work Plan: Expected Outcomes</vt:lpstr>
      <vt:lpstr>CEOS Organisational Structure</vt:lpstr>
      <vt:lpstr>CEOS Plenaries</vt:lpstr>
      <vt:lpstr>Engage with CEOS!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Irena Drakopoulou</cp:lastModifiedBy>
  <cp:revision>18</cp:revision>
  <cp:lastPrinted>2022-11-09T09:26:34Z</cp:lastPrinted>
  <dcterms:modified xsi:type="dcterms:W3CDTF">2025-02-27T18:13:58Z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0x0101005970FBBFFCD15449839570E9C06B93E3</vt:lpwstr>
  </property>
  <property fmtid="{D5CDD505-2E9C-101B-9397-08002B2CF9AE}" pid="3" name="MediaServiceImageTags">
    <vt:lpwstr/>
  </property>
</Properties>
</file>