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4"/>
  </p:notesMasterIdLst>
  <p:sldIdLst>
    <p:sldId id="256" r:id="rId2"/>
    <p:sldId id="259" r:id="rId3"/>
    <p:sldId id="260" r:id="rId4"/>
    <p:sldId id="283" r:id="rId5"/>
    <p:sldId id="741" r:id="rId6"/>
    <p:sldId id="743" r:id="rId7"/>
    <p:sldId id="750" r:id="rId8"/>
    <p:sldId id="751" r:id="rId9"/>
    <p:sldId id="740" r:id="rId10"/>
    <p:sldId id="748" r:id="rId11"/>
    <p:sldId id="290" r:id="rId12"/>
    <p:sldId id="261" r:id="rId13"/>
  </p:sldIdLst>
  <p:sldSz cx="9144000" cy="6858000" type="screen4x3"/>
  <p:notesSz cx="6858000" cy="9144000"/>
  <p:defaultTextStyle>
    <a:lvl1pPr defTabSz="457200">
      <a:defRPr>
        <a:solidFill>
          <a:srgbClr val="002569"/>
        </a:solidFill>
      </a:defRPr>
    </a:lvl1pPr>
    <a:lvl2pPr indent="457200" defTabSz="457200">
      <a:defRPr>
        <a:solidFill>
          <a:srgbClr val="002569"/>
        </a:solidFill>
      </a:defRPr>
    </a:lvl2pPr>
    <a:lvl3pPr indent="914400" defTabSz="457200">
      <a:defRPr>
        <a:solidFill>
          <a:srgbClr val="002569"/>
        </a:solidFill>
      </a:defRPr>
    </a:lvl3pPr>
    <a:lvl4pPr indent="1371600" defTabSz="457200">
      <a:defRPr>
        <a:solidFill>
          <a:srgbClr val="002569"/>
        </a:solidFill>
      </a:defRPr>
    </a:lvl4pPr>
    <a:lvl5pPr indent="1828800" defTabSz="457200">
      <a:defRPr>
        <a:solidFill>
          <a:srgbClr val="002569"/>
        </a:solidFill>
      </a:defRPr>
    </a:lvl5pPr>
    <a:lvl6pPr indent="2286000" defTabSz="457200">
      <a:defRPr>
        <a:solidFill>
          <a:srgbClr val="002569"/>
        </a:solidFill>
      </a:defRPr>
    </a:lvl6pPr>
    <a:lvl7pPr indent="2743200" defTabSz="457200">
      <a:defRPr>
        <a:solidFill>
          <a:srgbClr val="002569"/>
        </a:solidFill>
      </a:defRPr>
    </a:lvl7pPr>
    <a:lvl8pPr indent="3200400" defTabSz="457200">
      <a:defRPr>
        <a:solidFill>
          <a:srgbClr val="002569"/>
        </a:solidFill>
      </a:defRPr>
    </a:lvl8pPr>
    <a:lvl9pPr indent="3657600" defTabSz="457200">
      <a:defRPr>
        <a:solidFill>
          <a:srgbClr val="002569"/>
        </a:solidFil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DDCA"/>
          </a:solidFill>
        </a:fill>
      </a:tcStyle>
    </a:wholeTbl>
    <a:band2H>
      <a:tcTxStyle/>
      <a:tcStyle>
        <a:tcBdr/>
        <a:fill>
          <a:solidFill>
            <a:srgbClr val="FFEFE6"/>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Row>
  </a:tblStyle>
  <a:tblStyle styleId="{C7B018BB-80A7-4F77-B60F-C8B233D01FF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Row>
  </a:tblStyle>
  <a:tblStyle styleId="{EEE7283C-3CF3-47DC-8721-378D4A62B22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BCBCB"/>
          </a:solidFill>
        </a:fill>
      </a:tcStyle>
    </a:wholeTbl>
    <a:band2H>
      <a:tcTxStyle/>
      <a:tcStyle>
        <a:tcBdr/>
        <a:fill>
          <a:solidFill>
            <a:srgbClr val="EEE7E7"/>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Row>
  </a:tblStyle>
  <a:tblStyle styleId="{CF821DB8-F4EB-4A41-A1BA-3FCAFE7338EE}" styleName="">
    <a:tblBg/>
    <a:wholeTbl>
      <a:tcTxStyle b="on" i="on">
        <a:fontRef idx="major">
          <a:srgbClr val="002569"/>
        </a:fontRef>
        <a:srgbClr val="002569"/>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7EA"/>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9A00"/>
          </a:solidFill>
        </a:fill>
      </a:tcStyle>
    </a:firstCol>
    <a:lastRow>
      <a:tcTxStyle b="on" i="on">
        <a:fontRef idx="major">
          <a:srgbClr val="002569"/>
        </a:fontRef>
        <a:srgbClr val="002569"/>
      </a:tcTxStyle>
      <a:tcStyle>
        <a:tcBdr>
          <a:left>
            <a:ln w="12700" cap="flat">
              <a:noFill/>
              <a:miter lim="400000"/>
            </a:ln>
          </a:left>
          <a:right>
            <a:ln w="12700" cap="flat">
              <a:noFill/>
              <a:miter lim="400000"/>
            </a:ln>
          </a:right>
          <a:top>
            <a:ln w="508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Ref idx="major">
          <a:srgbClr val="FFFFFF"/>
        </a:fontRef>
        <a:srgbClr val="FFFFFF"/>
      </a:tcTxStyle>
      <a:tcStyle>
        <a:tcBdr>
          <a:left>
            <a:ln w="12700" cap="flat">
              <a:noFill/>
              <a:miter lim="400000"/>
            </a:ln>
          </a:left>
          <a:right>
            <a:ln w="12700" cap="flat">
              <a:noFill/>
              <a:miter lim="400000"/>
            </a:ln>
          </a:right>
          <a:top>
            <a:ln w="254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9A00"/>
          </a:solidFill>
        </a:fill>
      </a:tcStyle>
    </a:firstRow>
  </a:tblStyle>
  <a:tblStyle styleId="{33BA23B1-9221-436E-865A-0063620EA4FD}"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BD3"/>
          </a:solidFill>
        </a:fill>
      </a:tcStyle>
    </a:wholeTbl>
    <a:band2H>
      <a:tcTxStyle/>
      <a:tcStyle>
        <a:tcBdr/>
        <a:fill>
          <a:solidFill>
            <a:srgbClr val="E6E7EA"/>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Row>
  </a:tblStyle>
  <a:tblStyle styleId="{2708684C-4D16-4618-839F-0558EEFCDFE6}" styleName="">
    <a:tblBg/>
    <a:wholeTb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wholeTbl>
    <a:band2H>
      <a:tcTxStyle/>
      <a:tcStyle>
        <a:tcBdr/>
        <a:fill>
          <a:solidFill>
            <a:srgbClr val="FFFFFF"/>
          </a:solidFill>
        </a:fill>
      </a:tcStyle>
    </a:band2H>
    <a:firstCo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firstCol>
    <a:la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508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lastRow>
    <a:fir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254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000"/>
    <p:restoredTop sz="95000"/>
  </p:normalViewPr>
  <p:slideViewPr>
    <p:cSldViewPr>
      <p:cViewPr varScale="1">
        <p:scale>
          <a:sx n="90" d="100"/>
          <a:sy n="90" d="100"/>
        </p:scale>
        <p:origin x="1928" y="1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DF78B56-F7C9-4BC6-8997-C477A24C2FF4}" type="doc">
      <dgm:prSet loTypeId="urn:microsoft.com/office/officeart/2005/8/layout/vList5" loCatId="list" qsTypeId="urn:microsoft.com/office/officeart/2005/8/quickstyle/simple2" qsCatId="simple" csTypeId="urn:microsoft.com/office/officeart/2005/8/colors/accent1_2" csCatId="accent1" phldr="1"/>
      <dgm:spPr/>
      <dgm:t>
        <a:bodyPr/>
        <a:lstStyle/>
        <a:p>
          <a:endParaRPr lang="en-AU"/>
        </a:p>
      </dgm:t>
    </dgm:pt>
    <dgm:pt modelId="{67FABABC-1D67-4C62-AA7B-67DDC2002EC2}">
      <dgm:prSet custT="1"/>
      <dgm:spPr/>
      <dgm:t>
        <a:bodyPr/>
        <a:lstStyle/>
        <a:p>
          <a:pPr>
            <a:lnSpc>
              <a:spcPct val="100000"/>
            </a:lnSpc>
          </a:pPr>
          <a:r>
            <a:rPr lang="en-AU" sz="1200" dirty="0">
              <a:latin typeface="+mj-lt"/>
            </a:rPr>
            <a:t>Focus on </a:t>
          </a:r>
          <a:r>
            <a:rPr lang="en-AU" sz="1200" b="1" dirty="0">
              <a:latin typeface="+mj-lt"/>
            </a:rPr>
            <a:t>CEOS unique role </a:t>
          </a:r>
          <a:br>
            <a:rPr lang="en-AU" sz="1200" dirty="0">
              <a:latin typeface="+mj-lt"/>
            </a:rPr>
          </a:br>
          <a:r>
            <a:rPr lang="en-AU" sz="1200" dirty="0">
              <a:latin typeface="+mj-lt"/>
            </a:rPr>
            <a:t>and on a </a:t>
          </a:r>
          <a:r>
            <a:rPr lang="en-AU" sz="1200" b="1" dirty="0">
              <a:latin typeface="+mj-lt"/>
            </a:rPr>
            <a:t>few SDG Indicators </a:t>
          </a:r>
          <a:br>
            <a:rPr lang="en-AU" sz="1200" dirty="0">
              <a:latin typeface="+mj-lt"/>
            </a:rPr>
          </a:br>
          <a:r>
            <a:rPr lang="en-AU" sz="1200" b="0" dirty="0">
              <a:latin typeface="+mj-lt"/>
            </a:rPr>
            <a:t>(start with 6.6.1; 11.3.1; 15.3.1) </a:t>
          </a:r>
        </a:p>
      </dgm:t>
    </dgm:pt>
    <dgm:pt modelId="{AEE9E6FE-8035-44D5-A9E3-14C82ECA2740}" type="parTrans" cxnId="{CC9679BF-EEDF-4F04-863F-B2ED3ABA3250}">
      <dgm:prSet/>
      <dgm:spPr/>
      <dgm:t>
        <a:bodyPr/>
        <a:lstStyle/>
        <a:p>
          <a:endParaRPr lang="en-AU">
            <a:latin typeface="+mj-lt"/>
          </a:endParaRPr>
        </a:p>
      </dgm:t>
    </dgm:pt>
    <dgm:pt modelId="{F209C51D-E963-4486-B91B-F9B99C0E8786}" type="sibTrans" cxnId="{CC9679BF-EEDF-4F04-863F-B2ED3ABA3250}">
      <dgm:prSet/>
      <dgm:spPr/>
      <dgm:t>
        <a:bodyPr/>
        <a:lstStyle/>
        <a:p>
          <a:endParaRPr lang="en-AU">
            <a:latin typeface="+mj-lt"/>
          </a:endParaRPr>
        </a:p>
      </dgm:t>
    </dgm:pt>
    <dgm:pt modelId="{4F21781A-4AB8-4BC9-8334-8DEAA2BD2E09}">
      <dgm:prSet custT="1"/>
      <dgm:spPr/>
      <dgm:t>
        <a:bodyPr/>
        <a:lstStyle/>
        <a:p>
          <a:pPr>
            <a:lnSpc>
              <a:spcPct val="100000"/>
            </a:lnSpc>
          </a:pPr>
          <a:r>
            <a:rPr lang="en-US" sz="1200" b="1" dirty="0">
              <a:latin typeface="+mj-lt"/>
            </a:rPr>
            <a:t>Complement rather than duplicate</a:t>
          </a:r>
          <a:br>
            <a:rPr lang="en-US" sz="1200" b="1" dirty="0">
              <a:latin typeface="+mj-lt"/>
            </a:rPr>
          </a:br>
          <a:r>
            <a:rPr lang="en-US" sz="1200" dirty="0">
              <a:latin typeface="+mj-lt"/>
            </a:rPr>
            <a:t> the GEO community efforts on SDGs</a:t>
          </a:r>
          <a:endParaRPr lang="en-AU" sz="1200" dirty="0">
            <a:latin typeface="+mj-lt"/>
          </a:endParaRPr>
        </a:p>
      </dgm:t>
    </dgm:pt>
    <dgm:pt modelId="{11BEE98A-3975-4C65-872B-55C94D887333}" type="parTrans" cxnId="{F350DE14-1C76-47D4-B106-15313D6A0823}">
      <dgm:prSet/>
      <dgm:spPr/>
      <dgm:t>
        <a:bodyPr/>
        <a:lstStyle/>
        <a:p>
          <a:endParaRPr lang="en-AU">
            <a:latin typeface="+mj-lt"/>
          </a:endParaRPr>
        </a:p>
      </dgm:t>
    </dgm:pt>
    <dgm:pt modelId="{64E77224-EBE5-4AA8-8F2C-2B5070BA51C0}" type="sibTrans" cxnId="{F350DE14-1C76-47D4-B106-15313D6A0823}">
      <dgm:prSet/>
      <dgm:spPr/>
      <dgm:t>
        <a:bodyPr/>
        <a:lstStyle/>
        <a:p>
          <a:endParaRPr lang="en-AU">
            <a:latin typeface="+mj-lt"/>
          </a:endParaRPr>
        </a:p>
      </dgm:t>
    </dgm:pt>
    <dgm:pt modelId="{E5F01BB7-5DFC-47C8-93C1-1D84868BE238}">
      <dgm:prSet custT="1"/>
      <dgm:spPr/>
      <dgm:t>
        <a:bodyPr/>
        <a:lstStyle/>
        <a:p>
          <a:pPr>
            <a:lnSpc>
              <a:spcPct val="100000"/>
            </a:lnSpc>
          </a:pPr>
          <a:r>
            <a:rPr lang="en-AU" sz="1200" dirty="0">
              <a:latin typeface="+mj-lt"/>
            </a:rPr>
            <a:t>Encourage </a:t>
          </a:r>
          <a:r>
            <a:rPr lang="en-AU" sz="1200" b="1" dirty="0">
              <a:latin typeface="+mj-lt"/>
            </a:rPr>
            <a:t>more commitment and participation</a:t>
          </a:r>
          <a:r>
            <a:rPr lang="en-AU" sz="1200" dirty="0">
              <a:latin typeface="+mj-lt"/>
            </a:rPr>
            <a:t> from agencies</a:t>
          </a:r>
        </a:p>
      </dgm:t>
    </dgm:pt>
    <dgm:pt modelId="{87B92B69-C149-45A9-AB3F-764B3B556652}" type="parTrans" cxnId="{3732AA76-31B7-4DF3-B817-8AB1C207FBF6}">
      <dgm:prSet/>
      <dgm:spPr/>
      <dgm:t>
        <a:bodyPr/>
        <a:lstStyle/>
        <a:p>
          <a:endParaRPr lang="en-AU">
            <a:latin typeface="+mj-lt"/>
          </a:endParaRPr>
        </a:p>
      </dgm:t>
    </dgm:pt>
    <dgm:pt modelId="{738F647F-712B-4FEA-BD10-C31513A6514B}" type="sibTrans" cxnId="{3732AA76-31B7-4DF3-B817-8AB1C207FBF6}">
      <dgm:prSet/>
      <dgm:spPr/>
      <dgm:t>
        <a:bodyPr/>
        <a:lstStyle/>
        <a:p>
          <a:endParaRPr lang="en-AU">
            <a:latin typeface="+mj-lt"/>
          </a:endParaRPr>
        </a:p>
      </dgm:t>
    </dgm:pt>
    <dgm:pt modelId="{BA3F4944-4806-475C-82CA-53473DD529FA}">
      <dgm:prSet custT="1"/>
      <dgm:spPr/>
      <dgm:t>
        <a:bodyPr/>
        <a:lstStyle/>
        <a:p>
          <a:pPr>
            <a:lnSpc>
              <a:spcPct val="100000"/>
            </a:lnSpc>
          </a:pPr>
          <a:r>
            <a:rPr lang="en-AU" sz="1200" dirty="0">
              <a:latin typeface="+mj-lt"/>
            </a:rPr>
            <a:t>Leverage the </a:t>
          </a:r>
          <a:r>
            <a:rPr lang="en-AU" sz="1200" b="1" dirty="0">
              <a:latin typeface="+mj-lt"/>
            </a:rPr>
            <a:t>knowledge and expertise of CEOS bodies</a:t>
          </a:r>
          <a:r>
            <a:rPr lang="en-AU" sz="1200" dirty="0">
              <a:latin typeface="+mj-lt"/>
            </a:rPr>
            <a:t> (VCs, WGs, SEO) </a:t>
          </a:r>
          <a:br>
            <a:rPr lang="en-AU" sz="1200" dirty="0">
              <a:latin typeface="+mj-lt"/>
            </a:rPr>
          </a:br>
          <a:r>
            <a:rPr lang="en-AU" sz="1200" dirty="0">
              <a:latin typeface="+mj-lt"/>
            </a:rPr>
            <a:t>to maximise impact.</a:t>
          </a:r>
        </a:p>
      </dgm:t>
    </dgm:pt>
    <dgm:pt modelId="{C16F2D93-1D22-4262-A4E2-9994084B08E9}" type="parTrans" cxnId="{0D8B3E7F-324E-4AD4-9F99-8A684B3DDED7}">
      <dgm:prSet/>
      <dgm:spPr/>
      <dgm:t>
        <a:bodyPr/>
        <a:lstStyle/>
        <a:p>
          <a:endParaRPr lang="en-AU">
            <a:latin typeface="+mj-lt"/>
          </a:endParaRPr>
        </a:p>
      </dgm:t>
    </dgm:pt>
    <dgm:pt modelId="{C51DC33B-55E5-4204-B527-8065C6DE6AE0}" type="sibTrans" cxnId="{0D8B3E7F-324E-4AD4-9F99-8A684B3DDED7}">
      <dgm:prSet/>
      <dgm:spPr/>
      <dgm:t>
        <a:bodyPr/>
        <a:lstStyle/>
        <a:p>
          <a:endParaRPr lang="en-AU">
            <a:latin typeface="+mj-lt"/>
          </a:endParaRPr>
        </a:p>
      </dgm:t>
    </dgm:pt>
    <dgm:pt modelId="{7F243FB9-6A17-421B-98E7-2232ABB60319}">
      <dgm:prSet custT="1"/>
      <dgm:spPr/>
      <dgm:t>
        <a:bodyPr/>
        <a:lstStyle/>
        <a:p>
          <a:pPr>
            <a:lnSpc>
              <a:spcPct val="100000"/>
            </a:lnSpc>
          </a:pPr>
          <a:r>
            <a:rPr lang="en-US" sz="1200" dirty="0">
              <a:latin typeface="+mj-lt"/>
            </a:rPr>
            <a:t>Identify the </a:t>
          </a:r>
          <a:r>
            <a:rPr lang="en-US" sz="1200" b="1" dirty="0">
              <a:latin typeface="+mj-lt"/>
            </a:rPr>
            <a:t>key partners</a:t>
          </a:r>
          <a:r>
            <a:rPr lang="en-US" sz="1200" dirty="0">
              <a:latin typeface="+mj-lt"/>
            </a:rPr>
            <a:t> with whom CEOS should primarily interface</a:t>
          </a:r>
          <a:br>
            <a:rPr lang="en-US" sz="1200" dirty="0">
              <a:latin typeface="+mj-lt"/>
            </a:rPr>
          </a:br>
          <a:r>
            <a:rPr lang="en-US" sz="1200" dirty="0">
              <a:latin typeface="+mj-lt"/>
            </a:rPr>
            <a:t>(IAEG-SDGs WGGI, custodian agencies)</a:t>
          </a:r>
          <a:endParaRPr lang="en-AU" sz="1200" dirty="0">
            <a:latin typeface="+mj-lt"/>
          </a:endParaRPr>
        </a:p>
      </dgm:t>
    </dgm:pt>
    <dgm:pt modelId="{7DBC7851-C25A-4596-B343-CE977D37E083}" type="parTrans" cxnId="{28DC5F7B-7829-4AD7-AE0F-D3C3FD2049CB}">
      <dgm:prSet/>
      <dgm:spPr/>
      <dgm:t>
        <a:bodyPr/>
        <a:lstStyle/>
        <a:p>
          <a:endParaRPr lang="en-AU">
            <a:latin typeface="+mj-lt"/>
          </a:endParaRPr>
        </a:p>
      </dgm:t>
    </dgm:pt>
    <dgm:pt modelId="{7972DF09-CDAD-4D0B-9872-A10C901A51E4}" type="sibTrans" cxnId="{28DC5F7B-7829-4AD7-AE0F-D3C3FD2049CB}">
      <dgm:prSet/>
      <dgm:spPr/>
      <dgm:t>
        <a:bodyPr/>
        <a:lstStyle/>
        <a:p>
          <a:endParaRPr lang="en-AU">
            <a:latin typeface="+mj-lt"/>
          </a:endParaRPr>
        </a:p>
      </dgm:t>
    </dgm:pt>
    <dgm:pt modelId="{A462D19D-2047-4325-9701-C53B92574759}">
      <dgm:prSet custT="1"/>
      <dgm:spPr/>
      <dgm:t>
        <a:bodyPr lIns="144000" rIns="144000"/>
        <a:lstStyle/>
        <a:p>
          <a:pPr>
            <a:lnSpc>
              <a:spcPct val="100000"/>
            </a:lnSpc>
          </a:pPr>
          <a:r>
            <a:rPr lang="en-US" sz="1200" b="0" kern="1200" dirty="0">
              <a:solidFill>
                <a:prstClr val="black">
                  <a:hueOff val="0"/>
                  <a:satOff val="0"/>
                  <a:lumOff val="0"/>
                  <a:alphaOff val="0"/>
                </a:prstClr>
              </a:solidFill>
              <a:latin typeface="Helvetica"/>
              <a:ea typeface="Avenir Roman"/>
              <a:cs typeface="Avenir Roman"/>
            </a:rPr>
            <a:t>The UN has established a complex governance system on the SDG Global Indicator Framework with many stakeholders involved both at UN and national levels.</a:t>
          </a:r>
          <a:endParaRPr lang="en-AU" sz="1200" b="0" kern="1200" dirty="0">
            <a:solidFill>
              <a:prstClr val="black">
                <a:hueOff val="0"/>
                <a:satOff val="0"/>
                <a:lumOff val="0"/>
                <a:alphaOff val="0"/>
              </a:prstClr>
            </a:solidFill>
            <a:latin typeface="Helvetica"/>
            <a:ea typeface="Avenir Roman"/>
            <a:cs typeface="Avenir Roman"/>
          </a:endParaRPr>
        </a:p>
      </dgm:t>
    </dgm:pt>
    <dgm:pt modelId="{06CD386F-2947-4AE8-A61A-AB1B9AC4259B}" type="parTrans" cxnId="{72A54B9A-35CC-47BB-9F68-91144BD9BD95}">
      <dgm:prSet/>
      <dgm:spPr/>
      <dgm:t>
        <a:bodyPr/>
        <a:lstStyle/>
        <a:p>
          <a:endParaRPr lang="en-AU">
            <a:latin typeface="+mj-lt"/>
          </a:endParaRPr>
        </a:p>
      </dgm:t>
    </dgm:pt>
    <dgm:pt modelId="{ECE2D6BB-C14C-4AC6-AE1B-434E53850A5D}" type="sibTrans" cxnId="{72A54B9A-35CC-47BB-9F68-91144BD9BD95}">
      <dgm:prSet/>
      <dgm:spPr/>
      <dgm:t>
        <a:bodyPr/>
        <a:lstStyle/>
        <a:p>
          <a:endParaRPr lang="en-AU">
            <a:latin typeface="+mj-lt"/>
          </a:endParaRPr>
        </a:p>
      </dgm:t>
    </dgm:pt>
    <dgm:pt modelId="{A0686E12-D422-4D7E-AB1E-6FA92062C2BA}">
      <dgm:prSet custT="1"/>
      <dgm:spPr/>
      <dgm:t>
        <a:bodyPr/>
        <a:lstStyle/>
        <a:p>
          <a:pPr>
            <a:lnSpc>
              <a:spcPct val="100000"/>
            </a:lnSpc>
          </a:pPr>
          <a:r>
            <a:rPr lang="en-AU" sz="1200" b="0" dirty="0">
              <a:latin typeface="+mj-lt"/>
            </a:rPr>
            <a:t>Take a decision based on an </a:t>
          </a:r>
          <a:r>
            <a:rPr lang="en-AU" sz="1200" b="1" dirty="0">
              <a:latin typeface="+mj-lt"/>
            </a:rPr>
            <a:t> </a:t>
          </a:r>
          <a:br>
            <a:rPr lang="en-AU" sz="1200" b="1" dirty="0">
              <a:latin typeface="+mj-lt"/>
            </a:rPr>
          </a:br>
          <a:r>
            <a:rPr lang="en-AU" sz="1200" b="1" dirty="0">
              <a:latin typeface="+mj-lt"/>
            </a:rPr>
            <a:t>in-depth assessment of implications</a:t>
          </a:r>
          <a:r>
            <a:rPr lang="en-AU" sz="1200" b="0" dirty="0">
              <a:latin typeface="+mj-lt"/>
            </a:rPr>
            <a:t> </a:t>
          </a:r>
          <a:br>
            <a:rPr lang="en-AU" sz="1200" b="0" dirty="0">
              <a:latin typeface="+mj-lt"/>
            </a:rPr>
          </a:br>
          <a:r>
            <a:rPr lang="en-AU" sz="1200" b="0" dirty="0">
              <a:latin typeface="+mj-lt"/>
            </a:rPr>
            <a:t>(resources, reporting, etc.)</a:t>
          </a:r>
          <a:endParaRPr lang="en-AU" sz="1200" dirty="0">
            <a:latin typeface="+mj-lt"/>
          </a:endParaRPr>
        </a:p>
      </dgm:t>
    </dgm:pt>
    <dgm:pt modelId="{6FB8B8FC-D674-4B6F-A5B1-D56DE303EB72}" type="parTrans" cxnId="{F9D07C96-D7FA-4543-B16A-843D8E74F4B4}">
      <dgm:prSet/>
      <dgm:spPr/>
      <dgm:t>
        <a:bodyPr/>
        <a:lstStyle/>
        <a:p>
          <a:endParaRPr lang="en-AU">
            <a:latin typeface="+mj-lt"/>
          </a:endParaRPr>
        </a:p>
      </dgm:t>
    </dgm:pt>
    <dgm:pt modelId="{B3EC1077-0831-4163-B68F-C4EE6C79C30B}" type="sibTrans" cxnId="{F9D07C96-D7FA-4543-B16A-843D8E74F4B4}">
      <dgm:prSet/>
      <dgm:spPr/>
      <dgm:t>
        <a:bodyPr/>
        <a:lstStyle/>
        <a:p>
          <a:endParaRPr lang="en-AU">
            <a:latin typeface="+mj-lt"/>
          </a:endParaRPr>
        </a:p>
      </dgm:t>
    </dgm:pt>
    <dgm:pt modelId="{BDD4841E-FF1E-48E9-810A-E376210ABAD4}">
      <dgm:prSet custT="1"/>
      <dgm:spPr/>
      <dgm:t>
        <a:bodyPr lIns="180000" rIns="144000"/>
        <a:lstStyle/>
        <a:p>
          <a:pPr>
            <a:lnSpc>
              <a:spcPct val="100000"/>
            </a:lnSpc>
          </a:pPr>
          <a:r>
            <a:rPr lang="en-AU" sz="1200" dirty="0">
              <a:latin typeface="+mj-lt"/>
            </a:rPr>
            <a:t>Future of the SDG AHT is uncertain. Continue or disappear? New e</a:t>
          </a:r>
          <a:r>
            <a:rPr lang="en-AU" sz="1200" b="0" dirty="0">
              <a:latin typeface="+mj-lt"/>
            </a:rPr>
            <a:t>ntity (post AHT)? WG or Strategy? </a:t>
          </a:r>
        </a:p>
      </dgm:t>
    </dgm:pt>
    <dgm:pt modelId="{CA9A77E1-D043-44F9-9B56-C5C2A19D3EC4}" type="parTrans" cxnId="{A95D4F78-2C53-4EE0-929A-5FB73C75E5E3}">
      <dgm:prSet/>
      <dgm:spPr/>
      <dgm:t>
        <a:bodyPr/>
        <a:lstStyle/>
        <a:p>
          <a:endParaRPr lang="en-AU">
            <a:latin typeface="+mj-lt"/>
          </a:endParaRPr>
        </a:p>
      </dgm:t>
    </dgm:pt>
    <dgm:pt modelId="{13592D65-703D-4A37-9BFB-D1949FE64366}" type="sibTrans" cxnId="{A95D4F78-2C53-4EE0-929A-5FB73C75E5E3}">
      <dgm:prSet/>
      <dgm:spPr/>
      <dgm:t>
        <a:bodyPr/>
        <a:lstStyle/>
        <a:p>
          <a:endParaRPr lang="en-AU">
            <a:latin typeface="+mj-lt"/>
          </a:endParaRPr>
        </a:p>
      </dgm:t>
    </dgm:pt>
    <dgm:pt modelId="{6BC373F6-ADF1-43D6-B8DF-5E7CE339E679}">
      <dgm:prSet custT="1"/>
      <dgm:spPr/>
      <dgm:t>
        <a:bodyPr lIns="144000" rIns="144000"/>
        <a:lstStyle/>
        <a:p>
          <a:pPr>
            <a:lnSpc>
              <a:spcPct val="100000"/>
            </a:lnSpc>
          </a:pPr>
          <a:r>
            <a:rPr lang="en-US" sz="1200" b="0" dirty="0">
              <a:latin typeface="+mj-lt"/>
            </a:rPr>
            <a:t>The original goals of the SDG AHT were too broad in scope and not fully aligned with the CEOS mandate.</a:t>
          </a:r>
          <a:endParaRPr lang="en-AU" sz="1200" dirty="0">
            <a:latin typeface="+mj-lt"/>
          </a:endParaRPr>
        </a:p>
      </dgm:t>
    </dgm:pt>
    <dgm:pt modelId="{1BCAF61F-4962-4ABF-A399-0603A2C021C5}" type="parTrans" cxnId="{1B666625-0F1E-467C-A7A5-DC90D89993A6}">
      <dgm:prSet/>
      <dgm:spPr/>
      <dgm:t>
        <a:bodyPr/>
        <a:lstStyle/>
        <a:p>
          <a:endParaRPr lang="en-AU">
            <a:latin typeface="+mj-lt"/>
          </a:endParaRPr>
        </a:p>
      </dgm:t>
    </dgm:pt>
    <dgm:pt modelId="{4EE1F8D3-6431-4A7E-AA75-394920D87DA6}" type="sibTrans" cxnId="{1B666625-0F1E-467C-A7A5-DC90D89993A6}">
      <dgm:prSet/>
      <dgm:spPr/>
      <dgm:t>
        <a:bodyPr/>
        <a:lstStyle/>
        <a:p>
          <a:endParaRPr lang="en-AU">
            <a:latin typeface="+mj-lt"/>
          </a:endParaRPr>
        </a:p>
      </dgm:t>
    </dgm:pt>
    <dgm:pt modelId="{EFDABA26-4D19-4EFD-AF43-A4C01E1A622F}">
      <dgm:prSet custT="1"/>
      <dgm:spPr/>
      <dgm:t>
        <a:bodyPr lIns="144000" rIns="144000"/>
        <a:lstStyle/>
        <a:p>
          <a:pPr>
            <a:lnSpc>
              <a:spcPct val="100000"/>
            </a:lnSpc>
          </a:pPr>
          <a:r>
            <a:rPr lang="en-US" sz="1200" b="0" dirty="0">
              <a:latin typeface="+mj-lt"/>
            </a:rPr>
            <a:t>The AHT activities were too similar to the work of the GEO EO4SDG initiative, which brought some confusion on the respective roles of CEOS and GEO.</a:t>
          </a:r>
          <a:endParaRPr lang="en-AU" sz="1200" dirty="0">
            <a:latin typeface="+mj-lt"/>
          </a:endParaRPr>
        </a:p>
      </dgm:t>
    </dgm:pt>
    <dgm:pt modelId="{A591C38F-7183-4D6A-87A4-791D4D434D9C}" type="parTrans" cxnId="{E987C6C7-D5E1-4B45-80DF-5DBA05F0801B}">
      <dgm:prSet/>
      <dgm:spPr/>
      <dgm:t>
        <a:bodyPr/>
        <a:lstStyle/>
        <a:p>
          <a:endParaRPr lang="en-AU">
            <a:latin typeface="+mj-lt"/>
          </a:endParaRPr>
        </a:p>
      </dgm:t>
    </dgm:pt>
    <dgm:pt modelId="{30F9DC30-081C-4C2D-9567-F569F29B1318}" type="sibTrans" cxnId="{E987C6C7-D5E1-4B45-80DF-5DBA05F0801B}">
      <dgm:prSet/>
      <dgm:spPr/>
      <dgm:t>
        <a:bodyPr/>
        <a:lstStyle/>
        <a:p>
          <a:endParaRPr lang="en-AU">
            <a:latin typeface="+mj-lt"/>
          </a:endParaRPr>
        </a:p>
      </dgm:t>
    </dgm:pt>
    <dgm:pt modelId="{A70D755D-884D-4C35-9D4A-C29FCC7A0DB7}">
      <dgm:prSet custT="1"/>
      <dgm:spPr/>
      <dgm:t>
        <a:bodyPr lIns="144000" rIns="144000"/>
        <a:lstStyle/>
        <a:p>
          <a:pPr>
            <a:lnSpc>
              <a:spcPct val="100000"/>
            </a:lnSpc>
          </a:pPr>
          <a:r>
            <a:rPr lang="en-US" sz="1200" b="0" dirty="0">
              <a:latin typeface="+mj-lt"/>
            </a:rPr>
            <a:t>The impact of the CEOS activities on SDGs is commensurate to the level of resources available. </a:t>
          </a:r>
          <a:r>
            <a:rPr lang="en-AU" sz="1200" b="0" dirty="0">
              <a:latin typeface="+mj-lt"/>
            </a:rPr>
            <a:t>Number of agencies actively involved </a:t>
          </a:r>
          <a:r>
            <a:rPr lang="en-US" sz="1200" b="0" dirty="0">
              <a:latin typeface="+mj-lt"/>
            </a:rPr>
            <a:t>has not reached the expected level.</a:t>
          </a:r>
          <a:endParaRPr lang="en-AU" sz="1200" dirty="0">
            <a:latin typeface="+mj-lt"/>
          </a:endParaRPr>
        </a:p>
      </dgm:t>
    </dgm:pt>
    <dgm:pt modelId="{2766A9B6-3875-4324-A57F-BE0E14CD22DA}" type="parTrans" cxnId="{070741AE-B1E9-477B-BDD0-A0600FC8F675}">
      <dgm:prSet/>
      <dgm:spPr/>
      <dgm:t>
        <a:bodyPr/>
        <a:lstStyle/>
        <a:p>
          <a:endParaRPr lang="en-AU">
            <a:latin typeface="+mj-lt"/>
          </a:endParaRPr>
        </a:p>
      </dgm:t>
    </dgm:pt>
    <dgm:pt modelId="{C92ACF96-526C-4E29-AC3A-1A57B43E42F0}" type="sibTrans" cxnId="{070741AE-B1E9-477B-BDD0-A0600FC8F675}">
      <dgm:prSet/>
      <dgm:spPr/>
      <dgm:t>
        <a:bodyPr/>
        <a:lstStyle/>
        <a:p>
          <a:endParaRPr lang="en-AU">
            <a:latin typeface="+mj-lt"/>
          </a:endParaRPr>
        </a:p>
      </dgm:t>
    </dgm:pt>
    <dgm:pt modelId="{C3BE4272-B661-41AD-9803-ECF48E0BD58B}">
      <dgm:prSet custT="1"/>
      <dgm:spPr/>
      <dgm:t>
        <a:bodyPr lIns="144000" rIns="144000"/>
        <a:lstStyle/>
        <a:p>
          <a:pPr>
            <a:lnSpc>
              <a:spcPct val="100000"/>
            </a:lnSpc>
          </a:pPr>
          <a:r>
            <a:rPr lang="en-US" sz="1200" b="0" dirty="0">
              <a:latin typeface="+mj-lt"/>
            </a:rPr>
            <a:t>The SDG is a very broad and cross-cutting topic (land, marine, atmosphere) requiring different EO competences (satellite data, EO infrastructures, capacity building, accuracy assessment).</a:t>
          </a:r>
          <a:endParaRPr lang="en-AU" sz="1200" dirty="0">
            <a:latin typeface="+mj-lt"/>
          </a:endParaRPr>
        </a:p>
      </dgm:t>
    </dgm:pt>
    <dgm:pt modelId="{A9846BA7-F802-48F1-A35A-A36CF72E3B68}" type="parTrans" cxnId="{A44523E0-F608-41DD-9AF6-ECB47DFA907F}">
      <dgm:prSet/>
      <dgm:spPr/>
      <dgm:t>
        <a:bodyPr/>
        <a:lstStyle/>
        <a:p>
          <a:endParaRPr lang="en-AU">
            <a:latin typeface="+mj-lt"/>
          </a:endParaRPr>
        </a:p>
      </dgm:t>
    </dgm:pt>
    <dgm:pt modelId="{A2ED5157-A849-4061-A06C-98E2B007A786}" type="sibTrans" cxnId="{A44523E0-F608-41DD-9AF6-ECB47DFA907F}">
      <dgm:prSet/>
      <dgm:spPr/>
      <dgm:t>
        <a:bodyPr/>
        <a:lstStyle/>
        <a:p>
          <a:endParaRPr lang="en-AU">
            <a:latin typeface="+mj-lt"/>
          </a:endParaRPr>
        </a:p>
      </dgm:t>
    </dgm:pt>
    <dgm:pt modelId="{C4C7209C-943E-49C5-824F-51ACD9D7AE1E}">
      <dgm:prSet custT="1"/>
      <dgm:spPr/>
      <dgm:t>
        <a:bodyPr/>
        <a:lstStyle/>
        <a:p>
          <a:pPr>
            <a:lnSpc>
              <a:spcPct val="100000"/>
            </a:lnSpc>
          </a:pPr>
          <a:r>
            <a:rPr lang="en-AU" sz="1200" b="0" dirty="0">
              <a:latin typeface="+mj-lt"/>
            </a:rPr>
            <a:t>Reduce the </a:t>
          </a:r>
          <a:r>
            <a:rPr lang="en-AU" sz="1200" b="1" dirty="0">
              <a:latin typeface="+mj-lt"/>
            </a:rPr>
            <a:t>governance burden </a:t>
          </a:r>
          <a:br>
            <a:rPr lang="en-AU" sz="1200" b="1" dirty="0">
              <a:latin typeface="+mj-lt"/>
            </a:rPr>
          </a:br>
          <a:r>
            <a:rPr lang="en-AU" sz="1200" b="0" dirty="0">
              <a:latin typeface="+mj-lt"/>
            </a:rPr>
            <a:t>to focus on key contributions</a:t>
          </a:r>
          <a:endParaRPr lang="en-AU" sz="1200" dirty="0">
            <a:latin typeface="+mj-lt"/>
          </a:endParaRPr>
        </a:p>
      </dgm:t>
    </dgm:pt>
    <dgm:pt modelId="{B7E0CB2D-FE17-4D95-B475-4F695EDE27AF}" type="parTrans" cxnId="{AACA5577-CB4B-4263-B34B-E264799F4318}">
      <dgm:prSet/>
      <dgm:spPr/>
      <dgm:t>
        <a:bodyPr/>
        <a:lstStyle/>
        <a:p>
          <a:endParaRPr lang="en-AU"/>
        </a:p>
      </dgm:t>
    </dgm:pt>
    <dgm:pt modelId="{552AA0A7-311C-4A19-B6C7-AB890C2E6325}" type="sibTrans" cxnId="{AACA5577-CB4B-4263-B34B-E264799F4318}">
      <dgm:prSet/>
      <dgm:spPr/>
      <dgm:t>
        <a:bodyPr/>
        <a:lstStyle/>
        <a:p>
          <a:endParaRPr lang="en-AU"/>
        </a:p>
      </dgm:t>
    </dgm:pt>
    <dgm:pt modelId="{D5A91AFE-9823-4C13-ABBB-D7B557AC4C96}">
      <dgm:prSet custT="1"/>
      <dgm:spPr/>
      <dgm:t>
        <a:bodyPr lIns="144000" rIns="144000"/>
        <a:lstStyle/>
        <a:p>
          <a:pPr>
            <a:lnSpc>
              <a:spcPct val="100000"/>
            </a:lnSpc>
          </a:pPr>
          <a:r>
            <a:rPr lang="en-AU" sz="1200" dirty="0">
              <a:latin typeface="+mj-lt"/>
            </a:rPr>
            <a:t>Creation of a new entity includes more governance paper, reporting.</a:t>
          </a:r>
        </a:p>
      </dgm:t>
    </dgm:pt>
    <dgm:pt modelId="{D5896497-7D80-4294-BCA6-486438C15C05}" type="parTrans" cxnId="{2E038C17-3DA4-4065-896C-354F9A450B82}">
      <dgm:prSet/>
      <dgm:spPr/>
      <dgm:t>
        <a:bodyPr/>
        <a:lstStyle/>
        <a:p>
          <a:endParaRPr lang="en-AU"/>
        </a:p>
      </dgm:t>
    </dgm:pt>
    <dgm:pt modelId="{55623210-83E8-4F7E-8E02-70E1EDDF5A79}" type="sibTrans" cxnId="{2E038C17-3DA4-4065-896C-354F9A450B82}">
      <dgm:prSet/>
      <dgm:spPr/>
      <dgm:t>
        <a:bodyPr/>
        <a:lstStyle/>
        <a:p>
          <a:endParaRPr lang="en-AU"/>
        </a:p>
      </dgm:t>
    </dgm:pt>
    <dgm:pt modelId="{D2ECA6CC-25CE-4730-9A33-8C3D7D3D44DE}" type="pres">
      <dgm:prSet presAssocID="{7DF78B56-F7C9-4BC6-8997-C477A24C2FF4}" presName="Name0" presStyleCnt="0">
        <dgm:presLayoutVars>
          <dgm:dir/>
          <dgm:animLvl val="lvl"/>
          <dgm:resizeHandles val="exact"/>
        </dgm:presLayoutVars>
      </dgm:prSet>
      <dgm:spPr/>
    </dgm:pt>
    <dgm:pt modelId="{058C0441-E65B-4910-988B-4F5BF271CC68}" type="pres">
      <dgm:prSet presAssocID="{67FABABC-1D67-4C62-AA7B-67DDC2002EC2}" presName="linNode" presStyleCnt="0"/>
      <dgm:spPr/>
    </dgm:pt>
    <dgm:pt modelId="{29F399E0-22C6-469B-A4C9-CA0553A1C8AE}" type="pres">
      <dgm:prSet presAssocID="{67FABABC-1D67-4C62-AA7B-67DDC2002EC2}" presName="parentText" presStyleLbl="node1" presStyleIdx="0" presStyleCnt="7">
        <dgm:presLayoutVars>
          <dgm:chMax val="1"/>
          <dgm:bulletEnabled val="1"/>
        </dgm:presLayoutVars>
      </dgm:prSet>
      <dgm:spPr/>
    </dgm:pt>
    <dgm:pt modelId="{856B8DC4-7D9F-44A1-844D-CC52F645D0EF}" type="pres">
      <dgm:prSet presAssocID="{67FABABC-1D67-4C62-AA7B-67DDC2002EC2}" presName="descendantText" presStyleLbl="alignAccFollowNode1" presStyleIdx="0" presStyleCnt="7">
        <dgm:presLayoutVars>
          <dgm:bulletEnabled val="1"/>
        </dgm:presLayoutVars>
      </dgm:prSet>
      <dgm:spPr/>
    </dgm:pt>
    <dgm:pt modelId="{7A4AE4A6-2F6F-416E-8B0B-61344DA3CADB}" type="pres">
      <dgm:prSet presAssocID="{F209C51D-E963-4486-B91B-F9B99C0E8786}" presName="sp" presStyleCnt="0"/>
      <dgm:spPr/>
    </dgm:pt>
    <dgm:pt modelId="{F5B3224B-011A-4B6B-BB47-DA47A146B68C}" type="pres">
      <dgm:prSet presAssocID="{4F21781A-4AB8-4BC9-8334-8DEAA2BD2E09}" presName="linNode" presStyleCnt="0"/>
      <dgm:spPr/>
    </dgm:pt>
    <dgm:pt modelId="{7C3BB43D-D739-42F9-BD6D-81F751698CEC}" type="pres">
      <dgm:prSet presAssocID="{4F21781A-4AB8-4BC9-8334-8DEAA2BD2E09}" presName="parentText" presStyleLbl="node1" presStyleIdx="1" presStyleCnt="7">
        <dgm:presLayoutVars>
          <dgm:chMax val="1"/>
          <dgm:bulletEnabled val="1"/>
        </dgm:presLayoutVars>
      </dgm:prSet>
      <dgm:spPr/>
    </dgm:pt>
    <dgm:pt modelId="{77E352B8-5ACB-460F-852D-F19D7B6C567E}" type="pres">
      <dgm:prSet presAssocID="{4F21781A-4AB8-4BC9-8334-8DEAA2BD2E09}" presName="descendantText" presStyleLbl="alignAccFollowNode1" presStyleIdx="1" presStyleCnt="7">
        <dgm:presLayoutVars>
          <dgm:bulletEnabled val="1"/>
        </dgm:presLayoutVars>
      </dgm:prSet>
      <dgm:spPr/>
    </dgm:pt>
    <dgm:pt modelId="{2D62A774-609F-4CB4-822C-B3EF32FF0A33}" type="pres">
      <dgm:prSet presAssocID="{64E77224-EBE5-4AA8-8F2C-2B5070BA51C0}" presName="sp" presStyleCnt="0"/>
      <dgm:spPr/>
    </dgm:pt>
    <dgm:pt modelId="{8509618E-8AB1-487F-8C5F-73AE3D4F2CC7}" type="pres">
      <dgm:prSet presAssocID="{E5F01BB7-5DFC-47C8-93C1-1D84868BE238}" presName="linNode" presStyleCnt="0"/>
      <dgm:spPr/>
    </dgm:pt>
    <dgm:pt modelId="{7130C209-F4A1-4121-8D47-484E1316F2FC}" type="pres">
      <dgm:prSet presAssocID="{E5F01BB7-5DFC-47C8-93C1-1D84868BE238}" presName="parentText" presStyleLbl="node1" presStyleIdx="2" presStyleCnt="7">
        <dgm:presLayoutVars>
          <dgm:chMax val="1"/>
          <dgm:bulletEnabled val="1"/>
        </dgm:presLayoutVars>
      </dgm:prSet>
      <dgm:spPr/>
    </dgm:pt>
    <dgm:pt modelId="{40150EED-9308-4397-A8B4-988440073096}" type="pres">
      <dgm:prSet presAssocID="{E5F01BB7-5DFC-47C8-93C1-1D84868BE238}" presName="descendantText" presStyleLbl="alignAccFollowNode1" presStyleIdx="2" presStyleCnt="7">
        <dgm:presLayoutVars>
          <dgm:bulletEnabled val="1"/>
        </dgm:presLayoutVars>
      </dgm:prSet>
      <dgm:spPr/>
    </dgm:pt>
    <dgm:pt modelId="{ED37039F-4473-457C-993C-90F32B5D746A}" type="pres">
      <dgm:prSet presAssocID="{738F647F-712B-4FEA-BD10-C31513A6514B}" presName="sp" presStyleCnt="0"/>
      <dgm:spPr/>
    </dgm:pt>
    <dgm:pt modelId="{937E455B-02A8-4BC3-B0FB-B1B8CA55EA0F}" type="pres">
      <dgm:prSet presAssocID="{BA3F4944-4806-475C-82CA-53473DD529FA}" presName="linNode" presStyleCnt="0"/>
      <dgm:spPr/>
    </dgm:pt>
    <dgm:pt modelId="{825ED133-C96B-411E-9A10-53B6265D43C5}" type="pres">
      <dgm:prSet presAssocID="{BA3F4944-4806-475C-82CA-53473DD529FA}" presName="parentText" presStyleLbl="node1" presStyleIdx="3" presStyleCnt="7">
        <dgm:presLayoutVars>
          <dgm:chMax val="1"/>
          <dgm:bulletEnabled val="1"/>
        </dgm:presLayoutVars>
      </dgm:prSet>
      <dgm:spPr/>
    </dgm:pt>
    <dgm:pt modelId="{B4ADE317-5778-4D3B-ABA3-9DE0833BEE56}" type="pres">
      <dgm:prSet presAssocID="{BA3F4944-4806-475C-82CA-53473DD529FA}" presName="descendantText" presStyleLbl="alignAccFollowNode1" presStyleIdx="3" presStyleCnt="7">
        <dgm:presLayoutVars>
          <dgm:bulletEnabled val="1"/>
        </dgm:presLayoutVars>
      </dgm:prSet>
      <dgm:spPr/>
    </dgm:pt>
    <dgm:pt modelId="{50516356-3852-4DCD-B75A-B5DBE9DA72E2}" type="pres">
      <dgm:prSet presAssocID="{C51DC33B-55E5-4204-B527-8065C6DE6AE0}" presName="sp" presStyleCnt="0"/>
      <dgm:spPr/>
    </dgm:pt>
    <dgm:pt modelId="{0355D855-A8DE-4B1E-B564-7AE72B447ADD}" type="pres">
      <dgm:prSet presAssocID="{7F243FB9-6A17-421B-98E7-2232ABB60319}" presName="linNode" presStyleCnt="0"/>
      <dgm:spPr/>
    </dgm:pt>
    <dgm:pt modelId="{0BAC40AE-F3DC-4B81-B783-461C93E681A8}" type="pres">
      <dgm:prSet presAssocID="{7F243FB9-6A17-421B-98E7-2232ABB60319}" presName="parentText" presStyleLbl="node1" presStyleIdx="4" presStyleCnt="7">
        <dgm:presLayoutVars>
          <dgm:chMax val="1"/>
          <dgm:bulletEnabled val="1"/>
        </dgm:presLayoutVars>
      </dgm:prSet>
      <dgm:spPr/>
    </dgm:pt>
    <dgm:pt modelId="{9F85230C-BB77-40C6-99FF-B79789B68848}" type="pres">
      <dgm:prSet presAssocID="{7F243FB9-6A17-421B-98E7-2232ABB60319}" presName="descendantText" presStyleLbl="alignAccFollowNode1" presStyleIdx="4" presStyleCnt="7">
        <dgm:presLayoutVars>
          <dgm:bulletEnabled val="1"/>
        </dgm:presLayoutVars>
      </dgm:prSet>
      <dgm:spPr/>
    </dgm:pt>
    <dgm:pt modelId="{0DBB0AB2-5AA7-4B8C-9797-3A0DAB2692C8}" type="pres">
      <dgm:prSet presAssocID="{7972DF09-CDAD-4D0B-9872-A10C901A51E4}" presName="sp" presStyleCnt="0"/>
      <dgm:spPr/>
    </dgm:pt>
    <dgm:pt modelId="{0E202CD1-99C4-4B04-83F5-212F2192FD31}" type="pres">
      <dgm:prSet presAssocID="{A0686E12-D422-4D7E-AB1E-6FA92062C2BA}" presName="linNode" presStyleCnt="0"/>
      <dgm:spPr/>
    </dgm:pt>
    <dgm:pt modelId="{AC7BAC98-67FC-4D29-908F-25BCB452946A}" type="pres">
      <dgm:prSet presAssocID="{A0686E12-D422-4D7E-AB1E-6FA92062C2BA}" presName="parentText" presStyleLbl="node1" presStyleIdx="5" presStyleCnt="7">
        <dgm:presLayoutVars>
          <dgm:chMax val="1"/>
          <dgm:bulletEnabled val="1"/>
        </dgm:presLayoutVars>
      </dgm:prSet>
      <dgm:spPr/>
    </dgm:pt>
    <dgm:pt modelId="{4F40409F-81CD-400D-9B26-23655A2DD581}" type="pres">
      <dgm:prSet presAssocID="{A0686E12-D422-4D7E-AB1E-6FA92062C2BA}" presName="descendantText" presStyleLbl="alignAccFollowNode1" presStyleIdx="5" presStyleCnt="7">
        <dgm:presLayoutVars>
          <dgm:bulletEnabled val="1"/>
        </dgm:presLayoutVars>
      </dgm:prSet>
      <dgm:spPr/>
    </dgm:pt>
    <dgm:pt modelId="{788E0F87-72A3-47E5-BC3E-2AE2F4CE6E4E}" type="pres">
      <dgm:prSet presAssocID="{B3EC1077-0831-4163-B68F-C4EE6C79C30B}" presName="sp" presStyleCnt="0"/>
      <dgm:spPr/>
    </dgm:pt>
    <dgm:pt modelId="{953594C7-70A1-4EC4-8E88-A9624A2F119F}" type="pres">
      <dgm:prSet presAssocID="{C4C7209C-943E-49C5-824F-51ACD9D7AE1E}" presName="linNode" presStyleCnt="0"/>
      <dgm:spPr/>
    </dgm:pt>
    <dgm:pt modelId="{8F2EBB88-3753-4931-B0BD-089CF900DEC8}" type="pres">
      <dgm:prSet presAssocID="{C4C7209C-943E-49C5-824F-51ACD9D7AE1E}" presName="parentText" presStyleLbl="node1" presStyleIdx="6" presStyleCnt="7">
        <dgm:presLayoutVars>
          <dgm:chMax val="1"/>
          <dgm:bulletEnabled val="1"/>
        </dgm:presLayoutVars>
      </dgm:prSet>
      <dgm:spPr/>
    </dgm:pt>
    <dgm:pt modelId="{2EA80511-55D2-422F-A691-E4849787F72D}" type="pres">
      <dgm:prSet presAssocID="{C4C7209C-943E-49C5-824F-51ACD9D7AE1E}" presName="descendantText" presStyleLbl="alignAccFollowNode1" presStyleIdx="6" presStyleCnt="7">
        <dgm:presLayoutVars>
          <dgm:bulletEnabled val="1"/>
        </dgm:presLayoutVars>
      </dgm:prSet>
      <dgm:spPr/>
    </dgm:pt>
  </dgm:ptLst>
  <dgm:cxnLst>
    <dgm:cxn modelId="{C0EC3014-7A8F-4AA5-B309-14259FC47594}" type="presOf" srcId="{A462D19D-2047-4325-9701-C53B92574759}" destId="{9F85230C-BB77-40C6-99FF-B79789B68848}" srcOrd="0" destOrd="0" presId="urn:microsoft.com/office/officeart/2005/8/layout/vList5"/>
    <dgm:cxn modelId="{F350DE14-1C76-47D4-B106-15313D6A0823}" srcId="{7DF78B56-F7C9-4BC6-8997-C477A24C2FF4}" destId="{4F21781A-4AB8-4BC9-8334-8DEAA2BD2E09}" srcOrd="1" destOrd="0" parTransId="{11BEE98A-3975-4C65-872B-55C94D887333}" sibTransId="{64E77224-EBE5-4AA8-8F2C-2B5070BA51C0}"/>
    <dgm:cxn modelId="{2E038C17-3DA4-4065-896C-354F9A450B82}" srcId="{C4C7209C-943E-49C5-824F-51ACD9D7AE1E}" destId="{D5A91AFE-9823-4C13-ABBB-D7B557AC4C96}" srcOrd="0" destOrd="0" parTransId="{D5896497-7D80-4294-BCA6-486438C15C05}" sibTransId="{55623210-83E8-4F7E-8E02-70E1EDDF5A79}"/>
    <dgm:cxn modelId="{7E935E1D-A120-4AB7-AD95-A97FD72BF7FA}" type="presOf" srcId="{7F243FB9-6A17-421B-98E7-2232ABB60319}" destId="{0BAC40AE-F3DC-4B81-B783-461C93E681A8}" srcOrd="0" destOrd="0" presId="urn:microsoft.com/office/officeart/2005/8/layout/vList5"/>
    <dgm:cxn modelId="{9AB38B1F-1F28-4C41-811B-9D8B578192EC}" type="presOf" srcId="{7DF78B56-F7C9-4BC6-8997-C477A24C2FF4}" destId="{D2ECA6CC-25CE-4730-9A33-8C3D7D3D44DE}" srcOrd="0" destOrd="0" presId="urn:microsoft.com/office/officeart/2005/8/layout/vList5"/>
    <dgm:cxn modelId="{1B666625-0F1E-467C-A7A5-DC90D89993A6}" srcId="{67FABABC-1D67-4C62-AA7B-67DDC2002EC2}" destId="{6BC373F6-ADF1-43D6-B8DF-5E7CE339E679}" srcOrd="0" destOrd="0" parTransId="{1BCAF61F-4962-4ABF-A399-0603A2C021C5}" sibTransId="{4EE1F8D3-6431-4A7E-AA75-394920D87DA6}"/>
    <dgm:cxn modelId="{FF85B72D-49C8-4CFB-AE2C-BDEF82EAF17F}" type="presOf" srcId="{BDD4841E-FF1E-48E9-810A-E376210ABAD4}" destId="{4F40409F-81CD-400D-9B26-23655A2DD581}" srcOrd="0" destOrd="0" presId="urn:microsoft.com/office/officeart/2005/8/layout/vList5"/>
    <dgm:cxn modelId="{AC95DC32-0239-425D-801D-9441557C95F1}" type="presOf" srcId="{A0686E12-D422-4D7E-AB1E-6FA92062C2BA}" destId="{AC7BAC98-67FC-4D29-908F-25BCB452946A}" srcOrd="0" destOrd="0" presId="urn:microsoft.com/office/officeart/2005/8/layout/vList5"/>
    <dgm:cxn modelId="{CB990537-FE03-4614-B1AC-E7043F9757AB}" type="presOf" srcId="{C3BE4272-B661-41AD-9803-ECF48E0BD58B}" destId="{B4ADE317-5778-4D3B-ABA3-9DE0833BEE56}" srcOrd="0" destOrd="0" presId="urn:microsoft.com/office/officeart/2005/8/layout/vList5"/>
    <dgm:cxn modelId="{C4BEB13F-D396-4310-9263-F5BF5219CA8B}" type="presOf" srcId="{4F21781A-4AB8-4BC9-8334-8DEAA2BD2E09}" destId="{7C3BB43D-D739-42F9-BD6D-81F751698CEC}" srcOrd="0" destOrd="0" presId="urn:microsoft.com/office/officeart/2005/8/layout/vList5"/>
    <dgm:cxn modelId="{71239458-323A-44BE-87C1-F844B53EBCC9}" type="presOf" srcId="{BA3F4944-4806-475C-82CA-53473DD529FA}" destId="{825ED133-C96B-411E-9A10-53B6265D43C5}" srcOrd="0" destOrd="0" presId="urn:microsoft.com/office/officeart/2005/8/layout/vList5"/>
    <dgm:cxn modelId="{1B065D5A-5331-4F1F-8FF5-8A49250F38D2}" type="presOf" srcId="{A70D755D-884D-4C35-9D4A-C29FCC7A0DB7}" destId="{40150EED-9308-4397-A8B4-988440073096}" srcOrd="0" destOrd="0" presId="urn:microsoft.com/office/officeart/2005/8/layout/vList5"/>
    <dgm:cxn modelId="{3732AA76-31B7-4DF3-B817-8AB1C207FBF6}" srcId="{7DF78B56-F7C9-4BC6-8997-C477A24C2FF4}" destId="{E5F01BB7-5DFC-47C8-93C1-1D84868BE238}" srcOrd="2" destOrd="0" parTransId="{87B92B69-C149-45A9-AB3F-764B3B556652}" sibTransId="{738F647F-712B-4FEA-BD10-C31513A6514B}"/>
    <dgm:cxn modelId="{AACA5577-CB4B-4263-B34B-E264799F4318}" srcId="{7DF78B56-F7C9-4BC6-8997-C477A24C2FF4}" destId="{C4C7209C-943E-49C5-824F-51ACD9D7AE1E}" srcOrd="6" destOrd="0" parTransId="{B7E0CB2D-FE17-4D95-B475-4F695EDE27AF}" sibTransId="{552AA0A7-311C-4A19-B6C7-AB890C2E6325}"/>
    <dgm:cxn modelId="{A95D4F78-2C53-4EE0-929A-5FB73C75E5E3}" srcId="{A0686E12-D422-4D7E-AB1E-6FA92062C2BA}" destId="{BDD4841E-FF1E-48E9-810A-E376210ABAD4}" srcOrd="0" destOrd="0" parTransId="{CA9A77E1-D043-44F9-9B56-C5C2A19D3EC4}" sibTransId="{13592D65-703D-4A37-9BFB-D1949FE64366}"/>
    <dgm:cxn modelId="{28DC5F7B-7829-4AD7-AE0F-D3C3FD2049CB}" srcId="{7DF78B56-F7C9-4BC6-8997-C477A24C2FF4}" destId="{7F243FB9-6A17-421B-98E7-2232ABB60319}" srcOrd="4" destOrd="0" parTransId="{7DBC7851-C25A-4596-B343-CE977D37E083}" sibTransId="{7972DF09-CDAD-4D0B-9872-A10C901A51E4}"/>
    <dgm:cxn modelId="{0D8B3E7F-324E-4AD4-9F99-8A684B3DDED7}" srcId="{7DF78B56-F7C9-4BC6-8997-C477A24C2FF4}" destId="{BA3F4944-4806-475C-82CA-53473DD529FA}" srcOrd="3" destOrd="0" parTransId="{C16F2D93-1D22-4262-A4E2-9994084B08E9}" sibTransId="{C51DC33B-55E5-4204-B527-8065C6DE6AE0}"/>
    <dgm:cxn modelId="{93D93585-F36E-4C76-9BEE-2464FA8427C8}" type="presOf" srcId="{6BC373F6-ADF1-43D6-B8DF-5E7CE339E679}" destId="{856B8DC4-7D9F-44A1-844D-CC52F645D0EF}" srcOrd="0" destOrd="0" presId="urn:microsoft.com/office/officeart/2005/8/layout/vList5"/>
    <dgm:cxn modelId="{EC5AD588-AF38-423E-89C8-3D9236C5DBE1}" type="presOf" srcId="{E5F01BB7-5DFC-47C8-93C1-1D84868BE238}" destId="{7130C209-F4A1-4121-8D47-484E1316F2FC}" srcOrd="0" destOrd="0" presId="urn:microsoft.com/office/officeart/2005/8/layout/vList5"/>
    <dgm:cxn modelId="{F9D07C96-D7FA-4543-B16A-843D8E74F4B4}" srcId="{7DF78B56-F7C9-4BC6-8997-C477A24C2FF4}" destId="{A0686E12-D422-4D7E-AB1E-6FA92062C2BA}" srcOrd="5" destOrd="0" parTransId="{6FB8B8FC-D674-4B6F-A5B1-D56DE303EB72}" sibTransId="{B3EC1077-0831-4163-B68F-C4EE6C79C30B}"/>
    <dgm:cxn modelId="{72A54B9A-35CC-47BB-9F68-91144BD9BD95}" srcId="{7F243FB9-6A17-421B-98E7-2232ABB60319}" destId="{A462D19D-2047-4325-9701-C53B92574759}" srcOrd="0" destOrd="0" parTransId="{06CD386F-2947-4AE8-A61A-AB1B9AC4259B}" sibTransId="{ECE2D6BB-C14C-4AC6-AE1B-434E53850A5D}"/>
    <dgm:cxn modelId="{F651849A-2C9E-4554-BAA2-24F51ECC2D81}" type="presOf" srcId="{C4C7209C-943E-49C5-824F-51ACD9D7AE1E}" destId="{8F2EBB88-3753-4931-B0BD-089CF900DEC8}" srcOrd="0" destOrd="0" presId="urn:microsoft.com/office/officeart/2005/8/layout/vList5"/>
    <dgm:cxn modelId="{070741AE-B1E9-477B-BDD0-A0600FC8F675}" srcId="{E5F01BB7-5DFC-47C8-93C1-1D84868BE238}" destId="{A70D755D-884D-4C35-9D4A-C29FCC7A0DB7}" srcOrd="0" destOrd="0" parTransId="{2766A9B6-3875-4324-A57F-BE0E14CD22DA}" sibTransId="{C92ACF96-526C-4E29-AC3A-1A57B43E42F0}"/>
    <dgm:cxn modelId="{CC9679BF-EEDF-4F04-863F-B2ED3ABA3250}" srcId="{7DF78B56-F7C9-4BC6-8997-C477A24C2FF4}" destId="{67FABABC-1D67-4C62-AA7B-67DDC2002EC2}" srcOrd="0" destOrd="0" parTransId="{AEE9E6FE-8035-44D5-A9E3-14C82ECA2740}" sibTransId="{F209C51D-E963-4486-B91B-F9B99C0E8786}"/>
    <dgm:cxn modelId="{9E6A3CC3-FA58-4938-92FF-3C35F18ADCB2}" type="presOf" srcId="{D5A91AFE-9823-4C13-ABBB-D7B557AC4C96}" destId="{2EA80511-55D2-422F-A691-E4849787F72D}" srcOrd="0" destOrd="0" presId="urn:microsoft.com/office/officeart/2005/8/layout/vList5"/>
    <dgm:cxn modelId="{887DACC4-1DA8-4A95-B89D-3B2E62357AF6}" type="presOf" srcId="{67FABABC-1D67-4C62-AA7B-67DDC2002EC2}" destId="{29F399E0-22C6-469B-A4C9-CA0553A1C8AE}" srcOrd="0" destOrd="0" presId="urn:microsoft.com/office/officeart/2005/8/layout/vList5"/>
    <dgm:cxn modelId="{E987C6C7-D5E1-4B45-80DF-5DBA05F0801B}" srcId="{4F21781A-4AB8-4BC9-8334-8DEAA2BD2E09}" destId="{EFDABA26-4D19-4EFD-AF43-A4C01E1A622F}" srcOrd="0" destOrd="0" parTransId="{A591C38F-7183-4D6A-87A4-791D4D434D9C}" sibTransId="{30F9DC30-081C-4C2D-9567-F569F29B1318}"/>
    <dgm:cxn modelId="{01B030D3-E3E5-4FF6-9B53-525CA1878665}" type="presOf" srcId="{EFDABA26-4D19-4EFD-AF43-A4C01E1A622F}" destId="{77E352B8-5ACB-460F-852D-F19D7B6C567E}" srcOrd="0" destOrd="0" presId="urn:microsoft.com/office/officeart/2005/8/layout/vList5"/>
    <dgm:cxn modelId="{A44523E0-F608-41DD-9AF6-ECB47DFA907F}" srcId="{BA3F4944-4806-475C-82CA-53473DD529FA}" destId="{C3BE4272-B661-41AD-9803-ECF48E0BD58B}" srcOrd="0" destOrd="0" parTransId="{A9846BA7-F802-48F1-A35A-A36CF72E3B68}" sibTransId="{A2ED5157-A849-4061-A06C-98E2B007A786}"/>
    <dgm:cxn modelId="{389ED196-9B09-4ECE-B619-5F193EA1DD59}" type="presParOf" srcId="{D2ECA6CC-25CE-4730-9A33-8C3D7D3D44DE}" destId="{058C0441-E65B-4910-988B-4F5BF271CC68}" srcOrd="0" destOrd="0" presId="urn:microsoft.com/office/officeart/2005/8/layout/vList5"/>
    <dgm:cxn modelId="{54487ECF-BF88-49AE-B9DA-69EBD1BDCEBE}" type="presParOf" srcId="{058C0441-E65B-4910-988B-4F5BF271CC68}" destId="{29F399E0-22C6-469B-A4C9-CA0553A1C8AE}" srcOrd="0" destOrd="0" presId="urn:microsoft.com/office/officeart/2005/8/layout/vList5"/>
    <dgm:cxn modelId="{B84C5C60-301D-4AAD-972F-8CA78DB3FF33}" type="presParOf" srcId="{058C0441-E65B-4910-988B-4F5BF271CC68}" destId="{856B8DC4-7D9F-44A1-844D-CC52F645D0EF}" srcOrd="1" destOrd="0" presId="urn:microsoft.com/office/officeart/2005/8/layout/vList5"/>
    <dgm:cxn modelId="{C724A8D0-145F-48FD-AC8F-1519E5EE84B4}" type="presParOf" srcId="{D2ECA6CC-25CE-4730-9A33-8C3D7D3D44DE}" destId="{7A4AE4A6-2F6F-416E-8B0B-61344DA3CADB}" srcOrd="1" destOrd="0" presId="urn:microsoft.com/office/officeart/2005/8/layout/vList5"/>
    <dgm:cxn modelId="{18CD4E39-F87D-4135-8DC4-59836A284AF7}" type="presParOf" srcId="{D2ECA6CC-25CE-4730-9A33-8C3D7D3D44DE}" destId="{F5B3224B-011A-4B6B-BB47-DA47A146B68C}" srcOrd="2" destOrd="0" presId="urn:microsoft.com/office/officeart/2005/8/layout/vList5"/>
    <dgm:cxn modelId="{DF59646F-5D02-4523-8D43-2A1E9B539837}" type="presParOf" srcId="{F5B3224B-011A-4B6B-BB47-DA47A146B68C}" destId="{7C3BB43D-D739-42F9-BD6D-81F751698CEC}" srcOrd="0" destOrd="0" presId="urn:microsoft.com/office/officeart/2005/8/layout/vList5"/>
    <dgm:cxn modelId="{45F65D0F-B6D3-4E49-9868-A23F04706E5E}" type="presParOf" srcId="{F5B3224B-011A-4B6B-BB47-DA47A146B68C}" destId="{77E352B8-5ACB-460F-852D-F19D7B6C567E}" srcOrd="1" destOrd="0" presId="urn:microsoft.com/office/officeart/2005/8/layout/vList5"/>
    <dgm:cxn modelId="{1968FD08-E034-4752-8AC3-AE6963D805EE}" type="presParOf" srcId="{D2ECA6CC-25CE-4730-9A33-8C3D7D3D44DE}" destId="{2D62A774-609F-4CB4-822C-B3EF32FF0A33}" srcOrd="3" destOrd="0" presId="urn:microsoft.com/office/officeart/2005/8/layout/vList5"/>
    <dgm:cxn modelId="{BE8DAF32-CE04-46E4-B81F-EB21592ADB7A}" type="presParOf" srcId="{D2ECA6CC-25CE-4730-9A33-8C3D7D3D44DE}" destId="{8509618E-8AB1-487F-8C5F-73AE3D4F2CC7}" srcOrd="4" destOrd="0" presId="urn:microsoft.com/office/officeart/2005/8/layout/vList5"/>
    <dgm:cxn modelId="{F13830EE-F25D-4A9D-B86B-1E2256BD7A46}" type="presParOf" srcId="{8509618E-8AB1-487F-8C5F-73AE3D4F2CC7}" destId="{7130C209-F4A1-4121-8D47-484E1316F2FC}" srcOrd="0" destOrd="0" presId="urn:microsoft.com/office/officeart/2005/8/layout/vList5"/>
    <dgm:cxn modelId="{3A52D4BF-A746-4B63-AA55-A8D4E31EF36A}" type="presParOf" srcId="{8509618E-8AB1-487F-8C5F-73AE3D4F2CC7}" destId="{40150EED-9308-4397-A8B4-988440073096}" srcOrd="1" destOrd="0" presId="urn:microsoft.com/office/officeart/2005/8/layout/vList5"/>
    <dgm:cxn modelId="{E048E499-3830-4C1C-8743-701F22F2944D}" type="presParOf" srcId="{D2ECA6CC-25CE-4730-9A33-8C3D7D3D44DE}" destId="{ED37039F-4473-457C-993C-90F32B5D746A}" srcOrd="5" destOrd="0" presId="urn:microsoft.com/office/officeart/2005/8/layout/vList5"/>
    <dgm:cxn modelId="{CA2198C3-6F28-4495-B9D8-4E88615F4645}" type="presParOf" srcId="{D2ECA6CC-25CE-4730-9A33-8C3D7D3D44DE}" destId="{937E455B-02A8-4BC3-B0FB-B1B8CA55EA0F}" srcOrd="6" destOrd="0" presId="urn:microsoft.com/office/officeart/2005/8/layout/vList5"/>
    <dgm:cxn modelId="{9A6902D4-105A-49F4-ADAF-143972E63507}" type="presParOf" srcId="{937E455B-02A8-4BC3-B0FB-B1B8CA55EA0F}" destId="{825ED133-C96B-411E-9A10-53B6265D43C5}" srcOrd="0" destOrd="0" presId="urn:microsoft.com/office/officeart/2005/8/layout/vList5"/>
    <dgm:cxn modelId="{BB7EFF61-67A1-42D5-9DC3-D0A3132F40D2}" type="presParOf" srcId="{937E455B-02A8-4BC3-B0FB-B1B8CA55EA0F}" destId="{B4ADE317-5778-4D3B-ABA3-9DE0833BEE56}" srcOrd="1" destOrd="0" presId="urn:microsoft.com/office/officeart/2005/8/layout/vList5"/>
    <dgm:cxn modelId="{F5F90E54-ACE4-4CF3-9BC8-F828A71C0F52}" type="presParOf" srcId="{D2ECA6CC-25CE-4730-9A33-8C3D7D3D44DE}" destId="{50516356-3852-4DCD-B75A-B5DBE9DA72E2}" srcOrd="7" destOrd="0" presId="urn:microsoft.com/office/officeart/2005/8/layout/vList5"/>
    <dgm:cxn modelId="{34E900EC-D01E-4BC6-846F-25E62BED2668}" type="presParOf" srcId="{D2ECA6CC-25CE-4730-9A33-8C3D7D3D44DE}" destId="{0355D855-A8DE-4B1E-B564-7AE72B447ADD}" srcOrd="8" destOrd="0" presId="urn:microsoft.com/office/officeart/2005/8/layout/vList5"/>
    <dgm:cxn modelId="{B6F66F83-F98E-413D-BC7E-FAAD461DA9ED}" type="presParOf" srcId="{0355D855-A8DE-4B1E-B564-7AE72B447ADD}" destId="{0BAC40AE-F3DC-4B81-B783-461C93E681A8}" srcOrd="0" destOrd="0" presId="urn:microsoft.com/office/officeart/2005/8/layout/vList5"/>
    <dgm:cxn modelId="{F4F5CCB9-CC90-4847-A75B-D34CC9879F11}" type="presParOf" srcId="{0355D855-A8DE-4B1E-B564-7AE72B447ADD}" destId="{9F85230C-BB77-40C6-99FF-B79789B68848}" srcOrd="1" destOrd="0" presId="urn:microsoft.com/office/officeart/2005/8/layout/vList5"/>
    <dgm:cxn modelId="{B9908309-6564-42C3-9FED-887F3CF0E5A3}" type="presParOf" srcId="{D2ECA6CC-25CE-4730-9A33-8C3D7D3D44DE}" destId="{0DBB0AB2-5AA7-4B8C-9797-3A0DAB2692C8}" srcOrd="9" destOrd="0" presId="urn:microsoft.com/office/officeart/2005/8/layout/vList5"/>
    <dgm:cxn modelId="{64397EE7-F21B-430D-B6A0-FDABAF0A039B}" type="presParOf" srcId="{D2ECA6CC-25CE-4730-9A33-8C3D7D3D44DE}" destId="{0E202CD1-99C4-4B04-83F5-212F2192FD31}" srcOrd="10" destOrd="0" presId="urn:microsoft.com/office/officeart/2005/8/layout/vList5"/>
    <dgm:cxn modelId="{7A38D72C-68CD-47A1-84C6-395BB8A98DBD}" type="presParOf" srcId="{0E202CD1-99C4-4B04-83F5-212F2192FD31}" destId="{AC7BAC98-67FC-4D29-908F-25BCB452946A}" srcOrd="0" destOrd="0" presId="urn:microsoft.com/office/officeart/2005/8/layout/vList5"/>
    <dgm:cxn modelId="{ECD8C1BA-383C-4FEC-9AFA-93B98D1EBECA}" type="presParOf" srcId="{0E202CD1-99C4-4B04-83F5-212F2192FD31}" destId="{4F40409F-81CD-400D-9B26-23655A2DD581}" srcOrd="1" destOrd="0" presId="urn:microsoft.com/office/officeart/2005/8/layout/vList5"/>
    <dgm:cxn modelId="{F905D526-C740-4D03-8266-57DFD0E160FE}" type="presParOf" srcId="{D2ECA6CC-25CE-4730-9A33-8C3D7D3D44DE}" destId="{788E0F87-72A3-47E5-BC3E-2AE2F4CE6E4E}" srcOrd="11" destOrd="0" presId="urn:microsoft.com/office/officeart/2005/8/layout/vList5"/>
    <dgm:cxn modelId="{59B06A5B-060C-4169-BEAA-01C171A8D500}" type="presParOf" srcId="{D2ECA6CC-25CE-4730-9A33-8C3D7D3D44DE}" destId="{953594C7-70A1-4EC4-8E88-A9624A2F119F}" srcOrd="12" destOrd="0" presId="urn:microsoft.com/office/officeart/2005/8/layout/vList5"/>
    <dgm:cxn modelId="{D7F00A4F-BBCC-4D90-8443-537867A00677}" type="presParOf" srcId="{953594C7-70A1-4EC4-8E88-A9624A2F119F}" destId="{8F2EBB88-3753-4931-B0BD-089CF900DEC8}" srcOrd="0" destOrd="0" presId="urn:microsoft.com/office/officeart/2005/8/layout/vList5"/>
    <dgm:cxn modelId="{AE5D22AD-99AB-4B24-AA06-CC7294DBC554}" type="presParOf" srcId="{953594C7-70A1-4EC4-8E88-A9624A2F119F}" destId="{2EA80511-55D2-422F-A691-E4849787F72D}"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6B8DC4-7D9F-44A1-844D-CC52F645D0EF}">
      <dsp:nvSpPr>
        <dsp:cNvPr id="0" name=""/>
        <dsp:cNvSpPr/>
      </dsp:nvSpPr>
      <dsp:spPr>
        <a:xfrm rot="5400000">
          <a:off x="5627323" y="-2429714"/>
          <a:ext cx="559400" cy="5559552"/>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000" tIns="123825" rIns="144000" bIns="123825" numCol="1" spcCol="1270" anchor="ctr" anchorCtr="0">
          <a:noAutofit/>
        </a:bodyPr>
        <a:lstStyle/>
        <a:p>
          <a:pPr marL="114300" lvl="1" indent="-114300" algn="l" defTabSz="533400">
            <a:lnSpc>
              <a:spcPct val="100000"/>
            </a:lnSpc>
            <a:spcBef>
              <a:spcPct val="0"/>
            </a:spcBef>
            <a:spcAft>
              <a:spcPct val="15000"/>
            </a:spcAft>
            <a:buChar char="•"/>
          </a:pPr>
          <a:r>
            <a:rPr lang="en-US" sz="1200" b="0" kern="1200" dirty="0">
              <a:latin typeface="+mj-lt"/>
            </a:rPr>
            <a:t>The original goals of the SDG AHT were too broad in scope and not fully aligned with the CEOS mandate.</a:t>
          </a:r>
          <a:endParaRPr lang="en-AU" sz="1200" kern="1200" dirty="0">
            <a:latin typeface="+mj-lt"/>
          </a:endParaRPr>
        </a:p>
      </dsp:txBody>
      <dsp:txXfrm rot="-5400000">
        <a:off x="3127247" y="97670"/>
        <a:ext cx="5532244" cy="504784"/>
      </dsp:txXfrm>
    </dsp:sp>
    <dsp:sp modelId="{29F399E0-22C6-469B-A4C9-CA0553A1C8AE}">
      <dsp:nvSpPr>
        <dsp:cNvPr id="0" name=""/>
        <dsp:cNvSpPr/>
      </dsp:nvSpPr>
      <dsp:spPr>
        <a:xfrm>
          <a:off x="0" y="436"/>
          <a:ext cx="3127248" cy="699250"/>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a:lnSpc>
              <a:spcPct val="100000"/>
            </a:lnSpc>
            <a:spcBef>
              <a:spcPct val="0"/>
            </a:spcBef>
            <a:spcAft>
              <a:spcPct val="35000"/>
            </a:spcAft>
            <a:buNone/>
          </a:pPr>
          <a:r>
            <a:rPr lang="en-AU" sz="1200" kern="1200" dirty="0">
              <a:latin typeface="+mj-lt"/>
            </a:rPr>
            <a:t>Focus on </a:t>
          </a:r>
          <a:r>
            <a:rPr lang="en-AU" sz="1200" b="1" kern="1200" dirty="0">
              <a:latin typeface="+mj-lt"/>
            </a:rPr>
            <a:t>CEOS unique role </a:t>
          </a:r>
          <a:br>
            <a:rPr lang="en-AU" sz="1200" kern="1200" dirty="0">
              <a:latin typeface="+mj-lt"/>
            </a:rPr>
          </a:br>
          <a:r>
            <a:rPr lang="en-AU" sz="1200" kern="1200" dirty="0">
              <a:latin typeface="+mj-lt"/>
            </a:rPr>
            <a:t>and on a </a:t>
          </a:r>
          <a:r>
            <a:rPr lang="en-AU" sz="1200" b="1" kern="1200" dirty="0">
              <a:latin typeface="+mj-lt"/>
            </a:rPr>
            <a:t>few SDG Indicators </a:t>
          </a:r>
          <a:br>
            <a:rPr lang="en-AU" sz="1200" kern="1200" dirty="0">
              <a:latin typeface="+mj-lt"/>
            </a:rPr>
          </a:br>
          <a:r>
            <a:rPr lang="en-AU" sz="1200" b="0" kern="1200" dirty="0">
              <a:latin typeface="+mj-lt"/>
            </a:rPr>
            <a:t>(start with 6.6.1; 11.3.1; 15.3.1) </a:t>
          </a:r>
        </a:p>
      </dsp:txBody>
      <dsp:txXfrm>
        <a:off x="34135" y="34571"/>
        <a:ext cx="3058978" cy="630980"/>
      </dsp:txXfrm>
    </dsp:sp>
    <dsp:sp modelId="{77E352B8-5ACB-460F-852D-F19D7B6C567E}">
      <dsp:nvSpPr>
        <dsp:cNvPr id="0" name=""/>
        <dsp:cNvSpPr/>
      </dsp:nvSpPr>
      <dsp:spPr>
        <a:xfrm rot="5400000">
          <a:off x="5627323" y="-1695501"/>
          <a:ext cx="559400" cy="5559552"/>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000" tIns="123825" rIns="144000" bIns="123825" numCol="1" spcCol="1270" anchor="ctr" anchorCtr="0">
          <a:noAutofit/>
        </a:bodyPr>
        <a:lstStyle/>
        <a:p>
          <a:pPr marL="114300" lvl="1" indent="-114300" algn="l" defTabSz="533400">
            <a:lnSpc>
              <a:spcPct val="100000"/>
            </a:lnSpc>
            <a:spcBef>
              <a:spcPct val="0"/>
            </a:spcBef>
            <a:spcAft>
              <a:spcPct val="15000"/>
            </a:spcAft>
            <a:buChar char="•"/>
          </a:pPr>
          <a:r>
            <a:rPr lang="en-US" sz="1200" b="0" kern="1200" dirty="0">
              <a:latin typeface="+mj-lt"/>
            </a:rPr>
            <a:t>The AHT activities were too similar to the work of the GEO EO4SDG initiative, which brought some confusion on the respective roles of CEOS and GEO.</a:t>
          </a:r>
          <a:endParaRPr lang="en-AU" sz="1200" kern="1200" dirty="0">
            <a:latin typeface="+mj-lt"/>
          </a:endParaRPr>
        </a:p>
      </dsp:txBody>
      <dsp:txXfrm rot="-5400000">
        <a:off x="3127247" y="831883"/>
        <a:ext cx="5532244" cy="504784"/>
      </dsp:txXfrm>
    </dsp:sp>
    <dsp:sp modelId="{7C3BB43D-D739-42F9-BD6D-81F751698CEC}">
      <dsp:nvSpPr>
        <dsp:cNvPr id="0" name=""/>
        <dsp:cNvSpPr/>
      </dsp:nvSpPr>
      <dsp:spPr>
        <a:xfrm>
          <a:off x="0" y="734649"/>
          <a:ext cx="3127248" cy="699250"/>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a:lnSpc>
              <a:spcPct val="100000"/>
            </a:lnSpc>
            <a:spcBef>
              <a:spcPct val="0"/>
            </a:spcBef>
            <a:spcAft>
              <a:spcPct val="35000"/>
            </a:spcAft>
            <a:buNone/>
          </a:pPr>
          <a:r>
            <a:rPr lang="en-US" sz="1200" b="1" kern="1200" dirty="0">
              <a:latin typeface="+mj-lt"/>
            </a:rPr>
            <a:t>Complement rather than duplicate</a:t>
          </a:r>
          <a:br>
            <a:rPr lang="en-US" sz="1200" b="1" kern="1200" dirty="0">
              <a:latin typeface="+mj-lt"/>
            </a:rPr>
          </a:br>
          <a:r>
            <a:rPr lang="en-US" sz="1200" kern="1200" dirty="0">
              <a:latin typeface="+mj-lt"/>
            </a:rPr>
            <a:t> the GEO community efforts on SDGs</a:t>
          </a:r>
          <a:endParaRPr lang="en-AU" sz="1200" kern="1200" dirty="0">
            <a:latin typeface="+mj-lt"/>
          </a:endParaRPr>
        </a:p>
      </dsp:txBody>
      <dsp:txXfrm>
        <a:off x="34135" y="768784"/>
        <a:ext cx="3058978" cy="630980"/>
      </dsp:txXfrm>
    </dsp:sp>
    <dsp:sp modelId="{40150EED-9308-4397-A8B4-988440073096}">
      <dsp:nvSpPr>
        <dsp:cNvPr id="0" name=""/>
        <dsp:cNvSpPr/>
      </dsp:nvSpPr>
      <dsp:spPr>
        <a:xfrm rot="5400000">
          <a:off x="5627323" y="-961288"/>
          <a:ext cx="559400" cy="5559552"/>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000" tIns="123825" rIns="144000" bIns="123825" numCol="1" spcCol="1270" anchor="ctr" anchorCtr="0">
          <a:noAutofit/>
        </a:bodyPr>
        <a:lstStyle/>
        <a:p>
          <a:pPr marL="114300" lvl="1" indent="-114300" algn="l" defTabSz="533400">
            <a:lnSpc>
              <a:spcPct val="100000"/>
            </a:lnSpc>
            <a:spcBef>
              <a:spcPct val="0"/>
            </a:spcBef>
            <a:spcAft>
              <a:spcPct val="15000"/>
            </a:spcAft>
            <a:buChar char="•"/>
          </a:pPr>
          <a:r>
            <a:rPr lang="en-US" sz="1200" b="0" kern="1200" dirty="0">
              <a:latin typeface="+mj-lt"/>
            </a:rPr>
            <a:t>The impact of the CEOS activities on SDGs is commensurate to the level of resources available. </a:t>
          </a:r>
          <a:r>
            <a:rPr lang="en-AU" sz="1200" b="0" kern="1200" dirty="0">
              <a:latin typeface="+mj-lt"/>
            </a:rPr>
            <a:t>Number of agencies actively involved </a:t>
          </a:r>
          <a:r>
            <a:rPr lang="en-US" sz="1200" b="0" kern="1200" dirty="0">
              <a:latin typeface="+mj-lt"/>
            </a:rPr>
            <a:t>has not reached the expected level.</a:t>
          </a:r>
          <a:endParaRPr lang="en-AU" sz="1200" kern="1200" dirty="0">
            <a:latin typeface="+mj-lt"/>
          </a:endParaRPr>
        </a:p>
      </dsp:txBody>
      <dsp:txXfrm rot="-5400000">
        <a:off x="3127247" y="1566096"/>
        <a:ext cx="5532244" cy="504784"/>
      </dsp:txXfrm>
    </dsp:sp>
    <dsp:sp modelId="{7130C209-F4A1-4121-8D47-484E1316F2FC}">
      <dsp:nvSpPr>
        <dsp:cNvPr id="0" name=""/>
        <dsp:cNvSpPr/>
      </dsp:nvSpPr>
      <dsp:spPr>
        <a:xfrm>
          <a:off x="0" y="1468861"/>
          <a:ext cx="3127248" cy="699250"/>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a:lnSpc>
              <a:spcPct val="100000"/>
            </a:lnSpc>
            <a:spcBef>
              <a:spcPct val="0"/>
            </a:spcBef>
            <a:spcAft>
              <a:spcPct val="35000"/>
            </a:spcAft>
            <a:buNone/>
          </a:pPr>
          <a:r>
            <a:rPr lang="en-AU" sz="1200" kern="1200" dirty="0">
              <a:latin typeface="+mj-lt"/>
            </a:rPr>
            <a:t>Encourage </a:t>
          </a:r>
          <a:r>
            <a:rPr lang="en-AU" sz="1200" b="1" kern="1200" dirty="0">
              <a:latin typeface="+mj-lt"/>
            </a:rPr>
            <a:t>more commitment and participation</a:t>
          </a:r>
          <a:r>
            <a:rPr lang="en-AU" sz="1200" kern="1200" dirty="0">
              <a:latin typeface="+mj-lt"/>
            </a:rPr>
            <a:t> from agencies</a:t>
          </a:r>
        </a:p>
      </dsp:txBody>
      <dsp:txXfrm>
        <a:off x="34135" y="1502996"/>
        <a:ext cx="3058978" cy="630980"/>
      </dsp:txXfrm>
    </dsp:sp>
    <dsp:sp modelId="{B4ADE317-5778-4D3B-ABA3-9DE0833BEE56}">
      <dsp:nvSpPr>
        <dsp:cNvPr id="0" name=""/>
        <dsp:cNvSpPr/>
      </dsp:nvSpPr>
      <dsp:spPr>
        <a:xfrm rot="5400000">
          <a:off x="5627323" y="-227076"/>
          <a:ext cx="559400" cy="5559552"/>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000" tIns="123825" rIns="144000" bIns="123825" numCol="1" spcCol="1270" anchor="ctr" anchorCtr="0">
          <a:noAutofit/>
        </a:bodyPr>
        <a:lstStyle/>
        <a:p>
          <a:pPr marL="114300" lvl="1" indent="-114300" algn="l" defTabSz="533400">
            <a:lnSpc>
              <a:spcPct val="100000"/>
            </a:lnSpc>
            <a:spcBef>
              <a:spcPct val="0"/>
            </a:spcBef>
            <a:spcAft>
              <a:spcPct val="15000"/>
            </a:spcAft>
            <a:buChar char="•"/>
          </a:pPr>
          <a:r>
            <a:rPr lang="en-US" sz="1200" b="0" kern="1200" dirty="0">
              <a:latin typeface="+mj-lt"/>
            </a:rPr>
            <a:t>The SDG is a very broad and cross-cutting topic (land, marine, atmosphere) requiring different EO competences (satellite data, EO infrastructures, capacity building, accuracy assessment).</a:t>
          </a:r>
          <a:endParaRPr lang="en-AU" sz="1200" kern="1200" dirty="0">
            <a:latin typeface="+mj-lt"/>
          </a:endParaRPr>
        </a:p>
      </dsp:txBody>
      <dsp:txXfrm rot="-5400000">
        <a:off x="3127247" y="2300308"/>
        <a:ext cx="5532244" cy="504784"/>
      </dsp:txXfrm>
    </dsp:sp>
    <dsp:sp modelId="{825ED133-C96B-411E-9A10-53B6265D43C5}">
      <dsp:nvSpPr>
        <dsp:cNvPr id="0" name=""/>
        <dsp:cNvSpPr/>
      </dsp:nvSpPr>
      <dsp:spPr>
        <a:xfrm>
          <a:off x="0" y="2203074"/>
          <a:ext cx="3127248" cy="699250"/>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a:lnSpc>
              <a:spcPct val="100000"/>
            </a:lnSpc>
            <a:spcBef>
              <a:spcPct val="0"/>
            </a:spcBef>
            <a:spcAft>
              <a:spcPct val="35000"/>
            </a:spcAft>
            <a:buNone/>
          </a:pPr>
          <a:r>
            <a:rPr lang="en-AU" sz="1200" kern="1200" dirty="0">
              <a:latin typeface="+mj-lt"/>
            </a:rPr>
            <a:t>Leverage the </a:t>
          </a:r>
          <a:r>
            <a:rPr lang="en-AU" sz="1200" b="1" kern="1200" dirty="0">
              <a:latin typeface="+mj-lt"/>
            </a:rPr>
            <a:t>knowledge and expertise of CEOS bodies</a:t>
          </a:r>
          <a:r>
            <a:rPr lang="en-AU" sz="1200" kern="1200" dirty="0">
              <a:latin typeface="+mj-lt"/>
            </a:rPr>
            <a:t> (VCs, WGs, SEO) </a:t>
          </a:r>
          <a:br>
            <a:rPr lang="en-AU" sz="1200" kern="1200" dirty="0">
              <a:latin typeface="+mj-lt"/>
            </a:rPr>
          </a:br>
          <a:r>
            <a:rPr lang="en-AU" sz="1200" kern="1200" dirty="0">
              <a:latin typeface="+mj-lt"/>
            </a:rPr>
            <a:t>to maximise impact.</a:t>
          </a:r>
        </a:p>
      </dsp:txBody>
      <dsp:txXfrm>
        <a:off x="34135" y="2237209"/>
        <a:ext cx="3058978" cy="630980"/>
      </dsp:txXfrm>
    </dsp:sp>
    <dsp:sp modelId="{9F85230C-BB77-40C6-99FF-B79789B68848}">
      <dsp:nvSpPr>
        <dsp:cNvPr id="0" name=""/>
        <dsp:cNvSpPr/>
      </dsp:nvSpPr>
      <dsp:spPr>
        <a:xfrm rot="5400000">
          <a:off x="5627323" y="507136"/>
          <a:ext cx="559400" cy="5559552"/>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000" tIns="123825" rIns="144000" bIns="123825" numCol="1" spcCol="1270" anchor="ctr" anchorCtr="0">
          <a:noAutofit/>
        </a:bodyPr>
        <a:lstStyle/>
        <a:p>
          <a:pPr marL="114300" lvl="1" indent="-114300" algn="l" defTabSz="533400">
            <a:lnSpc>
              <a:spcPct val="100000"/>
            </a:lnSpc>
            <a:spcBef>
              <a:spcPct val="0"/>
            </a:spcBef>
            <a:spcAft>
              <a:spcPct val="15000"/>
            </a:spcAft>
            <a:buChar char="•"/>
          </a:pPr>
          <a:r>
            <a:rPr lang="en-US" sz="1200" b="0" kern="1200" dirty="0">
              <a:solidFill>
                <a:prstClr val="black">
                  <a:hueOff val="0"/>
                  <a:satOff val="0"/>
                  <a:lumOff val="0"/>
                  <a:alphaOff val="0"/>
                </a:prstClr>
              </a:solidFill>
              <a:latin typeface="Helvetica"/>
              <a:ea typeface="Avenir Roman"/>
              <a:cs typeface="Avenir Roman"/>
            </a:rPr>
            <a:t>The UN has established a complex governance system on the SDG Global Indicator Framework with many stakeholders involved both at UN and national levels.</a:t>
          </a:r>
          <a:endParaRPr lang="en-AU" sz="1200" b="0" kern="1200" dirty="0">
            <a:solidFill>
              <a:prstClr val="black">
                <a:hueOff val="0"/>
                <a:satOff val="0"/>
                <a:lumOff val="0"/>
                <a:alphaOff val="0"/>
              </a:prstClr>
            </a:solidFill>
            <a:latin typeface="Helvetica"/>
            <a:ea typeface="Avenir Roman"/>
            <a:cs typeface="Avenir Roman"/>
          </a:endParaRPr>
        </a:p>
      </dsp:txBody>
      <dsp:txXfrm rot="-5400000">
        <a:off x="3127247" y="3034520"/>
        <a:ext cx="5532244" cy="504784"/>
      </dsp:txXfrm>
    </dsp:sp>
    <dsp:sp modelId="{0BAC40AE-F3DC-4B81-B783-461C93E681A8}">
      <dsp:nvSpPr>
        <dsp:cNvPr id="0" name=""/>
        <dsp:cNvSpPr/>
      </dsp:nvSpPr>
      <dsp:spPr>
        <a:xfrm>
          <a:off x="0" y="2937287"/>
          <a:ext cx="3127248" cy="699250"/>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a:lnSpc>
              <a:spcPct val="100000"/>
            </a:lnSpc>
            <a:spcBef>
              <a:spcPct val="0"/>
            </a:spcBef>
            <a:spcAft>
              <a:spcPct val="35000"/>
            </a:spcAft>
            <a:buNone/>
          </a:pPr>
          <a:r>
            <a:rPr lang="en-US" sz="1200" kern="1200" dirty="0">
              <a:latin typeface="+mj-lt"/>
            </a:rPr>
            <a:t>Identify the </a:t>
          </a:r>
          <a:r>
            <a:rPr lang="en-US" sz="1200" b="1" kern="1200" dirty="0">
              <a:latin typeface="+mj-lt"/>
            </a:rPr>
            <a:t>key partners</a:t>
          </a:r>
          <a:r>
            <a:rPr lang="en-US" sz="1200" kern="1200" dirty="0">
              <a:latin typeface="+mj-lt"/>
            </a:rPr>
            <a:t> with whom CEOS should primarily interface</a:t>
          </a:r>
          <a:br>
            <a:rPr lang="en-US" sz="1200" kern="1200" dirty="0">
              <a:latin typeface="+mj-lt"/>
            </a:rPr>
          </a:br>
          <a:r>
            <a:rPr lang="en-US" sz="1200" kern="1200" dirty="0">
              <a:latin typeface="+mj-lt"/>
            </a:rPr>
            <a:t>(IAEG-SDGs WGGI, custodian agencies)</a:t>
          </a:r>
          <a:endParaRPr lang="en-AU" sz="1200" kern="1200" dirty="0">
            <a:latin typeface="+mj-lt"/>
          </a:endParaRPr>
        </a:p>
      </dsp:txBody>
      <dsp:txXfrm>
        <a:off x="34135" y="2971422"/>
        <a:ext cx="3058978" cy="630980"/>
      </dsp:txXfrm>
    </dsp:sp>
    <dsp:sp modelId="{4F40409F-81CD-400D-9B26-23655A2DD581}">
      <dsp:nvSpPr>
        <dsp:cNvPr id="0" name=""/>
        <dsp:cNvSpPr/>
      </dsp:nvSpPr>
      <dsp:spPr>
        <a:xfrm rot="5400000">
          <a:off x="5627323" y="1241349"/>
          <a:ext cx="559400" cy="5559552"/>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0000" tIns="123825" rIns="144000" bIns="123825" numCol="1" spcCol="1270" anchor="ctr" anchorCtr="0">
          <a:noAutofit/>
        </a:bodyPr>
        <a:lstStyle/>
        <a:p>
          <a:pPr marL="114300" lvl="1" indent="-114300" algn="l" defTabSz="533400">
            <a:lnSpc>
              <a:spcPct val="100000"/>
            </a:lnSpc>
            <a:spcBef>
              <a:spcPct val="0"/>
            </a:spcBef>
            <a:spcAft>
              <a:spcPct val="15000"/>
            </a:spcAft>
            <a:buChar char="•"/>
          </a:pPr>
          <a:r>
            <a:rPr lang="en-AU" sz="1200" kern="1200" dirty="0">
              <a:latin typeface="+mj-lt"/>
            </a:rPr>
            <a:t>Future of the SDG AHT is uncertain. Continue or disappear? New e</a:t>
          </a:r>
          <a:r>
            <a:rPr lang="en-AU" sz="1200" b="0" kern="1200" dirty="0">
              <a:latin typeface="+mj-lt"/>
            </a:rPr>
            <a:t>ntity (post AHT)? WG or Strategy? </a:t>
          </a:r>
        </a:p>
      </dsp:txBody>
      <dsp:txXfrm rot="-5400000">
        <a:off x="3127247" y="3768733"/>
        <a:ext cx="5532244" cy="504784"/>
      </dsp:txXfrm>
    </dsp:sp>
    <dsp:sp modelId="{AC7BAC98-67FC-4D29-908F-25BCB452946A}">
      <dsp:nvSpPr>
        <dsp:cNvPr id="0" name=""/>
        <dsp:cNvSpPr/>
      </dsp:nvSpPr>
      <dsp:spPr>
        <a:xfrm>
          <a:off x="0" y="3671500"/>
          <a:ext cx="3127248" cy="699250"/>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a:lnSpc>
              <a:spcPct val="100000"/>
            </a:lnSpc>
            <a:spcBef>
              <a:spcPct val="0"/>
            </a:spcBef>
            <a:spcAft>
              <a:spcPct val="35000"/>
            </a:spcAft>
            <a:buNone/>
          </a:pPr>
          <a:r>
            <a:rPr lang="en-AU" sz="1200" b="0" kern="1200" dirty="0">
              <a:latin typeface="+mj-lt"/>
            </a:rPr>
            <a:t>Take a decision based on an </a:t>
          </a:r>
          <a:r>
            <a:rPr lang="en-AU" sz="1200" b="1" kern="1200" dirty="0">
              <a:latin typeface="+mj-lt"/>
            </a:rPr>
            <a:t> </a:t>
          </a:r>
          <a:br>
            <a:rPr lang="en-AU" sz="1200" b="1" kern="1200" dirty="0">
              <a:latin typeface="+mj-lt"/>
            </a:rPr>
          </a:br>
          <a:r>
            <a:rPr lang="en-AU" sz="1200" b="1" kern="1200" dirty="0">
              <a:latin typeface="+mj-lt"/>
            </a:rPr>
            <a:t>in-depth assessment of implications</a:t>
          </a:r>
          <a:r>
            <a:rPr lang="en-AU" sz="1200" b="0" kern="1200" dirty="0">
              <a:latin typeface="+mj-lt"/>
            </a:rPr>
            <a:t> </a:t>
          </a:r>
          <a:br>
            <a:rPr lang="en-AU" sz="1200" b="0" kern="1200" dirty="0">
              <a:latin typeface="+mj-lt"/>
            </a:rPr>
          </a:br>
          <a:r>
            <a:rPr lang="en-AU" sz="1200" b="0" kern="1200" dirty="0">
              <a:latin typeface="+mj-lt"/>
            </a:rPr>
            <a:t>(resources, reporting, etc.)</a:t>
          </a:r>
          <a:endParaRPr lang="en-AU" sz="1200" kern="1200" dirty="0">
            <a:latin typeface="+mj-lt"/>
          </a:endParaRPr>
        </a:p>
      </dsp:txBody>
      <dsp:txXfrm>
        <a:off x="34135" y="3705635"/>
        <a:ext cx="3058978" cy="630980"/>
      </dsp:txXfrm>
    </dsp:sp>
    <dsp:sp modelId="{2EA80511-55D2-422F-A691-E4849787F72D}">
      <dsp:nvSpPr>
        <dsp:cNvPr id="0" name=""/>
        <dsp:cNvSpPr/>
      </dsp:nvSpPr>
      <dsp:spPr>
        <a:xfrm rot="5400000">
          <a:off x="5627323" y="1975562"/>
          <a:ext cx="559400" cy="5559552"/>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000" tIns="123825" rIns="144000" bIns="123825" numCol="1" spcCol="1270" anchor="ctr" anchorCtr="0">
          <a:noAutofit/>
        </a:bodyPr>
        <a:lstStyle/>
        <a:p>
          <a:pPr marL="114300" lvl="1" indent="-114300" algn="l" defTabSz="533400">
            <a:lnSpc>
              <a:spcPct val="100000"/>
            </a:lnSpc>
            <a:spcBef>
              <a:spcPct val="0"/>
            </a:spcBef>
            <a:spcAft>
              <a:spcPct val="15000"/>
            </a:spcAft>
            <a:buChar char="•"/>
          </a:pPr>
          <a:r>
            <a:rPr lang="en-AU" sz="1200" kern="1200" dirty="0">
              <a:latin typeface="+mj-lt"/>
            </a:rPr>
            <a:t>Creation of a new entity includes more governance paper, reporting.</a:t>
          </a:r>
        </a:p>
      </dsp:txBody>
      <dsp:txXfrm rot="-5400000">
        <a:off x="3127247" y="4502946"/>
        <a:ext cx="5532244" cy="504784"/>
      </dsp:txXfrm>
    </dsp:sp>
    <dsp:sp modelId="{8F2EBB88-3753-4931-B0BD-089CF900DEC8}">
      <dsp:nvSpPr>
        <dsp:cNvPr id="0" name=""/>
        <dsp:cNvSpPr/>
      </dsp:nvSpPr>
      <dsp:spPr>
        <a:xfrm>
          <a:off x="0" y="4405713"/>
          <a:ext cx="3127248" cy="699250"/>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a:lnSpc>
              <a:spcPct val="100000"/>
            </a:lnSpc>
            <a:spcBef>
              <a:spcPct val="0"/>
            </a:spcBef>
            <a:spcAft>
              <a:spcPct val="35000"/>
            </a:spcAft>
            <a:buNone/>
          </a:pPr>
          <a:r>
            <a:rPr lang="en-AU" sz="1200" b="0" kern="1200" dirty="0">
              <a:latin typeface="+mj-lt"/>
            </a:rPr>
            <a:t>Reduce the </a:t>
          </a:r>
          <a:r>
            <a:rPr lang="en-AU" sz="1200" b="1" kern="1200" dirty="0">
              <a:latin typeface="+mj-lt"/>
            </a:rPr>
            <a:t>governance burden </a:t>
          </a:r>
          <a:br>
            <a:rPr lang="en-AU" sz="1200" b="1" kern="1200" dirty="0">
              <a:latin typeface="+mj-lt"/>
            </a:rPr>
          </a:br>
          <a:r>
            <a:rPr lang="en-AU" sz="1200" b="0" kern="1200" dirty="0">
              <a:latin typeface="+mj-lt"/>
            </a:rPr>
            <a:t>to focus on key contributions</a:t>
          </a:r>
          <a:endParaRPr lang="en-AU" sz="1200" kern="1200" dirty="0">
            <a:latin typeface="+mj-lt"/>
          </a:endParaRPr>
        </a:p>
      </dsp:txBody>
      <dsp:txXfrm>
        <a:off x="34135" y="4439848"/>
        <a:ext cx="3058978" cy="630980"/>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hape 7"/>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8" name="Shape 8"/>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3530218368"/>
      </p:ext>
    </p:extLst>
  </p:cSld>
  <p:clrMap bg1="lt1" tx1="dk1" bg2="lt2" tx2="dk2" accent1="accent1" accent2="accent2" accent3="accent3" accent4="accent4" accent5="accent5" accent6="accent6" hlink="hlink" folHlink="folHlink"/>
  <p:notesStyle>
    <a:lvl1pPr defTabSz="457200">
      <a:lnSpc>
        <a:spcPct val="125000"/>
      </a:lnSpc>
      <a:defRPr sz="2400">
        <a:latin typeface="+mn-lt"/>
        <a:ea typeface="+mn-ea"/>
        <a:cs typeface="+mn-cs"/>
        <a:sym typeface="Avenir Roman"/>
      </a:defRPr>
    </a:lvl1pPr>
    <a:lvl2pPr indent="228600" defTabSz="457200">
      <a:lnSpc>
        <a:spcPct val="125000"/>
      </a:lnSpc>
      <a:defRPr sz="2400">
        <a:latin typeface="+mn-lt"/>
        <a:ea typeface="+mn-ea"/>
        <a:cs typeface="+mn-cs"/>
        <a:sym typeface="Avenir Roman"/>
      </a:defRPr>
    </a:lvl2pPr>
    <a:lvl3pPr indent="457200" defTabSz="457200">
      <a:lnSpc>
        <a:spcPct val="125000"/>
      </a:lnSpc>
      <a:defRPr sz="2400">
        <a:latin typeface="+mn-lt"/>
        <a:ea typeface="+mn-ea"/>
        <a:cs typeface="+mn-cs"/>
        <a:sym typeface="Avenir Roman"/>
      </a:defRPr>
    </a:lvl3pPr>
    <a:lvl4pPr indent="685800" defTabSz="457200">
      <a:lnSpc>
        <a:spcPct val="125000"/>
      </a:lnSpc>
      <a:defRPr sz="2400">
        <a:latin typeface="+mn-lt"/>
        <a:ea typeface="+mn-ea"/>
        <a:cs typeface="+mn-cs"/>
        <a:sym typeface="Avenir Roman"/>
      </a:defRPr>
    </a:lvl4pPr>
    <a:lvl5pPr indent="914400" defTabSz="457200">
      <a:lnSpc>
        <a:spcPct val="125000"/>
      </a:lnSpc>
      <a:defRPr sz="2400">
        <a:latin typeface="+mn-lt"/>
        <a:ea typeface="+mn-ea"/>
        <a:cs typeface="+mn-cs"/>
        <a:sym typeface="Avenir Roman"/>
      </a:defRPr>
    </a:lvl5pPr>
    <a:lvl6pPr indent="1143000" defTabSz="457200">
      <a:lnSpc>
        <a:spcPct val="125000"/>
      </a:lnSpc>
      <a:defRPr sz="2400">
        <a:latin typeface="+mn-lt"/>
        <a:ea typeface="+mn-ea"/>
        <a:cs typeface="+mn-cs"/>
        <a:sym typeface="Avenir Roman"/>
      </a:defRPr>
    </a:lvl6pPr>
    <a:lvl7pPr indent="1371600" defTabSz="457200">
      <a:lnSpc>
        <a:spcPct val="125000"/>
      </a:lnSpc>
      <a:defRPr sz="2400">
        <a:latin typeface="+mn-lt"/>
        <a:ea typeface="+mn-ea"/>
        <a:cs typeface="+mn-cs"/>
        <a:sym typeface="Avenir Roman"/>
      </a:defRPr>
    </a:lvl7pPr>
    <a:lvl8pPr indent="1600200" defTabSz="457200">
      <a:lnSpc>
        <a:spcPct val="125000"/>
      </a:lnSpc>
      <a:defRPr sz="2400">
        <a:latin typeface="+mn-lt"/>
        <a:ea typeface="+mn-ea"/>
        <a:cs typeface="+mn-cs"/>
        <a:sym typeface="Avenir Roman"/>
      </a:defRPr>
    </a:lvl8pPr>
    <a:lvl9pPr indent="1828800" defTabSz="457200">
      <a:lnSpc>
        <a:spcPct val="125000"/>
      </a:lnSpc>
      <a:defRPr sz="2400">
        <a:latin typeface="+mn-lt"/>
        <a:ea typeface="+mn-ea"/>
        <a:cs typeface="+mn-cs"/>
        <a:sym typeface="Avenir Roman"/>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530566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2400" dirty="0">
                <a:effectLst/>
                <a:latin typeface="+mn-lt"/>
                <a:ea typeface="+mn-ea"/>
                <a:cs typeface="+mn-cs"/>
                <a:sym typeface="Avenir Roman"/>
              </a:rPr>
              <a:t>These are the main activities listed in the CEOS 2018-2020 Work Plan for the SDG Ad Hoc Team.</a:t>
            </a:r>
          </a:p>
          <a:p>
            <a:pPr lvl="0"/>
            <a:endParaRPr lang="en-US" sz="2400" b="1" dirty="0">
              <a:effectLst/>
              <a:latin typeface="+mn-lt"/>
              <a:ea typeface="+mn-ea"/>
              <a:cs typeface="+mn-cs"/>
              <a:sym typeface="Avenir Roman"/>
            </a:endParaRPr>
          </a:p>
          <a:p>
            <a:pPr marL="342900" lvl="0" indent="-342900">
              <a:buFont typeface="Arial" charset="0"/>
              <a:buChar char="•"/>
            </a:pPr>
            <a:r>
              <a:rPr lang="en-US" sz="2400" b="1" dirty="0">
                <a:effectLst/>
                <a:latin typeface="+mn-lt"/>
                <a:ea typeface="+mn-ea"/>
                <a:cs typeface="+mn-cs"/>
                <a:sym typeface="Avenir Roman"/>
              </a:rPr>
              <a:t>Support GEO in its SDG-related initiatives</a:t>
            </a:r>
            <a:r>
              <a:rPr lang="en-US" sz="2400" dirty="0">
                <a:effectLst/>
                <a:latin typeface="+mn-lt"/>
                <a:ea typeface="+mn-ea"/>
                <a:cs typeface="+mn-cs"/>
                <a:sym typeface="Avenir Roman"/>
              </a:rPr>
              <a:t>, </a:t>
            </a:r>
            <a:r>
              <a:rPr lang="en-US" sz="2400" b="1" dirty="0">
                <a:effectLst/>
                <a:latin typeface="+mn-lt"/>
                <a:ea typeface="+mn-ea"/>
                <a:cs typeface="+mn-cs"/>
                <a:sym typeface="Avenir Roman"/>
              </a:rPr>
              <a:t>mainly through the EO4SDG </a:t>
            </a:r>
            <a:r>
              <a:rPr lang="en-US" sz="2400" dirty="0">
                <a:effectLst/>
                <a:latin typeface="+mn-lt"/>
                <a:ea typeface="+mn-ea"/>
                <a:cs typeface="+mn-cs"/>
                <a:sym typeface="Avenir Roman"/>
              </a:rPr>
              <a:t>(“Earth Observation for Sustainable Development Goals” initiative): capacity building, training and communications materials, country engagement, forum to share best practices on EO data and SDG, and EO4SDG website content.</a:t>
            </a:r>
          </a:p>
          <a:p>
            <a:endParaRPr lang="en-US" sz="2400" dirty="0">
              <a:effectLst/>
              <a:latin typeface="+mn-lt"/>
              <a:ea typeface="+mn-ea"/>
              <a:cs typeface="+mn-cs"/>
              <a:sym typeface="Avenir Roman"/>
            </a:endParaRPr>
          </a:p>
          <a:p>
            <a:r>
              <a:rPr lang="en-US" sz="2400" dirty="0">
                <a:effectLst/>
                <a:latin typeface="+mn-lt"/>
                <a:ea typeface="+mn-ea"/>
                <a:cs typeface="+mn-cs"/>
                <a:sym typeface="Avenir Roman"/>
              </a:rPr>
              <a:t>Supporting GEO means serving as space community interface to GEO and all its SDG-related activities, across the whole GEO Work </a:t>
            </a:r>
            <a:r>
              <a:rPr lang="en-US" sz="2400" dirty="0" err="1">
                <a:effectLst/>
                <a:latin typeface="+mn-lt"/>
                <a:ea typeface="+mn-ea"/>
                <a:cs typeface="+mn-cs"/>
                <a:sym typeface="Avenir Roman"/>
              </a:rPr>
              <a:t>Programme</a:t>
            </a:r>
            <a:r>
              <a:rPr lang="en-US" sz="2400" dirty="0">
                <a:effectLst/>
                <a:latin typeface="+mn-lt"/>
                <a:ea typeface="+mn-ea"/>
                <a:cs typeface="+mn-cs"/>
                <a:sym typeface="Avenir Roman"/>
              </a:rPr>
              <a:t>  and not only EO4SDG.</a:t>
            </a:r>
          </a:p>
          <a:p>
            <a:pPr lvl="0"/>
            <a:endParaRPr lang="en-US" sz="2400" b="1" dirty="0">
              <a:effectLst/>
              <a:latin typeface="+mn-lt"/>
              <a:ea typeface="+mn-ea"/>
              <a:cs typeface="+mn-cs"/>
              <a:sym typeface="Avenir Roman"/>
            </a:endParaRPr>
          </a:p>
          <a:p>
            <a:pPr marL="342900" lvl="0" indent="-342900">
              <a:buFont typeface="Arial" charset="0"/>
              <a:buChar char="•"/>
            </a:pPr>
            <a:r>
              <a:rPr lang="en-US" sz="2400" b="1" dirty="0">
                <a:effectLst/>
                <a:latin typeface="+mn-lt"/>
                <a:ea typeface="+mn-ea"/>
                <a:cs typeface="+mn-cs"/>
                <a:sym typeface="Avenir Roman"/>
              </a:rPr>
              <a:t>Collect and centralize information from individual CEOS Agency work </a:t>
            </a:r>
            <a:r>
              <a:rPr lang="en-US" sz="2400" b="1" dirty="0" err="1">
                <a:effectLst/>
                <a:latin typeface="+mn-lt"/>
                <a:ea typeface="+mn-ea"/>
                <a:cs typeface="+mn-cs"/>
                <a:sym typeface="Avenir Roman"/>
              </a:rPr>
              <a:t>programmes</a:t>
            </a:r>
            <a:r>
              <a:rPr lang="en-US" sz="2400" b="1" dirty="0">
                <a:effectLst/>
                <a:latin typeface="+mn-lt"/>
                <a:ea typeface="+mn-ea"/>
                <a:cs typeface="+mn-cs"/>
                <a:sym typeface="Avenir Roman"/>
              </a:rPr>
              <a:t> relevant to SDGs</a:t>
            </a:r>
            <a:r>
              <a:rPr lang="en-US" sz="2400" dirty="0">
                <a:effectLst/>
                <a:latin typeface="+mn-lt"/>
                <a:ea typeface="+mn-ea"/>
                <a:cs typeface="+mn-cs"/>
                <a:sym typeface="Avenir Roman"/>
              </a:rPr>
              <a:t>: building on a Compendium database, with regular updates sent within CEOS contacts to collect more accurate information.</a:t>
            </a:r>
          </a:p>
          <a:p>
            <a:r>
              <a:rPr lang="en-US" sz="2400" dirty="0">
                <a:effectLst/>
                <a:latin typeface="+mn-lt"/>
                <a:ea typeface="+mn-ea"/>
                <a:cs typeface="+mn-cs"/>
                <a:sym typeface="Avenir Roman"/>
              </a:rPr>
              <a:t> </a:t>
            </a:r>
          </a:p>
          <a:p>
            <a:r>
              <a:rPr lang="en-US" sz="2400" dirty="0">
                <a:solidFill>
                  <a:srgbClr val="FF0000"/>
                </a:solidFill>
                <a:effectLst/>
                <a:latin typeface="+mn-lt"/>
                <a:ea typeface="+mn-ea"/>
                <a:cs typeface="+mn-cs"/>
                <a:sym typeface="Avenir Roman"/>
              </a:rPr>
              <a:t>As a mean to</a:t>
            </a:r>
            <a:r>
              <a:rPr lang="en-US" sz="2400" i="1" dirty="0">
                <a:solidFill>
                  <a:srgbClr val="FF0000"/>
                </a:solidFill>
                <a:effectLst/>
                <a:latin typeface="+mn-lt"/>
                <a:ea typeface="+mn-ea"/>
                <a:cs typeface="+mn-cs"/>
                <a:sym typeface="Avenir Roman"/>
              </a:rPr>
              <a:t> identify strengths and weaknesses in CEOS collective engagement, and better coordinate / align / optimize CEOS agencies' engagement on SDGs.</a:t>
            </a:r>
            <a:endParaRPr lang="en-US" sz="2400" dirty="0">
              <a:solidFill>
                <a:srgbClr val="FF0000"/>
              </a:solidFill>
              <a:effectLst/>
              <a:latin typeface="+mn-lt"/>
              <a:ea typeface="+mn-ea"/>
              <a:cs typeface="+mn-cs"/>
              <a:sym typeface="Avenir Roman"/>
            </a:endParaRPr>
          </a:p>
          <a:p>
            <a:pPr lvl="0"/>
            <a:endParaRPr lang="en-US" sz="2400" b="1" dirty="0">
              <a:effectLst/>
              <a:latin typeface="+mn-lt"/>
              <a:ea typeface="+mn-ea"/>
              <a:cs typeface="+mn-cs"/>
              <a:sym typeface="Avenir Roman"/>
            </a:endParaRPr>
          </a:p>
          <a:p>
            <a:pPr marL="342900" lvl="0" indent="-342900">
              <a:buFont typeface="Arial" charset="0"/>
              <a:buChar char="•"/>
            </a:pPr>
            <a:r>
              <a:rPr lang="en-US" sz="2400" b="1" dirty="0">
                <a:effectLst/>
                <a:latin typeface="+mn-lt"/>
                <a:ea typeface="+mn-ea"/>
                <a:cs typeface="+mn-cs"/>
                <a:sym typeface="Avenir Roman"/>
              </a:rPr>
              <a:t>Promote space-based EO data as a key source of data for use by national statistic offices </a:t>
            </a:r>
            <a:r>
              <a:rPr lang="en-US" sz="2400" dirty="0">
                <a:effectLst/>
                <a:latin typeface="+mn-lt"/>
                <a:ea typeface="+mn-ea"/>
                <a:cs typeface="+mn-cs"/>
                <a:sym typeface="Avenir Roman"/>
              </a:rPr>
              <a:t>(NSOs) to monitor and report on specific SDG indicators, and encourage CEOS space agencies to proactively contact their national governments in the Voluntary National Review process.</a:t>
            </a:r>
          </a:p>
          <a:p>
            <a:endParaRPr lang="en-US" sz="2400" dirty="0">
              <a:effectLst/>
              <a:latin typeface="+mn-lt"/>
              <a:ea typeface="+mn-ea"/>
              <a:cs typeface="+mn-cs"/>
              <a:sym typeface="Avenir Roman"/>
            </a:endParaRPr>
          </a:p>
          <a:p>
            <a:r>
              <a:rPr lang="en-US" sz="2400" dirty="0">
                <a:effectLst/>
                <a:latin typeface="+mn-lt"/>
                <a:ea typeface="+mn-ea"/>
                <a:cs typeface="+mn-cs"/>
                <a:sym typeface="Avenir Roman"/>
              </a:rPr>
              <a:t>More than promoting we are actually supporting countries and their NSOs and line ministries, mainstreaming EO in their processes and systems.</a:t>
            </a:r>
          </a:p>
          <a:p>
            <a:pPr lvl="0"/>
            <a:endParaRPr lang="en-US" sz="2400" b="1" dirty="0">
              <a:effectLst/>
              <a:latin typeface="+mn-lt"/>
              <a:ea typeface="+mn-ea"/>
              <a:cs typeface="+mn-cs"/>
              <a:sym typeface="Avenir Roman"/>
            </a:endParaRPr>
          </a:p>
          <a:p>
            <a:pPr marL="342900" lvl="0" indent="-342900">
              <a:buFont typeface="Arial" charset="0"/>
              <a:buChar char="•"/>
            </a:pPr>
            <a:r>
              <a:rPr lang="en-US" sz="2400" b="1" dirty="0">
                <a:effectLst/>
                <a:latin typeface="+mn-lt"/>
                <a:ea typeface="+mn-ea"/>
                <a:cs typeface="+mn-cs"/>
                <a:sym typeface="Avenir Roman"/>
              </a:rPr>
              <a:t>Identify areas where SDG indicator development work has the potential to result in broader applicability </a:t>
            </a:r>
            <a:r>
              <a:rPr lang="en-US" sz="2400" dirty="0">
                <a:effectLst/>
                <a:latin typeface="+mn-lt"/>
                <a:ea typeface="+mn-ea"/>
                <a:cs typeface="+mn-cs"/>
                <a:sym typeface="Avenir Roman"/>
              </a:rPr>
              <a:t>(e.g. supporting the SDG / target, and sustainable development policies).</a:t>
            </a:r>
          </a:p>
          <a:p>
            <a:endParaRPr lang="en-US" sz="2400" dirty="0">
              <a:effectLst/>
              <a:latin typeface="+mn-lt"/>
              <a:ea typeface="+mn-ea"/>
              <a:cs typeface="+mn-cs"/>
              <a:sym typeface="Avenir Roman"/>
            </a:endParaRPr>
          </a:p>
          <a:p>
            <a:r>
              <a:rPr lang="en-US" sz="2400" dirty="0">
                <a:effectLst/>
                <a:latin typeface="+mn-lt"/>
                <a:ea typeface="+mn-ea"/>
                <a:cs typeface="+mn-cs"/>
                <a:sym typeface="Avenir Roman"/>
              </a:rPr>
              <a:t>Going beyond the only SDG indicators</a:t>
            </a:r>
          </a:p>
          <a:p>
            <a:pPr lvl="0"/>
            <a:endParaRPr lang="en-US" sz="2400" b="1" dirty="0">
              <a:effectLst/>
              <a:latin typeface="+mn-lt"/>
              <a:ea typeface="+mn-ea"/>
              <a:cs typeface="+mn-cs"/>
              <a:sym typeface="Avenir Roman"/>
            </a:endParaRPr>
          </a:p>
          <a:p>
            <a:pPr marL="342900" lvl="0" indent="-342900">
              <a:buFont typeface="Arial" charset="0"/>
              <a:buChar char="•"/>
            </a:pPr>
            <a:r>
              <a:rPr lang="en-US" sz="2400" b="1" dirty="0">
                <a:effectLst/>
                <a:latin typeface="+mn-lt"/>
                <a:ea typeface="+mn-ea"/>
                <a:cs typeface="+mn-cs"/>
                <a:sym typeface="Avenir Roman"/>
              </a:rPr>
              <a:t>Develop activities – including capacity building - with external stakeholders </a:t>
            </a:r>
            <a:r>
              <a:rPr lang="en-US" sz="2400" dirty="0">
                <a:effectLst/>
                <a:latin typeface="+mn-lt"/>
                <a:ea typeface="+mn-ea"/>
                <a:cs typeface="+mn-cs"/>
                <a:sym typeface="Avenir Roman"/>
              </a:rPr>
              <a:t>(GEO, NGOs, UN entities, development banks) to join the efforts in the space world to help monitor and achieve the SDGs.</a:t>
            </a:r>
          </a:p>
          <a:p>
            <a:endParaRPr lang="en-US" sz="2400" dirty="0">
              <a:effectLst/>
              <a:latin typeface="+mn-lt"/>
              <a:ea typeface="+mn-ea"/>
              <a:cs typeface="+mn-cs"/>
              <a:sym typeface="Avenir Roman"/>
            </a:endParaRPr>
          </a:p>
          <a:p>
            <a:r>
              <a:rPr lang="en-US" sz="2400" dirty="0">
                <a:effectLst/>
                <a:latin typeface="+mn-lt"/>
                <a:ea typeface="+mn-ea"/>
                <a:cs typeface="+mn-cs"/>
                <a:sym typeface="Avenir Roman"/>
              </a:rPr>
              <a:t>Take stock of the UN processes in place for the SDG implementation and of the existing SDG stakeholders (including GEO), </a:t>
            </a:r>
          </a:p>
          <a:p>
            <a:endParaRPr lang="en-US" sz="2400" dirty="0">
              <a:effectLst/>
              <a:latin typeface="+mn-lt"/>
              <a:ea typeface="+mn-ea"/>
              <a:cs typeface="+mn-cs"/>
              <a:sym typeface="Avenir Roman"/>
            </a:endParaRPr>
          </a:p>
          <a:p>
            <a:r>
              <a:rPr lang="en-US" sz="2400" dirty="0">
                <a:effectLst/>
                <a:latin typeface="+mn-lt"/>
                <a:ea typeface="+mn-ea"/>
                <a:cs typeface="+mn-cs"/>
                <a:sym typeface="Avenir Roman"/>
              </a:rPr>
              <a:t>We would like to stress existing collaboration with a number of UN Agencies, to which we provide guidance on the use of Earth Observations. This is already happening in the cases of UN Environment &amp; UNCCD, but also UN Habitat, IOC-UNESCO or to a</a:t>
            </a:r>
            <a:r>
              <a:rPr lang="en-US" sz="2400" baseline="0" dirty="0">
                <a:effectLst/>
                <a:latin typeface="+mn-lt"/>
                <a:ea typeface="+mn-ea"/>
                <a:cs typeface="+mn-cs"/>
                <a:sym typeface="Avenir Roman"/>
              </a:rPr>
              <a:t> certain extent </a:t>
            </a:r>
            <a:r>
              <a:rPr lang="en-US" sz="2400" dirty="0">
                <a:effectLst/>
                <a:latin typeface="+mn-lt"/>
                <a:ea typeface="+mn-ea"/>
                <a:cs typeface="+mn-cs"/>
                <a:sym typeface="Avenir Roman"/>
              </a:rPr>
              <a:t>FAO</a:t>
            </a:r>
          </a:p>
          <a:p>
            <a:endParaRPr lang="en-US" sz="2400" dirty="0">
              <a:effectLst/>
              <a:latin typeface="+mn-lt"/>
              <a:ea typeface="+mn-ea"/>
              <a:cs typeface="+mn-cs"/>
              <a:sym typeface="Avenir Roman"/>
            </a:endParaRPr>
          </a:p>
          <a:p>
            <a:pPr marL="342900" indent="-342900">
              <a:buFont typeface="Arial" charset="0"/>
              <a:buChar char="•"/>
            </a:pPr>
            <a:r>
              <a:rPr lang="en-US" sz="2400" b="1" dirty="0">
                <a:effectLst/>
                <a:latin typeface="+mn-lt"/>
                <a:ea typeface="+mn-ea"/>
                <a:cs typeface="+mn-cs"/>
                <a:sym typeface="Avenir Roman"/>
              </a:rPr>
              <a:t>Develop communications material </a:t>
            </a:r>
            <a:r>
              <a:rPr lang="en-US" sz="2400" dirty="0">
                <a:effectLst/>
                <a:latin typeface="+mn-lt"/>
                <a:ea typeface="+mn-ea"/>
                <a:cs typeface="+mn-cs"/>
                <a:sym typeface="Avenir Roman"/>
              </a:rPr>
              <a:t>(brochure, website content) with SEO team’s support to better inform CEOS space agencies and external stakeholders about the critical role of EO space data in the SDG process.</a:t>
            </a:r>
            <a:r>
              <a:rPr lang="en-US" dirty="0">
                <a:effectLst/>
              </a:rPr>
              <a:t> </a:t>
            </a:r>
            <a:endParaRPr lang="en-US" dirty="0"/>
          </a:p>
        </p:txBody>
      </p:sp>
    </p:spTree>
    <p:extLst>
      <p:ext uri="{BB962C8B-B14F-4D97-AF65-F5344CB8AC3E}">
        <p14:creationId xmlns:p14="http://schemas.microsoft.com/office/powerpoint/2010/main" val="2346276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094900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461566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1C48D9-68F1-6443-A04E-D9F25286B7E8}" type="slidenum">
              <a:rPr lang="en-US" smtClean="0"/>
              <a:t>9</a:t>
            </a:fld>
            <a:endParaRPr lang="en-US"/>
          </a:p>
        </p:txBody>
      </p:sp>
    </p:spTree>
    <p:extLst>
      <p:ext uri="{BB962C8B-B14F-4D97-AF65-F5344CB8AC3E}">
        <p14:creationId xmlns:p14="http://schemas.microsoft.com/office/powerpoint/2010/main" val="40305848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834828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183920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Slide">
    <p:bg>
      <p:bgPr>
        <a:blipFill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Blank">
    <p:spTree>
      <p:nvGrpSpPr>
        <p:cNvPr id="1" name=""/>
        <p:cNvGrpSpPr/>
        <p:nvPr/>
      </p:nvGrpSpPr>
      <p:grpSpPr>
        <a:xfrm>
          <a:off x="0" y="0"/>
          <a:ext cx="0" cy="0"/>
          <a:chOff x="0" y="0"/>
          <a:chExt cx="0" cy="0"/>
        </a:xfrm>
      </p:grpSpPr>
      <p:sp>
        <p:nvSpPr>
          <p:cNvPr id="6" name="Shape 6"/>
          <p:cNvSpPr>
            <a:spLocks noGrp="1"/>
          </p:cNvSpPr>
          <p:nvPr>
            <p:ph type="sldNum" sz="quarter" idx="2"/>
          </p:nvPr>
        </p:nvSpPr>
        <p:spPr>
          <a:xfrm>
            <a:off x="8763000" y="6629400"/>
            <a:ext cx="304800" cy="187285"/>
          </a:xfrm>
          <a:prstGeom prst="roundRect">
            <a:avLst/>
          </a:prstGeom>
          <a:solidFill>
            <a:schemeClr val="lt1">
              <a:alpha val="49000"/>
            </a:schemeClr>
          </a:solidFill>
          <a:ln>
            <a:solidFill>
              <a:schemeClr val="tx2">
                <a:alpha val="60000"/>
              </a:schemeClr>
            </a:solidFill>
          </a:ln>
        </p:spPr>
        <p:style>
          <a:lnRef idx="2">
            <a:schemeClr val="dk1"/>
          </a:lnRef>
          <a:fillRef idx="1">
            <a:schemeClr val="lt1"/>
          </a:fillRef>
          <a:effectRef idx="0">
            <a:schemeClr val="dk1"/>
          </a:effectRef>
          <a:fontRef idx="minor">
            <a:schemeClr val="dk1"/>
          </a:fontRef>
        </p:style>
        <p:txBody>
          <a:bodyPr wrap="square" lIns="0" tIns="0" rIns="0" bIns="0">
            <a:spAutoFit/>
          </a:bodyPr>
          <a:lstStyle>
            <a:lvl1pPr algn="ctr">
              <a:defRPr lang="uk-UA" sz="1100" i="1" smtClean="0">
                <a:solidFill>
                  <a:schemeClr val="tx2"/>
                </a:solidFill>
                <a:latin typeface="+mj-lt"/>
                <a:ea typeface="+mj-ea"/>
                <a:cs typeface="Proxima Nova Regular"/>
              </a:defRPr>
            </a:lvl1pPr>
          </a:lstStyle>
          <a:p>
            <a:pPr defTabSz="914400"/>
            <a:fld id="{86CB4B4D-7CA3-9044-876B-883B54F8677D}" type="slidenum">
              <a:rPr lang="uk-UA" smtClean="0"/>
              <a:pPr defTabSz="914400"/>
              <a:t>‹#›</a:t>
            </a:fld>
            <a:endParaRPr lang="uk-UA" dirty="0"/>
          </a:p>
        </p:txBody>
      </p:sp>
      <p:sp>
        <p:nvSpPr>
          <p:cNvPr id="3" name="Content Placeholder 2"/>
          <p:cNvSpPr>
            <a:spLocks noGrp="1"/>
          </p:cNvSpPr>
          <p:nvPr>
            <p:ph sz="quarter" idx="10"/>
          </p:nvPr>
        </p:nvSpPr>
        <p:spPr>
          <a:xfrm>
            <a:off x="457200" y="1600200"/>
            <a:ext cx="8153400" cy="4724400"/>
          </a:xfrm>
          <a:prstGeom prst="rect">
            <a:avLst/>
          </a:prstGeom>
        </p:spPr>
        <p:txBody>
          <a:bodyPr/>
          <a:lstStyle>
            <a:lvl1pPr>
              <a:defRPr sz="2000">
                <a:latin typeface="+mj-lt"/>
                <a:cs typeface="Arial" panose="020B0604020202020204" pitchFamily="34" charset="0"/>
              </a:defRPr>
            </a:lvl1pPr>
            <a:lvl2pPr marL="768927" indent="-311727">
              <a:buFont typeface="Courier New" panose="02070309020205020404" pitchFamily="49" charset="0"/>
              <a:buChar char="o"/>
              <a:defRPr sz="2000">
                <a:latin typeface="+mj-lt"/>
                <a:cs typeface="Arial" panose="020B0604020202020204" pitchFamily="34" charset="0"/>
              </a:defRPr>
            </a:lvl2pPr>
            <a:lvl3pPr marL="1188719" indent="-274319">
              <a:buFont typeface="Wingdings" panose="05000000000000000000" pitchFamily="2" charset="2"/>
              <a:buChar char="§"/>
              <a:defRPr sz="2000">
                <a:latin typeface="+mj-lt"/>
                <a:cs typeface="Arial" panose="020B0604020202020204" pitchFamily="34" charset="0"/>
              </a:defRPr>
            </a:lvl3pPr>
            <a:lvl4pPr>
              <a:defRPr sz="2000">
                <a:latin typeface="+mj-lt"/>
                <a:cs typeface="Arial" panose="020B0604020202020204" pitchFamily="34" charset="0"/>
              </a:defRPr>
            </a:lvl4pPr>
            <a:lvl5pPr>
              <a:defRPr sz="20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hape 3"/>
          <p:cNvSpPr/>
          <p:nvPr userDrawn="1"/>
        </p:nvSpPr>
        <p:spPr>
          <a:xfrm>
            <a:off x="76200" y="6629400"/>
            <a:ext cx="2362200" cy="187285"/>
          </a:xfrm>
          <a:prstGeom prst="roundRect">
            <a:avLst/>
          </a:prstGeom>
          <a:solidFill>
            <a:schemeClr val="lt1">
              <a:alpha val="49000"/>
            </a:schemeClr>
          </a:solidFill>
          <a:ln>
            <a:solidFill>
              <a:schemeClr val="tx2">
                <a:alpha val="60000"/>
              </a:schemeClr>
            </a:solidFill>
          </a:ln>
          <a:extLst>
            <a:ext uri="{C572A759-6A51-4108-AA02-DFA0A04FC94B}">
              <ma14:wrappingTextBoxFlag xmlns="" xmlns:ma14="http://schemas.microsoft.com/office/mac/drawingml/2011/main" val="1"/>
            </a:ext>
          </a:extLst>
        </p:spPr>
        <p:style>
          <a:lnRef idx="2">
            <a:schemeClr val="dk1"/>
          </a:lnRef>
          <a:fillRef idx="1">
            <a:schemeClr val="lt1"/>
          </a:fillRef>
          <a:effectRef idx="0">
            <a:schemeClr val="dk1"/>
          </a:effectRef>
          <a:fontRef idx="minor">
            <a:schemeClr val="dk1"/>
          </a:fontRef>
        </p:style>
        <p:txBody>
          <a:bodyPr wrap="square" lIns="0" tIns="0" rIns="0" bIns="0">
            <a:spAutoFit/>
          </a:bodyPr>
          <a:lstStyle/>
          <a:p>
            <a:pPr lvl="0" algn="ctr" defTabSz="914400">
              <a:defRPr>
                <a:solidFill>
                  <a:srgbClr val="000000"/>
                </a:solidFill>
              </a:defRPr>
            </a:pPr>
            <a:r>
              <a:rPr lang="en-AU" sz="1100" i="1" dirty="0">
                <a:solidFill>
                  <a:schemeClr val="tx2"/>
                </a:solidFill>
                <a:latin typeface="+mj-ea"/>
                <a:ea typeface="+mj-ea"/>
                <a:cs typeface="Proxima Nova Regular"/>
                <a:sym typeface="Proxima Nova Regular"/>
              </a:rPr>
              <a:t>TW2019, 11-12 Sept 2019</a:t>
            </a:r>
            <a:endParaRPr sz="1100" i="1" dirty="0">
              <a:solidFill>
                <a:schemeClr val="tx2"/>
              </a:solidFill>
              <a:latin typeface="+mj-ea"/>
              <a:ea typeface="+mj-ea"/>
              <a:cs typeface="Proxima Nova Regular"/>
              <a:sym typeface="Proxima Nova Regular"/>
            </a:endParaRPr>
          </a:p>
        </p:txBody>
      </p:sp>
      <p:sp>
        <p:nvSpPr>
          <p:cNvPr id="9" name="Content Placeholder 3"/>
          <p:cNvSpPr>
            <a:spLocks noGrp="1"/>
          </p:cNvSpPr>
          <p:nvPr>
            <p:ph sz="quarter" idx="11" hasCustomPrompt="1"/>
          </p:nvPr>
        </p:nvSpPr>
        <p:spPr>
          <a:xfrm>
            <a:off x="2057400" y="304800"/>
            <a:ext cx="4953000" cy="533400"/>
          </a:xfrm>
          <a:prstGeom prst="rect">
            <a:avLst/>
          </a:prstGeom>
        </p:spPr>
        <p:txBody>
          <a:bodyPr/>
          <a:lstStyle>
            <a:lvl1pPr marL="0" indent="0">
              <a:buNone/>
              <a:defRPr>
                <a:solidFill>
                  <a:schemeClr val="bg1"/>
                </a:solidFill>
                <a:latin typeface="+mj-lt"/>
              </a:defRPr>
            </a:lvl1pPr>
          </a:lstStyle>
          <a:p>
            <a:pPr marL="342900" marR="0" lvl="0" indent="-342900" defTabSz="914400" eaLnBrk="1" fontAlgn="auto" latinLnBrk="0" hangingPunct="1">
              <a:lnSpc>
                <a:spcPct val="100000"/>
              </a:lnSpc>
              <a:spcBef>
                <a:spcPts val="500"/>
              </a:spcBef>
              <a:spcAft>
                <a:spcPts val="0"/>
              </a:spcAft>
              <a:buClrTx/>
              <a:buSzPct val="100000"/>
              <a:tabLst/>
              <a:defRPr/>
            </a:pPr>
            <a:r>
              <a:rPr lang="en-US" dirty="0"/>
              <a:t>Title TBA</a:t>
            </a: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5DE97-47CB-894E-A104-19106A4219C0}"/>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BBF0CBBC-D444-EC47-A576-80AAD91318D5}"/>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CBFC26CA-8712-9D44-99B5-093F03295C6E}"/>
              </a:ext>
            </a:extLst>
          </p:cNvPr>
          <p:cNvSpPr>
            <a:spLocks noGrp="1"/>
          </p:cNvSpPr>
          <p:nvPr>
            <p:ph type="dt" sz="half" idx="10"/>
          </p:nvPr>
        </p:nvSpPr>
        <p:spPr/>
        <p:txBody>
          <a:bodyPr/>
          <a:lstStyle/>
          <a:p>
            <a:fld id="{CD0128B2-8179-1C4A-9DB6-A79DF5F9D839}" type="datetimeFigureOut">
              <a:rPr lang="en-US" smtClean="0"/>
              <a:t>9/5/19</a:t>
            </a:fld>
            <a:endParaRPr lang="en-US"/>
          </a:p>
        </p:txBody>
      </p:sp>
      <p:sp>
        <p:nvSpPr>
          <p:cNvPr id="5" name="Footer Placeholder 4">
            <a:extLst>
              <a:ext uri="{FF2B5EF4-FFF2-40B4-BE49-F238E27FC236}">
                <a16:creationId xmlns:a16="http://schemas.microsoft.com/office/drawing/2014/main" id="{45BF5DB5-39F0-3949-9AE9-1EFBF8FB29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5927DC-40CE-284A-A8B6-4287574CAECA}"/>
              </a:ext>
            </a:extLst>
          </p:cNvPr>
          <p:cNvSpPr>
            <a:spLocks noGrp="1"/>
          </p:cNvSpPr>
          <p:nvPr>
            <p:ph type="sldNum" sz="quarter" idx="12"/>
          </p:nvPr>
        </p:nvSpPr>
        <p:spPr>
          <a:xfrm>
            <a:off x="7239000" y="6546850"/>
            <a:ext cx="1905000" cy="246221"/>
          </a:xfrm>
        </p:spPr>
        <p:txBody>
          <a:bodyPr/>
          <a:lstStyle/>
          <a:p>
            <a:fld id="{52E86312-5CCC-9B42-9870-1C5BB0B71276}" type="slidenum">
              <a:rPr lang="en-US" smtClean="0"/>
              <a:t>‹#›</a:t>
            </a:fld>
            <a:endParaRPr lang="en-US"/>
          </a:p>
        </p:txBody>
      </p:sp>
    </p:spTree>
    <p:extLst>
      <p:ext uri="{BB962C8B-B14F-4D97-AF65-F5344CB8AC3E}">
        <p14:creationId xmlns:p14="http://schemas.microsoft.com/office/powerpoint/2010/main" val="329867560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5"/>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sldNum" sz="quarter" idx="2"/>
          </p:nvPr>
        </p:nvSpPr>
        <p:spPr>
          <a:xfrm>
            <a:off x="7239000" y="6546850"/>
            <a:ext cx="1905000" cy="256540"/>
          </a:xfrm>
          <a:prstGeom prst="rect">
            <a:avLst/>
          </a:prstGeom>
          <a:ln w="12700">
            <a:miter lim="400000"/>
          </a:ln>
        </p:spPr>
        <p:txBody>
          <a:bodyPr lIns="45719" rIns="45719">
            <a:spAutoFit/>
          </a:bodyPr>
          <a:lstStyle>
            <a:lvl1pPr algn="r">
              <a:spcBef>
                <a:spcPts val="600"/>
              </a:spcBef>
              <a:defRPr sz="1000">
                <a:latin typeface="Calibri"/>
                <a:ea typeface="Calibri"/>
                <a:cs typeface="Calibri"/>
                <a:sym typeface="Calibri"/>
              </a:defRPr>
            </a:lvl1pPr>
          </a:lstStyle>
          <a:p>
            <a:pPr lvl="0"/>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ransition spd="med"/>
  <p:hf hdr="0" ftr="0" dt="0"/>
  <p:txStyles>
    <p:title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p:titleStyle>
    <p:body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p:bodyStyle>
    <p:otherStyle>
      <a:lvl1pPr algn="r" defTabSz="457200">
        <a:spcBef>
          <a:spcPts val="600"/>
        </a:spcBef>
        <a:defRPr sz="1000">
          <a:solidFill>
            <a:schemeClr val="tx1"/>
          </a:solidFill>
          <a:latin typeface="+mn-lt"/>
          <a:ea typeface="+mn-ea"/>
          <a:cs typeface="+mn-cs"/>
          <a:sym typeface="Calibri"/>
        </a:defRPr>
      </a:lvl1pPr>
      <a:lvl2pPr indent="457200" algn="r" defTabSz="457200">
        <a:spcBef>
          <a:spcPts val="600"/>
        </a:spcBef>
        <a:defRPr sz="1000">
          <a:solidFill>
            <a:schemeClr val="tx1"/>
          </a:solidFill>
          <a:latin typeface="+mn-lt"/>
          <a:ea typeface="+mn-ea"/>
          <a:cs typeface="+mn-cs"/>
          <a:sym typeface="Calibri"/>
        </a:defRPr>
      </a:lvl2pPr>
      <a:lvl3pPr indent="914400" algn="r" defTabSz="457200">
        <a:spcBef>
          <a:spcPts val="600"/>
        </a:spcBef>
        <a:defRPr sz="1000">
          <a:solidFill>
            <a:schemeClr val="tx1"/>
          </a:solidFill>
          <a:latin typeface="+mn-lt"/>
          <a:ea typeface="+mn-ea"/>
          <a:cs typeface="+mn-cs"/>
          <a:sym typeface="Calibri"/>
        </a:defRPr>
      </a:lvl3pPr>
      <a:lvl4pPr indent="1371600" algn="r" defTabSz="457200">
        <a:spcBef>
          <a:spcPts val="600"/>
        </a:spcBef>
        <a:defRPr sz="1000">
          <a:solidFill>
            <a:schemeClr val="tx1"/>
          </a:solidFill>
          <a:latin typeface="+mn-lt"/>
          <a:ea typeface="+mn-ea"/>
          <a:cs typeface="+mn-cs"/>
          <a:sym typeface="Calibri"/>
        </a:defRPr>
      </a:lvl4pPr>
      <a:lvl5pPr indent="1828800" algn="r" defTabSz="457200">
        <a:spcBef>
          <a:spcPts val="600"/>
        </a:spcBef>
        <a:defRPr sz="1000">
          <a:solidFill>
            <a:schemeClr val="tx1"/>
          </a:solidFill>
          <a:latin typeface="+mn-lt"/>
          <a:ea typeface="+mn-ea"/>
          <a:cs typeface="+mn-cs"/>
          <a:sym typeface="Calibri"/>
        </a:defRPr>
      </a:lvl5pPr>
      <a:lvl6pPr indent="2286000" algn="r" defTabSz="457200">
        <a:spcBef>
          <a:spcPts val="600"/>
        </a:spcBef>
        <a:defRPr sz="1000">
          <a:solidFill>
            <a:schemeClr val="tx1"/>
          </a:solidFill>
          <a:latin typeface="+mn-lt"/>
          <a:ea typeface="+mn-ea"/>
          <a:cs typeface="+mn-cs"/>
          <a:sym typeface="Calibri"/>
        </a:defRPr>
      </a:lvl6pPr>
      <a:lvl7pPr indent="2743200" algn="r" defTabSz="457200">
        <a:spcBef>
          <a:spcPts val="600"/>
        </a:spcBef>
        <a:defRPr sz="1000">
          <a:solidFill>
            <a:schemeClr val="tx1"/>
          </a:solidFill>
          <a:latin typeface="+mn-lt"/>
          <a:ea typeface="+mn-ea"/>
          <a:cs typeface="+mn-cs"/>
          <a:sym typeface="Calibri"/>
        </a:defRPr>
      </a:lvl7pPr>
      <a:lvl8pPr indent="3200400" algn="r" defTabSz="457200">
        <a:spcBef>
          <a:spcPts val="600"/>
        </a:spcBef>
        <a:defRPr sz="1000">
          <a:solidFill>
            <a:schemeClr val="tx1"/>
          </a:solidFill>
          <a:latin typeface="+mn-lt"/>
          <a:ea typeface="+mn-ea"/>
          <a:cs typeface="+mn-cs"/>
          <a:sym typeface="Calibri"/>
        </a:defRPr>
      </a:lvl8pPr>
      <a:lvl9pPr indent="3657600" algn="r" defTabSz="457200">
        <a:spcBef>
          <a:spcPts val="600"/>
        </a:spcBef>
        <a:defRPr sz="1000">
          <a:solidFill>
            <a:schemeClr val="tx1"/>
          </a:solidFill>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mailto:kerry.sawyer@noaa.gov" TargetMode="External"/><Relationship Id="rId2" Type="http://schemas.openxmlformats.org/officeDocument/2006/relationships/hyperlink" Target="mailto:george@symbioscomms.com" TargetMode="External"/><Relationship Id="rId1" Type="http://schemas.openxmlformats.org/officeDocument/2006/relationships/slideLayout" Target="../slideLayouts/slideLayout2.xml"/><Relationship Id="rId4" Type="http://schemas.openxmlformats.org/officeDocument/2006/relationships/hyperlink" Target="http://ceos.org/meetings/2019-sit-technical-workshop/"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tiff"/><Relationship Id="rId1" Type="http://schemas.openxmlformats.org/officeDocument/2006/relationships/slideLayout" Target="../slideLayouts/slideLayout2.xml"/><Relationship Id="rId4" Type="http://schemas.openxmlformats.org/officeDocument/2006/relationships/image" Target="../media/image6.tif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tiff"/><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0.tiff"/><Relationship Id="rId5" Type="http://schemas.openxmlformats.org/officeDocument/2006/relationships/image" Target="../media/image9.tiff"/><Relationship Id="rId4" Type="http://schemas.openxmlformats.org/officeDocument/2006/relationships/image" Target="../media/image8.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10"/>
          <p:cNvSpPr>
            <a:spLocks noGrp="1"/>
          </p:cNvSpPr>
          <p:nvPr>
            <p:ph type="title" idx="4294967295"/>
          </p:nvPr>
        </p:nvSpPr>
        <p:spPr>
          <a:xfrm>
            <a:off x="622789" y="2486499"/>
            <a:ext cx="8292611" cy="993131"/>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lvl1pPr algn="l">
              <a:defRPr sz="4200" b="1">
                <a:latin typeface="Droid Serif"/>
                <a:ea typeface="Droid Serif"/>
                <a:cs typeface="Droid Serif"/>
                <a:sym typeface="Droid Serif"/>
              </a:defRPr>
            </a:lvl1pPr>
          </a:lstStyle>
          <a:p>
            <a:pPr lvl="0">
              <a:defRPr sz="1800" b="0">
                <a:solidFill>
                  <a:srgbClr val="000000"/>
                </a:solidFill>
              </a:defRPr>
            </a:pPr>
            <a:r>
              <a:rPr lang="en-AU" sz="4200" b="1" dirty="0">
                <a:solidFill>
                  <a:srgbClr val="FFFFFF"/>
                </a:solidFill>
                <a:latin typeface="+mj-lt"/>
              </a:rPr>
              <a:t>Sustainable Development Goals Ad Hoc Team</a:t>
            </a:r>
            <a:endParaRPr sz="4200" b="1" dirty="0">
              <a:solidFill>
                <a:srgbClr val="FFFFFF"/>
              </a:solidFill>
              <a:latin typeface="+mj-lt"/>
            </a:endParaRPr>
          </a:p>
        </p:txBody>
      </p:sp>
      <p:sp>
        <p:nvSpPr>
          <p:cNvPr id="11" name="Shape 11"/>
          <p:cNvSpPr/>
          <p:nvPr/>
        </p:nvSpPr>
        <p:spPr>
          <a:xfrm>
            <a:off x="622789" y="3759200"/>
            <a:ext cx="4810858" cy="2541589"/>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p>
            <a:pPr lvl="0" defTabSz="914400">
              <a:defRPr>
                <a:solidFill>
                  <a:srgbClr val="000000"/>
                </a:solidFill>
              </a:defRPr>
            </a:pPr>
            <a:r>
              <a:rPr lang="en-US" b="1" dirty="0">
                <a:solidFill>
                  <a:srgbClr val="FFFFFF"/>
                </a:solidFill>
                <a:ea typeface="Arial Bold"/>
                <a:cs typeface="Arial Bold"/>
                <a:sym typeface="Arial Bold"/>
              </a:rPr>
              <a:t>Alex Held</a:t>
            </a:r>
            <a:r>
              <a:rPr lang="en-US" dirty="0">
                <a:solidFill>
                  <a:srgbClr val="FFFFFF"/>
                </a:solidFill>
                <a:ea typeface="Arial Bold"/>
                <a:cs typeface="Arial Bold"/>
                <a:sym typeface="Arial Bold"/>
              </a:rPr>
              <a:t>, CSIRO, Co-lead &amp; SIT Vice Chair</a:t>
            </a:r>
          </a:p>
          <a:p>
            <a:pPr lvl="0" defTabSz="914400">
              <a:defRPr>
                <a:solidFill>
                  <a:srgbClr val="000000"/>
                </a:solidFill>
              </a:defRPr>
            </a:pPr>
            <a:r>
              <a:rPr lang="en-US" b="1" dirty="0">
                <a:solidFill>
                  <a:srgbClr val="FFFFFF"/>
                </a:solidFill>
                <a:ea typeface="Arial Bold"/>
                <a:cs typeface="Arial Bold"/>
                <a:sym typeface="Arial Bold"/>
              </a:rPr>
              <a:t>Marc Paganini</a:t>
            </a:r>
            <a:r>
              <a:rPr lang="en-US" dirty="0">
                <a:solidFill>
                  <a:srgbClr val="FFFFFF"/>
                </a:solidFill>
                <a:ea typeface="Arial Bold"/>
                <a:cs typeface="Arial Bold"/>
                <a:sym typeface="Arial Bold"/>
              </a:rPr>
              <a:t>, ESA, Co-lead</a:t>
            </a:r>
          </a:p>
          <a:p>
            <a:pPr lvl="0" defTabSz="914400">
              <a:defRPr>
                <a:solidFill>
                  <a:srgbClr val="000000"/>
                </a:solidFill>
              </a:defRPr>
            </a:pPr>
            <a:r>
              <a:rPr lang="en-US" b="1" dirty="0">
                <a:solidFill>
                  <a:srgbClr val="FFFFFF"/>
                </a:solidFill>
                <a:ea typeface="Arial Bold"/>
                <a:cs typeface="Arial Bold"/>
                <a:sym typeface="Arial Bold"/>
              </a:rPr>
              <a:t>Flora Kerblat, </a:t>
            </a:r>
            <a:r>
              <a:rPr lang="en-US" dirty="0">
                <a:solidFill>
                  <a:srgbClr val="FFFFFF"/>
                </a:solidFill>
                <a:ea typeface="Arial Bold"/>
                <a:cs typeface="Arial Bold"/>
                <a:sym typeface="Arial Bold"/>
              </a:rPr>
              <a:t>CSIRO, Executive Secretary </a:t>
            </a:r>
          </a:p>
          <a:p>
            <a:pPr lvl="0" defTabSz="914400">
              <a:defRPr>
                <a:solidFill>
                  <a:srgbClr val="000000"/>
                </a:solidFill>
              </a:defRPr>
            </a:pPr>
            <a:r>
              <a:rPr lang="en-US" dirty="0">
                <a:solidFill>
                  <a:srgbClr val="FFFFFF"/>
                </a:solidFill>
                <a:sym typeface="Arial Bold"/>
              </a:rPr>
              <a:t>with the support of Argyro Kavvada </a:t>
            </a:r>
            <a:br>
              <a:rPr lang="en-US" dirty="0">
                <a:solidFill>
                  <a:srgbClr val="FFFFFF"/>
                </a:solidFill>
                <a:sym typeface="Arial Bold"/>
              </a:rPr>
            </a:br>
            <a:r>
              <a:rPr lang="en-US" dirty="0">
                <a:solidFill>
                  <a:srgbClr val="FFFFFF"/>
                </a:solidFill>
                <a:sym typeface="Arial Bold"/>
              </a:rPr>
              <a:t>(NASA, GEO EO4SDG) </a:t>
            </a:r>
          </a:p>
          <a:p>
            <a:pPr lvl="0" defTabSz="914400">
              <a:lnSpc>
                <a:spcPct val="150000"/>
              </a:lnSpc>
              <a:defRPr>
                <a:solidFill>
                  <a:srgbClr val="000000"/>
                </a:solidFill>
              </a:defRPr>
            </a:pPr>
            <a:r>
              <a:rPr lang="en-AU" dirty="0">
                <a:solidFill>
                  <a:srgbClr val="FFFFFF"/>
                </a:solidFill>
                <a:latin typeface="+mj-lt"/>
                <a:ea typeface="Arial Bold"/>
                <a:cs typeface="Arial Bold"/>
                <a:sym typeface="Arial Bold"/>
              </a:rPr>
              <a:t>CEOS 2019 SIT Technical Workshop</a:t>
            </a:r>
          </a:p>
          <a:p>
            <a:pPr lvl="0" defTabSz="914400">
              <a:lnSpc>
                <a:spcPct val="150000"/>
              </a:lnSpc>
              <a:defRPr>
                <a:solidFill>
                  <a:srgbClr val="000000"/>
                </a:solidFill>
              </a:defRPr>
            </a:pPr>
            <a:r>
              <a:rPr lang="en-AU" dirty="0">
                <a:solidFill>
                  <a:srgbClr val="FFFFFF"/>
                </a:solidFill>
                <a:latin typeface="+mj-lt"/>
                <a:ea typeface="Arial Bold"/>
                <a:cs typeface="Arial Bold"/>
                <a:sym typeface="Arial Bold"/>
              </a:rPr>
              <a:t>Session and </a:t>
            </a:r>
            <a:r>
              <a:rPr dirty="0">
                <a:solidFill>
                  <a:srgbClr val="FFFFFF"/>
                </a:solidFill>
                <a:latin typeface="+mj-lt"/>
                <a:ea typeface="Arial Bold"/>
                <a:cs typeface="Arial Bold"/>
                <a:sym typeface="Arial Bold"/>
              </a:rPr>
              <a:t>Agenda Item #</a:t>
            </a:r>
            <a:r>
              <a:rPr lang="en-AU">
                <a:solidFill>
                  <a:srgbClr val="FFFFFF"/>
                </a:solidFill>
                <a:latin typeface="+mj-lt"/>
                <a:ea typeface="Arial Bold"/>
                <a:cs typeface="Arial Bold"/>
                <a:sym typeface="Arial Bold"/>
              </a:rPr>
              <a:t>6.3</a:t>
            </a:r>
            <a:endParaRPr dirty="0">
              <a:solidFill>
                <a:srgbClr val="FFFFFF"/>
              </a:solidFill>
              <a:latin typeface="+mj-lt"/>
              <a:ea typeface="Arial Bold"/>
              <a:cs typeface="Arial Bold"/>
              <a:sym typeface="Arial Bold"/>
            </a:endParaRPr>
          </a:p>
          <a:p>
            <a:pPr lvl="0" defTabSz="914400">
              <a:lnSpc>
                <a:spcPct val="150000"/>
              </a:lnSpc>
              <a:defRPr>
                <a:solidFill>
                  <a:srgbClr val="000000"/>
                </a:solidFill>
              </a:defRPr>
            </a:pPr>
            <a:r>
              <a:rPr lang="en-AU" dirty="0">
                <a:solidFill>
                  <a:srgbClr val="FFFFFF"/>
                </a:solidFill>
                <a:latin typeface="+mj-lt"/>
                <a:ea typeface="Arial Bold"/>
                <a:cs typeface="Arial Bold"/>
                <a:sym typeface="Arial Bold"/>
              </a:rPr>
              <a:t>Fairbanks, Alaska, USA</a:t>
            </a:r>
            <a:endParaRPr dirty="0">
              <a:solidFill>
                <a:srgbClr val="FFFFFF"/>
              </a:solidFill>
              <a:latin typeface="+mj-lt"/>
              <a:ea typeface="Arial Bold"/>
              <a:cs typeface="Arial Bold"/>
              <a:sym typeface="Arial Bold"/>
            </a:endParaRPr>
          </a:p>
          <a:p>
            <a:pPr lvl="0" defTabSz="914400">
              <a:lnSpc>
                <a:spcPct val="150000"/>
              </a:lnSpc>
              <a:defRPr>
                <a:solidFill>
                  <a:srgbClr val="000000"/>
                </a:solidFill>
              </a:defRPr>
            </a:pPr>
            <a:r>
              <a:rPr lang="en-AU" dirty="0">
                <a:solidFill>
                  <a:srgbClr val="FFFFFF"/>
                </a:solidFill>
                <a:latin typeface="+mj-lt"/>
                <a:ea typeface="Arial Bold"/>
                <a:cs typeface="Arial Bold"/>
                <a:sym typeface="Arial Bold"/>
              </a:rPr>
              <a:t>11 – 12 September 2019</a:t>
            </a:r>
            <a:endParaRPr dirty="0">
              <a:solidFill>
                <a:srgbClr val="FFFFFF"/>
              </a:solidFill>
              <a:latin typeface="+mj-lt"/>
              <a:ea typeface="Arial Bold"/>
              <a:cs typeface="Arial Bold"/>
              <a:sym typeface="Arial Bold"/>
            </a:endParaRPr>
          </a:p>
        </p:txBody>
      </p:sp>
      <p:pic>
        <p:nvPicPr>
          <p:cNvPr id="12" name="ceos_logo.png"/>
          <p:cNvPicPr/>
          <p:nvPr/>
        </p:nvPicPr>
        <p:blipFill>
          <a:blip r:embed="rId3"/>
          <a:stretch>
            <a:fillRect/>
          </a:stretch>
        </p:blipFill>
        <p:spPr>
          <a:xfrm>
            <a:off x="622789" y="1217405"/>
            <a:ext cx="2507906" cy="993132"/>
          </a:xfrm>
          <a:prstGeom prst="rect">
            <a:avLst/>
          </a:prstGeom>
          <a:ln w="12700">
            <a:miter lim="400000"/>
          </a:ln>
        </p:spPr>
      </p:pic>
      <p:sp>
        <p:nvSpPr>
          <p:cNvPr id="5" name="Shape 10"/>
          <p:cNvSpPr txBox="1">
            <a:spLocks/>
          </p:cNvSpPr>
          <p:nvPr/>
        </p:nvSpPr>
        <p:spPr>
          <a:xfrm>
            <a:off x="622789" y="2246634"/>
            <a:ext cx="2806211" cy="210183"/>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defTabSz="914400">
              <a:defRPr sz="1800" b="0">
                <a:solidFill>
                  <a:srgbClr val="000000"/>
                </a:solidFill>
              </a:defRPr>
            </a:pPr>
            <a:r>
              <a:rPr lang="en-US" sz="1050" dirty="0">
                <a:solidFill>
                  <a:schemeClr val="bg1">
                    <a:lumMod val="20000"/>
                    <a:lumOff val="80000"/>
                  </a:schemeClr>
                </a:solidFill>
                <a:latin typeface="+mj-lt"/>
              </a:rPr>
              <a:t>Committee on Earth Observation Satellites</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8763000" y="6629400"/>
            <a:ext cx="304800" cy="187285"/>
          </a:xfrm>
        </p:spPr>
        <p:txBody>
          <a:bodyPr/>
          <a:lstStyle/>
          <a:p>
            <a:pPr defTabSz="914400"/>
            <a:fld id="{86CB4B4D-7CA3-9044-876B-883B54F8677D}" type="slidenum">
              <a:rPr lang="uk-UA" smtClean="0"/>
              <a:pPr defTabSz="914400"/>
              <a:t>10</a:t>
            </a:fld>
            <a:endParaRPr lang="uk-UA" dirty="0"/>
          </a:p>
        </p:txBody>
      </p:sp>
      <p:sp>
        <p:nvSpPr>
          <p:cNvPr id="3" name="Content Placeholder 2"/>
          <p:cNvSpPr>
            <a:spLocks noGrp="1"/>
          </p:cNvSpPr>
          <p:nvPr>
            <p:ph sz="quarter" idx="10"/>
          </p:nvPr>
        </p:nvSpPr>
        <p:spPr>
          <a:xfrm>
            <a:off x="152400" y="1752600"/>
            <a:ext cx="8839200" cy="4608948"/>
          </a:xfrm>
        </p:spPr>
        <p:txBody>
          <a:bodyPr/>
          <a:lstStyle/>
          <a:p>
            <a:pPr marL="223838" indent="-223838">
              <a:spcBef>
                <a:spcPts val="600"/>
              </a:spcBef>
              <a:buFont typeface="Wingdings" pitchFamily="2" charset="2"/>
              <a:buChar char="§"/>
            </a:pPr>
            <a:r>
              <a:rPr lang="en-AU" sz="1400" dirty="0"/>
              <a:t>The SDG AHT co-leads intend to request a </a:t>
            </a:r>
            <a:r>
              <a:rPr lang="en-AU" sz="1400" b="1" dirty="0"/>
              <a:t>1-year</a:t>
            </a:r>
            <a:r>
              <a:rPr lang="en-AU" sz="1400" dirty="0"/>
              <a:t> </a:t>
            </a:r>
            <a:r>
              <a:rPr lang="en-AU" sz="1400" b="1" dirty="0"/>
              <a:t>extension as AHT </a:t>
            </a:r>
            <a:r>
              <a:rPr lang="en-AU" sz="1400" dirty="0"/>
              <a:t>at CEOS 33 Plenary</a:t>
            </a:r>
          </a:p>
          <a:p>
            <a:pPr lvl="1">
              <a:spcBef>
                <a:spcPts val="600"/>
              </a:spcBef>
            </a:pPr>
            <a:r>
              <a:rPr lang="en-AU" sz="1400" dirty="0"/>
              <a:t>to </a:t>
            </a:r>
            <a:r>
              <a:rPr lang="en-AU" sz="1400" b="0" u="sng" dirty="0"/>
              <a:t>continue SDG activities </a:t>
            </a:r>
            <a:r>
              <a:rPr lang="en-AU" sz="1400" b="0" dirty="0"/>
              <a:t>(with a mid term vision as per 2019-2021 workplan) and use </a:t>
            </a:r>
            <a:r>
              <a:rPr lang="en-AU" sz="1400" b="0" u="sng" dirty="0"/>
              <a:t>Agencies’ best efforts </a:t>
            </a:r>
            <a:r>
              <a:rPr lang="en-AU" sz="1400" b="0" dirty="0"/>
              <a:t>to support UN/GEO mainstreaming EO in the SDG processes, </a:t>
            </a:r>
          </a:p>
          <a:p>
            <a:pPr lvl="1">
              <a:spcBef>
                <a:spcPts val="600"/>
              </a:spcBef>
            </a:pPr>
            <a:r>
              <a:rPr lang="en-AU" sz="1400" b="0" dirty="0"/>
              <a:t>to </a:t>
            </a:r>
            <a:r>
              <a:rPr lang="en-AU" sz="1400" dirty="0"/>
              <a:t>come at CEOS 34 Plenary in October 2020 with </a:t>
            </a:r>
            <a:r>
              <a:rPr lang="en-AU" sz="1400" b="0" dirty="0"/>
              <a:t>a </a:t>
            </a:r>
            <a:r>
              <a:rPr lang="en-AU" sz="1400" b="0" u="sng" dirty="0"/>
              <a:t>solid proposal </a:t>
            </a:r>
            <a:r>
              <a:rPr lang="en-AU" sz="1400" b="0" dirty="0"/>
              <a:t>on how CEOS should organise itself to respond to the UN/GEO request for CEOS support on SDGs.</a:t>
            </a:r>
          </a:p>
          <a:p>
            <a:pPr marL="268288" indent="-268288">
              <a:spcBef>
                <a:spcPts val="1200"/>
              </a:spcBef>
              <a:buFont typeface="Wingdings" pitchFamily="2" charset="2"/>
              <a:buChar char="§"/>
            </a:pPr>
            <a:r>
              <a:rPr lang="en-AU" sz="1400" dirty="0"/>
              <a:t>The group has </a:t>
            </a:r>
            <a:r>
              <a:rPr lang="en-AU" sz="1400" b="1" dirty="0"/>
              <a:t>considered AHT evolution options</a:t>
            </a:r>
            <a:r>
              <a:rPr lang="en-AU" sz="1400" dirty="0"/>
              <a:t> throughout the year including:</a:t>
            </a:r>
          </a:p>
          <a:p>
            <a:pPr lvl="1">
              <a:spcBef>
                <a:spcPts val="600"/>
              </a:spcBef>
            </a:pPr>
            <a:r>
              <a:rPr lang="en-AU" sz="1400" dirty="0"/>
              <a:t>“</a:t>
            </a:r>
            <a:r>
              <a:rPr lang="en-AU" sz="1400" u="sng" dirty="0"/>
              <a:t>SDG Strategy” </a:t>
            </a:r>
            <a:r>
              <a:rPr lang="en-AU" sz="1400" dirty="0"/>
              <a:t>(cross-cutting activity following the “Carbon Strategy” path), with a coordination body and a work plan that map SDG activities to existing CEOS resources (VCs, WGs, etc.) </a:t>
            </a:r>
          </a:p>
          <a:p>
            <a:pPr lvl="1">
              <a:spcBef>
                <a:spcPts val="600"/>
              </a:spcBef>
            </a:pPr>
            <a:r>
              <a:rPr lang="en-AU" sz="1400" u="sng" dirty="0"/>
              <a:t>Working Group</a:t>
            </a:r>
            <a:r>
              <a:rPr lang="en-AU" sz="1400" dirty="0"/>
              <a:t>: with a governance system, a new work plan and reporting mechanisms, and therefore more sustained efforts and support/commitment from CEOS agencies  and WG/VC members to implement it.</a:t>
            </a:r>
          </a:p>
          <a:p>
            <a:pPr lvl="1">
              <a:spcBef>
                <a:spcPts val="600"/>
              </a:spcBef>
            </a:pPr>
            <a:r>
              <a:rPr lang="en-AU" sz="1400" u="sng" dirty="0"/>
              <a:t>Element of a Working Group on Information Provision (WGIP) </a:t>
            </a:r>
            <a:r>
              <a:rPr lang="en-AU" sz="1400" dirty="0"/>
              <a:t>that would integrate all  CEOs activities related to user communities requests for satellite data and information, including SDGs.</a:t>
            </a:r>
          </a:p>
          <a:p>
            <a:pPr marL="268288" indent="-268288">
              <a:spcBef>
                <a:spcPts val="1200"/>
              </a:spcBef>
              <a:buFont typeface="Wingdings" pitchFamily="2" charset="2"/>
              <a:buChar char="§"/>
            </a:pPr>
            <a:r>
              <a:rPr lang="en-AU" sz="1400" dirty="0"/>
              <a:t>The 1-year extension of the SDG AHT will allow to </a:t>
            </a:r>
            <a:r>
              <a:rPr lang="en-AU" sz="1400" b="1" dirty="0"/>
              <a:t>deal with uncertainties</a:t>
            </a:r>
            <a:r>
              <a:rPr lang="en-AU" sz="1400" dirty="0"/>
              <a:t>:</a:t>
            </a:r>
          </a:p>
          <a:p>
            <a:pPr lvl="1">
              <a:spcBef>
                <a:spcPts val="600"/>
              </a:spcBef>
            </a:pPr>
            <a:r>
              <a:rPr lang="en-AU" sz="1400" dirty="0"/>
              <a:t>(</a:t>
            </a:r>
            <a:r>
              <a:rPr lang="en-AU" sz="1400" u="sng" dirty="0"/>
              <a:t>external to CEOS</a:t>
            </a:r>
            <a:r>
              <a:rPr lang="en-AU" sz="1400" dirty="0"/>
              <a:t>) Awaiting for a new GEO “Federated approach” on SDGs which will include a role and mandate for CEOS.</a:t>
            </a:r>
          </a:p>
          <a:p>
            <a:pPr lvl="1">
              <a:spcBef>
                <a:spcPts val="600"/>
              </a:spcBef>
            </a:pPr>
            <a:r>
              <a:rPr lang="en-AU" sz="1400" dirty="0"/>
              <a:t>(</a:t>
            </a:r>
            <a:r>
              <a:rPr lang="en-AU" sz="1400" u="sng" dirty="0"/>
              <a:t>internal to CEOS</a:t>
            </a:r>
            <a:r>
              <a:rPr lang="en-AU" sz="1400" dirty="0"/>
              <a:t>) CEOS internal organisation and processes (AHT lifecycles, WGST conclusions)</a:t>
            </a:r>
            <a:endParaRPr lang="en-AU" sz="1600" dirty="0"/>
          </a:p>
        </p:txBody>
      </p:sp>
      <p:sp>
        <p:nvSpPr>
          <p:cNvPr id="5" name="TextBox 4"/>
          <p:cNvSpPr txBox="1"/>
          <p:nvPr/>
        </p:nvSpPr>
        <p:spPr>
          <a:xfrm>
            <a:off x="1752600" y="1219200"/>
            <a:ext cx="5638800"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1" hangingPunct="0">
              <a:lnSpc>
                <a:spcPct val="100000"/>
              </a:lnSpc>
              <a:spcBef>
                <a:spcPts val="0"/>
              </a:spcBef>
              <a:spcAft>
                <a:spcPts val="0"/>
              </a:spcAft>
              <a:buClrTx/>
              <a:buSzTx/>
              <a:buFontTx/>
              <a:buNone/>
              <a:tabLst/>
            </a:pPr>
            <a:r>
              <a:rPr kumimoji="0" lang="en-AU" sz="1800" b="1" i="0" u="none" strike="noStrike" cap="none" spc="0" normalizeH="0" baseline="0" dirty="0">
                <a:ln>
                  <a:noFill/>
                </a:ln>
                <a:solidFill>
                  <a:srgbClr val="FF0000"/>
                </a:solidFill>
                <a:effectLst/>
                <a:uFillTx/>
              </a:rPr>
              <a:t>FOR DISCUSSION</a:t>
            </a:r>
          </a:p>
        </p:txBody>
      </p:sp>
      <p:sp>
        <p:nvSpPr>
          <p:cNvPr id="11" name="Content Placeholder 10">
            <a:extLst>
              <a:ext uri="{FF2B5EF4-FFF2-40B4-BE49-F238E27FC236}">
                <a16:creationId xmlns:a16="http://schemas.microsoft.com/office/drawing/2014/main" id="{EC623973-6780-564B-B299-9B79FDC34685}"/>
              </a:ext>
            </a:extLst>
          </p:cNvPr>
          <p:cNvSpPr>
            <a:spLocks noGrp="1"/>
          </p:cNvSpPr>
          <p:nvPr>
            <p:ph sz="quarter" idx="11"/>
          </p:nvPr>
        </p:nvSpPr>
        <p:spPr>
          <a:xfrm>
            <a:off x="2057400" y="95250"/>
            <a:ext cx="6172200" cy="990600"/>
          </a:xfrm>
        </p:spPr>
        <p:txBody>
          <a:bodyPr/>
          <a:lstStyle/>
          <a:p>
            <a:pPr algn="ctr"/>
            <a:r>
              <a:rPr lang="en-AU" dirty="0"/>
              <a:t>Future outlook of the </a:t>
            </a:r>
          </a:p>
          <a:p>
            <a:pPr algn="ctr"/>
            <a:r>
              <a:rPr lang="en-AU" dirty="0"/>
              <a:t>CEOS activities on SDGs</a:t>
            </a:r>
          </a:p>
          <a:p>
            <a:endParaRPr lang="en-US" dirty="0"/>
          </a:p>
        </p:txBody>
      </p:sp>
    </p:spTree>
    <p:extLst>
      <p:ext uri="{BB962C8B-B14F-4D97-AF65-F5344CB8AC3E}">
        <p14:creationId xmlns:p14="http://schemas.microsoft.com/office/powerpoint/2010/main" val="4137710863"/>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8763000" y="6477000"/>
            <a:ext cx="304800" cy="187285"/>
          </a:xfrm>
        </p:spPr>
        <p:txBody>
          <a:bodyPr/>
          <a:lstStyle/>
          <a:p>
            <a:pPr defTabSz="914400"/>
            <a:fld id="{86CB4B4D-7CA3-9044-876B-883B54F8677D}" type="slidenum">
              <a:rPr lang="uk-UA" smtClean="0"/>
              <a:pPr defTabSz="914400"/>
              <a:t>11</a:t>
            </a:fld>
            <a:endParaRPr lang="uk-UA" dirty="0"/>
          </a:p>
        </p:txBody>
      </p:sp>
      <p:sp>
        <p:nvSpPr>
          <p:cNvPr id="8" name="Rounded Rectangle 7">
            <a:extLst>
              <a:ext uri="{FF2B5EF4-FFF2-40B4-BE49-F238E27FC236}">
                <a16:creationId xmlns:a16="http://schemas.microsoft.com/office/drawing/2014/main" id="{B4B01E10-F7FE-CD4F-9E0D-D26AE13D1CCF}"/>
              </a:ext>
            </a:extLst>
          </p:cNvPr>
          <p:cNvSpPr/>
          <p:nvPr/>
        </p:nvSpPr>
        <p:spPr>
          <a:xfrm>
            <a:off x="229673" y="3200400"/>
            <a:ext cx="8839200" cy="2990890"/>
          </a:xfrm>
          <a:prstGeom prst="roundRect">
            <a:avLst/>
          </a:prstGeom>
        </p:spPr>
        <p:style>
          <a:lnRef idx="2">
            <a:schemeClr val="accent6"/>
          </a:lnRef>
          <a:fillRef idx="1">
            <a:schemeClr val="lt1"/>
          </a:fillRef>
          <a:effectRef idx="0">
            <a:schemeClr val="accent6"/>
          </a:effectRef>
          <a:fontRef idx="minor">
            <a:schemeClr val="dk1"/>
          </a:fontRef>
        </p:style>
        <p:txBody>
          <a:bodyPr wrap="square" tIns="0">
            <a:spAutoFit/>
          </a:bodyPr>
          <a:lstStyle/>
          <a:p>
            <a:pPr marL="0" indent="0" algn="ctr">
              <a:spcBef>
                <a:spcPts val="600"/>
              </a:spcBef>
              <a:spcAft>
                <a:spcPts val="1200"/>
              </a:spcAft>
              <a:buNone/>
            </a:pPr>
            <a:r>
              <a:rPr lang="en-AU" b="1" dirty="0">
                <a:solidFill>
                  <a:srgbClr val="002569"/>
                </a:solidFill>
                <a:latin typeface="+mj-lt"/>
                <a:ea typeface="Arial Bold"/>
                <a:cs typeface="Arial" panose="020B0604020202020204" pitchFamily="34" charset="0"/>
                <a:sym typeface="Arial Bold"/>
              </a:rPr>
              <a:t>ROAD MAP TO PLENARY</a:t>
            </a:r>
          </a:p>
          <a:p>
            <a:pPr marL="285750" indent="-285750">
              <a:spcBef>
                <a:spcPts val="400"/>
              </a:spcBef>
              <a:buFont typeface="Arial" panose="020B0604020202020204" pitchFamily="34" charset="0"/>
              <a:buChar char="•"/>
            </a:pPr>
            <a:r>
              <a:rPr lang="en-AU" sz="1600" dirty="0">
                <a:solidFill>
                  <a:srgbClr val="002569"/>
                </a:solidFill>
                <a:latin typeface="+mj-lt"/>
                <a:ea typeface="Arial Bold"/>
                <a:cs typeface="Arial" panose="020B0604020202020204" pitchFamily="34" charset="0"/>
                <a:sym typeface="Arial Bold"/>
              </a:rPr>
              <a:t>Ensure a </a:t>
            </a:r>
            <a:r>
              <a:rPr lang="en-AU" sz="1600" b="1" dirty="0">
                <a:solidFill>
                  <a:srgbClr val="002569"/>
                </a:solidFill>
                <a:latin typeface="+mj-lt"/>
                <a:ea typeface="Arial Bold"/>
                <a:cs typeface="Arial" panose="020B0604020202020204" pitchFamily="34" charset="0"/>
                <a:sym typeface="Arial Bold"/>
              </a:rPr>
              <a:t>common vision with CEOS SIT if a renewal of AHT is decided.</a:t>
            </a:r>
          </a:p>
          <a:p>
            <a:pPr marL="285750" indent="-285750">
              <a:spcBef>
                <a:spcPts val="400"/>
              </a:spcBef>
              <a:buFont typeface="Arial" panose="020B0604020202020204" pitchFamily="34" charset="0"/>
              <a:buChar char="•"/>
            </a:pPr>
            <a:r>
              <a:rPr lang="en-AU" sz="1600" b="1" dirty="0">
                <a:solidFill>
                  <a:srgbClr val="002569"/>
                </a:solidFill>
                <a:latin typeface="+mj-lt"/>
                <a:ea typeface="Arial Bold"/>
                <a:cs typeface="Arial" panose="020B0604020202020204" pitchFamily="34" charset="0"/>
                <a:sym typeface="Arial Bold"/>
              </a:rPr>
              <a:t>Finalise the 2019-2021 CEOS workplan on SDGs.</a:t>
            </a:r>
            <a:endParaRPr lang="en-AU" sz="1600" dirty="0">
              <a:solidFill>
                <a:srgbClr val="002569"/>
              </a:solidFill>
              <a:latin typeface="+mj-lt"/>
              <a:ea typeface="Arial Bold"/>
              <a:cs typeface="Arial" panose="020B0604020202020204" pitchFamily="34" charset="0"/>
              <a:sym typeface="Arial Bold"/>
            </a:endParaRPr>
          </a:p>
          <a:p>
            <a:pPr marL="285750" indent="-285750">
              <a:spcBef>
                <a:spcPts val="400"/>
              </a:spcBef>
              <a:buFont typeface="Arial" panose="020B0604020202020204" pitchFamily="34" charset="0"/>
              <a:buChar char="•"/>
            </a:pPr>
            <a:r>
              <a:rPr lang="en-AU" sz="1600" b="1" dirty="0">
                <a:solidFill>
                  <a:srgbClr val="002569"/>
                </a:solidFill>
                <a:latin typeface="+mj-lt"/>
                <a:ea typeface="Arial Bold"/>
                <a:cs typeface="Arial" panose="020B0604020202020204" pitchFamily="34" charset="0"/>
                <a:sym typeface="Arial Bold"/>
              </a:rPr>
              <a:t>Continue to liaise with and engage CEOS Bodies </a:t>
            </a:r>
            <a:r>
              <a:rPr lang="en-AU" sz="1600" dirty="0">
                <a:solidFill>
                  <a:srgbClr val="002569"/>
                </a:solidFill>
                <a:latin typeface="+mj-lt"/>
                <a:ea typeface="Arial Bold"/>
                <a:cs typeface="Arial" panose="020B0604020202020204" pitchFamily="34" charset="0"/>
                <a:sym typeface="Arial Bold"/>
              </a:rPr>
              <a:t>(VCs, WGs and SEO) in the new CEOS plan of work on SDGs, according to the new SDG engagement streamlining. </a:t>
            </a:r>
          </a:p>
          <a:p>
            <a:pPr marL="285750" indent="-285750">
              <a:spcBef>
                <a:spcPts val="400"/>
              </a:spcBef>
              <a:buFont typeface="Arial" panose="020B0604020202020204" pitchFamily="34" charset="0"/>
              <a:buChar char="•"/>
            </a:pPr>
            <a:r>
              <a:rPr lang="en-AU" sz="1600" dirty="0">
                <a:solidFill>
                  <a:srgbClr val="002569"/>
                </a:solidFill>
                <a:latin typeface="+mj-lt"/>
                <a:ea typeface="Arial Bold"/>
                <a:cs typeface="Arial" panose="020B0604020202020204" pitchFamily="34" charset="0"/>
                <a:sym typeface="Arial Bold"/>
              </a:rPr>
              <a:t>Mobilise a </a:t>
            </a:r>
            <a:r>
              <a:rPr lang="en-AU" sz="1600" b="1" dirty="0">
                <a:solidFill>
                  <a:srgbClr val="002569"/>
                </a:solidFill>
                <a:latin typeface="+mj-lt"/>
                <a:ea typeface="Arial Bold"/>
                <a:cs typeface="Arial" panose="020B0604020202020204" pitchFamily="34" charset="0"/>
                <a:sym typeface="Arial Bold"/>
              </a:rPr>
              <a:t>critical mass of agencies’ participation to the workplan </a:t>
            </a:r>
            <a:r>
              <a:rPr lang="en-AU" sz="1600" dirty="0">
                <a:solidFill>
                  <a:srgbClr val="002569"/>
                </a:solidFill>
                <a:latin typeface="+mj-lt"/>
                <a:ea typeface="Arial Bold"/>
                <a:cs typeface="Arial" panose="020B0604020202020204" pitchFamily="34" charset="0"/>
                <a:sym typeface="Arial Bold"/>
              </a:rPr>
              <a:t>and secure resources commitment. </a:t>
            </a:r>
          </a:p>
          <a:p>
            <a:pPr marL="285750" indent="-285750">
              <a:spcBef>
                <a:spcPts val="400"/>
              </a:spcBef>
              <a:buFont typeface="Arial" panose="020B0604020202020204" pitchFamily="34" charset="0"/>
              <a:buChar char="•"/>
            </a:pPr>
            <a:r>
              <a:rPr lang="en-AU" sz="1600" b="1" dirty="0">
                <a:solidFill>
                  <a:srgbClr val="002569"/>
                </a:solidFill>
                <a:latin typeface="+mj-lt"/>
                <a:ea typeface="Arial Bold"/>
                <a:cs typeface="Arial" panose="020B0604020202020204" pitchFamily="34" charset="0"/>
                <a:sym typeface="Arial Bold"/>
              </a:rPr>
              <a:t>Comply with CEOS processes</a:t>
            </a:r>
            <a:r>
              <a:rPr lang="en-AU" sz="1600" dirty="0">
                <a:solidFill>
                  <a:srgbClr val="002569"/>
                </a:solidFill>
                <a:latin typeface="+mj-lt"/>
                <a:ea typeface="Arial Bold"/>
                <a:cs typeface="Arial" panose="020B0604020202020204" pitchFamily="34" charset="0"/>
                <a:sym typeface="Arial Bold"/>
              </a:rPr>
              <a:t>, and work with CEOS SIT to fulfil the requirements before SIT TW (to be ready for decision at Plenary)</a:t>
            </a:r>
          </a:p>
        </p:txBody>
      </p:sp>
      <p:sp>
        <p:nvSpPr>
          <p:cNvPr id="11" name="Content Placeholder 10">
            <a:extLst>
              <a:ext uri="{FF2B5EF4-FFF2-40B4-BE49-F238E27FC236}">
                <a16:creationId xmlns:a16="http://schemas.microsoft.com/office/drawing/2014/main" id="{3B6DFF8D-DA0F-5747-9EE5-D475AD8BA23B}"/>
              </a:ext>
            </a:extLst>
          </p:cNvPr>
          <p:cNvSpPr>
            <a:spLocks noGrp="1"/>
          </p:cNvSpPr>
          <p:nvPr>
            <p:ph sz="quarter" idx="11"/>
          </p:nvPr>
        </p:nvSpPr>
        <p:spPr>
          <a:xfrm>
            <a:off x="1905000" y="76200"/>
            <a:ext cx="6172200" cy="990600"/>
          </a:xfrm>
        </p:spPr>
        <p:txBody>
          <a:bodyPr/>
          <a:lstStyle/>
          <a:p>
            <a:pPr algn="ctr"/>
            <a:r>
              <a:rPr lang="en-AU" dirty="0"/>
              <a:t>Future outlook of the </a:t>
            </a:r>
          </a:p>
          <a:p>
            <a:pPr algn="ctr"/>
            <a:r>
              <a:rPr lang="en-AU" dirty="0"/>
              <a:t>CEOS activities on SDGs</a:t>
            </a:r>
          </a:p>
          <a:p>
            <a:endParaRPr lang="en-US" dirty="0"/>
          </a:p>
        </p:txBody>
      </p:sp>
      <p:sp>
        <p:nvSpPr>
          <p:cNvPr id="6" name="Content Placeholder 5">
            <a:extLst>
              <a:ext uri="{FF2B5EF4-FFF2-40B4-BE49-F238E27FC236}">
                <a16:creationId xmlns:a16="http://schemas.microsoft.com/office/drawing/2014/main" id="{0F87BC5C-B2C9-4B20-A04E-6F1DBDFC85E5}"/>
              </a:ext>
            </a:extLst>
          </p:cNvPr>
          <p:cNvSpPr>
            <a:spLocks noGrp="1"/>
          </p:cNvSpPr>
          <p:nvPr>
            <p:ph sz="quarter" idx="10"/>
          </p:nvPr>
        </p:nvSpPr>
        <p:spPr>
          <a:xfrm>
            <a:off x="457200" y="1600200"/>
            <a:ext cx="8153400" cy="1600200"/>
          </a:xfrm>
        </p:spPr>
        <p:txBody>
          <a:bodyPr/>
          <a:lstStyle/>
          <a:p>
            <a:r>
              <a:rPr lang="en-AU" sz="1800" dirty="0">
                <a:solidFill>
                  <a:srgbClr val="FF0000"/>
                </a:solidFill>
              </a:rPr>
              <a:t>Question to SIT</a:t>
            </a:r>
            <a:r>
              <a:rPr lang="en-AU" sz="1800" dirty="0"/>
              <a:t>: will the CEOS Principals be ready to approve another </a:t>
            </a:r>
            <a:br>
              <a:rPr lang="en-AU" sz="1800" dirty="0"/>
            </a:br>
            <a:r>
              <a:rPr lang="en-AU" sz="1800" dirty="0"/>
              <a:t>1-year extension, or should the AHT be simply dismantled with a transfer of SDG activities (if any) to the existing CEOS bodies (noting that GEO has SDG objectives &amp; plans regarding the use of satellite data that need to be addressed anyway)?</a:t>
            </a:r>
          </a:p>
          <a:p>
            <a:endParaRPr lang="en-AU" dirty="0"/>
          </a:p>
        </p:txBody>
      </p:sp>
    </p:spTree>
    <p:extLst>
      <p:ext uri="{BB962C8B-B14F-4D97-AF65-F5344CB8AC3E}">
        <p14:creationId xmlns:p14="http://schemas.microsoft.com/office/powerpoint/2010/main" val="90900858"/>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91C9DB5-3AE4-BF48-AA40-78BA907A09A7}"/>
              </a:ext>
            </a:extLst>
          </p:cNvPr>
          <p:cNvSpPr>
            <a:spLocks noGrp="1"/>
          </p:cNvSpPr>
          <p:nvPr>
            <p:ph type="sldNum" sz="quarter" idx="2"/>
          </p:nvPr>
        </p:nvSpPr>
        <p:spPr/>
        <p:txBody>
          <a:bodyPr/>
          <a:lstStyle/>
          <a:p>
            <a:pPr defTabSz="914400"/>
            <a:fld id="{86CB4B4D-7CA3-9044-876B-883B54F8677D}" type="slidenum">
              <a:rPr lang="uk-UA" smtClean="0"/>
              <a:pPr defTabSz="914400"/>
              <a:t>12</a:t>
            </a:fld>
            <a:endParaRPr lang="uk-UA" dirty="0"/>
          </a:p>
        </p:txBody>
      </p:sp>
      <p:pic>
        <p:nvPicPr>
          <p:cNvPr id="6" name="Content Placeholder 5">
            <a:extLst>
              <a:ext uri="{FF2B5EF4-FFF2-40B4-BE49-F238E27FC236}">
                <a16:creationId xmlns:a16="http://schemas.microsoft.com/office/drawing/2014/main" id="{02386367-07A9-BE4C-ABD1-1E5E0E578802}"/>
              </a:ext>
            </a:extLst>
          </p:cNvPr>
          <p:cNvPicPr>
            <a:picLocks noGrp="1" noChangeAspect="1"/>
          </p:cNvPicPr>
          <p:nvPr>
            <p:ph sz="quarter" idx="10"/>
          </p:nvPr>
        </p:nvPicPr>
        <p:blipFill>
          <a:blip r:embed="rId2">
            <a:extLst>
              <a:ext uri="{28A0092B-C50C-407E-A947-70E740481C1C}">
                <a14:useLocalDpi xmlns:a14="http://schemas.microsoft.com/office/drawing/2010/main" val="0"/>
              </a:ext>
            </a:extLst>
          </a:blip>
          <a:stretch>
            <a:fillRect/>
          </a:stretch>
        </p:blipFill>
        <p:spPr>
          <a:xfrm>
            <a:off x="0" y="1143000"/>
            <a:ext cx="9144000" cy="6073506"/>
          </a:xfrm>
        </p:spPr>
      </p:pic>
      <p:sp>
        <p:nvSpPr>
          <p:cNvPr id="4" name="Content Placeholder 3">
            <a:extLst>
              <a:ext uri="{FF2B5EF4-FFF2-40B4-BE49-F238E27FC236}">
                <a16:creationId xmlns:a16="http://schemas.microsoft.com/office/drawing/2014/main" id="{26DD1ADB-F5B8-D043-847D-1A2495E92E1A}"/>
              </a:ext>
            </a:extLst>
          </p:cNvPr>
          <p:cNvSpPr>
            <a:spLocks noGrp="1"/>
          </p:cNvSpPr>
          <p:nvPr>
            <p:ph sz="quarter" idx="11"/>
          </p:nvPr>
        </p:nvSpPr>
        <p:spPr/>
        <p:txBody>
          <a:bodyPr/>
          <a:lstStyle/>
          <a:p>
            <a:r>
              <a:rPr lang="en-US" dirty="0"/>
              <a:t>THANK YOU</a:t>
            </a:r>
          </a:p>
        </p:txBody>
      </p:sp>
      <p:sp>
        <p:nvSpPr>
          <p:cNvPr id="7" name="Content Placeholder 1">
            <a:extLst>
              <a:ext uri="{FF2B5EF4-FFF2-40B4-BE49-F238E27FC236}">
                <a16:creationId xmlns:a16="http://schemas.microsoft.com/office/drawing/2014/main" id="{4037C45B-288A-1742-A4F3-1C34C0395657}"/>
              </a:ext>
            </a:extLst>
          </p:cNvPr>
          <p:cNvSpPr txBox="1">
            <a:spLocks/>
          </p:cNvSpPr>
          <p:nvPr/>
        </p:nvSpPr>
        <p:spPr>
          <a:xfrm>
            <a:off x="457200" y="1676400"/>
            <a:ext cx="8001000" cy="4648200"/>
          </a:xfrm>
          <a:prstGeom prst="rect">
            <a:avLst/>
          </a:prstGeom>
        </p:spPr>
        <p:txBody>
          <a:bodyPr/>
          <a:lstStyle>
            <a:lvl1pPr marL="342900" indent="-3429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1pPr>
            <a:lvl2pPr marL="768927" indent="-311727">
              <a:spcBef>
                <a:spcPts val="500"/>
              </a:spcBef>
              <a:buSzPct val="100000"/>
              <a:buFont typeface="Courier New" panose="02070309020205020404" pitchFamily="49" charset="0"/>
              <a:buChar char="o"/>
              <a:defRPr sz="2000">
                <a:solidFill>
                  <a:srgbClr val="002569"/>
                </a:solidFill>
                <a:latin typeface="+mj-lt"/>
                <a:ea typeface="Arial Bold"/>
                <a:cs typeface="Arial" panose="020B0604020202020204" pitchFamily="34" charset="0"/>
                <a:sym typeface="Arial Bold"/>
              </a:defRPr>
            </a:lvl2pPr>
            <a:lvl3pPr marL="1188719" indent="-274319">
              <a:spcBef>
                <a:spcPts val="500"/>
              </a:spcBef>
              <a:buSzPct val="100000"/>
              <a:buFont typeface="Wingdings" panose="05000000000000000000" pitchFamily="2" charset="2"/>
              <a:buChar char="§"/>
              <a:defRPr sz="2000">
                <a:solidFill>
                  <a:srgbClr val="002569"/>
                </a:solidFill>
                <a:latin typeface="+mj-lt"/>
                <a:ea typeface="Arial Bold"/>
                <a:cs typeface="Arial" panose="020B0604020202020204" pitchFamily="34" charset="0"/>
                <a:sym typeface="Arial Bold"/>
              </a:defRPr>
            </a:lvl3pPr>
            <a:lvl4pPr marL="1676400" indent="-3048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4pPr>
            <a:lvl5pPr marL="2171700" indent="-3429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0" indent="0" algn="r" defTabSz="914400">
              <a:spcBef>
                <a:spcPts val="600"/>
              </a:spcBef>
              <a:spcAft>
                <a:spcPts val="600"/>
              </a:spcAft>
              <a:buNone/>
            </a:pPr>
            <a:r>
              <a:rPr lang="en-AU" sz="3200" i="1" dirty="0">
                <a:solidFill>
                  <a:schemeClr val="accent1">
                    <a:lumMod val="20000"/>
                    <a:lumOff val="80000"/>
                  </a:schemeClr>
                </a:solidFill>
              </a:rPr>
              <a:t>Questions?</a:t>
            </a:r>
            <a:endParaRPr lang="en-US" sz="3200" i="1" dirty="0">
              <a:solidFill>
                <a:schemeClr val="accent1">
                  <a:lumMod val="20000"/>
                  <a:lumOff val="80000"/>
                </a:schemeClr>
              </a:solidFill>
            </a:endParaRPr>
          </a:p>
        </p:txBody>
      </p:sp>
    </p:spTree>
    <p:extLst>
      <p:ext uri="{BB962C8B-B14F-4D97-AF65-F5344CB8AC3E}">
        <p14:creationId xmlns:p14="http://schemas.microsoft.com/office/powerpoint/2010/main" val="3767931743"/>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152400" y="1237564"/>
            <a:ext cx="8763000" cy="4706036"/>
          </a:xfrm>
        </p:spPr>
        <p:txBody>
          <a:bodyPr/>
          <a:lstStyle/>
          <a:p>
            <a:pPr marL="0" indent="0" algn="l" rtl="0">
              <a:spcBef>
                <a:spcPts val="600"/>
              </a:spcBef>
              <a:spcAft>
                <a:spcPts val="600"/>
              </a:spcAft>
              <a:buNone/>
            </a:pPr>
            <a:r>
              <a:rPr lang="en-US" sz="1400" dirty="0"/>
              <a:t>Per </a:t>
            </a:r>
            <a:r>
              <a:rPr lang="en-US" sz="1400" i="1" dirty="0"/>
              <a:t>CEOS Governance and Processes, </a:t>
            </a:r>
            <a:r>
              <a:rPr lang="en-US" sz="1400" dirty="0"/>
              <a:t>the meeting objectives of the SIT Technical Workshop are to: report on the status of the CEOS Work Plan and actions to be implemented; prepare for CEOS participation and outreach at ministerial-level and other major events at the end of the calendar year, such as GEO Plenary, UNFCCC COP and SBSTA meetings; and to prepare the necessary information to make appropriate decisions at the CEOS Plenary.</a:t>
            </a:r>
          </a:p>
          <a:p>
            <a:pPr>
              <a:spcBef>
                <a:spcPts val="600"/>
              </a:spcBef>
              <a:spcAft>
                <a:spcPts val="600"/>
              </a:spcAft>
            </a:pPr>
            <a:r>
              <a:rPr lang="en-AU" sz="1400" b="1" dirty="0"/>
              <a:t>Reporting on meetings is discouraged</a:t>
            </a:r>
            <a:r>
              <a:rPr lang="en-AU" sz="1400" dirty="0"/>
              <a:t>, except in support of discussion.</a:t>
            </a:r>
          </a:p>
          <a:p>
            <a:pPr>
              <a:spcBef>
                <a:spcPts val="600"/>
              </a:spcBef>
              <a:spcAft>
                <a:spcPts val="600"/>
              </a:spcAft>
            </a:pPr>
            <a:r>
              <a:rPr lang="en-AU" sz="1400" dirty="0"/>
              <a:t>Background materials (</a:t>
            </a:r>
            <a:r>
              <a:rPr lang="en-AU" sz="1400" i="1" dirty="0"/>
              <a:t>e.g.</a:t>
            </a:r>
            <a:r>
              <a:rPr lang="en-AU" sz="1400" dirty="0"/>
              <a:t>, meeting minutes and discussion summary, content, presentations) should be provided for linkage on the SIT TW website for pre-reading and background reference.</a:t>
            </a:r>
          </a:p>
          <a:p>
            <a:pPr>
              <a:spcBef>
                <a:spcPts val="600"/>
              </a:spcBef>
              <a:spcAft>
                <a:spcPts val="600"/>
              </a:spcAft>
            </a:pPr>
            <a:r>
              <a:rPr lang="en-AU" sz="1400" dirty="0"/>
              <a:t>The theme of the 2019 SIT Technical Workshop is </a:t>
            </a:r>
            <a:r>
              <a:rPr lang="en-AU" sz="1400" i="1" dirty="0"/>
              <a:t>“CEOS operations in the global community.”  </a:t>
            </a:r>
            <a:r>
              <a:rPr lang="en-AU" sz="1400" dirty="0"/>
              <a:t>The 2019 SIT Technical Workshop will focus on </a:t>
            </a:r>
            <a:r>
              <a:rPr lang="en-AU" sz="1400" b="1" dirty="0"/>
              <a:t>preparations for CEOS Plenary</a:t>
            </a:r>
            <a:r>
              <a:rPr lang="en-AU" sz="1400" dirty="0"/>
              <a:t>, particularly </a:t>
            </a:r>
            <a:r>
              <a:rPr lang="en-AU" sz="1400" b="1" dirty="0"/>
              <a:t>follow-up and continuity of themes initiated at SIT-33 and pursued at the 2018 SIT Technical Workshop, 32nd CEOS Plenary, and SIT-34.</a:t>
            </a:r>
          </a:p>
          <a:p>
            <a:pPr>
              <a:spcBef>
                <a:spcPts val="600"/>
              </a:spcBef>
              <a:spcAft>
                <a:spcPts val="600"/>
              </a:spcAft>
            </a:pPr>
            <a:r>
              <a:rPr lang="en-AU" sz="1400" b="1" dirty="0"/>
              <a:t>Contributions to GEO </a:t>
            </a:r>
            <a:r>
              <a:rPr lang="en-AU" sz="1400" dirty="0"/>
              <a:t>should be highlighted, </a:t>
            </a:r>
            <a:r>
              <a:rPr lang="en-AU" sz="1400" i="1" dirty="0"/>
              <a:t>e.g.</a:t>
            </a:r>
            <a:r>
              <a:rPr lang="en-AU" sz="1400" dirty="0"/>
              <a:t>, where are the connections and how do the VCs, WGs, and AHTs see themselves as contributing to GEO (including and beyond the GEO Work Programme).</a:t>
            </a:r>
          </a:p>
          <a:p>
            <a:pPr>
              <a:spcBef>
                <a:spcPts val="600"/>
              </a:spcBef>
              <a:spcAft>
                <a:spcPts val="600"/>
              </a:spcAft>
            </a:pPr>
            <a:r>
              <a:rPr lang="en-AU" sz="1400" b="1" dirty="0"/>
              <a:t>Items that need to be taken to Plenary need to be highlighted for discussion.</a:t>
            </a:r>
          </a:p>
        </p:txBody>
      </p:sp>
      <p:sp>
        <p:nvSpPr>
          <p:cNvPr id="3" name="Slide Number Placeholder 2"/>
          <p:cNvSpPr>
            <a:spLocks noGrp="1"/>
          </p:cNvSpPr>
          <p:nvPr>
            <p:ph type="sldNum" sz="quarter" idx="2"/>
          </p:nvPr>
        </p:nvSpPr>
        <p:spPr/>
        <p:txBody>
          <a:bodyPr/>
          <a:lstStyle/>
          <a:p>
            <a:pPr lvl="0"/>
            <a:fld id="{86CB4B4D-7CA3-9044-876B-883B54F8677D}" type="slidenum">
              <a:rPr lang="uk-UA" smtClean="0"/>
              <a:t>2</a:t>
            </a:fld>
            <a:endParaRPr lang="uk-UA"/>
          </a:p>
        </p:txBody>
      </p:sp>
      <p:sp>
        <p:nvSpPr>
          <p:cNvPr id="4" name="Content Placeholder 3"/>
          <p:cNvSpPr>
            <a:spLocks noGrp="1"/>
          </p:cNvSpPr>
          <p:nvPr>
            <p:ph sz="quarter" idx="11"/>
          </p:nvPr>
        </p:nvSpPr>
        <p:spPr>
          <a:xfrm>
            <a:off x="2057400" y="304800"/>
            <a:ext cx="4953000" cy="533400"/>
          </a:xfrm>
        </p:spPr>
        <p:txBody>
          <a:bodyPr/>
          <a:lstStyle/>
          <a:p>
            <a:pPr lvl="0">
              <a:spcBef>
                <a:spcPts val="0"/>
              </a:spcBef>
              <a:buSzTx/>
              <a:defRPr/>
            </a:pPr>
            <a:r>
              <a:rPr lang="en-US" dirty="0"/>
              <a:t>Content Guidance</a:t>
            </a:r>
          </a:p>
        </p:txBody>
      </p:sp>
      <p:sp>
        <p:nvSpPr>
          <p:cNvPr id="5" name="TextBox 4"/>
          <p:cNvSpPr txBox="1"/>
          <p:nvPr/>
        </p:nvSpPr>
        <p:spPr>
          <a:xfrm>
            <a:off x="609600" y="5791200"/>
            <a:ext cx="7391400" cy="533400"/>
          </a:xfrm>
          <a:prstGeom prst="rect">
            <a:avLst/>
          </a:prstGeom>
          <a:solidFill>
            <a:schemeClr val="accent1">
              <a:lumMod val="60000"/>
              <a:lumOff val="40000"/>
            </a:schemeClr>
          </a:solidFill>
          <a:ln/>
        </p:spPr>
        <p:style>
          <a:lnRef idx="2">
            <a:schemeClr val="accent1"/>
          </a:lnRef>
          <a:fillRef idx="1">
            <a:schemeClr val="lt1"/>
          </a:fillRef>
          <a:effectRef idx="0">
            <a:schemeClr val="accent1"/>
          </a:effectRef>
          <a:fontRef idx="minor">
            <a:schemeClr val="dk1"/>
          </a:fontRef>
        </p:style>
        <p:txBody>
          <a:bodyPr rot="0" spcFirstLastPara="1" vertOverflow="overflow" horzOverflow="overflow" vert="horz" wrap="square" lIns="45719" tIns="45719" rIns="45719" bIns="45719" numCol="1" spcCol="38100" rtlCol="0" anchor="t">
            <a:noAutofit/>
          </a:bodyPr>
          <a:lstStyle/>
          <a:p>
            <a:pPr marL="0" marR="0" indent="0" algn="l" defTabSz="457200" rtl="0" fontAlgn="auto" latinLnBrk="1" hangingPunct="0">
              <a:lnSpc>
                <a:spcPct val="100000"/>
              </a:lnSpc>
              <a:spcBef>
                <a:spcPts val="0"/>
              </a:spcBef>
              <a:spcAft>
                <a:spcPts val="0"/>
              </a:spcAft>
              <a:buClrTx/>
              <a:buSzTx/>
              <a:buFontTx/>
              <a:buNone/>
              <a:tabLst/>
            </a:pPr>
            <a:r>
              <a:rPr lang="en-US" sz="1400" b="1" i="1" dirty="0">
                <a:solidFill>
                  <a:schemeClr val="tx2">
                    <a:lumMod val="50000"/>
                  </a:schemeClr>
                </a:solidFill>
              </a:rPr>
              <a:t>The focus of the SIT Technical Workshop will be not only on status reporting but more           importantly, on encouraging discussion among the Workshop participants.</a:t>
            </a:r>
            <a:endParaRPr kumimoji="0" lang="en-US" sz="1400" b="1" i="1" u="none" strike="noStrike" cap="none" spc="0" normalizeH="0" baseline="0" dirty="0">
              <a:ln>
                <a:noFill/>
              </a:ln>
              <a:solidFill>
                <a:schemeClr val="tx2">
                  <a:lumMod val="50000"/>
                </a:schemeClr>
              </a:solidFill>
              <a:effectLst/>
              <a:uFillTx/>
            </a:endParaRPr>
          </a:p>
        </p:txBody>
      </p:sp>
    </p:spTree>
    <p:extLst>
      <p:ext uri="{BB962C8B-B14F-4D97-AF65-F5344CB8AC3E}">
        <p14:creationId xmlns:p14="http://schemas.microsoft.com/office/powerpoint/2010/main" val="1974323787"/>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457200" y="1600200"/>
            <a:ext cx="8153400" cy="4724400"/>
          </a:xfrm>
        </p:spPr>
        <p:txBody>
          <a:bodyPr/>
          <a:lstStyle/>
          <a:p>
            <a:pPr>
              <a:spcBef>
                <a:spcPts val="600"/>
              </a:spcBef>
              <a:spcAft>
                <a:spcPts val="600"/>
              </a:spcAft>
            </a:pPr>
            <a:r>
              <a:rPr lang="en-US" sz="1400" dirty="0"/>
              <a:t>Presenters should name their files using the following convention:</a:t>
            </a:r>
          </a:p>
          <a:p>
            <a:pPr lvl="1">
              <a:spcBef>
                <a:spcPts val="600"/>
              </a:spcBef>
              <a:spcAft>
                <a:spcPts val="600"/>
              </a:spcAft>
            </a:pPr>
            <a:r>
              <a:rPr lang="en-US" sz="1400" dirty="0"/>
              <a:t>AgendaItemNumber_LastName_Subject_Version.pptx </a:t>
            </a:r>
            <a:r>
              <a:rPr lang="en-US" sz="1400" i="1" dirty="0"/>
              <a:t>(e.g., CEOS SITTW2019_1.5_Holloway_Communications_v2.pptx)</a:t>
            </a:r>
          </a:p>
          <a:p>
            <a:pPr>
              <a:spcBef>
                <a:spcPts val="600"/>
              </a:spcBef>
              <a:spcAft>
                <a:spcPts val="600"/>
              </a:spcAft>
            </a:pPr>
            <a:r>
              <a:rPr lang="en-US" sz="1400" dirty="0"/>
              <a:t>Supporting documentation or links to be posted online is welcome</a:t>
            </a:r>
          </a:p>
          <a:p>
            <a:pPr>
              <a:spcBef>
                <a:spcPts val="600"/>
              </a:spcBef>
              <a:spcAft>
                <a:spcPts val="600"/>
              </a:spcAft>
            </a:pPr>
            <a:r>
              <a:rPr lang="en-US" sz="1400" dirty="0"/>
              <a:t>Materials should be sent to </a:t>
            </a:r>
            <a:r>
              <a:rPr lang="en-US" sz="1400" dirty="0">
                <a:hlinkClick r:id="rId2"/>
              </a:rPr>
              <a:t>george@symbioscomms.com</a:t>
            </a:r>
            <a:r>
              <a:rPr lang="en-US" sz="1400" dirty="0"/>
              <a:t> and </a:t>
            </a:r>
            <a:r>
              <a:rPr lang="en-US" sz="1400" dirty="0">
                <a:hlinkClick r:id="rId3"/>
              </a:rPr>
              <a:t>kerry.sawyer@noaa.gov</a:t>
            </a:r>
            <a:r>
              <a:rPr lang="en-US" sz="1400" dirty="0"/>
              <a:t> </a:t>
            </a:r>
          </a:p>
          <a:p>
            <a:pPr lvl="1">
              <a:spcBef>
                <a:spcPts val="600"/>
              </a:spcBef>
              <a:spcAft>
                <a:spcPts val="600"/>
              </a:spcAft>
            </a:pPr>
            <a:r>
              <a:rPr lang="en-US" sz="1400" b="1" dirty="0"/>
              <a:t>Materials deadline: </a:t>
            </a:r>
            <a:r>
              <a:rPr lang="en-US" sz="1400" dirty="0"/>
              <a:t>no later than </a:t>
            </a:r>
            <a:r>
              <a:rPr lang="en-AU" sz="1400" dirty="0"/>
              <a:t>Thursday, 5 September</a:t>
            </a:r>
          </a:p>
          <a:p>
            <a:pPr lvl="1">
              <a:spcBef>
                <a:spcPts val="600"/>
              </a:spcBef>
              <a:spcAft>
                <a:spcPts val="600"/>
              </a:spcAft>
            </a:pPr>
            <a:r>
              <a:rPr lang="en-US" sz="1400" dirty="0"/>
              <a:t>Presenters should bring a copy of their presentation (</a:t>
            </a:r>
            <a:r>
              <a:rPr lang="en-US" sz="1400" i="1" dirty="0"/>
              <a:t>e.g.</a:t>
            </a:r>
            <a:r>
              <a:rPr lang="en-US" sz="1400" dirty="0"/>
              <a:t>, on a USB key) in case a last-minute update is required</a:t>
            </a:r>
            <a:endParaRPr lang="en-AU" sz="1400" dirty="0"/>
          </a:p>
          <a:p>
            <a:pPr>
              <a:spcBef>
                <a:spcPts val="600"/>
              </a:spcBef>
              <a:spcAft>
                <a:spcPts val="600"/>
              </a:spcAft>
            </a:pPr>
            <a:r>
              <a:rPr lang="en-AU" sz="1400" dirty="0"/>
              <a:t>Materials will be placed online</a:t>
            </a:r>
          </a:p>
          <a:p>
            <a:pPr lvl="1">
              <a:spcBef>
                <a:spcPts val="600"/>
              </a:spcBef>
              <a:spcAft>
                <a:spcPts val="600"/>
              </a:spcAft>
            </a:pPr>
            <a:r>
              <a:rPr lang="en-AU" sz="1400" dirty="0">
                <a:hlinkClick r:id="rId4"/>
              </a:rPr>
              <a:t>http://ceos.org/meetings/2019-sit-technical-workshop/</a:t>
            </a:r>
            <a:endParaRPr lang="en-AU" sz="1400" dirty="0"/>
          </a:p>
          <a:p>
            <a:pPr lvl="1">
              <a:spcBef>
                <a:spcPts val="600"/>
              </a:spcBef>
              <a:spcAft>
                <a:spcPts val="600"/>
              </a:spcAft>
            </a:pPr>
            <a:endParaRPr lang="en-US" sz="1400" dirty="0"/>
          </a:p>
        </p:txBody>
      </p:sp>
      <p:sp>
        <p:nvSpPr>
          <p:cNvPr id="3" name="Slide Number Placeholder 2"/>
          <p:cNvSpPr>
            <a:spLocks noGrp="1"/>
          </p:cNvSpPr>
          <p:nvPr>
            <p:ph type="sldNum" sz="quarter" idx="2"/>
          </p:nvPr>
        </p:nvSpPr>
        <p:spPr/>
        <p:txBody>
          <a:bodyPr/>
          <a:lstStyle/>
          <a:p>
            <a:pPr lvl="0"/>
            <a:fld id="{86CB4B4D-7CA3-9044-876B-883B54F8677D}" type="slidenum">
              <a:rPr lang="uk-UA" smtClean="0"/>
              <a:t>3</a:t>
            </a:fld>
            <a:endParaRPr lang="uk-UA"/>
          </a:p>
        </p:txBody>
      </p:sp>
      <p:sp>
        <p:nvSpPr>
          <p:cNvPr id="4" name="Content Placeholder 3"/>
          <p:cNvSpPr>
            <a:spLocks noGrp="1"/>
          </p:cNvSpPr>
          <p:nvPr>
            <p:ph sz="quarter" idx="11"/>
          </p:nvPr>
        </p:nvSpPr>
        <p:spPr>
          <a:xfrm>
            <a:off x="2057400" y="304800"/>
            <a:ext cx="5410200" cy="533400"/>
          </a:xfrm>
        </p:spPr>
        <p:txBody>
          <a:bodyPr/>
          <a:lstStyle/>
          <a:p>
            <a:pPr lvl="0">
              <a:spcBef>
                <a:spcPts val="0"/>
              </a:spcBef>
              <a:buSzTx/>
              <a:defRPr/>
            </a:pPr>
            <a:r>
              <a:rPr lang="en-US" dirty="0"/>
              <a:t>Submission Guidance</a:t>
            </a:r>
          </a:p>
        </p:txBody>
      </p:sp>
    </p:spTree>
    <p:extLst>
      <p:ext uri="{BB962C8B-B14F-4D97-AF65-F5344CB8AC3E}">
        <p14:creationId xmlns:p14="http://schemas.microsoft.com/office/powerpoint/2010/main" val="2601316351"/>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E2D9F1E-0357-F24A-BDD0-DD954DC215AC}"/>
              </a:ext>
            </a:extLst>
          </p:cNvPr>
          <p:cNvSpPr>
            <a:spLocks noGrp="1"/>
          </p:cNvSpPr>
          <p:nvPr>
            <p:ph type="sldNum" sz="quarter" idx="4294967295"/>
          </p:nvPr>
        </p:nvSpPr>
        <p:spPr>
          <a:xfrm>
            <a:off x="8763000" y="6629400"/>
            <a:ext cx="304800" cy="187285"/>
          </a:xfrm>
        </p:spPr>
        <p:txBody>
          <a:bodyPr/>
          <a:lstStyle/>
          <a:p>
            <a:pPr defTabSz="914400"/>
            <a:fld id="{86CB4B4D-7CA3-9044-876B-883B54F8677D}" type="slidenum">
              <a:rPr lang="uk-UA" smtClean="0"/>
              <a:pPr defTabSz="914400"/>
              <a:t>4</a:t>
            </a:fld>
            <a:endParaRPr lang="uk-UA" dirty="0"/>
          </a:p>
        </p:txBody>
      </p:sp>
      <p:sp>
        <p:nvSpPr>
          <p:cNvPr id="4" name="Content Placeholder 3">
            <a:extLst>
              <a:ext uri="{FF2B5EF4-FFF2-40B4-BE49-F238E27FC236}">
                <a16:creationId xmlns:a16="http://schemas.microsoft.com/office/drawing/2014/main" id="{78B163B6-507E-8640-AEF5-099E562E0219}"/>
              </a:ext>
            </a:extLst>
          </p:cNvPr>
          <p:cNvSpPr>
            <a:spLocks noGrp="1"/>
          </p:cNvSpPr>
          <p:nvPr>
            <p:ph sz="quarter" idx="11"/>
          </p:nvPr>
        </p:nvSpPr>
        <p:spPr>
          <a:xfrm>
            <a:off x="2057400" y="304800"/>
            <a:ext cx="5486400" cy="533400"/>
          </a:xfrm>
        </p:spPr>
        <p:txBody>
          <a:bodyPr anchor="ctr"/>
          <a:lstStyle/>
          <a:p>
            <a:r>
              <a:rPr lang="en-US" dirty="0"/>
              <a:t>SDG-AHT deliverables </a:t>
            </a:r>
            <a:br>
              <a:rPr lang="en-US" dirty="0"/>
            </a:br>
            <a:r>
              <a:rPr lang="en-US" dirty="0"/>
              <a:t>from CEOS Work Plan (2019-2021)</a:t>
            </a:r>
          </a:p>
        </p:txBody>
      </p:sp>
      <p:graphicFrame>
        <p:nvGraphicFramePr>
          <p:cNvPr id="5" name="Table 4">
            <a:extLst>
              <a:ext uri="{FF2B5EF4-FFF2-40B4-BE49-F238E27FC236}">
                <a16:creationId xmlns:a16="http://schemas.microsoft.com/office/drawing/2014/main" id="{4227626B-A033-9C44-8802-986B8E8AFF20}"/>
              </a:ext>
            </a:extLst>
          </p:cNvPr>
          <p:cNvGraphicFramePr>
            <a:graphicFrameLocks noGrp="1"/>
          </p:cNvGraphicFramePr>
          <p:nvPr>
            <p:extLst>
              <p:ext uri="{D42A27DB-BD31-4B8C-83A1-F6EECF244321}">
                <p14:modId xmlns:p14="http://schemas.microsoft.com/office/powerpoint/2010/main" val="800324032"/>
              </p:ext>
            </p:extLst>
          </p:nvPr>
        </p:nvGraphicFramePr>
        <p:xfrm>
          <a:off x="13741" y="1295400"/>
          <a:ext cx="9130259" cy="5181600"/>
        </p:xfrm>
        <a:graphic>
          <a:graphicData uri="http://schemas.openxmlformats.org/drawingml/2006/table">
            <a:tbl>
              <a:tblPr firstRow="1" firstCol="1" bandRow="1">
                <a:tableStyleId>{B301B821-A1FF-4177-AEE7-76D212191A09}</a:tableStyleId>
              </a:tblPr>
              <a:tblGrid>
                <a:gridCol w="754208">
                  <a:extLst>
                    <a:ext uri="{9D8B030D-6E8A-4147-A177-3AD203B41FA5}">
                      <a16:colId xmlns:a16="http://schemas.microsoft.com/office/drawing/2014/main" val="4077567394"/>
                    </a:ext>
                  </a:extLst>
                </a:gridCol>
                <a:gridCol w="3042051">
                  <a:extLst>
                    <a:ext uri="{9D8B030D-6E8A-4147-A177-3AD203B41FA5}">
                      <a16:colId xmlns:a16="http://schemas.microsoft.com/office/drawing/2014/main" val="2755959676"/>
                    </a:ext>
                  </a:extLst>
                </a:gridCol>
                <a:gridCol w="1066800">
                  <a:extLst>
                    <a:ext uri="{9D8B030D-6E8A-4147-A177-3AD203B41FA5}">
                      <a16:colId xmlns:a16="http://schemas.microsoft.com/office/drawing/2014/main" val="3756664609"/>
                    </a:ext>
                  </a:extLst>
                </a:gridCol>
                <a:gridCol w="1066800">
                  <a:extLst>
                    <a:ext uri="{9D8B030D-6E8A-4147-A177-3AD203B41FA5}">
                      <a16:colId xmlns:a16="http://schemas.microsoft.com/office/drawing/2014/main" val="1024708935"/>
                    </a:ext>
                  </a:extLst>
                </a:gridCol>
                <a:gridCol w="1371600">
                  <a:extLst>
                    <a:ext uri="{9D8B030D-6E8A-4147-A177-3AD203B41FA5}">
                      <a16:colId xmlns:a16="http://schemas.microsoft.com/office/drawing/2014/main" val="20004"/>
                    </a:ext>
                  </a:extLst>
                </a:gridCol>
                <a:gridCol w="1828800">
                  <a:extLst>
                    <a:ext uri="{9D8B030D-6E8A-4147-A177-3AD203B41FA5}">
                      <a16:colId xmlns:a16="http://schemas.microsoft.com/office/drawing/2014/main" val="858442548"/>
                    </a:ext>
                  </a:extLst>
                </a:gridCol>
              </a:tblGrid>
              <a:tr h="563870">
                <a:tc>
                  <a:txBody>
                    <a:bodyPr/>
                    <a:lstStyle/>
                    <a:p>
                      <a:pPr algn="ctr"/>
                      <a:r>
                        <a:rPr lang="en-US" sz="1400" dirty="0"/>
                        <a:t>#</a:t>
                      </a:r>
                      <a:endParaRPr lang="en-US" sz="1400" b="1" dirty="0">
                        <a:latin typeface="+mj-ea"/>
                        <a:ea typeface="+mj-ea"/>
                      </a:endParaRPr>
                    </a:p>
                  </a:txBody>
                  <a:tcPr anchor="ctr"/>
                </a:tc>
                <a:tc>
                  <a:txBody>
                    <a:bodyPr/>
                    <a:lstStyle/>
                    <a:p>
                      <a:pPr algn="ctr"/>
                      <a:r>
                        <a:rPr lang="en-US" sz="1400" dirty="0"/>
                        <a:t>Objective/Deliverable</a:t>
                      </a:r>
                      <a:endParaRPr lang="en-US" sz="1400" b="1" dirty="0">
                        <a:latin typeface="+mj-ea"/>
                        <a:ea typeface="+mj-ea"/>
                      </a:endParaRPr>
                    </a:p>
                  </a:txBody>
                  <a:tcPr anchor="ctr"/>
                </a:tc>
                <a:tc>
                  <a:txBody>
                    <a:bodyPr/>
                    <a:lstStyle/>
                    <a:p>
                      <a:pPr algn="ctr"/>
                      <a:r>
                        <a:rPr lang="en-US" sz="1400" b="1" dirty="0">
                          <a:solidFill>
                            <a:schemeClr val="lt1"/>
                          </a:solidFill>
                          <a:latin typeface="+mn-lt"/>
                          <a:ea typeface="+mn-ea"/>
                          <a:cs typeface="+mn-cs"/>
                          <a:sym typeface="Calibri"/>
                        </a:rPr>
                        <a:t>Due date</a:t>
                      </a:r>
                    </a:p>
                  </a:txBody>
                  <a:tcPr anchor="ctr"/>
                </a:tc>
                <a:tc>
                  <a:txBody>
                    <a:bodyPr/>
                    <a:lstStyle/>
                    <a:p>
                      <a:pPr algn="ctr"/>
                      <a:r>
                        <a:rPr lang="en-US" sz="1400" b="1" dirty="0">
                          <a:solidFill>
                            <a:schemeClr val="lt1"/>
                          </a:solidFill>
                          <a:latin typeface="+mn-lt"/>
                          <a:ea typeface="+mn-ea"/>
                          <a:cs typeface="+mn-cs"/>
                          <a:sym typeface="Calibri"/>
                        </a:rPr>
                        <a:t>Leading agency</a:t>
                      </a:r>
                    </a:p>
                  </a:txBody>
                  <a:tcPr anchor="ctr"/>
                </a:tc>
                <a:tc>
                  <a:txBody>
                    <a:bodyPr/>
                    <a:lstStyle/>
                    <a:p>
                      <a:pPr algn="ctr"/>
                      <a:r>
                        <a:rPr lang="en-US" sz="1400" b="1" dirty="0">
                          <a:solidFill>
                            <a:schemeClr val="lt1"/>
                          </a:solidFill>
                          <a:latin typeface="+mn-lt"/>
                          <a:ea typeface="+mn-ea"/>
                          <a:cs typeface="+mn-cs"/>
                          <a:sym typeface="Calibri"/>
                        </a:rPr>
                        <a:t>Main</a:t>
                      </a:r>
                      <a:br>
                        <a:rPr lang="en-US" sz="1400" b="1" dirty="0">
                          <a:solidFill>
                            <a:schemeClr val="lt1"/>
                          </a:solidFill>
                          <a:latin typeface="+mn-lt"/>
                          <a:ea typeface="+mn-ea"/>
                          <a:cs typeface="+mn-cs"/>
                          <a:sym typeface="Calibri"/>
                        </a:rPr>
                      </a:br>
                      <a:r>
                        <a:rPr lang="en-US" sz="1400" b="1" dirty="0">
                          <a:solidFill>
                            <a:schemeClr val="lt1"/>
                          </a:solidFill>
                          <a:latin typeface="+mn-lt"/>
                          <a:ea typeface="+mn-ea"/>
                          <a:cs typeface="+mn-cs"/>
                          <a:sym typeface="Calibri"/>
                        </a:rPr>
                        <a:t>Contributors</a:t>
                      </a:r>
                    </a:p>
                  </a:txBody>
                  <a:tcPr anchor="ctr"/>
                </a:tc>
                <a:tc>
                  <a:txBody>
                    <a:bodyPr/>
                    <a:lstStyle/>
                    <a:p>
                      <a:pPr algn="ctr"/>
                      <a:r>
                        <a:rPr lang="en-US" sz="1400" b="1" dirty="0">
                          <a:solidFill>
                            <a:schemeClr val="lt1"/>
                          </a:solidFill>
                          <a:latin typeface="+mn-lt"/>
                          <a:ea typeface="+mn-ea"/>
                          <a:cs typeface="+mn-cs"/>
                          <a:sym typeface="Calibri"/>
                        </a:rPr>
                        <a:t>Status</a:t>
                      </a:r>
                    </a:p>
                  </a:txBody>
                  <a:tcPr anchor="ctr"/>
                </a:tc>
                <a:extLst>
                  <a:ext uri="{0D108BD9-81ED-4DB2-BD59-A6C34878D82A}">
                    <a16:rowId xmlns:a16="http://schemas.microsoft.com/office/drawing/2014/main" val="1493381279"/>
                  </a:ext>
                </a:extLst>
              </a:tr>
              <a:tr h="650619">
                <a:tc>
                  <a:txBody>
                    <a:bodyPr/>
                    <a:lstStyle/>
                    <a:p>
                      <a:pPr algn="ctr">
                        <a:spcBef>
                          <a:spcPts val="300"/>
                        </a:spcBef>
                        <a:spcAft>
                          <a:spcPts val="300"/>
                        </a:spcAft>
                      </a:pPr>
                      <a:r>
                        <a:rPr lang="en-US" sz="1200" dirty="0"/>
                        <a:t>SDG-2</a:t>
                      </a:r>
                      <a:endParaRPr lang="en-US" sz="1200" b="1" dirty="0">
                        <a:latin typeface="+mj-ea"/>
                        <a:ea typeface="+mj-ea"/>
                      </a:endParaRPr>
                    </a:p>
                  </a:txBody>
                  <a:tcPr/>
                </a:tc>
                <a:tc>
                  <a:txBody>
                    <a:bodyPr/>
                    <a:lstStyle/>
                    <a:p>
                      <a:pPr algn="l">
                        <a:spcBef>
                          <a:spcPts val="300"/>
                        </a:spcBef>
                        <a:spcAft>
                          <a:spcPts val="300"/>
                        </a:spcAft>
                      </a:pPr>
                      <a:r>
                        <a:rPr lang="en-US" sz="1200" b="0" dirty="0">
                          <a:latin typeface="+mj-ea"/>
                          <a:ea typeface="+mj-ea"/>
                        </a:rPr>
                        <a:t>Compile and maintain a </a:t>
                      </a:r>
                      <a:r>
                        <a:rPr lang="en-US" sz="1200" b="1" dirty="0">
                          <a:latin typeface="+mj-ea"/>
                          <a:ea typeface="+mj-ea"/>
                        </a:rPr>
                        <a:t>compendium of CEOS Agencies engagement</a:t>
                      </a:r>
                      <a:r>
                        <a:rPr lang="en-US" sz="1200" b="0" dirty="0">
                          <a:latin typeface="+mj-ea"/>
                          <a:ea typeface="+mj-ea"/>
                        </a:rPr>
                        <a:t> on SDGs</a:t>
                      </a:r>
                    </a:p>
                  </a:txBody>
                  <a:tcPr/>
                </a:tc>
                <a:tc>
                  <a:txBody>
                    <a:bodyPr/>
                    <a:lstStyle/>
                    <a:p>
                      <a:pPr algn="ctr">
                        <a:spcBef>
                          <a:spcPts val="300"/>
                        </a:spcBef>
                        <a:spcAft>
                          <a:spcPts val="300"/>
                        </a:spcAft>
                      </a:pPr>
                      <a:r>
                        <a:rPr lang="en-US" sz="1200" b="0" dirty="0">
                          <a:latin typeface="+mj-ea"/>
                          <a:ea typeface="+mj-ea"/>
                        </a:rPr>
                        <a:t>Q2 2019</a:t>
                      </a:r>
                    </a:p>
                  </a:txBody>
                  <a:tcPr/>
                </a:tc>
                <a:tc>
                  <a:txBody>
                    <a:bodyPr/>
                    <a:lstStyle/>
                    <a:p>
                      <a:pPr algn="ctr">
                        <a:spcBef>
                          <a:spcPts val="300"/>
                        </a:spcBef>
                        <a:spcAft>
                          <a:spcPts val="300"/>
                        </a:spcAft>
                      </a:pPr>
                      <a:r>
                        <a:rPr lang="en-US" sz="1200" b="0" dirty="0">
                          <a:solidFill>
                            <a:schemeClr val="tx1"/>
                          </a:solidFill>
                          <a:latin typeface="+mj-ea"/>
                          <a:ea typeface="+mn-ea"/>
                          <a:cs typeface="+mn-cs"/>
                          <a:sym typeface="Calibri"/>
                        </a:rPr>
                        <a:t>CSIRO</a:t>
                      </a:r>
                      <a:endParaRPr lang="en-US" sz="1200" b="0" dirty="0">
                        <a:solidFill>
                          <a:schemeClr val="tx1"/>
                        </a:solidFill>
                        <a:latin typeface="+mj-ea"/>
                        <a:ea typeface="+mj-ea"/>
                      </a:endParaRPr>
                    </a:p>
                  </a:txBody>
                  <a:tcPr/>
                </a:tc>
                <a:tc>
                  <a:txBody>
                    <a:bodyPr/>
                    <a:lstStyle/>
                    <a:p>
                      <a:pPr algn="ctr">
                        <a:spcBef>
                          <a:spcPts val="300"/>
                        </a:spcBef>
                        <a:spcAft>
                          <a:spcPts val="300"/>
                        </a:spcAft>
                      </a:pPr>
                      <a:r>
                        <a:rPr lang="en-US" sz="1200" b="0" dirty="0">
                          <a:solidFill>
                            <a:schemeClr val="tx1"/>
                          </a:solidFill>
                          <a:latin typeface="+mj-ea"/>
                          <a:ea typeface="+mj-ea"/>
                        </a:rPr>
                        <a:t>All CEOS Agencies</a:t>
                      </a:r>
                      <a:br>
                        <a:rPr lang="en-US" sz="1200" b="0" dirty="0">
                          <a:solidFill>
                            <a:schemeClr val="tx1"/>
                          </a:solidFill>
                          <a:latin typeface="+mj-ea"/>
                          <a:ea typeface="+mj-ea"/>
                        </a:rPr>
                      </a:br>
                      <a:r>
                        <a:rPr lang="en-US" sz="1200" b="0" dirty="0">
                          <a:solidFill>
                            <a:schemeClr val="tx1"/>
                          </a:solidFill>
                          <a:latin typeface="+mj-ea"/>
                          <a:ea typeface="+mj-ea"/>
                        </a:rPr>
                        <a:t>(11 so far)</a:t>
                      </a:r>
                    </a:p>
                  </a:txBody>
                  <a:tcPr/>
                </a:tc>
                <a:tc>
                  <a:txBody>
                    <a:bodyPr/>
                    <a:lstStyle/>
                    <a:p>
                      <a:pPr algn="ctr">
                        <a:spcBef>
                          <a:spcPts val="300"/>
                        </a:spcBef>
                        <a:spcAft>
                          <a:spcPts val="300"/>
                        </a:spcAft>
                      </a:pPr>
                      <a:r>
                        <a:rPr lang="en-US" sz="1200" b="0" dirty="0">
                          <a:solidFill>
                            <a:srgbClr val="FF0000"/>
                          </a:solidFill>
                          <a:latin typeface="+mj-ea"/>
                          <a:ea typeface="+mj-ea"/>
                        </a:rPr>
                        <a:t>Completed</a:t>
                      </a:r>
                      <a:br>
                        <a:rPr lang="en-US" sz="1200" b="0" dirty="0">
                          <a:solidFill>
                            <a:srgbClr val="FF0000"/>
                          </a:solidFill>
                          <a:latin typeface="+mj-ea"/>
                          <a:ea typeface="+mj-ea"/>
                        </a:rPr>
                      </a:br>
                      <a:r>
                        <a:rPr lang="en-US" sz="1200" b="0" dirty="0">
                          <a:solidFill>
                            <a:srgbClr val="FF0000"/>
                          </a:solidFill>
                          <a:latin typeface="+mj-ea"/>
                          <a:ea typeface="+mj-ea"/>
                        </a:rPr>
                        <a:t>(to be updated when needed)</a:t>
                      </a:r>
                    </a:p>
                  </a:txBody>
                  <a:tcPr/>
                </a:tc>
                <a:extLst>
                  <a:ext uri="{0D108BD9-81ED-4DB2-BD59-A6C34878D82A}">
                    <a16:rowId xmlns:a16="http://schemas.microsoft.com/office/drawing/2014/main" val="2309119370"/>
                  </a:ext>
                </a:extLst>
              </a:tr>
              <a:tr h="838575">
                <a:tc>
                  <a:txBody>
                    <a:bodyPr/>
                    <a:lstStyle/>
                    <a:p>
                      <a:pPr algn="ctr">
                        <a:spcBef>
                          <a:spcPts val="300"/>
                        </a:spcBef>
                        <a:spcAft>
                          <a:spcPts val="300"/>
                        </a:spcAft>
                      </a:pPr>
                      <a:r>
                        <a:rPr lang="en-US" sz="1200" b="1" dirty="0">
                          <a:latin typeface="+mj-ea"/>
                          <a:ea typeface="+mj-ea"/>
                        </a:rPr>
                        <a:t>SDG-3</a:t>
                      </a:r>
                    </a:p>
                  </a:txBody>
                  <a:tcPr/>
                </a:tc>
                <a:tc>
                  <a:txBody>
                    <a:bodyPr/>
                    <a:lstStyle/>
                    <a:p>
                      <a:pPr algn="l">
                        <a:spcBef>
                          <a:spcPts val="300"/>
                        </a:spcBef>
                        <a:spcAft>
                          <a:spcPts val="300"/>
                        </a:spcAft>
                      </a:pPr>
                      <a:r>
                        <a:rPr lang="en-US" sz="1200" b="0" dirty="0">
                          <a:latin typeface="+mj-ea"/>
                          <a:ea typeface="+mj-ea"/>
                        </a:rPr>
                        <a:t>Review </a:t>
                      </a:r>
                      <a:r>
                        <a:rPr lang="en-US" sz="1200" b="0">
                          <a:latin typeface="+mj-ea"/>
                          <a:ea typeface="+mj-ea"/>
                        </a:rPr>
                        <a:t>and assess </a:t>
                      </a:r>
                      <a:r>
                        <a:rPr lang="en-US" sz="1200" b="0" dirty="0">
                          <a:latin typeface="+mj-ea"/>
                          <a:ea typeface="+mj-ea"/>
                        </a:rPr>
                        <a:t>the </a:t>
                      </a:r>
                      <a:r>
                        <a:rPr lang="en-US" sz="1200" b="1" dirty="0">
                          <a:latin typeface="+mj-ea"/>
                          <a:ea typeface="+mj-ea"/>
                        </a:rPr>
                        <a:t>contribution of EO to the SDG Targets and Indicators</a:t>
                      </a:r>
                      <a:r>
                        <a:rPr lang="en-US" sz="1200" b="0" dirty="0">
                          <a:latin typeface="+mj-ea"/>
                          <a:ea typeface="+mj-ea"/>
                        </a:rPr>
                        <a:t>. Produce an</a:t>
                      </a:r>
                      <a:r>
                        <a:rPr lang="en-US" sz="1200" b="0" baseline="0" dirty="0">
                          <a:latin typeface="+mj-ea"/>
                          <a:ea typeface="+mj-ea"/>
                        </a:rPr>
                        <a:t> assessment </a:t>
                      </a:r>
                      <a:r>
                        <a:rPr lang="en-US" sz="1200" b="0" dirty="0">
                          <a:latin typeface="+mj-ea"/>
                          <a:ea typeface="+mj-ea"/>
                        </a:rPr>
                        <a:t>and policy brief</a:t>
                      </a:r>
                    </a:p>
                  </a:txBody>
                  <a:tcPr/>
                </a:tc>
                <a:tc>
                  <a:txBody>
                    <a:bodyPr/>
                    <a:lstStyle/>
                    <a:p>
                      <a:pPr algn="ctr">
                        <a:spcBef>
                          <a:spcPts val="300"/>
                        </a:spcBef>
                        <a:spcAft>
                          <a:spcPts val="300"/>
                        </a:spcAft>
                      </a:pPr>
                      <a:r>
                        <a:rPr lang="en-US" sz="1200" b="0" dirty="0">
                          <a:latin typeface="+mj-ea"/>
                          <a:ea typeface="+mj-ea"/>
                        </a:rPr>
                        <a:t>Q3 2019</a:t>
                      </a:r>
                    </a:p>
                  </a:txBody>
                  <a:tcPr/>
                </a:tc>
                <a:tc>
                  <a:txBody>
                    <a:bodyPr/>
                    <a:lstStyle/>
                    <a:p>
                      <a:pPr marL="0" marR="0" lvl="0" indent="0" algn="ctr" defTabSz="457200" eaLnBrk="1" fontAlgn="auto" latinLnBrk="0" hangingPunct="1">
                        <a:lnSpc>
                          <a:spcPct val="100000"/>
                        </a:lnSpc>
                        <a:spcBef>
                          <a:spcPts val="300"/>
                        </a:spcBef>
                        <a:spcAft>
                          <a:spcPts val="300"/>
                        </a:spcAft>
                        <a:buClrTx/>
                        <a:buSzTx/>
                        <a:buFontTx/>
                        <a:buNone/>
                        <a:tabLst/>
                        <a:defRPr/>
                      </a:pPr>
                      <a:r>
                        <a:rPr lang="en-US" sz="1200" b="0" dirty="0">
                          <a:solidFill>
                            <a:schemeClr val="tx1"/>
                          </a:solidFill>
                          <a:latin typeface="+mj-ea"/>
                          <a:ea typeface="+mn-ea"/>
                          <a:cs typeface="+mn-cs"/>
                          <a:sym typeface="Calibri"/>
                        </a:rPr>
                        <a:t>ESA</a:t>
                      </a:r>
                    </a:p>
                  </a:txBody>
                  <a:tcPr/>
                </a:tc>
                <a:tc>
                  <a:txBody>
                    <a:bodyPr/>
                    <a:lstStyle/>
                    <a:p>
                      <a:pPr algn="ctr">
                        <a:spcBef>
                          <a:spcPts val="300"/>
                        </a:spcBef>
                        <a:spcAft>
                          <a:spcPts val="300"/>
                        </a:spcAft>
                      </a:pPr>
                      <a:r>
                        <a:rPr lang="en-US" sz="1200" b="0" dirty="0">
                          <a:solidFill>
                            <a:schemeClr val="tx1"/>
                          </a:solidFill>
                          <a:latin typeface="+mj-ea"/>
                          <a:ea typeface="+mn-ea"/>
                          <a:cs typeface="+mn-cs"/>
                          <a:sym typeface="Calibri"/>
                        </a:rPr>
                        <a:t>NASA, CSIRO</a:t>
                      </a:r>
                      <a:endParaRPr lang="en-US" sz="1200" b="0" dirty="0">
                        <a:solidFill>
                          <a:schemeClr val="tx1"/>
                        </a:solidFill>
                        <a:latin typeface="+mj-ea"/>
                        <a:ea typeface="+mj-ea"/>
                      </a:endParaRPr>
                    </a:p>
                  </a:txBody>
                  <a:tcPr/>
                </a:tc>
                <a:tc>
                  <a:txBody>
                    <a:bodyPr/>
                    <a:lstStyle/>
                    <a:p>
                      <a:pPr algn="ctr">
                        <a:spcBef>
                          <a:spcPts val="300"/>
                        </a:spcBef>
                        <a:spcAft>
                          <a:spcPts val="300"/>
                        </a:spcAft>
                      </a:pPr>
                      <a:r>
                        <a:rPr lang="en-US" sz="1200" b="0" dirty="0">
                          <a:solidFill>
                            <a:srgbClr val="FF0000"/>
                          </a:solidFill>
                          <a:latin typeface="+mj-ea"/>
                          <a:ea typeface="+mj-ea"/>
                        </a:rPr>
                        <a:t>Draft completed</a:t>
                      </a:r>
                      <a:br>
                        <a:rPr lang="en-US" sz="1200" b="0" dirty="0">
                          <a:solidFill>
                            <a:srgbClr val="FF0000"/>
                          </a:solidFill>
                          <a:latin typeface="+mj-ea"/>
                          <a:ea typeface="+mj-ea"/>
                        </a:rPr>
                      </a:br>
                      <a:r>
                        <a:rPr lang="en-US" sz="1200" b="0" dirty="0">
                          <a:solidFill>
                            <a:srgbClr val="FF0000"/>
                          </a:solidFill>
                          <a:latin typeface="+mj-ea"/>
                          <a:ea typeface="+mj-ea"/>
                        </a:rPr>
                        <a:t>(under review by AHT members)</a:t>
                      </a:r>
                    </a:p>
                  </a:txBody>
                  <a:tcPr/>
                </a:tc>
                <a:extLst>
                  <a:ext uri="{0D108BD9-81ED-4DB2-BD59-A6C34878D82A}">
                    <a16:rowId xmlns:a16="http://schemas.microsoft.com/office/drawing/2014/main" val="2185460627"/>
                  </a:ext>
                </a:extLst>
              </a:tr>
              <a:tr h="650619">
                <a:tc>
                  <a:txBody>
                    <a:bodyPr/>
                    <a:lstStyle/>
                    <a:p>
                      <a:pPr marL="0" marR="0" lvl="0" indent="0" algn="ctr" defTabSz="457200" eaLnBrk="1" fontAlgn="auto" latinLnBrk="0" hangingPunct="1">
                        <a:lnSpc>
                          <a:spcPct val="100000"/>
                        </a:lnSpc>
                        <a:spcBef>
                          <a:spcPts val="300"/>
                        </a:spcBef>
                        <a:spcAft>
                          <a:spcPts val="300"/>
                        </a:spcAft>
                        <a:buClrTx/>
                        <a:buSzTx/>
                        <a:buFontTx/>
                        <a:buNone/>
                        <a:tabLst/>
                        <a:defRPr/>
                      </a:pPr>
                      <a:r>
                        <a:rPr lang="en-US" sz="1200" b="1" dirty="0">
                          <a:solidFill>
                            <a:schemeClr val="dk1"/>
                          </a:solidFill>
                          <a:latin typeface="+mj-ea"/>
                          <a:ea typeface="+mn-ea"/>
                          <a:cs typeface="+mn-cs"/>
                          <a:sym typeface="Calibri"/>
                        </a:rPr>
                        <a:t>SDG-4</a:t>
                      </a:r>
                    </a:p>
                  </a:txBody>
                  <a:tcPr/>
                </a:tc>
                <a:tc>
                  <a:txBody>
                    <a:bodyPr/>
                    <a:lstStyle/>
                    <a:p>
                      <a:pPr algn="l">
                        <a:spcBef>
                          <a:spcPts val="300"/>
                        </a:spcBef>
                        <a:spcAft>
                          <a:spcPts val="300"/>
                        </a:spcAft>
                      </a:pPr>
                      <a:r>
                        <a:rPr lang="en-US" sz="1200" b="0" dirty="0">
                          <a:latin typeface="+mj-ea"/>
                          <a:ea typeface="+mj-ea"/>
                        </a:rPr>
                        <a:t>CEOS </a:t>
                      </a:r>
                      <a:r>
                        <a:rPr lang="en-US" sz="1200" b="1" dirty="0">
                          <a:latin typeface="+mj-ea"/>
                          <a:ea typeface="+mj-ea"/>
                        </a:rPr>
                        <a:t>engagement plan on SDGs</a:t>
                      </a:r>
                    </a:p>
                  </a:txBody>
                  <a:tcPr/>
                </a:tc>
                <a:tc>
                  <a:txBody>
                    <a:bodyPr/>
                    <a:lstStyle/>
                    <a:p>
                      <a:pPr algn="ctr">
                        <a:spcBef>
                          <a:spcPts val="300"/>
                        </a:spcBef>
                        <a:spcAft>
                          <a:spcPts val="300"/>
                        </a:spcAft>
                      </a:pPr>
                      <a:r>
                        <a:rPr lang="en-US" sz="1200" b="0" dirty="0">
                          <a:latin typeface="+mj-ea"/>
                          <a:ea typeface="+mj-ea"/>
                        </a:rPr>
                        <a:t>Q2 2019</a:t>
                      </a:r>
                    </a:p>
                  </a:txBody>
                  <a:tcPr/>
                </a:tc>
                <a:tc>
                  <a:txBody>
                    <a:bodyPr/>
                    <a:lstStyle/>
                    <a:p>
                      <a:pPr marL="0" marR="0" lvl="0" indent="0" algn="ctr" defTabSz="457200" eaLnBrk="1" fontAlgn="auto" latinLnBrk="0" hangingPunct="1">
                        <a:lnSpc>
                          <a:spcPct val="100000"/>
                        </a:lnSpc>
                        <a:spcBef>
                          <a:spcPts val="300"/>
                        </a:spcBef>
                        <a:spcAft>
                          <a:spcPts val="300"/>
                        </a:spcAft>
                        <a:buClrTx/>
                        <a:buSzTx/>
                        <a:buFontTx/>
                        <a:buNone/>
                        <a:tabLst/>
                        <a:defRPr/>
                      </a:pPr>
                      <a:r>
                        <a:rPr lang="en-US" sz="1200" b="0" dirty="0">
                          <a:solidFill>
                            <a:schemeClr val="tx1"/>
                          </a:solidFill>
                          <a:latin typeface="+mj-ea"/>
                          <a:ea typeface="+mn-ea"/>
                          <a:cs typeface="+mn-cs"/>
                          <a:sym typeface="Calibri"/>
                        </a:rPr>
                        <a:t>ESA</a:t>
                      </a:r>
                    </a:p>
                  </a:txBody>
                  <a:tcPr/>
                </a:tc>
                <a:tc>
                  <a:txBody>
                    <a:bodyPr/>
                    <a:lstStyle/>
                    <a:p>
                      <a:pPr algn="ctr">
                        <a:spcBef>
                          <a:spcPts val="300"/>
                        </a:spcBef>
                        <a:spcAft>
                          <a:spcPts val="300"/>
                        </a:spcAft>
                      </a:pPr>
                      <a:r>
                        <a:rPr lang="en-US" sz="1200" b="0" dirty="0">
                          <a:solidFill>
                            <a:schemeClr val="tx1"/>
                          </a:solidFill>
                          <a:latin typeface="+mj-ea"/>
                          <a:ea typeface="+mn-ea"/>
                          <a:cs typeface="+mn-cs"/>
                          <a:sym typeface="Calibri"/>
                        </a:rPr>
                        <a:t>CSIRO, NASA</a:t>
                      </a:r>
                      <a:endParaRPr lang="en-US" sz="1200" b="0" dirty="0">
                        <a:solidFill>
                          <a:schemeClr val="tx1"/>
                        </a:solidFill>
                        <a:latin typeface="+mj-ea"/>
                        <a:ea typeface="+mj-ea"/>
                      </a:endParaRPr>
                    </a:p>
                  </a:txBody>
                  <a:tcPr/>
                </a:tc>
                <a:tc>
                  <a:txBody>
                    <a:bodyPr/>
                    <a:lstStyle/>
                    <a:p>
                      <a:pPr algn="ctr">
                        <a:spcBef>
                          <a:spcPts val="300"/>
                        </a:spcBef>
                        <a:spcAft>
                          <a:spcPts val="300"/>
                        </a:spcAft>
                      </a:pPr>
                      <a:r>
                        <a:rPr lang="en-US" sz="1200" b="0" dirty="0">
                          <a:solidFill>
                            <a:srgbClr val="FF0000"/>
                          </a:solidFill>
                          <a:latin typeface="+mj-ea"/>
                          <a:ea typeface="+mj-ea"/>
                          <a:cs typeface="+mn-cs"/>
                          <a:sym typeface="Calibri"/>
                        </a:rPr>
                        <a:t>New version circulated</a:t>
                      </a:r>
                      <a:br>
                        <a:rPr lang="en-US" sz="1200" b="0" dirty="0">
                          <a:solidFill>
                            <a:srgbClr val="FF0000"/>
                          </a:solidFill>
                          <a:latin typeface="+mj-ea"/>
                          <a:ea typeface="+mj-ea"/>
                          <a:cs typeface="+mn-cs"/>
                          <a:sym typeface="Calibri"/>
                        </a:rPr>
                      </a:br>
                      <a:r>
                        <a:rPr lang="en-US" sz="1200" b="0" dirty="0">
                          <a:solidFill>
                            <a:srgbClr val="FF0000"/>
                          </a:solidFill>
                          <a:latin typeface="+mj-ea"/>
                          <a:ea typeface="+mj-ea"/>
                          <a:cs typeface="+mn-cs"/>
                          <a:sym typeface="Calibri"/>
                        </a:rPr>
                        <a:t>(to be finalized for CEOS 33 Plenary )</a:t>
                      </a:r>
                    </a:p>
                  </a:txBody>
                  <a:tcPr/>
                </a:tc>
                <a:extLst>
                  <a:ext uri="{0D108BD9-81ED-4DB2-BD59-A6C34878D82A}">
                    <a16:rowId xmlns:a16="http://schemas.microsoft.com/office/drawing/2014/main" val="3742484676"/>
                  </a:ext>
                </a:extLst>
              </a:tr>
              <a:tr h="462662">
                <a:tc>
                  <a:txBody>
                    <a:bodyPr/>
                    <a:lstStyle/>
                    <a:p>
                      <a:pPr marL="0" marR="0" lvl="0" indent="0" algn="ctr" defTabSz="457200" eaLnBrk="1" fontAlgn="auto" latinLnBrk="0" hangingPunct="1">
                        <a:lnSpc>
                          <a:spcPct val="100000"/>
                        </a:lnSpc>
                        <a:spcBef>
                          <a:spcPts val="300"/>
                        </a:spcBef>
                        <a:spcAft>
                          <a:spcPts val="300"/>
                        </a:spcAft>
                        <a:buClrTx/>
                        <a:buSzTx/>
                        <a:buFontTx/>
                        <a:buNone/>
                        <a:tabLst/>
                        <a:defRPr/>
                      </a:pPr>
                      <a:r>
                        <a:rPr lang="en-US" sz="1200" b="1" dirty="0">
                          <a:solidFill>
                            <a:schemeClr val="dk1"/>
                          </a:solidFill>
                          <a:latin typeface="+mj-ea"/>
                          <a:ea typeface="+mn-ea"/>
                          <a:cs typeface="+mn-cs"/>
                          <a:sym typeface="Calibri"/>
                        </a:rPr>
                        <a:t>SDG-5</a:t>
                      </a:r>
                    </a:p>
                  </a:txBody>
                  <a:tcPr/>
                </a:tc>
                <a:tc>
                  <a:txBody>
                    <a:bodyPr/>
                    <a:lstStyle/>
                    <a:p>
                      <a:pPr algn="l">
                        <a:spcBef>
                          <a:spcPts val="300"/>
                        </a:spcBef>
                        <a:spcAft>
                          <a:spcPts val="300"/>
                        </a:spcAft>
                      </a:pPr>
                      <a:r>
                        <a:rPr lang="en-US" sz="1200" b="0" dirty="0" err="1">
                          <a:latin typeface="+mj-ea"/>
                          <a:ea typeface="+mj-ea"/>
                        </a:rPr>
                        <a:t>Analyse</a:t>
                      </a:r>
                      <a:r>
                        <a:rPr lang="en-US" sz="1200" b="0" dirty="0">
                          <a:latin typeface="+mj-ea"/>
                          <a:ea typeface="+mj-ea"/>
                        </a:rPr>
                        <a:t> the </a:t>
                      </a:r>
                      <a:r>
                        <a:rPr lang="en-US" sz="1200" b="1" dirty="0">
                          <a:latin typeface="+mj-ea"/>
                          <a:ea typeface="+mj-ea"/>
                        </a:rPr>
                        <a:t>SDG satellite data requirements</a:t>
                      </a:r>
                    </a:p>
                  </a:txBody>
                  <a:tcPr/>
                </a:tc>
                <a:tc>
                  <a:txBody>
                    <a:bodyPr/>
                    <a:lstStyle/>
                    <a:p>
                      <a:pPr algn="ctr">
                        <a:spcBef>
                          <a:spcPts val="300"/>
                        </a:spcBef>
                        <a:spcAft>
                          <a:spcPts val="300"/>
                        </a:spcAft>
                      </a:pPr>
                      <a:r>
                        <a:rPr lang="en-US" sz="1200" b="0" dirty="0">
                          <a:latin typeface="+mj-ea"/>
                          <a:ea typeface="+mj-ea"/>
                        </a:rPr>
                        <a:t>Q4 2019</a:t>
                      </a:r>
                    </a:p>
                  </a:txBody>
                  <a:tcPr/>
                </a:tc>
                <a:tc>
                  <a:txBody>
                    <a:bodyPr/>
                    <a:lstStyle/>
                    <a:p>
                      <a:pPr marL="0" marR="0" lvl="0" indent="0" algn="ctr" defTabSz="457200" eaLnBrk="1" fontAlgn="auto" latinLnBrk="0" hangingPunct="1">
                        <a:lnSpc>
                          <a:spcPct val="100000"/>
                        </a:lnSpc>
                        <a:spcBef>
                          <a:spcPts val="300"/>
                        </a:spcBef>
                        <a:spcAft>
                          <a:spcPts val="300"/>
                        </a:spcAft>
                        <a:buClrTx/>
                        <a:buSzTx/>
                        <a:buFontTx/>
                        <a:buNone/>
                        <a:tabLst/>
                        <a:defRPr/>
                      </a:pPr>
                      <a:r>
                        <a:rPr lang="en-US" sz="1200" b="0" baseline="0" dirty="0">
                          <a:solidFill>
                            <a:schemeClr val="tx1"/>
                          </a:solidFill>
                          <a:latin typeface="+mj-ea"/>
                          <a:ea typeface="+mn-ea"/>
                          <a:cs typeface="+mn-cs"/>
                          <a:sym typeface="Calibri"/>
                        </a:rPr>
                        <a:t>NASA </a:t>
                      </a:r>
                      <a:endParaRPr lang="en-US" sz="1200" b="0" dirty="0">
                        <a:solidFill>
                          <a:schemeClr val="tx1"/>
                        </a:solidFill>
                        <a:latin typeface="+mj-ea"/>
                        <a:ea typeface="+mn-ea"/>
                        <a:cs typeface="+mn-cs"/>
                        <a:sym typeface="Calibri"/>
                      </a:endParaRPr>
                    </a:p>
                  </a:txBody>
                  <a:tcPr/>
                </a:tc>
                <a:tc>
                  <a:txBody>
                    <a:bodyPr/>
                    <a:lstStyle/>
                    <a:p>
                      <a:pPr algn="ctr">
                        <a:spcBef>
                          <a:spcPts val="300"/>
                        </a:spcBef>
                        <a:spcAft>
                          <a:spcPts val="300"/>
                        </a:spcAft>
                      </a:pPr>
                      <a:r>
                        <a:rPr lang="en-US" sz="1200" b="0" baseline="0" dirty="0">
                          <a:solidFill>
                            <a:schemeClr val="tx1"/>
                          </a:solidFill>
                          <a:latin typeface="+mj-ea"/>
                          <a:ea typeface="+mn-ea"/>
                          <a:cs typeface="+mn-cs"/>
                          <a:sym typeface="Calibri"/>
                        </a:rPr>
                        <a:t>SANSA, ESA, CSIRO, JAXA</a:t>
                      </a:r>
                      <a:endParaRPr lang="en-US" sz="1200" b="0" dirty="0">
                        <a:solidFill>
                          <a:schemeClr val="tx1"/>
                        </a:solidFill>
                        <a:latin typeface="+mj-ea"/>
                        <a:ea typeface="+mj-ea"/>
                      </a:endParaRPr>
                    </a:p>
                  </a:txBody>
                  <a:tcPr/>
                </a:tc>
                <a:tc>
                  <a:txBody>
                    <a:bodyPr/>
                    <a:lstStyle/>
                    <a:p>
                      <a:pPr marL="0" marR="0" lvl="0" indent="0" algn="ctr" defTabSz="457200" eaLnBrk="1" fontAlgn="auto" latinLnBrk="0" hangingPunct="1">
                        <a:lnSpc>
                          <a:spcPct val="100000"/>
                        </a:lnSpc>
                        <a:spcBef>
                          <a:spcPts val="300"/>
                        </a:spcBef>
                        <a:spcAft>
                          <a:spcPts val="300"/>
                        </a:spcAft>
                        <a:buClrTx/>
                        <a:buSzTx/>
                        <a:buFontTx/>
                        <a:buNone/>
                        <a:tabLst/>
                        <a:defRPr/>
                      </a:pPr>
                      <a:r>
                        <a:rPr lang="en-US" sz="1200" b="0" dirty="0">
                          <a:solidFill>
                            <a:srgbClr val="FF0000"/>
                          </a:solidFill>
                          <a:latin typeface="+mj-ea"/>
                          <a:ea typeface="+mj-ea"/>
                          <a:cs typeface="+mn-cs"/>
                          <a:sym typeface="Calibri"/>
                        </a:rPr>
                        <a:t>Table drafted for 15.3.1, </a:t>
                      </a:r>
                      <a:r>
                        <a:rPr lang="en-US" sz="1200" b="0" dirty="0">
                          <a:solidFill>
                            <a:srgbClr val="FF0000"/>
                          </a:solidFill>
                          <a:latin typeface="+mj-ea"/>
                          <a:ea typeface="+mn-ea"/>
                          <a:cs typeface="+mn-cs"/>
                          <a:sym typeface="Calibri"/>
                        </a:rPr>
                        <a:t>6.6.1 and 11.3.1</a:t>
                      </a:r>
                      <a:br>
                        <a:rPr lang="en-US" sz="1200" b="0" dirty="0">
                          <a:solidFill>
                            <a:srgbClr val="FF0000"/>
                          </a:solidFill>
                          <a:latin typeface="+mj-ea"/>
                          <a:ea typeface="+mn-ea"/>
                          <a:cs typeface="+mn-cs"/>
                          <a:sym typeface="Calibri"/>
                        </a:rPr>
                      </a:br>
                      <a:r>
                        <a:rPr lang="en-US" sz="1200" b="0" dirty="0">
                          <a:solidFill>
                            <a:srgbClr val="FF0000"/>
                          </a:solidFill>
                          <a:latin typeface="+mj-ea"/>
                          <a:ea typeface="+mj-ea"/>
                          <a:cs typeface="+mn-cs"/>
                          <a:sym typeface="Calibri"/>
                        </a:rPr>
                        <a:t>(</a:t>
                      </a:r>
                      <a:r>
                        <a:rPr lang="en-US" sz="1200" b="0" dirty="0">
                          <a:solidFill>
                            <a:srgbClr val="FF0000"/>
                          </a:solidFill>
                          <a:latin typeface="+mj-ea"/>
                          <a:ea typeface="+mn-ea"/>
                          <a:cs typeface="+mn-cs"/>
                          <a:sym typeface="Calibri"/>
                        </a:rPr>
                        <a:t>Pacific Region)</a:t>
                      </a:r>
                      <a:endParaRPr lang="en-US" sz="1200" b="0" dirty="0">
                        <a:solidFill>
                          <a:srgbClr val="FF0000"/>
                        </a:solidFill>
                        <a:latin typeface="+mj-ea"/>
                        <a:ea typeface="+mj-ea"/>
                        <a:cs typeface="+mn-cs"/>
                        <a:sym typeface="Calibri"/>
                      </a:endParaRPr>
                    </a:p>
                  </a:txBody>
                  <a:tcPr/>
                </a:tc>
                <a:extLst>
                  <a:ext uri="{0D108BD9-81ED-4DB2-BD59-A6C34878D82A}">
                    <a16:rowId xmlns:a16="http://schemas.microsoft.com/office/drawing/2014/main" val="2183868282"/>
                  </a:ext>
                </a:extLst>
              </a:tr>
              <a:tr h="462662">
                <a:tc>
                  <a:txBody>
                    <a:bodyPr/>
                    <a:lstStyle/>
                    <a:p>
                      <a:pPr marL="0" marR="0" lvl="0" indent="0" algn="ctr" defTabSz="457200" eaLnBrk="1" fontAlgn="auto" latinLnBrk="0" hangingPunct="1">
                        <a:lnSpc>
                          <a:spcPct val="100000"/>
                        </a:lnSpc>
                        <a:spcBef>
                          <a:spcPts val="300"/>
                        </a:spcBef>
                        <a:spcAft>
                          <a:spcPts val="300"/>
                        </a:spcAft>
                        <a:buClrTx/>
                        <a:buSzTx/>
                        <a:buFontTx/>
                        <a:buNone/>
                        <a:tabLst/>
                        <a:defRPr/>
                      </a:pPr>
                      <a:r>
                        <a:rPr lang="en-US" sz="1200" b="1" dirty="0">
                          <a:solidFill>
                            <a:schemeClr val="dk1"/>
                          </a:solidFill>
                          <a:latin typeface="+mj-ea"/>
                          <a:ea typeface="+mn-ea"/>
                          <a:cs typeface="+mn-cs"/>
                          <a:sym typeface="Calibri"/>
                        </a:rPr>
                        <a:t>SDG-6</a:t>
                      </a:r>
                    </a:p>
                  </a:txBody>
                  <a:tcPr/>
                </a:tc>
                <a:tc>
                  <a:txBody>
                    <a:bodyPr/>
                    <a:lstStyle/>
                    <a:p>
                      <a:pPr algn="l">
                        <a:spcBef>
                          <a:spcPts val="300"/>
                        </a:spcBef>
                        <a:spcAft>
                          <a:spcPts val="300"/>
                        </a:spcAft>
                      </a:pPr>
                      <a:r>
                        <a:rPr lang="en-US" sz="1200" b="1" dirty="0">
                          <a:latin typeface="+mj-ea"/>
                          <a:ea typeface="+mj-ea"/>
                        </a:rPr>
                        <a:t>Open Data Cube algorithms for the SDGs </a:t>
                      </a:r>
                    </a:p>
                  </a:txBody>
                  <a:tcPr/>
                </a:tc>
                <a:tc>
                  <a:txBody>
                    <a:bodyPr/>
                    <a:lstStyle/>
                    <a:p>
                      <a:pPr algn="ctr">
                        <a:spcBef>
                          <a:spcPts val="300"/>
                        </a:spcBef>
                        <a:spcAft>
                          <a:spcPts val="300"/>
                        </a:spcAft>
                      </a:pPr>
                      <a:r>
                        <a:rPr lang="en-US" sz="1200" b="0" dirty="0">
                          <a:latin typeface="+mj-ea"/>
                          <a:ea typeface="+mj-ea"/>
                        </a:rPr>
                        <a:t>Q4 2019</a:t>
                      </a:r>
                    </a:p>
                  </a:txBody>
                  <a:tcPr/>
                </a:tc>
                <a:tc>
                  <a:txBody>
                    <a:bodyPr/>
                    <a:lstStyle/>
                    <a:p>
                      <a:pPr marL="0" marR="0" lvl="0" indent="0" algn="ctr" defTabSz="457200" eaLnBrk="1" fontAlgn="auto" latinLnBrk="0" hangingPunct="1">
                        <a:lnSpc>
                          <a:spcPct val="100000"/>
                        </a:lnSpc>
                        <a:spcBef>
                          <a:spcPts val="300"/>
                        </a:spcBef>
                        <a:spcAft>
                          <a:spcPts val="300"/>
                        </a:spcAft>
                        <a:buClrTx/>
                        <a:buSzTx/>
                        <a:buFontTx/>
                        <a:buNone/>
                        <a:tabLst/>
                        <a:defRPr/>
                      </a:pPr>
                      <a:r>
                        <a:rPr lang="en-US" sz="1200" b="0" dirty="0">
                          <a:solidFill>
                            <a:schemeClr val="dk1"/>
                          </a:solidFill>
                          <a:latin typeface="+mj-ea"/>
                          <a:ea typeface="+mj-ea"/>
                          <a:cs typeface="+mn-cs"/>
                          <a:sym typeface="Calibri"/>
                        </a:rPr>
                        <a:t>NASA</a:t>
                      </a:r>
                      <a:br>
                        <a:rPr lang="en-US" sz="1200" b="0" dirty="0">
                          <a:solidFill>
                            <a:schemeClr val="dk1"/>
                          </a:solidFill>
                          <a:latin typeface="+mj-ea"/>
                          <a:ea typeface="+mj-ea"/>
                          <a:cs typeface="+mn-cs"/>
                          <a:sym typeface="Calibri"/>
                        </a:rPr>
                      </a:br>
                      <a:r>
                        <a:rPr lang="en-US" sz="1200" b="0" dirty="0">
                          <a:solidFill>
                            <a:schemeClr val="dk1"/>
                          </a:solidFill>
                          <a:latin typeface="+mj-ea"/>
                          <a:ea typeface="+mj-ea"/>
                          <a:cs typeface="+mn-cs"/>
                          <a:sym typeface="Calibri"/>
                        </a:rPr>
                        <a:t>(SEO)</a:t>
                      </a:r>
                      <a:r>
                        <a:rPr lang="en-US" sz="1200" b="0" dirty="0">
                          <a:solidFill>
                            <a:srgbClr val="FF0000"/>
                          </a:solidFill>
                          <a:latin typeface="+mj-ea"/>
                          <a:ea typeface="+mn-ea"/>
                          <a:cs typeface="+mn-cs"/>
                          <a:sym typeface="Calibri"/>
                        </a:rPr>
                        <a:t> </a:t>
                      </a:r>
                    </a:p>
                  </a:txBody>
                  <a:tcPr/>
                </a:tc>
                <a:tc>
                  <a:txBody>
                    <a:bodyPr/>
                    <a:lstStyle/>
                    <a:p>
                      <a:pPr algn="ctr">
                        <a:spcBef>
                          <a:spcPts val="300"/>
                        </a:spcBef>
                        <a:spcAft>
                          <a:spcPts val="300"/>
                        </a:spcAft>
                      </a:pPr>
                      <a:r>
                        <a:rPr lang="en-US" sz="1200" b="0" dirty="0">
                          <a:solidFill>
                            <a:schemeClr val="tx1"/>
                          </a:solidFill>
                          <a:latin typeface="+mj-ea"/>
                          <a:ea typeface="+mn-ea"/>
                          <a:cs typeface="+mn-cs"/>
                          <a:sym typeface="Calibri"/>
                        </a:rPr>
                        <a:t>NASA,</a:t>
                      </a:r>
                      <a:r>
                        <a:rPr lang="en-US" sz="1200" b="0" baseline="0" dirty="0">
                          <a:solidFill>
                            <a:schemeClr val="tx1"/>
                          </a:solidFill>
                          <a:latin typeface="+mj-ea"/>
                          <a:ea typeface="+mn-ea"/>
                          <a:cs typeface="+mn-cs"/>
                          <a:sym typeface="Calibri"/>
                        </a:rPr>
                        <a:t> CSIRO, GA, UKSA</a:t>
                      </a:r>
                      <a:endParaRPr lang="en-US" sz="1200" b="0" dirty="0">
                        <a:solidFill>
                          <a:schemeClr val="tx1"/>
                        </a:solidFill>
                        <a:latin typeface="+mj-ea"/>
                        <a:ea typeface="+mj-ea"/>
                      </a:endParaRPr>
                    </a:p>
                  </a:txBody>
                  <a:tcPr/>
                </a:tc>
                <a:tc>
                  <a:txBody>
                    <a:bodyPr/>
                    <a:lstStyle/>
                    <a:p>
                      <a:pPr algn="ctr">
                        <a:spcBef>
                          <a:spcPts val="300"/>
                        </a:spcBef>
                        <a:spcAft>
                          <a:spcPts val="300"/>
                        </a:spcAft>
                      </a:pPr>
                      <a:r>
                        <a:rPr lang="en-US" sz="1200" b="0" dirty="0">
                          <a:solidFill>
                            <a:srgbClr val="FF0000"/>
                          </a:solidFill>
                          <a:latin typeface="+mj-ea"/>
                          <a:ea typeface="+mj-ea"/>
                          <a:cs typeface="+mn-cs"/>
                          <a:sym typeface="Calibri"/>
                        </a:rPr>
                        <a:t>On-going </a:t>
                      </a:r>
                      <a:br>
                        <a:rPr lang="en-US" sz="1200" b="0" dirty="0">
                          <a:solidFill>
                            <a:srgbClr val="FF0000"/>
                          </a:solidFill>
                          <a:latin typeface="+mj-ea"/>
                          <a:ea typeface="+mj-ea"/>
                          <a:cs typeface="+mn-cs"/>
                          <a:sym typeface="Calibri"/>
                        </a:rPr>
                      </a:br>
                      <a:r>
                        <a:rPr lang="en-US" sz="1200" b="0" dirty="0">
                          <a:solidFill>
                            <a:srgbClr val="FF0000"/>
                          </a:solidFill>
                          <a:latin typeface="+mj-ea"/>
                          <a:ea typeface="+mj-ea"/>
                          <a:cs typeface="+mn-cs"/>
                          <a:sym typeface="Calibri"/>
                        </a:rPr>
                        <a:t>(see SEO progress report)</a:t>
                      </a:r>
                    </a:p>
                  </a:txBody>
                  <a:tcPr/>
                </a:tc>
                <a:extLst>
                  <a:ext uri="{0D108BD9-81ED-4DB2-BD59-A6C34878D82A}">
                    <a16:rowId xmlns:a16="http://schemas.microsoft.com/office/drawing/2014/main" val="2176600922"/>
                  </a:ext>
                </a:extLst>
              </a:tr>
              <a:tr h="1197757">
                <a:tc>
                  <a:txBody>
                    <a:bodyPr/>
                    <a:lstStyle/>
                    <a:p>
                      <a:pPr marL="0" marR="0" lvl="0" indent="0" algn="ctr" defTabSz="457200" eaLnBrk="1" fontAlgn="auto" latinLnBrk="0" hangingPunct="1">
                        <a:lnSpc>
                          <a:spcPct val="100000"/>
                        </a:lnSpc>
                        <a:spcBef>
                          <a:spcPts val="300"/>
                        </a:spcBef>
                        <a:spcAft>
                          <a:spcPts val="300"/>
                        </a:spcAft>
                        <a:buClrTx/>
                        <a:buSzTx/>
                        <a:buFontTx/>
                        <a:buNone/>
                        <a:tabLst/>
                        <a:defRPr/>
                      </a:pPr>
                      <a:r>
                        <a:rPr lang="en-US" sz="1200" b="1" dirty="0">
                          <a:solidFill>
                            <a:schemeClr val="dk1"/>
                          </a:solidFill>
                          <a:latin typeface="+mj-ea"/>
                          <a:ea typeface="+mn-ea"/>
                          <a:cs typeface="+mn-cs"/>
                          <a:sym typeface="Calibri"/>
                        </a:rPr>
                        <a:t>CB-41</a:t>
                      </a:r>
                    </a:p>
                  </a:txBody>
                  <a:tcPr/>
                </a:tc>
                <a:tc>
                  <a:txBody>
                    <a:bodyPr/>
                    <a:lstStyle/>
                    <a:p>
                      <a:pPr algn="l">
                        <a:spcBef>
                          <a:spcPts val="300"/>
                        </a:spcBef>
                        <a:spcAft>
                          <a:spcPts val="300"/>
                        </a:spcAft>
                      </a:pPr>
                      <a:r>
                        <a:rPr lang="en-US" sz="1200" b="1" dirty="0">
                          <a:latin typeface="+mj-ea"/>
                          <a:ea typeface="+mj-ea"/>
                        </a:rPr>
                        <a:t>SDG-related training and capacity building </a:t>
                      </a:r>
                      <a:r>
                        <a:rPr lang="en-US" sz="1200" b="0" dirty="0">
                          <a:latin typeface="+mj-ea"/>
                          <a:ea typeface="+mj-ea"/>
                        </a:rPr>
                        <a:t>related to the use of space-based EO to meet the data challenges of the 2030 Agenda for Sustainable Development</a:t>
                      </a:r>
                    </a:p>
                  </a:txBody>
                  <a:tcPr/>
                </a:tc>
                <a:tc>
                  <a:txBody>
                    <a:bodyPr/>
                    <a:lstStyle/>
                    <a:p>
                      <a:pPr algn="ctr">
                        <a:spcBef>
                          <a:spcPts val="300"/>
                        </a:spcBef>
                        <a:spcAft>
                          <a:spcPts val="300"/>
                        </a:spcAft>
                      </a:pPr>
                      <a:r>
                        <a:rPr lang="en-US" sz="1200" b="0" dirty="0">
                          <a:latin typeface="+mj-ea"/>
                          <a:ea typeface="+mj-ea"/>
                        </a:rPr>
                        <a:t>Q3 2019</a:t>
                      </a:r>
                    </a:p>
                  </a:txBody>
                  <a:tcPr/>
                </a:tc>
                <a:tc>
                  <a:txBody>
                    <a:bodyPr/>
                    <a:lstStyle/>
                    <a:p>
                      <a:pPr algn="ctr">
                        <a:spcBef>
                          <a:spcPts val="300"/>
                        </a:spcBef>
                        <a:spcAft>
                          <a:spcPts val="300"/>
                        </a:spcAft>
                      </a:pPr>
                      <a:r>
                        <a:rPr lang="en-US" sz="1200" b="0" dirty="0">
                          <a:latin typeface="+mj-ea"/>
                          <a:ea typeface="+mj-ea"/>
                        </a:rPr>
                        <a:t>NASA</a:t>
                      </a:r>
                      <a:br>
                        <a:rPr lang="en-US" sz="1200" b="0" dirty="0">
                          <a:latin typeface="+mj-ea"/>
                          <a:ea typeface="+mj-ea"/>
                        </a:rPr>
                      </a:br>
                      <a:r>
                        <a:rPr lang="en-US" sz="1200" b="0" dirty="0">
                          <a:latin typeface="+mj-ea"/>
                          <a:ea typeface="+mj-ea"/>
                        </a:rPr>
                        <a:t>(</a:t>
                      </a:r>
                      <a:r>
                        <a:rPr lang="en-US" sz="1200" b="0" dirty="0" err="1">
                          <a:latin typeface="+mj-ea"/>
                          <a:ea typeface="+mj-ea"/>
                        </a:rPr>
                        <a:t>WGCapD</a:t>
                      </a:r>
                      <a:r>
                        <a:rPr lang="en-US" sz="1200" b="0" dirty="0">
                          <a:latin typeface="+mj-ea"/>
                          <a:ea typeface="+mj-ea"/>
                        </a:rPr>
                        <a:t>)</a:t>
                      </a:r>
                      <a:br>
                        <a:rPr lang="en-US" sz="1200" b="0" dirty="0">
                          <a:latin typeface="+mj-ea"/>
                          <a:ea typeface="+mj-ea"/>
                        </a:rPr>
                      </a:br>
                      <a:endParaRPr lang="en-US" sz="1200" b="0" dirty="0">
                        <a:latin typeface="+mj-ea"/>
                        <a:ea typeface="+mj-ea"/>
                      </a:endParaRPr>
                    </a:p>
                  </a:txBody>
                  <a:tcPr/>
                </a:tc>
                <a:tc>
                  <a:txBody>
                    <a:bodyPr/>
                    <a:lstStyle/>
                    <a:p>
                      <a:pPr algn="ctr">
                        <a:spcBef>
                          <a:spcPts val="300"/>
                        </a:spcBef>
                        <a:spcAft>
                          <a:spcPts val="300"/>
                        </a:spcAft>
                      </a:pPr>
                      <a:r>
                        <a:rPr lang="en-US" sz="1200" b="0" dirty="0">
                          <a:solidFill>
                            <a:schemeClr val="tx1"/>
                          </a:solidFill>
                          <a:latin typeface="+mj-ea"/>
                          <a:ea typeface="+mn-ea"/>
                          <a:cs typeface="+mn-cs"/>
                          <a:sym typeface="Calibri"/>
                        </a:rPr>
                        <a:t>SDG AHT Members</a:t>
                      </a:r>
                      <a:endParaRPr lang="en-US" sz="1200" b="0" dirty="0">
                        <a:solidFill>
                          <a:schemeClr val="tx1"/>
                        </a:solidFill>
                        <a:latin typeface="+mj-ea"/>
                        <a:ea typeface="+mj-ea"/>
                      </a:endParaRPr>
                    </a:p>
                  </a:txBody>
                  <a:tcPr/>
                </a:tc>
                <a:tc>
                  <a:txBody>
                    <a:bodyPr/>
                    <a:lstStyle/>
                    <a:p>
                      <a:pPr algn="ctr">
                        <a:spcBef>
                          <a:spcPts val="300"/>
                        </a:spcBef>
                        <a:spcAft>
                          <a:spcPts val="300"/>
                        </a:spcAft>
                      </a:pPr>
                      <a:r>
                        <a:rPr lang="en-US" sz="1200" b="0" dirty="0">
                          <a:solidFill>
                            <a:srgbClr val="FF0000"/>
                          </a:solidFill>
                          <a:latin typeface="+mj-ea"/>
                          <a:ea typeface="+mj-ea"/>
                        </a:rPr>
                        <a:t>Awareness webinars done</a:t>
                      </a:r>
                    </a:p>
                    <a:p>
                      <a:pPr algn="ctr">
                        <a:spcBef>
                          <a:spcPts val="300"/>
                        </a:spcBef>
                        <a:spcAft>
                          <a:spcPts val="300"/>
                        </a:spcAft>
                      </a:pPr>
                      <a:r>
                        <a:rPr lang="en-US" sz="1200" b="0" dirty="0">
                          <a:solidFill>
                            <a:srgbClr val="FF0000"/>
                          </a:solidFill>
                          <a:latin typeface="+mj-ea"/>
                          <a:ea typeface="+mj-ea"/>
                        </a:rPr>
                        <a:t>Indicator-specific webinars started</a:t>
                      </a:r>
                    </a:p>
                  </a:txBody>
                  <a:tcPr/>
                </a:tc>
                <a:extLst>
                  <a:ext uri="{0D108BD9-81ED-4DB2-BD59-A6C34878D82A}">
                    <a16:rowId xmlns:a16="http://schemas.microsoft.com/office/drawing/2014/main" val="393186930"/>
                  </a:ext>
                </a:extLst>
              </a:tr>
            </a:tbl>
          </a:graphicData>
        </a:graphic>
      </p:graphicFrame>
    </p:spTree>
    <p:extLst>
      <p:ext uri="{BB962C8B-B14F-4D97-AF65-F5344CB8AC3E}">
        <p14:creationId xmlns:p14="http://schemas.microsoft.com/office/powerpoint/2010/main" val="3660218866"/>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5</a:t>
            </a:fld>
            <a:endParaRPr lang="uk-UA" dirty="0"/>
          </a:p>
        </p:txBody>
      </p:sp>
      <p:graphicFrame>
        <p:nvGraphicFramePr>
          <p:cNvPr id="5" name="Content Placeholder 4"/>
          <p:cNvGraphicFramePr>
            <a:graphicFrameLocks noGrp="1"/>
          </p:cNvGraphicFramePr>
          <p:nvPr>
            <p:ph sz="quarter" idx="10"/>
            <p:extLst/>
          </p:nvPr>
        </p:nvGraphicFramePr>
        <p:xfrm>
          <a:off x="228600" y="1295400"/>
          <a:ext cx="8686800"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ontent Placeholder 3">
            <a:extLst>
              <a:ext uri="{FF2B5EF4-FFF2-40B4-BE49-F238E27FC236}">
                <a16:creationId xmlns:a16="http://schemas.microsoft.com/office/drawing/2014/main" id="{9B51D962-BDEC-DE4C-A0B8-6CA85F7B7523}"/>
              </a:ext>
            </a:extLst>
          </p:cNvPr>
          <p:cNvSpPr>
            <a:spLocks noGrp="1"/>
          </p:cNvSpPr>
          <p:nvPr>
            <p:ph sz="quarter" idx="11"/>
          </p:nvPr>
        </p:nvSpPr>
        <p:spPr>
          <a:xfrm>
            <a:off x="1981200" y="104775"/>
            <a:ext cx="5486400" cy="990600"/>
          </a:xfrm>
        </p:spPr>
        <p:txBody>
          <a:bodyPr/>
          <a:lstStyle/>
          <a:p>
            <a:r>
              <a:rPr lang="en-AU" sz="2400" dirty="0"/>
              <a:t>Solutions to explore against existing challenges</a:t>
            </a:r>
          </a:p>
        </p:txBody>
      </p:sp>
    </p:spTree>
    <p:extLst>
      <p:ext uri="{BB962C8B-B14F-4D97-AF65-F5344CB8AC3E}">
        <p14:creationId xmlns:p14="http://schemas.microsoft.com/office/powerpoint/2010/main" val="1243695396"/>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8C93D4E-8E39-CE4E-AD66-030464634D66}"/>
              </a:ext>
            </a:extLst>
          </p:cNvPr>
          <p:cNvSpPr>
            <a:spLocks noGrp="1"/>
          </p:cNvSpPr>
          <p:nvPr>
            <p:ph type="sldNum" sz="quarter" idx="2"/>
          </p:nvPr>
        </p:nvSpPr>
        <p:spPr/>
        <p:txBody>
          <a:bodyPr/>
          <a:lstStyle/>
          <a:p>
            <a:pPr defTabSz="914400"/>
            <a:fld id="{86CB4B4D-7CA3-9044-876B-883B54F8677D}" type="slidenum">
              <a:rPr lang="uk-UA" smtClean="0"/>
              <a:pPr defTabSz="914400"/>
              <a:t>6</a:t>
            </a:fld>
            <a:endParaRPr lang="uk-UA" dirty="0"/>
          </a:p>
        </p:txBody>
      </p:sp>
      <p:sp>
        <p:nvSpPr>
          <p:cNvPr id="3" name="Content Placeholder 2">
            <a:extLst>
              <a:ext uri="{FF2B5EF4-FFF2-40B4-BE49-F238E27FC236}">
                <a16:creationId xmlns:a16="http://schemas.microsoft.com/office/drawing/2014/main" id="{DA5802CD-16BF-8D40-8FA5-3611A7F9BAE7}"/>
              </a:ext>
            </a:extLst>
          </p:cNvPr>
          <p:cNvSpPr>
            <a:spLocks noGrp="1"/>
          </p:cNvSpPr>
          <p:nvPr>
            <p:ph sz="quarter" idx="10"/>
          </p:nvPr>
        </p:nvSpPr>
        <p:spPr>
          <a:xfrm>
            <a:off x="76200" y="1447800"/>
            <a:ext cx="9067800" cy="2514600"/>
          </a:xfrm>
        </p:spPr>
        <p:txBody>
          <a:bodyPr/>
          <a:lstStyle/>
          <a:p>
            <a:pPr marL="0" indent="0" algn="l">
              <a:buNone/>
            </a:pPr>
            <a:r>
              <a:rPr lang="en-US" b="0" dirty="0"/>
              <a:t>As a demonstration of the effectiveness of “streamlining”, we</a:t>
            </a:r>
            <a:r>
              <a:rPr lang="en-US" dirty="0"/>
              <a:t> proposed : </a:t>
            </a:r>
          </a:p>
          <a:p>
            <a:pPr algn="l"/>
            <a:r>
              <a:rPr lang="en-US" dirty="0"/>
              <a:t>to </a:t>
            </a:r>
            <a:r>
              <a:rPr lang="en-US" b="1" dirty="0"/>
              <a:t>start with 3 SDG indicators </a:t>
            </a:r>
            <a:r>
              <a:rPr lang="en-US" b="0" dirty="0"/>
              <a:t>that are </a:t>
            </a:r>
          </a:p>
          <a:p>
            <a:pPr algn="l"/>
            <a:r>
              <a:rPr lang="en-US" b="1" dirty="0"/>
              <a:t>most ready </a:t>
            </a:r>
            <a:r>
              <a:rPr lang="en-US" b="0" dirty="0"/>
              <a:t>to integrate EO in their processes</a:t>
            </a:r>
            <a:endParaRPr lang="en-US" dirty="0"/>
          </a:p>
          <a:p>
            <a:pPr algn="l"/>
            <a:r>
              <a:rPr lang="en-US" b="0" dirty="0"/>
              <a:t>Same as </a:t>
            </a:r>
            <a:r>
              <a:rPr lang="en-US" dirty="0"/>
              <a:t>3 primary indicators </a:t>
            </a:r>
            <a:r>
              <a:rPr lang="en-US" b="1" dirty="0"/>
              <a:t>selected by the IAEG-SDGs </a:t>
            </a:r>
            <a:r>
              <a:rPr lang="en-US" dirty="0"/>
              <a:t>WGGI </a:t>
            </a:r>
            <a:r>
              <a:rPr lang="en-US" b="0" dirty="0"/>
              <a:t>for the Task Stream on satellite Earth Observation data for the SDG indicators</a:t>
            </a:r>
            <a:endParaRPr lang="en-US" sz="2400" b="0" dirty="0"/>
          </a:p>
        </p:txBody>
      </p:sp>
      <p:sp>
        <p:nvSpPr>
          <p:cNvPr id="5" name="Content Placeholder 3">
            <a:extLst>
              <a:ext uri="{FF2B5EF4-FFF2-40B4-BE49-F238E27FC236}">
                <a16:creationId xmlns:a16="http://schemas.microsoft.com/office/drawing/2014/main" id="{A92630B0-C437-9A42-8635-660E4BCC18F5}"/>
              </a:ext>
            </a:extLst>
          </p:cNvPr>
          <p:cNvSpPr txBox="1">
            <a:spLocks/>
          </p:cNvSpPr>
          <p:nvPr/>
        </p:nvSpPr>
        <p:spPr>
          <a:xfrm>
            <a:off x="1981200" y="104775"/>
            <a:ext cx="5486400" cy="990600"/>
          </a:xfrm>
        </p:spPr>
        <p:txBody>
          <a:bodyPr/>
          <a:lstStyle>
            <a:lvl1pPr defTabSz="457200">
              <a:defRPr>
                <a:solidFill>
                  <a:srgbClr val="002569"/>
                </a:solidFill>
              </a:defRPr>
            </a:lvl1pPr>
            <a:lvl2pPr indent="457200" defTabSz="457200">
              <a:defRPr>
                <a:solidFill>
                  <a:srgbClr val="002569"/>
                </a:solidFill>
              </a:defRPr>
            </a:lvl2pPr>
            <a:lvl3pPr indent="914400" defTabSz="457200">
              <a:defRPr>
                <a:solidFill>
                  <a:srgbClr val="002569"/>
                </a:solidFill>
              </a:defRPr>
            </a:lvl3pPr>
            <a:lvl4pPr indent="1371600" defTabSz="457200">
              <a:defRPr>
                <a:solidFill>
                  <a:srgbClr val="002569"/>
                </a:solidFill>
              </a:defRPr>
            </a:lvl4pPr>
            <a:lvl5pPr indent="1828800" defTabSz="457200">
              <a:defRPr>
                <a:solidFill>
                  <a:srgbClr val="002569"/>
                </a:solidFill>
              </a:defRPr>
            </a:lvl5pPr>
            <a:lvl6pPr indent="2286000" defTabSz="457200">
              <a:defRPr>
                <a:solidFill>
                  <a:srgbClr val="002569"/>
                </a:solidFill>
              </a:defRPr>
            </a:lvl6pPr>
            <a:lvl7pPr indent="2743200" defTabSz="457200">
              <a:defRPr>
                <a:solidFill>
                  <a:srgbClr val="002569"/>
                </a:solidFill>
              </a:defRPr>
            </a:lvl7pPr>
            <a:lvl8pPr indent="3200400" defTabSz="457200">
              <a:defRPr>
                <a:solidFill>
                  <a:srgbClr val="002569"/>
                </a:solidFill>
              </a:defRPr>
            </a:lvl8pPr>
            <a:lvl9pPr indent="3657600" defTabSz="457200">
              <a:defRPr>
                <a:solidFill>
                  <a:srgbClr val="002569"/>
                </a:solidFill>
              </a:defRPr>
            </a:lvl9pPr>
          </a:lstStyle>
          <a:p>
            <a:pPr algn="ctr"/>
            <a:r>
              <a:rPr lang="en-AU" sz="2400" b="1" dirty="0">
                <a:solidFill>
                  <a:schemeClr val="bg1"/>
                </a:solidFill>
                <a:latin typeface="+mj-lt"/>
                <a:sym typeface="Arial Bold"/>
              </a:rPr>
              <a:t>Streamlining of </a:t>
            </a:r>
          </a:p>
          <a:p>
            <a:pPr algn="ctr"/>
            <a:r>
              <a:rPr lang="en-AU" sz="2400" b="1" dirty="0">
                <a:solidFill>
                  <a:schemeClr val="bg1"/>
                </a:solidFill>
                <a:latin typeface="+mj-lt"/>
                <a:sym typeface="Arial Bold"/>
              </a:rPr>
              <a:t>CEOS activities on SDGs</a:t>
            </a:r>
            <a:endParaRPr lang="en-AU" sz="2400" b="1" dirty="0">
              <a:solidFill>
                <a:schemeClr val="bg1"/>
              </a:solidFill>
              <a:latin typeface="+mj-lt"/>
            </a:endParaRPr>
          </a:p>
        </p:txBody>
      </p:sp>
      <p:grpSp>
        <p:nvGrpSpPr>
          <p:cNvPr id="4" name="Group 3">
            <a:extLst>
              <a:ext uri="{FF2B5EF4-FFF2-40B4-BE49-F238E27FC236}">
                <a16:creationId xmlns:a16="http://schemas.microsoft.com/office/drawing/2014/main" id="{0000ED6B-8C76-47B8-878C-A3FB13D06FCA}"/>
              </a:ext>
            </a:extLst>
          </p:cNvPr>
          <p:cNvGrpSpPr/>
          <p:nvPr/>
        </p:nvGrpSpPr>
        <p:grpSpPr>
          <a:xfrm>
            <a:off x="228600" y="4298415"/>
            <a:ext cx="2667000" cy="828000"/>
            <a:chOff x="228600" y="4298415"/>
            <a:chExt cx="2667000" cy="828000"/>
          </a:xfrm>
        </p:grpSpPr>
        <p:sp>
          <p:nvSpPr>
            <p:cNvPr id="6" name="Rounded Rectangle 5">
              <a:extLst>
                <a:ext uri="{FF2B5EF4-FFF2-40B4-BE49-F238E27FC236}">
                  <a16:creationId xmlns:a16="http://schemas.microsoft.com/office/drawing/2014/main" id="{1D1281BF-190E-9C44-B091-99FE22C2A602}"/>
                </a:ext>
              </a:extLst>
            </p:cNvPr>
            <p:cNvSpPr/>
            <p:nvPr/>
          </p:nvSpPr>
          <p:spPr>
            <a:xfrm>
              <a:off x="228600" y="4309172"/>
              <a:ext cx="2667000" cy="817243"/>
            </a:xfrm>
            <a:prstGeom prst="roundRect">
              <a:avLst/>
            </a:prstGeom>
            <a:solidFill>
              <a:srgbClr val="FFFFFF"/>
            </a:solidFill>
            <a:ln w="25400" cap="flat">
              <a:solidFill>
                <a:srgbClr val="00B0F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889000" algn="ctr" rtl="0" latinLnBrk="1" hangingPunct="0"/>
              <a:r>
                <a:rPr lang="en-US" sz="1400" b="1" dirty="0">
                  <a:latin typeface="+mj-lt"/>
                </a:rPr>
                <a:t>SDG 6.6.1 </a:t>
              </a:r>
              <a:br>
                <a:rPr lang="en-US" sz="1400" b="1" dirty="0">
                  <a:latin typeface="+mj-lt"/>
                </a:rPr>
              </a:br>
              <a:r>
                <a:rPr lang="en-US" sz="1400" b="1" dirty="0">
                  <a:latin typeface="+mj-lt"/>
                </a:rPr>
                <a:t>Water related </a:t>
              </a:r>
            </a:p>
            <a:p>
              <a:pPr marL="889000" algn="ctr" rtl="0" latinLnBrk="1" hangingPunct="0"/>
              <a:r>
                <a:rPr lang="en-US" sz="1400" b="1" dirty="0">
                  <a:latin typeface="+mj-lt"/>
                </a:rPr>
                <a:t>Ecosystems</a:t>
              </a:r>
            </a:p>
          </p:txBody>
        </p:sp>
        <p:pic>
          <p:nvPicPr>
            <p:cNvPr id="10" name="Picture 9">
              <a:extLst>
                <a:ext uri="{FF2B5EF4-FFF2-40B4-BE49-F238E27FC236}">
                  <a16:creationId xmlns:a16="http://schemas.microsoft.com/office/drawing/2014/main" id="{042B2AA8-C96D-FC4A-B267-A85C90E9D51B}"/>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99832" y="4298415"/>
              <a:ext cx="828000" cy="828000"/>
            </a:xfrm>
            <a:prstGeom prst="rect">
              <a:avLst/>
            </a:prstGeom>
          </p:spPr>
        </p:pic>
      </p:grpSp>
      <p:grpSp>
        <p:nvGrpSpPr>
          <p:cNvPr id="13" name="Group 12">
            <a:extLst>
              <a:ext uri="{FF2B5EF4-FFF2-40B4-BE49-F238E27FC236}">
                <a16:creationId xmlns:a16="http://schemas.microsoft.com/office/drawing/2014/main" id="{2DF87461-986C-48B0-88D3-D824E9253618}"/>
              </a:ext>
            </a:extLst>
          </p:cNvPr>
          <p:cNvGrpSpPr/>
          <p:nvPr/>
        </p:nvGrpSpPr>
        <p:grpSpPr>
          <a:xfrm>
            <a:off x="6248400" y="4309172"/>
            <a:ext cx="2667000" cy="827885"/>
            <a:chOff x="6248400" y="4309172"/>
            <a:chExt cx="2667000" cy="827885"/>
          </a:xfrm>
        </p:grpSpPr>
        <p:sp>
          <p:nvSpPr>
            <p:cNvPr id="8" name="Rounded Rectangle 7">
              <a:extLst>
                <a:ext uri="{FF2B5EF4-FFF2-40B4-BE49-F238E27FC236}">
                  <a16:creationId xmlns:a16="http://schemas.microsoft.com/office/drawing/2014/main" id="{74AA37A9-AAA2-A245-AB71-C0FE62E6C9E0}"/>
                </a:ext>
              </a:extLst>
            </p:cNvPr>
            <p:cNvSpPr/>
            <p:nvPr/>
          </p:nvSpPr>
          <p:spPr>
            <a:xfrm>
              <a:off x="6248400" y="4309172"/>
              <a:ext cx="2667000" cy="817243"/>
            </a:xfrm>
            <a:prstGeom prst="roundRect">
              <a:avLst/>
            </a:prstGeom>
            <a:solidFill>
              <a:srgbClr val="FFFFFF"/>
            </a:solidFill>
            <a:ln w="25400" cap="flat">
              <a:solidFill>
                <a:srgbClr val="92D05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977900" algn="ctr">
                <a:tabLst>
                  <a:tab pos="7016750" algn="l"/>
                </a:tabLst>
              </a:pPr>
              <a:r>
                <a:rPr lang="en-US" sz="1400" b="1" dirty="0">
                  <a:latin typeface="+mj-lt"/>
                </a:rPr>
                <a:t>SDG 15.3.1 </a:t>
              </a:r>
            </a:p>
            <a:p>
              <a:pPr marL="977900" algn="ctr">
                <a:tabLst>
                  <a:tab pos="7016750" algn="l"/>
                </a:tabLst>
              </a:pPr>
              <a:r>
                <a:rPr lang="en-US" sz="1400" b="1" dirty="0">
                  <a:latin typeface="+mj-lt"/>
                </a:rPr>
                <a:t>Land Degradation Neutrality</a:t>
              </a:r>
            </a:p>
          </p:txBody>
        </p:sp>
        <p:pic>
          <p:nvPicPr>
            <p:cNvPr id="11" name="Picture 10">
              <a:extLst>
                <a:ext uri="{FF2B5EF4-FFF2-40B4-BE49-F238E27FC236}">
                  <a16:creationId xmlns:a16="http://schemas.microsoft.com/office/drawing/2014/main" id="{2A0686FF-2972-7E4D-B4DC-6FD08E62065F}"/>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411115" y="4309172"/>
              <a:ext cx="827885" cy="827885"/>
            </a:xfrm>
            <a:prstGeom prst="rect">
              <a:avLst/>
            </a:prstGeom>
          </p:spPr>
        </p:pic>
      </p:grpSp>
      <p:grpSp>
        <p:nvGrpSpPr>
          <p:cNvPr id="9" name="Group 8">
            <a:extLst>
              <a:ext uri="{FF2B5EF4-FFF2-40B4-BE49-F238E27FC236}">
                <a16:creationId xmlns:a16="http://schemas.microsoft.com/office/drawing/2014/main" id="{1CF44FD7-3343-47FC-AD9B-850862D94352}"/>
              </a:ext>
            </a:extLst>
          </p:cNvPr>
          <p:cNvGrpSpPr/>
          <p:nvPr/>
        </p:nvGrpSpPr>
        <p:grpSpPr>
          <a:xfrm>
            <a:off x="3238500" y="4309172"/>
            <a:ext cx="2667000" cy="830455"/>
            <a:chOff x="3238500" y="4309172"/>
            <a:chExt cx="2667000" cy="830455"/>
          </a:xfrm>
        </p:grpSpPr>
        <p:sp>
          <p:nvSpPr>
            <p:cNvPr id="7" name="Rounded Rectangle 6">
              <a:extLst>
                <a:ext uri="{FF2B5EF4-FFF2-40B4-BE49-F238E27FC236}">
                  <a16:creationId xmlns:a16="http://schemas.microsoft.com/office/drawing/2014/main" id="{D2000C0F-FF83-CD4B-A590-038815A68C79}"/>
                </a:ext>
              </a:extLst>
            </p:cNvPr>
            <p:cNvSpPr/>
            <p:nvPr/>
          </p:nvSpPr>
          <p:spPr>
            <a:xfrm>
              <a:off x="3238500" y="4309172"/>
              <a:ext cx="2667000" cy="817243"/>
            </a:xfrm>
            <a:prstGeom prst="roundRect">
              <a:avLst/>
            </a:prstGeom>
            <a:solidFill>
              <a:srgbClr val="FFFFFF"/>
            </a:solidFill>
            <a:ln w="25400" cap="flat">
              <a:solidFill>
                <a:srgbClr val="FF9A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889000" algn="ctr" rtl="0" latinLnBrk="1" hangingPunct="0"/>
              <a:r>
                <a:rPr lang="en-US" sz="1400" b="1" dirty="0">
                  <a:latin typeface="+mj-lt"/>
                </a:rPr>
                <a:t>SDG 11.3.1</a:t>
              </a:r>
              <a:br>
                <a:rPr lang="en-US" sz="1400" b="1" dirty="0">
                  <a:latin typeface="+mj-lt"/>
                </a:rPr>
              </a:br>
              <a:r>
                <a:rPr lang="en-US" sz="1400" b="1" dirty="0">
                  <a:latin typeface="+mj-lt"/>
                </a:rPr>
                <a:t>Sustainable </a:t>
              </a:r>
            </a:p>
            <a:p>
              <a:pPr marL="889000" algn="ctr" rtl="0" latinLnBrk="1" hangingPunct="0"/>
              <a:r>
                <a:rPr lang="en-US" sz="1400" b="1" dirty="0">
                  <a:latin typeface="+mj-lt"/>
                </a:rPr>
                <a:t>Urbanization</a:t>
              </a:r>
            </a:p>
          </p:txBody>
        </p:sp>
        <p:pic>
          <p:nvPicPr>
            <p:cNvPr id="12" name="Picture 11">
              <a:extLst>
                <a:ext uri="{FF2B5EF4-FFF2-40B4-BE49-F238E27FC236}">
                  <a16:creationId xmlns:a16="http://schemas.microsoft.com/office/drawing/2014/main" id="{AB5836CE-8E4B-F24C-A800-1909AF9F5EEE}"/>
                </a:ext>
              </a:extLst>
            </p:cNvPr>
            <p:cNvPicPr>
              <a:picLocks noChangeAspect="1"/>
            </p:cNvPicPr>
            <p:nvPr/>
          </p:nvPicPr>
          <p:blipFill>
            <a:blip r:embed="rId4"/>
            <a:stretch>
              <a:fillRect/>
            </a:stretch>
          </p:blipFill>
          <p:spPr>
            <a:xfrm>
              <a:off x="3377341" y="4309172"/>
              <a:ext cx="830455" cy="830455"/>
            </a:xfrm>
            <a:prstGeom prst="rect">
              <a:avLst/>
            </a:prstGeom>
          </p:spPr>
        </p:pic>
      </p:grpSp>
    </p:spTree>
    <p:extLst>
      <p:ext uri="{BB962C8B-B14F-4D97-AF65-F5344CB8AC3E}">
        <p14:creationId xmlns:p14="http://schemas.microsoft.com/office/powerpoint/2010/main" val="3437286659"/>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C5DD5C5-6CC8-0F46-8AC4-487CAD6E87CE}"/>
              </a:ext>
            </a:extLst>
          </p:cNvPr>
          <p:cNvSpPr>
            <a:spLocks noGrp="1"/>
          </p:cNvSpPr>
          <p:nvPr>
            <p:ph type="sldNum" sz="quarter" idx="2"/>
          </p:nvPr>
        </p:nvSpPr>
        <p:spPr/>
        <p:txBody>
          <a:bodyPr/>
          <a:lstStyle/>
          <a:p>
            <a:pPr defTabSz="914400"/>
            <a:fld id="{86CB4B4D-7CA3-9044-876B-883B54F8677D}" type="slidenum">
              <a:rPr lang="uk-UA" smtClean="0"/>
              <a:pPr defTabSz="914400"/>
              <a:t>7</a:t>
            </a:fld>
            <a:endParaRPr lang="uk-UA" dirty="0"/>
          </a:p>
        </p:txBody>
      </p:sp>
      <p:sp>
        <p:nvSpPr>
          <p:cNvPr id="4" name="Content Placeholder 3">
            <a:extLst>
              <a:ext uri="{FF2B5EF4-FFF2-40B4-BE49-F238E27FC236}">
                <a16:creationId xmlns:a16="http://schemas.microsoft.com/office/drawing/2014/main" id="{100E7FF0-E18D-3449-A99C-ED785560A358}"/>
              </a:ext>
            </a:extLst>
          </p:cNvPr>
          <p:cNvSpPr>
            <a:spLocks noGrp="1"/>
          </p:cNvSpPr>
          <p:nvPr>
            <p:ph sz="quarter" idx="11"/>
          </p:nvPr>
        </p:nvSpPr>
        <p:spPr/>
        <p:txBody>
          <a:bodyPr anchor="ctr"/>
          <a:lstStyle/>
          <a:p>
            <a:r>
              <a:rPr lang="en-US" dirty="0"/>
              <a:t>SDG-AHT 2019-2021 workplan</a:t>
            </a:r>
          </a:p>
          <a:p>
            <a:r>
              <a:rPr lang="en-US" b="1" dirty="0"/>
              <a:t>Activity lines</a:t>
            </a:r>
          </a:p>
        </p:txBody>
      </p:sp>
      <p:graphicFrame>
        <p:nvGraphicFramePr>
          <p:cNvPr id="14" name="Content Placeholder 13">
            <a:extLst>
              <a:ext uri="{FF2B5EF4-FFF2-40B4-BE49-F238E27FC236}">
                <a16:creationId xmlns:a16="http://schemas.microsoft.com/office/drawing/2014/main" id="{CBC9624E-6C09-2544-BE40-A54C4DE013EF}"/>
              </a:ext>
            </a:extLst>
          </p:cNvPr>
          <p:cNvGraphicFramePr>
            <a:graphicFrameLocks noGrp="1"/>
          </p:cNvGraphicFramePr>
          <p:nvPr>
            <p:ph sz="quarter" idx="10"/>
            <p:extLst>
              <p:ext uri="{D42A27DB-BD31-4B8C-83A1-F6EECF244321}">
                <p14:modId xmlns:p14="http://schemas.microsoft.com/office/powerpoint/2010/main" val="1674963505"/>
              </p:ext>
            </p:extLst>
          </p:nvPr>
        </p:nvGraphicFramePr>
        <p:xfrm>
          <a:off x="152400" y="1371600"/>
          <a:ext cx="8839201" cy="5105402"/>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174419531"/>
                    </a:ext>
                  </a:extLst>
                </a:gridCol>
                <a:gridCol w="1295400">
                  <a:extLst>
                    <a:ext uri="{9D8B030D-6E8A-4147-A177-3AD203B41FA5}">
                      <a16:colId xmlns:a16="http://schemas.microsoft.com/office/drawing/2014/main" val="2556404508"/>
                    </a:ext>
                  </a:extLst>
                </a:gridCol>
                <a:gridCol w="5764851">
                  <a:extLst>
                    <a:ext uri="{9D8B030D-6E8A-4147-A177-3AD203B41FA5}">
                      <a16:colId xmlns:a16="http://schemas.microsoft.com/office/drawing/2014/main" val="3352138557"/>
                    </a:ext>
                  </a:extLst>
                </a:gridCol>
                <a:gridCol w="1321750">
                  <a:extLst>
                    <a:ext uri="{9D8B030D-6E8A-4147-A177-3AD203B41FA5}">
                      <a16:colId xmlns:a16="http://schemas.microsoft.com/office/drawing/2014/main" val="548463665"/>
                    </a:ext>
                  </a:extLst>
                </a:gridCol>
              </a:tblGrid>
              <a:tr h="436922">
                <a:tc>
                  <a:txBody>
                    <a:bodyPr/>
                    <a:lstStyle/>
                    <a:p>
                      <a:pPr algn="ctr">
                        <a:spcBef>
                          <a:spcPts val="300"/>
                        </a:spcBef>
                        <a:spcAft>
                          <a:spcPts val="300"/>
                        </a:spcAft>
                      </a:pPr>
                      <a:r>
                        <a:rPr lang="en-US" sz="1000" dirty="0">
                          <a:effectLst/>
                        </a:rPr>
                        <a:t>#</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Bef>
                          <a:spcPts val="300"/>
                        </a:spcBef>
                        <a:spcAft>
                          <a:spcPts val="300"/>
                        </a:spcAft>
                      </a:pPr>
                      <a:r>
                        <a:rPr lang="en-US" sz="1000" dirty="0">
                          <a:effectLst/>
                        </a:rPr>
                        <a:t>Activity Title</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Bef>
                          <a:spcPts val="300"/>
                        </a:spcBef>
                        <a:spcAft>
                          <a:spcPts val="300"/>
                        </a:spcAft>
                      </a:pPr>
                      <a:r>
                        <a:rPr lang="en-US" sz="1000">
                          <a:effectLst/>
                        </a:rPr>
                        <a:t>Activity Description</a:t>
                      </a:r>
                      <a:endParaRPr lang="en-US"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Bef>
                          <a:spcPts val="300"/>
                        </a:spcBef>
                        <a:spcAft>
                          <a:spcPts val="300"/>
                        </a:spcAft>
                      </a:pPr>
                      <a:r>
                        <a:rPr lang="en-US" sz="1000">
                          <a:effectLst/>
                        </a:rPr>
                        <a:t>Support from CEOS bodies</a:t>
                      </a:r>
                      <a:endParaRPr lang="en-US" sz="10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336406181"/>
                  </a:ext>
                </a:extLst>
              </a:tr>
              <a:tr h="538671">
                <a:tc>
                  <a:txBody>
                    <a:bodyPr/>
                    <a:lstStyle/>
                    <a:p>
                      <a:pPr algn="ctr">
                        <a:spcBef>
                          <a:spcPts val="300"/>
                        </a:spcBef>
                        <a:spcAft>
                          <a:spcPts val="300"/>
                        </a:spcAft>
                      </a:pPr>
                      <a:r>
                        <a:rPr lang="en-US" sz="1000" dirty="0">
                          <a:effectLst/>
                        </a:rPr>
                        <a:t>1</a:t>
                      </a:r>
                      <a:endParaRPr lang="en-US" sz="1000" dirty="0">
                        <a:effectLst/>
                        <a:latin typeface="Times New Roman" panose="02020603050405020304" pitchFamily="18" charset="0"/>
                        <a:ea typeface="Times New Roman" panose="02020603050405020304" pitchFamily="18" charset="0"/>
                      </a:endParaRPr>
                    </a:p>
                  </a:txBody>
                  <a:tcPr marL="68580" marR="68580" marT="36000" marB="36000"/>
                </a:tc>
                <a:tc>
                  <a:txBody>
                    <a:bodyPr/>
                    <a:lstStyle/>
                    <a:p>
                      <a:pPr algn="l">
                        <a:spcBef>
                          <a:spcPts val="300"/>
                        </a:spcBef>
                        <a:spcAft>
                          <a:spcPts val="300"/>
                        </a:spcAft>
                      </a:pPr>
                      <a:r>
                        <a:rPr lang="en-US" sz="1000" b="1" dirty="0">
                          <a:effectLst/>
                        </a:rPr>
                        <a:t>Satellite Data Requirements</a:t>
                      </a:r>
                      <a:br>
                        <a:rPr lang="en-US" sz="1000" b="1" dirty="0">
                          <a:effectLst/>
                        </a:rPr>
                      </a:br>
                      <a:endParaRPr lang="en-US" sz="1000" b="1" dirty="0">
                        <a:effectLst/>
                        <a:latin typeface="Times New Roman" panose="02020603050405020304" pitchFamily="18" charset="0"/>
                        <a:ea typeface="Times New Roman" panose="02020603050405020304" pitchFamily="18" charset="0"/>
                      </a:endParaRPr>
                    </a:p>
                  </a:txBody>
                  <a:tcPr marL="68580" marR="68580" marT="36000" marB="36000"/>
                </a:tc>
                <a:tc>
                  <a:txBody>
                    <a:bodyPr/>
                    <a:lstStyle/>
                    <a:p>
                      <a:pPr marL="182563" lvl="0" indent="-182563" algn="l">
                        <a:spcBef>
                          <a:spcPts val="300"/>
                        </a:spcBef>
                        <a:spcAft>
                          <a:spcPts val="300"/>
                        </a:spcAft>
                        <a:buFont typeface="Wingdings" pitchFamily="2" charset="2"/>
                        <a:buChar char=""/>
                        <a:tabLst/>
                      </a:pPr>
                      <a:r>
                        <a:rPr lang="en-US" sz="1000" dirty="0">
                          <a:solidFill>
                            <a:schemeClr val="dk1"/>
                          </a:solidFill>
                          <a:effectLst/>
                          <a:latin typeface="+mn-lt"/>
                          <a:ea typeface="+mn-ea"/>
                          <a:cs typeface="+mn-cs"/>
                          <a:sym typeface="Calibri"/>
                        </a:rPr>
                        <a:t>Satellite data requirements for the production of SDG indicators, including satellite data coverage, satellite data continuity, availability of satellite Analysis Ready Data.  </a:t>
                      </a:r>
                    </a:p>
                  </a:txBody>
                  <a:tcPr marL="68580" marR="68580" marT="36000" marB="36000"/>
                </a:tc>
                <a:tc>
                  <a:txBody>
                    <a:bodyPr/>
                    <a:lstStyle/>
                    <a:p>
                      <a:pPr algn="ctr">
                        <a:spcBef>
                          <a:spcPts val="300"/>
                        </a:spcBef>
                        <a:spcAft>
                          <a:spcPts val="300"/>
                        </a:spcAft>
                      </a:pPr>
                      <a:r>
                        <a:rPr lang="en-US" sz="1000">
                          <a:effectLst/>
                        </a:rPr>
                        <a:t>LSI-VC</a:t>
                      </a:r>
                      <a:br>
                        <a:rPr lang="en-US" sz="1000">
                          <a:effectLst/>
                        </a:rPr>
                      </a:br>
                      <a:r>
                        <a:rPr lang="en-US" sz="1000">
                          <a:effectLst/>
                        </a:rPr>
                        <a:t>(for the 3 primary indicators)</a:t>
                      </a:r>
                      <a:endParaRPr lang="en-US" sz="1000">
                        <a:effectLst/>
                        <a:latin typeface="Times New Roman" panose="02020603050405020304" pitchFamily="18" charset="0"/>
                        <a:ea typeface="Times New Roman" panose="02020603050405020304" pitchFamily="18" charset="0"/>
                      </a:endParaRPr>
                    </a:p>
                  </a:txBody>
                  <a:tcPr marL="68580" marR="68580" marT="36000" marB="36000"/>
                </a:tc>
                <a:extLst>
                  <a:ext uri="{0D108BD9-81ED-4DB2-BD59-A6C34878D82A}">
                    <a16:rowId xmlns:a16="http://schemas.microsoft.com/office/drawing/2014/main" val="1079861478"/>
                  </a:ext>
                </a:extLst>
              </a:tr>
              <a:tr h="987563">
                <a:tc>
                  <a:txBody>
                    <a:bodyPr/>
                    <a:lstStyle/>
                    <a:p>
                      <a:pPr algn="ctr">
                        <a:spcBef>
                          <a:spcPts val="300"/>
                        </a:spcBef>
                        <a:spcAft>
                          <a:spcPts val="300"/>
                        </a:spcAft>
                      </a:pPr>
                      <a:r>
                        <a:rPr lang="en-US" sz="1000">
                          <a:effectLst/>
                        </a:rPr>
                        <a:t>2</a:t>
                      </a:r>
                      <a:endParaRPr lang="en-US" sz="1000">
                        <a:effectLst/>
                        <a:latin typeface="Times New Roman" panose="02020603050405020304" pitchFamily="18" charset="0"/>
                        <a:ea typeface="Times New Roman" panose="02020603050405020304" pitchFamily="18" charset="0"/>
                      </a:endParaRPr>
                    </a:p>
                  </a:txBody>
                  <a:tcPr marL="68580" marR="68580" marT="36000" marB="36000"/>
                </a:tc>
                <a:tc>
                  <a:txBody>
                    <a:bodyPr/>
                    <a:lstStyle/>
                    <a:p>
                      <a:pPr algn="l">
                        <a:spcBef>
                          <a:spcPts val="300"/>
                        </a:spcBef>
                        <a:spcAft>
                          <a:spcPts val="300"/>
                        </a:spcAft>
                      </a:pPr>
                      <a:r>
                        <a:rPr lang="en-US" sz="1000" b="1" dirty="0">
                          <a:effectLst/>
                        </a:rPr>
                        <a:t>EO Enabling Infrastructures</a:t>
                      </a:r>
                      <a:endParaRPr lang="en-US" sz="1000" b="1" dirty="0">
                        <a:effectLst/>
                        <a:latin typeface="Times New Roman" panose="02020603050405020304" pitchFamily="18" charset="0"/>
                        <a:ea typeface="Times New Roman" panose="02020603050405020304" pitchFamily="18" charset="0"/>
                      </a:endParaRPr>
                    </a:p>
                  </a:txBody>
                  <a:tcPr marL="68580" marR="68580" marT="36000" marB="36000"/>
                </a:tc>
                <a:tc>
                  <a:txBody>
                    <a:bodyPr/>
                    <a:lstStyle/>
                    <a:p>
                      <a:pPr marL="182563" lvl="0" indent="-182563" algn="l">
                        <a:spcBef>
                          <a:spcPts val="300"/>
                        </a:spcBef>
                        <a:spcAft>
                          <a:spcPts val="300"/>
                        </a:spcAft>
                        <a:buFont typeface="Wingdings" pitchFamily="2" charset="2"/>
                        <a:buChar char=""/>
                        <a:tabLst/>
                      </a:pPr>
                      <a:r>
                        <a:rPr lang="en-US" sz="1000" dirty="0">
                          <a:solidFill>
                            <a:schemeClr val="dk1"/>
                          </a:solidFill>
                          <a:effectLst/>
                          <a:latin typeface="+mn-lt"/>
                          <a:ea typeface="+mn-ea"/>
                          <a:cs typeface="+mn-cs"/>
                          <a:sym typeface="Calibri"/>
                        </a:rPr>
                        <a:t>Review of the EO-enabling infrastructures (EO cloud processing platforms, EO data processing and analytics tools including data cubes) available in the CEOS agencies and which can facilitate the uptake of satellite observations and products by SDG stakeholders. </a:t>
                      </a:r>
                    </a:p>
                    <a:p>
                      <a:pPr marL="182563" lvl="0" indent="-182563" algn="l">
                        <a:spcBef>
                          <a:spcPts val="300"/>
                        </a:spcBef>
                        <a:spcAft>
                          <a:spcPts val="300"/>
                        </a:spcAft>
                        <a:buFont typeface="Wingdings" pitchFamily="2" charset="2"/>
                        <a:buChar char=""/>
                        <a:tabLst/>
                      </a:pPr>
                      <a:r>
                        <a:rPr lang="en-US" sz="1000" dirty="0">
                          <a:solidFill>
                            <a:schemeClr val="dk1"/>
                          </a:solidFill>
                          <a:effectLst/>
                          <a:latin typeface="+mn-lt"/>
                          <a:ea typeface="+mn-ea"/>
                          <a:cs typeface="+mn-cs"/>
                          <a:sym typeface="Calibri"/>
                        </a:rPr>
                        <a:t>Development of a CEOS SDG Community Portal for discovery of and access to satellite ARD and EO data sets. </a:t>
                      </a:r>
                    </a:p>
                  </a:txBody>
                  <a:tcPr marL="68580" marR="68580" marT="36000" marB="36000"/>
                </a:tc>
                <a:tc>
                  <a:txBody>
                    <a:bodyPr/>
                    <a:lstStyle/>
                    <a:p>
                      <a:pPr algn="ctr">
                        <a:spcBef>
                          <a:spcPts val="300"/>
                        </a:spcBef>
                        <a:spcAft>
                          <a:spcPts val="300"/>
                        </a:spcAft>
                      </a:pPr>
                      <a:r>
                        <a:rPr lang="en-US" sz="1000">
                          <a:effectLst/>
                        </a:rPr>
                        <a:t>WGISS</a:t>
                      </a:r>
                    </a:p>
                    <a:p>
                      <a:pPr algn="ctr">
                        <a:spcBef>
                          <a:spcPts val="300"/>
                        </a:spcBef>
                        <a:spcAft>
                          <a:spcPts val="300"/>
                        </a:spcAft>
                      </a:pPr>
                      <a:r>
                        <a:rPr lang="en-US" sz="1000">
                          <a:effectLst/>
                        </a:rPr>
                        <a:t>SEO</a:t>
                      </a:r>
                      <a:endParaRPr lang="en-US" sz="1000">
                        <a:effectLst/>
                        <a:latin typeface="Times New Roman" panose="02020603050405020304" pitchFamily="18" charset="0"/>
                        <a:ea typeface="Times New Roman" panose="02020603050405020304" pitchFamily="18" charset="0"/>
                      </a:endParaRPr>
                    </a:p>
                  </a:txBody>
                  <a:tcPr marL="68580" marR="68580" marT="36000" marB="36000"/>
                </a:tc>
                <a:extLst>
                  <a:ext uri="{0D108BD9-81ED-4DB2-BD59-A6C34878D82A}">
                    <a16:rowId xmlns:a16="http://schemas.microsoft.com/office/drawing/2014/main" val="2357952438"/>
                  </a:ext>
                </a:extLst>
              </a:tr>
              <a:tr h="502759">
                <a:tc>
                  <a:txBody>
                    <a:bodyPr/>
                    <a:lstStyle/>
                    <a:p>
                      <a:pPr algn="ctr">
                        <a:spcBef>
                          <a:spcPts val="300"/>
                        </a:spcBef>
                        <a:spcAft>
                          <a:spcPts val="300"/>
                        </a:spcAft>
                      </a:pPr>
                      <a:r>
                        <a:rPr lang="en-US" sz="1000" dirty="0">
                          <a:effectLst/>
                        </a:rPr>
                        <a:t>3</a:t>
                      </a:r>
                      <a:endParaRPr lang="en-US" sz="1000" dirty="0">
                        <a:effectLst/>
                        <a:latin typeface="Times New Roman" panose="02020603050405020304" pitchFamily="18" charset="0"/>
                        <a:ea typeface="Times New Roman" panose="02020603050405020304" pitchFamily="18" charset="0"/>
                      </a:endParaRPr>
                    </a:p>
                  </a:txBody>
                  <a:tcPr marL="68580" marR="68580" marT="36000" marB="36000"/>
                </a:tc>
                <a:tc>
                  <a:txBody>
                    <a:bodyPr/>
                    <a:lstStyle/>
                    <a:p>
                      <a:pPr algn="l">
                        <a:spcBef>
                          <a:spcPts val="300"/>
                        </a:spcBef>
                        <a:spcAft>
                          <a:spcPts val="300"/>
                        </a:spcAft>
                      </a:pPr>
                      <a:r>
                        <a:rPr lang="en-US" sz="1000" b="1">
                          <a:effectLst/>
                        </a:rPr>
                        <a:t>EO Awareness and Capacity Building</a:t>
                      </a:r>
                      <a:endParaRPr lang="en-US" sz="1000" b="1">
                        <a:effectLst/>
                        <a:latin typeface="Times New Roman" panose="02020603050405020304" pitchFamily="18" charset="0"/>
                        <a:ea typeface="Times New Roman" panose="02020603050405020304" pitchFamily="18" charset="0"/>
                      </a:endParaRPr>
                    </a:p>
                  </a:txBody>
                  <a:tcPr marL="68580" marR="68580" marT="36000" marB="36000"/>
                </a:tc>
                <a:tc>
                  <a:txBody>
                    <a:bodyPr/>
                    <a:lstStyle/>
                    <a:p>
                      <a:pPr marL="182563" lvl="0" indent="-182563" algn="l">
                        <a:spcBef>
                          <a:spcPts val="300"/>
                        </a:spcBef>
                        <a:spcAft>
                          <a:spcPts val="300"/>
                        </a:spcAft>
                        <a:buFont typeface="Wingdings" pitchFamily="2" charset="2"/>
                        <a:buChar char=""/>
                        <a:tabLst/>
                      </a:pPr>
                      <a:r>
                        <a:rPr lang="en-US" sz="1000" dirty="0">
                          <a:solidFill>
                            <a:schemeClr val="dk1"/>
                          </a:solidFill>
                          <a:effectLst/>
                          <a:latin typeface="+mn-lt"/>
                          <a:ea typeface="+mn-ea"/>
                          <a:cs typeface="+mn-cs"/>
                          <a:sym typeface="Calibri"/>
                        </a:rPr>
                        <a:t>Capacity Building on advanced satellite-based methodologies for SDG indicators.</a:t>
                      </a:r>
                    </a:p>
                    <a:p>
                      <a:pPr marL="182563" lvl="0" indent="-182563" algn="l">
                        <a:spcBef>
                          <a:spcPts val="300"/>
                        </a:spcBef>
                        <a:spcAft>
                          <a:spcPts val="300"/>
                        </a:spcAft>
                        <a:buFont typeface="Wingdings" pitchFamily="2" charset="2"/>
                        <a:buChar char=""/>
                        <a:tabLst/>
                      </a:pPr>
                      <a:r>
                        <a:rPr lang="en-US" sz="1000" dirty="0">
                          <a:solidFill>
                            <a:schemeClr val="dk1"/>
                          </a:solidFill>
                          <a:effectLst/>
                          <a:latin typeface="+mn-lt"/>
                          <a:ea typeface="+mn-ea"/>
                          <a:cs typeface="+mn-cs"/>
                          <a:sym typeface="Calibri"/>
                        </a:rPr>
                        <a:t>Contribution to GEO Massive Open On-line Courses (MOOCs) on EO for SDG indicators.</a:t>
                      </a:r>
                    </a:p>
                  </a:txBody>
                  <a:tcPr marL="68580" marR="68580" marT="36000" marB="36000"/>
                </a:tc>
                <a:tc>
                  <a:txBody>
                    <a:bodyPr/>
                    <a:lstStyle/>
                    <a:p>
                      <a:pPr algn="ctr">
                        <a:spcBef>
                          <a:spcPts val="300"/>
                        </a:spcBef>
                        <a:spcAft>
                          <a:spcPts val="300"/>
                        </a:spcAft>
                      </a:pPr>
                      <a:r>
                        <a:rPr lang="en-US" sz="1000">
                          <a:effectLst/>
                        </a:rPr>
                        <a:t>WGCapD</a:t>
                      </a:r>
                      <a:endParaRPr lang="en-US" sz="1000">
                        <a:effectLst/>
                        <a:latin typeface="Times New Roman" panose="02020603050405020304" pitchFamily="18" charset="0"/>
                        <a:ea typeface="Times New Roman" panose="02020603050405020304" pitchFamily="18" charset="0"/>
                      </a:endParaRPr>
                    </a:p>
                  </a:txBody>
                  <a:tcPr marL="68580" marR="68580" marT="36000" marB="36000"/>
                </a:tc>
                <a:extLst>
                  <a:ext uri="{0D108BD9-81ED-4DB2-BD59-A6C34878D82A}">
                    <a16:rowId xmlns:a16="http://schemas.microsoft.com/office/drawing/2014/main" val="2608654425"/>
                  </a:ext>
                </a:extLst>
              </a:tr>
              <a:tr h="987563">
                <a:tc>
                  <a:txBody>
                    <a:bodyPr/>
                    <a:lstStyle/>
                    <a:p>
                      <a:pPr algn="ctr">
                        <a:spcBef>
                          <a:spcPts val="300"/>
                        </a:spcBef>
                        <a:spcAft>
                          <a:spcPts val="300"/>
                        </a:spcAft>
                      </a:pPr>
                      <a:r>
                        <a:rPr lang="en-US" sz="1000">
                          <a:effectLst/>
                        </a:rPr>
                        <a:t>4</a:t>
                      </a:r>
                      <a:endParaRPr lang="en-US" sz="1000">
                        <a:effectLst/>
                        <a:latin typeface="Times New Roman" panose="02020603050405020304" pitchFamily="18" charset="0"/>
                        <a:ea typeface="Times New Roman" panose="02020603050405020304" pitchFamily="18" charset="0"/>
                      </a:endParaRPr>
                    </a:p>
                  </a:txBody>
                  <a:tcPr marL="68580" marR="68580" marT="36000" marB="36000"/>
                </a:tc>
                <a:tc>
                  <a:txBody>
                    <a:bodyPr/>
                    <a:lstStyle/>
                    <a:p>
                      <a:pPr algn="l">
                        <a:spcBef>
                          <a:spcPts val="300"/>
                        </a:spcBef>
                        <a:spcAft>
                          <a:spcPts val="300"/>
                        </a:spcAft>
                      </a:pPr>
                      <a:r>
                        <a:rPr lang="en-US" sz="1000" b="1" dirty="0">
                          <a:effectLst/>
                        </a:rPr>
                        <a:t>EO Good Practices Guidance</a:t>
                      </a:r>
                      <a:endParaRPr lang="en-US" sz="1000" b="1" dirty="0">
                        <a:effectLst/>
                        <a:latin typeface="Times New Roman" panose="02020603050405020304" pitchFamily="18" charset="0"/>
                        <a:ea typeface="Times New Roman" panose="02020603050405020304" pitchFamily="18" charset="0"/>
                      </a:endParaRPr>
                    </a:p>
                  </a:txBody>
                  <a:tcPr marL="68580" marR="68580" marT="36000" marB="36000"/>
                </a:tc>
                <a:tc>
                  <a:txBody>
                    <a:bodyPr/>
                    <a:lstStyle/>
                    <a:p>
                      <a:pPr marL="182563" lvl="0" indent="-182563" algn="l">
                        <a:spcBef>
                          <a:spcPts val="300"/>
                        </a:spcBef>
                        <a:spcAft>
                          <a:spcPts val="300"/>
                        </a:spcAft>
                        <a:buFont typeface="Wingdings" pitchFamily="2" charset="2"/>
                        <a:buChar char=""/>
                        <a:tabLst/>
                      </a:pPr>
                      <a:r>
                        <a:rPr lang="en-US" sz="1000" dirty="0">
                          <a:solidFill>
                            <a:schemeClr val="dk1"/>
                          </a:solidFill>
                          <a:effectLst/>
                          <a:latin typeface="+mn-lt"/>
                          <a:ea typeface="+mn-ea"/>
                          <a:cs typeface="+mn-cs"/>
                          <a:sym typeface="Calibri"/>
                        </a:rPr>
                        <a:t>Collection of EO good practices on SDG indicators (including global data sets and open source s/w) developed by the CEOS agencies, to be included in the EO Toolkits on SDG indicators coordinated by GEO EO4SDG</a:t>
                      </a:r>
                    </a:p>
                    <a:p>
                      <a:pPr marL="182563" lvl="0" indent="-182563" algn="l">
                        <a:spcBef>
                          <a:spcPts val="300"/>
                        </a:spcBef>
                        <a:spcAft>
                          <a:spcPts val="300"/>
                        </a:spcAft>
                        <a:buFont typeface="Wingdings" pitchFamily="2" charset="2"/>
                        <a:buChar char=""/>
                        <a:tabLst/>
                      </a:pPr>
                      <a:r>
                        <a:rPr lang="en-US" sz="1000" dirty="0">
                          <a:solidFill>
                            <a:schemeClr val="dk1"/>
                          </a:solidFill>
                          <a:effectLst/>
                          <a:latin typeface="+mn-lt"/>
                          <a:ea typeface="+mn-ea"/>
                          <a:cs typeface="+mn-cs"/>
                          <a:sym typeface="Calibri"/>
                        </a:rPr>
                        <a:t>Develop with GEO EO4SDG a R&amp;D agenda for improved EO methods in response to indicator data gaps.</a:t>
                      </a:r>
                    </a:p>
                  </a:txBody>
                  <a:tcPr marL="68580" marR="68580" marT="36000" marB="36000"/>
                </a:tc>
                <a:tc>
                  <a:txBody>
                    <a:bodyPr/>
                    <a:lstStyle/>
                    <a:p>
                      <a:pPr algn="ctr">
                        <a:spcBef>
                          <a:spcPts val="300"/>
                        </a:spcBef>
                        <a:spcAft>
                          <a:spcPts val="30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68580" marR="68580" marT="36000" marB="36000"/>
                </a:tc>
                <a:extLst>
                  <a:ext uri="{0D108BD9-81ED-4DB2-BD59-A6C34878D82A}">
                    <a16:rowId xmlns:a16="http://schemas.microsoft.com/office/drawing/2014/main" val="2225500609"/>
                  </a:ext>
                </a:extLst>
              </a:tr>
              <a:tr h="825962">
                <a:tc>
                  <a:txBody>
                    <a:bodyPr/>
                    <a:lstStyle/>
                    <a:p>
                      <a:pPr algn="ctr">
                        <a:spcBef>
                          <a:spcPts val="300"/>
                        </a:spcBef>
                        <a:spcAft>
                          <a:spcPts val="300"/>
                        </a:spcAft>
                      </a:pPr>
                      <a:r>
                        <a:rPr lang="en-US" sz="1000">
                          <a:effectLst/>
                        </a:rPr>
                        <a:t>5</a:t>
                      </a:r>
                      <a:endParaRPr lang="en-US" sz="1000">
                        <a:effectLst/>
                        <a:latin typeface="Times New Roman" panose="02020603050405020304" pitchFamily="18" charset="0"/>
                        <a:ea typeface="Times New Roman" panose="02020603050405020304" pitchFamily="18" charset="0"/>
                      </a:endParaRPr>
                    </a:p>
                  </a:txBody>
                  <a:tcPr marL="68580" marR="68580" marT="36000" marB="36000"/>
                </a:tc>
                <a:tc>
                  <a:txBody>
                    <a:bodyPr/>
                    <a:lstStyle/>
                    <a:p>
                      <a:pPr algn="l">
                        <a:spcBef>
                          <a:spcPts val="300"/>
                        </a:spcBef>
                        <a:spcAft>
                          <a:spcPts val="300"/>
                        </a:spcAft>
                      </a:pPr>
                      <a:r>
                        <a:rPr lang="en-US" sz="1000" b="1" dirty="0">
                          <a:effectLst/>
                        </a:rPr>
                        <a:t>EO Demonstration Use Cases</a:t>
                      </a:r>
                      <a:endParaRPr lang="en-US" sz="1000" b="1" dirty="0">
                        <a:effectLst/>
                        <a:latin typeface="Times New Roman" panose="02020603050405020304" pitchFamily="18" charset="0"/>
                        <a:ea typeface="Times New Roman" panose="02020603050405020304" pitchFamily="18" charset="0"/>
                      </a:endParaRPr>
                    </a:p>
                  </a:txBody>
                  <a:tcPr marL="68580" marR="68580" marT="36000" marB="36000"/>
                </a:tc>
                <a:tc>
                  <a:txBody>
                    <a:bodyPr/>
                    <a:lstStyle/>
                    <a:p>
                      <a:pPr marL="182563" lvl="0" indent="-182563" algn="l">
                        <a:spcBef>
                          <a:spcPts val="300"/>
                        </a:spcBef>
                        <a:spcAft>
                          <a:spcPts val="300"/>
                        </a:spcAft>
                        <a:buFont typeface="Wingdings" pitchFamily="2" charset="2"/>
                        <a:buChar char=""/>
                        <a:tabLst/>
                      </a:pPr>
                      <a:r>
                        <a:rPr lang="en-US" sz="1000" dirty="0">
                          <a:solidFill>
                            <a:schemeClr val="dk1"/>
                          </a:solidFill>
                          <a:effectLst/>
                          <a:latin typeface="+mn-lt"/>
                          <a:ea typeface="+mn-ea"/>
                          <a:cs typeface="+mn-cs"/>
                          <a:sym typeface="Calibri"/>
                        </a:rPr>
                        <a:t>Support GEO in the demonstration of EO solutions for SDG monitoring and reporting (EO demonstrations coordinated by GEO/CEOS or undertaken by individual CEOS Agencies) done in partnership with the custodian agencies and/or national authorities.</a:t>
                      </a:r>
                    </a:p>
                    <a:p>
                      <a:pPr marL="182563" lvl="0" indent="-182563" algn="l">
                        <a:spcBef>
                          <a:spcPts val="300"/>
                        </a:spcBef>
                        <a:spcAft>
                          <a:spcPts val="300"/>
                        </a:spcAft>
                        <a:buFont typeface="Wingdings" pitchFamily="2" charset="2"/>
                        <a:buChar char=""/>
                        <a:tabLst/>
                      </a:pPr>
                      <a:r>
                        <a:rPr lang="en-US" sz="1000" dirty="0" err="1">
                          <a:solidFill>
                            <a:schemeClr val="dk1"/>
                          </a:solidFill>
                          <a:effectLst/>
                          <a:latin typeface="+mn-lt"/>
                          <a:ea typeface="+mn-ea"/>
                          <a:cs typeface="+mn-cs"/>
                          <a:sym typeface="Calibri"/>
                        </a:rPr>
                        <a:t>Customisation</a:t>
                      </a:r>
                      <a:r>
                        <a:rPr lang="en-US" sz="1000" dirty="0">
                          <a:solidFill>
                            <a:schemeClr val="dk1"/>
                          </a:solidFill>
                          <a:effectLst/>
                          <a:latin typeface="+mn-lt"/>
                          <a:ea typeface="+mn-ea"/>
                          <a:cs typeface="+mn-cs"/>
                          <a:sym typeface="Calibri"/>
                        </a:rPr>
                        <a:t> of CEOS ODC workflows (in whole or in part) for SDG monitoring and reporting. </a:t>
                      </a:r>
                    </a:p>
                  </a:txBody>
                  <a:tcPr marL="68580" marR="68580" marT="36000" marB="36000"/>
                </a:tc>
                <a:tc>
                  <a:txBody>
                    <a:bodyPr/>
                    <a:lstStyle/>
                    <a:p>
                      <a:pPr algn="ctr">
                        <a:spcBef>
                          <a:spcPts val="300"/>
                        </a:spcBef>
                        <a:spcAft>
                          <a:spcPts val="300"/>
                        </a:spcAft>
                      </a:pPr>
                      <a:r>
                        <a:rPr lang="en-US" sz="1000" dirty="0">
                          <a:effectLst/>
                        </a:rPr>
                        <a:t>SEO</a:t>
                      </a:r>
                      <a:endParaRPr lang="en-US" sz="1000" dirty="0">
                        <a:effectLst/>
                        <a:latin typeface="Times New Roman" panose="02020603050405020304" pitchFamily="18" charset="0"/>
                        <a:ea typeface="Times New Roman" panose="02020603050405020304" pitchFamily="18" charset="0"/>
                      </a:endParaRPr>
                    </a:p>
                  </a:txBody>
                  <a:tcPr marL="68580" marR="68580" marT="36000" marB="36000"/>
                </a:tc>
                <a:extLst>
                  <a:ext uri="{0D108BD9-81ED-4DB2-BD59-A6C34878D82A}">
                    <a16:rowId xmlns:a16="http://schemas.microsoft.com/office/drawing/2014/main" val="621676976"/>
                  </a:ext>
                </a:extLst>
              </a:tr>
              <a:tr h="825962">
                <a:tc>
                  <a:txBody>
                    <a:bodyPr/>
                    <a:lstStyle/>
                    <a:p>
                      <a:pPr algn="ctr">
                        <a:spcBef>
                          <a:spcPts val="300"/>
                        </a:spcBef>
                        <a:spcAft>
                          <a:spcPts val="300"/>
                        </a:spcAft>
                      </a:pPr>
                      <a:r>
                        <a:rPr lang="en-US" sz="1000" dirty="0">
                          <a:effectLst/>
                        </a:rPr>
                        <a:t>6</a:t>
                      </a:r>
                      <a:endParaRPr lang="en-US" sz="1000" dirty="0">
                        <a:effectLst/>
                        <a:latin typeface="Times New Roman" panose="02020603050405020304" pitchFamily="18" charset="0"/>
                        <a:ea typeface="Times New Roman" panose="02020603050405020304" pitchFamily="18" charset="0"/>
                      </a:endParaRPr>
                    </a:p>
                  </a:txBody>
                  <a:tcPr marL="68580" marR="68580" marT="36000" marB="36000"/>
                </a:tc>
                <a:tc>
                  <a:txBody>
                    <a:bodyPr/>
                    <a:lstStyle/>
                    <a:p>
                      <a:pPr algn="l">
                        <a:spcBef>
                          <a:spcPts val="300"/>
                        </a:spcBef>
                        <a:spcAft>
                          <a:spcPts val="300"/>
                        </a:spcAft>
                      </a:pPr>
                      <a:r>
                        <a:rPr lang="en-US" sz="1000" b="1" dirty="0">
                          <a:effectLst/>
                        </a:rPr>
                        <a:t>EO Quality Standards</a:t>
                      </a:r>
                      <a:endParaRPr lang="en-US" sz="1000" b="1" dirty="0">
                        <a:effectLst/>
                        <a:latin typeface="Times New Roman" panose="02020603050405020304" pitchFamily="18" charset="0"/>
                        <a:ea typeface="Times New Roman" panose="02020603050405020304" pitchFamily="18" charset="0"/>
                      </a:endParaRPr>
                    </a:p>
                  </a:txBody>
                  <a:tcPr marL="68580" marR="68580" marT="36000" marB="36000"/>
                </a:tc>
                <a:tc>
                  <a:txBody>
                    <a:bodyPr/>
                    <a:lstStyle/>
                    <a:p>
                      <a:pPr marL="182563" lvl="0" indent="-182563" algn="l">
                        <a:spcBef>
                          <a:spcPts val="300"/>
                        </a:spcBef>
                        <a:spcAft>
                          <a:spcPts val="300"/>
                        </a:spcAft>
                        <a:buFont typeface="Wingdings" pitchFamily="2" charset="2"/>
                        <a:buChar char=""/>
                        <a:tabLst/>
                      </a:pPr>
                      <a:r>
                        <a:rPr lang="en-US" sz="1000" dirty="0">
                          <a:solidFill>
                            <a:schemeClr val="dk1"/>
                          </a:solidFill>
                          <a:effectLst/>
                          <a:latin typeface="+mn-lt"/>
                          <a:ea typeface="+mn-ea"/>
                          <a:cs typeface="+mn-cs"/>
                          <a:sym typeface="Calibri"/>
                        </a:rPr>
                        <a:t>Development of quality standards on the use of EO satellite data in the SDG global indicator framework.</a:t>
                      </a:r>
                    </a:p>
                    <a:p>
                      <a:pPr marL="182563" lvl="0" indent="-182563" algn="l">
                        <a:spcBef>
                          <a:spcPts val="300"/>
                        </a:spcBef>
                        <a:spcAft>
                          <a:spcPts val="300"/>
                        </a:spcAft>
                        <a:buFont typeface="Wingdings" pitchFamily="2" charset="2"/>
                        <a:buChar char=""/>
                        <a:tabLst/>
                      </a:pPr>
                      <a:r>
                        <a:rPr lang="en-US" sz="1000" dirty="0">
                          <a:solidFill>
                            <a:schemeClr val="dk1"/>
                          </a:solidFill>
                          <a:effectLst/>
                          <a:latin typeface="+mn-lt"/>
                          <a:ea typeface="+mn-ea"/>
                          <a:cs typeface="+mn-cs"/>
                          <a:sym typeface="Calibri"/>
                        </a:rPr>
                        <a:t>Production of guidelines for countries on EO data accuracy assessment (and associated level of confidence) in relation to the integration of EO in SDG indicator workflows.</a:t>
                      </a:r>
                    </a:p>
                  </a:txBody>
                  <a:tcPr marL="68580" marR="68580" marT="36000" marB="36000"/>
                </a:tc>
                <a:tc>
                  <a:txBody>
                    <a:bodyPr/>
                    <a:lstStyle/>
                    <a:p>
                      <a:pPr algn="ctr">
                        <a:spcBef>
                          <a:spcPts val="300"/>
                        </a:spcBef>
                        <a:spcAft>
                          <a:spcPts val="300"/>
                        </a:spcAft>
                      </a:pPr>
                      <a:r>
                        <a:rPr lang="en-US" sz="1000" dirty="0">
                          <a:effectLst/>
                        </a:rPr>
                        <a:t>WGCV</a:t>
                      </a:r>
                      <a:endParaRPr lang="en-US" sz="1000" dirty="0">
                        <a:effectLst/>
                        <a:latin typeface="Times New Roman" panose="02020603050405020304" pitchFamily="18" charset="0"/>
                        <a:ea typeface="Times New Roman" panose="02020603050405020304" pitchFamily="18" charset="0"/>
                      </a:endParaRPr>
                    </a:p>
                  </a:txBody>
                  <a:tcPr marL="68580" marR="68580" marT="36000" marB="36000"/>
                </a:tc>
                <a:extLst>
                  <a:ext uri="{0D108BD9-81ED-4DB2-BD59-A6C34878D82A}">
                    <a16:rowId xmlns:a16="http://schemas.microsoft.com/office/drawing/2014/main" val="2316390750"/>
                  </a:ext>
                </a:extLst>
              </a:tr>
            </a:tbl>
          </a:graphicData>
        </a:graphic>
      </p:graphicFrame>
    </p:spTree>
    <p:extLst>
      <p:ext uri="{BB962C8B-B14F-4D97-AF65-F5344CB8AC3E}">
        <p14:creationId xmlns:p14="http://schemas.microsoft.com/office/powerpoint/2010/main" val="3803474704"/>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C5DD5C5-6CC8-0F46-8AC4-487CAD6E87CE}"/>
              </a:ext>
            </a:extLst>
          </p:cNvPr>
          <p:cNvSpPr>
            <a:spLocks noGrp="1"/>
          </p:cNvSpPr>
          <p:nvPr>
            <p:ph type="sldNum" sz="quarter" idx="2"/>
          </p:nvPr>
        </p:nvSpPr>
        <p:spPr/>
        <p:txBody>
          <a:bodyPr/>
          <a:lstStyle/>
          <a:p>
            <a:pPr defTabSz="914400"/>
            <a:fld id="{86CB4B4D-7CA3-9044-876B-883B54F8677D}" type="slidenum">
              <a:rPr lang="uk-UA" smtClean="0"/>
              <a:pPr defTabSz="914400"/>
              <a:t>8</a:t>
            </a:fld>
            <a:endParaRPr lang="uk-UA" dirty="0"/>
          </a:p>
        </p:txBody>
      </p:sp>
      <p:sp>
        <p:nvSpPr>
          <p:cNvPr id="4" name="Content Placeholder 3">
            <a:extLst>
              <a:ext uri="{FF2B5EF4-FFF2-40B4-BE49-F238E27FC236}">
                <a16:creationId xmlns:a16="http://schemas.microsoft.com/office/drawing/2014/main" id="{100E7FF0-E18D-3449-A99C-ED785560A358}"/>
              </a:ext>
            </a:extLst>
          </p:cNvPr>
          <p:cNvSpPr>
            <a:spLocks noGrp="1"/>
          </p:cNvSpPr>
          <p:nvPr>
            <p:ph sz="quarter" idx="11"/>
          </p:nvPr>
        </p:nvSpPr>
        <p:spPr>
          <a:xfrm>
            <a:off x="2057400" y="304800"/>
            <a:ext cx="5486400" cy="533400"/>
          </a:xfrm>
        </p:spPr>
        <p:txBody>
          <a:bodyPr anchor="ctr"/>
          <a:lstStyle/>
          <a:p>
            <a:r>
              <a:rPr lang="en-US" dirty="0"/>
              <a:t>SDG-AHT 2019-2021 workplan</a:t>
            </a:r>
          </a:p>
          <a:p>
            <a:r>
              <a:rPr lang="en-US" b="1" dirty="0"/>
              <a:t>Deliverables </a:t>
            </a:r>
            <a:r>
              <a:rPr lang="en-US" sz="1600" dirty="0"/>
              <a:t>(starting with the 3 priority indicators)</a:t>
            </a:r>
            <a:endParaRPr lang="en-US" dirty="0"/>
          </a:p>
        </p:txBody>
      </p:sp>
      <p:graphicFrame>
        <p:nvGraphicFramePr>
          <p:cNvPr id="6" name="Content Placeholder 5">
            <a:extLst>
              <a:ext uri="{FF2B5EF4-FFF2-40B4-BE49-F238E27FC236}">
                <a16:creationId xmlns:a16="http://schemas.microsoft.com/office/drawing/2014/main" id="{2AAD52C9-176C-BD43-982B-7A94221AD12F}"/>
              </a:ext>
            </a:extLst>
          </p:cNvPr>
          <p:cNvGraphicFramePr>
            <a:graphicFrameLocks noGrp="1"/>
          </p:cNvGraphicFramePr>
          <p:nvPr>
            <p:ph sz="quarter" idx="10"/>
            <p:extLst>
              <p:ext uri="{D42A27DB-BD31-4B8C-83A1-F6EECF244321}">
                <p14:modId xmlns:p14="http://schemas.microsoft.com/office/powerpoint/2010/main" val="3527701543"/>
              </p:ext>
            </p:extLst>
          </p:nvPr>
        </p:nvGraphicFramePr>
        <p:xfrm>
          <a:off x="152399" y="1295400"/>
          <a:ext cx="8915401" cy="5237963"/>
        </p:xfrm>
        <a:graphic>
          <a:graphicData uri="http://schemas.openxmlformats.org/drawingml/2006/table">
            <a:tbl>
              <a:tblPr firstRow="1" bandRow="1">
                <a:tableStyleId>{5C22544A-7EE6-4342-B048-85BDC9FD1C3A}</a:tableStyleId>
              </a:tblPr>
              <a:tblGrid>
                <a:gridCol w="1600201">
                  <a:extLst>
                    <a:ext uri="{9D8B030D-6E8A-4147-A177-3AD203B41FA5}">
                      <a16:colId xmlns:a16="http://schemas.microsoft.com/office/drawing/2014/main" val="272833768"/>
                    </a:ext>
                  </a:extLst>
                </a:gridCol>
                <a:gridCol w="3352800">
                  <a:extLst>
                    <a:ext uri="{9D8B030D-6E8A-4147-A177-3AD203B41FA5}">
                      <a16:colId xmlns:a16="http://schemas.microsoft.com/office/drawing/2014/main" val="2146385453"/>
                    </a:ext>
                  </a:extLst>
                </a:gridCol>
                <a:gridCol w="1418556">
                  <a:extLst>
                    <a:ext uri="{9D8B030D-6E8A-4147-A177-3AD203B41FA5}">
                      <a16:colId xmlns:a16="http://schemas.microsoft.com/office/drawing/2014/main" val="1667267394"/>
                    </a:ext>
                  </a:extLst>
                </a:gridCol>
                <a:gridCol w="1271922">
                  <a:extLst>
                    <a:ext uri="{9D8B030D-6E8A-4147-A177-3AD203B41FA5}">
                      <a16:colId xmlns:a16="http://schemas.microsoft.com/office/drawing/2014/main" val="157482578"/>
                    </a:ext>
                  </a:extLst>
                </a:gridCol>
                <a:gridCol w="1271922">
                  <a:extLst>
                    <a:ext uri="{9D8B030D-6E8A-4147-A177-3AD203B41FA5}">
                      <a16:colId xmlns:a16="http://schemas.microsoft.com/office/drawing/2014/main" val="3562706832"/>
                    </a:ext>
                  </a:extLst>
                </a:gridCol>
              </a:tblGrid>
              <a:tr h="257499">
                <a:tc>
                  <a:txBody>
                    <a:bodyPr/>
                    <a:lstStyle/>
                    <a:p>
                      <a:pPr algn="ctr">
                        <a:spcBef>
                          <a:spcPts val="600"/>
                        </a:spcBef>
                        <a:spcAft>
                          <a:spcPts val="600"/>
                        </a:spcAft>
                      </a:pPr>
                      <a:r>
                        <a:rPr lang="en-US" sz="1050" dirty="0">
                          <a:effectLst/>
                        </a:rPr>
                        <a:t>CEO Activities</a:t>
                      </a:r>
                      <a:endParaRPr lang="en-US"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36000" marB="36000"/>
                </a:tc>
                <a:tc>
                  <a:txBody>
                    <a:bodyPr/>
                    <a:lstStyle/>
                    <a:p>
                      <a:pPr algn="ctr">
                        <a:spcBef>
                          <a:spcPts val="600"/>
                        </a:spcBef>
                        <a:spcAft>
                          <a:spcPts val="600"/>
                        </a:spcAft>
                      </a:pPr>
                      <a:r>
                        <a:rPr lang="en-US" sz="1050" dirty="0">
                          <a:effectLst/>
                        </a:rPr>
                        <a:t>CEOS Deliverables</a:t>
                      </a:r>
                      <a:endParaRPr lang="en-US"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36000" marB="36000"/>
                </a:tc>
                <a:tc>
                  <a:txBody>
                    <a:bodyPr/>
                    <a:lstStyle/>
                    <a:p>
                      <a:pPr algn="ctr">
                        <a:spcBef>
                          <a:spcPts val="600"/>
                        </a:spcBef>
                        <a:spcAft>
                          <a:spcPts val="600"/>
                        </a:spcAft>
                      </a:pPr>
                      <a:r>
                        <a:rPr lang="en-US" sz="1050">
                          <a:effectLst/>
                        </a:rPr>
                        <a:t>Timeline</a:t>
                      </a:r>
                      <a:endParaRPr lang="en-US"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36000" marB="36000"/>
                </a:tc>
                <a:tc>
                  <a:txBody>
                    <a:bodyPr/>
                    <a:lstStyle/>
                    <a:p>
                      <a:pPr algn="ctr">
                        <a:spcBef>
                          <a:spcPts val="600"/>
                        </a:spcBef>
                        <a:spcAft>
                          <a:spcPts val="600"/>
                        </a:spcAft>
                      </a:pPr>
                      <a:r>
                        <a:rPr lang="en-US" sz="1050">
                          <a:effectLst/>
                        </a:rPr>
                        <a:t>Lead</a:t>
                      </a:r>
                      <a:endParaRPr lang="en-US"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36000" marB="36000"/>
                </a:tc>
                <a:tc>
                  <a:txBody>
                    <a:bodyPr/>
                    <a:lstStyle/>
                    <a:p>
                      <a:pPr algn="ctr">
                        <a:spcBef>
                          <a:spcPts val="600"/>
                        </a:spcBef>
                        <a:spcAft>
                          <a:spcPts val="600"/>
                        </a:spcAft>
                      </a:pPr>
                      <a:r>
                        <a:rPr lang="en-US" sz="1050">
                          <a:effectLst/>
                        </a:rPr>
                        <a:t>Contributors</a:t>
                      </a:r>
                      <a:endParaRPr lang="en-US"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36000" marB="36000"/>
                </a:tc>
                <a:extLst>
                  <a:ext uri="{0D108BD9-81ED-4DB2-BD59-A6C34878D82A}">
                    <a16:rowId xmlns:a16="http://schemas.microsoft.com/office/drawing/2014/main" val="3267858679"/>
                  </a:ext>
                </a:extLst>
              </a:tr>
              <a:tr h="498182">
                <a:tc>
                  <a:txBody>
                    <a:bodyPr/>
                    <a:lstStyle/>
                    <a:p>
                      <a:pPr algn="l">
                        <a:spcBef>
                          <a:spcPts val="600"/>
                        </a:spcBef>
                        <a:spcAft>
                          <a:spcPts val="600"/>
                        </a:spcAft>
                      </a:pPr>
                      <a:r>
                        <a:rPr lang="en-US" sz="1100" b="1" dirty="0">
                          <a:effectLst/>
                        </a:rPr>
                        <a:t>Satellite Data Requirements</a:t>
                      </a:r>
                      <a:endParaRPr lang="en-US" sz="11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72000" marB="72000">
                    <a:solidFill>
                      <a:schemeClr val="accent1">
                        <a:lumMod val="40000"/>
                        <a:lumOff val="60000"/>
                      </a:schemeClr>
                    </a:solidFill>
                  </a:tcPr>
                </a:tc>
                <a:tc>
                  <a:txBody>
                    <a:bodyPr/>
                    <a:lstStyle/>
                    <a:p>
                      <a:pPr algn="l">
                        <a:spcBef>
                          <a:spcPts val="600"/>
                        </a:spcBef>
                        <a:spcAft>
                          <a:spcPts val="600"/>
                        </a:spcAft>
                      </a:pPr>
                      <a:r>
                        <a:rPr lang="en-US" sz="1100" dirty="0">
                          <a:effectLst/>
                        </a:rPr>
                        <a:t>TN on Satellite Data Requirements</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72000" marB="72000">
                    <a:solidFill>
                      <a:schemeClr val="accent1">
                        <a:lumMod val="40000"/>
                        <a:lumOff val="60000"/>
                      </a:schemeClr>
                    </a:solidFill>
                  </a:tcPr>
                </a:tc>
                <a:tc>
                  <a:txBody>
                    <a:bodyPr/>
                    <a:lstStyle/>
                    <a:p>
                      <a:pPr algn="ctr">
                        <a:spcBef>
                          <a:spcPts val="600"/>
                        </a:spcBef>
                        <a:spcAft>
                          <a:spcPts val="600"/>
                        </a:spcAft>
                      </a:pPr>
                      <a:r>
                        <a:rPr lang="en-US" sz="1100" dirty="0">
                          <a:effectLst/>
                        </a:rPr>
                        <a:t>SIT 35</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72000" marB="72000">
                    <a:solidFill>
                      <a:schemeClr val="accent1">
                        <a:lumMod val="40000"/>
                        <a:lumOff val="60000"/>
                      </a:schemeClr>
                    </a:solidFill>
                  </a:tcPr>
                </a:tc>
                <a:tc>
                  <a:txBody>
                    <a:bodyPr/>
                    <a:lstStyle/>
                    <a:p>
                      <a:pPr algn="ctr">
                        <a:spcBef>
                          <a:spcPts val="600"/>
                        </a:spcBef>
                        <a:spcAft>
                          <a:spcPts val="600"/>
                        </a:spcAft>
                      </a:pPr>
                      <a:r>
                        <a:rPr lang="en-US" sz="1100" dirty="0">
                          <a:effectLst/>
                        </a:rPr>
                        <a:t>CSIRO</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72000" marB="72000">
                    <a:solidFill>
                      <a:schemeClr val="accent1">
                        <a:lumMod val="40000"/>
                        <a:lumOff val="60000"/>
                      </a:schemeClr>
                    </a:solidFill>
                  </a:tcPr>
                </a:tc>
                <a:tc>
                  <a:txBody>
                    <a:bodyPr/>
                    <a:lstStyle/>
                    <a:p>
                      <a:pPr algn="ctr">
                        <a:spcBef>
                          <a:spcPts val="600"/>
                        </a:spcBef>
                        <a:spcAft>
                          <a:spcPts val="600"/>
                        </a:spcAft>
                      </a:pPr>
                      <a:r>
                        <a:rPr lang="en-US" sz="1100" dirty="0">
                          <a:effectLst/>
                        </a:rPr>
                        <a:t>NASA, ESA, JAXA</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72000" marB="72000">
                    <a:solidFill>
                      <a:schemeClr val="accent1">
                        <a:lumMod val="40000"/>
                        <a:lumOff val="60000"/>
                      </a:schemeClr>
                    </a:solidFill>
                  </a:tcPr>
                </a:tc>
                <a:extLst>
                  <a:ext uri="{0D108BD9-81ED-4DB2-BD59-A6C34878D82A}">
                    <a16:rowId xmlns:a16="http://schemas.microsoft.com/office/drawing/2014/main" val="432617552"/>
                  </a:ext>
                </a:extLst>
              </a:tr>
              <a:tr h="498182">
                <a:tc rowSpan="2">
                  <a:txBody>
                    <a:bodyPr/>
                    <a:lstStyle/>
                    <a:p>
                      <a:pPr algn="l">
                        <a:spcBef>
                          <a:spcPts val="600"/>
                        </a:spcBef>
                        <a:spcAft>
                          <a:spcPts val="600"/>
                        </a:spcAft>
                      </a:pPr>
                      <a:r>
                        <a:rPr lang="en-US" sz="1100" b="1" dirty="0">
                          <a:effectLst/>
                        </a:rPr>
                        <a:t>EO Enabling Infrastructures</a:t>
                      </a:r>
                    </a:p>
                    <a:p>
                      <a:pPr algn="l">
                        <a:spcBef>
                          <a:spcPts val="600"/>
                        </a:spcBef>
                        <a:spcAft>
                          <a:spcPts val="600"/>
                        </a:spcAft>
                      </a:pPr>
                      <a:r>
                        <a:rPr lang="en-US" sz="1100" b="1" dirty="0">
                          <a:effectLst/>
                        </a:rPr>
                        <a:t> </a:t>
                      </a:r>
                      <a:endParaRPr lang="en-US" sz="11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72000" marB="72000">
                    <a:solidFill>
                      <a:schemeClr val="accent1">
                        <a:lumMod val="20000"/>
                        <a:lumOff val="80000"/>
                      </a:schemeClr>
                    </a:solidFill>
                  </a:tcPr>
                </a:tc>
                <a:tc>
                  <a:txBody>
                    <a:bodyPr/>
                    <a:lstStyle/>
                    <a:p>
                      <a:pPr algn="l">
                        <a:spcBef>
                          <a:spcPts val="600"/>
                        </a:spcBef>
                        <a:spcAft>
                          <a:spcPts val="600"/>
                        </a:spcAft>
                      </a:pPr>
                      <a:r>
                        <a:rPr lang="en-US" sz="1100" dirty="0">
                          <a:effectLst/>
                        </a:rPr>
                        <a:t>TN on EO Enabling Infrastructures</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72000" marB="72000">
                    <a:solidFill>
                      <a:schemeClr val="accent1">
                        <a:lumMod val="20000"/>
                        <a:lumOff val="80000"/>
                      </a:schemeClr>
                    </a:solidFill>
                  </a:tcPr>
                </a:tc>
                <a:tc>
                  <a:txBody>
                    <a:bodyPr/>
                    <a:lstStyle/>
                    <a:p>
                      <a:pPr algn="ctr">
                        <a:spcBef>
                          <a:spcPts val="600"/>
                        </a:spcBef>
                        <a:spcAft>
                          <a:spcPts val="600"/>
                        </a:spcAft>
                      </a:pPr>
                      <a:r>
                        <a:rPr lang="en-US" sz="1100" dirty="0">
                          <a:effectLst/>
                        </a:rPr>
                        <a:t>SIT TW 2020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72000" marB="72000">
                    <a:solidFill>
                      <a:schemeClr val="accent1">
                        <a:lumMod val="20000"/>
                        <a:lumOff val="80000"/>
                      </a:schemeClr>
                    </a:solidFill>
                  </a:tcPr>
                </a:tc>
                <a:tc>
                  <a:txBody>
                    <a:bodyPr/>
                    <a:lstStyle/>
                    <a:p>
                      <a:pPr algn="ctr">
                        <a:spcBef>
                          <a:spcPts val="600"/>
                        </a:spcBef>
                        <a:spcAft>
                          <a:spcPts val="600"/>
                        </a:spcAft>
                      </a:pPr>
                      <a:r>
                        <a:rPr lang="en-US" sz="1100" dirty="0">
                          <a:effectLst/>
                        </a:rPr>
                        <a:t>ESA</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72000" marB="72000">
                    <a:solidFill>
                      <a:schemeClr val="accent1">
                        <a:lumMod val="20000"/>
                        <a:lumOff val="80000"/>
                      </a:schemeClr>
                    </a:solidFill>
                  </a:tcPr>
                </a:tc>
                <a:tc>
                  <a:txBody>
                    <a:bodyPr/>
                    <a:lstStyle/>
                    <a:p>
                      <a:pPr algn="ctr">
                        <a:spcBef>
                          <a:spcPts val="600"/>
                        </a:spcBef>
                        <a:spcAft>
                          <a:spcPts val="600"/>
                        </a:spcAft>
                      </a:pPr>
                      <a:r>
                        <a:rPr lang="en-US" sz="1100">
                          <a:effectLst/>
                        </a:rPr>
                        <a:t>CSIRO, NASA</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72000" marB="72000">
                    <a:solidFill>
                      <a:schemeClr val="accent1">
                        <a:lumMod val="20000"/>
                        <a:lumOff val="80000"/>
                      </a:schemeClr>
                    </a:solidFill>
                  </a:tcPr>
                </a:tc>
                <a:extLst>
                  <a:ext uri="{0D108BD9-81ED-4DB2-BD59-A6C34878D82A}">
                    <a16:rowId xmlns:a16="http://schemas.microsoft.com/office/drawing/2014/main" val="4293515170"/>
                  </a:ext>
                </a:extLst>
              </a:tr>
              <a:tr h="498182">
                <a:tc vMerge="1">
                  <a:txBody>
                    <a:bodyPr/>
                    <a:lstStyle/>
                    <a:p>
                      <a:endParaRPr lang="en-US"/>
                    </a:p>
                  </a:txBody>
                  <a:tcPr/>
                </a:tc>
                <a:tc>
                  <a:txBody>
                    <a:bodyPr/>
                    <a:lstStyle/>
                    <a:p>
                      <a:pPr algn="l">
                        <a:spcBef>
                          <a:spcPts val="600"/>
                        </a:spcBef>
                        <a:spcAft>
                          <a:spcPts val="600"/>
                        </a:spcAft>
                      </a:pPr>
                      <a:r>
                        <a:rPr lang="en-US" sz="1100" dirty="0">
                          <a:effectLst/>
                        </a:rPr>
                        <a:t>CEOS Community Portal on SDG</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72000" marB="72000">
                    <a:solidFill>
                      <a:schemeClr val="accent1">
                        <a:lumMod val="20000"/>
                        <a:lumOff val="80000"/>
                      </a:schemeClr>
                    </a:solidFill>
                  </a:tcPr>
                </a:tc>
                <a:tc>
                  <a:txBody>
                    <a:bodyPr/>
                    <a:lstStyle/>
                    <a:p>
                      <a:pPr algn="ctr">
                        <a:spcBef>
                          <a:spcPts val="600"/>
                        </a:spcBef>
                        <a:spcAft>
                          <a:spcPts val="600"/>
                        </a:spcAft>
                      </a:pPr>
                      <a:r>
                        <a:rPr lang="en-US" sz="1100">
                          <a:effectLst/>
                        </a:rPr>
                        <a:t>SIT 35</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72000" marB="72000">
                    <a:solidFill>
                      <a:schemeClr val="accent1">
                        <a:lumMod val="20000"/>
                        <a:lumOff val="80000"/>
                      </a:schemeClr>
                    </a:solidFill>
                  </a:tcPr>
                </a:tc>
                <a:tc>
                  <a:txBody>
                    <a:bodyPr/>
                    <a:lstStyle/>
                    <a:p>
                      <a:pPr algn="ctr">
                        <a:spcBef>
                          <a:spcPts val="600"/>
                        </a:spcBef>
                        <a:spcAft>
                          <a:spcPts val="600"/>
                        </a:spcAft>
                      </a:pPr>
                      <a:r>
                        <a:rPr lang="en-US" sz="1100" dirty="0">
                          <a:effectLst/>
                        </a:rPr>
                        <a:t>WGGISS</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72000" marB="72000">
                    <a:solidFill>
                      <a:schemeClr val="accent1">
                        <a:lumMod val="20000"/>
                        <a:lumOff val="80000"/>
                      </a:schemeClr>
                    </a:solidFill>
                  </a:tcPr>
                </a:tc>
                <a:tc>
                  <a:txBody>
                    <a:bodyPr/>
                    <a:lstStyle/>
                    <a:p>
                      <a:pPr algn="ctr">
                        <a:spcBef>
                          <a:spcPts val="600"/>
                        </a:spcBef>
                        <a:spcAft>
                          <a:spcPts val="600"/>
                        </a:spcAft>
                      </a:pPr>
                      <a:r>
                        <a:rPr lang="en-US" sz="1100" dirty="0">
                          <a:effectLst/>
                        </a:rPr>
                        <a:t>CSIRO, ESA, NASA, JAXA</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72000" marB="72000">
                    <a:solidFill>
                      <a:schemeClr val="accent1">
                        <a:lumMod val="20000"/>
                        <a:lumOff val="80000"/>
                      </a:schemeClr>
                    </a:solidFill>
                  </a:tcPr>
                </a:tc>
                <a:extLst>
                  <a:ext uri="{0D108BD9-81ED-4DB2-BD59-A6C34878D82A}">
                    <a16:rowId xmlns:a16="http://schemas.microsoft.com/office/drawing/2014/main" val="1689223753"/>
                  </a:ext>
                </a:extLst>
              </a:tr>
              <a:tr h="435092">
                <a:tc rowSpan="2">
                  <a:txBody>
                    <a:bodyPr/>
                    <a:lstStyle/>
                    <a:p>
                      <a:pPr algn="l">
                        <a:spcBef>
                          <a:spcPts val="600"/>
                        </a:spcBef>
                        <a:spcAft>
                          <a:spcPts val="600"/>
                        </a:spcAft>
                      </a:pPr>
                      <a:r>
                        <a:rPr lang="en-US" sz="1100" b="1" dirty="0">
                          <a:effectLst/>
                        </a:rPr>
                        <a:t>Awareness and Capacity Building</a:t>
                      </a:r>
                    </a:p>
                    <a:p>
                      <a:pPr algn="l">
                        <a:spcBef>
                          <a:spcPts val="600"/>
                        </a:spcBef>
                        <a:spcAft>
                          <a:spcPts val="600"/>
                        </a:spcAft>
                      </a:pPr>
                      <a:r>
                        <a:rPr lang="en-US" sz="1100" b="1" dirty="0">
                          <a:effectLst/>
                        </a:rPr>
                        <a:t> </a:t>
                      </a:r>
                      <a:endParaRPr lang="en-US" sz="11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72000" marB="72000">
                    <a:solidFill>
                      <a:schemeClr val="accent1">
                        <a:lumMod val="40000"/>
                        <a:lumOff val="60000"/>
                      </a:schemeClr>
                    </a:solidFill>
                  </a:tcPr>
                </a:tc>
                <a:tc>
                  <a:txBody>
                    <a:bodyPr/>
                    <a:lstStyle/>
                    <a:p>
                      <a:pPr algn="l">
                        <a:spcBef>
                          <a:spcPts val="600"/>
                        </a:spcBef>
                        <a:spcAft>
                          <a:spcPts val="600"/>
                        </a:spcAft>
                      </a:pPr>
                      <a:r>
                        <a:rPr lang="en-US" sz="1100" dirty="0">
                          <a:effectLst/>
                        </a:rPr>
                        <a:t>Capacity Building Webinars</a:t>
                      </a:r>
                      <a:br>
                        <a:rPr lang="en-US" sz="1100" dirty="0">
                          <a:effectLst/>
                          <a:latin typeface="Times New Roman" panose="02020603050405020304" pitchFamily="18" charset="0"/>
                          <a:cs typeface="Times New Roman" panose="02020603050405020304" pitchFamily="18" charset="0"/>
                        </a:rPr>
                      </a:br>
                      <a:endParaRPr lang="en-US" sz="1100" dirty="0">
                        <a:effectLst/>
                      </a:endParaRPr>
                    </a:p>
                  </a:txBody>
                  <a:tcPr marL="68580" marR="68580" marT="72000" marB="72000">
                    <a:solidFill>
                      <a:schemeClr val="accent1">
                        <a:lumMod val="40000"/>
                        <a:lumOff val="60000"/>
                      </a:schemeClr>
                    </a:solidFill>
                  </a:tcPr>
                </a:tc>
                <a:tc>
                  <a:txBody>
                    <a:bodyPr/>
                    <a:lstStyle/>
                    <a:p>
                      <a:pPr algn="ctr">
                        <a:spcBef>
                          <a:spcPts val="600"/>
                        </a:spcBef>
                        <a:spcAft>
                          <a:spcPts val="600"/>
                        </a:spcAft>
                      </a:pPr>
                      <a:r>
                        <a:rPr lang="en-US" sz="1100" dirty="0">
                          <a:effectLst/>
                        </a:rPr>
                        <a:t> </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72000" marB="72000">
                    <a:solidFill>
                      <a:schemeClr val="accent1">
                        <a:lumMod val="40000"/>
                        <a:lumOff val="60000"/>
                      </a:schemeClr>
                    </a:solidFill>
                  </a:tcPr>
                </a:tc>
                <a:tc>
                  <a:txBody>
                    <a:bodyPr/>
                    <a:lstStyle/>
                    <a:p>
                      <a:pPr algn="ctr">
                        <a:spcBef>
                          <a:spcPts val="600"/>
                        </a:spcBef>
                        <a:spcAft>
                          <a:spcPts val="600"/>
                        </a:spcAft>
                      </a:pPr>
                      <a:r>
                        <a:rPr lang="en-US" sz="1100" dirty="0">
                          <a:effectLst/>
                        </a:rPr>
                        <a:t> </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72000" marB="72000">
                    <a:solidFill>
                      <a:schemeClr val="accent1">
                        <a:lumMod val="40000"/>
                        <a:lumOff val="60000"/>
                      </a:schemeClr>
                    </a:solidFill>
                  </a:tcPr>
                </a:tc>
                <a:tc>
                  <a:txBody>
                    <a:bodyPr/>
                    <a:lstStyle/>
                    <a:p>
                      <a:pPr algn="ctr">
                        <a:spcBef>
                          <a:spcPts val="600"/>
                        </a:spcBef>
                        <a:spcAft>
                          <a:spcPts val="600"/>
                        </a:spcAft>
                      </a:pPr>
                      <a:r>
                        <a:rPr lang="en-US" sz="1100">
                          <a:effectLst/>
                        </a:rPr>
                        <a:t> </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72000" marB="72000">
                    <a:solidFill>
                      <a:schemeClr val="accent1">
                        <a:lumMod val="40000"/>
                        <a:lumOff val="60000"/>
                      </a:schemeClr>
                    </a:solidFill>
                  </a:tcPr>
                </a:tc>
                <a:extLst>
                  <a:ext uri="{0D108BD9-81ED-4DB2-BD59-A6C34878D82A}">
                    <a16:rowId xmlns:a16="http://schemas.microsoft.com/office/drawing/2014/main" val="798080149"/>
                  </a:ext>
                </a:extLst>
              </a:tr>
              <a:tr h="525857">
                <a:tc vMerge="1">
                  <a:txBody>
                    <a:bodyPr/>
                    <a:lstStyle/>
                    <a:p>
                      <a:endParaRPr lang="en-US"/>
                    </a:p>
                  </a:txBody>
                  <a:tcPr/>
                </a:tc>
                <a:tc>
                  <a:txBody>
                    <a:bodyPr/>
                    <a:lstStyle/>
                    <a:p>
                      <a:pPr algn="l">
                        <a:spcBef>
                          <a:spcPts val="600"/>
                        </a:spcBef>
                        <a:spcAft>
                          <a:spcPts val="600"/>
                        </a:spcAft>
                      </a:pPr>
                      <a:r>
                        <a:rPr lang="en-US" sz="1100" dirty="0">
                          <a:effectLst/>
                        </a:rPr>
                        <a:t>GEO MOOCs on SDGs</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72000" marB="72000">
                    <a:solidFill>
                      <a:schemeClr val="accent1">
                        <a:lumMod val="40000"/>
                        <a:lumOff val="60000"/>
                      </a:schemeClr>
                    </a:solidFill>
                  </a:tcPr>
                </a:tc>
                <a:tc>
                  <a:txBody>
                    <a:bodyPr/>
                    <a:lstStyle/>
                    <a:p>
                      <a:pPr algn="ctr">
                        <a:spcBef>
                          <a:spcPts val="600"/>
                        </a:spcBef>
                        <a:spcAft>
                          <a:spcPts val="600"/>
                        </a:spcAft>
                      </a:pPr>
                      <a:r>
                        <a:rPr lang="en-US" sz="1100" dirty="0">
                          <a:effectLst/>
                        </a:rPr>
                        <a:t> </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72000" marB="72000">
                    <a:solidFill>
                      <a:schemeClr val="accent1">
                        <a:lumMod val="40000"/>
                        <a:lumOff val="60000"/>
                      </a:schemeClr>
                    </a:solidFill>
                  </a:tcPr>
                </a:tc>
                <a:tc>
                  <a:txBody>
                    <a:bodyPr/>
                    <a:lstStyle/>
                    <a:p>
                      <a:pPr algn="ctr">
                        <a:spcBef>
                          <a:spcPts val="600"/>
                        </a:spcBef>
                        <a:spcAft>
                          <a:spcPts val="600"/>
                        </a:spcAft>
                      </a:pPr>
                      <a:r>
                        <a:rPr lang="en-US" sz="1100" dirty="0">
                          <a:effectLst/>
                        </a:rPr>
                        <a:t> </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72000" marB="72000">
                    <a:solidFill>
                      <a:schemeClr val="accent1">
                        <a:lumMod val="40000"/>
                        <a:lumOff val="60000"/>
                      </a:schemeClr>
                    </a:solidFill>
                  </a:tcPr>
                </a:tc>
                <a:tc>
                  <a:txBody>
                    <a:bodyPr/>
                    <a:lstStyle/>
                    <a:p>
                      <a:pPr algn="ctr">
                        <a:spcBef>
                          <a:spcPts val="600"/>
                        </a:spcBef>
                        <a:spcAft>
                          <a:spcPts val="600"/>
                        </a:spcAft>
                      </a:pPr>
                      <a:r>
                        <a:rPr lang="en-US" sz="1100" dirty="0">
                          <a:effectLst/>
                        </a:rPr>
                        <a:t> </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72000" marB="72000">
                    <a:solidFill>
                      <a:schemeClr val="accent1">
                        <a:lumMod val="40000"/>
                        <a:lumOff val="60000"/>
                      </a:schemeClr>
                    </a:solidFill>
                  </a:tcPr>
                </a:tc>
                <a:extLst>
                  <a:ext uri="{0D108BD9-81ED-4DB2-BD59-A6C34878D82A}">
                    <a16:rowId xmlns:a16="http://schemas.microsoft.com/office/drawing/2014/main" val="1158324258"/>
                  </a:ext>
                </a:extLst>
              </a:tr>
              <a:tr h="435092">
                <a:tc rowSpan="2">
                  <a:txBody>
                    <a:bodyPr/>
                    <a:lstStyle/>
                    <a:p>
                      <a:pPr algn="l">
                        <a:spcBef>
                          <a:spcPts val="600"/>
                        </a:spcBef>
                        <a:spcAft>
                          <a:spcPts val="600"/>
                        </a:spcAft>
                      </a:pPr>
                      <a:r>
                        <a:rPr lang="en-US" sz="1100" b="1" dirty="0">
                          <a:effectLst/>
                        </a:rPr>
                        <a:t>EO Good Practice Guidance</a:t>
                      </a:r>
                    </a:p>
                    <a:p>
                      <a:pPr algn="l">
                        <a:spcBef>
                          <a:spcPts val="600"/>
                        </a:spcBef>
                        <a:spcAft>
                          <a:spcPts val="600"/>
                        </a:spcAft>
                      </a:pPr>
                      <a:r>
                        <a:rPr lang="en-US" sz="1100" b="1" dirty="0">
                          <a:effectLst/>
                        </a:rPr>
                        <a:t> </a:t>
                      </a:r>
                      <a:endParaRPr lang="en-US" sz="11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72000" marB="72000">
                    <a:solidFill>
                      <a:schemeClr val="accent1">
                        <a:lumMod val="20000"/>
                        <a:lumOff val="80000"/>
                      </a:schemeClr>
                    </a:solidFill>
                  </a:tcPr>
                </a:tc>
                <a:tc>
                  <a:txBody>
                    <a:bodyPr/>
                    <a:lstStyle/>
                    <a:p>
                      <a:pPr algn="l">
                        <a:spcBef>
                          <a:spcPts val="600"/>
                        </a:spcBef>
                        <a:spcAft>
                          <a:spcPts val="600"/>
                        </a:spcAft>
                      </a:pPr>
                      <a:r>
                        <a:rPr lang="en-US" sz="1100" dirty="0">
                          <a:effectLst/>
                        </a:rPr>
                        <a:t>EO Good Practice Guidance for SDG Indicators</a:t>
                      </a:r>
                      <a:br>
                        <a:rPr lang="en-US" sz="1100" dirty="0">
                          <a:effectLst/>
                        </a:rPr>
                      </a:b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72000" marB="72000">
                    <a:solidFill>
                      <a:schemeClr val="accent1">
                        <a:lumMod val="20000"/>
                        <a:lumOff val="80000"/>
                      </a:schemeClr>
                    </a:solidFill>
                  </a:tcPr>
                </a:tc>
                <a:tc>
                  <a:txBody>
                    <a:bodyPr/>
                    <a:lstStyle/>
                    <a:p>
                      <a:pPr algn="ctr">
                        <a:spcBef>
                          <a:spcPts val="600"/>
                        </a:spcBef>
                        <a:spcAft>
                          <a:spcPts val="600"/>
                        </a:spcAft>
                      </a:pPr>
                      <a:r>
                        <a:rPr lang="en-US" sz="1100" dirty="0">
                          <a:effectLst/>
                        </a:rPr>
                        <a:t> </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72000" marB="72000">
                    <a:solidFill>
                      <a:schemeClr val="accent1">
                        <a:lumMod val="20000"/>
                        <a:lumOff val="80000"/>
                      </a:schemeClr>
                    </a:solidFill>
                  </a:tcPr>
                </a:tc>
                <a:tc>
                  <a:txBody>
                    <a:bodyPr/>
                    <a:lstStyle/>
                    <a:p>
                      <a:pPr algn="ctr">
                        <a:spcBef>
                          <a:spcPts val="600"/>
                        </a:spcBef>
                        <a:spcAft>
                          <a:spcPts val="600"/>
                        </a:spcAft>
                      </a:pPr>
                      <a:r>
                        <a:rPr lang="en-US" sz="1100">
                          <a:effectLst/>
                        </a:rPr>
                        <a:t> </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72000" marB="72000">
                    <a:solidFill>
                      <a:schemeClr val="accent1">
                        <a:lumMod val="20000"/>
                        <a:lumOff val="80000"/>
                      </a:schemeClr>
                    </a:solidFill>
                  </a:tcPr>
                </a:tc>
                <a:tc>
                  <a:txBody>
                    <a:bodyPr/>
                    <a:lstStyle/>
                    <a:p>
                      <a:pPr algn="ctr">
                        <a:spcBef>
                          <a:spcPts val="600"/>
                        </a:spcBef>
                        <a:spcAft>
                          <a:spcPts val="600"/>
                        </a:spcAft>
                      </a:pPr>
                      <a:r>
                        <a:rPr lang="en-US" sz="1100" dirty="0">
                          <a:effectLst/>
                        </a:rPr>
                        <a:t> </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72000" marB="72000">
                    <a:solidFill>
                      <a:schemeClr val="accent1">
                        <a:lumMod val="20000"/>
                        <a:lumOff val="80000"/>
                      </a:schemeClr>
                    </a:solidFill>
                  </a:tcPr>
                </a:tc>
                <a:extLst>
                  <a:ext uri="{0D108BD9-81ED-4DB2-BD59-A6C34878D82A}">
                    <a16:rowId xmlns:a16="http://schemas.microsoft.com/office/drawing/2014/main" val="406124647"/>
                  </a:ext>
                </a:extLst>
              </a:tr>
              <a:tr h="525857">
                <a:tc vMerge="1">
                  <a:txBody>
                    <a:bodyPr/>
                    <a:lstStyle/>
                    <a:p>
                      <a:endParaRPr lang="en-US"/>
                    </a:p>
                  </a:txBody>
                  <a:tcPr/>
                </a:tc>
                <a:tc>
                  <a:txBody>
                    <a:bodyPr/>
                    <a:lstStyle/>
                    <a:p>
                      <a:pPr algn="l">
                        <a:spcBef>
                          <a:spcPts val="600"/>
                        </a:spcBef>
                        <a:spcAft>
                          <a:spcPts val="600"/>
                        </a:spcAft>
                      </a:pPr>
                      <a:r>
                        <a:rPr lang="en-US" sz="1100" dirty="0">
                          <a:effectLst/>
                        </a:rPr>
                        <a:t>R&amp;D agenda on improved methods for SDG indicators</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72000" marB="72000">
                    <a:solidFill>
                      <a:schemeClr val="accent1">
                        <a:lumMod val="20000"/>
                        <a:lumOff val="80000"/>
                      </a:schemeClr>
                    </a:solidFill>
                  </a:tcPr>
                </a:tc>
                <a:tc>
                  <a:txBody>
                    <a:bodyPr/>
                    <a:lstStyle/>
                    <a:p>
                      <a:pPr algn="ctr">
                        <a:spcBef>
                          <a:spcPts val="600"/>
                        </a:spcBef>
                        <a:spcAft>
                          <a:spcPts val="600"/>
                        </a:spcAft>
                      </a:pPr>
                      <a:r>
                        <a:rPr lang="en-US" sz="1100" dirty="0">
                          <a:effectLst/>
                        </a:rPr>
                        <a:t> </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72000" marB="72000">
                    <a:solidFill>
                      <a:schemeClr val="accent1">
                        <a:lumMod val="20000"/>
                        <a:lumOff val="80000"/>
                      </a:schemeClr>
                    </a:solidFill>
                  </a:tcPr>
                </a:tc>
                <a:tc>
                  <a:txBody>
                    <a:bodyPr/>
                    <a:lstStyle/>
                    <a:p>
                      <a:pPr algn="ctr">
                        <a:spcBef>
                          <a:spcPts val="600"/>
                        </a:spcBef>
                        <a:spcAft>
                          <a:spcPts val="600"/>
                        </a:spcAft>
                      </a:pPr>
                      <a:r>
                        <a:rPr lang="en-US" sz="1100" dirty="0">
                          <a:effectLst/>
                        </a:rPr>
                        <a:t> </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72000" marB="72000">
                    <a:solidFill>
                      <a:schemeClr val="accent1">
                        <a:lumMod val="20000"/>
                        <a:lumOff val="80000"/>
                      </a:schemeClr>
                    </a:solidFill>
                  </a:tcPr>
                </a:tc>
                <a:tc>
                  <a:txBody>
                    <a:bodyPr/>
                    <a:lstStyle/>
                    <a:p>
                      <a:pPr algn="ctr">
                        <a:spcBef>
                          <a:spcPts val="600"/>
                        </a:spcBef>
                        <a:spcAft>
                          <a:spcPts val="600"/>
                        </a:spcAft>
                      </a:pPr>
                      <a:r>
                        <a:rPr lang="en-US" sz="1100" dirty="0">
                          <a:effectLst/>
                        </a:rPr>
                        <a:t> </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72000" marB="72000">
                    <a:solidFill>
                      <a:schemeClr val="accent1">
                        <a:lumMod val="20000"/>
                        <a:lumOff val="80000"/>
                      </a:schemeClr>
                    </a:solidFill>
                  </a:tcPr>
                </a:tc>
                <a:extLst>
                  <a:ext uri="{0D108BD9-81ED-4DB2-BD59-A6C34878D82A}">
                    <a16:rowId xmlns:a16="http://schemas.microsoft.com/office/drawing/2014/main" val="4030719053"/>
                  </a:ext>
                </a:extLst>
              </a:tr>
              <a:tr h="498182">
                <a:tc rowSpan="2">
                  <a:txBody>
                    <a:bodyPr/>
                    <a:lstStyle/>
                    <a:p>
                      <a:pPr algn="l">
                        <a:spcBef>
                          <a:spcPts val="600"/>
                        </a:spcBef>
                        <a:spcAft>
                          <a:spcPts val="600"/>
                        </a:spcAft>
                      </a:pPr>
                      <a:r>
                        <a:rPr lang="en-US" sz="1100" b="1" dirty="0">
                          <a:effectLst/>
                        </a:rPr>
                        <a:t>EO Demonstration Use Cases</a:t>
                      </a:r>
                    </a:p>
                    <a:p>
                      <a:pPr algn="l">
                        <a:spcBef>
                          <a:spcPts val="600"/>
                        </a:spcBef>
                        <a:spcAft>
                          <a:spcPts val="600"/>
                        </a:spcAft>
                      </a:pPr>
                      <a:r>
                        <a:rPr lang="en-US" sz="1100" b="1" dirty="0">
                          <a:effectLst/>
                        </a:rPr>
                        <a:t> </a:t>
                      </a:r>
                      <a:endParaRPr lang="en-US" sz="11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72000" marB="72000">
                    <a:solidFill>
                      <a:schemeClr val="accent1">
                        <a:lumMod val="40000"/>
                        <a:lumOff val="60000"/>
                      </a:schemeClr>
                    </a:solidFill>
                  </a:tcPr>
                </a:tc>
                <a:tc>
                  <a:txBody>
                    <a:bodyPr/>
                    <a:lstStyle/>
                    <a:p>
                      <a:pPr algn="l">
                        <a:spcBef>
                          <a:spcPts val="600"/>
                        </a:spcBef>
                        <a:spcAft>
                          <a:spcPts val="600"/>
                        </a:spcAft>
                      </a:pPr>
                      <a:r>
                        <a:rPr lang="en-US" sz="1100" dirty="0">
                          <a:effectLst/>
                        </a:rPr>
                        <a:t>EO Demonstration cases for SDG indicators</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72000" marB="72000">
                    <a:solidFill>
                      <a:schemeClr val="accent1">
                        <a:lumMod val="40000"/>
                        <a:lumOff val="60000"/>
                      </a:schemeClr>
                    </a:solidFill>
                  </a:tcPr>
                </a:tc>
                <a:tc>
                  <a:txBody>
                    <a:bodyPr/>
                    <a:lstStyle/>
                    <a:p>
                      <a:pPr algn="ctr">
                        <a:spcBef>
                          <a:spcPts val="600"/>
                        </a:spcBef>
                        <a:spcAft>
                          <a:spcPts val="600"/>
                        </a:spcAft>
                      </a:pPr>
                      <a:r>
                        <a:rPr lang="en-US" sz="1100" dirty="0">
                          <a:effectLst/>
                        </a:rPr>
                        <a:t> </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72000" marB="72000">
                    <a:solidFill>
                      <a:schemeClr val="accent1">
                        <a:lumMod val="40000"/>
                        <a:lumOff val="60000"/>
                      </a:schemeClr>
                    </a:solidFill>
                  </a:tcPr>
                </a:tc>
                <a:tc>
                  <a:txBody>
                    <a:bodyPr/>
                    <a:lstStyle/>
                    <a:p>
                      <a:pPr algn="ctr">
                        <a:spcBef>
                          <a:spcPts val="600"/>
                        </a:spcBef>
                        <a:spcAft>
                          <a:spcPts val="600"/>
                        </a:spcAft>
                      </a:pPr>
                      <a:r>
                        <a:rPr lang="en-US" sz="1100" dirty="0">
                          <a:effectLst/>
                        </a:rPr>
                        <a:t> </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72000" marB="72000">
                    <a:solidFill>
                      <a:schemeClr val="accent1">
                        <a:lumMod val="40000"/>
                        <a:lumOff val="60000"/>
                      </a:schemeClr>
                    </a:solidFill>
                  </a:tcPr>
                </a:tc>
                <a:tc>
                  <a:txBody>
                    <a:bodyPr/>
                    <a:lstStyle/>
                    <a:p>
                      <a:pPr algn="ctr">
                        <a:spcBef>
                          <a:spcPts val="600"/>
                        </a:spcBef>
                        <a:spcAft>
                          <a:spcPts val="600"/>
                        </a:spcAft>
                      </a:pPr>
                      <a:r>
                        <a:rPr lang="en-US" sz="1100" dirty="0">
                          <a:effectLst/>
                        </a:rPr>
                        <a:t> </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72000" marB="72000">
                    <a:solidFill>
                      <a:schemeClr val="accent1">
                        <a:lumMod val="40000"/>
                        <a:lumOff val="60000"/>
                      </a:schemeClr>
                    </a:solidFill>
                  </a:tcPr>
                </a:tc>
                <a:extLst>
                  <a:ext uri="{0D108BD9-81ED-4DB2-BD59-A6C34878D82A}">
                    <a16:rowId xmlns:a16="http://schemas.microsoft.com/office/drawing/2014/main" val="3055434110"/>
                  </a:ext>
                </a:extLst>
              </a:tr>
              <a:tr h="435092">
                <a:tc vMerge="1">
                  <a:txBody>
                    <a:bodyPr/>
                    <a:lstStyle/>
                    <a:p>
                      <a:endParaRPr lang="en-US"/>
                    </a:p>
                  </a:txBody>
                  <a:tcPr/>
                </a:tc>
                <a:tc>
                  <a:txBody>
                    <a:bodyPr/>
                    <a:lstStyle/>
                    <a:p>
                      <a:pPr algn="l">
                        <a:spcBef>
                          <a:spcPts val="600"/>
                        </a:spcBef>
                        <a:spcAft>
                          <a:spcPts val="600"/>
                        </a:spcAft>
                      </a:pPr>
                      <a:r>
                        <a:rPr lang="en-US" sz="1100" dirty="0">
                          <a:effectLst/>
                        </a:rPr>
                        <a:t>Deployment of EO workflows on CEOS Data Cube</a:t>
                      </a:r>
                      <a:br>
                        <a:rPr lang="en-US" sz="1100" dirty="0">
                          <a:effectLst/>
                        </a:rPr>
                      </a:b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72000" marB="72000">
                    <a:solidFill>
                      <a:schemeClr val="accent1">
                        <a:lumMod val="40000"/>
                        <a:lumOff val="60000"/>
                      </a:schemeClr>
                    </a:solidFill>
                  </a:tcPr>
                </a:tc>
                <a:tc>
                  <a:txBody>
                    <a:bodyPr/>
                    <a:lstStyle/>
                    <a:p>
                      <a:pPr algn="ctr">
                        <a:spcBef>
                          <a:spcPts val="600"/>
                        </a:spcBef>
                        <a:spcAft>
                          <a:spcPts val="600"/>
                        </a:spcAft>
                      </a:pPr>
                      <a:r>
                        <a:rPr lang="en-US" sz="1100">
                          <a:effectLst/>
                        </a:rPr>
                        <a:t> </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72000" marB="72000">
                    <a:solidFill>
                      <a:schemeClr val="accent1">
                        <a:lumMod val="40000"/>
                        <a:lumOff val="60000"/>
                      </a:schemeClr>
                    </a:solidFill>
                  </a:tcPr>
                </a:tc>
                <a:tc>
                  <a:txBody>
                    <a:bodyPr/>
                    <a:lstStyle/>
                    <a:p>
                      <a:pPr algn="ctr">
                        <a:spcBef>
                          <a:spcPts val="600"/>
                        </a:spcBef>
                        <a:spcAft>
                          <a:spcPts val="600"/>
                        </a:spcAft>
                      </a:pPr>
                      <a:r>
                        <a:rPr lang="en-US" sz="1100" dirty="0">
                          <a:effectLst/>
                        </a:rPr>
                        <a:t> SEO (NASA)</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72000" marB="72000">
                    <a:solidFill>
                      <a:schemeClr val="accent1">
                        <a:lumMod val="40000"/>
                        <a:lumOff val="60000"/>
                      </a:schemeClr>
                    </a:solidFill>
                  </a:tcPr>
                </a:tc>
                <a:tc>
                  <a:txBody>
                    <a:bodyPr/>
                    <a:lstStyle/>
                    <a:p>
                      <a:pPr algn="ctr">
                        <a:spcBef>
                          <a:spcPts val="600"/>
                        </a:spcBef>
                        <a:spcAft>
                          <a:spcPts val="600"/>
                        </a:spcAft>
                      </a:pPr>
                      <a:r>
                        <a:rPr lang="en-US" sz="1100" dirty="0">
                          <a:effectLst/>
                        </a:rPr>
                        <a:t> </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72000" marB="72000">
                    <a:solidFill>
                      <a:schemeClr val="accent1">
                        <a:lumMod val="40000"/>
                        <a:lumOff val="60000"/>
                      </a:schemeClr>
                    </a:solidFill>
                  </a:tcPr>
                </a:tc>
                <a:extLst>
                  <a:ext uri="{0D108BD9-81ED-4DB2-BD59-A6C34878D82A}">
                    <a16:rowId xmlns:a16="http://schemas.microsoft.com/office/drawing/2014/main" val="2351212614"/>
                  </a:ext>
                </a:extLst>
              </a:tr>
              <a:tr h="498182">
                <a:tc>
                  <a:txBody>
                    <a:bodyPr/>
                    <a:lstStyle/>
                    <a:p>
                      <a:pPr algn="l">
                        <a:spcBef>
                          <a:spcPts val="600"/>
                        </a:spcBef>
                        <a:spcAft>
                          <a:spcPts val="600"/>
                        </a:spcAft>
                      </a:pPr>
                      <a:r>
                        <a:rPr lang="en-US" sz="1100" b="1" dirty="0">
                          <a:effectLst/>
                        </a:rPr>
                        <a:t>EO Quality Standards</a:t>
                      </a:r>
                      <a:endParaRPr lang="en-US" sz="11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72000" marB="72000"/>
                </a:tc>
                <a:tc>
                  <a:txBody>
                    <a:bodyPr/>
                    <a:lstStyle/>
                    <a:p>
                      <a:pPr algn="l">
                        <a:spcBef>
                          <a:spcPts val="600"/>
                        </a:spcBef>
                        <a:spcAft>
                          <a:spcPts val="600"/>
                        </a:spcAft>
                      </a:pPr>
                      <a:r>
                        <a:rPr lang="en-US" sz="1100" dirty="0">
                          <a:effectLst/>
                        </a:rPr>
                        <a:t>EO Quality Standards for SDG indicators</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72000" marB="72000"/>
                </a:tc>
                <a:tc>
                  <a:txBody>
                    <a:bodyPr/>
                    <a:lstStyle/>
                    <a:p>
                      <a:pPr algn="ctr">
                        <a:spcBef>
                          <a:spcPts val="600"/>
                        </a:spcBef>
                        <a:spcAft>
                          <a:spcPts val="600"/>
                        </a:spcAft>
                      </a:pPr>
                      <a:r>
                        <a:rPr lang="en-US" sz="1100" dirty="0">
                          <a:effectLst/>
                        </a:rPr>
                        <a:t> </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72000" marB="72000"/>
                </a:tc>
                <a:tc>
                  <a:txBody>
                    <a:bodyPr/>
                    <a:lstStyle/>
                    <a:p>
                      <a:pPr algn="ctr">
                        <a:spcBef>
                          <a:spcPts val="600"/>
                        </a:spcBef>
                        <a:spcAft>
                          <a:spcPts val="600"/>
                        </a:spcAft>
                      </a:pPr>
                      <a:r>
                        <a:rPr lang="en-US" sz="1100" dirty="0">
                          <a:effectLst/>
                        </a:rPr>
                        <a:t> </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72000" marB="72000"/>
                </a:tc>
                <a:tc>
                  <a:txBody>
                    <a:bodyPr/>
                    <a:lstStyle/>
                    <a:p>
                      <a:pPr algn="ctr">
                        <a:spcBef>
                          <a:spcPts val="600"/>
                        </a:spcBef>
                        <a:spcAft>
                          <a:spcPts val="600"/>
                        </a:spcAft>
                      </a:pPr>
                      <a:r>
                        <a:rPr lang="en-US" sz="1100" dirty="0">
                          <a:effectLst/>
                        </a:rPr>
                        <a:t> </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72000" marB="72000"/>
                </a:tc>
                <a:extLst>
                  <a:ext uri="{0D108BD9-81ED-4DB2-BD59-A6C34878D82A}">
                    <a16:rowId xmlns:a16="http://schemas.microsoft.com/office/drawing/2014/main" val="538350119"/>
                  </a:ext>
                </a:extLst>
              </a:tr>
            </a:tbl>
          </a:graphicData>
        </a:graphic>
      </p:graphicFrame>
      <p:sp>
        <p:nvSpPr>
          <p:cNvPr id="3" name="TextBox 2">
            <a:extLst>
              <a:ext uri="{FF2B5EF4-FFF2-40B4-BE49-F238E27FC236}">
                <a16:creationId xmlns:a16="http://schemas.microsoft.com/office/drawing/2014/main" id="{956A3B02-BB72-492B-B320-90536B028BF9}"/>
              </a:ext>
            </a:extLst>
          </p:cNvPr>
          <p:cNvSpPr txBox="1"/>
          <p:nvPr/>
        </p:nvSpPr>
        <p:spPr>
          <a:xfrm rot="20126089">
            <a:off x="719715" y="3547014"/>
            <a:ext cx="7744001" cy="369330"/>
          </a:xfrm>
          <a:prstGeom prst="rect">
            <a:avLst/>
          </a:prstGeom>
          <a:noFill/>
          <a:ln w="12700" cap="flat">
            <a:solidFill>
              <a:srgbClr val="FF0000"/>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1" hangingPunct="0">
              <a:lnSpc>
                <a:spcPct val="100000"/>
              </a:lnSpc>
              <a:spcBef>
                <a:spcPts val="0"/>
              </a:spcBef>
              <a:spcAft>
                <a:spcPts val="0"/>
              </a:spcAft>
              <a:buClrTx/>
              <a:buSzTx/>
              <a:buFontTx/>
              <a:buNone/>
              <a:tabLst/>
            </a:pPr>
            <a:r>
              <a:rPr kumimoji="0" lang="en-AU" sz="1800" b="0" i="0" u="none" strike="noStrike" cap="none" spc="0" normalizeH="0" baseline="0" dirty="0">
                <a:ln>
                  <a:noFill/>
                </a:ln>
                <a:solidFill>
                  <a:srgbClr val="FF0000"/>
                </a:solidFill>
                <a:effectLst/>
                <a:uFillTx/>
              </a:rPr>
              <a:t>TO BE DISCUSSED AND COMPLETED AT SDG-AHT SIDE MEETING</a:t>
            </a:r>
          </a:p>
        </p:txBody>
      </p:sp>
    </p:spTree>
    <p:extLst>
      <p:ext uri="{BB962C8B-B14F-4D97-AF65-F5344CB8AC3E}">
        <p14:creationId xmlns:p14="http://schemas.microsoft.com/office/powerpoint/2010/main" val="2054412916"/>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a:extLst>
              <a:ext uri="{FF2B5EF4-FFF2-40B4-BE49-F238E27FC236}">
                <a16:creationId xmlns:a16="http://schemas.microsoft.com/office/drawing/2014/main" id="{745B8C81-C55C-EB4B-BA9C-469174492F8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66464" y="1802509"/>
            <a:ext cx="1823229" cy="1215000"/>
          </a:xfrm>
          <a:prstGeom prst="rect">
            <a:avLst/>
          </a:prstGeom>
        </p:spPr>
      </p:pic>
      <p:sp>
        <p:nvSpPr>
          <p:cNvPr id="39" name="Rectangle 38">
            <a:extLst>
              <a:ext uri="{FF2B5EF4-FFF2-40B4-BE49-F238E27FC236}">
                <a16:creationId xmlns:a16="http://schemas.microsoft.com/office/drawing/2014/main" id="{AF96B7A5-F450-8C46-A92F-F38280990774}"/>
              </a:ext>
            </a:extLst>
          </p:cNvPr>
          <p:cNvSpPr/>
          <p:nvPr/>
        </p:nvSpPr>
        <p:spPr>
          <a:xfrm>
            <a:off x="1236921" y="3633492"/>
            <a:ext cx="353291" cy="2843508"/>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5" name="Rectangle 34">
            <a:extLst>
              <a:ext uri="{FF2B5EF4-FFF2-40B4-BE49-F238E27FC236}">
                <a16:creationId xmlns:a16="http://schemas.microsoft.com/office/drawing/2014/main" id="{D9EDBE7C-008A-1C46-A4FA-5523EF7A6F0A}"/>
              </a:ext>
            </a:extLst>
          </p:cNvPr>
          <p:cNvSpPr/>
          <p:nvPr/>
        </p:nvSpPr>
        <p:spPr>
          <a:xfrm>
            <a:off x="7862373" y="3148096"/>
            <a:ext cx="824427" cy="3412166"/>
          </a:xfrm>
          <a:prstGeom prst="rect">
            <a:avLst/>
          </a:prstGeom>
          <a:solidFill>
            <a:schemeClr val="bg2">
              <a:lumMod val="50000"/>
              <a:alpha val="30000"/>
            </a:schemeClr>
          </a:solidFill>
          <a:ln w="1905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5" name="Rectangle 4">
            <a:extLst>
              <a:ext uri="{FF2B5EF4-FFF2-40B4-BE49-F238E27FC236}">
                <a16:creationId xmlns:a16="http://schemas.microsoft.com/office/drawing/2014/main" id="{19BD64CB-E50C-AB42-AAF3-BC126C619B5E}"/>
              </a:ext>
            </a:extLst>
          </p:cNvPr>
          <p:cNvSpPr/>
          <p:nvPr/>
        </p:nvSpPr>
        <p:spPr>
          <a:xfrm>
            <a:off x="2553506" y="2680591"/>
            <a:ext cx="1620000" cy="3879671"/>
          </a:xfrm>
          <a:prstGeom prst="rect">
            <a:avLst/>
          </a:prstGeom>
          <a:solidFill>
            <a:schemeClr val="accent5">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lstStyle/>
          <a:p>
            <a:pPr algn="ctr">
              <a:spcAft>
                <a:spcPts val="600"/>
              </a:spcAft>
            </a:pPr>
            <a:r>
              <a:rPr lang="en-US" sz="900" i="1" dirty="0">
                <a:solidFill>
                  <a:schemeClr val="tx1"/>
                </a:solidFill>
                <a:latin typeface="+mj-lt"/>
              </a:rPr>
              <a:t>Surface Water Extent, Vegetated Wetlands, </a:t>
            </a:r>
            <a:br>
              <a:rPr lang="en-US" sz="900" i="1" dirty="0">
                <a:solidFill>
                  <a:schemeClr val="tx1"/>
                </a:solidFill>
                <a:latin typeface="+mj-lt"/>
              </a:rPr>
            </a:br>
            <a:r>
              <a:rPr lang="en-US" sz="900" i="1" dirty="0">
                <a:solidFill>
                  <a:schemeClr val="tx1"/>
                </a:solidFill>
                <a:latin typeface="+mj-lt"/>
              </a:rPr>
              <a:t>Water Quality</a:t>
            </a:r>
          </a:p>
        </p:txBody>
      </p:sp>
      <p:sp>
        <p:nvSpPr>
          <p:cNvPr id="6" name="Rectangle 5">
            <a:extLst>
              <a:ext uri="{FF2B5EF4-FFF2-40B4-BE49-F238E27FC236}">
                <a16:creationId xmlns:a16="http://schemas.microsoft.com/office/drawing/2014/main" id="{8D8E3250-2B4B-D34B-9287-367B9383B313}"/>
              </a:ext>
            </a:extLst>
          </p:cNvPr>
          <p:cNvSpPr/>
          <p:nvPr/>
        </p:nvSpPr>
        <p:spPr>
          <a:xfrm>
            <a:off x="4313181" y="2680591"/>
            <a:ext cx="1620000" cy="3879671"/>
          </a:xfrm>
          <a:prstGeom prst="rect">
            <a:avLst/>
          </a:prstGeom>
          <a:solidFill>
            <a:schemeClr val="accent2">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lstStyle/>
          <a:p>
            <a:pPr algn="ctr"/>
            <a:r>
              <a:rPr lang="en-US" sz="900" i="1" dirty="0">
                <a:solidFill>
                  <a:schemeClr val="tx1"/>
                </a:solidFill>
                <a:latin typeface="+mj-lt"/>
              </a:rPr>
              <a:t>Human Settlements, </a:t>
            </a:r>
          </a:p>
          <a:p>
            <a:pPr algn="ctr">
              <a:spcAft>
                <a:spcPts val="600"/>
              </a:spcAft>
            </a:pPr>
            <a:r>
              <a:rPr lang="en-US" sz="900" i="1" dirty="0">
                <a:solidFill>
                  <a:schemeClr val="tx1"/>
                </a:solidFill>
                <a:latin typeface="+mj-lt"/>
              </a:rPr>
              <a:t>Population Density, urban/rural</a:t>
            </a:r>
          </a:p>
          <a:p>
            <a:pPr algn="ctr"/>
            <a:endParaRPr lang="en-US" sz="1200" dirty="0">
              <a:solidFill>
                <a:schemeClr val="tx1"/>
              </a:solidFill>
              <a:latin typeface="+mj-lt"/>
            </a:endParaRPr>
          </a:p>
        </p:txBody>
      </p:sp>
      <p:sp>
        <p:nvSpPr>
          <p:cNvPr id="7" name="Rectangle 6">
            <a:extLst>
              <a:ext uri="{FF2B5EF4-FFF2-40B4-BE49-F238E27FC236}">
                <a16:creationId xmlns:a16="http://schemas.microsoft.com/office/drawing/2014/main" id="{DB00DAA8-FBD2-3B42-A310-4F02D15F2A0C}"/>
              </a:ext>
            </a:extLst>
          </p:cNvPr>
          <p:cNvSpPr/>
          <p:nvPr/>
        </p:nvSpPr>
        <p:spPr>
          <a:xfrm>
            <a:off x="6072856" y="2680591"/>
            <a:ext cx="1620000" cy="3879671"/>
          </a:xfrm>
          <a:prstGeom prst="rect">
            <a:avLst/>
          </a:prstGeom>
          <a:solidFill>
            <a:schemeClr val="accent6">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lstStyle/>
          <a:p>
            <a:pPr algn="ctr">
              <a:spcAft>
                <a:spcPts val="600"/>
              </a:spcAft>
            </a:pPr>
            <a:r>
              <a:rPr lang="en-US" sz="900" i="1" dirty="0">
                <a:solidFill>
                  <a:schemeClr val="tx1"/>
                </a:solidFill>
                <a:latin typeface="+mj-lt"/>
              </a:rPr>
              <a:t>Land Cover, </a:t>
            </a:r>
            <a:br>
              <a:rPr lang="en-US" sz="900" i="1" dirty="0">
                <a:solidFill>
                  <a:schemeClr val="tx1"/>
                </a:solidFill>
                <a:latin typeface="+mj-lt"/>
              </a:rPr>
            </a:br>
            <a:r>
              <a:rPr lang="en-US" sz="900" i="1" dirty="0">
                <a:solidFill>
                  <a:schemeClr val="tx1"/>
                </a:solidFill>
                <a:latin typeface="+mj-lt"/>
              </a:rPr>
              <a:t>Land Productivity, </a:t>
            </a:r>
            <a:br>
              <a:rPr lang="en-US" sz="900" i="1" dirty="0">
                <a:solidFill>
                  <a:schemeClr val="tx1"/>
                </a:solidFill>
                <a:latin typeface="+mj-lt"/>
              </a:rPr>
            </a:br>
            <a:r>
              <a:rPr lang="en-US" sz="900" i="1" dirty="0">
                <a:solidFill>
                  <a:schemeClr val="tx1"/>
                </a:solidFill>
                <a:latin typeface="+mj-lt"/>
              </a:rPr>
              <a:t>Carbon Stock</a:t>
            </a:r>
          </a:p>
        </p:txBody>
      </p:sp>
      <p:sp>
        <p:nvSpPr>
          <p:cNvPr id="8" name="Rectangle 7">
            <a:extLst>
              <a:ext uri="{FF2B5EF4-FFF2-40B4-BE49-F238E27FC236}">
                <a16:creationId xmlns:a16="http://schemas.microsoft.com/office/drawing/2014/main" id="{D93499C3-1C93-B24E-8CBC-91F743DBEA75}"/>
              </a:ext>
            </a:extLst>
          </p:cNvPr>
          <p:cNvSpPr/>
          <p:nvPr/>
        </p:nvSpPr>
        <p:spPr>
          <a:xfrm>
            <a:off x="2553506" y="2006111"/>
            <a:ext cx="1620000" cy="605925"/>
          </a:xfrm>
          <a:prstGeom prst="rect">
            <a:avLst/>
          </a:prstGeom>
          <a:solidFill>
            <a:schemeClr val="accent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571500" indent="-500063"/>
            <a:r>
              <a:rPr lang="en-US" sz="1200" dirty="0">
                <a:latin typeface="+mj-lt"/>
              </a:rPr>
              <a:t>6.6.1 	Water</a:t>
            </a:r>
            <a:br>
              <a:rPr lang="en-US" sz="1200" dirty="0">
                <a:latin typeface="+mj-lt"/>
              </a:rPr>
            </a:br>
            <a:r>
              <a:rPr lang="en-US" sz="1200" dirty="0">
                <a:latin typeface="+mj-lt"/>
              </a:rPr>
              <a:t>related ecosystems</a:t>
            </a:r>
          </a:p>
        </p:txBody>
      </p:sp>
      <p:sp>
        <p:nvSpPr>
          <p:cNvPr id="9" name="Rectangle 8">
            <a:extLst>
              <a:ext uri="{FF2B5EF4-FFF2-40B4-BE49-F238E27FC236}">
                <a16:creationId xmlns:a16="http://schemas.microsoft.com/office/drawing/2014/main" id="{3FE8C9E0-D812-7749-8FEA-CA0BE3817C2A}"/>
              </a:ext>
            </a:extLst>
          </p:cNvPr>
          <p:cNvSpPr/>
          <p:nvPr/>
        </p:nvSpPr>
        <p:spPr>
          <a:xfrm>
            <a:off x="4313181" y="2006111"/>
            <a:ext cx="1620000" cy="605925"/>
          </a:xfrm>
          <a:prstGeom prst="rect">
            <a:avLst/>
          </a:prstGeom>
          <a:solidFill>
            <a:schemeClr val="accent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Ins="36000" rtlCol="0" anchor="t"/>
          <a:lstStyle/>
          <a:p>
            <a:pPr marL="607219" indent="-570310"/>
            <a:r>
              <a:rPr lang="en-US" sz="1200" dirty="0">
                <a:latin typeface="+mj-lt"/>
              </a:rPr>
              <a:t>11.3.1  	Sustainable Urbanization </a:t>
            </a:r>
          </a:p>
        </p:txBody>
      </p:sp>
      <p:sp>
        <p:nvSpPr>
          <p:cNvPr id="10" name="Rectangle 9">
            <a:extLst>
              <a:ext uri="{FF2B5EF4-FFF2-40B4-BE49-F238E27FC236}">
                <a16:creationId xmlns:a16="http://schemas.microsoft.com/office/drawing/2014/main" id="{33AB0D45-6554-4949-AEAC-860A1D633C6F}"/>
              </a:ext>
            </a:extLst>
          </p:cNvPr>
          <p:cNvSpPr/>
          <p:nvPr/>
        </p:nvSpPr>
        <p:spPr>
          <a:xfrm>
            <a:off x="6072856" y="2007080"/>
            <a:ext cx="1620000" cy="604956"/>
          </a:xfrm>
          <a:prstGeom prst="rect">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Ins="36000" rtlCol="0" anchor="t"/>
          <a:lstStyle/>
          <a:p>
            <a:pPr marL="607219" indent="-535781"/>
            <a:r>
              <a:rPr lang="en-US" sz="1200" dirty="0">
                <a:latin typeface="+mj-lt"/>
              </a:rPr>
              <a:t>15.3.1 	Land Degradation Neutrality</a:t>
            </a:r>
          </a:p>
        </p:txBody>
      </p:sp>
      <p:sp>
        <p:nvSpPr>
          <p:cNvPr id="11" name="Rounded Rectangle 10">
            <a:extLst>
              <a:ext uri="{FF2B5EF4-FFF2-40B4-BE49-F238E27FC236}">
                <a16:creationId xmlns:a16="http://schemas.microsoft.com/office/drawing/2014/main" id="{C83BFC43-0984-684F-B42D-85DA6CED352E}"/>
              </a:ext>
            </a:extLst>
          </p:cNvPr>
          <p:cNvSpPr/>
          <p:nvPr/>
        </p:nvSpPr>
        <p:spPr>
          <a:xfrm>
            <a:off x="388714" y="3657600"/>
            <a:ext cx="8450486" cy="360000"/>
          </a:xfrm>
          <a:prstGeom prst="roundRect">
            <a:avLst/>
          </a:prstGeom>
          <a:solidFill>
            <a:schemeClr val="bg1">
              <a:lumMod val="85000"/>
              <a:alpha val="6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j-lt"/>
            </a:endParaRPr>
          </a:p>
        </p:txBody>
      </p:sp>
      <p:sp>
        <p:nvSpPr>
          <p:cNvPr id="12" name="Rectangle 11">
            <a:extLst>
              <a:ext uri="{FF2B5EF4-FFF2-40B4-BE49-F238E27FC236}">
                <a16:creationId xmlns:a16="http://schemas.microsoft.com/office/drawing/2014/main" id="{277B11BE-DDA0-EB48-9B79-32787A056A07}"/>
              </a:ext>
            </a:extLst>
          </p:cNvPr>
          <p:cNvSpPr/>
          <p:nvPr/>
        </p:nvSpPr>
        <p:spPr>
          <a:xfrm>
            <a:off x="466465" y="3657600"/>
            <a:ext cx="2000262" cy="360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100" dirty="0">
                <a:latin typeface="+mj-lt"/>
              </a:rPr>
              <a:t>Satellite Data Requirements</a:t>
            </a:r>
            <a:endParaRPr lang="en-US" sz="1200" dirty="0">
              <a:latin typeface="+mj-lt"/>
            </a:endParaRPr>
          </a:p>
        </p:txBody>
      </p:sp>
      <p:sp>
        <p:nvSpPr>
          <p:cNvPr id="14" name="Rectangle 13">
            <a:extLst>
              <a:ext uri="{FF2B5EF4-FFF2-40B4-BE49-F238E27FC236}">
                <a16:creationId xmlns:a16="http://schemas.microsoft.com/office/drawing/2014/main" id="{82C996D7-B333-9E42-ACC0-13AA8EC5671F}"/>
              </a:ext>
            </a:extLst>
          </p:cNvPr>
          <p:cNvSpPr/>
          <p:nvPr/>
        </p:nvSpPr>
        <p:spPr>
          <a:xfrm>
            <a:off x="7867154" y="3662120"/>
            <a:ext cx="819646" cy="360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latin typeface="+mj-lt"/>
              </a:rPr>
              <a:t>LSI-VC</a:t>
            </a:r>
          </a:p>
        </p:txBody>
      </p:sp>
      <p:sp>
        <p:nvSpPr>
          <p:cNvPr id="15" name="Rounded Rectangle 14">
            <a:extLst>
              <a:ext uri="{FF2B5EF4-FFF2-40B4-BE49-F238E27FC236}">
                <a16:creationId xmlns:a16="http://schemas.microsoft.com/office/drawing/2014/main" id="{85C6FF2F-5514-2B40-B5B6-C1875DDEDFF7}"/>
              </a:ext>
            </a:extLst>
          </p:cNvPr>
          <p:cNvSpPr/>
          <p:nvPr/>
        </p:nvSpPr>
        <p:spPr>
          <a:xfrm>
            <a:off x="388714" y="4114800"/>
            <a:ext cx="8450485" cy="360000"/>
          </a:xfrm>
          <a:prstGeom prst="roundRect">
            <a:avLst/>
          </a:prstGeom>
          <a:solidFill>
            <a:schemeClr val="bg1">
              <a:lumMod val="85000"/>
              <a:alpha val="6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j-lt"/>
            </a:endParaRPr>
          </a:p>
        </p:txBody>
      </p:sp>
      <p:sp>
        <p:nvSpPr>
          <p:cNvPr id="16" name="Rectangle 15">
            <a:extLst>
              <a:ext uri="{FF2B5EF4-FFF2-40B4-BE49-F238E27FC236}">
                <a16:creationId xmlns:a16="http://schemas.microsoft.com/office/drawing/2014/main" id="{B7994E14-AA65-D54D-B30A-2311F1C8E597}"/>
              </a:ext>
            </a:extLst>
          </p:cNvPr>
          <p:cNvSpPr/>
          <p:nvPr/>
        </p:nvSpPr>
        <p:spPr>
          <a:xfrm>
            <a:off x="466465" y="4121581"/>
            <a:ext cx="2000263" cy="360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latin typeface="+mj-lt"/>
              </a:rPr>
              <a:t>EO </a:t>
            </a:r>
            <a:r>
              <a:rPr lang="en-US" sz="1050" dirty="0">
                <a:latin typeface="+mj-lt"/>
              </a:rPr>
              <a:t>Enabling</a:t>
            </a:r>
            <a:r>
              <a:rPr lang="en-US" sz="1100" dirty="0">
                <a:latin typeface="+mj-lt"/>
              </a:rPr>
              <a:t> Infrastructures</a:t>
            </a:r>
          </a:p>
        </p:txBody>
      </p:sp>
      <p:sp>
        <p:nvSpPr>
          <p:cNvPr id="17" name="Rectangle 16">
            <a:extLst>
              <a:ext uri="{FF2B5EF4-FFF2-40B4-BE49-F238E27FC236}">
                <a16:creationId xmlns:a16="http://schemas.microsoft.com/office/drawing/2014/main" id="{C76F3EEE-9D01-2B4D-91AC-73C69C9D8ECF}"/>
              </a:ext>
            </a:extLst>
          </p:cNvPr>
          <p:cNvSpPr/>
          <p:nvPr/>
        </p:nvSpPr>
        <p:spPr>
          <a:xfrm>
            <a:off x="7867154" y="4124971"/>
            <a:ext cx="819646" cy="360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latin typeface="+mj-lt"/>
              </a:rPr>
              <a:t>WGISS</a:t>
            </a:r>
          </a:p>
          <a:p>
            <a:pPr algn="ctr"/>
            <a:r>
              <a:rPr lang="en-US" sz="1100" dirty="0">
                <a:latin typeface="+mj-lt"/>
              </a:rPr>
              <a:t>SEO</a:t>
            </a:r>
          </a:p>
        </p:txBody>
      </p:sp>
      <p:sp>
        <p:nvSpPr>
          <p:cNvPr id="18" name="Rounded Rectangle 17">
            <a:extLst>
              <a:ext uri="{FF2B5EF4-FFF2-40B4-BE49-F238E27FC236}">
                <a16:creationId xmlns:a16="http://schemas.microsoft.com/office/drawing/2014/main" id="{9D511C55-F7B0-DB41-B79A-BAB635003D72}"/>
              </a:ext>
            </a:extLst>
          </p:cNvPr>
          <p:cNvSpPr/>
          <p:nvPr/>
        </p:nvSpPr>
        <p:spPr>
          <a:xfrm>
            <a:off x="388715" y="4572000"/>
            <a:ext cx="8450483" cy="360000"/>
          </a:xfrm>
          <a:prstGeom prst="roundRect">
            <a:avLst/>
          </a:prstGeom>
          <a:solidFill>
            <a:schemeClr val="bg1">
              <a:lumMod val="85000"/>
              <a:alpha val="6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j-lt"/>
            </a:endParaRPr>
          </a:p>
        </p:txBody>
      </p:sp>
      <p:sp>
        <p:nvSpPr>
          <p:cNvPr id="19" name="Rectangle 18">
            <a:extLst>
              <a:ext uri="{FF2B5EF4-FFF2-40B4-BE49-F238E27FC236}">
                <a16:creationId xmlns:a16="http://schemas.microsoft.com/office/drawing/2014/main" id="{AB6C3BB5-E870-DA45-ACA8-54771CDA720B}"/>
              </a:ext>
            </a:extLst>
          </p:cNvPr>
          <p:cNvSpPr/>
          <p:nvPr/>
        </p:nvSpPr>
        <p:spPr>
          <a:xfrm>
            <a:off x="466465" y="4578458"/>
            <a:ext cx="2000262" cy="360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latin typeface="+mj-lt"/>
              </a:rPr>
              <a:t>Awareness &amp; CB</a:t>
            </a:r>
          </a:p>
        </p:txBody>
      </p:sp>
      <p:sp>
        <p:nvSpPr>
          <p:cNvPr id="20" name="Rectangle 19">
            <a:extLst>
              <a:ext uri="{FF2B5EF4-FFF2-40B4-BE49-F238E27FC236}">
                <a16:creationId xmlns:a16="http://schemas.microsoft.com/office/drawing/2014/main" id="{F994BFE7-851E-3048-8199-CF20B9DCB642}"/>
              </a:ext>
            </a:extLst>
          </p:cNvPr>
          <p:cNvSpPr/>
          <p:nvPr/>
        </p:nvSpPr>
        <p:spPr>
          <a:xfrm>
            <a:off x="7867154" y="4580718"/>
            <a:ext cx="819646" cy="360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err="1">
                <a:latin typeface="+mj-lt"/>
              </a:rPr>
              <a:t>WGCapD</a:t>
            </a:r>
            <a:endParaRPr lang="en-US" sz="1100" dirty="0">
              <a:latin typeface="+mj-lt"/>
            </a:endParaRPr>
          </a:p>
        </p:txBody>
      </p:sp>
      <p:sp>
        <p:nvSpPr>
          <p:cNvPr id="21" name="Rounded Rectangle 20">
            <a:extLst>
              <a:ext uri="{FF2B5EF4-FFF2-40B4-BE49-F238E27FC236}">
                <a16:creationId xmlns:a16="http://schemas.microsoft.com/office/drawing/2014/main" id="{20D8B616-7211-2C4C-B0D2-6AA33D4A8A57}"/>
              </a:ext>
            </a:extLst>
          </p:cNvPr>
          <p:cNvSpPr/>
          <p:nvPr/>
        </p:nvSpPr>
        <p:spPr>
          <a:xfrm>
            <a:off x="388714" y="5958788"/>
            <a:ext cx="8450483" cy="360000"/>
          </a:xfrm>
          <a:prstGeom prst="roundRect">
            <a:avLst/>
          </a:prstGeom>
          <a:solidFill>
            <a:schemeClr val="bg1">
              <a:lumMod val="85000"/>
              <a:alpha val="6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j-lt"/>
            </a:endParaRPr>
          </a:p>
        </p:txBody>
      </p:sp>
      <p:sp>
        <p:nvSpPr>
          <p:cNvPr id="22" name="Rectangle 21">
            <a:extLst>
              <a:ext uri="{FF2B5EF4-FFF2-40B4-BE49-F238E27FC236}">
                <a16:creationId xmlns:a16="http://schemas.microsoft.com/office/drawing/2014/main" id="{4E5E20C5-FF47-0B4C-A8BB-C58BC880092B}"/>
              </a:ext>
            </a:extLst>
          </p:cNvPr>
          <p:cNvSpPr/>
          <p:nvPr/>
        </p:nvSpPr>
        <p:spPr>
          <a:xfrm>
            <a:off x="466465" y="5964600"/>
            <a:ext cx="2000262" cy="360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i="1" dirty="0">
                <a:latin typeface="+mj-lt"/>
              </a:rPr>
              <a:t>EO Quality Standards</a:t>
            </a:r>
          </a:p>
        </p:txBody>
      </p:sp>
      <p:sp>
        <p:nvSpPr>
          <p:cNvPr id="23" name="Rectangle 22">
            <a:extLst>
              <a:ext uri="{FF2B5EF4-FFF2-40B4-BE49-F238E27FC236}">
                <a16:creationId xmlns:a16="http://schemas.microsoft.com/office/drawing/2014/main" id="{D0ACDC01-270C-E541-9745-E5BC8AFACBB9}"/>
              </a:ext>
            </a:extLst>
          </p:cNvPr>
          <p:cNvSpPr/>
          <p:nvPr/>
        </p:nvSpPr>
        <p:spPr>
          <a:xfrm>
            <a:off x="7867154" y="5964600"/>
            <a:ext cx="819646" cy="360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latin typeface="+mj-lt"/>
              </a:rPr>
              <a:t>WGCV</a:t>
            </a:r>
          </a:p>
        </p:txBody>
      </p:sp>
      <p:pic>
        <p:nvPicPr>
          <p:cNvPr id="24" name="Picture 23">
            <a:extLst>
              <a:ext uri="{FF2B5EF4-FFF2-40B4-BE49-F238E27FC236}">
                <a16:creationId xmlns:a16="http://schemas.microsoft.com/office/drawing/2014/main" id="{7012570B-1E8F-8944-B282-1D2D8DE2F26A}"/>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688794" y="2231036"/>
            <a:ext cx="324000" cy="324000"/>
          </a:xfrm>
          <a:prstGeom prst="rect">
            <a:avLst/>
          </a:prstGeom>
        </p:spPr>
      </p:pic>
      <p:pic>
        <p:nvPicPr>
          <p:cNvPr id="25" name="Picture 24">
            <a:extLst>
              <a:ext uri="{FF2B5EF4-FFF2-40B4-BE49-F238E27FC236}">
                <a16:creationId xmlns:a16="http://schemas.microsoft.com/office/drawing/2014/main" id="{002E9DAD-B6A7-B943-BC91-FA1EA7EED5E4}"/>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456624" y="2231036"/>
            <a:ext cx="324000" cy="324000"/>
          </a:xfrm>
          <a:prstGeom prst="rect">
            <a:avLst/>
          </a:prstGeom>
        </p:spPr>
      </p:pic>
      <p:pic>
        <p:nvPicPr>
          <p:cNvPr id="26" name="Picture 25">
            <a:extLst>
              <a:ext uri="{FF2B5EF4-FFF2-40B4-BE49-F238E27FC236}">
                <a16:creationId xmlns:a16="http://schemas.microsoft.com/office/drawing/2014/main" id="{23692217-4995-2245-AE04-3DDEEF800AF1}"/>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6234436" y="2234617"/>
            <a:ext cx="324000" cy="324000"/>
          </a:xfrm>
          <a:prstGeom prst="rect">
            <a:avLst/>
          </a:prstGeom>
        </p:spPr>
      </p:pic>
      <p:sp>
        <p:nvSpPr>
          <p:cNvPr id="29" name="Rectangle 28">
            <a:extLst>
              <a:ext uri="{FF2B5EF4-FFF2-40B4-BE49-F238E27FC236}">
                <a16:creationId xmlns:a16="http://schemas.microsoft.com/office/drawing/2014/main" id="{974170A1-D43A-9645-BFB1-4A5BE1999DB6}"/>
              </a:ext>
            </a:extLst>
          </p:cNvPr>
          <p:cNvSpPr/>
          <p:nvPr/>
        </p:nvSpPr>
        <p:spPr>
          <a:xfrm>
            <a:off x="2550331" y="1727588"/>
            <a:ext cx="1620000" cy="246204"/>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906" algn="ctr"/>
            <a:r>
              <a:rPr lang="en-US" sz="1200" dirty="0">
                <a:latin typeface="+mj-lt"/>
              </a:rPr>
              <a:t>UN Environment</a:t>
            </a:r>
          </a:p>
        </p:txBody>
      </p:sp>
      <p:sp>
        <p:nvSpPr>
          <p:cNvPr id="30" name="Rectangle 29">
            <a:extLst>
              <a:ext uri="{FF2B5EF4-FFF2-40B4-BE49-F238E27FC236}">
                <a16:creationId xmlns:a16="http://schemas.microsoft.com/office/drawing/2014/main" id="{4EEF4A1B-31CC-574C-8259-E61AAF7EF7BD}"/>
              </a:ext>
            </a:extLst>
          </p:cNvPr>
          <p:cNvSpPr/>
          <p:nvPr/>
        </p:nvSpPr>
        <p:spPr>
          <a:xfrm>
            <a:off x="4315002" y="1727588"/>
            <a:ext cx="1620000" cy="246204"/>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906" algn="ctr"/>
            <a:r>
              <a:rPr lang="en-US" sz="1200" dirty="0">
                <a:latin typeface="+mj-lt"/>
              </a:rPr>
              <a:t>UN Habitat</a:t>
            </a:r>
          </a:p>
        </p:txBody>
      </p:sp>
      <p:sp>
        <p:nvSpPr>
          <p:cNvPr id="31" name="Rectangle 30">
            <a:extLst>
              <a:ext uri="{FF2B5EF4-FFF2-40B4-BE49-F238E27FC236}">
                <a16:creationId xmlns:a16="http://schemas.microsoft.com/office/drawing/2014/main" id="{A05B3142-BB6E-5340-A793-6B446418F484}"/>
              </a:ext>
            </a:extLst>
          </p:cNvPr>
          <p:cNvSpPr/>
          <p:nvPr/>
        </p:nvSpPr>
        <p:spPr>
          <a:xfrm>
            <a:off x="6074677" y="1727588"/>
            <a:ext cx="1620000" cy="246204"/>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906" algn="ctr"/>
            <a:r>
              <a:rPr lang="en-US" sz="1200" dirty="0">
                <a:latin typeface="+mj-lt"/>
              </a:rPr>
              <a:t>UNCCD</a:t>
            </a:r>
          </a:p>
        </p:txBody>
      </p:sp>
      <p:sp>
        <p:nvSpPr>
          <p:cNvPr id="27" name="Rectangle 26">
            <a:extLst>
              <a:ext uri="{FF2B5EF4-FFF2-40B4-BE49-F238E27FC236}">
                <a16:creationId xmlns:a16="http://schemas.microsoft.com/office/drawing/2014/main" id="{3526FA32-F3F4-8B49-BEFE-D35EDB7F531A}"/>
              </a:ext>
            </a:extLst>
          </p:cNvPr>
          <p:cNvSpPr/>
          <p:nvPr/>
        </p:nvSpPr>
        <p:spPr>
          <a:xfrm>
            <a:off x="76200" y="6400800"/>
            <a:ext cx="8974852" cy="412171"/>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54000" rtlCol="0" anchor="ctr"/>
          <a:lstStyle/>
          <a:p>
            <a:pPr marL="134541">
              <a:spcBef>
                <a:spcPts val="450"/>
              </a:spcBef>
            </a:pPr>
            <a:r>
              <a:rPr lang="en-US" sz="1400" b="1" dirty="0">
                <a:latin typeface="+mj-lt"/>
              </a:rPr>
              <a:t>GEO EO4SDG  </a:t>
            </a:r>
          </a:p>
        </p:txBody>
      </p:sp>
      <p:sp>
        <p:nvSpPr>
          <p:cNvPr id="33" name="Rectangle 32">
            <a:extLst>
              <a:ext uri="{FF2B5EF4-FFF2-40B4-BE49-F238E27FC236}">
                <a16:creationId xmlns:a16="http://schemas.microsoft.com/office/drawing/2014/main" id="{39F442A8-6DA5-8A40-93E1-0953A0968A08}"/>
              </a:ext>
            </a:extLst>
          </p:cNvPr>
          <p:cNvSpPr/>
          <p:nvPr/>
        </p:nvSpPr>
        <p:spPr>
          <a:xfrm>
            <a:off x="4313181" y="6400800"/>
            <a:ext cx="1612393" cy="405000"/>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latin typeface="+mj-lt"/>
              </a:rPr>
              <a:t>GEO Human Planet</a:t>
            </a:r>
            <a:endParaRPr lang="en-US" dirty="0">
              <a:latin typeface="+mj-lt"/>
            </a:endParaRPr>
          </a:p>
        </p:txBody>
      </p:sp>
      <p:sp>
        <p:nvSpPr>
          <p:cNvPr id="34" name="Rectangle 33">
            <a:extLst>
              <a:ext uri="{FF2B5EF4-FFF2-40B4-BE49-F238E27FC236}">
                <a16:creationId xmlns:a16="http://schemas.microsoft.com/office/drawing/2014/main" id="{31604E5D-A06E-B346-8000-913CB07CB597}"/>
              </a:ext>
            </a:extLst>
          </p:cNvPr>
          <p:cNvSpPr/>
          <p:nvPr/>
        </p:nvSpPr>
        <p:spPr>
          <a:xfrm>
            <a:off x="6071702" y="6400800"/>
            <a:ext cx="1612393" cy="405000"/>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latin typeface="+mj-lt"/>
              </a:rPr>
              <a:t>GEO LDN</a:t>
            </a:r>
            <a:endParaRPr lang="en-US" dirty="0">
              <a:latin typeface="+mj-lt"/>
            </a:endParaRPr>
          </a:p>
        </p:txBody>
      </p:sp>
      <p:sp>
        <p:nvSpPr>
          <p:cNvPr id="32" name="Rectangle 31">
            <a:extLst>
              <a:ext uri="{FF2B5EF4-FFF2-40B4-BE49-F238E27FC236}">
                <a16:creationId xmlns:a16="http://schemas.microsoft.com/office/drawing/2014/main" id="{0D5B1992-5C67-194E-B59F-67B337F59FEB}"/>
              </a:ext>
            </a:extLst>
          </p:cNvPr>
          <p:cNvSpPr/>
          <p:nvPr/>
        </p:nvSpPr>
        <p:spPr>
          <a:xfrm>
            <a:off x="2553506" y="6400800"/>
            <a:ext cx="1612393" cy="405000"/>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000" dirty="0">
                <a:latin typeface="+mj-lt"/>
              </a:rPr>
              <a:t>GEO Wetlands, </a:t>
            </a:r>
            <a:r>
              <a:rPr lang="en-US" sz="1000" dirty="0" err="1">
                <a:latin typeface="+mj-lt"/>
              </a:rPr>
              <a:t>Aquawatch</a:t>
            </a:r>
            <a:endParaRPr lang="en-US" sz="1600" dirty="0">
              <a:latin typeface="+mj-lt"/>
            </a:endParaRPr>
          </a:p>
        </p:txBody>
      </p:sp>
      <p:sp>
        <p:nvSpPr>
          <p:cNvPr id="28" name="Rectangle 27">
            <a:extLst>
              <a:ext uri="{FF2B5EF4-FFF2-40B4-BE49-F238E27FC236}">
                <a16:creationId xmlns:a16="http://schemas.microsoft.com/office/drawing/2014/main" id="{E846CE87-9768-6C4C-9595-CACE4CB7E5DC}"/>
              </a:ext>
            </a:extLst>
          </p:cNvPr>
          <p:cNvSpPr/>
          <p:nvPr/>
        </p:nvSpPr>
        <p:spPr>
          <a:xfrm>
            <a:off x="76200" y="3148096"/>
            <a:ext cx="8974852" cy="422899"/>
          </a:xfrm>
          <a:prstGeom prst="rect">
            <a:avLst/>
          </a:prstGeom>
          <a:solidFill>
            <a:schemeClr val="tx2">
              <a:alpha val="30000"/>
            </a:schemeClr>
          </a:solidFill>
          <a:ln w="19050">
            <a:solidFill>
              <a:schemeClr val="bg2">
                <a:lumMod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34541"/>
            <a:r>
              <a:rPr lang="en-US" sz="1400" b="1" dirty="0">
                <a:solidFill>
                  <a:schemeClr val="tx1"/>
                </a:solidFill>
                <a:latin typeface="+mj-lt"/>
              </a:rPr>
              <a:t>CEOS SDG AHT</a:t>
            </a:r>
          </a:p>
        </p:txBody>
      </p:sp>
      <p:sp>
        <p:nvSpPr>
          <p:cNvPr id="36" name="Rectangle 35">
            <a:extLst>
              <a:ext uri="{FF2B5EF4-FFF2-40B4-BE49-F238E27FC236}">
                <a16:creationId xmlns:a16="http://schemas.microsoft.com/office/drawing/2014/main" id="{03B2B6AC-94B2-9244-A21F-594C39FF2358}"/>
              </a:ext>
            </a:extLst>
          </p:cNvPr>
          <p:cNvSpPr/>
          <p:nvPr/>
        </p:nvSpPr>
        <p:spPr>
          <a:xfrm>
            <a:off x="76200" y="1200716"/>
            <a:ext cx="8974852" cy="482450"/>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dirty="0">
                <a:latin typeface="+mj-lt"/>
              </a:rPr>
              <a:t>UN Inter-Agency and Expert Group on SDG Indicators (</a:t>
            </a:r>
            <a:r>
              <a:rPr lang="en-US" sz="1400" b="1" dirty="0">
                <a:latin typeface="+mj-lt"/>
              </a:rPr>
              <a:t>IAEG-SDGs</a:t>
            </a:r>
            <a:r>
              <a:rPr lang="en-US" sz="1400" dirty="0">
                <a:latin typeface="+mj-lt"/>
              </a:rPr>
              <a:t>)</a:t>
            </a:r>
          </a:p>
          <a:p>
            <a:pPr algn="ctr"/>
            <a:r>
              <a:rPr lang="en-US" sz="1200" dirty="0">
                <a:latin typeface="+mj-lt"/>
              </a:rPr>
              <a:t>Working Group on Geo-Spatial Information (</a:t>
            </a:r>
            <a:r>
              <a:rPr lang="en-US" sz="1200" b="1" dirty="0">
                <a:latin typeface="+mj-lt"/>
              </a:rPr>
              <a:t>WGGI</a:t>
            </a:r>
            <a:r>
              <a:rPr lang="en-US" sz="1200" dirty="0">
                <a:latin typeface="+mj-lt"/>
              </a:rPr>
              <a:t>) </a:t>
            </a:r>
            <a:r>
              <a:rPr lang="en-US" sz="1200" dirty="0">
                <a:solidFill>
                  <a:schemeClr val="accent4">
                    <a:lumMod val="40000"/>
                    <a:lumOff val="60000"/>
                  </a:schemeClr>
                </a:solidFill>
                <a:latin typeface="+mj-lt"/>
              </a:rPr>
              <a:t>Task Stream II Application of satellite data for the SDG indicators</a:t>
            </a:r>
            <a:endParaRPr lang="en-US" sz="1000" dirty="0">
              <a:solidFill>
                <a:schemeClr val="accent4">
                  <a:lumMod val="40000"/>
                  <a:lumOff val="60000"/>
                </a:schemeClr>
              </a:solidFill>
              <a:latin typeface="+mj-lt"/>
            </a:endParaRPr>
          </a:p>
        </p:txBody>
      </p:sp>
      <p:pic>
        <p:nvPicPr>
          <p:cNvPr id="38" name="ceos_logo.png">
            <a:extLst>
              <a:ext uri="{FF2B5EF4-FFF2-40B4-BE49-F238E27FC236}">
                <a16:creationId xmlns:a16="http://schemas.microsoft.com/office/drawing/2014/main" id="{E761BEBF-E113-7247-923B-812A2747093C}"/>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7917086" y="3268344"/>
            <a:ext cx="692122" cy="274081"/>
          </a:xfrm>
          <a:prstGeom prst="rect">
            <a:avLst/>
          </a:prstGeom>
          <a:ln w="12700">
            <a:miter lim="400000"/>
          </a:ln>
        </p:spPr>
      </p:pic>
      <p:sp>
        <p:nvSpPr>
          <p:cNvPr id="37" name="Rounded Rectangle 36">
            <a:extLst>
              <a:ext uri="{FF2B5EF4-FFF2-40B4-BE49-F238E27FC236}">
                <a16:creationId xmlns:a16="http://schemas.microsoft.com/office/drawing/2014/main" id="{62A112F6-CF93-B84D-9AFF-7932C10DF55B}"/>
              </a:ext>
            </a:extLst>
          </p:cNvPr>
          <p:cNvSpPr/>
          <p:nvPr/>
        </p:nvSpPr>
        <p:spPr>
          <a:xfrm>
            <a:off x="388714" y="5029200"/>
            <a:ext cx="8450484" cy="360000"/>
          </a:xfrm>
          <a:prstGeom prst="roundRect">
            <a:avLst/>
          </a:prstGeom>
          <a:solidFill>
            <a:schemeClr val="bg1">
              <a:lumMod val="85000"/>
              <a:alpha val="6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j-lt"/>
            </a:endParaRPr>
          </a:p>
        </p:txBody>
      </p:sp>
      <p:sp>
        <p:nvSpPr>
          <p:cNvPr id="41" name="Rectangle 40">
            <a:extLst>
              <a:ext uri="{FF2B5EF4-FFF2-40B4-BE49-F238E27FC236}">
                <a16:creationId xmlns:a16="http://schemas.microsoft.com/office/drawing/2014/main" id="{90412F41-26BB-9244-9728-0026E80E3190}"/>
              </a:ext>
            </a:extLst>
          </p:cNvPr>
          <p:cNvSpPr/>
          <p:nvPr/>
        </p:nvSpPr>
        <p:spPr>
          <a:xfrm>
            <a:off x="466464" y="5035335"/>
            <a:ext cx="2000262" cy="360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i="1" dirty="0">
                <a:latin typeface="+mj-lt"/>
              </a:rPr>
              <a:t>EO Good Practice Guidance</a:t>
            </a:r>
          </a:p>
        </p:txBody>
      </p:sp>
      <p:sp>
        <p:nvSpPr>
          <p:cNvPr id="42" name="Rectangle 41">
            <a:extLst>
              <a:ext uri="{FF2B5EF4-FFF2-40B4-BE49-F238E27FC236}">
                <a16:creationId xmlns:a16="http://schemas.microsoft.com/office/drawing/2014/main" id="{3428EAE9-75FB-DE45-B983-EAE571539D6C}"/>
              </a:ext>
            </a:extLst>
          </p:cNvPr>
          <p:cNvSpPr/>
          <p:nvPr/>
        </p:nvSpPr>
        <p:spPr>
          <a:xfrm>
            <a:off x="7867153" y="5036465"/>
            <a:ext cx="819646" cy="360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latin typeface="+mj-lt"/>
            </a:endParaRPr>
          </a:p>
        </p:txBody>
      </p:sp>
      <p:sp>
        <p:nvSpPr>
          <p:cNvPr id="2" name="Triangle 1">
            <a:extLst>
              <a:ext uri="{FF2B5EF4-FFF2-40B4-BE49-F238E27FC236}">
                <a16:creationId xmlns:a16="http://schemas.microsoft.com/office/drawing/2014/main" id="{7A5C8190-5E43-7C4B-A1A4-EA02D6BBECDB}"/>
              </a:ext>
            </a:extLst>
          </p:cNvPr>
          <p:cNvSpPr/>
          <p:nvPr/>
        </p:nvSpPr>
        <p:spPr>
          <a:xfrm rot="10800000">
            <a:off x="77513" y="3581400"/>
            <a:ext cx="302170" cy="2696358"/>
          </a:xfrm>
          <a:prstGeom prst="triangle">
            <a:avLst/>
          </a:prstGeo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lin ang="16200000" scaled="1"/>
            <a:tileRect/>
          </a:gra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2569"/>
              </a:solidFill>
              <a:effectLst/>
              <a:uFillTx/>
              <a:latin typeface="+mj-lt"/>
            </a:endParaRPr>
          </a:p>
        </p:txBody>
      </p:sp>
      <p:sp>
        <p:nvSpPr>
          <p:cNvPr id="44" name="Rounded Rectangle 43">
            <a:extLst>
              <a:ext uri="{FF2B5EF4-FFF2-40B4-BE49-F238E27FC236}">
                <a16:creationId xmlns:a16="http://schemas.microsoft.com/office/drawing/2014/main" id="{200D7938-363F-FE40-B83F-275E425C71CA}"/>
              </a:ext>
            </a:extLst>
          </p:cNvPr>
          <p:cNvSpPr/>
          <p:nvPr/>
        </p:nvSpPr>
        <p:spPr>
          <a:xfrm>
            <a:off x="379684" y="5486400"/>
            <a:ext cx="8450483" cy="360000"/>
          </a:xfrm>
          <a:prstGeom prst="roundRect">
            <a:avLst/>
          </a:prstGeom>
          <a:solidFill>
            <a:schemeClr val="bg1">
              <a:lumMod val="85000"/>
              <a:alpha val="6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j-lt"/>
            </a:endParaRPr>
          </a:p>
        </p:txBody>
      </p:sp>
      <p:sp>
        <p:nvSpPr>
          <p:cNvPr id="45" name="Rectangle 44">
            <a:extLst>
              <a:ext uri="{FF2B5EF4-FFF2-40B4-BE49-F238E27FC236}">
                <a16:creationId xmlns:a16="http://schemas.microsoft.com/office/drawing/2014/main" id="{0305A222-EF33-B148-A6A7-C69979CF10DB}"/>
              </a:ext>
            </a:extLst>
          </p:cNvPr>
          <p:cNvSpPr/>
          <p:nvPr/>
        </p:nvSpPr>
        <p:spPr>
          <a:xfrm>
            <a:off x="457435" y="5492212"/>
            <a:ext cx="2000262" cy="360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i="1" dirty="0">
                <a:latin typeface="+mj-lt"/>
              </a:rPr>
              <a:t>EO Demonstration Cases</a:t>
            </a:r>
          </a:p>
        </p:txBody>
      </p:sp>
      <p:sp>
        <p:nvSpPr>
          <p:cNvPr id="46" name="Rectangle 45">
            <a:extLst>
              <a:ext uri="{FF2B5EF4-FFF2-40B4-BE49-F238E27FC236}">
                <a16:creationId xmlns:a16="http://schemas.microsoft.com/office/drawing/2014/main" id="{EF98AD6E-01CE-2D45-B675-6B0E38331D8F}"/>
              </a:ext>
            </a:extLst>
          </p:cNvPr>
          <p:cNvSpPr/>
          <p:nvPr/>
        </p:nvSpPr>
        <p:spPr>
          <a:xfrm>
            <a:off x="7858124" y="5492212"/>
            <a:ext cx="819646" cy="360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latin typeface="+mj-lt"/>
              </a:rPr>
              <a:t>SEO</a:t>
            </a:r>
          </a:p>
        </p:txBody>
      </p:sp>
      <p:sp>
        <p:nvSpPr>
          <p:cNvPr id="47" name="Content Placeholder 3">
            <a:extLst>
              <a:ext uri="{FF2B5EF4-FFF2-40B4-BE49-F238E27FC236}">
                <a16:creationId xmlns:a16="http://schemas.microsoft.com/office/drawing/2014/main" id="{B8066967-088A-FD47-BE80-55588562A695}"/>
              </a:ext>
            </a:extLst>
          </p:cNvPr>
          <p:cNvSpPr txBox="1">
            <a:spLocks/>
          </p:cNvSpPr>
          <p:nvPr/>
        </p:nvSpPr>
        <p:spPr>
          <a:xfrm>
            <a:off x="2057400" y="304800"/>
            <a:ext cx="4953000" cy="533400"/>
          </a:xfrm>
        </p:spPr>
        <p:txBody>
          <a:bodyPr anchor="ctr"/>
          <a:lstStyle>
            <a:lvl1pPr defTabSz="457200">
              <a:defRPr>
                <a:solidFill>
                  <a:srgbClr val="002569"/>
                </a:solidFill>
              </a:defRPr>
            </a:lvl1pPr>
            <a:lvl2pPr indent="457200" defTabSz="457200">
              <a:defRPr>
                <a:solidFill>
                  <a:srgbClr val="002569"/>
                </a:solidFill>
              </a:defRPr>
            </a:lvl2pPr>
            <a:lvl3pPr indent="914400" defTabSz="457200">
              <a:defRPr>
                <a:solidFill>
                  <a:srgbClr val="002569"/>
                </a:solidFill>
              </a:defRPr>
            </a:lvl3pPr>
            <a:lvl4pPr indent="1371600" defTabSz="457200">
              <a:defRPr>
                <a:solidFill>
                  <a:srgbClr val="002569"/>
                </a:solidFill>
              </a:defRPr>
            </a:lvl4pPr>
            <a:lvl5pPr indent="1828800" defTabSz="457200">
              <a:defRPr>
                <a:solidFill>
                  <a:srgbClr val="002569"/>
                </a:solidFill>
              </a:defRPr>
            </a:lvl5pPr>
            <a:lvl6pPr indent="2286000" defTabSz="457200">
              <a:defRPr>
                <a:solidFill>
                  <a:srgbClr val="002569"/>
                </a:solidFill>
              </a:defRPr>
            </a:lvl6pPr>
            <a:lvl7pPr indent="2743200" defTabSz="457200">
              <a:defRPr>
                <a:solidFill>
                  <a:srgbClr val="002569"/>
                </a:solidFill>
              </a:defRPr>
            </a:lvl7pPr>
            <a:lvl8pPr indent="3200400" defTabSz="457200">
              <a:defRPr>
                <a:solidFill>
                  <a:srgbClr val="002569"/>
                </a:solidFill>
              </a:defRPr>
            </a:lvl8pPr>
            <a:lvl9pPr indent="3657600" defTabSz="457200">
              <a:defRPr>
                <a:solidFill>
                  <a:srgbClr val="002569"/>
                </a:solidFill>
              </a:defRPr>
            </a:lvl9pPr>
          </a:lstStyle>
          <a:p>
            <a:r>
              <a:rPr lang="en-US" sz="2400" dirty="0">
                <a:solidFill>
                  <a:schemeClr val="bg1"/>
                </a:solidFill>
                <a:latin typeface="+mj-lt"/>
                <a:sym typeface="Arial Bold"/>
              </a:rPr>
              <a:t>SDG-AHT</a:t>
            </a:r>
            <a:r>
              <a:rPr lang="en-US" sz="2400" dirty="0">
                <a:solidFill>
                  <a:schemeClr val="bg1"/>
                </a:solidFill>
                <a:latin typeface="+mj-lt"/>
              </a:rPr>
              <a:t> 2019-2021 workplan</a:t>
            </a:r>
          </a:p>
          <a:p>
            <a:r>
              <a:rPr lang="en-US" sz="2400" b="1" dirty="0">
                <a:solidFill>
                  <a:schemeClr val="bg1"/>
                </a:solidFill>
                <a:latin typeface="+mj-lt"/>
              </a:rPr>
              <a:t>Involvement of CEOS Agencies </a:t>
            </a:r>
          </a:p>
        </p:txBody>
      </p:sp>
      <p:sp>
        <p:nvSpPr>
          <p:cNvPr id="49" name="TextBox 48">
            <a:extLst>
              <a:ext uri="{FF2B5EF4-FFF2-40B4-BE49-F238E27FC236}">
                <a16:creationId xmlns:a16="http://schemas.microsoft.com/office/drawing/2014/main" id="{ECD19C63-C1DC-6D47-90CD-E19086D8BD98}"/>
              </a:ext>
            </a:extLst>
          </p:cNvPr>
          <p:cNvSpPr txBox="1"/>
          <p:nvPr/>
        </p:nvSpPr>
        <p:spPr>
          <a:xfrm rot="20126089">
            <a:off x="719715" y="3547014"/>
            <a:ext cx="7744001" cy="369330"/>
          </a:xfrm>
          <a:prstGeom prst="rect">
            <a:avLst/>
          </a:prstGeom>
          <a:noFill/>
          <a:ln w="12700" cap="flat">
            <a:solidFill>
              <a:srgbClr val="FF0000"/>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1" hangingPunct="0">
              <a:lnSpc>
                <a:spcPct val="100000"/>
              </a:lnSpc>
              <a:spcBef>
                <a:spcPts val="0"/>
              </a:spcBef>
              <a:spcAft>
                <a:spcPts val="0"/>
              </a:spcAft>
              <a:buClrTx/>
              <a:buSzTx/>
              <a:buFontTx/>
              <a:buNone/>
              <a:tabLst/>
            </a:pPr>
            <a:r>
              <a:rPr kumimoji="0" lang="en-AU" sz="1800" b="0" i="0" u="none" strike="noStrike" cap="none" spc="0" normalizeH="0" baseline="0" dirty="0">
                <a:ln>
                  <a:noFill/>
                </a:ln>
                <a:solidFill>
                  <a:srgbClr val="FF0000"/>
                </a:solidFill>
                <a:effectLst/>
                <a:uFillTx/>
              </a:rPr>
              <a:t>TO BE DISCUSSED AND COMPLETED AT SDG-AHT SIDE MEETING</a:t>
            </a:r>
          </a:p>
        </p:txBody>
      </p:sp>
    </p:spTree>
    <p:extLst>
      <p:ext uri="{BB962C8B-B14F-4D97-AF65-F5344CB8AC3E}">
        <p14:creationId xmlns:p14="http://schemas.microsoft.com/office/powerpoint/2010/main" val="2388466195"/>
      </p:ext>
    </p:extLst>
  </p:cSld>
  <p:clrMapOvr>
    <a:masterClrMapping/>
  </p:clrMapOvr>
</p:sld>
</file>

<file path=ppt/theme/theme1.xml><?xml version="1.0" encoding="utf-8"?>
<a:theme xmlns:a="http://schemas.openxmlformats.org/drawingml/2006/main" name="Defaul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FF9A00"/>
      </a:accent1>
      <a:accent2>
        <a:srgbClr val="9F2D20"/>
      </a:accent2>
      <a:accent3>
        <a:srgbClr val="8F8F8F"/>
      </a:accent3>
      <a:accent4>
        <a:srgbClr val="001E59"/>
      </a:accent4>
      <a:accent5>
        <a:srgbClr val="FFCAAA"/>
      </a:accent5>
      <a:accent6>
        <a:srgbClr val="90281C"/>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9871</TotalTime>
  <Words>1932</Words>
  <Application>Microsoft Macintosh PowerPoint</Application>
  <PresentationFormat>On-screen Show (4:3)</PresentationFormat>
  <Paragraphs>284</Paragraphs>
  <Slides>12</Slides>
  <Notes>7</Notes>
  <HiddenSlides>3</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12</vt:i4>
      </vt:variant>
    </vt:vector>
  </HeadingPairs>
  <TitlesOfParts>
    <vt:vector size="23" baseType="lpstr">
      <vt:lpstr>Arial</vt:lpstr>
      <vt:lpstr>Arial Bold</vt:lpstr>
      <vt:lpstr>Avenir Roman</vt:lpstr>
      <vt:lpstr>Calibri</vt:lpstr>
      <vt:lpstr>Courier New</vt:lpstr>
      <vt:lpstr>Droid Serif</vt:lpstr>
      <vt:lpstr>Helvetica</vt:lpstr>
      <vt:lpstr>Proxima Nova Regular</vt:lpstr>
      <vt:lpstr>Times New Roman</vt:lpstr>
      <vt:lpstr>Wingdings</vt:lpstr>
      <vt:lpstr>Default</vt:lpstr>
      <vt:lpstr>Sustainable Development Goals Ad Hoc Team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dc:title>
  <dc:creator>Brian R. Williams</dc:creator>
  <cp:lastModifiedBy>Marc Paganini</cp:lastModifiedBy>
  <cp:revision>200</cp:revision>
  <dcterms:modified xsi:type="dcterms:W3CDTF">2019-09-05T11:15:01Z</dcterms:modified>
</cp:coreProperties>
</file>