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425" r:id="rId3"/>
    <p:sldId id="427" r:id="rId4"/>
    <p:sldId id="435" r:id="rId5"/>
    <p:sldId id="436" r:id="rId6"/>
    <p:sldId id="428" r:id="rId7"/>
    <p:sldId id="434" r:id="rId8"/>
    <p:sldId id="429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/>
    <p:restoredTop sz="94666"/>
  </p:normalViewPr>
  <p:slideViewPr>
    <p:cSldViewPr snapToGrid="0" snapToObjects="1">
      <p:cViewPr>
        <p:scale>
          <a:sx n="118" d="100"/>
          <a:sy n="118" d="100"/>
        </p:scale>
        <p:origin x="-138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5597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5597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234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234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5"/>
            <a:ext cx="7647624" cy="2166567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5</a:t>
            </a: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 Space Data Country Outreach and Delivery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3429000"/>
            <a:ext cx="7643664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SDCG-9: </a:t>
            </a:r>
            <a:r>
              <a:rPr lang="en-US" sz="1600" b="1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Frascati</a:t>
            </a: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25-26 February, 2016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66" y="6307731"/>
            <a:ext cx="1803890" cy="2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944563"/>
          </a:xfrm>
        </p:spPr>
        <p:txBody>
          <a:bodyPr/>
          <a:lstStyle/>
          <a:p>
            <a:pPr algn="l">
              <a:defRPr/>
            </a:pPr>
            <a:r>
              <a:rPr lang="pt-BR" dirty="0" smtClean="0"/>
              <a:t>Mechanism to deliver data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9" y="961584"/>
            <a:ext cx="8663788" cy="4525963"/>
          </a:xfrm>
        </p:spPr>
        <p:txBody>
          <a:bodyPr/>
          <a:lstStyle/>
          <a:p>
            <a:pPr marL="0" indent="0">
              <a:buNone/>
            </a:pPr>
            <a:r>
              <a:rPr lang="is-IS" sz="1800" dirty="0" smtClean="0"/>
              <a:t>FOREST MAPPING</a:t>
            </a:r>
          </a:p>
          <a:p>
            <a:pPr marL="0" indent="0">
              <a:buNone/>
            </a:pPr>
            <a:endParaRPr lang="is-IS" sz="1800" dirty="0" smtClean="0"/>
          </a:p>
          <a:p>
            <a:r>
              <a:rPr lang="is-IS" sz="1800" dirty="0" smtClean="0"/>
              <a:t>SilvaCarbon is working </a:t>
            </a:r>
            <a:r>
              <a:rPr lang="is-IS" sz="1800" dirty="0" smtClean="0"/>
              <a:t>directly with the countries and linking Universities</a:t>
            </a:r>
          </a:p>
          <a:p>
            <a:pPr lvl="1"/>
            <a:r>
              <a:rPr lang="is-IS" sz="1400" dirty="0" smtClean="0"/>
              <a:t>UMD </a:t>
            </a:r>
            <a:r>
              <a:rPr lang="is-IS" sz="1400" dirty="0" smtClean="0"/>
              <a:t>and BU work </a:t>
            </a:r>
            <a:r>
              <a:rPr lang="is-IS" sz="1400" dirty="0" smtClean="0"/>
              <a:t>with Colombia, Ecuador, Peru, Bangladesh, Vietnam</a:t>
            </a:r>
          </a:p>
          <a:p>
            <a:pPr lvl="1"/>
            <a:r>
              <a:rPr lang="is-IS" sz="1400" dirty="0" smtClean="0"/>
              <a:t>Upcoming UMD </a:t>
            </a:r>
            <a:r>
              <a:rPr lang="is-IS" sz="1400" dirty="0" smtClean="0"/>
              <a:t>and BU work </a:t>
            </a:r>
            <a:r>
              <a:rPr lang="is-IS" sz="1400" dirty="0" smtClean="0"/>
              <a:t>with Nepal, Thailand, and Laos</a:t>
            </a:r>
          </a:p>
          <a:p>
            <a:pPr lvl="1"/>
            <a:r>
              <a:rPr lang="is-IS" sz="1400" dirty="0" smtClean="0"/>
              <a:t>Delivery of data in hard drives packed by EROS to complement this </a:t>
            </a:r>
            <a:r>
              <a:rPr lang="is-IS" sz="1400" dirty="0" smtClean="0"/>
              <a:t>work</a:t>
            </a:r>
            <a:endParaRPr lang="is-IS" sz="1400" dirty="0" smtClean="0"/>
          </a:p>
          <a:p>
            <a:pPr marL="457200" lvl="1" indent="0">
              <a:buNone/>
            </a:pPr>
            <a:endParaRPr lang="is-IS" sz="1400" dirty="0"/>
          </a:p>
          <a:p>
            <a:r>
              <a:rPr lang="en-AU" sz="1800" dirty="0" smtClean="0"/>
              <a:t>FAO providing mapping guidance directly to the countries using SEPAL system</a:t>
            </a:r>
          </a:p>
          <a:p>
            <a:pPr lvl="1"/>
            <a:r>
              <a:rPr lang="en-AU" sz="1400" dirty="0" smtClean="0"/>
              <a:t>12 countries</a:t>
            </a:r>
          </a:p>
          <a:p>
            <a:pPr marL="457200" lvl="1" indent="0">
              <a:buNone/>
            </a:pPr>
            <a:endParaRPr lang="en-AU" sz="1400" dirty="0" smtClean="0"/>
          </a:p>
          <a:p>
            <a:r>
              <a:rPr lang="is-IS" sz="1800" dirty="0" smtClean="0"/>
              <a:t>Potential work with NASA CEOS using data cube</a:t>
            </a:r>
            <a:endParaRPr lang="is-IS" sz="1800" dirty="0"/>
          </a:p>
          <a:p>
            <a:pPr lvl="1"/>
            <a:r>
              <a:rPr lang="is-IS" sz="1400" dirty="0" smtClean="0"/>
              <a:t>Prototype with Colombia and Kenya</a:t>
            </a:r>
          </a:p>
          <a:p>
            <a:pPr lvl="1"/>
            <a:r>
              <a:rPr lang="is-IS" sz="1400" dirty="0" smtClean="0"/>
              <a:t>Possibility of including UMD algoright in the data cube for countries working with SilvaCarbon</a:t>
            </a:r>
            <a:endParaRPr lang="is-IS" sz="1400" dirty="0"/>
          </a:p>
          <a:p>
            <a:pPr marL="457200" lvl="1" indent="0">
              <a:buNone/>
            </a:pPr>
            <a:endParaRPr lang="is-IS" sz="1400" dirty="0" smtClean="0"/>
          </a:p>
          <a:p>
            <a:r>
              <a:rPr lang="is-IS" sz="1800" dirty="0" smtClean="0"/>
              <a:t>Others</a:t>
            </a:r>
            <a:r>
              <a:rPr lang="is-IS" sz="1800" dirty="0" smtClean="0"/>
              <a:t>?</a:t>
            </a:r>
          </a:p>
          <a:p>
            <a:pPr lvl="1"/>
            <a:r>
              <a:rPr lang="is-IS" sz="1400" dirty="0" smtClean="0"/>
              <a:t>Countries creating their own NFMS with a combination of multiple methods</a:t>
            </a:r>
            <a:endParaRPr lang="is-IS" sz="1400" dirty="0"/>
          </a:p>
          <a:p>
            <a:pPr marL="457200" lvl="1" indent="0">
              <a:buNone/>
            </a:pPr>
            <a:endParaRPr lang="is-IS" sz="1400" dirty="0"/>
          </a:p>
          <a:p>
            <a:endParaRPr lang="en-AU" sz="1800" dirty="0"/>
          </a:p>
          <a:p>
            <a:pPr marL="457200" lvl="1" indent="0">
              <a:buNone/>
            </a:pPr>
            <a:endParaRPr lang="is-IS" sz="1400" dirty="0"/>
          </a:p>
          <a:p>
            <a:endParaRPr lang="en-AU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141288" y="88900"/>
            <a:ext cx="7115175" cy="69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smtClean="0"/>
              <a:t>Guidelines for country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88" y="1065213"/>
            <a:ext cx="8628062" cy="452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What space-based data is being used for forest management purposes in your country? How is that data acquired, processed and managed in your country?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What is the scope of your data use? Are you using data for wall-to-wall maps, test sites, specific time periods?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What new space-based data is desired?</a:t>
            </a: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What are the challenges and issues with acquiring and making use of space-based data where GFOI and the CEOS Space Data Coordination Group (SDCG) can help?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i="1" u="sng" dirty="0" smtClean="0">
                <a:ea typeface="ＭＳ Ｐゴシック" charset="0"/>
              </a:rPr>
              <a:t>Maximum of 5 slides</a:t>
            </a:r>
            <a:endParaRPr lang="en-US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944563"/>
          </a:xfrm>
        </p:spPr>
        <p:txBody>
          <a:bodyPr/>
          <a:lstStyle/>
          <a:p>
            <a:pPr algn="l">
              <a:defRPr/>
            </a:pPr>
            <a:r>
              <a:rPr lang="pt-BR" dirty="0" smtClean="0"/>
              <a:t>Background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9" y="961584"/>
            <a:ext cx="8663788" cy="4525963"/>
          </a:xfrm>
        </p:spPr>
        <p:txBody>
          <a:bodyPr/>
          <a:lstStyle/>
          <a:p>
            <a:r>
              <a:rPr lang="en-US" sz="2400" dirty="0" smtClean="0"/>
              <a:t>Countries provided feedback to SDCG in spatial data acquisition plan starting in Pasadena 2012</a:t>
            </a:r>
          </a:p>
          <a:p>
            <a:pPr lvl="1"/>
            <a:r>
              <a:rPr lang="en-US" sz="1400" dirty="0" smtClean="0"/>
              <a:t>Peru</a:t>
            </a:r>
          </a:p>
          <a:p>
            <a:pPr lvl="1"/>
            <a:r>
              <a:rPr lang="en-US" sz="1400" dirty="0" smtClean="0"/>
              <a:t>Colombia</a:t>
            </a:r>
          </a:p>
          <a:p>
            <a:pPr lvl="1"/>
            <a:r>
              <a:rPr lang="en-US" sz="1400" dirty="0" smtClean="0"/>
              <a:t>Ecuador</a:t>
            </a:r>
          </a:p>
          <a:p>
            <a:pPr lvl="1"/>
            <a:r>
              <a:rPr lang="en-US" sz="1400" dirty="0" smtClean="0"/>
              <a:t>Mexico</a:t>
            </a:r>
          </a:p>
          <a:p>
            <a:pPr lvl="1"/>
            <a:r>
              <a:rPr lang="en-US" sz="1400" dirty="0" smtClean="0"/>
              <a:t>Honduras</a:t>
            </a:r>
            <a:endParaRPr lang="is-IS" sz="1400" dirty="0" smtClean="0"/>
          </a:p>
          <a:p>
            <a:endParaRPr lang="is-IS" sz="1800" dirty="0" smtClean="0"/>
          </a:p>
          <a:p>
            <a:endParaRPr lang="is-IS" sz="1800" dirty="0"/>
          </a:p>
          <a:p>
            <a:endParaRPr lang="en-AU" sz="1800" dirty="0" smtClean="0"/>
          </a:p>
          <a:p>
            <a:pPr lvl="1"/>
            <a:endParaRPr lang="en-US" sz="1800" dirty="0"/>
          </a:p>
          <a:p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93556"/>
              </p:ext>
            </p:extLst>
          </p:nvPr>
        </p:nvGraphicFramePr>
        <p:xfrm>
          <a:off x="457200" y="3091157"/>
          <a:ext cx="8229600" cy="307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690"/>
                <a:gridCol w="2333988"/>
                <a:gridCol w="1979009"/>
                <a:gridCol w="1490913"/>
              </a:tblGrid>
              <a:tr h="697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Alertas Tempranas (wall-to-wall)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- Early Warning -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Resolucion Mediana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- medium Resolution -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Resolucion Alta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- High Resolution -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for use in validation; 10% of country area (annual &amp; free of clouds; ~same 10% each year)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DEM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ctr"/>
                </a:tc>
              </a:tr>
              <a:tr h="35523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SAR (Sentinel, TerraSAR, COSMO-SkyMed, ALOS 1y2)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Landsat 8 (co-registered) - wall-to-wall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RapidEye (5) - most important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SRTM - need 30m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177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MODIS (mantenimiento)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SAR - specific areas (C/X bands)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IKONOS (1)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TanDEM-X - need 5m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177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LISS III/IV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QuickBird (2) - 2nd most important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177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SPOT6 (3)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177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Worldview2 (1)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177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Nigersat II (1)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177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FORMOSAT (2) - 3rd most important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710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Additional needs: facilitate intepretation of medium resolution for training data development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</a:tr>
              <a:tr h="1776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THE FOLLOWING REQUIREMENTS ENABLE ROBUST PRODUCTS TO BE GENERATED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944563"/>
          </a:xfrm>
        </p:spPr>
        <p:txBody>
          <a:bodyPr/>
          <a:lstStyle/>
          <a:p>
            <a:pPr algn="l">
              <a:defRPr/>
            </a:pP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Countries provided feedback to SDCG in spatial data </a:t>
            </a:r>
            <a:r>
              <a:rPr lang="en-US" sz="1800" dirty="0" smtClean="0"/>
              <a:t>acquisition </a:t>
            </a:r>
            <a:r>
              <a:rPr lang="en-US" sz="1800" dirty="0"/>
              <a:t>plan </a:t>
            </a:r>
            <a:r>
              <a:rPr lang="en-US" sz="1800" dirty="0" smtClean="0"/>
              <a:t>in FAO, Rome 2013</a:t>
            </a:r>
          </a:p>
          <a:p>
            <a:pPr lvl="1"/>
            <a:r>
              <a:rPr lang="en-US" sz="1400" dirty="0" smtClean="0"/>
              <a:t>Tanzania</a:t>
            </a:r>
          </a:p>
          <a:p>
            <a:pPr lvl="1"/>
            <a:r>
              <a:rPr lang="en-US" sz="1400" dirty="0" smtClean="0"/>
              <a:t>Uganda</a:t>
            </a:r>
          </a:p>
          <a:p>
            <a:pPr lvl="1"/>
            <a:r>
              <a:rPr lang="en-US" sz="1400" dirty="0" smtClean="0"/>
              <a:t>DRC</a:t>
            </a:r>
          </a:p>
          <a:p>
            <a:pPr lvl="1"/>
            <a:r>
              <a:rPr lang="en-US" sz="1400" dirty="0" smtClean="0"/>
              <a:t>Kenya</a:t>
            </a:r>
          </a:p>
          <a:p>
            <a:pPr lvl="1"/>
            <a:r>
              <a:rPr lang="en-US" sz="1400" dirty="0" smtClean="0"/>
              <a:t>Zambia</a:t>
            </a:r>
            <a:endParaRPr lang="en-US" sz="18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Countries </a:t>
            </a:r>
            <a:r>
              <a:rPr lang="en-US" sz="1800" dirty="0"/>
              <a:t>provided feedback to SDCG in spatial data </a:t>
            </a:r>
            <a:r>
              <a:rPr lang="en-US" sz="1800" dirty="0" smtClean="0"/>
              <a:t>acquisition </a:t>
            </a:r>
            <a:r>
              <a:rPr lang="en-US" sz="1800" dirty="0"/>
              <a:t>plan </a:t>
            </a:r>
            <a:r>
              <a:rPr lang="en-US" sz="1800" dirty="0" smtClean="0"/>
              <a:t>in Oslo, Norway 2014</a:t>
            </a:r>
          </a:p>
          <a:p>
            <a:pPr lvl="1"/>
            <a:r>
              <a:rPr lang="en-US" sz="1400" dirty="0" smtClean="0"/>
              <a:t>Nepal</a:t>
            </a:r>
            <a:endParaRPr lang="en-US" sz="1400" dirty="0"/>
          </a:p>
          <a:p>
            <a:pPr lvl="1"/>
            <a:r>
              <a:rPr lang="en-US" sz="1400" dirty="0" smtClean="0"/>
              <a:t>Indonesia</a:t>
            </a:r>
            <a:endParaRPr lang="en-US" sz="1400" dirty="0"/>
          </a:p>
          <a:p>
            <a:pPr lvl="1"/>
            <a:r>
              <a:rPr lang="en-US" sz="1400" dirty="0" smtClean="0"/>
              <a:t>Philippines</a:t>
            </a:r>
            <a:endParaRPr lang="en-US" sz="1400" dirty="0"/>
          </a:p>
          <a:p>
            <a:pPr lvl="1"/>
            <a:r>
              <a:rPr lang="en-US" sz="1400" dirty="0" smtClean="0"/>
              <a:t>Bangladesh</a:t>
            </a:r>
            <a:endParaRPr lang="en-US" sz="1400" dirty="0"/>
          </a:p>
          <a:p>
            <a:pPr marL="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944563"/>
          </a:xfrm>
        </p:spPr>
        <p:txBody>
          <a:bodyPr/>
          <a:lstStyle/>
          <a:p>
            <a:pPr algn="l">
              <a:defRPr/>
            </a:pP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Countries provided feedback to SDCG in spatial data </a:t>
            </a:r>
            <a:r>
              <a:rPr lang="en-US" sz="1800" dirty="0" smtClean="0"/>
              <a:t>acquisition </a:t>
            </a:r>
            <a:r>
              <a:rPr lang="en-US" sz="1800" dirty="0"/>
              <a:t>plan </a:t>
            </a:r>
            <a:r>
              <a:rPr lang="en-US" sz="1800" dirty="0" smtClean="0"/>
              <a:t>Australia 2015</a:t>
            </a:r>
          </a:p>
          <a:p>
            <a:pPr lvl="1"/>
            <a:r>
              <a:rPr lang="en-US" sz="1400" dirty="0" smtClean="0"/>
              <a:t>Cambodia</a:t>
            </a:r>
          </a:p>
          <a:p>
            <a:pPr lvl="1"/>
            <a:r>
              <a:rPr lang="en-US" sz="1400" dirty="0" smtClean="0"/>
              <a:t>Kenya</a:t>
            </a:r>
          </a:p>
          <a:p>
            <a:pPr lvl="1"/>
            <a:r>
              <a:rPr lang="en-US" sz="1400" dirty="0" smtClean="0"/>
              <a:t>Colombia</a:t>
            </a:r>
            <a:endParaRPr lang="en-US" sz="1800" dirty="0" smtClean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Discuss the possibility of reaching out to commercial providers for HR data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Database of HR data was provided to the group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Sites collected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12" y="1005409"/>
            <a:ext cx="3537330" cy="45777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6" y="893168"/>
            <a:ext cx="3588419" cy="4643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547" y="5729161"/>
            <a:ext cx="7401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Sites information collected for 21 countries: Total 421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22763</TotalTime>
  <Words>427</Words>
  <Application>Microsoft Office PowerPoint</Application>
  <PresentationFormat>On-screen Show (4:3)</PresentationFormat>
  <Paragraphs>107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SESSION 5  Space Data Country Outreach and Delivery</vt:lpstr>
      <vt:lpstr>Mechanism to deliver data</vt:lpstr>
      <vt:lpstr>Guidelines for country presentations</vt:lpstr>
      <vt:lpstr>Background</vt:lpstr>
      <vt:lpstr>PowerPoint Presentation</vt:lpstr>
      <vt:lpstr>PowerPoint Presentation</vt:lpstr>
      <vt:lpstr>HR Sites collected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Wilson, Sylvia N.</cp:lastModifiedBy>
  <cp:revision>422</cp:revision>
  <dcterms:created xsi:type="dcterms:W3CDTF">2013-01-29T13:10:08Z</dcterms:created>
  <dcterms:modified xsi:type="dcterms:W3CDTF">2016-02-25T13:40:30Z</dcterms:modified>
</cp:coreProperties>
</file>