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8" r:id="rId2"/>
    <p:sldId id="299" r:id="rId3"/>
    <p:sldId id="300" r:id="rId4"/>
    <p:sldId id="301" r:id="rId5"/>
    <p:sldId id="280" r:id="rId6"/>
    <p:sldId id="302" r:id="rId7"/>
    <p:sldId id="308" r:id="rId8"/>
    <p:sldId id="303" r:id="rId9"/>
    <p:sldId id="281" r:id="rId10"/>
    <p:sldId id="304" r:id="rId11"/>
    <p:sldId id="305" r:id="rId12"/>
    <p:sldId id="306" r:id="rId13"/>
    <p:sldId id="307" r:id="rId14"/>
    <p:sldId id="28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631"/>
  </p:normalViewPr>
  <p:slideViewPr>
    <p:cSldViewPr snapToGrid="0" snapToObjects="1">
      <p:cViewPr varScale="1">
        <p:scale>
          <a:sx n="97" d="100"/>
          <a:sy n="97" d="100"/>
        </p:scale>
        <p:origin x="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175227-0D3C-5842-96D6-E12A8DD4AB50}" type="datetimeFigureOut">
              <a:rPr lang="en-US" smtClean="0"/>
              <a:t>9/25/15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35B505-FC4E-9547-ACE6-25E45D51D2AE}" type="slidenum">
              <a:rPr lang="en-US" smtClean="0"/>
              <a:t>‹#›</a:t>
            </a:fld>
            <a:endParaRPr lang="en-US"/>
          </a:p>
        </p:txBody>
      </p:sp>
    </p:spTree>
    <p:extLst>
      <p:ext uri="{BB962C8B-B14F-4D97-AF65-F5344CB8AC3E}">
        <p14:creationId xmlns:p14="http://schemas.microsoft.com/office/powerpoint/2010/main" val="4520466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1287096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621544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938607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1916680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139513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1736561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2086603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p:txBody>
          <a:bodyPr/>
          <a:lstStyle/>
          <a:p>
            <a:endParaRPr lang="en-AU" smtClean="0"/>
          </a:p>
        </p:txBody>
      </p:sp>
    </p:spTree>
    <p:extLst>
      <p:ext uri="{BB962C8B-B14F-4D97-AF65-F5344CB8AC3E}">
        <p14:creationId xmlns:p14="http://schemas.microsoft.com/office/powerpoint/2010/main" val="1129808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219237"/>
            <a:ext cx="6400800" cy="667491"/>
          </a:xfrm>
          <a:prstGeom prst="rect">
            <a:avLst/>
          </a:prstGeom>
        </p:spPr>
        <p:txBody>
          <a:bodyPr>
            <a:normAutofit/>
          </a:bodyPr>
          <a:lstStyle>
            <a:lvl1pPr marL="0" indent="0" algn="ctr">
              <a:buNone/>
              <a:defRPr sz="2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
        <p:nvSpPr>
          <p:cNvPr id="9" name="Title 1"/>
          <p:cNvSpPr>
            <a:spLocks noGrp="1"/>
          </p:cNvSpPr>
          <p:nvPr>
            <p:ph type="title"/>
          </p:nvPr>
        </p:nvSpPr>
        <p:spPr>
          <a:xfrm>
            <a:off x="1177329" y="2501911"/>
            <a:ext cx="6860028" cy="698785"/>
          </a:xfrm>
          <a:prstGeom prst="rect">
            <a:avLst/>
          </a:prstGeom>
        </p:spPr>
        <p:txBody>
          <a:bodyPr>
            <a:noAutofit/>
          </a:bodyPr>
          <a:lstStyle>
            <a:lvl1pPr>
              <a:defRPr sz="4000" b="1">
                <a:solidFill>
                  <a:schemeClr val="tx1"/>
                </a:solidFill>
              </a:defRPr>
            </a:lvl1pPr>
          </a:lstStyle>
          <a:p>
            <a:r>
              <a:rPr lang="en-AU" dirty="0" smtClean="0"/>
              <a:t>Click to edit Master title style</a:t>
            </a:r>
            <a:endParaRPr lang="en-US" dirty="0"/>
          </a:p>
        </p:txBody>
      </p:sp>
      <p:pic>
        <p:nvPicPr>
          <p:cNvPr id="10" name="Picture 9" descr="geo_logo.png"/>
          <p:cNvPicPr>
            <a:picLocks noChangeAspect="1"/>
          </p:cNvPicPr>
          <p:nvPr userDrawn="1"/>
        </p:nvPicPr>
        <p:blipFill rotWithShape="1">
          <a:blip r:embed="rId2">
            <a:extLst>
              <a:ext uri="{28A0092B-C50C-407E-A947-70E740481C1C}">
                <a14:useLocalDpi xmlns:a14="http://schemas.microsoft.com/office/drawing/2010/main" val="0"/>
              </a:ext>
            </a:extLst>
          </a:blip>
          <a:srcRect r="67152"/>
          <a:stretch/>
        </p:blipFill>
        <p:spPr>
          <a:xfrm>
            <a:off x="157593" y="6322870"/>
            <a:ext cx="889949" cy="398431"/>
          </a:xfrm>
          <a:prstGeom prst="rect">
            <a:avLst/>
          </a:prstGeom>
        </p:spPr>
      </p:pic>
      <p:sp>
        <p:nvSpPr>
          <p:cNvPr id="14" name="Footer Placeholder 4"/>
          <p:cNvSpPr>
            <a:spLocks noGrp="1"/>
          </p:cNvSpPr>
          <p:nvPr>
            <p:ph type="ftr" sz="quarter" idx="11"/>
          </p:nvPr>
        </p:nvSpPr>
        <p:spPr>
          <a:xfrm>
            <a:off x="3921447" y="6226899"/>
            <a:ext cx="1307007" cy="569336"/>
          </a:xfrm>
          <a:prstGeom prst="rect">
            <a:avLst/>
          </a:prstGeom>
        </p:spPr>
        <p:txBody>
          <a:bodyPr/>
          <a:lstStyle>
            <a:lvl1pPr>
              <a:defRPr sz="1050">
                <a:solidFill>
                  <a:srgbClr val="FFFFFF"/>
                </a:solidFill>
              </a:defRPr>
            </a:lvl1pPr>
          </a:lstStyle>
          <a:p>
            <a:pPr>
              <a:defRPr/>
            </a:pPr>
            <a:r>
              <a:rPr lang="en-US" b="1" dirty="0" smtClean="0"/>
              <a:t>SDCG-7</a:t>
            </a:r>
          </a:p>
          <a:p>
            <a:pPr>
              <a:defRPr/>
            </a:pPr>
            <a:r>
              <a:rPr lang="en-US" b="1" dirty="0" smtClean="0"/>
              <a:t>Sydney</a:t>
            </a:r>
            <a:r>
              <a:rPr lang="en-US" sz="1000" b="1" dirty="0" smtClean="0"/>
              <a:t>, Australia</a:t>
            </a:r>
          </a:p>
          <a:p>
            <a:pPr>
              <a:defRPr/>
            </a:pPr>
            <a:r>
              <a:rPr lang="en-US" sz="1000" b="1" dirty="0" smtClean="0"/>
              <a:t>March 5</a:t>
            </a:r>
            <a:r>
              <a:rPr lang="en-US" sz="1000" b="1" baseline="30000" dirty="0" smtClean="0"/>
              <a:t>th</a:t>
            </a:r>
            <a:r>
              <a:rPr lang="en-US" sz="1000" b="1" dirty="0" smtClean="0"/>
              <a:t> – 6</a:t>
            </a:r>
            <a:r>
              <a:rPr lang="en-US" sz="1000" b="1" baseline="30000" dirty="0" smtClean="0"/>
              <a:t>th</a:t>
            </a:r>
            <a:r>
              <a:rPr lang="en-US" sz="1000" b="1" dirty="0" smtClean="0"/>
              <a:t> 2015</a:t>
            </a:r>
            <a:endParaRPr lang="en-US" sz="1000" dirty="0" smtClean="0"/>
          </a:p>
          <a:p>
            <a:endParaRPr lang="en-US" dirty="0"/>
          </a:p>
        </p:txBody>
      </p:sp>
    </p:spTree>
    <p:extLst>
      <p:ext uri="{BB962C8B-B14F-4D97-AF65-F5344CB8AC3E}">
        <p14:creationId xmlns:p14="http://schemas.microsoft.com/office/powerpoint/2010/main" val="346508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2009" y="89224"/>
            <a:ext cx="6004205" cy="698785"/>
          </a:xfrm>
          <a:prstGeom prst="rect">
            <a:avLst/>
          </a:prstGeom>
        </p:spPr>
        <p:txBody>
          <a:bodyPr>
            <a:noAutofit/>
          </a:bodyPr>
          <a:lstStyle>
            <a:lvl1pPr>
              <a:defRPr sz="3600" b="1">
                <a:solidFill>
                  <a:schemeClr val="bg1"/>
                </a:solidFill>
              </a:defRPr>
            </a:lvl1pPr>
          </a:lstStyle>
          <a:p>
            <a:r>
              <a:rPr lang="en-AU" dirty="0" smtClean="0"/>
              <a:t>Click to edit Master title style</a:t>
            </a:r>
            <a:endParaRPr lang="en-US" dirty="0"/>
          </a:p>
        </p:txBody>
      </p:sp>
      <p:sp>
        <p:nvSpPr>
          <p:cNvPr id="3" name="Content Placeholder 2"/>
          <p:cNvSpPr>
            <a:spLocks noGrp="1"/>
          </p:cNvSpPr>
          <p:nvPr>
            <p:ph idx="1"/>
          </p:nvPr>
        </p:nvSpPr>
        <p:spPr>
          <a:xfrm>
            <a:off x="142009" y="1349891"/>
            <a:ext cx="8229600" cy="4525963"/>
          </a:xfrm>
          <a:prstGeom prst="rect">
            <a:avLst/>
          </a:prstGeom>
        </p:spPr>
        <p:txBody>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5" name="Footer Placeholder 4"/>
          <p:cNvSpPr>
            <a:spLocks noGrp="1"/>
          </p:cNvSpPr>
          <p:nvPr>
            <p:ph type="ftr" sz="quarter" idx="11"/>
          </p:nvPr>
        </p:nvSpPr>
        <p:spPr>
          <a:xfrm>
            <a:off x="3921447" y="6226899"/>
            <a:ext cx="1307007" cy="569336"/>
          </a:xfrm>
          <a:prstGeom prst="rect">
            <a:avLst/>
          </a:prstGeom>
        </p:spPr>
        <p:txBody>
          <a:bodyPr/>
          <a:lstStyle>
            <a:lvl1pPr>
              <a:defRPr sz="1050">
                <a:solidFill>
                  <a:srgbClr val="FFFFFF"/>
                </a:solidFill>
              </a:defRPr>
            </a:lvl1pPr>
          </a:lstStyle>
          <a:p>
            <a:pPr>
              <a:defRPr/>
            </a:pPr>
            <a:r>
              <a:rPr lang="en-US" b="1" dirty="0" smtClean="0"/>
              <a:t>SDCG-7</a:t>
            </a:r>
          </a:p>
          <a:p>
            <a:pPr>
              <a:defRPr/>
            </a:pPr>
            <a:r>
              <a:rPr lang="en-US" b="1" dirty="0" smtClean="0"/>
              <a:t>Sydney</a:t>
            </a:r>
            <a:r>
              <a:rPr lang="en-US" sz="1000" b="1" dirty="0" smtClean="0"/>
              <a:t>, Australia</a:t>
            </a:r>
          </a:p>
          <a:p>
            <a:pPr>
              <a:defRPr/>
            </a:pPr>
            <a:r>
              <a:rPr lang="en-US" sz="1000" b="1" dirty="0" smtClean="0"/>
              <a:t>March 5</a:t>
            </a:r>
            <a:r>
              <a:rPr lang="en-US" sz="1000" b="1" baseline="30000" dirty="0" smtClean="0"/>
              <a:t>th</a:t>
            </a:r>
            <a:r>
              <a:rPr lang="en-US" sz="1000" b="1" dirty="0" smtClean="0"/>
              <a:t> – 6</a:t>
            </a:r>
            <a:r>
              <a:rPr lang="en-US" sz="1000" b="1" baseline="30000" dirty="0" smtClean="0"/>
              <a:t>th</a:t>
            </a:r>
            <a:r>
              <a:rPr lang="en-US" sz="1000" b="1" dirty="0" smtClean="0"/>
              <a:t> 2015</a:t>
            </a:r>
            <a:endParaRPr lang="en-US" sz="1000" dirty="0" smtClean="0"/>
          </a:p>
          <a:p>
            <a:endParaRPr lang="en-US" dirty="0"/>
          </a:p>
        </p:txBody>
      </p:sp>
      <p:sp>
        <p:nvSpPr>
          <p:cNvPr id="6" name="Slide Number Placeholder 5"/>
          <p:cNvSpPr>
            <a:spLocks noGrp="1"/>
          </p:cNvSpPr>
          <p:nvPr>
            <p:ph type="sldNum" sz="quarter" idx="12"/>
          </p:nvPr>
        </p:nvSpPr>
        <p:spPr>
          <a:xfrm>
            <a:off x="8491601" y="6322870"/>
            <a:ext cx="510387" cy="365125"/>
          </a:xfrm>
          <a:prstGeom prst="rect">
            <a:avLst/>
          </a:prstGeom>
        </p:spPr>
        <p:txBody>
          <a:bodyPr/>
          <a:lstStyle>
            <a:lvl1pPr>
              <a:defRPr sz="1200">
                <a:solidFill>
                  <a:srgbClr val="FFFFFF"/>
                </a:solidFill>
              </a:defRPr>
            </a:lvl1pPr>
          </a:lstStyle>
          <a:p>
            <a:pPr algn="ctr"/>
            <a:fld id="{82D36AB3-2316-484A-8EF9-67EFC1B9B32B}" type="slidenum">
              <a:rPr lang="en-US" smtClean="0"/>
              <a:pPr algn="ctr"/>
              <a:t>‹#›</a:t>
            </a:fld>
            <a:endParaRPr lang="en-US" dirty="0"/>
          </a:p>
        </p:txBody>
      </p:sp>
      <p:pic>
        <p:nvPicPr>
          <p:cNvPr id="7" name="Picture 6" descr="geo_logo.png"/>
          <p:cNvPicPr>
            <a:picLocks noChangeAspect="1"/>
          </p:cNvPicPr>
          <p:nvPr userDrawn="1"/>
        </p:nvPicPr>
        <p:blipFill rotWithShape="1">
          <a:blip r:embed="rId2">
            <a:extLst>
              <a:ext uri="{28A0092B-C50C-407E-A947-70E740481C1C}">
                <a14:useLocalDpi xmlns:a14="http://schemas.microsoft.com/office/drawing/2010/main" val="0"/>
              </a:ext>
            </a:extLst>
          </a:blip>
          <a:srcRect r="67152"/>
          <a:stretch/>
        </p:blipFill>
        <p:spPr>
          <a:xfrm>
            <a:off x="157593" y="6322870"/>
            <a:ext cx="889949" cy="398431"/>
          </a:xfrm>
          <a:prstGeom prst="rect">
            <a:avLst/>
          </a:prstGeom>
        </p:spPr>
      </p:pic>
    </p:spTree>
    <p:extLst>
      <p:ext uri="{BB962C8B-B14F-4D97-AF65-F5344CB8AC3E}">
        <p14:creationId xmlns:p14="http://schemas.microsoft.com/office/powerpoint/2010/main" val="36639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a:p>
        </p:txBody>
      </p:sp>
    </p:spTree>
    <p:extLst>
      <p:ext uri="{BB962C8B-B14F-4D97-AF65-F5344CB8AC3E}">
        <p14:creationId xmlns:p14="http://schemas.microsoft.com/office/powerpoint/2010/main" val="368792676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g"/><Relationship Id="rId6" Type="http://schemas.openxmlformats.org/officeDocument/2006/relationships/image" Target="../media/image2.png"/><Relationship Id="rId7"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pic>
        <p:nvPicPr>
          <p:cNvPr id="11" name="Picture 10" descr="geo_logo.png"/>
          <p:cNvPicPr>
            <a:picLocks noChangeAspect="1"/>
          </p:cNvPicPr>
          <p:nvPr userDrawn="1"/>
        </p:nvPicPr>
        <p:blipFill rotWithShape="1">
          <a:blip r:embed="rId6">
            <a:extLst>
              <a:ext uri="{28A0092B-C50C-407E-A947-70E740481C1C}">
                <a14:useLocalDpi xmlns:a14="http://schemas.microsoft.com/office/drawing/2010/main" val="0"/>
              </a:ext>
            </a:extLst>
          </a:blip>
          <a:srcRect r="67152"/>
          <a:stretch/>
        </p:blipFill>
        <p:spPr>
          <a:xfrm>
            <a:off x="157593" y="6322870"/>
            <a:ext cx="889949" cy="398431"/>
          </a:xfrm>
          <a:prstGeom prst="rect">
            <a:avLst/>
          </a:prstGeom>
        </p:spPr>
      </p:pic>
      <p:pic>
        <p:nvPicPr>
          <p:cNvPr id="12" name="Picture 11" descr="ceos_logo.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251487" y="6267408"/>
            <a:ext cx="1263253" cy="500248"/>
          </a:xfrm>
          <a:prstGeom prst="rect">
            <a:avLst/>
          </a:prstGeom>
        </p:spPr>
      </p:pic>
      <p:sp>
        <p:nvSpPr>
          <p:cNvPr id="13" name="Footer Placeholder 4"/>
          <p:cNvSpPr>
            <a:spLocks noGrp="1"/>
          </p:cNvSpPr>
          <p:nvPr>
            <p:ph type="ftr" sz="quarter" idx="3"/>
          </p:nvPr>
        </p:nvSpPr>
        <p:spPr>
          <a:xfrm>
            <a:off x="3921447" y="6226899"/>
            <a:ext cx="1307007" cy="569336"/>
          </a:xfrm>
          <a:prstGeom prst="rect">
            <a:avLst/>
          </a:prstGeom>
        </p:spPr>
        <p:txBody>
          <a:bodyPr/>
          <a:lstStyle>
            <a:lvl1pPr algn="ctr">
              <a:defRPr sz="1050">
                <a:solidFill>
                  <a:srgbClr val="FFFFFF"/>
                </a:solidFill>
              </a:defRPr>
            </a:lvl1pPr>
          </a:lstStyle>
          <a:p>
            <a:pPr>
              <a:defRPr/>
            </a:pPr>
            <a:r>
              <a:rPr lang="en-US" b="1" dirty="0" smtClean="0"/>
              <a:t>SDCG-7</a:t>
            </a:r>
          </a:p>
          <a:p>
            <a:pPr>
              <a:defRPr/>
            </a:pPr>
            <a:r>
              <a:rPr lang="en-US" b="1" dirty="0" smtClean="0"/>
              <a:t>Sydney</a:t>
            </a:r>
            <a:r>
              <a:rPr lang="en-US" sz="1000" b="1" dirty="0" smtClean="0"/>
              <a:t>, Australia</a:t>
            </a:r>
          </a:p>
          <a:p>
            <a:pPr>
              <a:defRPr/>
            </a:pPr>
            <a:r>
              <a:rPr lang="en-US" sz="1000" b="1" dirty="0" smtClean="0"/>
              <a:t>March 5</a:t>
            </a:r>
            <a:r>
              <a:rPr lang="en-US" sz="1000" b="1" baseline="30000" dirty="0" smtClean="0"/>
              <a:t>th</a:t>
            </a:r>
            <a:r>
              <a:rPr lang="en-US" sz="1000" b="1" dirty="0" smtClean="0"/>
              <a:t> – 6</a:t>
            </a:r>
            <a:r>
              <a:rPr lang="en-US" sz="1000" b="1" baseline="30000" dirty="0" smtClean="0"/>
              <a:t>th</a:t>
            </a:r>
            <a:r>
              <a:rPr lang="en-US" sz="1000" b="1" dirty="0" smtClean="0"/>
              <a:t> 2015</a:t>
            </a:r>
            <a:endParaRPr lang="en-US" sz="1000" dirty="0" smtClean="0"/>
          </a:p>
          <a:p>
            <a:endParaRPr lang="en-US" dirty="0"/>
          </a:p>
        </p:txBody>
      </p:sp>
      <p:sp>
        <p:nvSpPr>
          <p:cNvPr id="14" name="Slide Number Placeholder 5"/>
          <p:cNvSpPr>
            <a:spLocks noGrp="1"/>
          </p:cNvSpPr>
          <p:nvPr>
            <p:ph type="sldNum" sz="quarter" idx="4"/>
          </p:nvPr>
        </p:nvSpPr>
        <p:spPr>
          <a:xfrm>
            <a:off x="8491601" y="6322870"/>
            <a:ext cx="510387" cy="365125"/>
          </a:xfrm>
          <a:prstGeom prst="rect">
            <a:avLst/>
          </a:prstGeom>
        </p:spPr>
        <p:txBody>
          <a:bodyPr/>
          <a:lstStyle>
            <a:lvl1pPr>
              <a:defRPr sz="1200">
                <a:solidFill>
                  <a:srgbClr val="FFFFFF"/>
                </a:solidFill>
              </a:defRPr>
            </a:lvl1pPr>
          </a:lstStyle>
          <a:p>
            <a:pPr algn="ctr"/>
            <a:fld id="{82D36AB3-2316-484A-8EF9-67EFC1B9B32B}" type="slidenum">
              <a:rPr lang="en-US" smtClean="0"/>
              <a:pPr algn="ctr"/>
              <a:t>‹#›</a:t>
            </a:fld>
            <a:endParaRPr lang="en-US" dirty="0"/>
          </a:p>
        </p:txBody>
      </p:sp>
    </p:spTree>
    <p:extLst>
      <p:ext uri="{BB962C8B-B14F-4D97-AF65-F5344CB8AC3E}">
        <p14:creationId xmlns:p14="http://schemas.microsoft.com/office/powerpoint/2010/main" val="67101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838200" y="2133600"/>
            <a:ext cx="7772400" cy="1470025"/>
          </a:xfrm>
        </p:spPr>
        <p:txBody>
          <a:bodyPr/>
          <a:lstStyle/>
          <a:p>
            <a:pPr eaLnBrk="1" hangingPunct="1"/>
            <a:r>
              <a:rPr lang="en-GB" dirty="0" smtClean="0"/>
              <a:t>Update to SDCG 3-Yr Work Plan</a:t>
            </a:r>
            <a:r>
              <a:rPr lang="en-US" dirty="0" smtClean="0">
                <a:solidFill>
                  <a:srgbClr val="77933C"/>
                </a:solidFill>
              </a:rPr>
              <a:t/>
            </a:r>
            <a:br>
              <a:rPr lang="en-US" dirty="0" smtClean="0">
                <a:solidFill>
                  <a:srgbClr val="77933C"/>
                </a:solidFill>
              </a:rPr>
            </a:br>
            <a:endParaRPr lang="en-US" i="1" dirty="0" smtClean="0">
              <a:solidFill>
                <a:srgbClr val="77933C"/>
              </a:solidFill>
            </a:endParaRPr>
          </a:p>
        </p:txBody>
      </p:sp>
      <p:sp>
        <p:nvSpPr>
          <p:cNvPr id="15362" name="Subtitle 2"/>
          <p:cNvSpPr>
            <a:spLocks noGrp="1"/>
          </p:cNvSpPr>
          <p:nvPr>
            <p:ph type="subTitle" idx="1"/>
          </p:nvPr>
        </p:nvSpPr>
        <p:spPr>
          <a:xfrm>
            <a:off x="1403350" y="4367212"/>
            <a:ext cx="6400800" cy="1752600"/>
          </a:xfrm>
        </p:spPr>
        <p:txBody>
          <a:bodyPr/>
          <a:lstStyle/>
          <a:p>
            <a:pPr eaLnBrk="1" hangingPunct="1"/>
            <a:r>
              <a:rPr lang="en-US" sz="2400" i="1" dirty="0" smtClean="0"/>
              <a:t>SDCG-8, Session 11</a:t>
            </a:r>
            <a:br>
              <a:rPr lang="en-US" sz="2400" i="1" dirty="0" smtClean="0"/>
            </a:br>
            <a:r>
              <a:rPr lang="en-US" sz="2400" i="1" dirty="0" smtClean="0"/>
              <a:t>Stephen Ward (Australia)</a:t>
            </a:r>
          </a:p>
          <a:p>
            <a:pPr eaLnBrk="1" hangingPunct="1"/>
            <a:r>
              <a:rPr lang="en-US" sz="2400" i="1" dirty="0" smtClean="0"/>
              <a:t>24 Sep 2015, Bonn</a:t>
            </a:r>
          </a:p>
        </p:txBody>
      </p:sp>
      <p:sp>
        <p:nvSpPr>
          <p:cNvPr id="15365" name="TextBox 10"/>
          <p:cNvSpPr txBox="1">
            <a:spLocks noChangeArrowheads="1"/>
          </p:cNvSpPr>
          <p:nvPr/>
        </p:nvSpPr>
        <p:spPr bwMode="auto">
          <a:xfrm>
            <a:off x="1219200" y="6629400"/>
            <a:ext cx="184150" cy="369888"/>
          </a:xfrm>
          <a:prstGeom prst="rect">
            <a:avLst/>
          </a:prstGeom>
          <a:noFill/>
          <a:ln w="9525">
            <a:noFill/>
            <a:miter lim="800000"/>
            <a:headEnd/>
            <a:tailEnd/>
          </a:ln>
        </p:spPr>
        <p:txBody>
          <a:bodyPr wrap="none">
            <a:spAutoFit/>
          </a:bodyPr>
          <a:lstStyle/>
          <a:p>
            <a:endParaRPr lang="pt-BR">
              <a:latin typeface="Calibri" pitchFamily="34" charset="0"/>
            </a:endParaRPr>
          </a:p>
        </p:txBody>
      </p:sp>
    </p:spTree>
    <p:extLst>
      <p:ext uri="{BB962C8B-B14F-4D97-AF65-F5344CB8AC3E}">
        <p14:creationId xmlns:p14="http://schemas.microsoft.com/office/powerpoint/2010/main" val="668724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296332"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Succession Planning</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4" name="TextBox 3"/>
          <p:cNvSpPr txBox="1"/>
          <p:nvPr/>
        </p:nvSpPr>
        <p:spPr>
          <a:xfrm>
            <a:off x="208167" y="1459830"/>
            <a:ext cx="8710648" cy="4708981"/>
          </a:xfrm>
          <a:prstGeom prst="rect">
            <a:avLst/>
          </a:prstGeom>
          <a:noFill/>
        </p:spPr>
        <p:txBody>
          <a:bodyPr wrap="square" rtlCol="0">
            <a:spAutoFit/>
          </a:bodyPr>
          <a:lstStyle/>
          <a:p>
            <a:pPr lvl="0"/>
            <a:r>
              <a:rPr lang="en-US" sz="2000" b="1" dirty="0"/>
              <a:t>Succession of the CEOS GFOI </a:t>
            </a:r>
            <a:r>
              <a:rPr lang="en-US" sz="2000" b="1" dirty="0" smtClean="0"/>
              <a:t>Lead</a:t>
            </a:r>
            <a:br>
              <a:rPr lang="en-US" sz="2000" b="1" dirty="0" smtClean="0"/>
            </a:br>
            <a:endParaRPr lang="en-US" sz="2000" b="1" dirty="0" smtClean="0"/>
          </a:p>
          <a:p>
            <a:pPr marL="342900" lvl="0" indent="-342900">
              <a:buFont typeface="Arial"/>
              <a:buChar char="•"/>
            </a:pPr>
            <a:r>
              <a:rPr lang="en-US" sz="2000" dirty="0" smtClean="0"/>
              <a:t>Stephen </a:t>
            </a:r>
            <a:r>
              <a:rPr lang="en-US" sz="2000" dirty="0"/>
              <a:t>Briggs will step down in February after the GFOI Plenary </a:t>
            </a:r>
            <a:r>
              <a:rPr lang="en-US" sz="2000" dirty="0" smtClean="0"/>
              <a:t>at ESA ESRIN. The ideal candidate will be:</a:t>
            </a:r>
          </a:p>
          <a:p>
            <a:pPr marL="342900" lvl="0" indent="-342900">
              <a:buFont typeface="Arial"/>
              <a:buChar char="•"/>
            </a:pPr>
            <a:endParaRPr lang="en-US" sz="2000" dirty="0" smtClean="0"/>
          </a:p>
          <a:p>
            <a:pPr marL="1371600" lvl="2" indent="-457200">
              <a:buFont typeface="+mj-lt"/>
              <a:buAutoNum type="alphaLcParenR"/>
            </a:pPr>
            <a:r>
              <a:rPr lang="en-US" sz="2000" dirty="0" smtClean="0"/>
              <a:t>able to attend </a:t>
            </a:r>
            <a:r>
              <a:rPr lang="en-US" sz="2000" dirty="0"/>
              <a:t>the majority of GFOI Lead meetings (~2 annually in person, 2 by phone)</a:t>
            </a:r>
          </a:p>
          <a:p>
            <a:pPr marL="1371600" lvl="2" indent="-457200">
              <a:buFont typeface="+mj-lt"/>
              <a:buAutoNum type="alphaLcParenR"/>
            </a:pPr>
            <a:r>
              <a:rPr lang="en-US" sz="2000" dirty="0" smtClean="0"/>
              <a:t>available for </a:t>
            </a:r>
            <a:r>
              <a:rPr lang="en-US" sz="2000" dirty="0"/>
              <a:t>1 SDCG meeting annually</a:t>
            </a:r>
          </a:p>
          <a:p>
            <a:pPr marL="1371600" lvl="2" indent="-457200">
              <a:buFont typeface="+mj-lt"/>
              <a:buAutoNum type="alphaLcParenR"/>
            </a:pPr>
            <a:r>
              <a:rPr lang="en-US" sz="2000" dirty="0" smtClean="0"/>
              <a:t>able to attend </a:t>
            </a:r>
            <a:r>
              <a:rPr lang="en-US" sz="2000" dirty="0"/>
              <a:t>at 1 major CEOS meeting annually (SIT or Plenary)</a:t>
            </a:r>
          </a:p>
          <a:p>
            <a:pPr marL="1371600" lvl="2" indent="-457200">
              <a:buFont typeface="+mj-lt"/>
              <a:buAutoNum type="alphaLcParenR"/>
            </a:pPr>
            <a:r>
              <a:rPr lang="en-US" sz="2000" dirty="0" smtClean="0"/>
              <a:t>hold a senior position in a </a:t>
            </a:r>
            <a:r>
              <a:rPr lang="en-US" sz="2000" dirty="0"/>
              <a:t>space data provider </a:t>
            </a:r>
            <a:r>
              <a:rPr lang="en-US" sz="2000" dirty="0" smtClean="0"/>
              <a:t>agency</a:t>
            </a:r>
            <a:endParaRPr lang="en-US" sz="2000" dirty="0"/>
          </a:p>
          <a:p>
            <a:pPr marL="1371600" lvl="2" indent="-457200">
              <a:buFont typeface="+mj-lt"/>
              <a:buAutoNum type="alphaLcParenR"/>
            </a:pPr>
            <a:r>
              <a:rPr lang="en-US" sz="2000" dirty="0" smtClean="0"/>
              <a:t>a strong </a:t>
            </a:r>
            <a:r>
              <a:rPr lang="en-US" sz="2000" dirty="0"/>
              <a:t>advocate and ambassador </a:t>
            </a:r>
            <a:r>
              <a:rPr lang="en-US" sz="2000" dirty="0" smtClean="0"/>
              <a:t>– </a:t>
            </a:r>
            <a:r>
              <a:rPr lang="en-US" sz="2000" dirty="0"/>
              <a:t>not necessarily </a:t>
            </a:r>
            <a:r>
              <a:rPr lang="en-US" sz="2000" dirty="0" smtClean="0"/>
              <a:t>technical</a:t>
            </a:r>
          </a:p>
          <a:p>
            <a:pPr marL="1371600" lvl="2" indent="-457200">
              <a:buFont typeface="+mj-lt"/>
              <a:buAutoNum type="alphaLcParenR"/>
            </a:pPr>
            <a:endParaRPr lang="en-US" sz="2000" dirty="0"/>
          </a:p>
          <a:p>
            <a:pPr marL="457200" indent="-457200">
              <a:buFont typeface="Arial"/>
              <a:buChar char="•"/>
            </a:pPr>
            <a:r>
              <a:rPr lang="en-US" sz="2000" dirty="0" smtClean="0"/>
              <a:t>A CEOS Plenary action is anticipated to ensure that a replacement is identified sufficiently ahead of time</a:t>
            </a:r>
          </a:p>
          <a:p>
            <a:pPr marL="457200" indent="-457200">
              <a:buFont typeface="Arial"/>
              <a:buChar char="•"/>
            </a:pPr>
            <a:endParaRPr lang="en-US" sz="2000" dirty="0"/>
          </a:p>
        </p:txBody>
      </p:sp>
    </p:spTree>
    <p:extLst>
      <p:ext uri="{BB962C8B-B14F-4D97-AF65-F5344CB8AC3E}">
        <p14:creationId xmlns:p14="http://schemas.microsoft.com/office/powerpoint/2010/main" val="4114486681"/>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296332"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lang="en-US" sz="3200" b="1" kern="0" noProof="0" smtClean="0">
                <a:solidFill>
                  <a:schemeClr val="bg1"/>
                </a:solidFill>
                <a:latin typeface="Tahoma" pitchFamily="-106" charset="0"/>
                <a:cs typeface="Tahoma" pitchFamily="-106" charset="0"/>
              </a:rPr>
              <a:t>Succession Planning</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pic>
        <p:nvPicPr>
          <p:cNvPr id="5" name="Picture 4" descr="11011189_1257968590899258_7041993259570379697_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2687" y="1079499"/>
            <a:ext cx="4611687" cy="4611687"/>
          </a:xfrm>
          <a:prstGeom prst="rect">
            <a:avLst/>
          </a:prstGeom>
        </p:spPr>
      </p:pic>
    </p:spTree>
    <p:extLst>
      <p:ext uri="{BB962C8B-B14F-4D97-AF65-F5344CB8AC3E}">
        <p14:creationId xmlns:p14="http://schemas.microsoft.com/office/powerpoint/2010/main" val="1631951661"/>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838200" y="2133600"/>
            <a:ext cx="7772400" cy="1470025"/>
          </a:xfrm>
        </p:spPr>
        <p:txBody>
          <a:bodyPr/>
          <a:lstStyle/>
          <a:p>
            <a:pPr eaLnBrk="1" hangingPunct="1"/>
            <a:r>
              <a:rPr lang="en-AU" dirty="0" smtClean="0"/>
              <a:t>GFOI Plenary and Open Forum</a:t>
            </a:r>
            <a:endParaRPr lang="en-US" i="1" dirty="0" smtClean="0">
              <a:solidFill>
                <a:srgbClr val="77933C"/>
              </a:solidFill>
            </a:endParaRPr>
          </a:p>
        </p:txBody>
      </p:sp>
      <p:sp>
        <p:nvSpPr>
          <p:cNvPr id="15362" name="Subtitle 2"/>
          <p:cNvSpPr>
            <a:spLocks noGrp="1"/>
          </p:cNvSpPr>
          <p:nvPr>
            <p:ph type="subTitle" idx="1"/>
          </p:nvPr>
        </p:nvSpPr>
        <p:spPr>
          <a:xfrm>
            <a:off x="1403350" y="4367212"/>
            <a:ext cx="6400800" cy="1752600"/>
          </a:xfrm>
        </p:spPr>
        <p:txBody>
          <a:bodyPr/>
          <a:lstStyle/>
          <a:p>
            <a:pPr eaLnBrk="1" hangingPunct="1"/>
            <a:r>
              <a:rPr lang="en-US" sz="2400" i="1" dirty="0" smtClean="0"/>
              <a:t>SDCG-8, Session 11</a:t>
            </a:r>
            <a:br>
              <a:rPr lang="en-US" sz="2400" i="1" dirty="0" smtClean="0"/>
            </a:br>
            <a:r>
              <a:rPr lang="en-US" sz="2400" i="1" dirty="0" smtClean="0"/>
              <a:t>Stephen Ward (Australia)</a:t>
            </a:r>
          </a:p>
          <a:p>
            <a:pPr eaLnBrk="1" hangingPunct="1"/>
            <a:r>
              <a:rPr lang="en-US" sz="2400" i="1" dirty="0" smtClean="0"/>
              <a:t>24 Sep 2015, Bonn</a:t>
            </a:r>
          </a:p>
        </p:txBody>
      </p:sp>
      <p:sp>
        <p:nvSpPr>
          <p:cNvPr id="15365" name="TextBox 10"/>
          <p:cNvSpPr txBox="1">
            <a:spLocks noChangeArrowheads="1"/>
          </p:cNvSpPr>
          <p:nvPr/>
        </p:nvSpPr>
        <p:spPr bwMode="auto">
          <a:xfrm>
            <a:off x="1219200" y="6629400"/>
            <a:ext cx="184150" cy="369888"/>
          </a:xfrm>
          <a:prstGeom prst="rect">
            <a:avLst/>
          </a:prstGeom>
          <a:noFill/>
          <a:ln w="9525">
            <a:noFill/>
            <a:miter lim="800000"/>
            <a:headEnd/>
            <a:tailEnd/>
          </a:ln>
        </p:spPr>
        <p:txBody>
          <a:bodyPr wrap="none">
            <a:spAutoFit/>
          </a:bodyPr>
          <a:lstStyle/>
          <a:p>
            <a:endParaRPr lang="pt-BR">
              <a:latin typeface="Calibri" pitchFamily="34" charset="0"/>
            </a:endParaRPr>
          </a:p>
        </p:txBody>
      </p:sp>
    </p:spTree>
    <p:extLst>
      <p:ext uri="{BB962C8B-B14F-4D97-AF65-F5344CB8AC3E}">
        <p14:creationId xmlns:p14="http://schemas.microsoft.com/office/powerpoint/2010/main" val="3682657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00025" y="103188"/>
            <a:ext cx="6019800" cy="944563"/>
          </a:xfrm>
        </p:spPr>
        <p:txBody>
          <a:bodyPr/>
          <a:lstStyle/>
          <a:p>
            <a:pPr algn="l">
              <a:defRPr/>
            </a:pPr>
            <a:r>
              <a:rPr lang="en-US" dirty="0" smtClean="0"/>
              <a:t>GFOI Plenary</a:t>
            </a:r>
            <a:endParaRPr lang="pt-BR" dirty="0" smtClean="0"/>
          </a:p>
        </p:txBody>
      </p:sp>
      <p:sp>
        <p:nvSpPr>
          <p:cNvPr id="17410" name="Content Placeholder 2"/>
          <p:cNvSpPr>
            <a:spLocks noGrp="1"/>
          </p:cNvSpPr>
          <p:nvPr>
            <p:ph idx="1"/>
          </p:nvPr>
        </p:nvSpPr>
        <p:spPr>
          <a:xfrm>
            <a:off x="142008" y="1349891"/>
            <a:ext cx="8533679" cy="4525963"/>
          </a:xfrm>
        </p:spPr>
        <p:txBody>
          <a:bodyPr/>
          <a:lstStyle/>
          <a:p>
            <a:r>
              <a:rPr lang="en-AU" sz="2800" dirty="0" smtClean="0"/>
              <a:t>Agreed to be desirable to have components meeting and interact once a year</a:t>
            </a:r>
          </a:p>
          <a:p>
            <a:r>
              <a:rPr lang="en-AU" sz="2800" dirty="0" smtClean="0"/>
              <a:t>2013 &amp; 2015 in Sydney</a:t>
            </a:r>
          </a:p>
          <a:p>
            <a:r>
              <a:rPr lang="en-AU" sz="2800" dirty="0" smtClean="0"/>
              <a:t>ESA volunteered to host in ESRIN: week 22</a:t>
            </a:r>
            <a:r>
              <a:rPr lang="en-AU" sz="2800" baseline="30000" dirty="0" smtClean="0"/>
              <a:t>nd</a:t>
            </a:r>
            <a:r>
              <a:rPr lang="en-AU" sz="2800" dirty="0" smtClean="0"/>
              <a:t> Feb 2016</a:t>
            </a:r>
          </a:p>
          <a:p>
            <a:r>
              <a:rPr lang="en-AU" sz="2800" dirty="0" smtClean="0"/>
              <a:t>Includes SDCG-9</a:t>
            </a:r>
          </a:p>
          <a:p>
            <a:r>
              <a:rPr lang="en-AU" sz="2800" dirty="0" smtClean="0"/>
              <a:t>Includes GFOI ‘Open Forum’</a:t>
            </a:r>
          </a:p>
        </p:txBody>
      </p:sp>
      <p:sp>
        <p:nvSpPr>
          <p:cNvPr id="5" name="Slide Number Placeholder 4"/>
          <p:cNvSpPr>
            <a:spLocks noGrp="1"/>
          </p:cNvSpPr>
          <p:nvPr>
            <p:ph type="sldNum" sz="quarter" idx="11"/>
          </p:nvPr>
        </p:nvSpPr>
        <p:spPr/>
        <p:txBody>
          <a:bodyPr/>
          <a:lstStyle/>
          <a:p>
            <a:pPr>
              <a:defRPr/>
            </a:pPr>
            <a:fld id="{26F7D5E0-2763-46FC-81F2-37911A876251}" type="slidenum">
              <a:rPr lang="en-US" smtClean="0"/>
              <a:pPr>
                <a:defRPr/>
              </a:pPr>
              <a:t>13</a:t>
            </a:fld>
            <a:endParaRPr lang="en-US"/>
          </a:p>
        </p:txBody>
      </p:sp>
    </p:spTree>
    <p:extLst>
      <p:ext uri="{BB962C8B-B14F-4D97-AF65-F5344CB8AC3E}">
        <p14:creationId xmlns:p14="http://schemas.microsoft.com/office/powerpoint/2010/main" val="2362250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42009" y="111125"/>
            <a:ext cx="6019800" cy="944563"/>
          </a:xfrm>
        </p:spPr>
        <p:txBody>
          <a:bodyPr/>
          <a:lstStyle/>
          <a:p>
            <a:pPr algn="l">
              <a:defRPr/>
            </a:pPr>
            <a:r>
              <a:rPr lang="en-US" dirty="0" smtClean="0"/>
              <a:t>GFOI Open Forum</a:t>
            </a:r>
            <a:endParaRPr lang="pt-BR" dirty="0" smtClean="0"/>
          </a:p>
        </p:txBody>
      </p:sp>
      <p:sp>
        <p:nvSpPr>
          <p:cNvPr id="17410" name="Content Placeholder 2"/>
          <p:cNvSpPr>
            <a:spLocks noGrp="1"/>
          </p:cNvSpPr>
          <p:nvPr>
            <p:ph idx="1"/>
          </p:nvPr>
        </p:nvSpPr>
        <p:spPr/>
        <p:txBody>
          <a:bodyPr/>
          <a:lstStyle/>
          <a:p>
            <a:pPr lvl="0"/>
            <a:r>
              <a:rPr lang="en-AU" sz="2000" dirty="0" smtClean="0"/>
              <a:t>Leads </a:t>
            </a:r>
            <a:r>
              <a:rPr lang="en-AU" sz="2000" dirty="0"/>
              <a:t>agreed that the </a:t>
            </a:r>
            <a:r>
              <a:rPr lang="en-AU" sz="2000" dirty="0" smtClean="0"/>
              <a:t>Advisory Committee </a:t>
            </a:r>
            <a:r>
              <a:rPr lang="en-AU" sz="2000" dirty="0"/>
              <a:t>and GFOI Plenary should be re-framed as an annual GFOI Open Forum, during which a large group of stakeholders (institutions/ individuals/ countries) will be invited to contribute and make suggestions on the direction of GFOI.</a:t>
            </a:r>
          </a:p>
          <a:p>
            <a:pPr lvl="0"/>
            <a:r>
              <a:rPr lang="en-AU" sz="2000" dirty="0" smtClean="0"/>
              <a:t>Each of </a:t>
            </a:r>
            <a:r>
              <a:rPr lang="en-AU" sz="2000" dirty="0"/>
              <a:t>the Leads </a:t>
            </a:r>
            <a:r>
              <a:rPr lang="en-AU" sz="2000" dirty="0" smtClean="0"/>
              <a:t>nominating </a:t>
            </a:r>
            <a:r>
              <a:rPr lang="en-AU" sz="2000" dirty="0"/>
              <a:t>5 core and top priority institutions for regular participation in the GFOI Open Forum. From the shortlist, a number of individuals from each will be invited to participate. An extended invitation will also be sent by the Office to the various countries and institutions identified by the Leads already.</a:t>
            </a:r>
          </a:p>
          <a:p>
            <a:pPr lvl="0"/>
            <a:r>
              <a:rPr lang="en-AU" sz="2000" dirty="0"/>
              <a:t>I</a:t>
            </a:r>
            <a:r>
              <a:rPr lang="en-AU" sz="2000" dirty="0" smtClean="0"/>
              <a:t>n future, aim </a:t>
            </a:r>
            <a:r>
              <a:rPr lang="en-AU" sz="2000" dirty="0"/>
              <a:t>to host the GFOI Open Forums in locations that are closer to GFOI’s end-users (e.g. Africa, SE Asia)</a:t>
            </a:r>
            <a:r>
              <a:rPr lang="en-AU" sz="2000" dirty="0" smtClean="0"/>
              <a:t>.</a:t>
            </a:r>
          </a:p>
          <a:p>
            <a:pPr lvl="0"/>
            <a:endParaRPr lang="en-AU" sz="2000" dirty="0"/>
          </a:p>
          <a:p>
            <a:pPr lvl="0"/>
            <a:r>
              <a:rPr lang="en-AU" sz="2000" dirty="0" smtClean="0"/>
              <a:t>Save the date for week of 22</a:t>
            </a:r>
            <a:r>
              <a:rPr lang="en-AU" sz="2000" baseline="30000" dirty="0" smtClean="0"/>
              <a:t>nd</a:t>
            </a:r>
            <a:r>
              <a:rPr lang="en-AU" sz="2000" dirty="0" smtClean="0"/>
              <a:t> Feb 2016</a:t>
            </a:r>
            <a:endParaRPr lang="en-AU" sz="2000" dirty="0"/>
          </a:p>
          <a:p>
            <a:pPr marL="0" indent="0">
              <a:buNone/>
            </a:pPr>
            <a:endParaRPr lang="en-GB" sz="2400" dirty="0"/>
          </a:p>
        </p:txBody>
      </p:sp>
      <p:sp>
        <p:nvSpPr>
          <p:cNvPr id="5" name="Slide Number Placeholder 4"/>
          <p:cNvSpPr>
            <a:spLocks noGrp="1"/>
          </p:cNvSpPr>
          <p:nvPr>
            <p:ph type="sldNum" sz="quarter" idx="11"/>
          </p:nvPr>
        </p:nvSpPr>
        <p:spPr/>
        <p:txBody>
          <a:bodyPr/>
          <a:lstStyle/>
          <a:p>
            <a:pPr>
              <a:defRPr/>
            </a:pPr>
            <a:fld id="{26F7D5E0-2763-46FC-81F2-37911A876251}" type="slidenum">
              <a:rPr lang="en-US" smtClean="0"/>
              <a:pPr>
                <a:defRPr/>
              </a:pPr>
              <a:t>14</a:t>
            </a:fld>
            <a:endParaRPr lang="en-US" dirty="0"/>
          </a:p>
        </p:txBody>
      </p:sp>
      <p:pic>
        <p:nvPicPr>
          <p:cNvPr id="6" name="Picture 5"/>
          <p:cNvPicPr>
            <a:picLocks noChangeAspect="1"/>
          </p:cNvPicPr>
          <p:nvPr/>
        </p:nvPicPr>
        <p:blipFill>
          <a:blip r:embed="rId3"/>
          <a:stretch>
            <a:fillRect/>
          </a:stretch>
        </p:blipFill>
        <p:spPr>
          <a:xfrm>
            <a:off x="5143500" y="4728456"/>
            <a:ext cx="3833812" cy="1996194"/>
          </a:xfrm>
          <a:prstGeom prst="rect">
            <a:avLst/>
          </a:prstGeom>
        </p:spPr>
      </p:pic>
    </p:spTree>
    <p:extLst>
      <p:ext uri="{BB962C8B-B14F-4D97-AF65-F5344CB8AC3E}">
        <p14:creationId xmlns:p14="http://schemas.microsoft.com/office/powerpoint/2010/main" val="3859335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smtClean="0"/>
              <a:t>3-year Work Plan - Purpose</a:t>
            </a:r>
            <a:endParaRPr lang="en-US" dirty="0"/>
          </a:p>
        </p:txBody>
      </p:sp>
      <p:sp>
        <p:nvSpPr>
          <p:cNvPr id="9219" name="Content Placeholder 2"/>
          <p:cNvSpPr>
            <a:spLocks noGrp="1"/>
          </p:cNvSpPr>
          <p:nvPr>
            <p:ph idx="1"/>
          </p:nvPr>
        </p:nvSpPr>
        <p:spPr>
          <a:xfrm>
            <a:off x="457200" y="1417638"/>
            <a:ext cx="8229600" cy="4525963"/>
          </a:xfrm>
        </p:spPr>
        <p:txBody>
          <a:bodyPr/>
          <a:lstStyle/>
          <a:p>
            <a:r>
              <a:rPr lang="en-AU" sz="2400" dirty="0" smtClean="0"/>
              <a:t>Intended to take the Space Data Component through the next phase of GFOI in a well-structured and managed way</a:t>
            </a:r>
          </a:p>
          <a:p>
            <a:endParaRPr lang="en-AU" sz="2400" dirty="0" smtClean="0">
              <a:latin typeface="Calibri" charset="0"/>
              <a:ea typeface="ＭＳ Ｐゴシック" charset="0"/>
              <a:cs typeface="ＭＳ Ｐゴシック" charset="0"/>
            </a:endParaRPr>
          </a:p>
          <a:p>
            <a:r>
              <a:rPr lang="en-AU" sz="2400" dirty="0" smtClean="0">
                <a:latin typeface="Calibri" charset="0"/>
                <a:ea typeface="ＭＳ Ｐゴシック" charset="0"/>
                <a:cs typeface="ＭＳ Ｐゴシック" charset="0"/>
              </a:rPr>
              <a:t>Support effective internal and external communication as to the outputs of the Space Data Component of GFOI </a:t>
            </a:r>
            <a:r>
              <a:rPr lang="en-US" sz="2400" dirty="0" smtClean="0">
                <a:latin typeface="Calibri" charset="0"/>
                <a:ea typeface="ＭＳ Ｐゴシック" charset="0"/>
                <a:cs typeface="ＭＳ Ｐゴシック" charset="0"/>
              </a:rPr>
              <a:t>–</a:t>
            </a:r>
            <a:r>
              <a:rPr lang="en-AU" sz="2400" dirty="0" smtClean="0">
                <a:latin typeface="Calibri" charset="0"/>
                <a:ea typeface="ＭＳ Ｐゴシック" charset="0"/>
                <a:cs typeface="ＭＳ Ｐゴシック" charset="0"/>
              </a:rPr>
              <a:t> process helped characterise and categorise our effort</a:t>
            </a:r>
          </a:p>
          <a:p>
            <a:endParaRPr lang="en-AU" sz="2400" dirty="0" smtClean="0">
              <a:latin typeface="Calibri" charset="0"/>
              <a:ea typeface="ＭＳ Ｐゴシック" charset="0"/>
              <a:cs typeface="ＭＳ Ｐゴシック" charset="0"/>
            </a:endParaRPr>
          </a:p>
          <a:p>
            <a:r>
              <a:rPr lang="en-AU" sz="2400" dirty="0" smtClean="0">
                <a:latin typeface="Calibri" charset="0"/>
                <a:ea typeface="ＭＳ Ｐゴシック" charset="0"/>
                <a:cs typeface="ＭＳ Ｐゴシック" charset="0"/>
              </a:rPr>
              <a:t>Highlight obstacles to success for attention of Leads</a:t>
            </a:r>
            <a:endParaRPr lang="en-AU" sz="1600" dirty="0"/>
          </a:p>
          <a:p>
            <a:endParaRPr lang="en-US" sz="2000"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558618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smtClean="0"/>
              <a:t>3-year Work Plan - Approach</a:t>
            </a:r>
            <a:endParaRPr lang="en-US" dirty="0"/>
          </a:p>
        </p:txBody>
      </p:sp>
      <p:sp>
        <p:nvSpPr>
          <p:cNvPr id="9219" name="Content Placeholder 2"/>
          <p:cNvSpPr>
            <a:spLocks noGrp="1"/>
          </p:cNvSpPr>
          <p:nvPr>
            <p:ph idx="1"/>
          </p:nvPr>
        </p:nvSpPr>
        <p:spPr>
          <a:xfrm>
            <a:off x="457200" y="1417638"/>
            <a:ext cx="8229600" cy="4525963"/>
          </a:xfrm>
        </p:spPr>
        <p:txBody>
          <a:bodyPr/>
          <a:lstStyle/>
          <a:p>
            <a:r>
              <a:rPr lang="en-AU" sz="2400" dirty="0" smtClean="0"/>
              <a:t>Describes a 3-year vision as the ideal outcome for the Plan</a:t>
            </a:r>
            <a:endParaRPr lang="en-AU" sz="2400" dirty="0"/>
          </a:p>
          <a:p>
            <a:r>
              <a:rPr lang="en-AU" sz="2400" dirty="0" smtClean="0"/>
              <a:t>Outcome driven (18 outcomes over 3 years)</a:t>
            </a:r>
            <a:endParaRPr lang="en-AU" sz="2400" dirty="0" smtClean="0">
              <a:latin typeface="Calibri" charset="0"/>
              <a:ea typeface="ＭＳ Ｐゴシック" charset="0"/>
              <a:cs typeface="ＭＳ Ｐゴシック" charset="0"/>
            </a:endParaRPr>
          </a:p>
          <a:p>
            <a:r>
              <a:rPr lang="en-AU" sz="2400" dirty="0" smtClean="0">
                <a:latin typeface="Calibri" charset="0"/>
                <a:ea typeface="ＭＳ Ｐゴシック" charset="0"/>
                <a:cs typeface="ＭＳ Ｐゴシック" charset="0"/>
              </a:rPr>
              <a:t>Document ‘</a:t>
            </a:r>
            <a:r>
              <a:rPr lang="en-AU" sz="2400" dirty="0" err="1" smtClean="0">
                <a:latin typeface="Calibri" charset="0"/>
                <a:ea typeface="ＭＳ Ｐゴシック" charset="0"/>
                <a:cs typeface="ＭＳ Ｐゴシック" charset="0"/>
              </a:rPr>
              <a:t>lite</a:t>
            </a:r>
            <a:r>
              <a:rPr lang="en-AU" sz="2400" dirty="0" smtClean="0">
                <a:latin typeface="Calibri" charset="0"/>
                <a:ea typeface="ＭＳ Ｐゴシック" charset="0"/>
                <a:cs typeface="ＭＳ Ｐゴシック" charset="0"/>
              </a:rPr>
              <a:t>’</a:t>
            </a:r>
          </a:p>
          <a:p>
            <a:r>
              <a:rPr lang="en-AU" sz="2400" dirty="0" smtClean="0">
                <a:latin typeface="Calibri" charset="0"/>
                <a:ea typeface="ＭＳ Ｐゴシック" charset="0"/>
                <a:cs typeface="ＭＳ Ｐゴシック" charset="0"/>
              </a:rPr>
              <a:t>Leadership of Threads consistent with roles &amp; expertise</a:t>
            </a:r>
          </a:p>
          <a:p>
            <a:pPr lvl="1"/>
            <a:r>
              <a:rPr lang="en-US" sz="1600" i="1" dirty="0">
                <a:latin typeface="Calibri" charset="0"/>
                <a:ea typeface="ＭＳ Ｐゴシック" charset="0"/>
                <a:cs typeface="ＭＳ Ｐゴシック" charset="0"/>
              </a:rPr>
              <a:t>Thread leaders responsible for further development &amp; definition</a:t>
            </a:r>
          </a:p>
          <a:p>
            <a:pPr lvl="1"/>
            <a:r>
              <a:rPr lang="en-US" sz="1600" i="1" dirty="0">
                <a:latin typeface="Calibri" charset="0"/>
                <a:ea typeface="ＭＳ Ｐゴシック" charset="0"/>
                <a:cs typeface="ＭＳ Ｐゴシック" charset="0"/>
              </a:rPr>
              <a:t>Propose to structure </a:t>
            </a:r>
            <a:r>
              <a:rPr lang="en-US" sz="1600" i="1" dirty="0" err="1" smtClean="0">
                <a:latin typeface="Calibri" charset="0"/>
                <a:ea typeface="ＭＳ Ｐゴシック" charset="0"/>
                <a:cs typeface="ＭＳ Ｐゴシック" charset="0"/>
              </a:rPr>
              <a:t>telecons</a:t>
            </a:r>
            <a:r>
              <a:rPr lang="en-US" sz="1600" i="1" dirty="0" smtClean="0">
                <a:latin typeface="Calibri" charset="0"/>
                <a:ea typeface="ＭＳ Ｐゴシック" charset="0"/>
                <a:cs typeface="ＭＳ Ｐゴシック" charset="0"/>
              </a:rPr>
              <a:t> </a:t>
            </a:r>
            <a:r>
              <a:rPr lang="en-US" sz="1600" i="1" dirty="0">
                <a:latin typeface="Calibri" charset="0"/>
                <a:ea typeface="ＭＳ Ｐゴシック" charset="0"/>
                <a:cs typeface="ＭＳ Ｐゴシック" charset="0"/>
              </a:rPr>
              <a:t>and meetings around their progress </a:t>
            </a:r>
            <a:r>
              <a:rPr lang="en-US" sz="1600" i="1" dirty="0" smtClean="0">
                <a:latin typeface="Calibri" charset="0"/>
                <a:ea typeface="ＭＳ Ｐゴシック" charset="0"/>
                <a:cs typeface="ＭＳ Ｐゴシック" charset="0"/>
              </a:rPr>
              <a:t>reports</a:t>
            </a:r>
          </a:p>
          <a:p>
            <a:pPr lvl="2"/>
            <a:r>
              <a:rPr lang="en-US" sz="1200" i="1" dirty="0" smtClean="0">
                <a:latin typeface="Calibri" charset="0"/>
                <a:ea typeface="ＭＳ Ｐゴシック" charset="0"/>
                <a:cs typeface="ＭＳ Ｐゴシック" charset="0"/>
              </a:rPr>
              <a:t>Baseline Global Observations</a:t>
            </a:r>
          </a:p>
          <a:p>
            <a:pPr lvl="2"/>
            <a:r>
              <a:rPr lang="en-US" sz="1200" i="1" dirty="0" smtClean="0">
                <a:latin typeface="Calibri" charset="0"/>
                <a:ea typeface="ＭＳ Ｐゴシック" charset="0"/>
                <a:cs typeface="ＭＳ Ｐゴシック" charset="0"/>
              </a:rPr>
              <a:t>Space Data Services</a:t>
            </a:r>
          </a:p>
          <a:p>
            <a:pPr lvl="2"/>
            <a:r>
              <a:rPr lang="en-US" sz="1200" i="1" dirty="0" smtClean="0">
                <a:latin typeface="Calibri" charset="0"/>
                <a:ea typeface="ＭＳ Ｐゴシック" charset="0"/>
                <a:cs typeface="ＭＳ Ｐゴシック" charset="0"/>
              </a:rPr>
              <a:t>Support to R&amp;D</a:t>
            </a:r>
          </a:p>
          <a:p>
            <a:pPr lvl="2"/>
            <a:r>
              <a:rPr lang="en-US" sz="1200" i="1" dirty="0" smtClean="0">
                <a:latin typeface="Calibri" charset="0"/>
                <a:ea typeface="ＭＳ Ｐゴシック" charset="0"/>
                <a:cs typeface="ＭＳ Ｐゴシック" charset="0"/>
              </a:rPr>
              <a:t>Component Coordination and Country Engagement </a:t>
            </a:r>
          </a:p>
          <a:p>
            <a:pPr lvl="2"/>
            <a:endParaRPr lang="en-US" sz="1200" i="1" dirty="0" smtClean="0">
              <a:latin typeface="Calibri" charset="0"/>
              <a:ea typeface="ＭＳ Ｐゴシック" charset="0"/>
              <a:cs typeface="ＭＳ Ｐゴシック" charset="0"/>
            </a:endParaRPr>
          </a:p>
          <a:p>
            <a:pPr lvl="2"/>
            <a:endParaRPr lang="en-US" sz="1200" i="1" dirty="0">
              <a:latin typeface="Calibri" charset="0"/>
              <a:ea typeface="ＭＳ Ｐゴシック" charset="0"/>
              <a:cs typeface="ＭＳ Ｐゴシック" charset="0"/>
            </a:endParaRPr>
          </a:p>
          <a:p>
            <a:pPr lvl="1"/>
            <a:endParaRPr lang="en-AU" sz="1200" dirty="0"/>
          </a:p>
          <a:p>
            <a:endParaRPr lang="en-US" sz="2000"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036247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Features of the 3-year Vision</a:t>
            </a:r>
            <a:endParaRPr lang="en-US" dirty="0"/>
          </a:p>
        </p:txBody>
      </p:sp>
      <p:sp>
        <p:nvSpPr>
          <p:cNvPr id="9219" name="Content Placeholder 2"/>
          <p:cNvSpPr>
            <a:spLocks noGrp="1"/>
          </p:cNvSpPr>
          <p:nvPr>
            <p:ph idx="1"/>
          </p:nvPr>
        </p:nvSpPr>
        <p:spPr/>
        <p:txBody>
          <a:bodyPr/>
          <a:lstStyle/>
          <a:p>
            <a:pPr lvl="0"/>
            <a:r>
              <a:rPr lang="en-GB" sz="1800" dirty="0" smtClean="0"/>
              <a:t>consistent </a:t>
            </a:r>
            <a:r>
              <a:rPr lang="en-GB" sz="1800" dirty="0"/>
              <a:t>with the Strategic Plan for GFOI developed by the GFOI </a:t>
            </a:r>
            <a:r>
              <a:rPr lang="en-GB" sz="1800" dirty="0" smtClean="0"/>
              <a:t>Leads</a:t>
            </a:r>
            <a:endParaRPr lang="en-AU" sz="1800" dirty="0"/>
          </a:p>
          <a:p>
            <a:pPr lvl="0"/>
            <a:r>
              <a:rPr lang="en-GB" sz="1800" dirty="0" smtClean="0"/>
              <a:t>easily </a:t>
            </a:r>
            <a:r>
              <a:rPr lang="en-GB" sz="1800" dirty="0"/>
              <a:t>communicated both internally and externally including to CEOS and its agencies, GFOI stakeholders and </a:t>
            </a:r>
            <a:r>
              <a:rPr lang="en-GB" sz="1800" dirty="0" smtClean="0"/>
              <a:t>countries</a:t>
            </a:r>
            <a:endParaRPr lang="en-AU" sz="1800" dirty="0"/>
          </a:p>
          <a:p>
            <a:pPr lvl="0"/>
            <a:r>
              <a:rPr lang="en-GB" sz="1800" dirty="0"/>
              <a:t>p</a:t>
            </a:r>
            <a:r>
              <a:rPr lang="en-GB" sz="1800" dirty="0" smtClean="0"/>
              <a:t>rovides </a:t>
            </a:r>
            <a:r>
              <a:rPr lang="en-GB" sz="1800" dirty="0"/>
              <a:t>linkages and improves the integration with the other components of </a:t>
            </a:r>
            <a:r>
              <a:rPr lang="en-GB" sz="1800" dirty="0" smtClean="0"/>
              <a:t>GFOI</a:t>
            </a:r>
            <a:endParaRPr lang="en-GB" sz="1800" u="sng" dirty="0"/>
          </a:p>
          <a:p>
            <a:pPr lvl="0"/>
            <a:r>
              <a:rPr lang="en-GB" sz="1800" dirty="0"/>
              <a:t>e</a:t>
            </a:r>
            <a:r>
              <a:rPr lang="en-GB" sz="1800" dirty="0" smtClean="0"/>
              <a:t>nsures </a:t>
            </a:r>
            <a:r>
              <a:rPr lang="en-GB" sz="1800" dirty="0"/>
              <a:t>an efficient and effective engagement with countries including by leveraging the in-country efforts of FAO, World Bank, and </a:t>
            </a:r>
            <a:r>
              <a:rPr lang="en-GB" sz="1800" dirty="0" err="1" smtClean="0"/>
              <a:t>SilvaCarbon</a:t>
            </a:r>
            <a:endParaRPr lang="en-AU" sz="1800" dirty="0"/>
          </a:p>
          <a:p>
            <a:pPr lvl="0"/>
            <a:r>
              <a:rPr lang="en-GB" sz="1800" dirty="0"/>
              <a:t>c</a:t>
            </a:r>
            <a:r>
              <a:rPr lang="en-GB" sz="1800" dirty="0" smtClean="0"/>
              <a:t>an </a:t>
            </a:r>
            <a:r>
              <a:rPr lang="en-GB" sz="1800" dirty="0"/>
              <a:t>provide the necessary direction and resources for the definition and execution of the activities and tasks required to realise the outcomes; and</a:t>
            </a:r>
            <a:endParaRPr lang="en-AU" sz="1800" dirty="0"/>
          </a:p>
          <a:p>
            <a:pPr lvl="0"/>
            <a:r>
              <a:rPr lang="en-GB" sz="1800" dirty="0"/>
              <a:t>Informs and supports the discussion required among the GFOI Leads regarding the coordination necessary for realisation of the outcomes, in particular regarding the country engagement through FAO, World Bank and </a:t>
            </a:r>
            <a:r>
              <a:rPr lang="en-GB" sz="1800" dirty="0" err="1" smtClean="0"/>
              <a:t>SilvaCarbon</a:t>
            </a:r>
            <a:endParaRPr lang="en-AU" sz="1800" dirty="0"/>
          </a:p>
          <a:p>
            <a:pPr lvl="1"/>
            <a:endParaRPr lang="en-US" sz="1100" i="1" dirty="0">
              <a:latin typeface="Calibri" charset="0"/>
              <a:ea typeface="ＭＳ Ｐゴシック" charset="0"/>
              <a:cs typeface="ＭＳ Ｐゴシック" charset="0"/>
            </a:endParaRPr>
          </a:p>
          <a:p>
            <a:endParaRPr lang="en-US" sz="1400" i="1"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3595979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119063"/>
            <a:ext cx="6019800" cy="944563"/>
          </a:xfrm>
        </p:spPr>
        <p:txBody>
          <a:bodyPr/>
          <a:lstStyle/>
          <a:p>
            <a:pPr algn="l">
              <a:defRPr/>
            </a:pPr>
            <a:r>
              <a:rPr lang="en-US" dirty="0" smtClean="0"/>
              <a:t>Revision requested by SIT</a:t>
            </a:r>
            <a:endParaRPr lang="pt-BR" dirty="0" smtClean="0"/>
          </a:p>
        </p:txBody>
      </p:sp>
      <p:sp>
        <p:nvSpPr>
          <p:cNvPr id="17410" name="Content Placeholder 2"/>
          <p:cNvSpPr>
            <a:spLocks noGrp="1"/>
          </p:cNvSpPr>
          <p:nvPr>
            <p:ph idx="1"/>
          </p:nvPr>
        </p:nvSpPr>
        <p:spPr/>
        <p:txBody>
          <a:bodyPr/>
          <a:lstStyle/>
          <a:p>
            <a:r>
              <a:rPr lang="en-AU" sz="2400" dirty="0" smtClean="0"/>
              <a:t>A</a:t>
            </a:r>
            <a:r>
              <a:rPr lang="en-US" sz="2400" dirty="0" err="1" smtClean="0"/>
              <a:t>ction</a:t>
            </a:r>
            <a:r>
              <a:rPr lang="en-US" sz="2400" dirty="0" smtClean="0"/>
              <a:t> </a:t>
            </a:r>
            <a:r>
              <a:rPr lang="en-US" sz="2400" dirty="0"/>
              <a:t>30-16 from the last SIT meeting:</a:t>
            </a:r>
          </a:p>
          <a:p>
            <a:pPr lvl="1"/>
            <a:r>
              <a:rPr lang="en-US" sz="2000" i="1" dirty="0" smtClean="0"/>
              <a:t>SDCG</a:t>
            </a:r>
            <a:r>
              <a:rPr lang="en-US" sz="2000" i="1" dirty="0"/>
              <a:t> Exec to work with DLR to ensure that the SDCG 3-Year Work Plan reflects the discussion at SIT-30 regarding the scope of CEOS efforts for GFOI and the eventual transition to operational entities. The amended Plan will be submitted to CEOS Plenary for information</a:t>
            </a:r>
            <a:r>
              <a:rPr lang="en-US" sz="2000" i="1" dirty="0" smtClean="0"/>
              <a:t>.</a:t>
            </a:r>
            <a:endParaRPr lang="en-US" sz="2400" dirty="0"/>
          </a:p>
          <a:p>
            <a:r>
              <a:rPr lang="en-US" sz="2400" dirty="0" smtClean="0"/>
              <a:t>Concern was an X-year plan with a 1-year mandate</a:t>
            </a:r>
            <a:endParaRPr lang="en-US" sz="2400" dirty="0"/>
          </a:p>
          <a:p>
            <a:r>
              <a:rPr lang="en-US" sz="2400" i="1" dirty="0" smtClean="0"/>
              <a:t>Negotiated following introduction: </a:t>
            </a:r>
            <a:endParaRPr lang="en-US" sz="2400" i="1" dirty="0"/>
          </a:p>
          <a:p>
            <a:pPr lvl="1"/>
            <a:r>
              <a:rPr lang="en-US" sz="1600" i="1" dirty="0"/>
              <a:t>CEOS has acknowledged that there is the need for continued SDCG work, especially as the GFOI structures are being established slower than anticipated, so that a longer term forward planning for SDCG has become necessary. Nevertheless, SDCG continues works towards transitioning its tasks into the GFOI operational structures, as their institutional arrangements and capacity for GFOI and its Project Office develop. This will include GFOI leadership maintaining and further developing the partnership with the UN system (FAO), The World Bank, and other implementation mechanisms. </a:t>
            </a:r>
            <a:endParaRPr lang="en-GB" sz="2000" dirty="0"/>
          </a:p>
          <a:p>
            <a:endParaRPr lang="en-GB" dirty="0" smtClean="0"/>
          </a:p>
        </p:txBody>
      </p:sp>
      <p:sp>
        <p:nvSpPr>
          <p:cNvPr id="5" name="Slide Number Placeholder 4"/>
          <p:cNvSpPr>
            <a:spLocks noGrp="1"/>
          </p:cNvSpPr>
          <p:nvPr>
            <p:ph type="sldNum" sz="quarter" idx="11"/>
          </p:nvPr>
        </p:nvSpPr>
        <p:spPr/>
        <p:txBody>
          <a:bodyPr/>
          <a:lstStyle/>
          <a:p>
            <a:pPr>
              <a:defRPr/>
            </a:pPr>
            <a:fld id="{26F7D5E0-2763-46FC-81F2-37911A876251}" type="slidenum">
              <a:rPr lang="en-US" smtClean="0"/>
              <a:pPr>
                <a:defRPr/>
              </a:pPr>
              <a:t>5</a:t>
            </a:fld>
            <a:endParaRPr lang="en-US"/>
          </a:p>
        </p:txBody>
      </p:sp>
    </p:spTree>
    <p:extLst>
      <p:ext uri="{BB962C8B-B14F-4D97-AF65-F5344CB8AC3E}">
        <p14:creationId xmlns:p14="http://schemas.microsoft.com/office/powerpoint/2010/main" val="4059136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119063"/>
            <a:ext cx="6019800" cy="944563"/>
          </a:xfrm>
        </p:spPr>
        <p:txBody>
          <a:bodyPr/>
          <a:lstStyle/>
          <a:p>
            <a:pPr algn="l">
              <a:defRPr/>
            </a:pPr>
            <a:r>
              <a:rPr lang="en-US" dirty="0" smtClean="0"/>
              <a:t>Revision requested by SIT</a:t>
            </a:r>
            <a:endParaRPr lang="pt-BR" dirty="0" smtClean="0"/>
          </a:p>
        </p:txBody>
      </p:sp>
      <p:sp>
        <p:nvSpPr>
          <p:cNvPr id="17410" name="Content Placeholder 2"/>
          <p:cNvSpPr>
            <a:spLocks noGrp="1"/>
          </p:cNvSpPr>
          <p:nvPr>
            <p:ph idx="1"/>
          </p:nvPr>
        </p:nvSpPr>
        <p:spPr/>
        <p:txBody>
          <a:bodyPr/>
          <a:lstStyle/>
          <a:p>
            <a:r>
              <a:rPr lang="en-AU" sz="2400" dirty="0" smtClean="0"/>
              <a:t>Discussed at SIT Tech Workshop last week</a:t>
            </a:r>
            <a:r>
              <a:rPr lang="en-US" sz="2400" dirty="0" smtClean="0"/>
              <a:t>…</a:t>
            </a:r>
            <a:r>
              <a:rPr lang="en-US" sz="1600" i="1" dirty="0" smtClean="0"/>
              <a:t>.</a:t>
            </a:r>
            <a:r>
              <a:rPr lang="en-US" sz="1600" i="1" dirty="0"/>
              <a:t> </a:t>
            </a:r>
            <a:endParaRPr lang="en-US" sz="1600" i="1" dirty="0" smtClean="0"/>
          </a:p>
          <a:p>
            <a:endParaRPr lang="en-AU" sz="2400" dirty="0" smtClean="0"/>
          </a:p>
          <a:p>
            <a:r>
              <a:rPr lang="en-AU" sz="2400" dirty="0" smtClean="0"/>
              <a:t>To be provided to CEOS Plenary for information</a:t>
            </a:r>
            <a:r>
              <a:rPr lang="en-US" sz="1600" i="1" dirty="0"/>
              <a:t> </a:t>
            </a:r>
          </a:p>
          <a:p>
            <a:endParaRPr lang="en-US" sz="1600" i="1" dirty="0" smtClean="0"/>
          </a:p>
          <a:p>
            <a:pPr marL="0" indent="0">
              <a:buNone/>
            </a:pPr>
            <a:endParaRPr lang="en-GB" sz="2000" dirty="0"/>
          </a:p>
          <a:p>
            <a:endParaRPr lang="en-GB" dirty="0" smtClean="0"/>
          </a:p>
        </p:txBody>
      </p:sp>
      <p:sp>
        <p:nvSpPr>
          <p:cNvPr id="5" name="Slide Number Placeholder 4"/>
          <p:cNvSpPr>
            <a:spLocks noGrp="1"/>
          </p:cNvSpPr>
          <p:nvPr>
            <p:ph type="sldNum" sz="quarter" idx="11"/>
          </p:nvPr>
        </p:nvSpPr>
        <p:spPr/>
        <p:txBody>
          <a:bodyPr/>
          <a:lstStyle/>
          <a:p>
            <a:pPr>
              <a:defRPr/>
            </a:pPr>
            <a:fld id="{26F7D5E0-2763-46FC-81F2-37911A876251}" type="slidenum">
              <a:rPr lang="en-US" smtClean="0"/>
              <a:pPr>
                <a:defRPr/>
              </a:pPr>
              <a:t>6</a:t>
            </a:fld>
            <a:endParaRPr lang="en-US"/>
          </a:p>
        </p:txBody>
      </p:sp>
    </p:spTree>
    <p:extLst>
      <p:ext uri="{BB962C8B-B14F-4D97-AF65-F5344CB8AC3E}">
        <p14:creationId xmlns:p14="http://schemas.microsoft.com/office/powerpoint/2010/main" val="3461645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smtClean="0"/>
              <a:t>3-year Work Plan Updates</a:t>
            </a:r>
            <a:endParaRPr lang="en-US" dirty="0"/>
          </a:p>
        </p:txBody>
      </p:sp>
      <p:sp>
        <p:nvSpPr>
          <p:cNvPr id="9219" name="Content Placeholder 2"/>
          <p:cNvSpPr>
            <a:spLocks noGrp="1"/>
          </p:cNvSpPr>
          <p:nvPr>
            <p:ph idx="1"/>
          </p:nvPr>
        </p:nvSpPr>
        <p:spPr>
          <a:xfrm>
            <a:off x="457200" y="1417638"/>
            <a:ext cx="8229600" cy="4525963"/>
          </a:xfrm>
        </p:spPr>
        <p:txBody>
          <a:bodyPr/>
          <a:lstStyle/>
          <a:p>
            <a:r>
              <a:rPr lang="en-AU" sz="2400" dirty="0" smtClean="0"/>
              <a:t>Keep the 3-Year Plan current?</a:t>
            </a:r>
          </a:p>
          <a:p>
            <a:r>
              <a:rPr lang="en-AU" sz="2400" dirty="0" smtClean="0"/>
              <a:t>How to record progress? In the plan or elsewhere</a:t>
            </a:r>
          </a:p>
          <a:p>
            <a:r>
              <a:rPr lang="en-AU" sz="2400" dirty="0" smtClean="0"/>
              <a:t>Activity Leads take responsibility in each case</a:t>
            </a:r>
          </a:p>
          <a:p>
            <a:r>
              <a:rPr lang="en-AU" sz="2400" dirty="0" smtClean="0"/>
              <a:t>New material needed that </a:t>
            </a:r>
            <a:r>
              <a:rPr lang="en-AU" sz="2400" dirty="0" err="1" smtClean="0"/>
              <a:t>wouldn</a:t>
            </a:r>
            <a:r>
              <a:rPr lang="fr-FR" sz="2400" dirty="0" smtClean="0"/>
              <a:t>’</a:t>
            </a:r>
            <a:r>
              <a:rPr lang="en-AU" sz="2400" dirty="0" smtClean="0"/>
              <a:t>t be automatically caught and updated?</a:t>
            </a:r>
          </a:p>
          <a:p>
            <a:pPr marL="0" indent="0">
              <a:buNone/>
            </a:pPr>
            <a:endParaRPr lang="en-US" sz="2000"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557927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838200" y="2133600"/>
            <a:ext cx="7772400" cy="1470025"/>
          </a:xfrm>
        </p:spPr>
        <p:txBody>
          <a:bodyPr/>
          <a:lstStyle/>
          <a:p>
            <a:pPr eaLnBrk="1" hangingPunct="1"/>
            <a:r>
              <a:rPr lang="en-GB" dirty="0" smtClean="0"/>
              <a:t>SDCG </a:t>
            </a:r>
            <a:r>
              <a:rPr lang="en-AU" dirty="0" smtClean="0"/>
              <a:t>Reporting to CEOS Plenary</a:t>
            </a:r>
            <a:endParaRPr lang="en-US" i="1" dirty="0" smtClean="0">
              <a:solidFill>
                <a:srgbClr val="77933C"/>
              </a:solidFill>
            </a:endParaRPr>
          </a:p>
        </p:txBody>
      </p:sp>
      <p:sp>
        <p:nvSpPr>
          <p:cNvPr id="15362" name="Subtitle 2"/>
          <p:cNvSpPr>
            <a:spLocks noGrp="1"/>
          </p:cNvSpPr>
          <p:nvPr>
            <p:ph type="subTitle" idx="1"/>
          </p:nvPr>
        </p:nvSpPr>
        <p:spPr>
          <a:xfrm>
            <a:off x="1403350" y="4367212"/>
            <a:ext cx="6400800" cy="1752600"/>
          </a:xfrm>
        </p:spPr>
        <p:txBody>
          <a:bodyPr/>
          <a:lstStyle/>
          <a:p>
            <a:pPr eaLnBrk="1" hangingPunct="1"/>
            <a:r>
              <a:rPr lang="en-US" sz="2400" i="1" dirty="0" smtClean="0"/>
              <a:t>SDCG-8, Session 11</a:t>
            </a:r>
            <a:br>
              <a:rPr lang="en-US" sz="2400" i="1" dirty="0" smtClean="0"/>
            </a:br>
            <a:r>
              <a:rPr lang="en-US" sz="2400" i="1" dirty="0" smtClean="0"/>
              <a:t>Stephen Ward (Australia)</a:t>
            </a:r>
          </a:p>
          <a:p>
            <a:pPr eaLnBrk="1" hangingPunct="1"/>
            <a:r>
              <a:rPr lang="en-US" sz="2400" i="1" dirty="0" smtClean="0"/>
              <a:t>24 Sep 2015, Bonn</a:t>
            </a:r>
          </a:p>
        </p:txBody>
      </p:sp>
      <p:sp>
        <p:nvSpPr>
          <p:cNvPr id="15365" name="TextBox 10"/>
          <p:cNvSpPr txBox="1">
            <a:spLocks noChangeArrowheads="1"/>
          </p:cNvSpPr>
          <p:nvPr/>
        </p:nvSpPr>
        <p:spPr bwMode="auto">
          <a:xfrm>
            <a:off x="1219200" y="6629400"/>
            <a:ext cx="184150" cy="369888"/>
          </a:xfrm>
          <a:prstGeom prst="rect">
            <a:avLst/>
          </a:prstGeom>
          <a:noFill/>
          <a:ln w="9525">
            <a:noFill/>
            <a:miter lim="800000"/>
            <a:headEnd/>
            <a:tailEnd/>
          </a:ln>
        </p:spPr>
        <p:txBody>
          <a:bodyPr wrap="none">
            <a:spAutoFit/>
          </a:bodyPr>
          <a:lstStyle/>
          <a:p>
            <a:endParaRPr lang="pt-BR">
              <a:latin typeface="Calibri" pitchFamily="34" charset="0"/>
            </a:endParaRPr>
          </a:p>
        </p:txBody>
      </p:sp>
    </p:spTree>
    <p:extLst>
      <p:ext uri="{BB962C8B-B14F-4D97-AF65-F5344CB8AC3E}">
        <p14:creationId xmlns:p14="http://schemas.microsoft.com/office/powerpoint/2010/main" val="2747653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00025" y="103188"/>
            <a:ext cx="6019800" cy="944563"/>
          </a:xfrm>
        </p:spPr>
        <p:txBody>
          <a:bodyPr/>
          <a:lstStyle/>
          <a:p>
            <a:pPr algn="l">
              <a:defRPr/>
            </a:pPr>
            <a:r>
              <a:rPr lang="en-US" dirty="0" smtClean="0"/>
              <a:t>CEOS Plenary objectives</a:t>
            </a:r>
            <a:endParaRPr lang="pt-BR" dirty="0" smtClean="0"/>
          </a:p>
        </p:txBody>
      </p:sp>
      <p:sp>
        <p:nvSpPr>
          <p:cNvPr id="17410" name="Content Placeholder 2"/>
          <p:cNvSpPr>
            <a:spLocks noGrp="1"/>
          </p:cNvSpPr>
          <p:nvPr>
            <p:ph idx="1"/>
          </p:nvPr>
        </p:nvSpPr>
        <p:spPr>
          <a:xfrm>
            <a:off x="142008" y="1349891"/>
            <a:ext cx="8533679" cy="4525963"/>
          </a:xfrm>
        </p:spPr>
        <p:txBody>
          <a:bodyPr/>
          <a:lstStyle/>
          <a:p>
            <a:r>
              <a:rPr lang="en-GB" sz="2800" dirty="0" smtClean="0"/>
              <a:t>Report </a:t>
            </a:r>
            <a:r>
              <a:rPr lang="en-US" sz="2800" dirty="0" smtClean="0"/>
              <a:t>–</a:t>
            </a:r>
            <a:r>
              <a:rPr lang="en-GB" sz="2800" dirty="0" smtClean="0"/>
              <a:t> mandate renewal</a:t>
            </a:r>
          </a:p>
          <a:p>
            <a:endParaRPr lang="en-GB" sz="2800" dirty="0" smtClean="0"/>
          </a:p>
          <a:p>
            <a:r>
              <a:rPr lang="en-GB" sz="2800" dirty="0" smtClean="0"/>
              <a:t>Global Baseline Update endorsement (delayed)</a:t>
            </a:r>
          </a:p>
          <a:p>
            <a:endParaRPr lang="en-GB" sz="2800" dirty="0" smtClean="0"/>
          </a:p>
          <a:p>
            <a:r>
              <a:rPr lang="en-GB" sz="2800" dirty="0" smtClean="0"/>
              <a:t>CEOS GFOI Lead succession</a:t>
            </a:r>
            <a:endParaRPr lang="en-GB" sz="2800" dirty="0"/>
          </a:p>
        </p:txBody>
      </p:sp>
      <p:sp>
        <p:nvSpPr>
          <p:cNvPr id="5" name="Slide Number Placeholder 4"/>
          <p:cNvSpPr>
            <a:spLocks noGrp="1"/>
          </p:cNvSpPr>
          <p:nvPr>
            <p:ph type="sldNum" sz="quarter" idx="11"/>
          </p:nvPr>
        </p:nvSpPr>
        <p:spPr/>
        <p:txBody>
          <a:bodyPr/>
          <a:lstStyle/>
          <a:p>
            <a:pPr>
              <a:defRPr/>
            </a:pPr>
            <a:fld id="{26F7D5E0-2763-46FC-81F2-37911A876251}" type="slidenum">
              <a:rPr lang="en-US" smtClean="0"/>
              <a:pPr>
                <a:defRPr/>
              </a:pPr>
              <a:t>9</a:t>
            </a:fld>
            <a:endParaRPr lang="en-US"/>
          </a:p>
        </p:txBody>
      </p:sp>
    </p:spTree>
    <p:extLst>
      <p:ext uri="{BB962C8B-B14F-4D97-AF65-F5344CB8AC3E}">
        <p14:creationId xmlns:p14="http://schemas.microsoft.com/office/powerpoint/2010/main" val="4226142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1535</TotalTime>
  <Words>560</Words>
  <Application>Microsoft Macintosh PowerPoint</Application>
  <PresentationFormat>On-screen Show (4:3)</PresentationFormat>
  <Paragraphs>86</Paragraphs>
  <Slides>14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ＭＳ Ｐゴシック</vt:lpstr>
      <vt:lpstr>Tahoma</vt:lpstr>
      <vt:lpstr>Arial</vt:lpstr>
      <vt:lpstr>Office Theme</vt:lpstr>
      <vt:lpstr>Update to SDCG 3-Yr Work Plan </vt:lpstr>
      <vt:lpstr>3-year Work Plan - Purpose</vt:lpstr>
      <vt:lpstr>3-year Work Plan - Approach</vt:lpstr>
      <vt:lpstr>Features of the 3-year Vision</vt:lpstr>
      <vt:lpstr>Revision requested by SIT</vt:lpstr>
      <vt:lpstr>Revision requested by SIT</vt:lpstr>
      <vt:lpstr>3-year Work Plan Updates</vt:lpstr>
      <vt:lpstr>SDCG Reporting to CEOS Plenary</vt:lpstr>
      <vt:lpstr>CEOS Plenary objectives</vt:lpstr>
      <vt:lpstr>PowerPoint Presentation</vt:lpstr>
      <vt:lpstr>PowerPoint Presentation</vt:lpstr>
      <vt:lpstr>GFOI Plenary and Open Forum</vt:lpstr>
      <vt:lpstr>GFOI Plenary</vt:lpstr>
      <vt:lpstr>GFOI Open Forum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Steventon</dc:creator>
  <cp:lastModifiedBy>Stephen Ward</cp:lastModifiedBy>
  <cp:revision>26</cp:revision>
  <dcterms:created xsi:type="dcterms:W3CDTF">2015-02-13T06:47:15Z</dcterms:created>
  <dcterms:modified xsi:type="dcterms:W3CDTF">2015-09-25T10:04:37Z</dcterms:modified>
</cp:coreProperties>
</file>