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78" r:id="rId2"/>
    <p:sldId id="299" r:id="rId3"/>
    <p:sldId id="300" r:id="rId4"/>
    <p:sldId id="313" r:id="rId5"/>
    <p:sldId id="309" r:id="rId6"/>
    <p:sldId id="310" r:id="rId7"/>
    <p:sldId id="311" r:id="rId8"/>
    <p:sldId id="312" r:id="rId9"/>
    <p:sldId id="314" r:id="rId10"/>
    <p:sldId id="30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75227-0D3C-5842-96D6-E12A8DD4AB50}" type="datetimeFigureOut">
              <a:rPr lang="en-US" smtClean="0"/>
              <a:pPr/>
              <a:t>16/09/15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5B505-FC4E-9547-ACE6-25E45D51D2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46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19237"/>
            <a:ext cx="6400800" cy="6674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Click to edit Master subtitle style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77329" y="2501911"/>
            <a:ext cx="6860028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>
                <a:solidFill>
                  <a:schemeClr val="tx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pic>
        <p:nvPicPr>
          <p:cNvPr id="10" name="Picture 9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8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009" y="89224"/>
            <a:ext cx="6004205" cy="69878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AU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009" y="134989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7" name="Picture 6" descr="geo_logo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92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png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geo_logo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7152"/>
          <a:stretch/>
        </p:blipFill>
        <p:spPr>
          <a:xfrm>
            <a:off x="157593" y="6322870"/>
            <a:ext cx="889949" cy="398431"/>
          </a:xfrm>
          <a:prstGeom prst="rect">
            <a:avLst/>
          </a:prstGeom>
        </p:spPr>
      </p:pic>
      <p:pic>
        <p:nvPicPr>
          <p:cNvPr id="12" name="Picture 11" descr="ceos_logo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487" y="6267408"/>
            <a:ext cx="1263253" cy="500248"/>
          </a:xfrm>
          <a:prstGeom prst="rect">
            <a:avLst/>
          </a:prstGeom>
        </p:spPr>
      </p:pic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21447" y="6226899"/>
            <a:ext cx="1307007" cy="569336"/>
          </a:xfrm>
          <a:prstGeom prst="rect">
            <a:avLst/>
          </a:prstGeom>
        </p:spPr>
        <p:txBody>
          <a:bodyPr/>
          <a:lstStyle>
            <a:lvl1pPr algn="ct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b="1" dirty="0" smtClean="0"/>
              <a:t>SDCG-7</a:t>
            </a:r>
          </a:p>
          <a:p>
            <a:pPr>
              <a:defRPr/>
            </a:pPr>
            <a:r>
              <a:rPr lang="en-US" b="1" dirty="0" smtClean="0"/>
              <a:t>Sydney</a:t>
            </a:r>
            <a:r>
              <a:rPr lang="en-US" sz="1000" b="1" dirty="0" smtClean="0"/>
              <a:t>, Australia</a:t>
            </a:r>
          </a:p>
          <a:p>
            <a:pPr>
              <a:defRPr/>
            </a:pPr>
            <a:r>
              <a:rPr lang="en-US" sz="1000" b="1" dirty="0" smtClean="0"/>
              <a:t>March 5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– 6</a:t>
            </a:r>
            <a:r>
              <a:rPr lang="en-US" sz="1000" b="1" baseline="30000" dirty="0" smtClean="0"/>
              <a:t>th</a:t>
            </a:r>
            <a:r>
              <a:rPr lang="en-US" sz="1000" b="1" dirty="0" smtClean="0"/>
              <a:t> 2015</a:t>
            </a:r>
            <a:endParaRPr lang="en-US" sz="1000" dirty="0" smtClean="0"/>
          </a:p>
          <a:p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1601" y="6322870"/>
            <a:ext cx="510387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82D36AB3-2316-484A-8EF9-67EFC1B9B32B}" type="slidenum">
              <a:rPr lang="en-US" smtClean="0"/>
              <a:pPr algn="ct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01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83820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GB" dirty="0" smtClean="0"/>
              <a:t>GFOI Component Coordination </a:t>
            </a:r>
            <a:br>
              <a:rPr lang="en-GB" dirty="0" smtClean="0"/>
            </a:br>
            <a:r>
              <a:rPr lang="en-GB" dirty="0" smtClean="0"/>
              <a:t>and Country Engagement</a:t>
            </a:r>
            <a:r>
              <a:rPr lang="en-US" dirty="0" smtClean="0">
                <a:solidFill>
                  <a:srgbClr val="77933C"/>
                </a:solidFill>
              </a:rPr>
              <a:t/>
            </a:r>
            <a:br>
              <a:rPr lang="en-US" dirty="0" smtClean="0">
                <a:solidFill>
                  <a:srgbClr val="77933C"/>
                </a:solidFill>
              </a:rPr>
            </a:br>
            <a:endParaRPr lang="en-US" i="1" dirty="0" smtClean="0">
              <a:solidFill>
                <a:srgbClr val="77933C"/>
              </a:solidFill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403350" y="4367212"/>
            <a:ext cx="6400800" cy="1752600"/>
          </a:xfrm>
        </p:spPr>
        <p:txBody>
          <a:bodyPr/>
          <a:lstStyle/>
          <a:p>
            <a:pPr eaLnBrk="1" hangingPunct="1"/>
            <a:r>
              <a:rPr lang="en-US" sz="2400" i="1" dirty="0" smtClean="0"/>
              <a:t>SDCG-8, Session 10</a:t>
            </a:r>
            <a:br>
              <a:rPr lang="en-US" sz="2400" i="1" dirty="0" smtClean="0"/>
            </a:br>
            <a:r>
              <a:rPr lang="en-US" sz="2400" i="1" dirty="0" smtClean="0"/>
              <a:t>Stephen Ward (Australia)</a:t>
            </a:r>
          </a:p>
          <a:p>
            <a:pPr eaLnBrk="1" hangingPunct="1"/>
            <a:r>
              <a:rPr lang="en-US" sz="2400" i="1" dirty="0" smtClean="0"/>
              <a:t>24 Sep 2015, Bonn</a:t>
            </a:r>
          </a:p>
        </p:txBody>
      </p:sp>
      <p:sp>
        <p:nvSpPr>
          <p:cNvPr id="15365" name="TextBox 10"/>
          <p:cNvSpPr txBox="1">
            <a:spLocks noChangeArrowheads="1"/>
          </p:cNvSpPr>
          <p:nvPr/>
        </p:nvSpPr>
        <p:spPr bwMode="auto">
          <a:xfrm>
            <a:off x="1219200" y="66294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pt-B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724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sz="3200" dirty="0" smtClean="0"/>
              <a:t>CC &amp; CE: Opportunities - discuss</a:t>
            </a:r>
            <a:endParaRPr lang="en-US" sz="32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142009" y="1112959"/>
            <a:ext cx="8229600" cy="4525963"/>
          </a:xfrm>
        </p:spPr>
        <p:txBody>
          <a:bodyPr/>
          <a:lstStyle/>
          <a:p>
            <a:r>
              <a:rPr lang="en-AU" sz="2200" dirty="0" smtClean="0"/>
              <a:t>Ongoing need to understand country requirements for space data.</a:t>
            </a:r>
          </a:p>
          <a:p>
            <a:pPr lvl="0"/>
            <a:r>
              <a:rPr lang="en-AU" sz="2200" dirty="0" smtClean="0"/>
              <a:t>The MGD Portal is currently being tested at SilvaCarbon workshops, and will be a clear deliverable available as basis for country engagement with GFOI</a:t>
            </a:r>
          </a:p>
          <a:p>
            <a:r>
              <a:rPr lang="en-AU" sz="2200" dirty="0" smtClean="0"/>
              <a:t>Space Data Portal</a:t>
            </a:r>
          </a:p>
          <a:p>
            <a:r>
              <a:rPr lang="en-AU" sz="2200" dirty="0" smtClean="0"/>
              <a:t>New </a:t>
            </a:r>
            <a:r>
              <a:rPr lang="en-AU" sz="2200" dirty="0" smtClean="0"/>
              <a:t>data management tools, including the current prototype of the Data Cube and user interface will be clear deliverables - available as basis for country engagement with GFOI</a:t>
            </a:r>
          </a:p>
          <a:p>
            <a:pPr lvl="0"/>
            <a:r>
              <a:rPr lang="en-AU" sz="2200" dirty="0" smtClean="0"/>
              <a:t>GFOI Plenary &amp; Open Forum (Feb 2016) will be a large gathering of countries and stakeholders</a:t>
            </a:r>
          </a:p>
          <a:p>
            <a:pPr lvl="0"/>
            <a:endParaRPr lang="en-AU" sz="1800" dirty="0" smtClean="0"/>
          </a:p>
          <a:p>
            <a:pPr lvl="0"/>
            <a:endParaRPr lang="en-AU" sz="1800" dirty="0" smtClean="0"/>
          </a:p>
          <a:p>
            <a:pPr lvl="0"/>
            <a:endParaRPr lang="en-AU" sz="1800" dirty="0"/>
          </a:p>
          <a:p>
            <a:pPr lvl="1"/>
            <a:endParaRPr lang="en-US" sz="1100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1400" i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979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sz="2400" dirty="0" smtClean="0"/>
              <a:t>Component Coordination &amp; </a:t>
            </a:r>
            <a:br>
              <a:rPr lang="en-US" sz="2400" dirty="0" smtClean="0"/>
            </a:br>
            <a:r>
              <a:rPr lang="en-US" sz="2400" dirty="0" smtClean="0"/>
              <a:t>Country Engagement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endParaRPr lang="en-AU" sz="2400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r>
              <a:rPr lang="en-AU" sz="2400" dirty="0" smtClean="0">
                <a:latin typeface="Calibri" charset="0"/>
                <a:ea typeface="ＭＳ Ｐゴシック" charset="0"/>
                <a:cs typeface="ＭＳ Ｐゴシック" charset="0"/>
              </a:rPr>
              <a:t>In order to achieve the broader GFOI goals, each partner organisation must be aware of the contribution of each component, and ensure that developing country programmes are able to engage.</a:t>
            </a:r>
          </a:p>
          <a:p>
            <a:r>
              <a:rPr lang="en-AU" sz="2400" dirty="0" smtClean="0">
                <a:latin typeface="Calibri" charset="0"/>
                <a:ea typeface="ＭＳ Ｐゴシック" charset="0"/>
                <a:cs typeface="ＭＳ Ｐゴシック" charset="0"/>
              </a:rPr>
              <a:t>This Component Coordination and Country Engagement planning is the responsibility of the GFOI Lead team and GFOI Office.</a:t>
            </a:r>
          </a:p>
          <a:p>
            <a:r>
              <a:rPr lang="en-AU" sz="2400" dirty="0" smtClean="0">
                <a:latin typeface="Calibri" charset="0"/>
                <a:ea typeface="ＭＳ Ｐゴシック" charset="0"/>
                <a:cs typeface="ＭＳ Ｐゴシック" charset="0"/>
              </a:rPr>
              <a:t>The SDCG is well placed to contribute information, services and expertise to this harmonisation goal. </a:t>
            </a:r>
          </a:p>
          <a:p>
            <a:endParaRPr lang="en-AU" sz="2400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618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CC &amp; CE: SDCG WP outcomes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>
              <a:buNone/>
            </a:pPr>
            <a:r>
              <a:rPr lang="en-AU" sz="2400" b="1" dirty="0" smtClean="0"/>
              <a:t>The SDCG 3 year Workplan includes 3 Outcomes related to country engagement.</a:t>
            </a:r>
          </a:p>
          <a:p>
            <a:pPr lvl="0">
              <a:buNone/>
            </a:pPr>
            <a:endParaRPr lang="en-AU" sz="2400" b="1" dirty="0" smtClean="0"/>
          </a:p>
          <a:p>
            <a:pPr marL="457200" lvl="0" indent="-457200">
              <a:buFont typeface="+mj-lt"/>
              <a:buAutoNum type="arabicPeriod" startAt="15"/>
            </a:pPr>
            <a:r>
              <a:rPr lang="en-AU" sz="2400" dirty="0" smtClean="0"/>
              <a:t>Delivery </a:t>
            </a:r>
            <a:r>
              <a:rPr lang="en-AU" sz="2400" dirty="0"/>
              <a:t>of a coherent customer experience for GFOI </a:t>
            </a:r>
            <a:r>
              <a:rPr lang="en-AU" sz="2400" dirty="0" smtClean="0"/>
              <a:t>countries</a:t>
            </a:r>
            <a:endParaRPr lang="en-AU" sz="2400" dirty="0"/>
          </a:p>
          <a:p>
            <a:pPr marL="457200" lvl="0" indent="-457200">
              <a:buFont typeface="+mj-lt"/>
              <a:buAutoNum type="arabicPeriod" startAt="15"/>
            </a:pPr>
            <a:r>
              <a:rPr lang="en-AU" sz="2400" dirty="0"/>
              <a:t>Space data support and services provided to all priority </a:t>
            </a:r>
            <a:r>
              <a:rPr lang="en-AU" sz="2400" dirty="0" smtClean="0"/>
              <a:t>countries</a:t>
            </a:r>
            <a:endParaRPr lang="en-AU" sz="2400" dirty="0"/>
          </a:p>
          <a:p>
            <a:pPr marL="457200" lvl="0" indent="-457200">
              <a:buFont typeface="+mj-lt"/>
              <a:buAutoNum type="arabicPeriod" startAt="15"/>
            </a:pPr>
            <a:r>
              <a:rPr lang="en-AU" sz="2400" dirty="0"/>
              <a:t>Effective management of country </a:t>
            </a:r>
            <a:r>
              <a:rPr lang="en-AU" sz="2400" dirty="0" smtClean="0"/>
              <a:t>interfaces</a:t>
            </a:r>
            <a:endParaRPr lang="en-AU" sz="2400" dirty="0"/>
          </a:p>
          <a:p>
            <a:pPr lvl="2"/>
            <a:endParaRPr lang="en-US" sz="1200" i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2"/>
            <a:endParaRPr lang="en-US" sz="1200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endParaRPr lang="en-AU" sz="1200" dirty="0"/>
          </a:p>
          <a:p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4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CC &amp; CE: SDCG WP outcomes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marL="457200" indent="-457200">
              <a:buNone/>
            </a:pPr>
            <a:r>
              <a:rPr lang="en-AU" sz="2400" b="1" dirty="0" smtClean="0"/>
              <a:t>Progress against each of these outcomes have been lead by GFOI Office, S Ward, G Dyke, S Wilson and the FAO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via </a:t>
            </a:r>
            <a:r>
              <a:rPr lang="en-AU" sz="2400" dirty="0"/>
              <a:t>efficient coordination among the GFOI Space Data component, the other GFOI components (i.e. MGD, Capacity Building, R&amp;D), and the GFOI Office.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based </a:t>
            </a:r>
            <a:r>
              <a:rPr lang="en-AU" sz="2400" dirty="0"/>
              <a:t>on interactions by the GFOI Office, at regional workshops in coordination with FAO, SilvaCarbon, and others, </a:t>
            </a:r>
            <a:r>
              <a:rPr lang="en-AU" sz="2400" dirty="0" smtClean="0"/>
              <a:t>and;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AU" sz="2400" dirty="0" smtClean="0"/>
              <a:t>via </a:t>
            </a:r>
            <a:r>
              <a:rPr lang="en-AU" sz="2400" dirty="0"/>
              <a:t>the implementation and maintenance of a country relationship database, kept current on a regular basis.</a:t>
            </a:r>
          </a:p>
          <a:p>
            <a:pPr lvl="2"/>
            <a:endParaRPr lang="en-US" sz="1200" i="1" dirty="0" smtClean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2"/>
            <a:endParaRPr lang="en-US" sz="1200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endParaRPr lang="en-AU" sz="1200" dirty="0"/>
          </a:p>
          <a:p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47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CC &amp; CE: SDCG WP tasks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Specific tasks to achieve these outcomes were planned to be completed during 2015 :</a:t>
            </a:r>
          </a:p>
          <a:p>
            <a:pPr marL="1080000" indent="-457200">
              <a:buFont typeface="+mj-lt"/>
              <a:buAutoNum type="arabicPeriod" startAt="15"/>
            </a:pPr>
            <a:r>
              <a:rPr lang="en-AU" sz="2400" dirty="0" smtClean="0"/>
              <a:t>Develop </a:t>
            </a:r>
            <a:r>
              <a:rPr lang="en-AU" sz="2400" dirty="0"/>
              <a:t>a coordinated plan for </a:t>
            </a:r>
            <a:r>
              <a:rPr lang="en-AU" sz="2400" dirty="0" smtClean="0"/>
              <a:t>the </a:t>
            </a:r>
            <a:r>
              <a:rPr lang="en-AU" sz="2400" dirty="0"/>
              <a:t>most efficient provision of GFOI deliverables to </a:t>
            </a:r>
            <a:r>
              <a:rPr lang="en-AU" sz="2400" dirty="0" smtClean="0"/>
              <a:t>countries.</a:t>
            </a:r>
          </a:p>
          <a:p>
            <a:pPr marL="1080000" indent="-457200">
              <a:buFont typeface="+mj-lt"/>
              <a:buAutoNum type="arabicPeriod" startAt="15"/>
            </a:pPr>
            <a:r>
              <a:rPr lang="en-AU" sz="2400" dirty="0" smtClean="0"/>
              <a:t>FAO and SilvaCarbon will help define the priority countries for GFOI support and deliverables</a:t>
            </a:r>
          </a:p>
          <a:p>
            <a:pPr marL="1080000" indent="-457200">
              <a:buFont typeface="+mj-lt"/>
              <a:buAutoNum type="arabicPeriod" startAt="15"/>
            </a:pPr>
            <a:r>
              <a:rPr lang="en-AU" sz="2400" dirty="0" smtClean="0"/>
              <a:t>a) Development of simple Excel-based database </a:t>
            </a:r>
            <a:br>
              <a:rPr lang="en-AU" sz="2400" dirty="0" smtClean="0"/>
            </a:br>
            <a:r>
              <a:rPr lang="en-AU" sz="2400" dirty="0" smtClean="0"/>
              <a:t>-b) Establish </a:t>
            </a:r>
            <a:r>
              <a:rPr lang="en-AU" sz="2400" i="1" dirty="0" smtClean="0"/>
              <a:t>modus operandi </a:t>
            </a:r>
            <a:r>
              <a:rPr lang="en-AU" sz="2400" dirty="0" smtClean="0"/>
              <a:t>in collaboration with FAO, SilvaCarbon and GFOI Lead Team for country engagement.</a:t>
            </a:r>
          </a:p>
          <a:p>
            <a:pPr marL="1080000">
              <a:buNone/>
            </a:pPr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92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CC &amp; CE: Progress (2015)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AU" sz="2400" b="1" dirty="0" smtClean="0"/>
              <a:t>Highlights from the progress on each of these tasks are:</a:t>
            </a:r>
          </a:p>
          <a:p>
            <a:pPr marL="720000" indent="-457200"/>
            <a:r>
              <a:rPr lang="en-AU" sz="2400" dirty="0" smtClean="0"/>
              <a:t>All GFOI partners with capacity building programmes in developing countries have been able to provide access to the necessary space data.</a:t>
            </a:r>
          </a:p>
          <a:p>
            <a:pPr marL="720000" indent="-457200"/>
            <a:r>
              <a:rPr lang="en-AU" sz="2400" dirty="0" smtClean="0"/>
              <a:t>The SDCG strategy included priorities for forested countries and is global in its outlook.  This has largely superseded the need for the GFOI community to set individual target countries</a:t>
            </a:r>
          </a:p>
          <a:p>
            <a:pPr marL="720000" indent="-457200"/>
            <a:r>
              <a:rPr lang="en-AU" sz="2400" dirty="0" smtClean="0"/>
              <a:t>The long standing relationship between CEOS agencies and the GFOI has resulted in the establishment of efficient mechanisms and innovative tools to access data. </a:t>
            </a:r>
          </a:p>
        </p:txBody>
      </p:sp>
    </p:spTree>
    <p:extLst>
      <p:ext uri="{BB962C8B-B14F-4D97-AF65-F5344CB8AC3E}">
        <p14:creationId xmlns:p14="http://schemas.microsoft.com/office/powerpoint/2010/main" val="1639425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AU" dirty="0" smtClean="0"/>
              <a:t>SDCG’s Priority country table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311" y="1149531"/>
            <a:ext cx="4732382" cy="4786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90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CC &amp; CE: Progress (cont’d)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87451"/>
            <a:ext cx="8229600" cy="4525963"/>
          </a:xfrm>
        </p:spPr>
        <p:txBody>
          <a:bodyPr/>
          <a:lstStyle/>
          <a:p>
            <a:pPr marL="457200" indent="-457200">
              <a:buNone/>
            </a:pPr>
            <a:r>
              <a:rPr lang="en-AU" sz="2400" dirty="0" smtClean="0"/>
              <a:t>Developed a simple Excel-based database to ensure the GFOI office is able to maintain a high-level summary of all GFOI related activities into the future.</a:t>
            </a:r>
          </a:p>
          <a:p>
            <a:pPr marL="457200" indent="-457200">
              <a:buNone/>
            </a:pPr>
            <a:r>
              <a:rPr lang="en-AU" sz="2400" dirty="0" smtClean="0"/>
              <a:t>Arranging a technology transfer between Australia and the CEOS SEO, and developing a prototype Data Cube and a user interface to pilot in Kenya</a:t>
            </a:r>
          </a:p>
          <a:p>
            <a:pPr marL="457200" indent="-457200">
              <a:buNone/>
            </a:pPr>
            <a:r>
              <a:rPr lang="en-AU" sz="2400" dirty="0" smtClean="0"/>
              <a:t>Development of a GFOI Space Data Access Guide outlining practical steps that countries should take to access space data. The Guide should directly reference the advice provided by the MGD, and provide a concise and explicit data access information including product details, and data access contact information.</a:t>
            </a:r>
            <a:endParaRPr lang="en-AU" sz="2400" dirty="0"/>
          </a:p>
          <a:p>
            <a:pPr lvl="2"/>
            <a:endParaRPr lang="en-US" dirty="0" smtClean="0"/>
          </a:p>
          <a:p>
            <a:pPr lvl="2"/>
            <a:endParaRPr lang="en-US" sz="1200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endParaRPr lang="en-AU" sz="1200" dirty="0"/>
          </a:p>
          <a:p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241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Space Data Portal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87451"/>
            <a:ext cx="8229600" cy="4525963"/>
          </a:xfrm>
        </p:spPr>
        <p:txBody>
          <a:bodyPr/>
          <a:lstStyle/>
          <a:p>
            <a:pPr marL="457200" indent="-457200">
              <a:buNone/>
            </a:pPr>
            <a:r>
              <a:rPr lang="en-AU" sz="2400" dirty="0" smtClean="0"/>
              <a:t>Equivalent and complementary to MGD portal</a:t>
            </a:r>
          </a:p>
          <a:p>
            <a:pPr marL="457200" indent="-457200">
              <a:buNone/>
            </a:pPr>
            <a:r>
              <a:rPr lang="en-AU" sz="2400" dirty="0" smtClean="0"/>
              <a:t>Tutorial resources</a:t>
            </a:r>
          </a:p>
          <a:p>
            <a:pPr marL="457200" indent="-457200">
              <a:buNone/>
            </a:pPr>
            <a:r>
              <a:rPr lang="en-AU" sz="2400" dirty="0" smtClean="0"/>
              <a:t>Access to all the tools: data policy portal, archive characterisation, COVE, CEOS MIM, links &lt;-&gt; MGD portal, links to the archives themselves, </a:t>
            </a:r>
          </a:p>
          <a:p>
            <a:pPr marL="457200" indent="-457200">
              <a:buNone/>
            </a:pPr>
            <a:r>
              <a:rPr lang="en-AU" sz="2400" dirty="0" smtClean="0"/>
              <a:t>SDCG Sec will Lead with resource contributions from NASA SEO</a:t>
            </a:r>
          </a:p>
          <a:p>
            <a:pPr marL="457200" indent="-457200">
              <a:buNone/>
            </a:pPr>
            <a:r>
              <a:rPr lang="en-AU" sz="2400" dirty="0" smtClean="0"/>
              <a:t>Space Data Access Guide will be one of the inputs </a:t>
            </a:r>
            <a:r>
              <a:rPr lang="en-US" sz="2400" dirty="0" smtClean="0"/>
              <a:t>–</a:t>
            </a:r>
            <a:r>
              <a:rPr lang="en-AU" sz="2400" dirty="0" smtClean="0"/>
              <a:t> need a good format for that</a:t>
            </a:r>
          </a:p>
          <a:p>
            <a:pPr marL="457200" indent="-457200">
              <a:buNone/>
            </a:pPr>
            <a:r>
              <a:rPr lang="en-AU" sz="2400" dirty="0" smtClean="0"/>
              <a:t>Looking for ideas on content and structure </a:t>
            </a:r>
            <a:r>
              <a:rPr lang="en-US" sz="2400" dirty="0" smtClean="0"/>
              <a:t>–</a:t>
            </a:r>
            <a:r>
              <a:rPr lang="en-AU" sz="2400" dirty="0" smtClean="0"/>
              <a:t> </a:t>
            </a:r>
            <a:r>
              <a:rPr lang="en-AU" sz="2400" b="1" dirty="0" smtClean="0"/>
              <a:t>ACTION PLEASE</a:t>
            </a:r>
            <a:endParaRPr lang="en-AU" sz="2400" b="1" dirty="0"/>
          </a:p>
          <a:p>
            <a:pPr lvl="2"/>
            <a:endParaRPr lang="en-US" dirty="0" smtClean="0"/>
          </a:p>
          <a:p>
            <a:pPr lvl="2"/>
            <a:endParaRPr lang="en-US" sz="1200" i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lvl="1"/>
            <a:endParaRPr lang="en-AU" sz="1200" dirty="0"/>
          </a:p>
          <a:p>
            <a:endParaRPr lang="en-US" sz="20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323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673</Words>
  <Application>Microsoft Macintosh PowerPoint</Application>
  <PresentationFormat>On-screen Show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GFOI Component Coordination  and Country Engagement </vt:lpstr>
      <vt:lpstr>Component Coordination &amp;  Country Engagement</vt:lpstr>
      <vt:lpstr>CC &amp; CE: SDCG WP outcomes</vt:lpstr>
      <vt:lpstr>CC &amp; CE: SDCG WP outcomes</vt:lpstr>
      <vt:lpstr>CC &amp; CE: SDCG WP tasks</vt:lpstr>
      <vt:lpstr>CC &amp; CE: Progress (2015)</vt:lpstr>
      <vt:lpstr>SDCG’s Priority country table</vt:lpstr>
      <vt:lpstr>CC &amp; CE: Progress (cont’d)</vt:lpstr>
      <vt:lpstr>Space Data Portal</vt:lpstr>
      <vt:lpstr>CC &amp; CE: Opportunities - discuss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Steventon</dc:creator>
  <cp:lastModifiedBy>Stephen Ward</cp:lastModifiedBy>
  <cp:revision>37</cp:revision>
  <dcterms:created xsi:type="dcterms:W3CDTF">2015-02-13T06:47:15Z</dcterms:created>
  <dcterms:modified xsi:type="dcterms:W3CDTF">2015-09-16T14:52:15Z</dcterms:modified>
</cp:coreProperties>
</file>