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7" r:id="rId3"/>
    <p:sldId id="286" r:id="rId4"/>
    <p:sldId id="281" r:id="rId5"/>
    <p:sldId id="295" r:id="rId6"/>
    <p:sldId id="289" r:id="rId7"/>
    <p:sldId id="288" r:id="rId8"/>
    <p:sldId id="283" r:id="rId9"/>
    <p:sldId id="29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5"/>
    <p:restoredTop sz="95829" autoAdjust="0"/>
  </p:normalViewPr>
  <p:slideViewPr>
    <p:cSldViewPr snapToGrid="0" snapToObjects="1">
      <p:cViewPr varScale="1">
        <p:scale>
          <a:sx n="98" d="100"/>
          <a:sy n="98" d="100"/>
        </p:scale>
        <p:origin x="-3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54B0B-81C4-884E-B14F-07301C7FA896}" type="datetimeFigureOut">
              <a:rPr lang="en-US" smtClean="0"/>
              <a:t>9/25/15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C535CD-27C0-1542-A83C-0E84A2E1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709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8AEE1-B6DF-B643-873D-F3B314E6EA40}" type="datetimeFigureOut">
              <a:rPr lang="en-US" smtClean="0"/>
              <a:t>9/25/15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2A2F6-F579-EF4A-98AC-4E8D000D1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430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9237"/>
            <a:ext cx="6400800" cy="6674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77329" y="2501911"/>
            <a:ext cx="6860028" cy="69878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pic>
        <p:nvPicPr>
          <p:cNvPr id="10" name="Picture 9" descr="geo_logo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52"/>
          <a:stretch/>
        </p:blipFill>
        <p:spPr>
          <a:xfrm>
            <a:off x="157593" y="6322870"/>
            <a:ext cx="889949" cy="398431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21447" y="6226899"/>
            <a:ext cx="1761803" cy="569336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SDCG-8</a:t>
            </a:r>
          </a:p>
          <a:p>
            <a:pPr>
              <a:defRPr/>
            </a:pPr>
            <a:r>
              <a:rPr lang="en-US" b="1" dirty="0" smtClean="0"/>
              <a:t>DLR, Bonn, Germany</a:t>
            </a:r>
            <a:endParaRPr lang="en-US" sz="1000" b="1" dirty="0" smtClean="0"/>
          </a:p>
          <a:p>
            <a:pPr>
              <a:defRPr/>
            </a:pPr>
            <a:r>
              <a:rPr lang="en-US" sz="1000" b="1" dirty="0" smtClean="0"/>
              <a:t>September 23</a:t>
            </a:r>
            <a:r>
              <a:rPr lang="en-US" sz="1000" b="1" baseline="30000" dirty="0" smtClean="0"/>
              <a:t>rd</a:t>
            </a:r>
            <a:r>
              <a:rPr lang="en-US" sz="1000" b="1" dirty="0" smtClean="0"/>
              <a:t>-25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2015</a:t>
            </a:r>
            <a:endParaRPr lang="en-US" sz="1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08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009" y="89224"/>
            <a:ext cx="6004205" cy="698785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009" y="134989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21447" y="6226899"/>
            <a:ext cx="1759106" cy="56933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b="1" dirty="0" smtClean="0"/>
              <a:t>SDCG-8</a:t>
            </a:r>
          </a:p>
          <a:p>
            <a:pPr>
              <a:defRPr/>
            </a:pPr>
            <a:r>
              <a:rPr lang="en-US" b="1" dirty="0" smtClean="0"/>
              <a:t>DLR, Bonn, Germany</a:t>
            </a:r>
            <a:endParaRPr lang="en-US" sz="1000" b="1" dirty="0" smtClean="0"/>
          </a:p>
          <a:p>
            <a:pPr>
              <a:defRPr/>
            </a:pPr>
            <a:r>
              <a:rPr lang="en-US" sz="1000" b="1" dirty="0" smtClean="0"/>
              <a:t>September 23</a:t>
            </a:r>
            <a:r>
              <a:rPr lang="en-US" sz="1000" b="1" baseline="30000" dirty="0" smtClean="0"/>
              <a:t>rd</a:t>
            </a:r>
            <a:r>
              <a:rPr lang="en-US" sz="1000" b="1" dirty="0" smtClean="0"/>
              <a:t>-25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2015</a:t>
            </a:r>
            <a:endParaRPr lang="en-US" sz="1000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91601" y="6322870"/>
            <a:ext cx="51038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 algn="ctr"/>
            <a:fld id="{82D36AB3-2316-484A-8EF9-67EFC1B9B32B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7" name="Picture 6" descr="geo_logo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52"/>
          <a:stretch/>
        </p:blipFill>
        <p:spPr>
          <a:xfrm>
            <a:off x="157593" y="6322870"/>
            <a:ext cx="889949" cy="398431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157564"/>
            <a:ext cx="9144000" cy="646329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 smtClean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6639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geo_logo.pn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52"/>
          <a:stretch/>
        </p:blipFill>
        <p:spPr>
          <a:xfrm>
            <a:off x="157593" y="6322870"/>
            <a:ext cx="889949" cy="398431"/>
          </a:xfrm>
          <a:prstGeom prst="rect">
            <a:avLst/>
          </a:prstGeom>
        </p:spPr>
      </p:pic>
      <p:pic>
        <p:nvPicPr>
          <p:cNvPr id="12" name="Picture 11" descr="ceos_logo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487" y="6267408"/>
            <a:ext cx="1263253" cy="500248"/>
          </a:xfrm>
          <a:prstGeom prst="rect">
            <a:avLst/>
          </a:prstGeom>
        </p:spPr>
      </p:pic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21447" y="6226899"/>
            <a:ext cx="1752843" cy="569336"/>
          </a:xfrm>
          <a:prstGeom prst="rect">
            <a:avLst/>
          </a:prstGeom>
        </p:spPr>
        <p:txBody>
          <a:bodyPr/>
          <a:lstStyle>
            <a:lvl1pPr algn="ct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b="1" dirty="0" smtClean="0"/>
              <a:t>SDCG-8</a:t>
            </a:r>
          </a:p>
          <a:p>
            <a:pPr>
              <a:defRPr/>
            </a:pPr>
            <a:r>
              <a:rPr lang="en-US" b="1" dirty="0" smtClean="0"/>
              <a:t>DLR, Bonn, Germany</a:t>
            </a:r>
            <a:endParaRPr lang="en-US" sz="1000" b="1" dirty="0" smtClean="0"/>
          </a:p>
          <a:p>
            <a:pPr>
              <a:defRPr/>
            </a:pPr>
            <a:r>
              <a:rPr lang="en-US" sz="1000" b="1" dirty="0" smtClean="0"/>
              <a:t>September 23</a:t>
            </a:r>
            <a:r>
              <a:rPr lang="en-US" sz="1000" b="1" baseline="30000" dirty="0" smtClean="0"/>
              <a:t>rd</a:t>
            </a:r>
            <a:r>
              <a:rPr lang="en-US" sz="1000" b="1" dirty="0" smtClean="0"/>
              <a:t>-25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2015</a:t>
            </a:r>
            <a:endParaRPr lang="en-US" sz="1000" dirty="0" smtClean="0"/>
          </a:p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1601" y="6322870"/>
            <a:ext cx="51038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 algn="ctr"/>
            <a:fld id="{82D36AB3-2316-484A-8EF9-67EFC1B9B32B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01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3712323"/>
            <a:ext cx="6400800" cy="901913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smtClean="0"/>
              <a:t>A. Rosenqvist, N. Fujimoto</a:t>
            </a:r>
            <a:endParaRPr lang="en-US" i="1" dirty="0"/>
          </a:p>
          <a:p>
            <a:r>
              <a:rPr lang="en-US" i="1" dirty="0" smtClean="0"/>
              <a:t>SDCG-8 Session #8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7329" y="1802428"/>
            <a:ext cx="6860028" cy="698785"/>
          </a:xfrm>
        </p:spPr>
        <p:txBody>
          <a:bodyPr/>
          <a:lstStyle/>
          <a:p>
            <a:r>
              <a:rPr lang="en-US" sz="3600" dirty="0" smtClean="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rPr>
              <a:t>Element 3</a:t>
            </a:r>
            <a:br>
              <a:rPr lang="en-US" sz="3600" dirty="0" smtClean="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3600" dirty="0" smtClean="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rPr>
              <a:t>Space Data Support to GFOI R</a:t>
            </a:r>
            <a:r>
              <a:rPr lang="en-US" sz="3600" dirty="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rPr>
              <a:t>&amp;</a:t>
            </a:r>
            <a:r>
              <a:rPr lang="en-US" sz="3600" dirty="0" smtClean="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rPr>
              <a:t>D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21447" y="6226899"/>
            <a:ext cx="1761803" cy="569336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SDCG-8</a:t>
            </a:r>
          </a:p>
          <a:p>
            <a:pPr>
              <a:defRPr/>
            </a:pPr>
            <a:r>
              <a:rPr lang="en-US" b="1" dirty="0" smtClean="0"/>
              <a:t>DLR, Bonn, Germany</a:t>
            </a:r>
            <a:endParaRPr lang="en-US" sz="1000" b="1" dirty="0" smtClean="0"/>
          </a:p>
          <a:p>
            <a:pPr>
              <a:defRPr/>
            </a:pPr>
            <a:r>
              <a:rPr lang="en-US" sz="1000" b="1" dirty="0" smtClean="0"/>
              <a:t>September 23</a:t>
            </a:r>
            <a:r>
              <a:rPr lang="en-US" sz="1000" b="1" baseline="30000" dirty="0" smtClean="0"/>
              <a:t>rd</a:t>
            </a:r>
            <a:r>
              <a:rPr lang="en-US" sz="1000" b="1" dirty="0" smtClean="0"/>
              <a:t>-25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2015</a:t>
            </a:r>
            <a:endParaRPr lang="en-US" sz="1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530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003300"/>
            <a:ext cx="8229600" cy="49704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2600" b="1" i="1" dirty="0" smtClean="0">
                <a:solidFill>
                  <a:schemeClr val="tx2"/>
                </a:solidFill>
              </a:rPr>
              <a:t>SDCG Element-3</a:t>
            </a:r>
            <a:endParaRPr lang="en-US" sz="1050" b="1" i="1" dirty="0" smtClean="0">
              <a:solidFill>
                <a:schemeClr val="tx2"/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050" b="1" i="1" dirty="0" smtClean="0">
                <a:solidFill>
                  <a:schemeClr val="tx2"/>
                </a:solidFill>
              </a:rPr>
              <a:t> </a:t>
            </a:r>
            <a:endParaRPr lang="en-US" sz="105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JAXA supporting the Element 3 plan coordination (Fujimoto/Rosenqvist)</a:t>
            </a:r>
          </a:p>
          <a:p>
            <a:pPr marL="0" indent="0">
              <a:buFont typeface="Arial" charset="0"/>
              <a:buNone/>
              <a:defRPr/>
            </a:pPr>
            <a:endParaRPr lang="en-US" sz="2200" dirty="0">
              <a:solidFill>
                <a:schemeClr val="tx2"/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2200" b="1" dirty="0" smtClean="0">
                <a:solidFill>
                  <a:schemeClr val="tx2"/>
                </a:solidFill>
              </a:rPr>
              <a:t>GFOI R&amp;D Component</a:t>
            </a:r>
            <a:endParaRPr lang="en-US" sz="1000" b="1" dirty="0" smtClean="0">
              <a:solidFill>
                <a:schemeClr val="tx2"/>
              </a:solidFill>
            </a:endParaRPr>
          </a:p>
          <a:p>
            <a:pPr marL="0" indent="0">
              <a:buFont typeface="Arial" charset="0"/>
              <a:buNone/>
              <a:defRPr/>
            </a:pPr>
            <a:endParaRPr lang="en-US" sz="10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Funding limbo for GFOI R&amp;D Component resolved.                           GOFC-GOLD LC Office (@ U. Wageningen) assuming coordination role from October 2015, supported by ESA.                                     Current funding until Dec 2016.</a:t>
            </a:r>
          </a:p>
          <a:p>
            <a:pPr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Contacts with GFOI research groups re-established. All groups (13) have confirmed continued interest. 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9641"/>
            <a:ext cx="8229600" cy="829233"/>
          </a:xfrm>
        </p:spPr>
        <p:txBody>
          <a:bodyPr/>
          <a:lstStyle/>
          <a:p>
            <a:pPr algn="ctr"/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GFOI R&amp;D Coordination</a:t>
            </a:r>
            <a:endParaRPr lang="en-US" sz="3600" dirty="0">
              <a:solidFill>
                <a:srgbClr val="C0504D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071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7355"/>
            <a:ext cx="8229600" cy="829233"/>
          </a:xfrm>
        </p:spPr>
        <p:txBody>
          <a:bodyPr/>
          <a:lstStyle/>
          <a:p>
            <a:pPr algn="ctr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3-Year Work Plan</a:t>
            </a:r>
            <a:endParaRPr lang="en-US" sz="3600" dirty="0">
              <a:solidFill>
                <a:srgbClr val="C0504D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" name="Picture 1" descr="Screen Shot 2015-09-21 at 8.03.3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75" y="916598"/>
            <a:ext cx="11140924" cy="592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494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09600" y="1003300"/>
            <a:ext cx="8280400" cy="49704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2600" b="1" i="1" dirty="0" smtClean="0">
                <a:solidFill>
                  <a:schemeClr val="tx2"/>
                </a:solidFill>
              </a:rPr>
              <a:t>3 Year Work Plan Outcomes:</a:t>
            </a:r>
          </a:p>
          <a:p>
            <a:pPr marL="0" indent="0">
              <a:buFont typeface="Arial" charset="0"/>
              <a:buNone/>
              <a:defRPr/>
            </a:pPr>
            <a:endParaRPr lang="en-US" sz="2600" dirty="0" smtClean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12)	Completion </a:t>
            </a:r>
            <a:r>
              <a:rPr lang="en-US" sz="2200" dirty="0">
                <a:solidFill>
                  <a:schemeClr val="tx2"/>
                </a:solidFill>
              </a:rPr>
              <a:t>of the Element-3 strategy document to be </a:t>
            </a:r>
            <a:r>
              <a:rPr lang="en-US" sz="2200" dirty="0" err="1">
                <a:solidFill>
                  <a:schemeClr val="tx2"/>
                </a:solidFill>
              </a:rPr>
              <a:t>finalised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	prior </a:t>
            </a:r>
            <a:r>
              <a:rPr lang="en-US" sz="2200" dirty="0">
                <a:solidFill>
                  <a:schemeClr val="tx2"/>
                </a:solidFill>
              </a:rPr>
              <a:t>to </a:t>
            </a:r>
            <a:r>
              <a:rPr lang="en-US" sz="2200" dirty="0" smtClean="0">
                <a:solidFill>
                  <a:schemeClr val="tx2"/>
                </a:solidFill>
              </a:rPr>
              <a:t>SIT</a:t>
            </a:r>
            <a:r>
              <a:rPr lang="en-US" sz="2200" dirty="0">
                <a:solidFill>
                  <a:schemeClr val="tx2"/>
                </a:solidFill>
              </a:rPr>
              <a:t>-</a:t>
            </a:r>
            <a:r>
              <a:rPr lang="en-US" sz="2200" dirty="0" smtClean="0">
                <a:solidFill>
                  <a:schemeClr val="tx2"/>
                </a:solidFill>
              </a:rPr>
              <a:t>30 </a:t>
            </a:r>
            <a:r>
              <a:rPr lang="en-US" sz="2200" dirty="0" smtClean="0">
                <a:solidFill>
                  <a:schemeClr val="accent2"/>
                </a:solidFill>
              </a:rPr>
              <a:t>[Completed]</a:t>
            </a:r>
            <a:endParaRPr lang="en-US" sz="1000" dirty="0" smtClean="0">
              <a:solidFill>
                <a:schemeClr val="accent2"/>
              </a:solidFill>
            </a:endParaRPr>
          </a:p>
          <a:p>
            <a:pPr marL="0" indent="0">
              <a:buNone/>
              <a:defRPr/>
            </a:pPr>
            <a:endParaRPr lang="en-US" sz="1000" dirty="0">
              <a:solidFill>
                <a:schemeClr val="accent2"/>
              </a:solidFill>
            </a:endParaRPr>
          </a:p>
          <a:p>
            <a:pPr marL="0" indent="0">
              <a:buNone/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13)	</a:t>
            </a:r>
            <a:r>
              <a:rPr lang="en-US" sz="2200" b="1" dirty="0" smtClean="0">
                <a:solidFill>
                  <a:schemeClr val="tx2"/>
                </a:solidFill>
              </a:rPr>
              <a:t>Providing </a:t>
            </a:r>
            <a:r>
              <a:rPr lang="en-US" sz="2200" b="1" dirty="0">
                <a:solidFill>
                  <a:schemeClr val="tx2"/>
                </a:solidFill>
              </a:rPr>
              <a:t>the satellite data required </a:t>
            </a:r>
            <a:r>
              <a:rPr lang="en-US" sz="2200" dirty="0">
                <a:solidFill>
                  <a:schemeClr val="tx2"/>
                </a:solidFill>
              </a:rPr>
              <a:t>to progress the </a:t>
            </a:r>
            <a:r>
              <a:rPr lang="en-US" sz="2200" i="1" dirty="0">
                <a:solidFill>
                  <a:schemeClr val="tx2"/>
                </a:solidFill>
              </a:rPr>
              <a:t>GFOI priority </a:t>
            </a:r>
            <a:r>
              <a:rPr lang="en-US" sz="2200" i="1" dirty="0" smtClean="0">
                <a:solidFill>
                  <a:schemeClr val="tx2"/>
                </a:solidFill>
              </a:rPr>
              <a:t>	R</a:t>
            </a:r>
            <a:r>
              <a:rPr lang="en-US" sz="2200" i="1" dirty="0">
                <a:solidFill>
                  <a:schemeClr val="tx2"/>
                </a:solidFill>
              </a:rPr>
              <a:t>&amp;D topics</a:t>
            </a:r>
            <a:r>
              <a:rPr lang="en-US" sz="2200" dirty="0">
                <a:solidFill>
                  <a:schemeClr val="tx2"/>
                </a:solidFill>
              </a:rPr>
              <a:t> outlined in the GFOI R&amp;D plan to pre-operational or </a:t>
            </a:r>
            <a:r>
              <a:rPr lang="en-US" sz="2200" dirty="0" smtClean="0">
                <a:solidFill>
                  <a:schemeClr val="tx2"/>
                </a:solidFill>
              </a:rPr>
              <a:t>	operational </a:t>
            </a:r>
            <a:r>
              <a:rPr lang="en-US" sz="2200" dirty="0">
                <a:solidFill>
                  <a:schemeClr val="tx2"/>
                </a:solidFill>
              </a:rPr>
              <a:t>status, </a:t>
            </a:r>
            <a:r>
              <a:rPr lang="en-US" sz="2200" b="1" dirty="0">
                <a:solidFill>
                  <a:schemeClr val="tx2"/>
                </a:solidFill>
              </a:rPr>
              <a:t>in coordination with the R&amp;D component</a:t>
            </a:r>
            <a:r>
              <a:rPr lang="en-US" sz="2200" dirty="0">
                <a:solidFill>
                  <a:schemeClr val="tx2"/>
                </a:solidFill>
              </a:rPr>
              <a:t>, and </a:t>
            </a:r>
            <a:r>
              <a:rPr lang="en-US" sz="2200" dirty="0" smtClean="0">
                <a:solidFill>
                  <a:schemeClr val="tx2"/>
                </a:solidFill>
              </a:rPr>
              <a:t>	in </a:t>
            </a:r>
            <a:r>
              <a:rPr lang="en-US" sz="2200" dirty="0">
                <a:solidFill>
                  <a:schemeClr val="tx2"/>
                </a:solidFill>
              </a:rPr>
              <a:t>support of improvements to the </a:t>
            </a:r>
            <a:r>
              <a:rPr lang="en-US" sz="2200" dirty="0" smtClean="0">
                <a:solidFill>
                  <a:schemeClr val="tx2"/>
                </a:solidFill>
              </a:rPr>
              <a:t>MGD. </a:t>
            </a:r>
            <a:r>
              <a:rPr lang="en-US" sz="2200" dirty="0" smtClean="0">
                <a:solidFill>
                  <a:schemeClr val="accent2"/>
                </a:solidFill>
              </a:rPr>
              <a:t>[Ongoing]</a:t>
            </a:r>
            <a:endParaRPr lang="en-US" sz="1000" dirty="0" smtClean="0">
              <a:solidFill>
                <a:schemeClr val="accent2"/>
              </a:solidFill>
            </a:endParaRPr>
          </a:p>
          <a:p>
            <a:pPr marL="0" indent="0">
              <a:buNone/>
              <a:defRPr/>
            </a:pPr>
            <a:endParaRPr lang="en-US" sz="10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r>
              <a:rPr lang="en-US" sz="2200" dirty="0">
                <a:solidFill>
                  <a:schemeClr val="tx2"/>
                </a:solidFill>
              </a:rPr>
              <a:t>14)	Effective</a:t>
            </a:r>
            <a:r>
              <a:rPr lang="en-US" sz="2200" u="sng" dirty="0">
                <a:solidFill>
                  <a:schemeClr val="tx2"/>
                </a:solidFill>
              </a:rPr>
              <a:t> </a:t>
            </a:r>
            <a:r>
              <a:rPr lang="en-US" sz="2200" b="1" dirty="0">
                <a:solidFill>
                  <a:schemeClr val="tx2"/>
                </a:solidFill>
              </a:rPr>
              <a:t>private sector engagement </a:t>
            </a:r>
            <a:r>
              <a:rPr lang="en-US" sz="2200" dirty="0">
                <a:solidFill>
                  <a:schemeClr val="tx2"/>
                </a:solidFill>
              </a:rPr>
              <a:t>implemented in conjunction </a:t>
            </a:r>
            <a:r>
              <a:rPr lang="en-US" sz="2200" dirty="0" smtClean="0">
                <a:solidFill>
                  <a:schemeClr val="tx2"/>
                </a:solidFill>
              </a:rPr>
              <a:t>	with </a:t>
            </a:r>
            <a:r>
              <a:rPr lang="en-US" sz="2200" dirty="0">
                <a:solidFill>
                  <a:schemeClr val="tx2"/>
                </a:solidFill>
              </a:rPr>
              <a:t>an SDCG mechanism for brokering space data requests in </a:t>
            </a:r>
            <a:r>
              <a:rPr lang="en-US" sz="2200" dirty="0" smtClean="0">
                <a:solidFill>
                  <a:schemeClr val="tx2"/>
                </a:solidFill>
              </a:rPr>
              <a:t>	support </a:t>
            </a:r>
            <a:r>
              <a:rPr lang="en-US" sz="2200" dirty="0">
                <a:solidFill>
                  <a:schemeClr val="tx2"/>
                </a:solidFill>
              </a:rPr>
              <a:t>of national forest monitoring. </a:t>
            </a:r>
            <a:r>
              <a:rPr lang="en-US" sz="2200" dirty="0" smtClean="0">
                <a:solidFill>
                  <a:schemeClr val="accent2"/>
                </a:solidFill>
              </a:rPr>
              <a:t>[Ongoing]</a:t>
            </a:r>
            <a:endParaRPr lang="en-US" sz="2200" dirty="0">
              <a:solidFill>
                <a:schemeClr val="accent2"/>
              </a:solidFill>
            </a:endParaRPr>
          </a:p>
          <a:p>
            <a:pPr marL="0" indent="0">
              <a:buNone/>
              <a:defRPr/>
            </a:pPr>
            <a:endParaRPr lang="en-US" sz="2200" dirty="0" smtClean="0">
              <a:solidFill>
                <a:schemeClr val="tx2"/>
              </a:solidFill>
            </a:endParaRPr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7355"/>
            <a:ext cx="8229600" cy="829233"/>
          </a:xfrm>
        </p:spPr>
        <p:txBody>
          <a:bodyPr/>
          <a:lstStyle/>
          <a:p>
            <a:pPr algn="ctr"/>
            <a:r>
              <a:rPr lang="en-US" sz="3600" dirty="0" smtClean="0">
                <a:latin typeface="Calibri" charset="0"/>
                <a:ea typeface="ＭＳ Ｐゴシック" charset="0"/>
                <a:cs typeface="ＭＳ Ｐゴシック" charset="0"/>
              </a:rPr>
              <a:t>3-Year Work Plan</a:t>
            </a:r>
            <a:endParaRPr lang="en-US" sz="36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527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7355"/>
            <a:ext cx="7523281" cy="829233"/>
          </a:xfrm>
        </p:spPr>
        <p:txBody>
          <a:bodyPr/>
          <a:lstStyle/>
          <a:p>
            <a:pPr algn="ctr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Way forward /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Actions</a:t>
            </a:r>
            <a:endParaRPr lang="en-US" sz="3600" dirty="0">
              <a:solidFill>
                <a:srgbClr val="C0504D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133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31919" y="1162038"/>
            <a:ext cx="8702043" cy="49704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Acquisitions and data distribution</a:t>
            </a:r>
          </a:p>
          <a:p>
            <a:pPr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	GFOI R&amp;C Component funding and new lead resolved</a:t>
            </a:r>
          </a:p>
          <a:p>
            <a:pPr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  Confirmed continued interest from all current (13) GFOI research groups</a:t>
            </a:r>
          </a:p>
          <a:p>
            <a:pPr>
              <a:buFontTx/>
              <a:buChar char="•"/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 Confirmed continued interest from SDCG agencies</a:t>
            </a:r>
          </a:p>
          <a:p>
            <a:pPr>
              <a:buFontTx/>
              <a:buChar char="•"/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Interest from commercial providers (next slide)</a:t>
            </a:r>
          </a:p>
          <a:p>
            <a:pPr marL="0" indent="0">
              <a:buNone/>
              <a:defRPr/>
            </a:pP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- we are ready to go!</a:t>
            </a:r>
          </a:p>
          <a:p>
            <a:pPr marL="0" indent="0">
              <a:buNone/>
              <a:defRPr/>
            </a:pPr>
            <a:endParaRPr lang="en-US" sz="2200" dirty="0" smtClean="0">
              <a:solidFill>
                <a:schemeClr val="accent2"/>
              </a:solidFill>
            </a:endParaRPr>
          </a:p>
          <a:p>
            <a:pPr marL="0" indent="0">
              <a:buNone/>
              <a:defRPr/>
            </a:pPr>
            <a:r>
              <a:rPr lang="en-US" sz="2200" dirty="0" smtClean="0">
                <a:solidFill>
                  <a:schemeClr val="accent2"/>
                </a:solidFill>
              </a:rPr>
              <a:t>Action: </a:t>
            </a:r>
          </a:p>
          <a:p>
            <a:pPr marL="0" indent="0">
              <a:buNone/>
              <a:defRPr/>
            </a:pPr>
            <a:r>
              <a:rPr lang="en-US" sz="2200" dirty="0" smtClean="0">
                <a:solidFill>
                  <a:schemeClr val="accent2"/>
                </a:solidFill>
              </a:rPr>
              <a:t>SDCG Exec to assist </a:t>
            </a:r>
            <a:r>
              <a:rPr lang="en-US" sz="2200" dirty="0">
                <a:solidFill>
                  <a:schemeClr val="accent2"/>
                </a:solidFill>
              </a:rPr>
              <a:t>agencies </a:t>
            </a:r>
            <a:r>
              <a:rPr lang="en-US" sz="2200" dirty="0" smtClean="0">
                <a:solidFill>
                  <a:schemeClr val="accent2"/>
                </a:solidFill>
              </a:rPr>
              <a:t>(e.g</a:t>
            </a:r>
            <a:r>
              <a:rPr lang="en-US" sz="2200" dirty="0">
                <a:solidFill>
                  <a:schemeClr val="accent2"/>
                </a:solidFill>
              </a:rPr>
              <a:t>. through facilitating contacts with R&amp;D </a:t>
            </a:r>
            <a:r>
              <a:rPr lang="en-US" sz="2200" dirty="0" smtClean="0">
                <a:solidFill>
                  <a:schemeClr val="accent2"/>
                </a:solidFill>
              </a:rPr>
              <a:t>groups etc.)</a:t>
            </a:r>
            <a:endParaRPr lang="en-US" sz="2200" dirty="0">
              <a:solidFill>
                <a:schemeClr val="accent2"/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2200" dirty="0" smtClean="0">
                <a:solidFill>
                  <a:schemeClr val="accent2"/>
                </a:solidFill>
              </a:rPr>
              <a:t>- to commence/resume acquisitions over R&amp;D Study Sites </a:t>
            </a:r>
          </a:p>
          <a:p>
            <a:pPr>
              <a:buFontTx/>
              <a:buChar char="-"/>
              <a:defRPr/>
            </a:pPr>
            <a:r>
              <a:rPr lang="en-US" sz="2200" dirty="0" smtClean="0">
                <a:solidFill>
                  <a:schemeClr val="accent2"/>
                </a:solidFill>
              </a:rPr>
              <a:t>and </a:t>
            </a:r>
            <a:r>
              <a:rPr lang="en-US" sz="2200" dirty="0">
                <a:solidFill>
                  <a:schemeClr val="accent2"/>
                </a:solidFill>
              </a:rPr>
              <a:t>commence/resume distribution </a:t>
            </a:r>
            <a:r>
              <a:rPr lang="en-US" sz="2200" dirty="0" smtClean="0">
                <a:solidFill>
                  <a:schemeClr val="accent2"/>
                </a:solidFill>
              </a:rPr>
              <a:t>of archive data to R&amp;</a:t>
            </a:r>
            <a:r>
              <a:rPr lang="en-US" sz="2200" dirty="0">
                <a:solidFill>
                  <a:schemeClr val="accent2"/>
                </a:solidFill>
              </a:rPr>
              <a:t>D </a:t>
            </a:r>
            <a:r>
              <a:rPr lang="en-US" sz="2200" dirty="0" smtClean="0">
                <a:solidFill>
                  <a:schemeClr val="accent2"/>
                </a:solidFill>
              </a:rPr>
              <a:t>groups</a:t>
            </a:r>
          </a:p>
          <a:p>
            <a:pPr>
              <a:buFontTx/>
              <a:buChar char="-"/>
              <a:defRPr/>
            </a:pPr>
            <a:r>
              <a:rPr lang="en-US" sz="2200" dirty="0" smtClean="0">
                <a:solidFill>
                  <a:schemeClr val="accent2"/>
                </a:solidFill>
              </a:rPr>
              <a:t>Clarify process </a:t>
            </a:r>
            <a:endParaRPr lang="en-US" sz="2200" dirty="0">
              <a:solidFill>
                <a:schemeClr val="accent2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37355"/>
            <a:ext cx="7523281" cy="829233"/>
          </a:xfrm>
        </p:spPr>
        <p:txBody>
          <a:bodyPr/>
          <a:lstStyle/>
          <a:p>
            <a:pPr algn="ctr"/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Way forward / Actions</a:t>
            </a:r>
            <a:endParaRPr lang="en-US" sz="3600" dirty="0">
              <a:solidFill>
                <a:srgbClr val="C0504D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984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31919" y="1162038"/>
            <a:ext cx="8702043" cy="497046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2"/>
                </a:solidFill>
              </a:rPr>
              <a:t>Commercial </a:t>
            </a:r>
            <a:r>
              <a:rPr lang="en-US" sz="2200" b="1" dirty="0">
                <a:solidFill>
                  <a:schemeClr val="tx2"/>
                </a:solidFill>
              </a:rPr>
              <a:t>data </a:t>
            </a:r>
            <a:r>
              <a:rPr lang="en-US" sz="2200" b="1" dirty="0" smtClean="0">
                <a:solidFill>
                  <a:schemeClr val="tx2"/>
                </a:solidFill>
              </a:rPr>
              <a:t>providers</a:t>
            </a:r>
          </a:p>
          <a:p>
            <a:pPr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Confirmed initial interest from providers to participate/contribute. Details and level of engagement to be hammered out</a:t>
            </a:r>
          </a:p>
          <a:p>
            <a:pPr marL="0" indent="0">
              <a:buNone/>
              <a:defRPr/>
            </a:pPr>
            <a:endParaRPr lang="en-US" sz="2200" b="1" dirty="0">
              <a:solidFill>
                <a:schemeClr val="tx2"/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2200" dirty="0" smtClean="0">
                <a:solidFill>
                  <a:schemeClr val="accent2"/>
                </a:solidFill>
              </a:rPr>
              <a:t>Actions:</a:t>
            </a:r>
          </a:p>
          <a:p>
            <a:pPr>
              <a:defRPr/>
            </a:pPr>
            <a:r>
              <a:rPr lang="en-US" sz="2200" dirty="0" smtClean="0">
                <a:solidFill>
                  <a:schemeClr val="accent2"/>
                </a:solidFill>
              </a:rPr>
              <a:t>SDCG Exec (together with G-G) to follow-up with direct contacts with BlackBridge/PL, GAF, and Airbus DS/France (Spot 6/7).</a:t>
            </a:r>
          </a:p>
          <a:p>
            <a:pPr>
              <a:defRPr/>
            </a:pPr>
            <a:r>
              <a:rPr lang="en-US" sz="2200" dirty="0" smtClean="0">
                <a:solidFill>
                  <a:schemeClr val="accent2"/>
                </a:solidFill>
              </a:rPr>
              <a:t>(DLR </a:t>
            </a:r>
            <a:r>
              <a:rPr lang="en-US" sz="2200" dirty="0" smtClean="0">
                <a:solidFill>
                  <a:schemeClr val="accent2"/>
                </a:solidFill>
              </a:rPr>
              <a:t>and CNES, </a:t>
            </a:r>
            <a:r>
              <a:rPr lang="en-US" sz="2200" dirty="0" smtClean="0">
                <a:solidFill>
                  <a:schemeClr val="accent2"/>
                </a:solidFill>
              </a:rPr>
              <a:t>remain </a:t>
            </a:r>
            <a:r>
              <a:rPr lang="en-US" sz="2200" dirty="0" err="1" smtClean="0">
                <a:solidFill>
                  <a:schemeClr val="accent2"/>
                </a:solidFill>
              </a:rPr>
              <a:t>PoC</a:t>
            </a:r>
            <a:r>
              <a:rPr lang="en-US" sz="2200" dirty="0" smtClean="0">
                <a:solidFill>
                  <a:schemeClr val="accent2"/>
                </a:solidFill>
              </a:rPr>
              <a:t> for TSX, TDX and </a:t>
            </a:r>
            <a:r>
              <a:rPr lang="en-US" sz="2200" dirty="0" smtClean="0">
                <a:solidFill>
                  <a:schemeClr val="accent2"/>
                </a:solidFill>
              </a:rPr>
              <a:t>Pléiades)</a:t>
            </a:r>
            <a:endParaRPr lang="en-US" sz="2200" dirty="0" smtClean="0">
              <a:solidFill>
                <a:schemeClr val="accent2"/>
              </a:solidFill>
            </a:endParaRPr>
          </a:p>
          <a:p>
            <a:pPr>
              <a:defRPr/>
            </a:pPr>
            <a:endParaRPr lang="en-US" sz="2200" dirty="0" smtClean="0">
              <a:solidFill>
                <a:schemeClr val="accent2"/>
              </a:solidFill>
            </a:endParaRPr>
          </a:p>
          <a:p>
            <a:pPr marL="0" indent="0">
              <a:buNone/>
              <a:defRPr/>
            </a:pPr>
            <a:r>
              <a:rPr lang="en-US" sz="2200" dirty="0" smtClean="0">
                <a:solidFill>
                  <a:srgbClr val="1F497D"/>
                </a:solidFill>
              </a:rPr>
              <a:t>Discussion</a:t>
            </a:r>
            <a:endParaRPr lang="en-US" sz="2200" dirty="0">
              <a:solidFill>
                <a:srgbClr val="1F497D"/>
              </a:solidFill>
            </a:endParaRPr>
          </a:p>
          <a:p>
            <a:pPr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2</a:t>
            </a:r>
            <a:r>
              <a:rPr lang="en-US" sz="2200" baseline="30000" dirty="0" smtClean="0">
                <a:solidFill>
                  <a:schemeClr val="tx2"/>
                </a:solidFill>
              </a:rPr>
              <a:t>nd</a:t>
            </a:r>
            <a:r>
              <a:rPr lang="en-US" sz="2200" dirty="0" smtClean="0">
                <a:solidFill>
                  <a:schemeClr val="tx2"/>
                </a:solidFill>
              </a:rPr>
              <a:t> commercial provider meeting (in North America)?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37355"/>
            <a:ext cx="7523281" cy="829233"/>
          </a:xfrm>
        </p:spPr>
        <p:txBody>
          <a:bodyPr/>
          <a:lstStyle/>
          <a:p>
            <a:pPr algn="ctr"/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Way forward / Actions</a:t>
            </a:r>
            <a:endParaRPr lang="en-US" sz="3600" dirty="0">
              <a:solidFill>
                <a:srgbClr val="C0504D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764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31919" y="1133178"/>
            <a:ext cx="8558081" cy="49704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2200" b="1" dirty="0" smtClean="0">
                <a:solidFill>
                  <a:schemeClr val="tx2"/>
                </a:solidFill>
              </a:rPr>
              <a:t>Accommodating GFOI R&amp;D Component evolution</a:t>
            </a:r>
          </a:p>
          <a:p>
            <a:pPr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Under the coordination of GOFC-GOLD, the GFOI R&amp;D Component will continue to progress during 2015/2016.  </a:t>
            </a:r>
          </a:p>
          <a:p>
            <a:pPr marL="0" indent="0">
              <a:buNone/>
              <a:defRPr/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2200" dirty="0" smtClean="0">
                <a:solidFill>
                  <a:schemeClr val="accent2"/>
                </a:solidFill>
              </a:rPr>
              <a:t>Action: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2200" dirty="0" smtClean="0">
                <a:solidFill>
                  <a:schemeClr val="accent2"/>
                </a:solidFill>
              </a:rPr>
              <a:t>SDCG agencies, in collaboration with GOFC-GOLD, to agree on a mechanism (and boundary conditions) to accommodate new research groups and Study Sites.</a:t>
            </a:r>
            <a:endParaRPr lang="en-US" sz="1000" dirty="0" smtClean="0">
              <a:solidFill>
                <a:schemeClr val="accent2"/>
              </a:solidFill>
            </a:endParaRPr>
          </a:p>
          <a:p>
            <a:pPr marL="0" indent="0">
              <a:buFont typeface="Arial" charset="0"/>
              <a:buNone/>
              <a:defRPr/>
            </a:pPr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7355"/>
            <a:ext cx="7523281" cy="829233"/>
          </a:xfrm>
        </p:spPr>
        <p:txBody>
          <a:bodyPr/>
          <a:lstStyle/>
          <a:p>
            <a:pPr algn="ctr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Way forward /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Actions</a:t>
            </a:r>
            <a:endParaRPr lang="en-US" sz="3600" dirty="0">
              <a:solidFill>
                <a:srgbClr val="C0504D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822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31919" y="1133178"/>
            <a:ext cx="8558081" cy="49704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en-US" sz="1000" dirty="0">
              <a:solidFill>
                <a:schemeClr val="tx2"/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2200" b="1" dirty="0" smtClean="0">
                <a:solidFill>
                  <a:schemeClr val="tx2"/>
                </a:solidFill>
              </a:rPr>
              <a:t>Coordinated Research Announcements:</a:t>
            </a:r>
            <a:endParaRPr lang="en-US" sz="2200" b="1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r>
              <a:rPr lang="en-US" sz="2200" dirty="0" smtClean="0">
                <a:solidFill>
                  <a:srgbClr val="C0504D"/>
                </a:solidFill>
              </a:rPr>
              <a:t>Agencies interested in coordinating RAs (ASI, CSA, CNES, DLR) to agree on</a:t>
            </a:r>
          </a:p>
          <a:p>
            <a:pPr marL="0" indent="0">
              <a:buNone/>
              <a:defRPr/>
            </a:pPr>
            <a:r>
              <a:rPr lang="en-US" sz="2200" dirty="0" smtClean="0">
                <a:solidFill>
                  <a:srgbClr val="C0504D"/>
                </a:solidFill>
              </a:rPr>
              <a:t>	(1) schedule for coordinated calls, </a:t>
            </a:r>
          </a:p>
          <a:p>
            <a:pPr marL="0" indent="0">
              <a:buNone/>
              <a:defRPr/>
            </a:pPr>
            <a:r>
              <a:rPr lang="en-US" sz="2200" dirty="0" smtClean="0">
                <a:solidFill>
                  <a:srgbClr val="C0504D"/>
                </a:solidFill>
              </a:rPr>
              <a:t>	(2) Select R&amp;D topics of common interest (</a:t>
            </a:r>
            <a:r>
              <a:rPr lang="en-US" sz="2200" dirty="0">
                <a:solidFill>
                  <a:srgbClr val="C0504D"/>
                </a:solidFill>
              </a:rPr>
              <a:t>e.g. sensor synergy), </a:t>
            </a:r>
            <a:endParaRPr lang="en-US" sz="2200" dirty="0" smtClean="0">
              <a:solidFill>
                <a:srgbClr val="C0504D"/>
              </a:solidFill>
            </a:endParaRPr>
          </a:p>
          <a:p>
            <a:pPr marL="0" indent="0">
              <a:buNone/>
              <a:defRPr/>
            </a:pPr>
            <a:r>
              <a:rPr lang="en-US" sz="2200" dirty="0" smtClean="0">
                <a:solidFill>
                  <a:srgbClr val="C0504D"/>
                </a:solidFill>
              </a:rPr>
              <a:t>	(3) common preamble text </a:t>
            </a:r>
            <a:endParaRPr lang="en-US" sz="1000" dirty="0" smtClean="0">
              <a:solidFill>
                <a:srgbClr val="C0504D"/>
              </a:solidFill>
            </a:endParaRPr>
          </a:p>
          <a:p>
            <a:pPr marL="0" indent="0">
              <a:buNone/>
              <a:defRPr/>
            </a:pPr>
            <a:endParaRPr lang="en-US" sz="1000" dirty="0" smtClean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en-US" sz="10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2"/>
                </a:solidFill>
              </a:rPr>
              <a:t>License agreements:</a:t>
            </a:r>
          </a:p>
          <a:p>
            <a:pPr marL="0" indent="0">
              <a:buNone/>
              <a:defRPr/>
            </a:pPr>
            <a:r>
              <a:rPr lang="en-US" sz="2200" dirty="0" smtClean="0">
                <a:solidFill>
                  <a:srgbClr val="C0504D"/>
                </a:solidFill>
              </a:rPr>
              <a:t>Separate agreements for each mission/agency?</a:t>
            </a:r>
          </a:p>
          <a:p>
            <a:pPr marL="0" indent="0">
              <a:buNone/>
              <a:defRPr/>
            </a:pPr>
            <a:r>
              <a:rPr lang="en-US" sz="2200" dirty="0" smtClean="0">
                <a:solidFill>
                  <a:srgbClr val="C0504D"/>
                </a:solidFill>
              </a:rPr>
              <a:t>Possibility for multi-agency MURF?</a:t>
            </a:r>
          </a:p>
          <a:p>
            <a:pPr marL="0" indent="0">
              <a:buNone/>
              <a:defRPr/>
            </a:pPr>
            <a:r>
              <a:rPr lang="en-US" sz="2200" dirty="0" smtClean="0">
                <a:solidFill>
                  <a:srgbClr val="C0504D"/>
                </a:solidFill>
              </a:rPr>
              <a:t>Actions?</a:t>
            </a:r>
            <a:endParaRPr lang="en-US" sz="2200" dirty="0">
              <a:solidFill>
                <a:srgbClr val="C0504D"/>
              </a:solidFill>
            </a:endParaRPr>
          </a:p>
          <a:p>
            <a:pPr marL="0" indent="0">
              <a:buFont typeface="Arial" charset="0"/>
              <a:buNone/>
              <a:defRPr/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0" indent="0">
              <a:buFont typeface="Arial" charset="0"/>
              <a:buNone/>
              <a:defRPr/>
            </a:pPr>
            <a:endParaRPr lang="en-US" sz="2200" dirty="0" smtClean="0">
              <a:solidFill>
                <a:schemeClr val="tx2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7355"/>
            <a:ext cx="7523281" cy="829233"/>
          </a:xfrm>
        </p:spPr>
        <p:txBody>
          <a:bodyPr/>
          <a:lstStyle/>
          <a:p>
            <a:pPr algn="ctr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Way forward /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Actions</a:t>
            </a:r>
            <a:endParaRPr lang="en-US" sz="3600" dirty="0">
              <a:solidFill>
                <a:srgbClr val="C0504D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562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10244</TotalTime>
  <Words>320</Words>
  <Application>Microsoft Macintosh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Element 3 Space Data Support to GFOI R&amp;D</vt:lpstr>
      <vt:lpstr>GFOI R&amp;D Coordination</vt:lpstr>
      <vt:lpstr>3-Year Work Plan</vt:lpstr>
      <vt:lpstr>3-Year Work Plan</vt:lpstr>
      <vt:lpstr>Way forward / Actions</vt:lpstr>
      <vt:lpstr>Way forward / Actions</vt:lpstr>
      <vt:lpstr>Way forward / Actions</vt:lpstr>
      <vt:lpstr>Way forward / Actions</vt:lpstr>
      <vt:lpstr>Way forward / Actions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Steventon</dc:creator>
  <cp:lastModifiedBy>Ake Rosenqvist</cp:lastModifiedBy>
  <cp:revision>128</cp:revision>
  <dcterms:created xsi:type="dcterms:W3CDTF">2015-02-13T06:47:15Z</dcterms:created>
  <dcterms:modified xsi:type="dcterms:W3CDTF">2015-09-25T10:32:09Z</dcterms:modified>
</cp:coreProperties>
</file>