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63" r:id="rId4"/>
    <p:sldId id="264" r:id="rId5"/>
    <p:sldId id="294" r:id="rId6"/>
    <p:sldId id="266" r:id="rId7"/>
    <p:sldId id="265" r:id="rId8"/>
    <p:sldId id="295" r:id="rId9"/>
    <p:sldId id="268" r:id="rId10"/>
    <p:sldId id="269" r:id="rId11"/>
    <p:sldId id="281" r:id="rId12"/>
    <p:sldId id="271" r:id="rId13"/>
    <p:sldId id="299" r:id="rId14"/>
    <p:sldId id="278" r:id="rId15"/>
    <p:sldId id="292" r:id="rId16"/>
    <p:sldId id="293" r:id="rId17"/>
    <p:sldId id="273" r:id="rId18"/>
    <p:sldId id="298" r:id="rId19"/>
    <p:sldId id="279" r:id="rId20"/>
    <p:sldId id="280" r:id="rId21"/>
    <p:sldId id="276" r:id="rId22"/>
    <p:sldId id="277" r:id="rId23"/>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856"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xmlns:p14="http://schemas.microsoft.com/office/powerpoint/2010/mai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hyperlink" Target="http://www.ceos-cove.org" TargetMode="External"/><Relationship Id="rId4" Type="http://schemas.openxmlformats.org/officeDocument/2006/relationships/hyperlink" Target="http://www.ceos-sdms.org" TargetMode="External"/><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hyperlink" Target="http://www.ceos.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533400" y="1524000"/>
            <a:ext cx="5746243"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dirty="0" smtClean="0">
                <a:solidFill>
                  <a:srgbClr val="FFFFFF"/>
                </a:solidFill>
              </a:rPr>
              <a:t>SEO Data Services Tools for GFOI</a:t>
            </a:r>
            <a:endParaRPr sz="4200" b="1" dirty="0">
              <a:solidFill>
                <a:srgbClr val="FFFFFF"/>
              </a:solidFill>
            </a:endParaRPr>
          </a:p>
        </p:txBody>
      </p:sp>
      <p:sp>
        <p:nvSpPr>
          <p:cNvPr id="11" name="Shape 11"/>
          <p:cNvSpPr/>
          <p:nvPr/>
        </p:nvSpPr>
        <p:spPr>
          <a:xfrm>
            <a:off x="533400" y="30480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defRPr>
                <a:solidFill>
                  <a:srgbClr val="000000"/>
                </a:solidFill>
              </a:defRPr>
            </a:pPr>
            <a:r>
              <a:rPr lang="en-US" sz="2000" dirty="0">
                <a:solidFill>
                  <a:srgbClr val="FFFFFF"/>
                </a:solidFill>
                <a:latin typeface="Arial Bold"/>
                <a:ea typeface="Arial Bold"/>
                <a:cs typeface="Arial Bold"/>
                <a:sym typeface="Arial Bold"/>
              </a:rPr>
              <a:t>Brian Killough</a:t>
            </a:r>
            <a:br>
              <a:rPr lang="en-US" sz="2000" dirty="0">
                <a:solidFill>
                  <a:srgbClr val="FFFFFF"/>
                </a:solidFill>
                <a:latin typeface="Arial Bold"/>
                <a:ea typeface="Arial Bold"/>
                <a:cs typeface="Arial Bold"/>
                <a:sym typeface="Arial Bold"/>
              </a:rPr>
            </a:br>
            <a:r>
              <a:rPr lang="en-US" sz="2000" dirty="0">
                <a:solidFill>
                  <a:srgbClr val="FFFFFF"/>
                </a:solidFill>
                <a:latin typeface="Arial Bold"/>
                <a:ea typeface="Arial Bold"/>
                <a:cs typeface="Arial Bold"/>
                <a:sym typeface="Arial Bold"/>
              </a:rPr>
              <a:t>CEOS Systems Engineering Office (SEO)</a:t>
            </a:r>
            <a:endParaRPr lang="en-US" sz="2000" dirty="0" smtClean="0">
              <a:solidFill>
                <a:srgbClr val="FFFFFF"/>
              </a:solidFill>
              <a:latin typeface="Arial Bold"/>
              <a:ea typeface="Arial Bold"/>
              <a:cs typeface="Arial Bold"/>
              <a:sym typeface="Arial Bold"/>
            </a:endParaRPr>
          </a:p>
          <a:p>
            <a:pPr lvl="0" defTabSz="914400">
              <a:defRPr>
                <a:solidFill>
                  <a:srgbClr val="000000"/>
                </a:solidFill>
              </a:defRPr>
            </a:pPr>
            <a:endParaRPr lang="en-US" sz="2000" dirty="0">
              <a:solidFill>
                <a:srgbClr val="FFFFFF"/>
              </a:solidFill>
              <a:latin typeface="Arial Bold"/>
              <a:ea typeface="Arial Bold"/>
              <a:cs typeface="Arial Bold"/>
              <a:sym typeface="Arial Bold"/>
            </a:endParaRPr>
          </a:p>
          <a:p>
            <a:pPr lvl="0" defTabSz="914400">
              <a:defRPr>
                <a:solidFill>
                  <a:srgbClr val="000000"/>
                </a:solidFill>
              </a:defRPr>
            </a:pPr>
            <a:r>
              <a:rPr lang="en-US" sz="2000" dirty="0">
                <a:solidFill>
                  <a:srgbClr val="FFFFFF"/>
                </a:solidFill>
                <a:latin typeface="Arial Bold"/>
                <a:ea typeface="Arial Bold"/>
                <a:cs typeface="Arial Bold"/>
                <a:sym typeface="Arial Bold"/>
              </a:rPr>
              <a:t>CEOS SDCG-7 Meeting</a:t>
            </a:r>
            <a:endParaRPr sz="2000" dirty="0">
              <a:solidFill>
                <a:srgbClr val="FFFFFF"/>
              </a:solidFill>
              <a:latin typeface="Arial Bold"/>
              <a:ea typeface="Arial Bold"/>
              <a:cs typeface="Arial Bold"/>
              <a:sym typeface="Arial Bold"/>
            </a:endParaRPr>
          </a:p>
          <a:p>
            <a:pPr lvl="0" defTabSz="914400">
              <a:defRPr>
                <a:solidFill>
                  <a:srgbClr val="000000"/>
                </a:solidFill>
              </a:defRPr>
            </a:pPr>
            <a:r>
              <a:rPr lang="en-US" sz="2000" dirty="0">
                <a:solidFill>
                  <a:srgbClr val="FFFFFF"/>
                </a:solidFill>
                <a:latin typeface="Arial Bold"/>
                <a:ea typeface="Arial Bold"/>
                <a:cs typeface="Arial Bold"/>
                <a:sym typeface="Arial Bold"/>
              </a:rPr>
              <a:t>Sydney, Australia</a:t>
            </a:r>
            <a:endParaRPr sz="2000" dirty="0">
              <a:solidFill>
                <a:srgbClr val="FFFFFF"/>
              </a:solidFill>
              <a:latin typeface="Arial Bold"/>
              <a:ea typeface="Arial Bold"/>
              <a:cs typeface="Arial Bold"/>
              <a:sym typeface="Arial Bold"/>
            </a:endParaRPr>
          </a:p>
          <a:p>
            <a:pPr lvl="0" defTabSz="914400">
              <a:defRPr>
                <a:solidFill>
                  <a:srgbClr val="000000"/>
                </a:solidFill>
              </a:defRPr>
            </a:pPr>
            <a:r>
              <a:rPr lang="en-US" sz="2000" dirty="0">
                <a:solidFill>
                  <a:srgbClr val="FFFFFF"/>
                </a:solidFill>
                <a:latin typeface="Arial Bold"/>
                <a:ea typeface="Arial Bold"/>
                <a:cs typeface="Arial Bold"/>
                <a:sym typeface="Arial Bold"/>
              </a:rPr>
              <a:t>March 4, 2015 (Day #3)</a:t>
            </a:r>
            <a:endParaRPr sz="2000" dirty="0">
              <a:solidFill>
                <a:srgbClr val="FFFFFF"/>
              </a:solidFill>
              <a:latin typeface="Arial Bold"/>
              <a:ea typeface="Arial Bold"/>
              <a:cs typeface="Arial Bold"/>
              <a:sym typeface="Arial Bold"/>
            </a:endParaRPr>
          </a:p>
        </p:txBody>
      </p:sp>
      <p:pic>
        <p:nvPicPr>
          <p:cNvPr id="12" name="ceos_logo.png"/>
          <p:cNvPicPr/>
          <p:nvPr/>
        </p:nvPicPr>
        <p:blipFill>
          <a:blip r:embed="rId2">
            <a:extLst/>
          </a:blip>
          <a:stretch>
            <a:fillRect/>
          </a:stretch>
        </p:blipFill>
        <p:spPr>
          <a:xfrm>
            <a:off x="533400" y="304800"/>
            <a:ext cx="2507906" cy="993132"/>
          </a:xfrm>
          <a:prstGeom prst="rect">
            <a:avLst/>
          </a:prstGeom>
          <a:ln w="12700">
            <a:miter lim="400000"/>
          </a:ln>
        </p:spPr>
      </p:pic>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a:spLocks noGrp="1"/>
          </p:cNvSpPr>
          <p:nvPr>
            <p:ph type="sldNum" sz="quarter" idx="2"/>
          </p:nvPr>
        </p:nvSpPr>
        <p:spPr/>
        <p:txBody>
          <a:bodyPr/>
          <a:lstStyle>
            <a:lvl1pPr>
              <a:spcBef>
                <a:spcPts val="0"/>
              </a:spcBef>
            </a:lvl1pPr>
          </a:lstStyle>
          <a:p>
            <a:pPr lvl="0"/>
            <a:fld id="{86CB4B4D-7CA3-9044-876B-883B54F8677D}" type="slidenum">
              <a:rPr lang="en-US" smtClean="0"/>
              <a:pPr lvl="0"/>
              <a:t>10</a:t>
            </a:fld>
            <a:endParaRPr lang="en-US"/>
          </a:p>
        </p:txBody>
      </p:sp>
      <p:sp>
        <p:nvSpPr>
          <p:cNvPr id="5" name="Shape 3"/>
          <p:cNvSpPr/>
          <p:nvPr/>
        </p:nvSpPr>
        <p:spPr>
          <a:xfrm>
            <a:off x="2130871" y="190714"/>
            <a:ext cx="5336729" cy="553998"/>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US" sz="3600" b="1" dirty="0">
                <a:solidFill>
                  <a:srgbClr val="FFFFFF"/>
                </a:solidFill>
                <a:latin typeface="Proxima Nova Regular"/>
                <a:ea typeface="Proxima Nova Regular"/>
                <a:cs typeface="Proxima Nova Regular"/>
                <a:sym typeface="Proxima Nova Regular"/>
              </a:rPr>
              <a:t>Rapid Acquisition Tool</a:t>
            </a:r>
            <a:endParaRPr sz="3600" b="1" dirty="0">
              <a:solidFill>
                <a:srgbClr val="FFFFFF"/>
              </a:solidFill>
              <a:latin typeface="Proxima Nova Regular"/>
              <a:ea typeface="Proxima Nova Regular"/>
              <a:cs typeface="Proxima Nova Regular"/>
              <a:sym typeface="Proxima Nova Regular"/>
            </a:endParaRPr>
          </a:p>
        </p:txBody>
      </p:sp>
      <p:sp>
        <p:nvSpPr>
          <p:cNvPr id="6" name="Content Placeholder 2"/>
          <p:cNvSpPr txBox="1">
            <a:spLocks/>
          </p:cNvSpPr>
          <p:nvPr/>
        </p:nvSpPr>
        <p:spPr>
          <a:xfrm>
            <a:off x="152400" y="5257800"/>
            <a:ext cx="8839200" cy="13716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r>
              <a:rPr lang="en-US" dirty="0">
                <a:solidFill>
                  <a:schemeClr val="tx1"/>
                </a:solidFill>
                <a:latin typeface="Calibri" charset="0"/>
                <a:ea typeface="ＭＳ Ｐゴシック" charset="0"/>
                <a:cs typeface="Calibri" charset="0"/>
              </a:rPr>
              <a:t>Calculates and tabulates potential acquisitions of defined regions (local to regional) for extended time periods (e.g. days to months).</a:t>
            </a:r>
          </a:p>
          <a:p>
            <a:r>
              <a:rPr lang="en-US" dirty="0">
                <a:solidFill>
                  <a:schemeClr val="tx1"/>
                </a:solidFill>
                <a:latin typeface="Calibri" charset="0"/>
                <a:ea typeface="ＭＳ Ｐゴシック" charset="0"/>
                <a:cs typeface="Calibri" charset="0"/>
              </a:rPr>
              <a:t>Includes solar and viewing angles.</a:t>
            </a:r>
          </a:p>
        </p:txBody>
      </p:sp>
      <p:sp>
        <p:nvSpPr>
          <p:cNvPr id="7" name="Content Placeholder 2"/>
          <p:cNvSpPr txBox="1">
            <a:spLocks/>
          </p:cNvSpPr>
          <p:nvPr/>
        </p:nvSpPr>
        <p:spPr bwMode="auto">
          <a:xfrm>
            <a:off x="152400" y="1524000"/>
            <a:ext cx="2133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b="1" dirty="0">
                <a:solidFill>
                  <a:srgbClr val="000000"/>
                </a:solidFill>
                <a:latin typeface="Calibri" charset="0"/>
                <a:cs typeface="Calibri" charset="0"/>
              </a:rPr>
              <a:t>Radarsat-2</a:t>
            </a:r>
            <a:br>
              <a:rPr lang="en-US" b="1" dirty="0">
                <a:solidFill>
                  <a:srgbClr val="000000"/>
                </a:solidFill>
                <a:latin typeface="Calibri" charset="0"/>
                <a:cs typeface="Calibri" charset="0"/>
              </a:rPr>
            </a:br>
            <a:r>
              <a:rPr lang="en-US" dirty="0">
                <a:solidFill>
                  <a:srgbClr val="000000"/>
                </a:solidFill>
                <a:latin typeface="Calibri" charset="0"/>
                <a:cs typeface="Calibri" charset="0"/>
              </a:rPr>
              <a:t>ScanSAR Mode</a:t>
            </a:r>
            <a:br>
              <a:rPr lang="en-US" dirty="0">
                <a:solidFill>
                  <a:srgbClr val="000000"/>
                </a:solidFill>
                <a:latin typeface="Calibri" charset="0"/>
                <a:cs typeface="Calibri" charset="0"/>
              </a:rPr>
            </a:br>
            <a:r>
              <a:rPr lang="en-US" dirty="0">
                <a:solidFill>
                  <a:srgbClr val="000000"/>
                </a:solidFill>
                <a:latin typeface="Calibri" charset="0"/>
                <a:cs typeface="Calibri" charset="0"/>
              </a:rPr>
              <a:t>Dec 2014</a:t>
            </a:r>
            <a:br>
              <a:rPr lang="en-US" dirty="0">
                <a:solidFill>
                  <a:srgbClr val="000000"/>
                </a:solidFill>
                <a:latin typeface="Calibri" charset="0"/>
                <a:cs typeface="Calibri" charset="0"/>
              </a:rPr>
            </a:br>
            <a:r>
              <a:rPr lang="en-US" dirty="0">
                <a:solidFill>
                  <a:srgbClr val="000000"/>
                </a:solidFill>
                <a:latin typeface="Calibri" charset="0"/>
                <a:cs typeface="Calibri" charset="0"/>
              </a:rPr>
              <a:t/>
            </a:r>
            <a:br>
              <a:rPr lang="en-US" dirty="0">
                <a:solidFill>
                  <a:srgbClr val="000000"/>
                </a:solidFill>
                <a:latin typeface="Calibri" charset="0"/>
                <a:cs typeface="Calibri" charset="0"/>
              </a:rPr>
            </a:br>
            <a:r>
              <a:rPr lang="en-US" dirty="0">
                <a:solidFill>
                  <a:srgbClr val="000000"/>
                </a:solidFill>
                <a:latin typeface="Calibri" charset="0"/>
                <a:cs typeface="Calibri" charset="0"/>
              </a:rPr>
              <a:t>Morocco</a:t>
            </a:r>
            <a:br>
              <a:rPr lang="en-US" dirty="0">
                <a:solidFill>
                  <a:srgbClr val="000000"/>
                </a:solidFill>
                <a:latin typeface="Calibri" charset="0"/>
                <a:cs typeface="Calibri" charset="0"/>
              </a:rPr>
            </a:br>
            <a:r>
              <a:rPr lang="en-US" dirty="0">
                <a:solidFill>
                  <a:srgbClr val="000000"/>
                </a:solidFill>
                <a:latin typeface="Calibri" charset="0"/>
                <a:cs typeface="Calibri" charset="0"/>
              </a:rPr>
              <a:t>JECAM Site</a:t>
            </a:r>
            <a:br>
              <a:rPr lang="en-US" dirty="0">
                <a:solidFill>
                  <a:srgbClr val="000000"/>
                </a:solidFill>
                <a:latin typeface="Calibri" charset="0"/>
                <a:cs typeface="Calibri" charset="0"/>
              </a:rPr>
            </a:br>
            <a:r>
              <a:rPr lang="en-US" dirty="0">
                <a:solidFill>
                  <a:srgbClr val="000000"/>
                </a:solidFill>
                <a:latin typeface="Calibri" charset="0"/>
                <a:cs typeface="Calibri" charset="0"/>
              </a:rPr>
              <a:t>Overpasses</a:t>
            </a:r>
          </a:p>
        </p:txBody>
      </p:sp>
      <p:pic>
        <p:nvPicPr>
          <p:cNvPr id="2" name="Picture 1"/>
          <p:cNvPicPr>
            <a:picLocks noChangeAspect="1"/>
          </p:cNvPicPr>
          <p:nvPr/>
        </p:nvPicPr>
        <p:blipFill>
          <a:blip r:embed="rId2"/>
          <a:stretch>
            <a:fillRect/>
          </a:stretch>
        </p:blipFill>
        <p:spPr>
          <a:xfrm>
            <a:off x="2438400" y="1447800"/>
            <a:ext cx="6553200" cy="3663642"/>
          </a:xfrm>
          <a:prstGeom prst="rect">
            <a:avLst/>
          </a:prstGeom>
        </p:spPr>
      </p:pic>
    </p:spTree>
    <p:extLst>
      <p:ext uri="{BB962C8B-B14F-4D97-AF65-F5344CB8AC3E}">
        <p14:creationId xmlns:p14="http://schemas.microsoft.com/office/powerpoint/2010/main" val="2918476309"/>
      </p:ext>
    </p:extLst>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a:spLocks noGrp="1"/>
          </p:cNvSpPr>
          <p:nvPr>
            <p:ph type="sldNum" sz="quarter" idx="2"/>
          </p:nvPr>
        </p:nvSpPr>
        <p:spPr/>
        <p:txBody>
          <a:bodyPr/>
          <a:lstStyle>
            <a:lvl1pPr>
              <a:spcBef>
                <a:spcPts val="0"/>
              </a:spcBef>
            </a:lvl1pPr>
          </a:lstStyle>
          <a:p>
            <a:pPr lvl="0"/>
            <a:fld id="{86CB4B4D-7CA3-9044-876B-883B54F8677D}" type="slidenum">
              <a:rPr lang="en-US" smtClean="0"/>
              <a:pPr lvl="0"/>
              <a:t>11</a:t>
            </a:fld>
            <a:endParaRPr lang="en-US"/>
          </a:p>
        </p:txBody>
      </p:sp>
      <p:sp>
        <p:nvSpPr>
          <p:cNvPr id="5" name="Shape 3"/>
          <p:cNvSpPr/>
          <p:nvPr/>
        </p:nvSpPr>
        <p:spPr>
          <a:xfrm>
            <a:off x="2130871" y="269557"/>
            <a:ext cx="5336729" cy="49244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US" sz="3200" b="1" dirty="0">
                <a:solidFill>
                  <a:srgbClr val="FFFFFF"/>
                </a:solidFill>
                <a:latin typeface="Proxima Nova Regular"/>
                <a:ea typeface="Proxima Nova Regular"/>
                <a:cs typeface="Proxima Nova Regular"/>
                <a:sym typeface="Proxima Nova Regular"/>
              </a:rPr>
              <a:t>Landsat Archive Analyses</a:t>
            </a:r>
            <a:endParaRPr sz="3200" b="1" dirty="0">
              <a:solidFill>
                <a:srgbClr val="FFFFFF"/>
              </a:solidFill>
              <a:latin typeface="Proxima Nova Regular"/>
              <a:ea typeface="Proxima Nova Regular"/>
              <a:cs typeface="Proxima Nova Regular"/>
              <a:sym typeface="Proxima Nova Regular"/>
            </a:endParaRPr>
          </a:p>
        </p:txBody>
      </p:sp>
      <p:sp>
        <p:nvSpPr>
          <p:cNvPr id="9" name="Shape 15"/>
          <p:cNvSpPr/>
          <p:nvPr/>
        </p:nvSpPr>
        <p:spPr>
          <a:xfrm>
            <a:off x="152400" y="1371600"/>
            <a:ext cx="8763000" cy="1154162"/>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marL="285750" lvl="0" indent="-285750">
              <a:spcBef>
                <a:spcPts val="600"/>
              </a:spcBef>
              <a:buSzPct val="100000"/>
              <a:buFont typeface="Arial"/>
              <a:buChar char="•"/>
              <a:defRPr>
                <a:solidFill>
                  <a:srgbClr val="000000"/>
                </a:solidFill>
              </a:defRPr>
            </a:pPr>
            <a:r>
              <a:rPr lang="en-US" sz="1600" dirty="0">
                <a:latin typeface="Arial"/>
                <a:ea typeface="Arial"/>
                <a:cs typeface="Arial"/>
                <a:sym typeface="Arial"/>
              </a:rPr>
              <a:t>The SEO has completed detailed Landsat coverage analysis for 19 countries using the Coverage Analysis tool and some custom programming tools.  Reports were delivered at several SDCG meetings and SilvaCarbon workshops.  </a:t>
            </a:r>
          </a:p>
          <a:p>
            <a:pPr marL="285750" lvl="0" indent="-285750">
              <a:spcBef>
                <a:spcPts val="600"/>
              </a:spcBef>
              <a:buSzPct val="100000"/>
              <a:buFont typeface="Arial"/>
              <a:buChar char="•"/>
              <a:defRPr>
                <a:solidFill>
                  <a:srgbClr val="000000"/>
                </a:solidFill>
              </a:defRPr>
            </a:pPr>
            <a:r>
              <a:rPr lang="en-US" sz="1600" dirty="0">
                <a:latin typeface="Arial"/>
                <a:ea typeface="Arial"/>
                <a:cs typeface="Arial"/>
                <a:sym typeface="Arial"/>
              </a:rPr>
              <a:t>Reports for Kenya, Colombia and Cambodia are delivered here ... SDCG-7.</a:t>
            </a:r>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152400" y="2743200"/>
            <a:ext cx="5606415" cy="3002280"/>
          </a:xfrm>
          <a:prstGeom prst="rect">
            <a:avLst/>
          </a:prstGeom>
          <a:noFill/>
          <a:ln>
            <a:noFill/>
          </a:ln>
        </p:spPr>
      </p:pic>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743200"/>
            <a:ext cx="2910840" cy="3161665"/>
          </a:xfrm>
          <a:prstGeom prst="rect">
            <a:avLst/>
          </a:prstGeom>
          <a:noFill/>
          <a:ln>
            <a:noFill/>
          </a:ln>
        </p:spPr>
      </p:pic>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505200"/>
            <a:ext cx="4844415" cy="3190240"/>
          </a:xfrm>
          <a:prstGeom prst="rect">
            <a:avLst/>
          </a:prstGeom>
          <a:noFill/>
          <a:ln>
            <a:noFill/>
          </a:ln>
        </p:spPr>
      </p:pic>
    </p:spTree>
    <p:extLst>
      <p:ext uri="{BB962C8B-B14F-4D97-AF65-F5344CB8AC3E}">
        <p14:creationId xmlns:p14="http://schemas.microsoft.com/office/powerpoint/2010/main" val="412721595"/>
      </p:ext>
    </p:extLst>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a:spLocks noGrp="1"/>
          </p:cNvSpPr>
          <p:nvPr>
            <p:ph type="sldNum" sz="quarter" idx="2"/>
          </p:nvPr>
        </p:nvSpPr>
        <p:spPr/>
        <p:txBody>
          <a:bodyPr/>
          <a:lstStyle>
            <a:lvl1pPr>
              <a:spcBef>
                <a:spcPts val="0"/>
              </a:spcBef>
            </a:lvl1pPr>
          </a:lstStyle>
          <a:p>
            <a:pPr lvl="0"/>
            <a:fld id="{86CB4B4D-7CA3-9044-876B-883B54F8677D}" type="slidenum">
              <a:rPr lang="en-US" smtClean="0"/>
              <a:pPr lvl="0"/>
              <a:t>12</a:t>
            </a:fld>
            <a:endParaRPr lang="en-US"/>
          </a:p>
        </p:txBody>
      </p:sp>
      <p:sp>
        <p:nvSpPr>
          <p:cNvPr id="15" name="Shape 15"/>
          <p:cNvSpPr/>
          <p:nvPr/>
        </p:nvSpPr>
        <p:spPr>
          <a:xfrm>
            <a:off x="228600" y="1371600"/>
            <a:ext cx="5410200" cy="2554545"/>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marL="285750" lvl="0" indent="-285750">
              <a:buSzPct val="100000"/>
              <a:buFont typeface="Arial"/>
              <a:buChar char="•"/>
              <a:defRPr>
                <a:solidFill>
                  <a:srgbClr val="000000"/>
                </a:solidFill>
              </a:defRPr>
            </a:pPr>
            <a:r>
              <a:rPr lang="en-US" sz="2000" dirty="0">
                <a:latin typeface="Arial"/>
                <a:ea typeface="Arial"/>
                <a:cs typeface="Arial"/>
                <a:sym typeface="Arial"/>
              </a:rPr>
              <a:t>Many countries lack the knowledge and infrastructure to access and use space-based data. </a:t>
            </a:r>
          </a:p>
          <a:p>
            <a:pPr marL="285750" lvl="0" indent="-285750">
              <a:buSzPct val="100000"/>
              <a:buFont typeface="Arial"/>
              <a:buChar char="•"/>
              <a:defRPr>
                <a:solidFill>
                  <a:srgbClr val="000000"/>
                </a:solidFill>
              </a:defRPr>
            </a:pPr>
            <a:r>
              <a:rPr lang="en-US" sz="2000" dirty="0">
                <a:latin typeface="Arial"/>
                <a:ea typeface="Arial"/>
                <a:cs typeface="Arial"/>
                <a:sym typeface="Arial"/>
              </a:rPr>
              <a:t>Countries have expressed a desire for support from CEOS by providing: search and discovery tools, cloud-based storage and processing capabilities, and training and capacity building. </a:t>
            </a:r>
          </a:p>
        </p:txBody>
      </p:sp>
      <p:sp>
        <p:nvSpPr>
          <p:cNvPr id="5" name="Shape 3"/>
          <p:cNvSpPr/>
          <p:nvPr/>
        </p:nvSpPr>
        <p:spPr>
          <a:xfrm>
            <a:off x="2130871" y="284202"/>
            <a:ext cx="5336729" cy="553998"/>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US" sz="3600" b="1" dirty="0">
                <a:solidFill>
                  <a:srgbClr val="FFFFFF"/>
                </a:solidFill>
                <a:latin typeface="Proxima Nova Regular"/>
                <a:ea typeface="Proxima Nova Regular"/>
                <a:cs typeface="Proxima Nova Regular"/>
                <a:sym typeface="Proxima Nova Regular"/>
              </a:rPr>
              <a:t>Why Data Services?</a:t>
            </a:r>
            <a:endParaRPr sz="3600" b="1" dirty="0">
              <a:solidFill>
                <a:srgbClr val="FFFFFF"/>
              </a:solidFill>
              <a:latin typeface="Proxima Nova Regular"/>
              <a:ea typeface="Proxima Nova Regular"/>
              <a:cs typeface="Proxima Nova Regular"/>
              <a:sym typeface="Proxima Nova Regular"/>
            </a:endParaRPr>
          </a:p>
        </p:txBody>
      </p:sp>
      <p:pic>
        <p:nvPicPr>
          <p:cNvPr id="2" name="Picture 1"/>
          <p:cNvPicPr>
            <a:picLocks noChangeAspect="1"/>
          </p:cNvPicPr>
          <p:nvPr/>
        </p:nvPicPr>
        <p:blipFill>
          <a:blip r:embed="rId2"/>
          <a:stretch>
            <a:fillRect/>
          </a:stretch>
        </p:blipFill>
        <p:spPr>
          <a:xfrm>
            <a:off x="5715000" y="1447800"/>
            <a:ext cx="3213100" cy="2303732"/>
          </a:xfrm>
          <a:prstGeom prst="rect">
            <a:avLst/>
          </a:prstGeom>
        </p:spPr>
      </p:pic>
      <p:sp>
        <p:nvSpPr>
          <p:cNvPr id="6" name="Shape 15"/>
          <p:cNvSpPr/>
          <p:nvPr/>
        </p:nvSpPr>
        <p:spPr>
          <a:xfrm>
            <a:off x="228600" y="4038600"/>
            <a:ext cx="8710650" cy="22467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85750" lvl="0" indent="-285750">
              <a:buSzPct val="100000"/>
              <a:buFont typeface="Arial"/>
              <a:buChar char="•"/>
              <a:defRPr>
                <a:solidFill>
                  <a:srgbClr val="000000"/>
                </a:solidFill>
              </a:defRPr>
            </a:pPr>
            <a:r>
              <a:rPr lang="en-US" sz="2000" dirty="0">
                <a:latin typeface="Arial"/>
                <a:ea typeface="Arial"/>
                <a:cs typeface="Arial"/>
                <a:sym typeface="Arial"/>
              </a:rPr>
              <a:t>The SEO is working on two initiatives to demonstrate a data services model ... GFOI (Forests) and GEOGLAM (Agriculture). </a:t>
            </a:r>
          </a:p>
          <a:p>
            <a:pPr marL="285750" lvl="0" indent="-285750">
              <a:buSzPct val="100000"/>
              <a:buFont typeface="Arial"/>
              <a:buChar char="•"/>
              <a:defRPr>
                <a:solidFill>
                  <a:srgbClr val="000000"/>
                </a:solidFill>
              </a:defRPr>
            </a:pPr>
            <a:r>
              <a:rPr lang="en-US" sz="2000" dirty="0">
                <a:latin typeface="Arial"/>
                <a:ea typeface="Arial"/>
                <a:cs typeface="Arial"/>
                <a:sym typeface="Arial"/>
              </a:rPr>
              <a:t>It is expected that these data services pilot projects will provide a foundation for future operational systems that will be funded and managed by GFOI, GEOGLAM and individual countries.  </a:t>
            </a:r>
          </a:p>
          <a:p>
            <a:pPr marL="285750" lvl="0" indent="-285750">
              <a:buSzPct val="100000"/>
              <a:buFont typeface="Arial"/>
              <a:buChar char="•"/>
              <a:defRPr>
                <a:solidFill>
                  <a:srgbClr val="000000"/>
                </a:solidFill>
              </a:defRPr>
            </a:pPr>
            <a:r>
              <a:rPr lang="en-US" sz="2000" dirty="0">
                <a:latin typeface="Arial"/>
                <a:ea typeface="Arial"/>
                <a:cs typeface="Arial"/>
                <a:sym typeface="Arial"/>
              </a:rPr>
              <a:t>CEOS has a keen interest in this activity since it promotes the use and benefit of satellite data from CEOS Agencies.</a:t>
            </a:r>
          </a:p>
        </p:txBody>
      </p:sp>
    </p:spTree>
    <p:extLst>
      <p:ext uri="{BB962C8B-B14F-4D97-AF65-F5344CB8AC3E}">
        <p14:creationId xmlns:p14="http://schemas.microsoft.com/office/powerpoint/2010/main" val="534544035"/>
      </p:ext>
    </p:extLst>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657600" y="1371600"/>
            <a:ext cx="2667000" cy="2343389"/>
          </a:xfrm>
          <a:prstGeom prst="rect">
            <a:avLst/>
          </a:prstGeom>
          <a:ln w="38100" cmpd="sng">
            <a:solidFill>
              <a:schemeClr val="tx1"/>
            </a:solidFill>
            <a:prstDash val="sysDash"/>
          </a:ln>
        </p:spPr>
      </p:pic>
      <p:sp>
        <p:nvSpPr>
          <p:cNvPr id="14" name="Shape 14"/>
          <p:cNvSpPr>
            <a:spLocks noGrp="1"/>
          </p:cNvSpPr>
          <p:nvPr>
            <p:ph type="sldNum" sz="quarter" idx="2"/>
          </p:nvPr>
        </p:nvSpPr>
        <p:spPr/>
        <p:txBody>
          <a:bodyPr/>
          <a:lstStyle>
            <a:lvl1pPr>
              <a:spcBef>
                <a:spcPts val="0"/>
              </a:spcBef>
            </a:lvl1pPr>
          </a:lstStyle>
          <a:p>
            <a:pPr lvl="0"/>
            <a:fld id="{86CB4B4D-7CA3-9044-876B-883B54F8677D}" type="slidenum">
              <a:rPr lang="en-US" smtClean="0"/>
              <a:pPr lvl="0"/>
              <a:t>13</a:t>
            </a:fld>
            <a:endParaRPr lang="en-US"/>
          </a:p>
        </p:txBody>
      </p:sp>
      <p:sp>
        <p:nvSpPr>
          <p:cNvPr id="5" name="Shape 3"/>
          <p:cNvSpPr/>
          <p:nvPr/>
        </p:nvSpPr>
        <p:spPr>
          <a:xfrm>
            <a:off x="2130871" y="284202"/>
            <a:ext cx="5336729" cy="553998"/>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US" sz="3600" b="1" dirty="0">
                <a:solidFill>
                  <a:srgbClr val="FFFFFF"/>
                </a:solidFill>
                <a:latin typeface="Proxima Nova Regular"/>
                <a:ea typeface="Proxima Nova Regular"/>
                <a:cs typeface="Proxima Nova Regular"/>
                <a:sym typeface="Proxima Nova Regular"/>
              </a:rPr>
              <a:t>Data Services Vision</a:t>
            </a:r>
            <a:endParaRPr sz="3600" b="1" dirty="0">
              <a:solidFill>
                <a:srgbClr val="FFFFFF"/>
              </a:solidFill>
              <a:latin typeface="Proxima Nova Regular"/>
              <a:ea typeface="Proxima Nova Regular"/>
              <a:cs typeface="Proxima Nova Regular"/>
              <a:sym typeface="Proxima Nova Regular"/>
            </a:endParaRPr>
          </a:p>
        </p:txBody>
      </p:sp>
      <p:sp>
        <p:nvSpPr>
          <p:cNvPr id="8" name="TextBox 7"/>
          <p:cNvSpPr txBox="1"/>
          <p:nvPr/>
        </p:nvSpPr>
        <p:spPr>
          <a:xfrm>
            <a:off x="990600" y="3810000"/>
            <a:ext cx="1524000" cy="830995"/>
          </a:xfrm>
          <a:prstGeom prst="rect">
            <a:avLst/>
          </a:prstGeom>
          <a:solidFill>
            <a:srgbClr val="CCFFCC"/>
          </a:solidFill>
          <a:ln>
            <a:solidFill>
              <a:srgbClr val="008000"/>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sz="2400" b="1">
                <a:solidFill>
                  <a:srgbClr val="008000"/>
                </a:solidFill>
                <a:latin typeface="Arial"/>
                <a:cs typeface="Arial"/>
              </a:rPr>
              <a:t>Online</a:t>
            </a:r>
            <a:br>
              <a:rPr lang="en-US" sz="2400" b="1">
                <a:solidFill>
                  <a:srgbClr val="008000"/>
                </a:solidFill>
                <a:latin typeface="Arial"/>
                <a:cs typeface="Arial"/>
              </a:rPr>
            </a:br>
            <a:r>
              <a:rPr lang="en-US" sz="2400" b="1">
                <a:solidFill>
                  <a:srgbClr val="008000"/>
                </a:solidFill>
                <a:latin typeface="Arial"/>
                <a:cs typeface="Arial"/>
              </a:rPr>
              <a:t>MGD</a:t>
            </a:r>
            <a:endParaRPr kumimoji="0" lang="en-US" sz="2400" b="1" i="0" u="none" strike="noStrike" cap="none" spc="0" normalizeH="0" baseline="0">
              <a:ln>
                <a:noFill/>
              </a:ln>
              <a:solidFill>
                <a:srgbClr val="008000"/>
              </a:solidFill>
              <a:effectLst/>
              <a:uFillTx/>
              <a:latin typeface="Arial"/>
              <a:cs typeface="Arial"/>
            </a:endParaRPr>
          </a:p>
        </p:txBody>
      </p:sp>
      <p:pic>
        <p:nvPicPr>
          <p:cNvPr id="4" name="Picture 3"/>
          <p:cNvPicPr>
            <a:picLocks noChangeAspect="1"/>
          </p:cNvPicPr>
          <p:nvPr/>
        </p:nvPicPr>
        <p:blipFill>
          <a:blip r:embed="rId3"/>
          <a:stretch>
            <a:fillRect/>
          </a:stretch>
        </p:blipFill>
        <p:spPr>
          <a:xfrm>
            <a:off x="3276600" y="5867400"/>
            <a:ext cx="2112818" cy="762000"/>
          </a:xfrm>
          <a:prstGeom prst="rect">
            <a:avLst/>
          </a:prstGeom>
        </p:spPr>
      </p:pic>
      <p:pic>
        <p:nvPicPr>
          <p:cNvPr id="7" name="Picture 6"/>
          <p:cNvPicPr>
            <a:picLocks noChangeAspect="1"/>
          </p:cNvPicPr>
          <p:nvPr/>
        </p:nvPicPr>
        <p:blipFill>
          <a:blip r:embed="rId4"/>
          <a:stretch>
            <a:fillRect/>
          </a:stretch>
        </p:blipFill>
        <p:spPr>
          <a:xfrm>
            <a:off x="228600" y="5867400"/>
            <a:ext cx="2667000" cy="721217"/>
          </a:xfrm>
          <a:prstGeom prst="rect">
            <a:avLst/>
          </a:prstGeom>
        </p:spPr>
      </p:pic>
      <p:pic>
        <p:nvPicPr>
          <p:cNvPr id="16" name="Picture 15" descr="CEOS_logo_trans_SMAL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8600" y="4724400"/>
            <a:ext cx="2163909" cy="858351"/>
          </a:xfrm>
          <a:prstGeom prst="rect">
            <a:avLst/>
          </a:prstGeom>
        </p:spPr>
      </p:pic>
      <p:pic>
        <p:nvPicPr>
          <p:cNvPr id="17" name="Picture 16"/>
          <p:cNvPicPr>
            <a:picLocks noChangeAspect="1"/>
          </p:cNvPicPr>
          <p:nvPr/>
        </p:nvPicPr>
        <p:blipFill>
          <a:blip r:embed="rId6"/>
          <a:stretch>
            <a:fillRect/>
          </a:stretch>
        </p:blipFill>
        <p:spPr>
          <a:xfrm>
            <a:off x="7514728" y="1371600"/>
            <a:ext cx="1553072" cy="1905000"/>
          </a:xfrm>
          <a:prstGeom prst="rect">
            <a:avLst/>
          </a:prstGeom>
        </p:spPr>
      </p:pic>
      <p:pic>
        <p:nvPicPr>
          <p:cNvPr id="18" name="Picture 17"/>
          <p:cNvPicPr>
            <a:picLocks noChangeAspect="1"/>
          </p:cNvPicPr>
          <p:nvPr/>
        </p:nvPicPr>
        <p:blipFill>
          <a:blip r:embed="rId7"/>
          <a:stretch>
            <a:fillRect/>
          </a:stretch>
        </p:blipFill>
        <p:spPr>
          <a:xfrm>
            <a:off x="152400" y="1447800"/>
            <a:ext cx="2533650" cy="1447800"/>
          </a:xfrm>
          <a:prstGeom prst="rect">
            <a:avLst/>
          </a:prstGeom>
        </p:spPr>
      </p:pic>
      <p:sp>
        <p:nvSpPr>
          <p:cNvPr id="19" name="TextBox 18"/>
          <p:cNvSpPr txBox="1"/>
          <p:nvPr/>
        </p:nvSpPr>
        <p:spPr>
          <a:xfrm>
            <a:off x="304800" y="1828800"/>
            <a:ext cx="2375007"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3600" b="1" i="0" u="none" strike="noStrike" cap="none" spc="0" normalizeH="0" baseline="0">
                <a:ln>
                  <a:noFill/>
                </a:ln>
                <a:solidFill>
                  <a:schemeClr val="accent4"/>
                </a:solidFill>
                <a:effectLst/>
                <a:uFillTx/>
              </a:rPr>
              <a:t>COUNTRY</a:t>
            </a:r>
          </a:p>
        </p:txBody>
      </p:sp>
      <p:cxnSp>
        <p:nvCxnSpPr>
          <p:cNvPr id="20" name="Straight Arrow Connector 19"/>
          <p:cNvCxnSpPr/>
          <p:nvPr/>
        </p:nvCxnSpPr>
        <p:spPr bwMode="auto">
          <a:xfrm>
            <a:off x="1752600" y="2895600"/>
            <a:ext cx="0" cy="914400"/>
          </a:xfrm>
          <a:prstGeom prst="straightConnector1">
            <a:avLst/>
          </a:prstGeom>
          <a:ln>
            <a:solidFill>
              <a:srgbClr val="3366FF"/>
            </a:solidFill>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26" name="Straight Arrow Connector 25"/>
          <p:cNvCxnSpPr/>
          <p:nvPr/>
        </p:nvCxnSpPr>
        <p:spPr bwMode="auto">
          <a:xfrm flipH="1">
            <a:off x="990600" y="4724400"/>
            <a:ext cx="381000" cy="1143000"/>
          </a:xfrm>
          <a:prstGeom prst="straightConnector1">
            <a:avLst/>
          </a:prstGeom>
          <a:ln>
            <a:solidFill>
              <a:srgbClr val="3366FF"/>
            </a:solidFill>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28" name="Straight Arrow Connector 27"/>
          <p:cNvCxnSpPr/>
          <p:nvPr/>
        </p:nvCxnSpPr>
        <p:spPr bwMode="auto">
          <a:xfrm>
            <a:off x="2438400" y="4724400"/>
            <a:ext cx="990600" cy="1143000"/>
          </a:xfrm>
          <a:prstGeom prst="straightConnector1">
            <a:avLst/>
          </a:prstGeom>
          <a:ln>
            <a:solidFill>
              <a:srgbClr val="3366FF"/>
            </a:solidFill>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31" name="Straight Arrow Connector 30"/>
          <p:cNvCxnSpPr/>
          <p:nvPr/>
        </p:nvCxnSpPr>
        <p:spPr bwMode="auto">
          <a:xfrm>
            <a:off x="2590800" y="4267200"/>
            <a:ext cx="1371600" cy="914400"/>
          </a:xfrm>
          <a:prstGeom prst="straightConnector1">
            <a:avLst/>
          </a:prstGeom>
          <a:ln>
            <a:solidFill>
              <a:srgbClr val="3366FF"/>
            </a:solidFill>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34" name="Straight Arrow Connector 33"/>
          <p:cNvCxnSpPr/>
          <p:nvPr/>
        </p:nvCxnSpPr>
        <p:spPr bwMode="auto">
          <a:xfrm flipV="1">
            <a:off x="5029200" y="3733800"/>
            <a:ext cx="0" cy="990600"/>
          </a:xfrm>
          <a:prstGeom prst="straightConnector1">
            <a:avLst/>
          </a:prstGeom>
          <a:ln>
            <a:solidFill>
              <a:srgbClr val="3366FF"/>
            </a:solidFill>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44" name="TextBox 43"/>
          <p:cNvSpPr txBox="1"/>
          <p:nvPr/>
        </p:nvSpPr>
        <p:spPr>
          <a:xfrm>
            <a:off x="152400" y="4800600"/>
            <a:ext cx="952092"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a:t>Training</a:t>
            </a:r>
          </a:p>
          <a:p>
            <a:pPr marL="0" marR="0" indent="0" algn="ctr"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002569"/>
                </a:solidFill>
                <a:effectLst/>
                <a:uFillTx/>
              </a:rPr>
              <a:t>Request</a:t>
            </a:r>
            <a:endParaRPr kumimoji="0" lang="en-US" sz="1800" b="0" i="0" u="none" strike="noStrike" cap="none" spc="0" normalizeH="0" baseline="0">
              <a:ln>
                <a:noFill/>
              </a:ln>
              <a:solidFill>
                <a:srgbClr val="002569"/>
              </a:solidFill>
              <a:effectLst/>
              <a:uFillTx/>
            </a:endParaRPr>
          </a:p>
        </p:txBody>
      </p:sp>
      <p:sp>
        <p:nvSpPr>
          <p:cNvPr id="45" name="TextBox 44"/>
          <p:cNvSpPr txBox="1"/>
          <p:nvPr/>
        </p:nvSpPr>
        <p:spPr>
          <a:xfrm>
            <a:off x="1816049" y="5029200"/>
            <a:ext cx="964916"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a:t>Analysis</a:t>
            </a:r>
          </a:p>
          <a:p>
            <a:pPr marL="0" marR="0" indent="0" algn="ctr"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002569"/>
                </a:solidFill>
                <a:effectLst/>
                <a:uFillTx/>
              </a:rPr>
              <a:t>Request</a:t>
            </a:r>
            <a:endParaRPr kumimoji="0" lang="en-US" sz="1800" b="0" i="0" u="none" strike="noStrike" cap="none" spc="0" normalizeH="0" baseline="0">
              <a:ln>
                <a:noFill/>
              </a:ln>
              <a:solidFill>
                <a:srgbClr val="002569"/>
              </a:solidFill>
              <a:effectLst/>
              <a:uFillTx/>
            </a:endParaRPr>
          </a:p>
        </p:txBody>
      </p:sp>
      <p:sp>
        <p:nvSpPr>
          <p:cNvPr id="46" name="TextBox 45"/>
          <p:cNvSpPr txBox="1"/>
          <p:nvPr/>
        </p:nvSpPr>
        <p:spPr>
          <a:xfrm>
            <a:off x="3124200" y="4038600"/>
            <a:ext cx="1529173"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a:t>Data Services</a:t>
            </a:r>
          </a:p>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002569"/>
                </a:solidFill>
                <a:effectLst/>
                <a:uFillTx/>
              </a:rPr>
              <a:t>Request</a:t>
            </a:r>
            <a:endParaRPr kumimoji="0" lang="en-US" sz="1800" b="0" i="0" u="none" strike="noStrike" cap="none" spc="0" normalizeH="0" baseline="0">
              <a:ln>
                <a:noFill/>
              </a:ln>
              <a:solidFill>
                <a:srgbClr val="002569"/>
              </a:solidFill>
              <a:effectLst/>
              <a:uFillTx/>
            </a:endParaRPr>
          </a:p>
        </p:txBody>
      </p:sp>
      <p:sp>
        <p:nvSpPr>
          <p:cNvPr id="47" name="TextBox 46"/>
          <p:cNvSpPr txBox="1"/>
          <p:nvPr/>
        </p:nvSpPr>
        <p:spPr>
          <a:xfrm>
            <a:off x="5156627" y="4038600"/>
            <a:ext cx="143945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a:t>Deploy Tools</a:t>
            </a:r>
            <a:endParaRPr kumimoji="0" lang="en-US" sz="1800" b="0" i="0" u="none" strike="noStrike" cap="none" spc="0" normalizeH="0" baseline="0">
              <a:ln>
                <a:noFill/>
              </a:ln>
              <a:solidFill>
                <a:srgbClr val="002569"/>
              </a:solidFill>
              <a:effectLst/>
              <a:uFillTx/>
            </a:endParaRPr>
          </a:p>
        </p:txBody>
      </p:sp>
      <p:sp>
        <p:nvSpPr>
          <p:cNvPr id="48" name="TextBox 47"/>
          <p:cNvSpPr txBox="1"/>
          <p:nvPr/>
        </p:nvSpPr>
        <p:spPr>
          <a:xfrm>
            <a:off x="6400800" y="4724400"/>
            <a:ext cx="2590800"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lvl1pPr marL="0" marR="0" indent="0" algn="ctr" rtl="0" fontAlgn="auto" latinLnBrk="1" hangingPunct="0">
              <a:lnSpc>
                <a:spcPct val="100000"/>
              </a:lnSpc>
              <a:spcBef>
                <a:spcPts val="0"/>
              </a:spcBef>
              <a:spcAft>
                <a:spcPts val="0"/>
              </a:spcAft>
              <a:buClrTx/>
              <a:buSzTx/>
              <a:buFontTx/>
              <a:buNone/>
              <a:tabLst/>
            </a:lvl1pPr>
          </a:lstStyle>
          <a:p>
            <a:pPr algn="l"/>
            <a:r>
              <a:rPr lang="en-US" sz="1600" b="1">
                <a:solidFill>
                  <a:srgbClr val="6C1E15"/>
                </a:solidFill>
              </a:rPr>
              <a:t>Open Source </a:t>
            </a:r>
            <a:br>
              <a:rPr lang="en-US" sz="1600" b="1">
                <a:solidFill>
                  <a:srgbClr val="6C1E15"/>
                </a:solidFill>
              </a:rPr>
            </a:br>
            <a:r>
              <a:rPr lang="en-US" sz="1600" b="1">
                <a:solidFill>
                  <a:srgbClr val="6C1E15"/>
                </a:solidFill>
              </a:rPr>
              <a:t>Data Management Tools:</a:t>
            </a:r>
            <a:br>
              <a:rPr lang="en-US" sz="1600" b="1">
                <a:solidFill>
                  <a:srgbClr val="6C1E15"/>
                </a:solidFill>
              </a:rPr>
            </a:br>
            <a:r>
              <a:rPr lang="en-US" sz="1600">
                <a:solidFill>
                  <a:srgbClr val="6C1E15"/>
                </a:solidFill>
              </a:rPr>
              <a:t>Scene-based or Data Cube </a:t>
            </a:r>
          </a:p>
        </p:txBody>
      </p:sp>
      <p:sp>
        <p:nvSpPr>
          <p:cNvPr id="49" name="TextBox 48"/>
          <p:cNvSpPr txBox="1"/>
          <p:nvPr/>
        </p:nvSpPr>
        <p:spPr>
          <a:xfrm>
            <a:off x="1891330" y="2971800"/>
            <a:ext cx="1080470"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a:t>Guidance</a:t>
            </a:r>
          </a:p>
          <a:p>
            <a:pPr marL="0" marR="0" indent="0" algn="ctr"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002569"/>
                </a:solidFill>
                <a:effectLst/>
                <a:uFillTx/>
              </a:rPr>
              <a:t>Request</a:t>
            </a:r>
            <a:endParaRPr kumimoji="0" lang="en-US" sz="1800" b="0" i="0" u="none" strike="noStrike" cap="none" spc="0" normalizeH="0" baseline="0">
              <a:ln>
                <a:noFill/>
              </a:ln>
              <a:solidFill>
                <a:srgbClr val="002569"/>
              </a:solidFill>
              <a:effectLst/>
              <a:uFillTx/>
            </a:endParaRPr>
          </a:p>
        </p:txBody>
      </p:sp>
      <p:sp>
        <p:nvSpPr>
          <p:cNvPr id="53" name="TextBox 52"/>
          <p:cNvSpPr txBox="1"/>
          <p:nvPr/>
        </p:nvSpPr>
        <p:spPr>
          <a:xfrm>
            <a:off x="6492155" y="2438400"/>
            <a:ext cx="746845"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a:t>Space</a:t>
            </a:r>
          </a:p>
          <a:p>
            <a:pPr marL="0" marR="0" indent="0" algn="ctr"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002569"/>
                </a:solidFill>
                <a:effectLst/>
                <a:uFillTx/>
              </a:rPr>
              <a:t>Data</a:t>
            </a:r>
          </a:p>
        </p:txBody>
      </p:sp>
      <p:sp>
        <p:nvSpPr>
          <p:cNvPr id="54" name="TextBox 53"/>
          <p:cNvSpPr txBox="1"/>
          <p:nvPr/>
        </p:nvSpPr>
        <p:spPr>
          <a:xfrm>
            <a:off x="3708096" y="3124200"/>
            <a:ext cx="2555646"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sz="1600"/>
              <a:t>GFOI Computing Cloud</a:t>
            </a:r>
          </a:p>
          <a:p>
            <a:pPr marL="0" marR="0" indent="0" algn="ctr" defTabSz="457200" rtl="0" fontAlgn="auto" latinLnBrk="1" hangingPunct="0">
              <a:lnSpc>
                <a:spcPct val="100000"/>
              </a:lnSpc>
              <a:spcBef>
                <a:spcPts val="0"/>
              </a:spcBef>
              <a:spcAft>
                <a:spcPts val="0"/>
              </a:spcAft>
              <a:buClrTx/>
              <a:buSzTx/>
              <a:buFontTx/>
              <a:buNone/>
              <a:tabLst/>
            </a:pPr>
            <a:r>
              <a:rPr lang="en-US" sz="1600"/>
              <a:t>o</a:t>
            </a:r>
            <a:r>
              <a:rPr kumimoji="0" lang="en-US" sz="1600" b="0" i="0" u="none" strike="noStrike" cap="none" spc="0" normalizeH="0" baseline="0">
                <a:ln>
                  <a:noFill/>
                </a:ln>
                <a:solidFill>
                  <a:srgbClr val="002569"/>
                </a:solidFill>
                <a:effectLst/>
                <a:uFillTx/>
              </a:rPr>
              <a:t>r Local Country Computer</a:t>
            </a:r>
            <a:endParaRPr kumimoji="0" lang="en-US" sz="1600" b="0" i="0" u="none" strike="noStrike" cap="none" spc="0" normalizeH="0" baseline="0">
              <a:ln>
                <a:noFill/>
              </a:ln>
              <a:solidFill>
                <a:srgbClr val="002569"/>
              </a:solidFill>
              <a:effectLst/>
              <a:uFillTx/>
            </a:endParaRPr>
          </a:p>
        </p:txBody>
      </p:sp>
      <p:sp>
        <p:nvSpPr>
          <p:cNvPr id="55" name="TextBox 54"/>
          <p:cNvSpPr txBox="1"/>
          <p:nvPr/>
        </p:nvSpPr>
        <p:spPr>
          <a:xfrm>
            <a:off x="5410200" y="5943600"/>
            <a:ext cx="3048000"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1600">
                <a:solidFill>
                  <a:srgbClr val="6C1E15"/>
                </a:solidFill>
              </a:rPr>
              <a:t>CEOS Systems Engineering </a:t>
            </a:r>
            <a:br>
              <a:rPr lang="en-US" sz="1600">
                <a:solidFill>
                  <a:srgbClr val="6C1E15"/>
                </a:solidFill>
              </a:rPr>
            </a:br>
            <a:r>
              <a:rPr lang="en-US" sz="1600">
                <a:solidFill>
                  <a:srgbClr val="6C1E15"/>
                </a:solidFill>
              </a:rPr>
              <a:t>Office (SEO)</a:t>
            </a:r>
            <a:endParaRPr kumimoji="0" lang="en-US" sz="1600" b="0" i="0" u="none" strike="noStrike" cap="none" spc="0" normalizeH="0" baseline="0">
              <a:ln>
                <a:noFill/>
              </a:ln>
              <a:solidFill>
                <a:srgbClr val="6C1E15"/>
              </a:solidFill>
              <a:effectLst/>
              <a:uFillTx/>
            </a:endParaRPr>
          </a:p>
        </p:txBody>
      </p:sp>
      <p:cxnSp>
        <p:nvCxnSpPr>
          <p:cNvPr id="56" name="Straight Arrow Connector 55"/>
          <p:cNvCxnSpPr/>
          <p:nvPr/>
        </p:nvCxnSpPr>
        <p:spPr bwMode="auto">
          <a:xfrm flipH="1">
            <a:off x="6400800" y="2362200"/>
            <a:ext cx="990600" cy="0"/>
          </a:xfrm>
          <a:prstGeom prst="straightConnector1">
            <a:avLst/>
          </a:prstGeom>
          <a:ln>
            <a:solidFill>
              <a:srgbClr val="3366FF"/>
            </a:solidFill>
            <a:headEnd type="arrow" w="med" len="med"/>
            <a:tailEnd type="arrow"/>
          </a:ln>
        </p:spPr>
        <p:style>
          <a:lnRef idx="3">
            <a:schemeClr val="accent6"/>
          </a:lnRef>
          <a:fillRef idx="0">
            <a:schemeClr val="accent6"/>
          </a:fillRef>
          <a:effectRef idx="2">
            <a:schemeClr val="accent6"/>
          </a:effectRef>
          <a:fontRef idx="minor">
            <a:schemeClr val="tx1"/>
          </a:fontRef>
        </p:style>
      </p:cxnSp>
      <p:sp>
        <p:nvSpPr>
          <p:cNvPr id="58" name="TextBox 57"/>
          <p:cNvSpPr txBox="1"/>
          <p:nvPr/>
        </p:nvSpPr>
        <p:spPr>
          <a:xfrm>
            <a:off x="4567317" y="2133600"/>
            <a:ext cx="1147683" cy="70788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sz="2000" b="1"/>
              <a:t>Data </a:t>
            </a:r>
          </a:p>
          <a:p>
            <a:pPr marL="0" marR="0" indent="0" algn="ctr" defTabSz="457200" rtl="0" fontAlgn="auto" latinLnBrk="1" hangingPunct="0">
              <a:lnSpc>
                <a:spcPct val="100000"/>
              </a:lnSpc>
              <a:spcBef>
                <a:spcPts val="0"/>
              </a:spcBef>
              <a:spcAft>
                <a:spcPts val="0"/>
              </a:spcAft>
              <a:buClrTx/>
              <a:buSzTx/>
              <a:buFontTx/>
              <a:buNone/>
              <a:tabLst/>
            </a:pPr>
            <a:r>
              <a:rPr lang="en-US" sz="2000" b="1"/>
              <a:t>Services</a:t>
            </a:r>
            <a:endParaRPr kumimoji="0" lang="en-US" sz="2000" b="1" i="0" u="none" strike="noStrike" cap="none" spc="0" normalizeH="0" baseline="0">
              <a:ln>
                <a:noFill/>
              </a:ln>
              <a:solidFill>
                <a:srgbClr val="002569"/>
              </a:solidFill>
              <a:effectLst/>
              <a:uFillTx/>
            </a:endParaRPr>
          </a:p>
        </p:txBody>
      </p:sp>
      <p:cxnSp>
        <p:nvCxnSpPr>
          <p:cNvPr id="59" name="Straight Arrow Connector 58"/>
          <p:cNvCxnSpPr/>
          <p:nvPr/>
        </p:nvCxnSpPr>
        <p:spPr bwMode="auto">
          <a:xfrm flipH="1">
            <a:off x="2743200" y="2286000"/>
            <a:ext cx="838200" cy="0"/>
          </a:xfrm>
          <a:prstGeom prst="straightConnector1">
            <a:avLst/>
          </a:prstGeom>
          <a:ln>
            <a:solidFill>
              <a:srgbClr val="3366FF"/>
            </a:solidFill>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61" name="TextBox 60"/>
          <p:cNvSpPr txBox="1"/>
          <p:nvPr/>
        </p:nvSpPr>
        <p:spPr>
          <a:xfrm>
            <a:off x="2743200" y="2373870"/>
            <a:ext cx="862035"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a:t>Results</a:t>
            </a:r>
          </a:p>
        </p:txBody>
      </p:sp>
      <p:cxnSp>
        <p:nvCxnSpPr>
          <p:cNvPr id="30" name="Straight Arrow Connector 29"/>
          <p:cNvCxnSpPr/>
          <p:nvPr/>
        </p:nvCxnSpPr>
        <p:spPr bwMode="auto">
          <a:xfrm>
            <a:off x="2743200" y="1905000"/>
            <a:ext cx="838200" cy="0"/>
          </a:xfrm>
          <a:prstGeom prst="straightConnector1">
            <a:avLst/>
          </a:prstGeom>
          <a:ln>
            <a:solidFill>
              <a:srgbClr val="3366FF"/>
            </a:solidFill>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32" name="TextBox 31"/>
          <p:cNvSpPr txBox="1"/>
          <p:nvPr/>
        </p:nvSpPr>
        <p:spPr>
          <a:xfrm>
            <a:off x="2789923" y="1447800"/>
            <a:ext cx="72092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a:t>Query</a:t>
            </a:r>
            <a:endParaRPr lang="en-US"/>
          </a:p>
        </p:txBody>
      </p:sp>
    </p:spTree>
    <p:extLst>
      <p:ext uri="{BB962C8B-B14F-4D97-AF65-F5344CB8AC3E}">
        <p14:creationId xmlns:p14="http://schemas.microsoft.com/office/powerpoint/2010/main" val="2744278265"/>
      </p:ext>
    </p:extLst>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a:spLocks noGrp="1"/>
          </p:cNvSpPr>
          <p:nvPr>
            <p:ph type="sldNum" sz="quarter" idx="2"/>
          </p:nvPr>
        </p:nvSpPr>
        <p:spPr/>
        <p:txBody>
          <a:bodyPr/>
          <a:lstStyle>
            <a:lvl1pPr>
              <a:spcBef>
                <a:spcPts val="0"/>
              </a:spcBef>
            </a:lvl1pPr>
          </a:lstStyle>
          <a:p>
            <a:pPr lvl="0"/>
            <a:fld id="{86CB4B4D-7CA3-9044-876B-883B54F8677D}" type="slidenum">
              <a:rPr lang="en-US" smtClean="0"/>
              <a:pPr lvl="0"/>
              <a:t>14</a:t>
            </a:fld>
            <a:endParaRPr lang="en-US"/>
          </a:p>
        </p:txBody>
      </p:sp>
      <p:sp>
        <p:nvSpPr>
          <p:cNvPr id="15" name="Shape 15"/>
          <p:cNvSpPr/>
          <p:nvPr/>
        </p:nvSpPr>
        <p:spPr>
          <a:xfrm>
            <a:off x="76200" y="1328677"/>
            <a:ext cx="4724400" cy="2585323"/>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marL="285750" lvl="0" indent="-285750">
              <a:buSzPct val="100000"/>
              <a:buFont typeface="Arial"/>
              <a:buChar char="•"/>
              <a:defRPr>
                <a:solidFill>
                  <a:srgbClr val="000000"/>
                </a:solidFill>
              </a:defRPr>
            </a:pPr>
            <a:r>
              <a:rPr lang="en-US" dirty="0">
                <a:latin typeface="Arial"/>
                <a:ea typeface="Arial"/>
                <a:cs typeface="Arial"/>
                <a:sym typeface="Arial"/>
              </a:rPr>
              <a:t>Countries will perform their own </a:t>
            </a:r>
            <a:r>
              <a:rPr lang="en-US" b="1" dirty="0">
                <a:latin typeface="Arial"/>
                <a:ea typeface="Arial"/>
                <a:cs typeface="Arial"/>
                <a:sym typeface="Arial"/>
              </a:rPr>
              <a:t>scene-based</a:t>
            </a:r>
            <a:r>
              <a:rPr lang="en-US" dirty="0">
                <a:latin typeface="Arial"/>
                <a:ea typeface="Arial"/>
                <a:cs typeface="Arial"/>
                <a:sym typeface="Arial"/>
              </a:rPr>
              <a:t> data search and discovery and then download processed </a:t>
            </a:r>
            <a:r>
              <a:rPr lang="en-US" b="1" dirty="0">
                <a:latin typeface="Arial"/>
                <a:ea typeface="Arial"/>
                <a:cs typeface="Arial"/>
                <a:sym typeface="Arial"/>
              </a:rPr>
              <a:t>thematic data products.</a:t>
            </a:r>
          </a:p>
          <a:p>
            <a:pPr marL="285750" lvl="0" indent="-285750">
              <a:buSzPct val="100000"/>
              <a:buFont typeface="Arial"/>
              <a:buChar char="•"/>
              <a:defRPr>
                <a:solidFill>
                  <a:srgbClr val="000000"/>
                </a:solidFill>
              </a:defRPr>
            </a:pPr>
            <a:r>
              <a:rPr lang="en-US" dirty="0">
                <a:latin typeface="Arial"/>
                <a:ea typeface="Arial"/>
                <a:cs typeface="Arial"/>
                <a:sym typeface="Arial"/>
              </a:rPr>
              <a:t>Countries will perform their own </a:t>
            </a:r>
            <a:r>
              <a:rPr lang="en-US" b="1" dirty="0">
                <a:latin typeface="Arial"/>
                <a:ea typeface="Arial"/>
                <a:cs typeface="Arial"/>
                <a:sym typeface="Arial"/>
              </a:rPr>
              <a:t>analyses</a:t>
            </a:r>
            <a:r>
              <a:rPr lang="en-US" dirty="0">
                <a:latin typeface="Arial"/>
                <a:ea typeface="Arial"/>
                <a:cs typeface="Arial"/>
                <a:sym typeface="Arial"/>
              </a:rPr>
              <a:t> and coverage assessments using the COVE tool.</a:t>
            </a:r>
          </a:p>
          <a:p>
            <a:pPr marL="285750" lvl="0" indent="-285750">
              <a:buSzPct val="100000"/>
              <a:buFont typeface="Arial"/>
              <a:buChar char="•"/>
              <a:defRPr>
                <a:solidFill>
                  <a:srgbClr val="000000"/>
                </a:solidFill>
              </a:defRPr>
            </a:pPr>
            <a:r>
              <a:rPr lang="en-US" dirty="0">
                <a:latin typeface="Arial"/>
                <a:ea typeface="Arial"/>
                <a:cs typeface="Arial"/>
                <a:sym typeface="Arial"/>
              </a:rPr>
              <a:t>CEOS will provide </a:t>
            </a:r>
            <a:r>
              <a:rPr lang="en-US" b="1" dirty="0">
                <a:latin typeface="Arial"/>
                <a:ea typeface="Arial"/>
                <a:cs typeface="Arial"/>
                <a:sym typeface="Arial"/>
              </a:rPr>
              <a:t>training</a:t>
            </a:r>
            <a:r>
              <a:rPr lang="en-US" dirty="0">
                <a:latin typeface="Arial"/>
                <a:ea typeface="Arial"/>
                <a:cs typeface="Arial"/>
                <a:sym typeface="Arial"/>
              </a:rPr>
              <a:t> for systems engineering tools and Data Services.</a:t>
            </a:r>
          </a:p>
        </p:txBody>
      </p:sp>
      <p:sp>
        <p:nvSpPr>
          <p:cNvPr id="5" name="Shape 3"/>
          <p:cNvSpPr/>
          <p:nvPr/>
        </p:nvSpPr>
        <p:spPr>
          <a:xfrm>
            <a:off x="2130871" y="284202"/>
            <a:ext cx="5336729" cy="553998"/>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US" sz="3600" b="1" dirty="0">
                <a:solidFill>
                  <a:srgbClr val="FFFFFF"/>
                </a:solidFill>
                <a:latin typeface="Proxima Nova Regular"/>
                <a:ea typeface="Proxima Nova Regular"/>
                <a:cs typeface="Proxima Nova Regular"/>
                <a:sym typeface="Proxima Nova Regular"/>
              </a:rPr>
              <a:t>Data Services Vision</a:t>
            </a:r>
            <a:endParaRPr sz="3600" b="1" dirty="0">
              <a:solidFill>
                <a:srgbClr val="FFFFFF"/>
              </a:solidFill>
              <a:latin typeface="Proxima Nova Regular"/>
              <a:ea typeface="Proxima Nova Regular"/>
              <a:cs typeface="Proxima Nova Regular"/>
              <a:sym typeface="Proxima Nova Regular"/>
            </a:endParaRPr>
          </a:p>
        </p:txBody>
      </p:sp>
      <p:sp>
        <p:nvSpPr>
          <p:cNvPr id="6" name="Shape 15"/>
          <p:cNvSpPr/>
          <p:nvPr/>
        </p:nvSpPr>
        <p:spPr>
          <a:xfrm>
            <a:off x="52350" y="3886200"/>
            <a:ext cx="8710650" cy="23083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85750" lvl="0" indent="-285750">
              <a:buSzPct val="100000"/>
              <a:buFont typeface="Arial"/>
              <a:buChar char="•"/>
              <a:defRPr>
                <a:solidFill>
                  <a:srgbClr val="000000"/>
                </a:solidFill>
              </a:defRPr>
            </a:pPr>
            <a:r>
              <a:rPr lang="en-US" dirty="0">
                <a:latin typeface="Arial"/>
                <a:ea typeface="Arial"/>
                <a:cs typeface="Arial"/>
                <a:sym typeface="Arial"/>
              </a:rPr>
              <a:t>Countries that desire an in-country </a:t>
            </a:r>
            <a:r>
              <a:rPr lang="en-US" b="1" dirty="0">
                <a:latin typeface="Arial"/>
                <a:ea typeface="Arial"/>
                <a:cs typeface="Arial"/>
                <a:sym typeface="Arial"/>
              </a:rPr>
              <a:t>Space Data Management System (SDMS)</a:t>
            </a:r>
            <a:r>
              <a:rPr lang="en-US" dirty="0">
                <a:latin typeface="Arial"/>
                <a:ea typeface="Arial"/>
                <a:cs typeface="Arial"/>
                <a:sym typeface="Arial"/>
              </a:rPr>
              <a:t> will be provided with a modular data services solution.  These data services will utilize cloud-based storage and computing.  </a:t>
            </a:r>
          </a:p>
          <a:p>
            <a:pPr marL="285750" lvl="0" indent="-285750">
              <a:buSzPct val="100000"/>
              <a:buFont typeface="Arial"/>
              <a:buChar char="•"/>
              <a:defRPr>
                <a:solidFill>
                  <a:srgbClr val="000000"/>
                </a:solidFill>
              </a:defRPr>
            </a:pPr>
            <a:r>
              <a:rPr lang="en-US" dirty="0">
                <a:latin typeface="Arial"/>
                <a:ea typeface="Arial"/>
                <a:cs typeface="Arial"/>
                <a:sym typeface="Arial"/>
              </a:rPr>
              <a:t>CEOS will fund limited </a:t>
            </a:r>
            <a:r>
              <a:rPr lang="en-US" b="1" dirty="0">
                <a:latin typeface="Arial"/>
                <a:ea typeface="Arial"/>
                <a:cs typeface="Arial"/>
                <a:sym typeface="Arial"/>
              </a:rPr>
              <a:t>data services prototypes </a:t>
            </a:r>
            <a:r>
              <a:rPr lang="en-US" dirty="0">
                <a:latin typeface="Arial"/>
                <a:ea typeface="Arial"/>
                <a:cs typeface="Arial"/>
                <a:sym typeface="Arial"/>
              </a:rPr>
              <a:t>for short durations (~1 year), but will require funding from stakeholders (e.g., GFOI) for long-term operations. </a:t>
            </a:r>
          </a:p>
          <a:p>
            <a:pPr marL="285750" lvl="0" indent="-285750">
              <a:buSzPct val="100000"/>
              <a:buFont typeface="Arial"/>
              <a:buChar char="•"/>
              <a:defRPr>
                <a:solidFill>
                  <a:srgbClr val="000000"/>
                </a:solidFill>
              </a:defRPr>
            </a:pPr>
            <a:r>
              <a:rPr lang="en-US" dirty="0">
                <a:latin typeface="Arial"/>
                <a:ea typeface="Arial"/>
                <a:cs typeface="Arial"/>
                <a:sym typeface="Arial"/>
              </a:rPr>
              <a:t>CEOS will continue to develop new tools (e.g., </a:t>
            </a:r>
            <a:r>
              <a:rPr lang="en-US" b="1" dirty="0">
                <a:latin typeface="Arial"/>
                <a:ea typeface="Arial"/>
                <a:cs typeface="Arial"/>
                <a:sym typeface="Arial"/>
              </a:rPr>
              <a:t>Data Cubes</a:t>
            </a:r>
            <a:r>
              <a:rPr lang="en-US" dirty="0">
                <a:latin typeface="Arial"/>
                <a:ea typeface="Arial"/>
                <a:cs typeface="Arial"/>
                <a:sym typeface="Arial"/>
              </a:rPr>
              <a:t>), add enhancements to existing data services (e.g., </a:t>
            </a:r>
            <a:r>
              <a:rPr lang="en-US" b="1" dirty="0">
                <a:latin typeface="Arial"/>
                <a:ea typeface="Arial"/>
                <a:cs typeface="Arial"/>
                <a:sym typeface="Arial"/>
              </a:rPr>
              <a:t>automated data processing and download</a:t>
            </a:r>
            <a:r>
              <a:rPr lang="en-US" dirty="0">
                <a:latin typeface="Arial"/>
                <a:ea typeface="Arial"/>
                <a:cs typeface="Arial"/>
                <a:sym typeface="Arial"/>
              </a:rPr>
              <a:t>), and provide updated training, as needed.</a:t>
            </a:r>
          </a:p>
        </p:txBody>
      </p:sp>
      <p:pic>
        <p:nvPicPr>
          <p:cNvPr id="3" name="Picture 2"/>
          <p:cNvPicPr>
            <a:picLocks noChangeAspect="1"/>
          </p:cNvPicPr>
          <p:nvPr/>
        </p:nvPicPr>
        <p:blipFill>
          <a:blip r:embed="rId2"/>
          <a:stretch>
            <a:fillRect/>
          </a:stretch>
        </p:blipFill>
        <p:spPr>
          <a:xfrm>
            <a:off x="5105400" y="1295400"/>
            <a:ext cx="3677587" cy="2438400"/>
          </a:xfrm>
          <a:prstGeom prst="rect">
            <a:avLst/>
          </a:prstGeom>
        </p:spPr>
      </p:pic>
    </p:spTree>
    <p:extLst>
      <p:ext uri="{BB962C8B-B14F-4D97-AF65-F5344CB8AC3E}">
        <p14:creationId xmlns:p14="http://schemas.microsoft.com/office/powerpoint/2010/main" val="3697565768"/>
      </p:ext>
    </p:extLst>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81000" y="1463445"/>
            <a:ext cx="3352800" cy="4092919"/>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oAutofit/>
          </a:bodyPr>
          <a:lstStyle>
            <a:lvl1pPr algn="ctr">
              <a:defRPr sz="1600"/>
            </a:lvl1pPr>
          </a:lstStyle>
          <a:p>
            <a:r>
              <a:rPr lang="en-US" b="1" i="1" dirty="0" smtClean="0"/>
              <a:t>SDMS Framework</a:t>
            </a:r>
            <a:endParaRPr lang="en-US" b="1" i="1" dirty="0"/>
          </a:p>
        </p:txBody>
      </p:sp>
      <p:sp>
        <p:nvSpPr>
          <p:cNvPr id="14" name="Shape 14"/>
          <p:cNvSpPr>
            <a:spLocks noGrp="1"/>
          </p:cNvSpPr>
          <p:nvPr>
            <p:ph type="sldNum" sz="quarter" idx="2"/>
          </p:nvPr>
        </p:nvSpPr>
        <p:spPr/>
        <p:txBody>
          <a:bodyPr/>
          <a:lstStyle>
            <a:lvl1pPr>
              <a:spcBef>
                <a:spcPts val="0"/>
              </a:spcBef>
            </a:lvl1pPr>
          </a:lstStyle>
          <a:p>
            <a:pPr lvl="0"/>
            <a:fld id="{86CB4B4D-7CA3-9044-876B-883B54F8677D}" type="slidenum">
              <a:rPr lang="en-US" smtClean="0"/>
              <a:pPr lvl="0"/>
              <a:t>15</a:t>
            </a:fld>
            <a:endParaRPr lang="en-US"/>
          </a:p>
        </p:txBody>
      </p:sp>
      <p:sp>
        <p:nvSpPr>
          <p:cNvPr id="5" name="Shape 3"/>
          <p:cNvSpPr/>
          <p:nvPr/>
        </p:nvSpPr>
        <p:spPr>
          <a:xfrm>
            <a:off x="1978471" y="76200"/>
            <a:ext cx="5793929" cy="90486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lnSpc>
                <a:spcPct val="80000"/>
              </a:lnSpc>
              <a:defRPr>
                <a:solidFill>
                  <a:srgbClr val="000000"/>
                </a:solidFill>
              </a:defRPr>
            </a:pPr>
            <a:r>
              <a:rPr lang="en-US" sz="3600" b="1" dirty="0" smtClean="0">
                <a:solidFill>
                  <a:srgbClr val="FFFFFF"/>
                </a:solidFill>
                <a:latin typeface="Proxima Nova Regular"/>
                <a:ea typeface="Proxima Nova Regular"/>
                <a:cs typeface="Proxima Nova Regular"/>
                <a:sym typeface="Proxima Nova Regular"/>
              </a:rPr>
              <a:t>Data Services </a:t>
            </a:r>
            <a:br>
              <a:rPr lang="en-US" sz="3600" b="1" dirty="0" smtClean="0">
                <a:solidFill>
                  <a:srgbClr val="FFFFFF"/>
                </a:solidFill>
                <a:latin typeface="Proxima Nova Regular"/>
                <a:ea typeface="Proxima Nova Regular"/>
                <a:cs typeface="Proxima Nova Regular"/>
                <a:sym typeface="Proxima Nova Regular"/>
              </a:rPr>
            </a:br>
            <a:r>
              <a:rPr lang="en-US" sz="3600" b="1" dirty="0" smtClean="0">
                <a:solidFill>
                  <a:srgbClr val="FFFFFF"/>
                </a:solidFill>
                <a:latin typeface="Proxima Nova Regular"/>
                <a:ea typeface="Proxima Nova Regular"/>
                <a:cs typeface="Proxima Nova Regular"/>
                <a:sym typeface="Proxima Nova Regular"/>
              </a:rPr>
              <a:t>Framework</a:t>
            </a:r>
            <a:endParaRPr sz="3600" b="1" dirty="0">
              <a:solidFill>
                <a:srgbClr val="FFFFFF"/>
              </a:solidFill>
              <a:latin typeface="Proxima Nova Regular"/>
              <a:ea typeface="Proxima Nova Regular"/>
              <a:cs typeface="Proxima Nova Regular"/>
              <a:sym typeface="Proxima Nova Regular"/>
            </a:endParaRPr>
          </a:p>
        </p:txBody>
      </p:sp>
      <p:sp>
        <p:nvSpPr>
          <p:cNvPr id="8" name="TextBox 7"/>
          <p:cNvSpPr txBox="1"/>
          <p:nvPr/>
        </p:nvSpPr>
        <p:spPr>
          <a:xfrm>
            <a:off x="4356728" y="2004312"/>
            <a:ext cx="2577472" cy="338554"/>
          </a:xfrm>
          <a:prstGeom prst="rect">
            <a:avLst/>
          </a:prstGeom>
          <a:solidFill>
            <a:schemeClr val="accent6">
              <a:lumMod val="40000"/>
              <a:lumOff val="60000"/>
            </a:schemeClr>
          </a:solidFill>
          <a:ln>
            <a:solidFill>
              <a:srgbClr val="000001"/>
            </a:solidFill>
          </a:ln>
        </p:spPr>
        <p:txBody>
          <a:bodyPr wrap="square" rtlCol="0">
            <a:spAutoFit/>
          </a:bodyPr>
          <a:lstStyle/>
          <a:p>
            <a:pPr algn="ctr"/>
            <a:r>
              <a:rPr lang="en-US" sz="1600" dirty="0" smtClean="0"/>
              <a:t>Remote Data Sources</a:t>
            </a:r>
            <a:endParaRPr lang="en-US" sz="1600" dirty="0"/>
          </a:p>
        </p:txBody>
      </p:sp>
      <p:sp>
        <p:nvSpPr>
          <p:cNvPr id="11" name="TextBox 10"/>
          <p:cNvSpPr txBox="1"/>
          <p:nvPr/>
        </p:nvSpPr>
        <p:spPr>
          <a:xfrm>
            <a:off x="808987" y="3012271"/>
            <a:ext cx="2468817" cy="584775"/>
          </a:xfrm>
          <a:prstGeom prst="rect">
            <a:avLst/>
          </a:prstGeom>
          <a:solidFill>
            <a:schemeClr val="accent3">
              <a:lumMod val="40000"/>
              <a:lumOff val="60000"/>
            </a:schemeClr>
          </a:solidFill>
          <a:ln>
            <a:solidFill>
              <a:srgbClr val="000001"/>
            </a:solidFill>
          </a:ln>
        </p:spPr>
        <p:txBody>
          <a:bodyPr wrap="square" rtlCol="0">
            <a:spAutoFit/>
          </a:bodyPr>
          <a:lstStyle>
            <a:lvl1pPr algn="ctr">
              <a:defRPr sz="1600"/>
            </a:lvl1pPr>
          </a:lstStyle>
          <a:p>
            <a:r>
              <a:rPr lang="en-US" dirty="0" smtClean="0"/>
              <a:t>Tool Integration Framework</a:t>
            </a:r>
            <a:endParaRPr lang="en-US" dirty="0"/>
          </a:p>
        </p:txBody>
      </p:sp>
      <p:sp>
        <p:nvSpPr>
          <p:cNvPr id="19" name="TextBox 18"/>
          <p:cNvSpPr txBox="1"/>
          <p:nvPr/>
        </p:nvSpPr>
        <p:spPr>
          <a:xfrm>
            <a:off x="4355436" y="2550474"/>
            <a:ext cx="2578764" cy="338554"/>
          </a:xfrm>
          <a:prstGeom prst="rect">
            <a:avLst/>
          </a:prstGeom>
          <a:solidFill>
            <a:schemeClr val="accent6">
              <a:lumMod val="40000"/>
              <a:lumOff val="60000"/>
            </a:schemeClr>
          </a:solidFill>
          <a:ln>
            <a:solidFill>
              <a:srgbClr val="000001"/>
            </a:solidFill>
          </a:ln>
        </p:spPr>
        <p:txBody>
          <a:bodyPr wrap="square" rtlCol="0">
            <a:spAutoFit/>
          </a:bodyPr>
          <a:lstStyle/>
          <a:p>
            <a:pPr algn="ctr"/>
            <a:r>
              <a:rPr lang="en-US" sz="1600" dirty="0" smtClean="0"/>
              <a:t>Custom Data Sources</a:t>
            </a:r>
            <a:endParaRPr lang="en-US" sz="1600" dirty="0"/>
          </a:p>
        </p:txBody>
      </p:sp>
      <p:sp>
        <p:nvSpPr>
          <p:cNvPr id="31" name="TextBox 30"/>
          <p:cNvSpPr txBox="1"/>
          <p:nvPr/>
        </p:nvSpPr>
        <p:spPr>
          <a:xfrm>
            <a:off x="807694" y="1920646"/>
            <a:ext cx="2519203" cy="830997"/>
          </a:xfrm>
          <a:prstGeom prst="rect">
            <a:avLst/>
          </a:prstGeom>
          <a:solidFill>
            <a:schemeClr val="accent3">
              <a:lumMod val="40000"/>
              <a:lumOff val="60000"/>
            </a:schemeClr>
          </a:solidFill>
          <a:ln>
            <a:solidFill>
              <a:srgbClr val="000001"/>
            </a:solidFill>
          </a:ln>
        </p:spPr>
        <p:txBody>
          <a:bodyPr wrap="square" rtlCol="0">
            <a:spAutoFit/>
          </a:bodyPr>
          <a:lstStyle>
            <a:lvl1pPr algn="ctr">
              <a:defRPr sz="1600"/>
            </a:lvl1pPr>
          </a:lstStyle>
          <a:p>
            <a:endParaRPr lang="en-US" dirty="0" smtClean="0"/>
          </a:p>
          <a:p>
            <a:r>
              <a:rPr lang="en-US" dirty="0" smtClean="0"/>
              <a:t>Federated Database</a:t>
            </a:r>
          </a:p>
          <a:p>
            <a:endParaRPr lang="en-US" dirty="0"/>
          </a:p>
        </p:txBody>
      </p:sp>
      <p:sp>
        <p:nvSpPr>
          <p:cNvPr id="32" name="TextBox 31"/>
          <p:cNvSpPr txBox="1"/>
          <p:nvPr/>
        </p:nvSpPr>
        <p:spPr>
          <a:xfrm>
            <a:off x="822991" y="3853892"/>
            <a:ext cx="2468817" cy="584775"/>
          </a:xfrm>
          <a:prstGeom prst="rect">
            <a:avLst/>
          </a:prstGeom>
          <a:solidFill>
            <a:schemeClr val="accent3">
              <a:lumMod val="40000"/>
              <a:lumOff val="60000"/>
            </a:schemeClr>
          </a:solidFill>
          <a:ln>
            <a:solidFill>
              <a:srgbClr val="000001"/>
            </a:solidFill>
          </a:ln>
        </p:spPr>
        <p:txBody>
          <a:bodyPr wrap="square" rtlCol="0">
            <a:spAutoFit/>
          </a:bodyPr>
          <a:lstStyle>
            <a:lvl1pPr algn="ctr">
              <a:defRPr sz="1600"/>
            </a:lvl1pPr>
          </a:lstStyle>
          <a:p>
            <a:r>
              <a:rPr lang="en-US" dirty="0" smtClean="0"/>
              <a:t>Modular Component Framework</a:t>
            </a:r>
            <a:endParaRPr lang="en-US" dirty="0"/>
          </a:p>
        </p:txBody>
      </p:sp>
      <p:sp>
        <p:nvSpPr>
          <p:cNvPr id="34" name="TextBox 33"/>
          <p:cNvSpPr txBox="1"/>
          <p:nvPr/>
        </p:nvSpPr>
        <p:spPr>
          <a:xfrm>
            <a:off x="4343400" y="1463446"/>
            <a:ext cx="2590800" cy="338554"/>
          </a:xfrm>
          <a:prstGeom prst="rect">
            <a:avLst/>
          </a:prstGeom>
          <a:solidFill>
            <a:schemeClr val="accent6">
              <a:lumMod val="40000"/>
              <a:lumOff val="60000"/>
            </a:schemeClr>
          </a:solidFill>
          <a:ln>
            <a:solidFill>
              <a:srgbClr val="000001"/>
            </a:solidFill>
          </a:ln>
        </p:spPr>
        <p:txBody>
          <a:bodyPr wrap="square" rtlCol="0">
            <a:spAutoFit/>
          </a:bodyPr>
          <a:lstStyle>
            <a:lvl1pPr algn="ctr">
              <a:defRPr sz="1600"/>
            </a:lvl1pPr>
          </a:lstStyle>
          <a:p>
            <a:r>
              <a:rPr lang="en-US" dirty="0" smtClean="0"/>
              <a:t>Loaded Data</a:t>
            </a:r>
            <a:endParaRPr lang="en-US" dirty="0"/>
          </a:p>
        </p:txBody>
      </p:sp>
      <p:sp>
        <p:nvSpPr>
          <p:cNvPr id="37" name="TextBox 36"/>
          <p:cNvSpPr txBox="1"/>
          <p:nvPr/>
        </p:nvSpPr>
        <p:spPr>
          <a:xfrm>
            <a:off x="2978065" y="1981617"/>
            <a:ext cx="299739" cy="144655"/>
          </a:xfrm>
          <a:prstGeom prst="rect">
            <a:avLst/>
          </a:prstGeom>
          <a:solidFill>
            <a:srgbClr val="FFFF00"/>
          </a:solidFill>
          <a:ln>
            <a:noFill/>
          </a:ln>
        </p:spPr>
        <p:txBody>
          <a:bodyPr wrap="square" lIns="18288" tIns="18288" rIns="18288" bIns="18288" rtlCol="0" anchor="ctr" anchorCtr="0">
            <a:spAutoFit/>
          </a:bodyPr>
          <a:lstStyle>
            <a:lvl1pPr algn="ctr">
              <a:defRPr sz="1600"/>
            </a:lvl1pPr>
          </a:lstStyle>
          <a:p>
            <a:r>
              <a:rPr lang="en-US" sz="700" dirty="0" smtClean="0">
                <a:latin typeface="Arial" panose="020B0604020202020204" pitchFamily="34" charset="0"/>
                <a:cs typeface="Arial" panose="020B0604020202020204" pitchFamily="34" charset="0"/>
              </a:rPr>
              <a:t>AWS</a:t>
            </a:r>
            <a:endParaRPr lang="en-US" sz="700" dirty="0">
              <a:latin typeface="Arial" panose="020B0604020202020204" pitchFamily="34" charset="0"/>
              <a:cs typeface="Arial" panose="020B0604020202020204" pitchFamily="34" charset="0"/>
            </a:endParaRPr>
          </a:p>
        </p:txBody>
      </p:sp>
      <p:sp>
        <p:nvSpPr>
          <p:cNvPr id="38" name="TextBox 37"/>
          <p:cNvSpPr txBox="1"/>
          <p:nvPr/>
        </p:nvSpPr>
        <p:spPr>
          <a:xfrm>
            <a:off x="6634461" y="1494758"/>
            <a:ext cx="299739" cy="144655"/>
          </a:xfrm>
          <a:prstGeom prst="rect">
            <a:avLst/>
          </a:prstGeom>
          <a:solidFill>
            <a:srgbClr val="FFFF00"/>
          </a:solidFill>
          <a:ln>
            <a:noFill/>
          </a:ln>
        </p:spPr>
        <p:txBody>
          <a:bodyPr wrap="square" lIns="18288" tIns="18288" rIns="18288" bIns="18288" rtlCol="0" anchor="ctr" anchorCtr="0">
            <a:spAutoFit/>
          </a:bodyPr>
          <a:lstStyle>
            <a:lvl1pPr algn="ctr">
              <a:defRPr sz="1600"/>
            </a:lvl1pPr>
          </a:lstStyle>
          <a:p>
            <a:r>
              <a:rPr lang="en-US" sz="700" dirty="0" smtClean="0">
                <a:latin typeface="Arial" panose="020B0604020202020204" pitchFamily="34" charset="0"/>
                <a:cs typeface="Arial" panose="020B0604020202020204" pitchFamily="34" charset="0"/>
              </a:rPr>
              <a:t>AWS</a:t>
            </a:r>
            <a:endParaRPr lang="en-US" sz="700" dirty="0">
              <a:latin typeface="Arial" panose="020B0604020202020204" pitchFamily="34" charset="0"/>
              <a:cs typeface="Arial" panose="020B0604020202020204" pitchFamily="34" charset="0"/>
            </a:endParaRPr>
          </a:p>
        </p:txBody>
      </p:sp>
      <p:sp>
        <p:nvSpPr>
          <p:cNvPr id="39" name="TextBox 38"/>
          <p:cNvSpPr txBox="1"/>
          <p:nvPr/>
        </p:nvSpPr>
        <p:spPr>
          <a:xfrm>
            <a:off x="2978064" y="3853892"/>
            <a:ext cx="299739" cy="144655"/>
          </a:xfrm>
          <a:prstGeom prst="rect">
            <a:avLst/>
          </a:prstGeom>
          <a:solidFill>
            <a:srgbClr val="FFFF00"/>
          </a:solidFill>
          <a:ln>
            <a:noFill/>
          </a:ln>
        </p:spPr>
        <p:txBody>
          <a:bodyPr wrap="square" lIns="18288" tIns="18288" rIns="18288" bIns="18288" rtlCol="0" anchor="ctr" anchorCtr="0">
            <a:spAutoFit/>
          </a:bodyPr>
          <a:lstStyle>
            <a:lvl1pPr algn="ctr">
              <a:defRPr sz="1600"/>
            </a:lvl1pPr>
          </a:lstStyle>
          <a:p>
            <a:r>
              <a:rPr lang="en-US" sz="700" dirty="0" smtClean="0">
                <a:latin typeface="Arial" panose="020B0604020202020204" pitchFamily="34" charset="0"/>
                <a:cs typeface="Arial" panose="020B0604020202020204" pitchFamily="34" charset="0"/>
              </a:rPr>
              <a:t>AWS</a:t>
            </a:r>
            <a:endParaRPr lang="en-US" sz="700" dirty="0">
              <a:latin typeface="Arial" panose="020B0604020202020204" pitchFamily="34" charset="0"/>
              <a:cs typeface="Arial" panose="020B0604020202020204" pitchFamily="34" charset="0"/>
            </a:endParaRPr>
          </a:p>
        </p:txBody>
      </p:sp>
      <p:sp>
        <p:nvSpPr>
          <p:cNvPr id="40" name="TextBox 39"/>
          <p:cNvSpPr txBox="1"/>
          <p:nvPr/>
        </p:nvSpPr>
        <p:spPr>
          <a:xfrm>
            <a:off x="2928233" y="3072427"/>
            <a:ext cx="299739" cy="144655"/>
          </a:xfrm>
          <a:prstGeom prst="rect">
            <a:avLst/>
          </a:prstGeom>
          <a:solidFill>
            <a:srgbClr val="FFFF00"/>
          </a:solidFill>
          <a:ln>
            <a:noFill/>
          </a:ln>
        </p:spPr>
        <p:txBody>
          <a:bodyPr wrap="square" lIns="18288" tIns="18288" rIns="18288" bIns="18288" rtlCol="0" anchor="ctr" anchorCtr="0">
            <a:spAutoFit/>
          </a:bodyPr>
          <a:lstStyle>
            <a:lvl1pPr algn="ctr">
              <a:defRPr sz="1600"/>
            </a:lvl1pPr>
          </a:lstStyle>
          <a:p>
            <a:r>
              <a:rPr lang="en-US" sz="700" dirty="0" smtClean="0">
                <a:latin typeface="Arial" panose="020B0604020202020204" pitchFamily="34" charset="0"/>
                <a:cs typeface="Arial" panose="020B0604020202020204" pitchFamily="34" charset="0"/>
              </a:rPr>
              <a:t>AWS</a:t>
            </a:r>
            <a:endParaRPr lang="en-US" sz="700" dirty="0">
              <a:latin typeface="Arial" panose="020B0604020202020204" pitchFamily="34" charset="0"/>
              <a:cs typeface="Arial" panose="020B0604020202020204" pitchFamily="34" charset="0"/>
            </a:endParaRPr>
          </a:p>
        </p:txBody>
      </p:sp>
      <p:cxnSp>
        <p:nvCxnSpPr>
          <p:cNvPr id="3" name="Straight Connector 2"/>
          <p:cNvCxnSpPr>
            <a:stCxn id="31" idx="3"/>
            <a:endCxn id="34" idx="1"/>
          </p:cNvCxnSpPr>
          <p:nvPr/>
        </p:nvCxnSpPr>
        <p:spPr>
          <a:xfrm flipV="1">
            <a:off x="3326897" y="1632723"/>
            <a:ext cx="1016503" cy="703422"/>
          </a:xfrm>
          <a:prstGeom prst="line">
            <a:avLst/>
          </a:prstGeom>
          <a:noFill/>
          <a:ln w="12700" cap="flat">
            <a:solidFill>
              <a:schemeClr val="tx1"/>
            </a:solidFill>
            <a:prstDash val="solid"/>
            <a:bevel/>
          </a:ln>
          <a:effectLst>
            <a:outerShdw blurRad="38100" dist="20000" dir="5400000" rotWithShape="0">
              <a:srgbClr val="000000">
                <a:alpha val="0"/>
              </a:srgbClr>
            </a:outerShdw>
          </a:effectLst>
        </p:spPr>
        <p:style>
          <a:lnRef idx="0">
            <a:scrgbClr r="0" g="0" b="0"/>
          </a:lnRef>
          <a:fillRef idx="0">
            <a:scrgbClr r="0" g="0" b="0"/>
          </a:fillRef>
          <a:effectRef idx="0">
            <a:scrgbClr r="0" g="0" b="0"/>
          </a:effectRef>
          <a:fontRef idx="none"/>
        </p:style>
      </p:cxnSp>
      <p:cxnSp>
        <p:nvCxnSpPr>
          <p:cNvPr id="42" name="Straight Connector 41"/>
          <p:cNvCxnSpPr>
            <a:stCxn id="31" idx="3"/>
            <a:endCxn id="19" idx="1"/>
          </p:cNvCxnSpPr>
          <p:nvPr/>
        </p:nvCxnSpPr>
        <p:spPr>
          <a:xfrm>
            <a:off x="3326897" y="2336145"/>
            <a:ext cx="1028539" cy="383606"/>
          </a:xfrm>
          <a:prstGeom prst="line">
            <a:avLst/>
          </a:prstGeom>
          <a:noFill/>
          <a:ln w="12700" cap="flat">
            <a:solidFill>
              <a:schemeClr val="tx1"/>
            </a:solidFill>
            <a:prstDash val="solid"/>
            <a:bevel/>
          </a:ln>
          <a:effectLst>
            <a:outerShdw blurRad="38100" dist="20000" dir="5400000" rotWithShape="0">
              <a:srgbClr val="000000">
                <a:alpha val="0"/>
              </a:srgbClr>
            </a:outerShdw>
          </a:effectLst>
        </p:spPr>
        <p:style>
          <a:lnRef idx="0">
            <a:scrgbClr r="0" g="0" b="0"/>
          </a:lnRef>
          <a:fillRef idx="0">
            <a:scrgbClr r="0" g="0" b="0"/>
          </a:fillRef>
          <a:effectRef idx="0">
            <a:scrgbClr r="0" g="0" b="0"/>
          </a:effectRef>
          <a:fontRef idx="none"/>
        </p:style>
      </p:cxnSp>
      <p:cxnSp>
        <p:nvCxnSpPr>
          <p:cNvPr id="43" name="Straight Connector 42"/>
          <p:cNvCxnSpPr>
            <a:stCxn id="31" idx="3"/>
            <a:endCxn id="8" idx="1"/>
          </p:cNvCxnSpPr>
          <p:nvPr/>
        </p:nvCxnSpPr>
        <p:spPr>
          <a:xfrm flipV="1">
            <a:off x="3326897" y="2173589"/>
            <a:ext cx="1029831" cy="162556"/>
          </a:xfrm>
          <a:prstGeom prst="line">
            <a:avLst/>
          </a:prstGeom>
          <a:noFill/>
          <a:ln w="12700" cap="flat">
            <a:solidFill>
              <a:schemeClr val="tx1"/>
            </a:solidFill>
            <a:prstDash val="solid"/>
            <a:bevel/>
          </a:ln>
          <a:effectLst>
            <a:outerShdw blurRad="38100" dist="20000" dir="5400000" rotWithShape="0">
              <a:srgbClr val="000000">
                <a:alpha val="0"/>
              </a:srgbClr>
            </a:outerShdw>
          </a:effectLst>
        </p:spPr>
        <p:style>
          <a:lnRef idx="0">
            <a:scrgbClr r="0" g="0" b="0"/>
          </a:lnRef>
          <a:fillRef idx="0">
            <a:scrgbClr r="0" g="0" b="0"/>
          </a:fillRef>
          <a:effectRef idx="0">
            <a:scrgbClr r="0" g="0" b="0"/>
          </a:effectRef>
          <a:fontRef idx="none"/>
        </p:style>
      </p:cxnSp>
      <p:sp>
        <p:nvSpPr>
          <p:cNvPr id="46" name="TextBox 45"/>
          <p:cNvSpPr txBox="1"/>
          <p:nvPr/>
        </p:nvSpPr>
        <p:spPr>
          <a:xfrm>
            <a:off x="4356728" y="4427316"/>
            <a:ext cx="2592092" cy="338554"/>
          </a:xfrm>
          <a:prstGeom prst="rect">
            <a:avLst/>
          </a:prstGeom>
          <a:solidFill>
            <a:schemeClr val="accent3">
              <a:lumMod val="40000"/>
              <a:lumOff val="60000"/>
            </a:schemeClr>
          </a:solidFill>
          <a:ln>
            <a:solidFill>
              <a:srgbClr val="000001"/>
            </a:solidFill>
          </a:ln>
        </p:spPr>
        <p:txBody>
          <a:bodyPr wrap="square" rtlCol="0">
            <a:spAutoFit/>
          </a:bodyPr>
          <a:lstStyle>
            <a:lvl1pPr algn="ctr">
              <a:defRPr sz="1600"/>
            </a:lvl1pPr>
          </a:lstStyle>
          <a:p>
            <a:r>
              <a:rPr lang="en-US" dirty="0" smtClean="0"/>
              <a:t>Component Modules</a:t>
            </a:r>
            <a:endParaRPr lang="en-US" dirty="0"/>
          </a:p>
        </p:txBody>
      </p:sp>
      <p:sp>
        <p:nvSpPr>
          <p:cNvPr id="47" name="TextBox 46"/>
          <p:cNvSpPr txBox="1"/>
          <p:nvPr/>
        </p:nvSpPr>
        <p:spPr>
          <a:xfrm>
            <a:off x="4373401" y="3390627"/>
            <a:ext cx="2608882" cy="584775"/>
          </a:xfrm>
          <a:prstGeom prst="rect">
            <a:avLst/>
          </a:prstGeom>
          <a:solidFill>
            <a:schemeClr val="accent3">
              <a:lumMod val="40000"/>
              <a:lumOff val="60000"/>
            </a:schemeClr>
          </a:solidFill>
          <a:ln>
            <a:solidFill>
              <a:srgbClr val="000001"/>
            </a:solidFill>
          </a:ln>
        </p:spPr>
        <p:txBody>
          <a:bodyPr wrap="square" rtlCol="0">
            <a:spAutoFit/>
          </a:bodyPr>
          <a:lstStyle>
            <a:lvl1pPr algn="ctr">
              <a:defRPr sz="1600"/>
            </a:lvl1pPr>
          </a:lstStyle>
          <a:p>
            <a:r>
              <a:rPr lang="en-US" dirty="0" smtClean="0"/>
              <a:t>Processing </a:t>
            </a:r>
          </a:p>
          <a:p>
            <a:r>
              <a:rPr lang="en-US" dirty="0" smtClean="0"/>
              <a:t>Tools &amp; Libraries</a:t>
            </a:r>
            <a:endParaRPr lang="en-US" dirty="0"/>
          </a:p>
        </p:txBody>
      </p:sp>
      <p:cxnSp>
        <p:nvCxnSpPr>
          <p:cNvPr id="22" name="Straight Connector 21"/>
          <p:cNvCxnSpPr>
            <a:stCxn id="32" idx="3"/>
            <a:endCxn id="46" idx="1"/>
          </p:cNvCxnSpPr>
          <p:nvPr/>
        </p:nvCxnSpPr>
        <p:spPr>
          <a:xfrm>
            <a:off x="3291808" y="4146280"/>
            <a:ext cx="1064920" cy="450313"/>
          </a:xfrm>
          <a:prstGeom prst="line">
            <a:avLst/>
          </a:prstGeom>
          <a:noFill/>
          <a:ln w="12700" cap="flat">
            <a:solidFill>
              <a:schemeClr val="tx1"/>
            </a:solidFill>
            <a:prstDash val="solid"/>
            <a:bevel/>
          </a:ln>
          <a:effectLst>
            <a:outerShdw blurRad="38100" dist="20000" dir="5400000" rotWithShape="0">
              <a:srgbClr val="000000">
                <a:alpha val="0"/>
              </a:srgbClr>
            </a:outerShdw>
          </a:effectLst>
        </p:spPr>
        <p:style>
          <a:lnRef idx="0">
            <a:scrgbClr r="0" g="0" b="0"/>
          </a:lnRef>
          <a:fillRef idx="0">
            <a:scrgbClr r="0" g="0" b="0"/>
          </a:fillRef>
          <a:effectRef idx="0">
            <a:scrgbClr r="0" g="0" b="0"/>
          </a:effectRef>
          <a:fontRef idx="none"/>
        </p:style>
      </p:cxnSp>
      <p:cxnSp>
        <p:nvCxnSpPr>
          <p:cNvPr id="25" name="Straight Connector 24"/>
          <p:cNvCxnSpPr>
            <a:stCxn id="11" idx="3"/>
            <a:endCxn id="47" idx="1"/>
          </p:cNvCxnSpPr>
          <p:nvPr/>
        </p:nvCxnSpPr>
        <p:spPr>
          <a:xfrm>
            <a:off x="3277804" y="3304659"/>
            <a:ext cx="1095597" cy="378356"/>
          </a:xfrm>
          <a:prstGeom prst="line">
            <a:avLst/>
          </a:prstGeom>
          <a:noFill/>
          <a:ln w="12700" cap="flat">
            <a:solidFill>
              <a:schemeClr val="tx1"/>
            </a:solidFill>
            <a:prstDash val="solid"/>
            <a:bevel/>
          </a:ln>
          <a:effectLst>
            <a:outerShdw blurRad="38100" dist="20000" dir="5400000" rotWithShape="0">
              <a:srgbClr val="000000">
                <a:alpha val="0"/>
              </a:srgbClr>
            </a:outerShdw>
          </a:effectLst>
        </p:spPr>
        <p:style>
          <a:lnRef idx="0">
            <a:scrgbClr r="0" g="0" b="0"/>
          </a:lnRef>
          <a:fillRef idx="0">
            <a:scrgbClr r="0" g="0" b="0"/>
          </a:fillRef>
          <a:effectRef idx="0">
            <a:scrgbClr r="0" g="0" b="0"/>
          </a:effectRef>
          <a:fontRef idx="none"/>
        </p:style>
      </p:cxnSp>
      <p:sp>
        <p:nvSpPr>
          <p:cNvPr id="33" name="TextBox 32"/>
          <p:cNvSpPr txBox="1"/>
          <p:nvPr/>
        </p:nvSpPr>
        <p:spPr>
          <a:xfrm>
            <a:off x="6649081" y="3400704"/>
            <a:ext cx="299739" cy="144655"/>
          </a:xfrm>
          <a:prstGeom prst="rect">
            <a:avLst/>
          </a:prstGeom>
          <a:solidFill>
            <a:srgbClr val="FFFF00"/>
          </a:solidFill>
          <a:ln>
            <a:noFill/>
          </a:ln>
        </p:spPr>
        <p:txBody>
          <a:bodyPr wrap="square" lIns="18288" tIns="18288" rIns="18288" bIns="18288" rtlCol="0" anchor="ctr" anchorCtr="0">
            <a:spAutoFit/>
          </a:bodyPr>
          <a:lstStyle>
            <a:lvl1pPr algn="ctr">
              <a:defRPr sz="1600"/>
            </a:lvl1pPr>
          </a:lstStyle>
          <a:p>
            <a:r>
              <a:rPr lang="en-US" sz="700" dirty="0" smtClean="0">
                <a:latin typeface="Arial" panose="020B0604020202020204" pitchFamily="34" charset="0"/>
                <a:cs typeface="Arial" panose="020B0604020202020204" pitchFamily="34" charset="0"/>
              </a:rPr>
              <a:t>AWS</a:t>
            </a:r>
            <a:endParaRPr lang="en-US" sz="700" dirty="0">
              <a:latin typeface="Arial" panose="020B0604020202020204" pitchFamily="34" charset="0"/>
              <a:cs typeface="Arial" panose="020B0604020202020204" pitchFamily="34" charset="0"/>
            </a:endParaRPr>
          </a:p>
        </p:txBody>
      </p:sp>
      <p:sp>
        <p:nvSpPr>
          <p:cNvPr id="35" name="TextBox 34"/>
          <p:cNvSpPr txBox="1"/>
          <p:nvPr/>
        </p:nvSpPr>
        <p:spPr>
          <a:xfrm>
            <a:off x="6634460" y="2572725"/>
            <a:ext cx="299739" cy="144655"/>
          </a:xfrm>
          <a:prstGeom prst="rect">
            <a:avLst/>
          </a:prstGeom>
          <a:solidFill>
            <a:srgbClr val="FFFF00"/>
          </a:solidFill>
          <a:ln>
            <a:noFill/>
          </a:ln>
        </p:spPr>
        <p:txBody>
          <a:bodyPr wrap="square" lIns="18288" tIns="18288" rIns="18288" bIns="18288" rtlCol="0" anchor="ctr" anchorCtr="0">
            <a:spAutoFit/>
          </a:bodyPr>
          <a:lstStyle>
            <a:lvl1pPr algn="ctr">
              <a:defRPr sz="1600"/>
            </a:lvl1pPr>
          </a:lstStyle>
          <a:p>
            <a:r>
              <a:rPr lang="en-US" sz="700" dirty="0" smtClean="0">
                <a:latin typeface="Arial" panose="020B0604020202020204" pitchFamily="34" charset="0"/>
                <a:cs typeface="Arial" panose="020B0604020202020204" pitchFamily="34" charset="0"/>
              </a:rPr>
              <a:t>AWS</a:t>
            </a:r>
            <a:endParaRPr lang="en-US" sz="700" dirty="0">
              <a:latin typeface="Arial" panose="020B0604020202020204" pitchFamily="34" charset="0"/>
              <a:cs typeface="Arial" panose="020B0604020202020204" pitchFamily="34" charset="0"/>
            </a:endParaRPr>
          </a:p>
        </p:txBody>
      </p:sp>
      <p:sp>
        <p:nvSpPr>
          <p:cNvPr id="49" name="TextBox 48"/>
          <p:cNvSpPr txBox="1"/>
          <p:nvPr/>
        </p:nvSpPr>
        <p:spPr>
          <a:xfrm>
            <a:off x="4355436" y="5206604"/>
            <a:ext cx="2592092" cy="338554"/>
          </a:xfrm>
          <a:prstGeom prst="rect">
            <a:avLst/>
          </a:prstGeom>
          <a:solidFill>
            <a:schemeClr val="accent3">
              <a:lumMod val="40000"/>
              <a:lumOff val="60000"/>
            </a:schemeClr>
          </a:solidFill>
          <a:ln>
            <a:solidFill>
              <a:srgbClr val="000001"/>
            </a:solidFill>
          </a:ln>
        </p:spPr>
        <p:txBody>
          <a:bodyPr wrap="square" rtlCol="0">
            <a:spAutoFit/>
          </a:bodyPr>
          <a:lstStyle>
            <a:lvl1pPr algn="ctr">
              <a:defRPr sz="1600"/>
            </a:lvl1pPr>
          </a:lstStyle>
          <a:p>
            <a:r>
              <a:rPr lang="en-US" dirty="0" smtClean="0"/>
              <a:t>Security Modules</a:t>
            </a:r>
            <a:endParaRPr lang="en-US" dirty="0"/>
          </a:p>
        </p:txBody>
      </p:sp>
      <p:sp>
        <p:nvSpPr>
          <p:cNvPr id="26" name="TextBox 25"/>
          <p:cNvSpPr txBox="1"/>
          <p:nvPr/>
        </p:nvSpPr>
        <p:spPr>
          <a:xfrm>
            <a:off x="807694" y="4740046"/>
            <a:ext cx="2468817" cy="584775"/>
          </a:xfrm>
          <a:prstGeom prst="rect">
            <a:avLst/>
          </a:prstGeom>
          <a:solidFill>
            <a:schemeClr val="accent3">
              <a:lumMod val="40000"/>
              <a:lumOff val="60000"/>
            </a:schemeClr>
          </a:solidFill>
          <a:ln>
            <a:solidFill>
              <a:srgbClr val="000001"/>
            </a:solidFill>
          </a:ln>
        </p:spPr>
        <p:txBody>
          <a:bodyPr wrap="square" rtlCol="0">
            <a:spAutoFit/>
          </a:bodyPr>
          <a:lstStyle>
            <a:lvl1pPr algn="ctr">
              <a:defRPr sz="1600"/>
            </a:lvl1pPr>
          </a:lstStyle>
          <a:p>
            <a:r>
              <a:rPr lang="en-US" dirty="0" smtClean="0"/>
              <a:t>Security</a:t>
            </a:r>
          </a:p>
          <a:p>
            <a:r>
              <a:rPr lang="en-US" dirty="0" smtClean="0"/>
              <a:t>Framework</a:t>
            </a:r>
            <a:endParaRPr lang="en-US" dirty="0"/>
          </a:p>
        </p:txBody>
      </p:sp>
      <p:cxnSp>
        <p:nvCxnSpPr>
          <p:cNvPr id="29" name="Straight Connector 28"/>
          <p:cNvCxnSpPr>
            <a:stCxn id="26" idx="3"/>
            <a:endCxn id="49" idx="1"/>
          </p:cNvCxnSpPr>
          <p:nvPr/>
        </p:nvCxnSpPr>
        <p:spPr>
          <a:xfrm>
            <a:off x="3276511" y="5032434"/>
            <a:ext cx="1078925" cy="343447"/>
          </a:xfrm>
          <a:prstGeom prst="line">
            <a:avLst/>
          </a:prstGeom>
          <a:noFill/>
          <a:ln w="12700" cap="flat">
            <a:solidFill>
              <a:schemeClr val="tx1"/>
            </a:solidFill>
            <a:prstDash val="solid"/>
            <a:bevel/>
          </a:ln>
          <a:effectLst>
            <a:outerShdw blurRad="38100" dist="20000" dir="5400000" rotWithShape="0">
              <a:srgbClr val="000000">
                <a:alpha val="0"/>
              </a:srgbClr>
            </a:outerShdw>
          </a:effectLst>
        </p:spPr>
        <p:style>
          <a:lnRef idx="0">
            <a:scrgbClr r="0" g="0" b="0"/>
          </a:lnRef>
          <a:fillRef idx="0">
            <a:scrgbClr r="0" g="0" b="0"/>
          </a:fillRef>
          <a:effectRef idx="0">
            <a:scrgbClr r="0" g="0" b="0"/>
          </a:effectRef>
          <a:fontRef idx="none"/>
        </p:style>
      </p:cxnSp>
      <p:sp>
        <p:nvSpPr>
          <p:cNvPr id="44" name="TextBox 43"/>
          <p:cNvSpPr txBox="1"/>
          <p:nvPr/>
        </p:nvSpPr>
        <p:spPr>
          <a:xfrm>
            <a:off x="2938441" y="4765870"/>
            <a:ext cx="299739" cy="144655"/>
          </a:xfrm>
          <a:prstGeom prst="rect">
            <a:avLst/>
          </a:prstGeom>
          <a:solidFill>
            <a:srgbClr val="FFFF00"/>
          </a:solidFill>
          <a:ln>
            <a:noFill/>
          </a:ln>
        </p:spPr>
        <p:txBody>
          <a:bodyPr wrap="square" lIns="18288" tIns="18288" rIns="18288" bIns="18288" rtlCol="0" anchor="ctr" anchorCtr="0">
            <a:spAutoFit/>
          </a:bodyPr>
          <a:lstStyle>
            <a:lvl1pPr algn="ctr">
              <a:defRPr sz="1600"/>
            </a:lvl1pPr>
          </a:lstStyle>
          <a:p>
            <a:r>
              <a:rPr lang="en-US" sz="700" dirty="0" smtClean="0">
                <a:latin typeface="Arial" panose="020B0604020202020204" pitchFamily="34" charset="0"/>
                <a:cs typeface="Arial" panose="020B0604020202020204" pitchFamily="34" charset="0"/>
              </a:rPr>
              <a:t>AWS</a:t>
            </a:r>
            <a:endParaRPr lang="en-US" sz="700" dirty="0">
              <a:latin typeface="Arial" panose="020B0604020202020204" pitchFamily="34" charset="0"/>
              <a:cs typeface="Arial" panose="020B0604020202020204" pitchFamily="34" charset="0"/>
            </a:endParaRPr>
          </a:p>
        </p:txBody>
      </p:sp>
      <p:sp>
        <p:nvSpPr>
          <p:cNvPr id="45" name="TextBox 44"/>
          <p:cNvSpPr txBox="1"/>
          <p:nvPr/>
        </p:nvSpPr>
        <p:spPr>
          <a:xfrm>
            <a:off x="7468788" y="1479788"/>
            <a:ext cx="1288736" cy="276999"/>
          </a:xfrm>
          <a:prstGeom prst="rect">
            <a:avLst/>
          </a:prstGeom>
          <a:solidFill>
            <a:schemeClr val="accent6">
              <a:lumMod val="40000"/>
              <a:lumOff val="60000"/>
            </a:schemeClr>
          </a:solidFill>
          <a:ln>
            <a:solidFill>
              <a:srgbClr val="000001"/>
            </a:solidFill>
          </a:ln>
        </p:spPr>
        <p:txBody>
          <a:bodyPr wrap="square" rtlCol="0">
            <a:spAutoFit/>
          </a:bodyPr>
          <a:lstStyle/>
          <a:p>
            <a:pPr algn="ctr"/>
            <a:r>
              <a:rPr lang="en-US" sz="1200" dirty="0" smtClean="0"/>
              <a:t>Landsat Archive</a:t>
            </a:r>
            <a:endParaRPr lang="en-US" sz="1200" dirty="0"/>
          </a:p>
        </p:txBody>
      </p:sp>
      <p:sp>
        <p:nvSpPr>
          <p:cNvPr id="48" name="TextBox 47"/>
          <p:cNvSpPr txBox="1"/>
          <p:nvPr/>
        </p:nvSpPr>
        <p:spPr>
          <a:xfrm>
            <a:off x="7468788" y="1841026"/>
            <a:ext cx="1288736" cy="276999"/>
          </a:xfrm>
          <a:prstGeom prst="rect">
            <a:avLst/>
          </a:prstGeom>
          <a:solidFill>
            <a:schemeClr val="accent6">
              <a:lumMod val="40000"/>
              <a:lumOff val="60000"/>
            </a:schemeClr>
          </a:solidFill>
          <a:ln>
            <a:solidFill>
              <a:srgbClr val="000001"/>
            </a:solidFill>
          </a:ln>
        </p:spPr>
        <p:txBody>
          <a:bodyPr wrap="square" rtlCol="0">
            <a:spAutoFit/>
          </a:bodyPr>
          <a:lstStyle/>
          <a:p>
            <a:pPr algn="ctr"/>
            <a:r>
              <a:rPr lang="en-US" sz="1200" dirty="0" smtClean="0"/>
              <a:t>Sentinel Archive</a:t>
            </a:r>
            <a:endParaRPr lang="en-US" sz="1200" dirty="0"/>
          </a:p>
        </p:txBody>
      </p:sp>
      <p:cxnSp>
        <p:nvCxnSpPr>
          <p:cNvPr id="17" name="Straight Arrow Connector 16"/>
          <p:cNvCxnSpPr>
            <a:stCxn id="8" idx="3"/>
            <a:endCxn id="45" idx="1"/>
          </p:cNvCxnSpPr>
          <p:nvPr/>
        </p:nvCxnSpPr>
        <p:spPr>
          <a:xfrm flipV="1">
            <a:off x="6934200" y="1618288"/>
            <a:ext cx="534588" cy="555301"/>
          </a:xfrm>
          <a:prstGeom prst="straightConnector1">
            <a:avLst/>
          </a:prstGeom>
          <a:noFill/>
          <a:ln w="12700" cap="flat">
            <a:solidFill>
              <a:schemeClr val="tx1"/>
            </a:solidFill>
            <a:prstDash val="solid"/>
            <a:bevel/>
            <a:headEnd type="none"/>
            <a:tailEnd type="arrow"/>
          </a:ln>
          <a:effectLst>
            <a:outerShdw blurRad="38100" dist="20000" dir="5400000" rotWithShape="0">
              <a:srgbClr val="000000">
                <a:alpha val="0"/>
              </a:srgbClr>
            </a:outerShdw>
          </a:effectLst>
        </p:spPr>
        <p:style>
          <a:lnRef idx="0">
            <a:scrgbClr r="0" g="0" b="0"/>
          </a:lnRef>
          <a:fillRef idx="0">
            <a:scrgbClr r="0" g="0" b="0"/>
          </a:fillRef>
          <a:effectRef idx="0">
            <a:scrgbClr r="0" g="0" b="0"/>
          </a:effectRef>
          <a:fontRef idx="none"/>
        </p:style>
      </p:cxnSp>
      <p:cxnSp>
        <p:nvCxnSpPr>
          <p:cNvPr id="50" name="Straight Arrow Connector 49"/>
          <p:cNvCxnSpPr>
            <a:stCxn id="8" idx="3"/>
            <a:endCxn id="48" idx="1"/>
          </p:cNvCxnSpPr>
          <p:nvPr/>
        </p:nvCxnSpPr>
        <p:spPr>
          <a:xfrm flipV="1">
            <a:off x="6934200" y="1979526"/>
            <a:ext cx="534588" cy="194063"/>
          </a:xfrm>
          <a:prstGeom prst="straightConnector1">
            <a:avLst/>
          </a:prstGeom>
          <a:noFill/>
          <a:ln w="12700" cap="flat">
            <a:solidFill>
              <a:schemeClr val="tx1"/>
            </a:solidFill>
            <a:prstDash val="solid"/>
            <a:bevel/>
            <a:headEnd type="none"/>
            <a:tailEnd type="arrow"/>
          </a:ln>
          <a:effectLst>
            <a:outerShdw blurRad="38100" dist="20000" dir="5400000" rotWithShape="0">
              <a:srgbClr val="000000">
                <a:alpha val="0"/>
              </a:srgbClr>
            </a:outerShdw>
          </a:effectLst>
        </p:spPr>
        <p:style>
          <a:lnRef idx="0">
            <a:scrgbClr r="0" g="0" b="0"/>
          </a:lnRef>
          <a:fillRef idx="0">
            <a:scrgbClr r="0" g="0" b="0"/>
          </a:fillRef>
          <a:effectRef idx="0">
            <a:scrgbClr r="0" g="0" b="0"/>
          </a:effectRef>
          <a:fontRef idx="none"/>
        </p:style>
      </p:cxnSp>
      <p:cxnSp>
        <p:nvCxnSpPr>
          <p:cNvPr id="51" name="Straight Arrow Connector 50"/>
          <p:cNvCxnSpPr>
            <a:stCxn id="45" idx="1"/>
            <a:endCxn id="34" idx="3"/>
          </p:cNvCxnSpPr>
          <p:nvPr/>
        </p:nvCxnSpPr>
        <p:spPr>
          <a:xfrm flipH="1">
            <a:off x="6934200" y="1618288"/>
            <a:ext cx="534588" cy="14435"/>
          </a:xfrm>
          <a:prstGeom prst="straightConnector1">
            <a:avLst/>
          </a:prstGeom>
          <a:noFill/>
          <a:ln w="12700" cap="flat">
            <a:solidFill>
              <a:schemeClr val="tx1"/>
            </a:solidFill>
            <a:prstDash val="solid"/>
            <a:bevel/>
            <a:headEnd type="none"/>
            <a:tailEnd type="arrow"/>
          </a:ln>
          <a:effectLst>
            <a:outerShdw blurRad="38100" dist="20000" dir="5400000" rotWithShape="0">
              <a:srgbClr val="000000">
                <a:alpha val="0"/>
              </a:srgbClr>
            </a:outerShdw>
          </a:effectLst>
        </p:spPr>
        <p:style>
          <a:lnRef idx="0">
            <a:scrgbClr r="0" g="0" b="0"/>
          </a:lnRef>
          <a:fillRef idx="0">
            <a:scrgbClr r="0" g="0" b="0"/>
          </a:fillRef>
          <a:effectRef idx="0">
            <a:scrgbClr r="0" g="0" b="0"/>
          </a:effectRef>
          <a:fontRef idx="none"/>
        </p:style>
      </p:cxnSp>
      <p:sp>
        <p:nvSpPr>
          <p:cNvPr id="52" name="TextBox 51"/>
          <p:cNvSpPr txBox="1"/>
          <p:nvPr/>
        </p:nvSpPr>
        <p:spPr>
          <a:xfrm>
            <a:off x="7467600" y="2194867"/>
            <a:ext cx="1288736" cy="461665"/>
          </a:xfrm>
          <a:prstGeom prst="rect">
            <a:avLst/>
          </a:prstGeom>
          <a:solidFill>
            <a:schemeClr val="accent6">
              <a:lumMod val="40000"/>
              <a:lumOff val="60000"/>
            </a:schemeClr>
          </a:solidFill>
          <a:ln>
            <a:solidFill>
              <a:srgbClr val="000001"/>
            </a:solidFill>
          </a:ln>
        </p:spPr>
        <p:txBody>
          <a:bodyPr wrap="square" rtlCol="0">
            <a:spAutoFit/>
          </a:bodyPr>
          <a:lstStyle/>
          <a:p>
            <a:pPr algn="ctr"/>
            <a:r>
              <a:rPr lang="en-US" sz="1200" dirty="0" smtClean="0"/>
              <a:t>User Provided Data</a:t>
            </a:r>
            <a:endParaRPr lang="en-US" sz="1200" dirty="0"/>
          </a:p>
        </p:txBody>
      </p:sp>
      <p:cxnSp>
        <p:nvCxnSpPr>
          <p:cNvPr id="53" name="Straight Arrow Connector 52"/>
          <p:cNvCxnSpPr>
            <a:stCxn id="19" idx="3"/>
            <a:endCxn id="52" idx="1"/>
          </p:cNvCxnSpPr>
          <p:nvPr/>
        </p:nvCxnSpPr>
        <p:spPr>
          <a:xfrm flipV="1">
            <a:off x="6934200" y="2425700"/>
            <a:ext cx="533400" cy="294051"/>
          </a:xfrm>
          <a:prstGeom prst="straightConnector1">
            <a:avLst/>
          </a:prstGeom>
          <a:noFill/>
          <a:ln w="12700" cap="flat">
            <a:solidFill>
              <a:schemeClr val="tx1"/>
            </a:solidFill>
            <a:prstDash val="solid"/>
            <a:bevel/>
            <a:headEnd type="none"/>
            <a:tailEnd type="arrow"/>
          </a:ln>
          <a:effectLst>
            <a:outerShdw blurRad="38100" dist="20000" dir="5400000" rotWithShape="0">
              <a:srgbClr val="000000">
                <a:alpha val="0"/>
              </a:srgbClr>
            </a:outerShdw>
          </a:effectLst>
        </p:spPr>
        <p:style>
          <a:lnRef idx="0">
            <a:scrgbClr r="0" g="0" b="0"/>
          </a:lnRef>
          <a:fillRef idx="0">
            <a:scrgbClr r="0" g="0" b="0"/>
          </a:fillRef>
          <a:effectRef idx="0">
            <a:scrgbClr r="0" g="0" b="0"/>
          </a:effectRef>
          <a:fontRef idx="none"/>
        </p:style>
      </p:cxnSp>
      <p:sp>
        <p:nvSpPr>
          <p:cNvPr id="55" name="TextBox 54"/>
          <p:cNvSpPr txBox="1"/>
          <p:nvPr/>
        </p:nvSpPr>
        <p:spPr>
          <a:xfrm>
            <a:off x="7474264" y="2855009"/>
            <a:ext cx="1288736" cy="461665"/>
          </a:xfrm>
          <a:prstGeom prst="rect">
            <a:avLst/>
          </a:prstGeom>
          <a:solidFill>
            <a:schemeClr val="accent3">
              <a:lumMod val="40000"/>
              <a:lumOff val="60000"/>
            </a:schemeClr>
          </a:solidFill>
          <a:ln>
            <a:solidFill>
              <a:srgbClr val="000001"/>
            </a:solidFill>
          </a:ln>
        </p:spPr>
        <p:txBody>
          <a:bodyPr wrap="square" rtlCol="0">
            <a:spAutoFit/>
          </a:bodyPr>
          <a:lstStyle>
            <a:lvl1pPr algn="ctr">
              <a:defRPr sz="1600"/>
            </a:lvl1pPr>
          </a:lstStyle>
          <a:p>
            <a:r>
              <a:rPr lang="en-US" sz="1200" dirty="0"/>
              <a:t>Processing </a:t>
            </a:r>
            <a:r>
              <a:rPr lang="en-US" sz="1200" dirty="0" smtClean="0"/>
              <a:t>Library</a:t>
            </a:r>
            <a:endParaRPr lang="en-US" sz="1200" dirty="0"/>
          </a:p>
        </p:txBody>
      </p:sp>
      <p:sp>
        <p:nvSpPr>
          <p:cNvPr id="56" name="TextBox 55"/>
          <p:cNvSpPr txBox="1"/>
          <p:nvPr/>
        </p:nvSpPr>
        <p:spPr>
          <a:xfrm>
            <a:off x="7474264" y="3388409"/>
            <a:ext cx="1288736" cy="461665"/>
          </a:xfrm>
          <a:prstGeom prst="rect">
            <a:avLst/>
          </a:prstGeom>
          <a:solidFill>
            <a:schemeClr val="accent3">
              <a:lumMod val="40000"/>
              <a:lumOff val="60000"/>
            </a:schemeClr>
          </a:solidFill>
          <a:ln>
            <a:solidFill>
              <a:srgbClr val="000001"/>
            </a:solidFill>
          </a:ln>
        </p:spPr>
        <p:txBody>
          <a:bodyPr wrap="square" rtlCol="0">
            <a:spAutoFit/>
          </a:bodyPr>
          <a:lstStyle>
            <a:lvl1pPr algn="ctr">
              <a:defRPr sz="1600"/>
            </a:lvl1pPr>
          </a:lstStyle>
          <a:p>
            <a:r>
              <a:rPr lang="en-US" sz="1200" dirty="0"/>
              <a:t>Web-based </a:t>
            </a:r>
            <a:r>
              <a:rPr lang="en-US" sz="1200" dirty="0" smtClean="0"/>
              <a:t>API</a:t>
            </a:r>
            <a:endParaRPr lang="en-US" sz="1200" dirty="0"/>
          </a:p>
          <a:p>
            <a:r>
              <a:rPr lang="en-US" sz="1200" dirty="0"/>
              <a:t>(GEE, </a:t>
            </a:r>
            <a:r>
              <a:rPr lang="en-US" sz="1200" dirty="0" smtClean="0"/>
              <a:t>etc.)</a:t>
            </a:r>
            <a:endParaRPr lang="en-US" sz="1200" dirty="0"/>
          </a:p>
        </p:txBody>
      </p:sp>
      <p:cxnSp>
        <p:nvCxnSpPr>
          <p:cNvPr id="58" name="Straight Arrow Connector 57"/>
          <p:cNvCxnSpPr>
            <a:stCxn id="47" idx="3"/>
            <a:endCxn id="55" idx="1"/>
          </p:cNvCxnSpPr>
          <p:nvPr/>
        </p:nvCxnSpPr>
        <p:spPr>
          <a:xfrm flipV="1">
            <a:off x="6982283" y="3085842"/>
            <a:ext cx="491981" cy="597173"/>
          </a:xfrm>
          <a:prstGeom prst="straightConnector1">
            <a:avLst/>
          </a:prstGeom>
          <a:noFill/>
          <a:ln w="12700" cap="flat">
            <a:solidFill>
              <a:schemeClr val="tx1"/>
            </a:solidFill>
            <a:prstDash val="solid"/>
            <a:bevel/>
            <a:headEnd type="none"/>
            <a:tailEnd type="arrow"/>
          </a:ln>
          <a:effectLst>
            <a:outerShdw blurRad="38100" dist="20000" dir="5400000" rotWithShape="0">
              <a:srgbClr val="000000">
                <a:alpha val="0"/>
              </a:srgbClr>
            </a:outerShdw>
          </a:effectLst>
        </p:spPr>
        <p:style>
          <a:lnRef idx="0">
            <a:scrgbClr r="0" g="0" b="0"/>
          </a:lnRef>
          <a:fillRef idx="0">
            <a:scrgbClr r="0" g="0" b="0"/>
          </a:fillRef>
          <a:effectRef idx="0">
            <a:scrgbClr r="0" g="0" b="0"/>
          </a:effectRef>
          <a:fontRef idx="none"/>
        </p:style>
      </p:cxnSp>
      <p:cxnSp>
        <p:nvCxnSpPr>
          <p:cNvPr id="61" name="Straight Arrow Connector 60"/>
          <p:cNvCxnSpPr>
            <a:stCxn id="47" idx="3"/>
            <a:endCxn id="56" idx="1"/>
          </p:cNvCxnSpPr>
          <p:nvPr/>
        </p:nvCxnSpPr>
        <p:spPr>
          <a:xfrm flipV="1">
            <a:off x="6982283" y="3619242"/>
            <a:ext cx="491981" cy="63773"/>
          </a:xfrm>
          <a:prstGeom prst="straightConnector1">
            <a:avLst/>
          </a:prstGeom>
          <a:noFill/>
          <a:ln w="12700" cap="flat">
            <a:solidFill>
              <a:schemeClr val="tx1"/>
            </a:solidFill>
            <a:prstDash val="solid"/>
            <a:bevel/>
            <a:headEnd type="none"/>
            <a:tailEnd type="arrow"/>
          </a:ln>
          <a:effectLst>
            <a:outerShdw blurRad="38100" dist="20000" dir="5400000" rotWithShape="0">
              <a:srgbClr val="000000">
                <a:alpha val="0"/>
              </a:srgbClr>
            </a:outerShdw>
          </a:effectLst>
        </p:spPr>
        <p:style>
          <a:lnRef idx="0">
            <a:scrgbClr r="0" g="0" b="0"/>
          </a:lnRef>
          <a:fillRef idx="0">
            <a:scrgbClr r="0" g="0" b="0"/>
          </a:fillRef>
          <a:effectRef idx="0">
            <a:scrgbClr r="0" g="0" b="0"/>
          </a:effectRef>
          <a:fontRef idx="none"/>
        </p:style>
      </p:cxnSp>
      <p:sp>
        <p:nvSpPr>
          <p:cNvPr id="74" name="TextBox 73"/>
          <p:cNvSpPr txBox="1"/>
          <p:nvPr/>
        </p:nvSpPr>
        <p:spPr>
          <a:xfrm>
            <a:off x="7474264" y="3916819"/>
            <a:ext cx="1288736" cy="276999"/>
          </a:xfrm>
          <a:prstGeom prst="rect">
            <a:avLst/>
          </a:prstGeom>
          <a:solidFill>
            <a:schemeClr val="accent3">
              <a:lumMod val="40000"/>
              <a:lumOff val="60000"/>
            </a:schemeClr>
          </a:solidFill>
          <a:ln>
            <a:solidFill>
              <a:srgbClr val="000001"/>
            </a:solidFill>
          </a:ln>
        </p:spPr>
        <p:txBody>
          <a:bodyPr wrap="square" rtlCol="0">
            <a:spAutoFit/>
          </a:bodyPr>
          <a:lstStyle>
            <a:lvl1pPr algn="ctr">
              <a:defRPr sz="1600"/>
            </a:lvl1pPr>
          </a:lstStyle>
          <a:p>
            <a:r>
              <a:rPr lang="en-US" sz="1200" dirty="0" smtClean="0"/>
              <a:t>Custom Tools</a:t>
            </a:r>
            <a:endParaRPr lang="en-US" sz="1200" dirty="0"/>
          </a:p>
        </p:txBody>
      </p:sp>
      <p:cxnSp>
        <p:nvCxnSpPr>
          <p:cNvPr id="78" name="Straight Arrow Connector 77"/>
          <p:cNvCxnSpPr>
            <a:stCxn id="47" idx="3"/>
            <a:endCxn id="74" idx="1"/>
          </p:cNvCxnSpPr>
          <p:nvPr/>
        </p:nvCxnSpPr>
        <p:spPr>
          <a:xfrm>
            <a:off x="6982283" y="3683015"/>
            <a:ext cx="491981" cy="372304"/>
          </a:xfrm>
          <a:prstGeom prst="straightConnector1">
            <a:avLst/>
          </a:prstGeom>
          <a:noFill/>
          <a:ln w="12700" cap="flat">
            <a:solidFill>
              <a:schemeClr val="tx1"/>
            </a:solidFill>
            <a:prstDash val="solid"/>
            <a:bevel/>
            <a:headEnd type="none"/>
            <a:tailEnd type="arrow"/>
          </a:ln>
          <a:effectLst>
            <a:outerShdw blurRad="38100" dist="20000" dir="5400000" rotWithShape="0">
              <a:srgbClr val="000000">
                <a:alpha val="0"/>
              </a:srgbClr>
            </a:outerShdw>
          </a:effectLst>
        </p:spPr>
        <p:style>
          <a:lnRef idx="0">
            <a:scrgbClr r="0" g="0" b="0"/>
          </a:lnRef>
          <a:fillRef idx="0">
            <a:scrgbClr r="0" g="0" b="0"/>
          </a:fillRef>
          <a:effectRef idx="0">
            <a:scrgbClr r="0" g="0" b="0"/>
          </a:effectRef>
          <a:fontRef idx="none"/>
        </p:style>
      </p:cxnSp>
      <p:sp>
        <p:nvSpPr>
          <p:cNvPr id="81" name="TextBox 80"/>
          <p:cNvSpPr txBox="1"/>
          <p:nvPr/>
        </p:nvSpPr>
        <p:spPr>
          <a:xfrm>
            <a:off x="7468788" y="4395468"/>
            <a:ext cx="1288736" cy="461665"/>
          </a:xfrm>
          <a:prstGeom prst="rect">
            <a:avLst/>
          </a:prstGeom>
          <a:solidFill>
            <a:schemeClr val="accent3">
              <a:lumMod val="40000"/>
              <a:lumOff val="60000"/>
            </a:schemeClr>
          </a:solidFill>
          <a:ln>
            <a:solidFill>
              <a:srgbClr val="000001"/>
            </a:solidFill>
          </a:ln>
        </p:spPr>
        <p:txBody>
          <a:bodyPr wrap="square" rtlCol="0">
            <a:spAutoFit/>
          </a:bodyPr>
          <a:lstStyle>
            <a:lvl1pPr algn="ctr">
              <a:defRPr sz="1600"/>
            </a:lvl1pPr>
          </a:lstStyle>
          <a:p>
            <a:r>
              <a:rPr lang="en-US" sz="1200" dirty="0" smtClean="0"/>
              <a:t>Visualization Components</a:t>
            </a:r>
            <a:endParaRPr lang="en-US" sz="1200" dirty="0"/>
          </a:p>
        </p:txBody>
      </p:sp>
      <p:sp>
        <p:nvSpPr>
          <p:cNvPr id="82" name="TextBox 81"/>
          <p:cNvSpPr txBox="1"/>
          <p:nvPr/>
        </p:nvSpPr>
        <p:spPr>
          <a:xfrm>
            <a:off x="7474264" y="4915228"/>
            <a:ext cx="1288736" cy="276999"/>
          </a:xfrm>
          <a:prstGeom prst="rect">
            <a:avLst/>
          </a:prstGeom>
          <a:solidFill>
            <a:schemeClr val="accent3">
              <a:lumMod val="40000"/>
              <a:lumOff val="60000"/>
            </a:schemeClr>
          </a:solidFill>
          <a:ln>
            <a:solidFill>
              <a:srgbClr val="000001"/>
            </a:solidFill>
          </a:ln>
        </p:spPr>
        <p:txBody>
          <a:bodyPr wrap="square" rtlCol="0">
            <a:spAutoFit/>
          </a:bodyPr>
          <a:lstStyle>
            <a:lvl1pPr algn="ctr">
              <a:defRPr sz="1600"/>
            </a:lvl1pPr>
          </a:lstStyle>
          <a:p>
            <a:r>
              <a:rPr lang="en-US" sz="1200" dirty="0" smtClean="0"/>
              <a:t>Job Manager</a:t>
            </a:r>
            <a:endParaRPr lang="en-US" sz="1200" dirty="0"/>
          </a:p>
        </p:txBody>
      </p:sp>
      <p:cxnSp>
        <p:nvCxnSpPr>
          <p:cNvPr id="83" name="Straight Arrow Connector 82"/>
          <p:cNvCxnSpPr>
            <a:stCxn id="46" idx="3"/>
            <a:endCxn id="82" idx="1"/>
          </p:cNvCxnSpPr>
          <p:nvPr/>
        </p:nvCxnSpPr>
        <p:spPr>
          <a:xfrm>
            <a:off x="6948820" y="4596593"/>
            <a:ext cx="525444" cy="457135"/>
          </a:xfrm>
          <a:prstGeom prst="straightConnector1">
            <a:avLst/>
          </a:prstGeom>
          <a:noFill/>
          <a:ln w="12700" cap="flat">
            <a:solidFill>
              <a:schemeClr val="tx1"/>
            </a:solidFill>
            <a:prstDash val="solid"/>
            <a:bevel/>
            <a:headEnd type="none"/>
            <a:tailEnd type="arrow"/>
          </a:ln>
          <a:effectLst>
            <a:outerShdw blurRad="38100" dist="20000" dir="5400000" rotWithShape="0">
              <a:srgbClr val="000000">
                <a:alpha val="0"/>
              </a:srgbClr>
            </a:outerShdw>
          </a:effectLst>
        </p:spPr>
        <p:style>
          <a:lnRef idx="0">
            <a:scrgbClr r="0" g="0" b="0"/>
          </a:lnRef>
          <a:fillRef idx="0">
            <a:scrgbClr r="0" g="0" b="0"/>
          </a:fillRef>
          <a:effectRef idx="0">
            <a:scrgbClr r="0" g="0" b="0"/>
          </a:effectRef>
          <a:fontRef idx="none"/>
        </p:style>
      </p:cxnSp>
      <p:cxnSp>
        <p:nvCxnSpPr>
          <p:cNvPr id="86" name="Straight Arrow Connector 85"/>
          <p:cNvCxnSpPr>
            <a:stCxn id="46" idx="3"/>
            <a:endCxn id="81" idx="1"/>
          </p:cNvCxnSpPr>
          <p:nvPr/>
        </p:nvCxnSpPr>
        <p:spPr>
          <a:xfrm>
            <a:off x="6948820" y="4596593"/>
            <a:ext cx="519968" cy="29708"/>
          </a:xfrm>
          <a:prstGeom prst="straightConnector1">
            <a:avLst/>
          </a:prstGeom>
          <a:noFill/>
          <a:ln w="12700" cap="flat">
            <a:solidFill>
              <a:schemeClr val="tx1"/>
            </a:solidFill>
            <a:prstDash val="solid"/>
            <a:bevel/>
            <a:headEnd type="none"/>
            <a:tailEnd type="arrow"/>
          </a:ln>
          <a:effectLst>
            <a:outerShdw blurRad="38100" dist="20000" dir="5400000" rotWithShape="0">
              <a:srgbClr val="000000">
                <a:alpha val="0"/>
              </a:srgbClr>
            </a:outerShdw>
          </a:effectLst>
        </p:spPr>
        <p:style>
          <a:lnRef idx="0">
            <a:scrgbClr r="0" g="0" b="0"/>
          </a:lnRef>
          <a:fillRef idx="0">
            <a:scrgbClr r="0" g="0" b="0"/>
          </a:fillRef>
          <a:effectRef idx="0">
            <a:scrgbClr r="0" g="0" b="0"/>
          </a:effectRef>
          <a:fontRef idx="none"/>
        </p:style>
      </p:cxnSp>
      <p:sp>
        <p:nvSpPr>
          <p:cNvPr id="89" name="TextBox 88"/>
          <p:cNvSpPr txBox="1"/>
          <p:nvPr/>
        </p:nvSpPr>
        <p:spPr>
          <a:xfrm>
            <a:off x="7461142" y="5279365"/>
            <a:ext cx="1309168" cy="276999"/>
          </a:xfrm>
          <a:prstGeom prst="rect">
            <a:avLst/>
          </a:prstGeom>
          <a:solidFill>
            <a:schemeClr val="accent3">
              <a:lumMod val="40000"/>
              <a:lumOff val="60000"/>
            </a:schemeClr>
          </a:solidFill>
          <a:ln>
            <a:solidFill>
              <a:srgbClr val="000001"/>
            </a:solidFill>
          </a:ln>
        </p:spPr>
        <p:txBody>
          <a:bodyPr wrap="square" rtlCol="0">
            <a:spAutoFit/>
          </a:bodyPr>
          <a:lstStyle>
            <a:lvl1pPr algn="ctr">
              <a:defRPr sz="1600"/>
            </a:lvl1pPr>
          </a:lstStyle>
          <a:p>
            <a:r>
              <a:rPr lang="en-US" sz="1200" dirty="0" smtClean="0"/>
              <a:t>Data Browser</a:t>
            </a:r>
            <a:endParaRPr lang="en-US" sz="1200" dirty="0"/>
          </a:p>
        </p:txBody>
      </p:sp>
      <p:cxnSp>
        <p:nvCxnSpPr>
          <p:cNvPr id="90" name="Straight Arrow Connector 89"/>
          <p:cNvCxnSpPr>
            <a:stCxn id="46" idx="3"/>
            <a:endCxn id="89" idx="1"/>
          </p:cNvCxnSpPr>
          <p:nvPr/>
        </p:nvCxnSpPr>
        <p:spPr>
          <a:xfrm>
            <a:off x="6948820" y="4596593"/>
            <a:ext cx="512322" cy="821272"/>
          </a:xfrm>
          <a:prstGeom prst="straightConnector1">
            <a:avLst/>
          </a:prstGeom>
          <a:noFill/>
          <a:ln w="12700" cap="flat">
            <a:solidFill>
              <a:schemeClr val="tx1"/>
            </a:solidFill>
            <a:prstDash val="solid"/>
            <a:bevel/>
            <a:headEnd type="none"/>
            <a:tailEnd type="arrow"/>
          </a:ln>
          <a:effectLst>
            <a:outerShdw blurRad="38100" dist="20000" dir="5400000" rotWithShape="0">
              <a:srgbClr val="000000">
                <a:alpha val="0"/>
              </a:srgbClr>
            </a:outerShdw>
          </a:effectLst>
        </p:spPr>
        <p:style>
          <a:lnRef idx="0">
            <a:scrgbClr r="0" g="0" b="0"/>
          </a:lnRef>
          <a:fillRef idx="0">
            <a:scrgbClr r="0" g="0" b="0"/>
          </a:fillRef>
          <a:effectRef idx="0">
            <a:scrgbClr r="0" g="0" b="0"/>
          </a:effectRef>
          <a:fontRef idx="none"/>
        </p:style>
      </p:cxnSp>
      <p:sp>
        <p:nvSpPr>
          <p:cNvPr id="93" name="TextBox 92"/>
          <p:cNvSpPr txBox="1"/>
          <p:nvPr/>
        </p:nvSpPr>
        <p:spPr>
          <a:xfrm>
            <a:off x="7456158" y="1143000"/>
            <a:ext cx="1296046"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600" b="0" i="1" u="none" strike="noStrike" cap="none" spc="0" normalizeH="0" baseline="0" dirty="0" smtClean="0">
                <a:ln>
                  <a:noFill/>
                </a:ln>
                <a:solidFill>
                  <a:srgbClr val="002569"/>
                </a:solidFill>
                <a:effectLst/>
                <a:uFillTx/>
              </a:rPr>
              <a:t>Examples</a:t>
            </a:r>
            <a:endParaRPr kumimoji="0" lang="en-US" sz="1600" b="0" i="1" u="none" strike="noStrike" cap="none" spc="0" normalizeH="0" baseline="0" dirty="0">
              <a:ln>
                <a:noFill/>
              </a:ln>
              <a:solidFill>
                <a:srgbClr val="002569"/>
              </a:solidFill>
              <a:effectLst/>
              <a:uFillTx/>
            </a:endParaRPr>
          </a:p>
        </p:txBody>
      </p:sp>
      <p:sp>
        <p:nvSpPr>
          <p:cNvPr id="99" name="Content Placeholder 2"/>
          <p:cNvSpPr txBox="1">
            <a:spLocks/>
          </p:cNvSpPr>
          <p:nvPr/>
        </p:nvSpPr>
        <p:spPr bwMode="auto">
          <a:xfrm>
            <a:off x="381000" y="5638800"/>
            <a:ext cx="8375336" cy="1143000"/>
          </a:xfrm>
          <a:prstGeom prst="rect">
            <a:avLst/>
          </a:prstGeom>
          <a:solidFill>
            <a:srgbClr val="F8F8F8"/>
          </a:solidFill>
          <a:ln>
            <a:noFill/>
          </a:ln>
          <a:extLst/>
        </p:spPr>
        <p:txBody>
          <a:bodyPr/>
          <a:lstStyle>
            <a:lvl1pPr marL="228600" indent="-2286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20000"/>
              </a:spcBef>
            </a:pPr>
            <a:r>
              <a:rPr lang="en-US" sz="1400" b="1" u="sng" dirty="0" smtClean="0">
                <a:solidFill>
                  <a:srgbClr val="000000"/>
                </a:solidFill>
                <a:latin typeface="Calibri" charset="0"/>
                <a:cs typeface="Calibri" charset="0"/>
              </a:rPr>
              <a:t>Platform Notes:</a:t>
            </a:r>
            <a:endParaRPr lang="en-US" sz="1400" b="1" u="sng" dirty="0">
              <a:solidFill>
                <a:srgbClr val="000000"/>
              </a:solidFill>
              <a:latin typeface="Calibri" charset="0"/>
              <a:cs typeface="Calibri" charset="0"/>
            </a:endParaRPr>
          </a:p>
          <a:p>
            <a:pPr eaLnBrk="1" hangingPunct="1">
              <a:spcBef>
                <a:spcPct val="20000"/>
              </a:spcBef>
              <a:buFont typeface="Arial" charset="0"/>
              <a:buChar char="•"/>
            </a:pPr>
            <a:r>
              <a:rPr lang="en-US" sz="1400" dirty="0">
                <a:solidFill>
                  <a:srgbClr val="000000"/>
                </a:solidFill>
                <a:latin typeface="Calibri" charset="0"/>
                <a:cs typeface="Calibri" charset="0"/>
              </a:rPr>
              <a:t>AWS FIle Storage and Cloud-based Processing</a:t>
            </a:r>
          </a:p>
          <a:p>
            <a:pPr eaLnBrk="1" hangingPunct="1">
              <a:spcBef>
                <a:spcPct val="20000"/>
              </a:spcBef>
              <a:buFont typeface="Arial" charset="0"/>
              <a:buChar char="•"/>
            </a:pPr>
            <a:r>
              <a:rPr lang="en-US" sz="1400" dirty="0">
                <a:solidFill>
                  <a:srgbClr val="000000"/>
                </a:solidFill>
                <a:latin typeface="Calibri" charset="0"/>
                <a:cs typeface="Calibri" charset="0"/>
              </a:rPr>
              <a:t>Built on the Spring Framework</a:t>
            </a:r>
          </a:p>
          <a:p>
            <a:pPr eaLnBrk="1" hangingPunct="1">
              <a:spcBef>
                <a:spcPct val="20000"/>
              </a:spcBef>
              <a:buFont typeface="Arial" charset="0"/>
              <a:buChar char="•"/>
            </a:pPr>
            <a:r>
              <a:rPr lang="en-US" sz="1400" dirty="0">
                <a:solidFill>
                  <a:srgbClr val="000000"/>
                </a:solidFill>
                <a:latin typeface="Calibri" charset="0"/>
                <a:cs typeface="Calibri" charset="0"/>
              </a:rPr>
              <a:t>Tool </a:t>
            </a:r>
            <a:r>
              <a:rPr lang="en-US" sz="1400" dirty="0" smtClean="0">
                <a:solidFill>
                  <a:srgbClr val="000000"/>
                </a:solidFill>
                <a:latin typeface="Calibri" charset="0"/>
                <a:cs typeface="Calibri" charset="0"/>
              </a:rPr>
              <a:t>Integration: JavaScript front-end, Back-end </a:t>
            </a:r>
            <a:r>
              <a:rPr lang="en-US" sz="1400" dirty="0">
                <a:solidFill>
                  <a:srgbClr val="000000"/>
                </a:solidFill>
                <a:latin typeface="Calibri" charset="0"/>
                <a:cs typeface="Calibri" charset="0"/>
              </a:rPr>
              <a:t>uses custom Java-wrapping of tools and web </a:t>
            </a:r>
            <a:r>
              <a:rPr lang="en-US" sz="1400" dirty="0" smtClean="0">
                <a:solidFill>
                  <a:srgbClr val="000000"/>
                </a:solidFill>
                <a:latin typeface="Calibri" charset="0"/>
                <a:cs typeface="Calibri" charset="0"/>
              </a:rPr>
              <a:t>services</a:t>
            </a:r>
            <a:endParaRPr lang="en-US" sz="1400" dirty="0">
              <a:solidFill>
                <a:srgbClr val="000000"/>
              </a:solidFill>
              <a:latin typeface="Calibri" charset="0"/>
              <a:cs typeface="Calibri" charset="0"/>
            </a:endParaRPr>
          </a:p>
        </p:txBody>
      </p:sp>
    </p:spTree>
    <p:extLst>
      <p:ext uri="{BB962C8B-B14F-4D97-AF65-F5344CB8AC3E}">
        <p14:creationId xmlns:p14="http://schemas.microsoft.com/office/powerpoint/2010/main" val="3478399238"/>
      </p:ext>
    </p:extLst>
  </p:cSld>
  <p:clrMapOvr>
    <a:masterClrMapping/>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traight Connector 67"/>
          <p:cNvCxnSpPr>
            <a:stCxn id="66" idx="0"/>
            <a:endCxn id="11" idx="2"/>
          </p:cNvCxnSpPr>
          <p:nvPr/>
        </p:nvCxnSpPr>
        <p:spPr>
          <a:xfrm flipH="1" flipV="1">
            <a:off x="3848100" y="3901435"/>
            <a:ext cx="330154" cy="2194954"/>
          </a:xfrm>
          <a:prstGeom prst="line">
            <a:avLst/>
          </a:prstGeom>
          <a:noFill/>
          <a:ln w="12700" cap="flat">
            <a:solidFill>
              <a:schemeClr val="tx1"/>
            </a:solidFill>
            <a:prstDash val="solid"/>
            <a:bevel/>
          </a:ln>
          <a:effectLst>
            <a:outerShdw blurRad="38100" dist="20000" dir="5400000" rotWithShape="0">
              <a:srgbClr val="000000">
                <a:alpha val="0"/>
              </a:srgbClr>
            </a:outerShdw>
          </a:effectLst>
        </p:spPr>
        <p:style>
          <a:lnRef idx="0">
            <a:scrgbClr r="0" g="0" b="0"/>
          </a:lnRef>
          <a:fillRef idx="0">
            <a:scrgbClr r="0" g="0" b="0"/>
          </a:fillRef>
          <a:effectRef idx="0">
            <a:scrgbClr r="0" g="0" b="0"/>
          </a:effectRef>
          <a:fontRef idx="none"/>
        </p:style>
      </p:cxnSp>
      <p:cxnSp>
        <p:nvCxnSpPr>
          <p:cNvPr id="60" name="Straight Connector 59"/>
          <p:cNvCxnSpPr>
            <a:stCxn id="58" idx="0"/>
            <a:endCxn id="11" idx="2"/>
          </p:cNvCxnSpPr>
          <p:nvPr/>
        </p:nvCxnSpPr>
        <p:spPr>
          <a:xfrm flipH="1" flipV="1">
            <a:off x="3848100" y="3901435"/>
            <a:ext cx="4032879" cy="1285533"/>
          </a:xfrm>
          <a:prstGeom prst="line">
            <a:avLst/>
          </a:prstGeom>
          <a:noFill/>
          <a:ln w="12700" cap="flat">
            <a:solidFill>
              <a:schemeClr val="tx1"/>
            </a:solidFill>
            <a:prstDash val="solid"/>
            <a:bevel/>
          </a:ln>
          <a:effectLst>
            <a:outerShdw blurRad="38100" dist="20000" dir="5400000" rotWithShape="0">
              <a:srgbClr val="000000">
                <a:alpha val="0"/>
              </a:srgbClr>
            </a:outerShdw>
          </a:effectLst>
        </p:spPr>
        <p:style>
          <a:lnRef idx="0">
            <a:scrgbClr r="0" g="0" b="0"/>
          </a:lnRef>
          <a:fillRef idx="0">
            <a:scrgbClr r="0" g="0" b="0"/>
          </a:fillRef>
          <a:effectRef idx="0">
            <a:scrgbClr r="0" g="0" b="0"/>
          </a:effectRef>
          <a:fontRef idx="none"/>
        </p:style>
      </p:cxnSp>
      <p:sp>
        <p:nvSpPr>
          <p:cNvPr id="14" name="Shape 14"/>
          <p:cNvSpPr>
            <a:spLocks noGrp="1"/>
          </p:cNvSpPr>
          <p:nvPr>
            <p:ph type="sldNum" sz="quarter" idx="2"/>
          </p:nvPr>
        </p:nvSpPr>
        <p:spPr>
          <a:xfrm>
            <a:off x="7086600" y="6629400"/>
            <a:ext cx="1905000" cy="256540"/>
          </a:xfrm>
        </p:spPr>
        <p:txBody>
          <a:bodyPr/>
          <a:lstStyle>
            <a:lvl1pPr>
              <a:spcBef>
                <a:spcPts val="0"/>
              </a:spcBef>
            </a:lvl1pPr>
          </a:lstStyle>
          <a:p>
            <a:pPr lvl="0"/>
            <a:fld id="{86CB4B4D-7CA3-9044-876B-883B54F8677D}" type="slidenum">
              <a:rPr lang="en-US" smtClean="0"/>
              <a:pPr lvl="0"/>
              <a:t>16</a:t>
            </a:fld>
            <a:endParaRPr lang="en-US"/>
          </a:p>
        </p:txBody>
      </p:sp>
      <p:sp>
        <p:nvSpPr>
          <p:cNvPr id="5" name="Shape 3"/>
          <p:cNvSpPr/>
          <p:nvPr/>
        </p:nvSpPr>
        <p:spPr>
          <a:xfrm>
            <a:off x="1978471" y="76200"/>
            <a:ext cx="5336729" cy="90486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lnSpc>
                <a:spcPct val="80000"/>
              </a:lnSpc>
              <a:defRPr>
                <a:solidFill>
                  <a:srgbClr val="000000"/>
                </a:solidFill>
              </a:defRPr>
            </a:pPr>
            <a:r>
              <a:rPr lang="en-US" sz="3600" b="1" dirty="0" smtClean="0">
                <a:solidFill>
                  <a:srgbClr val="FFFFFF"/>
                </a:solidFill>
                <a:latin typeface="Proxima Nova Regular"/>
                <a:ea typeface="Proxima Nova Regular"/>
                <a:cs typeface="Proxima Nova Regular"/>
                <a:sym typeface="Proxima Nova Regular"/>
              </a:rPr>
              <a:t>Data Services </a:t>
            </a:r>
            <a:br>
              <a:rPr lang="en-US" sz="3600" b="1" dirty="0" smtClean="0">
                <a:solidFill>
                  <a:srgbClr val="FFFFFF"/>
                </a:solidFill>
                <a:latin typeface="Proxima Nova Regular"/>
                <a:ea typeface="Proxima Nova Regular"/>
                <a:cs typeface="Proxima Nova Regular"/>
                <a:sym typeface="Proxima Nova Regular"/>
              </a:rPr>
            </a:br>
            <a:r>
              <a:rPr lang="en-US" sz="3600" b="1" dirty="0" smtClean="0">
                <a:solidFill>
                  <a:srgbClr val="FFFFFF"/>
                </a:solidFill>
                <a:latin typeface="Proxima Nova Regular"/>
                <a:ea typeface="Proxima Nova Regular"/>
                <a:cs typeface="Proxima Nova Regular"/>
                <a:sym typeface="Proxima Nova Regular"/>
              </a:rPr>
              <a:t>Modular Architecture</a:t>
            </a:r>
            <a:endParaRPr sz="3600" b="1" dirty="0">
              <a:solidFill>
                <a:srgbClr val="FFFFFF"/>
              </a:solidFill>
              <a:latin typeface="Proxima Nova Regular"/>
              <a:ea typeface="Proxima Nova Regular"/>
              <a:cs typeface="Proxima Nova Regular"/>
              <a:sym typeface="Proxima Nova Regular"/>
            </a:endParaRPr>
          </a:p>
        </p:txBody>
      </p:sp>
      <p:sp>
        <p:nvSpPr>
          <p:cNvPr id="8" name="TextBox 7"/>
          <p:cNvSpPr txBox="1"/>
          <p:nvPr/>
        </p:nvSpPr>
        <p:spPr>
          <a:xfrm>
            <a:off x="1066800" y="5356246"/>
            <a:ext cx="2588762" cy="338554"/>
          </a:xfrm>
          <a:prstGeom prst="rect">
            <a:avLst/>
          </a:prstGeom>
          <a:solidFill>
            <a:schemeClr val="accent6">
              <a:lumMod val="40000"/>
              <a:lumOff val="60000"/>
            </a:schemeClr>
          </a:solidFill>
          <a:ln>
            <a:solidFill>
              <a:srgbClr val="000001"/>
            </a:solidFill>
          </a:ln>
        </p:spPr>
        <p:txBody>
          <a:bodyPr wrap="square" rtlCol="0">
            <a:spAutoFit/>
          </a:bodyPr>
          <a:lstStyle/>
          <a:p>
            <a:pPr algn="ctr"/>
            <a:r>
              <a:rPr lang="en-US" sz="1600" dirty="0"/>
              <a:t>FAO OpenForis Toolset</a:t>
            </a:r>
          </a:p>
        </p:txBody>
      </p:sp>
      <p:sp>
        <p:nvSpPr>
          <p:cNvPr id="11" name="TextBox 10"/>
          <p:cNvSpPr txBox="1"/>
          <p:nvPr/>
        </p:nvSpPr>
        <p:spPr>
          <a:xfrm>
            <a:off x="2667000" y="3316660"/>
            <a:ext cx="2362200" cy="584775"/>
          </a:xfrm>
          <a:prstGeom prst="rect">
            <a:avLst/>
          </a:prstGeom>
          <a:solidFill>
            <a:schemeClr val="accent3">
              <a:lumMod val="40000"/>
              <a:lumOff val="60000"/>
            </a:schemeClr>
          </a:solidFill>
          <a:ln>
            <a:solidFill>
              <a:srgbClr val="000001"/>
            </a:solidFill>
          </a:ln>
        </p:spPr>
        <p:txBody>
          <a:bodyPr wrap="square" rtlCol="0">
            <a:spAutoFit/>
          </a:bodyPr>
          <a:lstStyle>
            <a:lvl1pPr algn="ctr">
              <a:defRPr sz="1600"/>
            </a:lvl1pPr>
          </a:lstStyle>
          <a:p>
            <a:r>
              <a:rPr lang="en-US" dirty="0" smtClean="0"/>
              <a:t>Tool Integration Framework</a:t>
            </a:r>
            <a:endParaRPr lang="en-US" dirty="0"/>
          </a:p>
        </p:txBody>
      </p:sp>
      <p:sp>
        <p:nvSpPr>
          <p:cNvPr id="18" name="TextBox 17"/>
          <p:cNvSpPr txBox="1"/>
          <p:nvPr/>
        </p:nvSpPr>
        <p:spPr>
          <a:xfrm>
            <a:off x="5760228" y="4081046"/>
            <a:ext cx="3307572" cy="338554"/>
          </a:xfrm>
          <a:prstGeom prst="rect">
            <a:avLst/>
          </a:prstGeom>
          <a:solidFill>
            <a:schemeClr val="accent6">
              <a:lumMod val="40000"/>
              <a:lumOff val="60000"/>
            </a:schemeClr>
          </a:solidFill>
          <a:ln>
            <a:solidFill>
              <a:srgbClr val="000001"/>
            </a:solidFill>
          </a:ln>
        </p:spPr>
        <p:txBody>
          <a:bodyPr wrap="square" rtlCol="0">
            <a:spAutoFit/>
          </a:bodyPr>
          <a:lstStyle/>
          <a:p>
            <a:pPr algn="ctr"/>
            <a:r>
              <a:rPr lang="en-US" sz="1600" dirty="0"/>
              <a:t>Mission-specific Processing Tools </a:t>
            </a:r>
          </a:p>
        </p:txBody>
      </p:sp>
      <p:sp>
        <p:nvSpPr>
          <p:cNvPr id="19" name="TextBox 18"/>
          <p:cNvSpPr txBox="1"/>
          <p:nvPr/>
        </p:nvSpPr>
        <p:spPr>
          <a:xfrm>
            <a:off x="4419600" y="5186969"/>
            <a:ext cx="2235984" cy="338554"/>
          </a:xfrm>
          <a:prstGeom prst="rect">
            <a:avLst/>
          </a:prstGeom>
          <a:solidFill>
            <a:schemeClr val="accent6">
              <a:lumMod val="40000"/>
              <a:lumOff val="60000"/>
            </a:schemeClr>
          </a:solidFill>
          <a:ln>
            <a:solidFill>
              <a:srgbClr val="000001"/>
            </a:solidFill>
          </a:ln>
        </p:spPr>
        <p:txBody>
          <a:bodyPr wrap="square" rtlCol="0">
            <a:spAutoFit/>
          </a:bodyPr>
          <a:lstStyle/>
          <a:p>
            <a:pPr algn="ctr"/>
            <a:r>
              <a:rPr lang="en-US" sz="1600" dirty="0"/>
              <a:t>Google Earth Engine</a:t>
            </a:r>
          </a:p>
        </p:txBody>
      </p:sp>
      <p:sp>
        <p:nvSpPr>
          <p:cNvPr id="20" name="TextBox 19"/>
          <p:cNvSpPr txBox="1"/>
          <p:nvPr/>
        </p:nvSpPr>
        <p:spPr>
          <a:xfrm>
            <a:off x="5252327" y="5507256"/>
            <a:ext cx="822962" cy="338554"/>
          </a:xfrm>
          <a:prstGeom prst="rect">
            <a:avLst/>
          </a:prstGeom>
          <a:noFill/>
        </p:spPr>
        <p:txBody>
          <a:bodyPr wrap="none" rtlCol="0">
            <a:spAutoFit/>
          </a:bodyPr>
          <a:lstStyle/>
          <a:p>
            <a:pPr algn="ctr"/>
            <a:r>
              <a:rPr lang="en-US" sz="1600" b="1" dirty="0">
                <a:solidFill>
                  <a:srgbClr val="FF0000"/>
                </a:solidFill>
              </a:rPr>
              <a:t>Future</a:t>
            </a:r>
          </a:p>
        </p:txBody>
      </p:sp>
      <p:sp>
        <p:nvSpPr>
          <p:cNvPr id="30" name="TextBox 29"/>
          <p:cNvSpPr txBox="1"/>
          <p:nvPr/>
        </p:nvSpPr>
        <p:spPr>
          <a:xfrm>
            <a:off x="3213728" y="1695525"/>
            <a:ext cx="2348872" cy="584775"/>
          </a:xfrm>
          <a:prstGeom prst="rect">
            <a:avLst/>
          </a:prstGeom>
          <a:solidFill>
            <a:schemeClr val="accent3">
              <a:lumMod val="40000"/>
              <a:lumOff val="60000"/>
            </a:schemeClr>
          </a:solidFill>
          <a:ln>
            <a:solidFill>
              <a:srgbClr val="000001"/>
            </a:solidFill>
          </a:ln>
        </p:spPr>
        <p:txBody>
          <a:bodyPr wrap="square" rtlCol="0">
            <a:spAutoFit/>
          </a:bodyPr>
          <a:lstStyle>
            <a:lvl1pPr algn="ctr">
              <a:defRPr sz="1600"/>
            </a:lvl1pPr>
          </a:lstStyle>
          <a:p>
            <a:r>
              <a:rPr lang="en-US" dirty="0" smtClean="0"/>
              <a:t>Modular Component Framework</a:t>
            </a:r>
            <a:endParaRPr lang="en-US" dirty="0"/>
          </a:p>
        </p:txBody>
      </p:sp>
      <p:sp>
        <p:nvSpPr>
          <p:cNvPr id="31" name="TextBox 30"/>
          <p:cNvSpPr txBox="1"/>
          <p:nvPr/>
        </p:nvSpPr>
        <p:spPr>
          <a:xfrm>
            <a:off x="152400" y="2506874"/>
            <a:ext cx="2348872" cy="338554"/>
          </a:xfrm>
          <a:prstGeom prst="rect">
            <a:avLst/>
          </a:prstGeom>
          <a:solidFill>
            <a:schemeClr val="accent3">
              <a:lumMod val="40000"/>
              <a:lumOff val="60000"/>
            </a:schemeClr>
          </a:solidFill>
          <a:ln>
            <a:solidFill>
              <a:srgbClr val="000001"/>
            </a:solidFill>
          </a:ln>
        </p:spPr>
        <p:txBody>
          <a:bodyPr wrap="square" rtlCol="0">
            <a:spAutoFit/>
          </a:bodyPr>
          <a:lstStyle>
            <a:lvl1pPr algn="ctr">
              <a:defRPr sz="1600"/>
            </a:lvl1pPr>
          </a:lstStyle>
          <a:p>
            <a:r>
              <a:rPr lang="en-US" dirty="0" smtClean="0"/>
              <a:t>Data Browser Module</a:t>
            </a:r>
            <a:endParaRPr lang="en-US" dirty="0"/>
          </a:p>
        </p:txBody>
      </p:sp>
      <p:sp>
        <p:nvSpPr>
          <p:cNvPr id="32" name="TextBox 31"/>
          <p:cNvSpPr txBox="1"/>
          <p:nvPr/>
        </p:nvSpPr>
        <p:spPr>
          <a:xfrm>
            <a:off x="2667000" y="2506874"/>
            <a:ext cx="2348872" cy="584775"/>
          </a:xfrm>
          <a:prstGeom prst="rect">
            <a:avLst/>
          </a:prstGeom>
          <a:solidFill>
            <a:schemeClr val="accent3">
              <a:lumMod val="40000"/>
              <a:lumOff val="60000"/>
            </a:schemeClr>
          </a:solidFill>
          <a:ln>
            <a:solidFill>
              <a:srgbClr val="000001"/>
            </a:solidFill>
          </a:ln>
        </p:spPr>
        <p:txBody>
          <a:bodyPr wrap="square" rtlCol="0">
            <a:spAutoFit/>
          </a:bodyPr>
          <a:lstStyle>
            <a:lvl1pPr algn="ctr">
              <a:defRPr sz="1600"/>
            </a:lvl1pPr>
          </a:lstStyle>
          <a:p>
            <a:r>
              <a:rPr lang="en-US" dirty="0" smtClean="0"/>
              <a:t>JavaScript Processing Module</a:t>
            </a:r>
            <a:endParaRPr lang="en-US" dirty="0"/>
          </a:p>
        </p:txBody>
      </p:sp>
      <p:sp>
        <p:nvSpPr>
          <p:cNvPr id="34" name="TextBox 33"/>
          <p:cNvSpPr txBox="1"/>
          <p:nvPr/>
        </p:nvSpPr>
        <p:spPr>
          <a:xfrm>
            <a:off x="114536" y="4385846"/>
            <a:ext cx="2348872" cy="338554"/>
          </a:xfrm>
          <a:prstGeom prst="rect">
            <a:avLst/>
          </a:prstGeom>
          <a:solidFill>
            <a:schemeClr val="accent6">
              <a:lumMod val="40000"/>
              <a:lumOff val="60000"/>
            </a:schemeClr>
          </a:solidFill>
          <a:ln>
            <a:solidFill>
              <a:srgbClr val="000001"/>
            </a:solidFill>
          </a:ln>
        </p:spPr>
        <p:txBody>
          <a:bodyPr wrap="square" rtlCol="0">
            <a:spAutoFit/>
          </a:bodyPr>
          <a:lstStyle>
            <a:lvl1pPr algn="ctr">
              <a:defRPr sz="1600"/>
            </a:lvl1pPr>
          </a:lstStyle>
          <a:p>
            <a:r>
              <a:rPr lang="en-US" dirty="0"/>
              <a:t>GDAL</a:t>
            </a:r>
          </a:p>
        </p:txBody>
      </p:sp>
      <p:sp>
        <p:nvSpPr>
          <p:cNvPr id="22" name="TextBox 21"/>
          <p:cNvSpPr txBox="1"/>
          <p:nvPr/>
        </p:nvSpPr>
        <p:spPr>
          <a:xfrm>
            <a:off x="5118728" y="2508189"/>
            <a:ext cx="2348872" cy="584775"/>
          </a:xfrm>
          <a:prstGeom prst="rect">
            <a:avLst/>
          </a:prstGeom>
          <a:solidFill>
            <a:schemeClr val="accent3">
              <a:lumMod val="40000"/>
              <a:lumOff val="60000"/>
            </a:schemeClr>
          </a:solidFill>
          <a:ln>
            <a:solidFill>
              <a:srgbClr val="000001"/>
            </a:solidFill>
          </a:ln>
        </p:spPr>
        <p:txBody>
          <a:bodyPr wrap="square" rtlCol="0">
            <a:spAutoFit/>
          </a:bodyPr>
          <a:lstStyle>
            <a:lvl1pPr algn="ctr">
              <a:defRPr sz="1600"/>
            </a:lvl1pPr>
          </a:lstStyle>
          <a:p>
            <a:r>
              <a:rPr lang="en-US" dirty="0" smtClean="0"/>
              <a:t>Data Management Module</a:t>
            </a:r>
            <a:endParaRPr lang="en-US" dirty="0"/>
          </a:p>
        </p:txBody>
      </p:sp>
      <p:sp>
        <p:nvSpPr>
          <p:cNvPr id="23" name="TextBox 22"/>
          <p:cNvSpPr txBox="1"/>
          <p:nvPr/>
        </p:nvSpPr>
        <p:spPr>
          <a:xfrm>
            <a:off x="7793892" y="2514600"/>
            <a:ext cx="1174436" cy="338554"/>
          </a:xfrm>
          <a:prstGeom prst="rect">
            <a:avLst/>
          </a:prstGeom>
          <a:solidFill>
            <a:schemeClr val="accent3">
              <a:lumMod val="40000"/>
              <a:lumOff val="60000"/>
            </a:schemeClr>
          </a:solidFill>
          <a:ln>
            <a:solidFill>
              <a:srgbClr val="000001"/>
            </a:solidFill>
          </a:ln>
        </p:spPr>
        <p:txBody>
          <a:bodyPr wrap="square" rtlCol="0">
            <a:spAutoFit/>
          </a:bodyPr>
          <a:lstStyle>
            <a:lvl1pPr algn="ctr">
              <a:defRPr sz="1600"/>
            </a:lvl1pPr>
          </a:lstStyle>
          <a:p>
            <a:r>
              <a:rPr lang="en-US" dirty="0" smtClean="0"/>
              <a:t>…</a:t>
            </a:r>
            <a:endParaRPr lang="en-US" dirty="0"/>
          </a:p>
        </p:txBody>
      </p:sp>
      <p:cxnSp>
        <p:nvCxnSpPr>
          <p:cNvPr id="24" name="Straight Connector 23"/>
          <p:cNvCxnSpPr>
            <a:stCxn id="31" idx="0"/>
            <a:endCxn id="30" idx="2"/>
          </p:cNvCxnSpPr>
          <p:nvPr/>
        </p:nvCxnSpPr>
        <p:spPr>
          <a:xfrm flipV="1">
            <a:off x="1326836" y="2280300"/>
            <a:ext cx="3061328" cy="226574"/>
          </a:xfrm>
          <a:prstGeom prst="line">
            <a:avLst/>
          </a:prstGeom>
          <a:noFill/>
          <a:ln w="12700" cap="flat">
            <a:solidFill>
              <a:schemeClr val="tx1"/>
            </a:solidFill>
            <a:prstDash val="solid"/>
            <a:bevel/>
          </a:ln>
          <a:effectLst>
            <a:outerShdw blurRad="38100" dist="20000" dir="5400000" rotWithShape="0">
              <a:srgbClr val="000000">
                <a:alpha val="0"/>
              </a:srgbClr>
            </a:outerShdw>
          </a:effectLst>
        </p:spPr>
        <p:style>
          <a:lnRef idx="0">
            <a:scrgbClr r="0" g="0" b="0"/>
          </a:lnRef>
          <a:fillRef idx="0">
            <a:scrgbClr r="0" g="0" b="0"/>
          </a:fillRef>
          <a:effectRef idx="0">
            <a:scrgbClr r="0" g="0" b="0"/>
          </a:effectRef>
          <a:fontRef idx="none"/>
        </p:style>
      </p:cxnSp>
      <p:cxnSp>
        <p:nvCxnSpPr>
          <p:cNvPr id="26" name="Straight Connector 25"/>
          <p:cNvCxnSpPr>
            <a:stCxn id="32" idx="0"/>
            <a:endCxn id="30" idx="2"/>
          </p:cNvCxnSpPr>
          <p:nvPr/>
        </p:nvCxnSpPr>
        <p:spPr>
          <a:xfrm flipV="1">
            <a:off x="3841436" y="2280300"/>
            <a:ext cx="546728" cy="226574"/>
          </a:xfrm>
          <a:prstGeom prst="line">
            <a:avLst/>
          </a:prstGeom>
          <a:noFill/>
          <a:ln w="12700" cap="flat">
            <a:solidFill>
              <a:schemeClr val="tx1"/>
            </a:solidFill>
            <a:prstDash val="solid"/>
            <a:bevel/>
          </a:ln>
          <a:effectLst>
            <a:outerShdw blurRad="38100" dist="20000" dir="5400000" rotWithShape="0">
              <a:srgbClr val="000000">
                <a:alpha val="0"/>
              </a:srgbClr>
            </a:outerShdw>
          </a:effectLst>
        </p:spPr>
        <p:style>
          <a:lnRef idx="0">
            <a:scrgbClr r="0" g="0" b="0"/>
          </a:lnRef>
          <a:fillRef idx="0">
            <a:scrgbClr r="0" g="0" b="0"/>
          </a:fillRef>
          <a:effectRef idx="0">
            <a:scrgbClr r="0" g="0" b="0"/>
          </a:effectRef>
          <a:fontRef idx="none"/>
        </p:style>
      </p:cxnSp>
      <p:cxnSp>
        <p:nvCxnSpPr>
          <p:cNvPr id="29" name="Straight Connector 28"/>
          <p:cNvCxnSpPr>
            <a:stCxn id="22" idx="0"/>
            <a:endCxn id="30" idx="2"/>
          </p:cNvCxnSpPr>
          <p:nvPr/>
        </p:nvCxnSpPr>
        <p:spPr>
          <a:xfrm flipH="1" flipV="1">
            <a:off x="4388164" y="2280300"/>
            <a:ext cx="1905000" cy="227889"/>
          </a:xfrm>
          <a:prstGeom prst="line">
            <a:avLst/>
          </a:prstGeom>
          <a:noFill/>
          <a:ln w="12700" cap="flat">
            <a:solidFill>
              <a:schemeClr val="tx1"/>
            </a:solidFill>
            <a:prstDash val="solid"/>
            <a:bevel/>
          </a:ln>
          <a:effectLst>
            <a:outerShdw blurRad="38100" dist="20000" dir="5400000" rotWithShape="0">
              <a:srgbClr val="000000">
                <a:alpha val="0"/>
              </a:srgbClr>
            </a:outerShdw>
          </a:effectLst>
        </p:spPr>
        <p:style>
          <a:lnRef idx="0">
            <a:scrgbClr r="0" g="0" b="0"/>
          </a:lnRef>
          <a:fillRef idx="0">
            <a:scrgbClr r="0" g="0" b="0"/>
          </a:fillRef>
          <a:effectRef idx="0">
            <a:scrgbClr r="0" g="0" b="0"/>
          </a:effectRef>
          <a:fontRef idx="none"/>
        </p:style>
      </p:cxnSp>
      <p:cxnSp>
        <p:nvCxnSpPr>
          <p:cNvPr id="33" name="Straight Connector 32"/>
          <p:cNvCxnSpPr>
            <a:stCxn id="23" idx="0"/>
            <a:endCxn id="30" idx="2"/>
          </p:cNvCxnSpPr>
          <p:nvPr/>
        </p:nvCxnSpPr>
        <p:spPr>
          <a:xfrm flipH="1" flipV="1">
            <a:off x="4388164" y="2280300"/>
            <a:ext cx="3992946" cy="234300"/>
          </a:xfrm>
          <a:prstGeom prst="line">
            <a:avLst/>
          </a:prstGeom>
          <a:noFill/>
          <a:ln w="12700" cap="flat">
            <a:solidFill>
              <a:schemeClr val="tx1"/>
            </a:solidFill>
            <a:prstDash val="solid"/>
            <a:bevel/>
          </a:ln>
          <a:effectLst>
            <a:outerShdw blurRad="38100" dist="20000" dir="5400000" rotWithShape="0">
              <a:srgbClr val="000000">
                <a:alpha val="0"/>
              </a:srgbClr>
            </a:outerShdw>
          </a:effectLst>
        </p:spPr>
        <p:style>
          <a:lnRef idx="0">
            <a:scrgbClr r="0" g="0" b="0"/>
          </a:lnRef>
          <a:fillRef idx="0">
            <a:scrgbClr r="0" g="0" b="0"/>
          </a:fillRef>
          <a:effectRef idx="0">
            <a:scrgbClr r="0" g="0" b="0"/>
          </a:effectRef>
          <a:fontRef idx="none"/>
        </p:style>
      </p:cxnSp>
      <p:cxnSp>
        <p:nvCxnSpPr>
          <p:cNvPr id="36" name="Straight Connector 35"/>
          <p:cNvCxnSpPr>
            <a:stCxn id="32" idx="2"/>
            <a:endCxn id="11" idx="0"/>
          </p:cNvCxnSpPr>
          <p:nvPr/>
        </p:nvCxnSpPr>
        <p:spPr>
          <a:xfrm>
            <a:off x="3841436" y="3091649"/>
            <a:ext cx="6664" cy="225011"/>
          </a:xfrm>
          <a:prstGeom prst="line">
            <a:avLst/>
          </a:prstGeom>
          <a:noFill/>
          <a:ln w="12700" cap="flat">
            <a:solidFill>
              <a:schemeClr val="tx1"/>
            </a:solidFill>
            <a:prstDash val="solid"/>
            <a:bevel/>
          </a:ln>
          <a:effectLst>
            <a:outerShdw blurRad="38100" dist="20000" dir="5400000" rotWithShape="0">
              <a:srgbClr val="000000">
                <a:alpha val="0"/>
              </a:srgbClr>
            </a:outerShdw>
          </a:effectLst>
        </p:spPr>
        <p:style>
          <a:lnRef idx="0">
            <a:scrgbClr r="0" g="0" b="0"/>
          </a:lnRef>
          <a:fillRef idx="0">
            <a:scrgbClr r="0" g="0" b="0"/>
          </a:fillRef>
          <a:effectRef idx="0">
            <a:scrgbClr r="0" g="0" b="0"/>
          </a:effectRef>
          <a:fontRef idx="none"/>
        </p:style>
      </p:cxnSp>
      <p:cxnSp>
        <p:nvCxnSpPr>
          <p:cNvPr id="39" name="Straight Connector 38"/>
          <p:cNvCxnSpPr>
            <a:stCxn id="34" idx="0"/>
            <a:endCxn id="11" idx="2"/>
          </p:cNvCxnSpPr>
          <p:nvPr/>
        </p:nvCxnSpPr>
        <p:spPr>
          <a:xfrm flipV="1">
            <a:off x="1288972" y="3901435"/>
            <a:ext cx="2559128" cy="484411"/>
          </a:xfrm>
          <a:prstGeom prst="line">
            <a:avLst/>
          </a:prstGeom>
          <a:noFill/>
          <a:ln w="12700" cap="flat">
            <a:solidFill>
              <a:schemeClr val="tx1"/>
            </a:solidFill>
            <a:prstDash val="solid"/>
            <a:bevel/>
          </a:ln>
          <a:effectLst>
            <a:outerShdw blurRad="38100" dist="20000" dir="5400000" rotWithShape="0">
              <a:srgbClr val="000000">
                <a:alpha val="0"/>
              </a:srgbClr>
            </a:outerShdw>
          </a:effectLst>
        </p:spPr>
        <p:style>
          <a:lnRef idx="0">
            <a:scrgbClr r="0" g="0" b="0"/>
          </a:lnRef>
          <a:fillRef idx="0">
            <a:scrgbClr r="0" g="0" b="0"/>
          </a:fillRef>
          <a:effectRef idx="0">
            <a:scrgbClr r="0" g="0" b="0"/>
          </a:effectRef>
          <a:fontRef idx="none"/>
        </p:style>
      </p:cxnSp>
      <p:cxnSp>
        <p:nvCxnSpPr>
          <p:cNvPr id="42" name="Straight Connector 41"/>
          <p:cNvCxnSpPr>
            <a:stCxn id="8" idx="0"/>
            <a:endCxn id="11" idx="2"/>
          </p:cNvCxnSpPr>
          <p:nvPr/>
        </p:nvCxnSpPr>
        <p:spPr>
          <a:xfrm flipV="1">
            <a:off x="2361181" y="3901435"/>
            <a:ext cx="1486919" cy="1454811"/>
          </a:xfrm>
          <a:prstGeom prst="line">
            <a:avLst/>
          </a:prstGeom>
          <a:noFill/>
          <a:ln w="12700" cap="flat">
            <a:solidFill>
              <a:schemeClr val="tx1"/>
            </a:solidFill>
            <a:prstDash val="solid"/>
            <a:bevel/>
          </a:ln>
          <a:effectLst>
            <a:outerShdw blurRad="38100" dist="20000" dir="5400000" rotWithShape="0">
              <a:srgbClr val="000000">
                <a:alpha val="0"/>
              </a:srgbClr>
            </a:outerShdw>
          </a:effectLst>
        </p:spPr>
        <p:style>
          <a:lnRef idx="0">
            <a:scrgbClr r="0" g="0" b="0"/>
          </a:lnRef>
          <a:fillRef idx="0">
            <a:scrgbClr r="0" g="0" b="0"/>
          </a:fillRef>
          <a:effectRef idx="0">
            <a:scrgbClr r="0" g="0" b="0"/>
          </a:effectRef>
          <a:fontRef idx="none"/>
        </p:style>
      </p:cxnSp>
      <p:cxnSp>
        <p:nvCxnSpPr>
          <p:cNvPr id="45" name="Straight Connector 44"/>
          <p:cNvCxnSpPr>
            <a:stCxn id="19" idx="0"/>
            <a:endCxn id="11" idx="2"/>
          </p:cNvCxnSpPr>
          <p:nvPr/>
        </p:nvCxnSpPr>
        <p:spPr>
          <a:xfrm flipH="1" flipV="1">
            <a:off x="3848100" y="3901435"/>
            <a:ext cx="1689492" cy="1285534"/>
          </a:xfrm>
          <a:prstGeom prst="line">
            <a:avLst/>
          </a:prstGeom>
          <a:noFill/>
          <a:ln w="12700" cap="flat">
            <a:solidFill>
              <a:schemeClr val="tx1"/>
            </a:solidFill>
            <a:prstDash val="solid"/>
            <a:bevel/>
          </a:ln>
          <a:effectLst>
            <a:outerShdw blurRad="38100" dist="20000" dir="5400000" rotWithShape="0">
              <a:srgbClr val="000000">
                <a:alpha val="0"/>
              </a:srgbClr>
            </a:outerShdw>
          </a:effectLst>
        </p:spPr>
        <p:style>
          <a:lnRef idx="0">
            <a:scrgbClr r="0" g="0" b="0"/>
          </a:lnRef>
          <a:fillRef idx="0">
            <a:scrgbClr r="0" g="0" b="0"/>
          </a:fillRef>
          <a:effectRef idx="0">
            <a:scrgbClr r="0" g="0" b="0"/>
          </a:effectRef>
          <a:fontRef idx="none"/>
        </p:style>
      </p:cxnSp>
      <p:cxnSp>
        <p:nvCxnSpPr>
          <p:cNvPr id="48" name="Straight Connector 47"/>
          <p:cNvCxnSpPr>
            <a:stCxn id="18" idx="0"/>
            <a:endCxn id="11" idx="2"/>
          </p:cNvCxnSpPr>
          <p:nvPr/>
        </p:nvCxnSpPr>
        <p:spPr>
          <a:xfrm flipH="1" flipV="1">
            <a:off x="3848100" y="3901435"/>
            <a:ext cx="3565914" cy="179611"/>
          </a:xfrm>
          <a:prstGeom prst="line">
            <a:avLst/>
          </a:prstGeom>
          <a:noFill/>
          <a:ln w="12700" cap="flat">
            <a:solidFill>
              <a:schemeClr val="tx1"/>
            </a:solidFill>
            <a:prstDash val="solid"/>
            <a:bevel/>
          </a:ln>
          <a:effectLst>
            <a:outerShdw blurRad="38100" dist="20000" dir="5400000" rotWithShape="0">
              <a:srgbClr val="000000">
                <a:alpha val="0"/>
              </a:srgbClr>
            </a:outerShdw>
          </a:effectLst>
        </p:spPr>
        <p:style>
          <a:lnRef idx="0">
            <a:scrgbClr r="0" g="0" b="0"/>
          </a:lnRef>
          <a:fillRef idx="0">
            <a:scrgbClr r="0" g="0" b="0"/>
          </a:fillRef>
          <a:effectRef idx="0">
            <a:scrgbClr r="0" g="0" b="0"/>
          </a:effectRef>
          <a:fontRef idx="none"/>
        </p:style>
      </p:cxnSp>
      <p:sp>
        <p:nvSpPr>
          <p:cNvPr id="51" name="TextBox 50"/>
          <p:cNvSpPr txBox="1"/>
          <p:nvPr/>
        </p:nvSpPr>
        <p:spPr>
          <a:xfrm>
            <a:off x="7969629" y="2819400"/>
            <a:ext cx="822962" cy="338554"/>
          </a:xfrm>
          <a:prstGeom prst="rect">
            <a:avLst/>
          </a:prstGeom>
          <a:noFill/>
        </p:spPr>
        <p:txBody>
          <a:bodyPr wrap="none" rtlCol="0">
            <a:spAutoFit/>
          </a:bodyPr>
          <a:lstStyle/>
          <a:p>
            <a:pPr algn="ctr"/>
            <a:r>
              <a:rPr lang="en-US" sz="1600" b="1" dirty="0">
                <a:solidFill>
                  <a:srgbClr val="FF0000"/>
                </a:solidFill>
              </a:rPr>
              <a:t>Future</a:t>
            </a:r>
          </a:p>
        </p:txBody>
      </p:sp>
      <p:sp>
        <p:nvSpPr>
          <p:cNvPr id="52" name="TextBox 51"/>
          <p:cNvSpPr txBox="1"/>
          <p:nvPr/>
        </p:nvSpPr>
        <p:spPr>
          <a:xfrm>
            <a:off x="960626" y="4139625"/>
            <a:ext cx="740583" cy="246221"/>
          </a:xfrm>
          <a:prstGeom prst="rect">
            <a:avLst/>
          </a:prstGeom>
          <a:solidFill>
            <a:schemeClr val="accent3">
              <a:lumMod val="40000"/>
              <a:lumOff val="60000"/>
            </a:schemeClr>
          </a:solidFill>
          <a:ln>
            <a:solidFill>
              <a:srgbClr val="000001"/>
            </a:solidFill>
          </a:ln>
        </p:spPr>
        <p:txBody>
          <a:bodyPr wrap="square" rtlCol="0">
            <a:spAutoFit/>
          </a:bodyPr>
          <a:lstStyle>
            <a:lvl1pPr algn="ctr">
              <a:defRPr sz="1600"/>
            </a:lvl1pPr>
          </a:lstStyle>
          <a:p>
            <a:r>
              <a:rPr lang="en-US" sz="1000" dirty="0" smtClean="0"/>
              <a:t>Wrapper</a:t>
            </a:r>
            <a:endParaRPr lang="en-US" sz="1000" dirty="0"/>
          </a:p>
        </p:txBody>
      </p:sp>
      <p:sp>
        <p:nvSpPr>
          <p:cNvPr id="53" name="TextBox 52"/>
          <p:cNvSpPr txBox="1"/>
          <p:nvPr/>
        </p:nvSpPr>
        <p:spPr>
          <a:xfrm>
            <a:off x="1990889" y="5110024"/>
            <a:ext cx="740583" cy="246221"/>
          </a:xfrm>
          <a:prstGeom prst="rect">
            <a:avLst/>
          </a:prstGeom>
          <a:solidFill>
            <a:schemeClr val="accent3">
              <a:lumMod val="40000"/>
              <a:lumOff val="60000"/>
            </a:schemeClr>
          </a:solidFill>
          <a:ln>
            <a:solidFill>
              <a:srgbClr val="000001"/>
            </a:solidFill>
          </a:ln>
        </p:spPr>
        <p:txBody>
          <a:bodyPr wrap="square" rtlCol="0">
            <a:spAutoFit/>
          </a:bodyPr>
          <a:lstStyle>
            <a:lvl1pPr algn="ctr">
              <a:defRPr sz="1600"/>
            </a:lvl1pPr>
          </a:lstStyle>
          <a:p>
            <a:r>
              <a:rPr lang="en-US" sz="1000" dirty="0" smtClean="0"/>
              <a:t>Wrapper</a:t>
            </a:r>
            <a:endParaRPr lang="en-US" sz="1000" dirty="0"/>
          </a:p>
        </p:txBody>
      </p:sp>
      <p:sp>
        <p:nvSpPr>
          <p:cNvPr id="54" name="TextBox 53"/>
          <p:cNvSpPr txBox="1"/>
          <p:nvPr/>
        </p:nvSpPr>
        <p:spPr>
          <a:xfrm>
            <a:off x="5126111" y="4931410"/>
            <a:ext cx="740583" cy="246221"/>
          </a:xfrm>
          <a:prstGeom prst="rect">
            <a:avLst/>
          </a:prstGeom>
          <a:solidFill>
            <a:schemeClr val="accent3">
              <a:lumMod val="40000"/>
              <a:lumOff val="60000"/>
            </a:schemeClr>
          </a:solidFill>
          <a:ln>
            <a:solidFill>
              <a:srgbClr val="000001"/>
            </a:solidFill>
          </a:ln>
        </p:spPr>
        <p:txBody>
          <a:bodyPr wrap="square" rtlCol="0">
            <a:spAutoFit/>
          </a:bodyPr>
          <a:lstStyle>
            <a:lvl1pPr algn="ctr">
              <a:defRPr sz="1600"/>
            </a:lvl1pPr>
          </a:lstStyle>
          <a:p>
            <a:r>
              <a:rPr lang="en-US" sz="1000" dirty="0" smtClean="0"/>
              <a:t>Wrapper</a:t>
            </a:r>
            <a:endParaRPr lang="en-US" sz="1000" dirty="0"/>
          </a:p>
        </p:txBody>
      </p:sp>
      <p:sp>
        <p:nvSpPr>
          <p:cNvPr id="57" name="TextBox 56"/>
          <p:cNvSpPr txBox="1"/>
          <p:nvPr/>
        </p:nvSpPr>
        <p:spPr>
          <a:xfrm>
            <a:off x="7021108" y="3834825"/>
            <a:ext cx="740583" cy="246221"/>
          </a:xfrm>
          <a:prstGeom prst="rect">
            <a:avLst/>
          </a:prstGeom>
          <a:solidFill>
            <a:schemeClr val="accent3">
              <a:lumMod val="40000"/>
              <a:lumOff val="60000"/>
            </a:schemeClr>
          </a:solidFill>
          <a:ln>
            <a:solidFill>
              <a:srgbClr val="000001"/>
            </a:solidFill>
          </a:ln>
        </p:spPr>
        <p:txBody>
          <a:bodyPr wrap="square" rtlCol="0">
            <a:spAutoFit/>
          </a:bodyPr>
          <a:lstStyle>
            <a:lvl1pPr algn="ctr">
              <a:defRPr sz="1600"/>
            </a:lvl1pPr>
          </a:lstStyle>
          <a:p>
            <a:r>
              <a:rPr lang="en-US" sz="1000" dirty="0" smtClean="0"/>
              <a:t>Wrapper</a:t>
            </a:r>
            <a:endParaRPr lang="en-US" sz="1000" dirty="0"/>
          </a:p>
        </p:txBody>
      </p:sp>
      <p:sp>
        <p:nvSpPr>
          <p:cNvPr id="58" name="TextBox 57"/>
          <p:cNvSpPr txBox="1"/>
          <p:nvPr/>
        </p:nvSpPr>
        <p:spPr>
          <a:xfrm>
            <a:off x="6762987" y="5186968"/>
            <a:ext cx="2235984" cy="338554"/>
          </a:xfrm>
          <a:prstGeom prst="rect">
            <a:avLst/>
          </a:prstGeom>
          <a:solidFill>
            <a:schemeClr val="accent6">
              <a:lumMod val="40000"/>
              <a:lumOff val="60000"/>
            </a:schemeClr>
          </a:solidFill>
          <a:ln>
            <a:solidFill>
              <a:srgbClr val="000001"/>
            </a:solidFill>
          </a:ln>
        </p:spPr>
        <p:txBody>
          <a:bodyPr wrap="square" rtlCol="0">
            <a:spAutoFit/>
          </a:bodyPr>
          <a:lstStyle/>
          <a:p>
            <a:pPr algn="ctr"/>
            <a:r>
              <a:rPr lang="en-US" sz="1600" dirty="0" err="1" smtClean="0"/>
              <a:t>DataCube</a:t>
            </a:r>
            <a:endParaRPr lang="en-US" sz="1600" dirty="0"/>
          </a:p>
        </p:txBody>
      </p:sp>
      <p:sp>
        <p:nvSpPr>
          <p:cNvPr id="59" name="TextBox 58"/>
          <p:cNvSpPr txBox="1"/>
          <p:nvPr/>
        </p:nvSpPr>
        <p:spPr>
          <a:xfrm>
            <a:off x="7469498" y="4931409"/>
            <a:ext cx="740583" cy="246221"/>
          </a:xfrm>
          <a:prstGeom prst="rect">
            <a:avLst/>
          </a:prstGeom>
          <a:solidFill>
            <a:schemeClr val="accent3">
              <a:lumMod val="40000"/>
              <a:lumOff val="60000"/>
            </a:schemeClr>
          </a:solidFill>
          <a:ln>
            <a:solidFill>
              <a:srgbClr val="000001"/>
            </a:solidFill>
          </a:ln>
        </p:spPr>
        <p:txBody>
          <a:bodyPr wrap="square" rtlCol="0">
            <a:spAutoFit/>
          </a:bodyPr>
          <a:lstStyle>
            <a:lvl1pPr algn="ctr">
              <a:defRPr sz="1600"/>
            </a:lvl1pPr>
          </a:lstStyle>
          <a:p>
            <a:r>
              <a:rPr lang="en-US" sz="1000" dirty="0" smtClean="0"/>
              <a:t>Wrapper</a:t>
            </a:r>
            <a:endParaRPr lang="en-US" sz="1000" dirty="0"/>
          </a:p>
        </p:txBody>
      </p:sp>
      <p:sp>
        <p:nvSpPr>
          <p:cNvPr id="66" name="TextBox 65"/>
          <p:cNvSpPr txBox="1"/>
          <p:nvPr/>
        </p:nvSpPr>
        <p:spPr>
          <a:xfrm>
            <a:off x="2883873" y="6096389"/>
            <a:ext cx="2588762" cy="338554"/>
          </a:xfrm>
          <a:prstGeom prst="rect">
            <a:avLst/>
          </a:prstGeom>
          <a:solidFill>
            <a:schemeClr val="accent6">
              <a:lumMod val="40000"/>
              <a:lumOff val="60000"/>
            </a:schemeClr>
          </a:solidFill>
          <a:ln>
            <a:solidFill>
              <a:srgbClr val="000001"/>
            </a:solidFill>
          </a:ln>
        </p:spPr>
        <p:txBody>
          <a:bodyPr wrap="square" rtlCol="0">
            <a:spAutoFit/>
          </a:bodyPr>
          <a:lstStyle/>
          <a:p>
            <a:pPr algn="ctr"/>
            <a:r>
              <a:rPr lang="en-US" sz="1600" dirty="0" smtClean="0"/>
              <a:t>R Processing Language</a:t>
            </a:r>
            <a:endParaRPr lang="en-US" sz="1600" dirty="0"/>
          </a:p>
        </p:txBody>
      </p:sp>
      <p:sp>
        <p:nvSpPr>
          <p:cNvPr id="67" name="TextBox 66"/>
          <p:cNvSpPr txBox="1"/>
          <p:nvPr/>
        </p:nvSpPr>
        <p:spPr>
          <a:xfrm>
            <a:off x="3807962" y="5850167"/>
            <a:ext cx="740583" cy="246221"/>
          </a:xfrm>
          <a:prstGeom prst="rect">
            <a:avLst/>
          </a:prstGeom>
          <a:solidFill>
            <a:schemeClr val="accent3">
              <a:lumMod val="40000"/>
              <a:lumOff val="60000"/>
            </a:schemeClr>
          </a:solidFill>
          <a:ln>
            <a:solidFill>
              <a:srgbClr val="000001"/>
            </a:solidFill>
          </a:ln>
        </p:spPr>
        <p:txBody>
          <a:bodyPr wrap="square" rtlCol="0">
            <a:spAutoFit/>
          </a:bodyPr>
          <a:lstStyle>
            <a:lvl1pPr algn="ctr">
              <a:defRPr sz="1600"/>
            </a:lvl1pPr>
          </a:lstStyle>
          <a:p>
            <a:r>
              <a:rPr lang="en-US" sz="1000" dirty="0" smtClean="0"/>
              <a:t>Wrapper</a:t>
            </a:r>
            <a:endParaRPr lang="en-US" sz="1000" dirty="0"/>
          </a:p>
        </p:txBody>
      </p:sp>
      <p:sp>
        <p:nvSpPr>
          <p:cNvPr id="37" name="TextBox 36"/>
          <p:cNvSpPr txBox="1"/>
          <p:nvPr/>
        </p:nvSpPr>
        <p:spPr>
          <a:xfrm>
            <a:off x="7406638" y="5486400"/>
            <a:ext cx="822962" cy="338554"/>
          </a:xfrm>
          <a:prstGeom prst="rect">
            <a:avLst/>
          </a:prstGeom>
          <a:noFill/>
        </p:spPr>
        <p:txBody>
          <a:bodyPr wrap="none" rtlCol="0">
            <a:spAutoFit/>
          </a:bodyPr>
          <a:lstStyle/>
          <a:p>
            <a:pPr algn="ctr"/>
            <a:r>
              <a:rPr lang="en-US" sz="1600" b="1" dirty="0">
                <a:solidFill>
                  <a:srgbClr val="FF0000"/>
                </a:solidFill>
              </a:rPr>
              <a:t>Future</a:t>
            </a:r>
          </a:p>
        </p:txBody>
      </p:sp>
      <p:sp>
        <p:nvSpPr>
          <p:cNvPr id="38" name="TextBox 37"/>
          <p:cNvSpPr txBox="1"/>
          <p:nvPr/>
        </p:nvSpPr>
        <p:spPr>
          <a:xfrm>
            <a:off x="381000" y="2895600"/>
            <a:ext cx="1905000" cy="584776"/>
          </a:xfrm>
          <a:prstGeom prst="rect">
            <a:avLst/>
          </a:prstGeom>
          <a:noFill/>
        </p:spPr>
        <p:txBody>
          <a:bodyPr wrap="square" rtlCol="0">
            <a:spAutoFit/>
          </a:bodyPr>
          <a:lstStyle/>
          <a:p>
            <a:pPr algn="ctr"/>
            <a:r>
              <a:rPr lang="en-US" sz="1600" b="1" dirty="0">
                <a:solidFill>
                  <a:srgbClr val="0000FF"/>
                </a:solidFill>
              </a:rPr>
              <a:t>Metadata and Browse Images</a:t>
            </a:r>
          </a:p>
        </p:txBody>
      </p:sp>
      <p:sp>
        <p:nvSpPr>
          <p:cNvPr id="40" name="TextBox 39"/>
          <p:cNvSpPr txBox="1"/>
          <p:nvPr/>
        </p:nvSpPr>
        <p:spPr>
          <a:xfrm>
            <a:off x="5203529" y="3124200"/>
            <a:ext cx="2214268" cy="338554"/>
          </a:xfrm>
          <a:prstGeom prst="rect">
            <a:avLst/>
          </a:prstGeom>
          <a:noFill/>
        </p:spPr>
        <p:txBody>
          <a:bodyPr wrap="none" rtlCol="0">
            <a:spAutoFit/>
          </a:bodyPr>
          <a:lstStyle/>
          <a:p>
            <a:pPr algn="ctr"/>
            <a:r>
              <a:rPr lang="en-US" sz="1600" b="1" dirty="0">
                <a:solidFill>
                  <a:srgbClr val="0000FF"/>
                </a:solidFill>
              </a:rPr>
              <a:t>Folders and Projects</a:t>
            </a:r>
          </a:p>
        </p:txBody>
      </p:sp>
    </p:spTree>
    <p:extLst>
      <p:ext uri="{BB962C8B-B14F-4D97-AF65-F5344CB8AC3E}">
        <p14:creationId xmlns:p14="http://schemas.microsoft.com/office/powerpoint/2010/main" val="2778058886"/>
      </p:ext>
    </p:extLst>
  </p:cSld>
  <p:clrMapOvr>
    <a:masterClrMapping/>
  </p:clrMapOvr>
  <p:transition xmlns:p14="http://schemas.microsoft.com/office/powerpoint/2010/mai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a:spLocks noGrp="1"/>
          </p:cNvSpPr>
          <p:nvPr>
            <p:ph type="sldNum" sz="quarter" idx="2"/>
          </p:nvPr>
        </p:nvSpPr>
        <p:spPr/>
        <p:txBody>
          <a:bodyPr/>
          <a:lstStyle>
            <a:lvl1pPr>
              <a:spcBef>
                <a:spcPts val="0"/>
              </a:spcBef>
            </a:lvl1pPr>
          </a:lstStyle>
          <a:p>
            <a:pPr lvl="0"/>
            <a:fld id="{86CB4B4D-7CA3-9044-876B-883B54F8677D}" type="slidenum">
              <a:rPr lang="en-US" smtClean="0"/>
              <a:pPr lvl="0"/>
              <a:t>17</a:t>
            </a:fld>
            <a:endParaRPr lang="en-US"/>
          </a:p>
        </p:txBody>
      </p:sp>
      <p:sp>
        <p:nvSpPr>
          <p:cNvPr id="5" name="Shape 3"/>
          <p:cNvSpPr/>
          <p:nvPr/>
        </p:nvSpPr>
        <p:spPr>
          <a:xfrm>
            <a:off x="2130871" y="190714"/>
            <a:ext cx="5336729" cy="553998"/>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US" sz="3600" b="1" dirty="0">
                <a:solidFill>
                  <a:srgbClr val="FFFFFF"/>
                </a:solidFill>
                <a:latin typeface="Proxima Nova Regular"/>
                <a:ea typeface="Proxima Nova Regular"/>
                <a:cs typeface="Proxima Nova Regular"/>
                <a:sym typeface="Proxima Nova Regular"/>
              </a:rPr>
              <a:t>Data Services Projects</a:t>
            </a:r>
            <a:endParaRPr sz="3600" b="1" dirty="0">
              <a:solidFill>
                <a:srgbClr val="FFFFFF"/>
              </a:solidFill>
              <a:latin typeface="Proxima Nova Regular"/>
              <a:ea typeface="Proxima Nova Regular"/>
              <a:cs typeface="Proxima Nova Regular"/>
              <a:sym typeface="Proxima Nova Regular"/>
            </a:endParaRPr>
          </a:p>
        </p:txBody>
      </p:sp>
      <p:graphicFrame>
        <p:nvGraphicFramePr>
          <p:cNvPr id="6" name="Table 5"/>
          <p:cNvGraphicFramePr>
            <a:graphicFrameLocks noGrp="1"/>
          </p:cNvGraphicFramePr>
          <p:nvPr>
            <p:extLst>
              <p:ext uri="{D42A27DB-BD31-4B8C-83A1-F6EECF244321}">
                <p14:modId xmlns:p14="http://schemas.microsoft.com/office/powerpoint/2010/main" val="3664334435"/>
              </p:ext>
            </p:extLst>
          </p:nvPr>
        </p:nvGraphicFramePr>
        <p:xfrm>
          <a:off x="228601" y="1371600"/>
          <a:ext cx="8514809" cy="5103774"/>
        </p:xfrm>
        <a:graphic>
          <a:graphicData uri="http://schemas.openxmlformats.org/drawingml/2006/table">
            <a:tbl>
              <a:tblPr/>
              <a:tblGrid>
                <a:gridCol w="380999"/>
                <a:gridCol w="457200"/>
                <a:gridCol w="990600"/>
                <a:gridCol w="1599896"/>
                <a:gridCol w="1271529"/>
                <a:gridCol w="1138750"/>
                <a:gridCol w="1439957"/>
                <a:gridCol w="1235878"/>
              </a:tblGrid>
              <a:tr h="1083807">
                <a:tc>
                  <a:txBody>
                    <a:bodyPr/>
                    <a:lstStyle/>
                    <a:p>
                      <a:pPr algn="ctr" fontAlgn="ctr"/>
                      <a:r>
                        <a:rPr lang="en-US" sz="1200" b="1" i="0" u="none" strike="noStrike" dirty="0">
                          <a:solidFill>
                            <a:srgbClr val="000000"/>
                          </a:solidFill>
                          <a:effectLst/>
                          <a:latin typeface="Calibri"/>
                        </a:rPr>
                        <a:t>GFOI</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200" b="1" i="0" u="none" strike="noStrike" dirty="0">
                          <a:solidFill>
                            <a:srgbClr val="000000"/>
                          </a:solidFill>
                          <a:effectLst/>
                          <a:latin typeface="Calibri"/>
                        </a:rPr>
                        <a:t>GEOGLAM</a:t>
                      </a:r>
                    </a:p>
                  </a:txBody>
                  <a:tcPr marL="12700" marR="12700" marT="1270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200" b="1" i="0" u="none" strike="noStrike" dirty="0">
                          <a:solidFill>
                            <a:srgbClr val="000000"/>
                          </a:solidFill>
                          <a:effectLst/>
                          <a:latin typeface="Calibri"/>
                        </a:rPr>
                        <a:t>Pilot Project Name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200" b="1" i="0" u="none" strike="noStrike" dirty="0">
                          <a:solidFill>
                            <a:srgbClr val="000000"/>
                          </a:solidFill>
                          <a:effectLst/>
                          <a:latin typeface="Calibri"/>
                        </a:rPr>
                        <a:t>Status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200" b="1" i="0" u="none" strike="noStrike" dirty="0">
                          <a:solidFill>
                            <a:srgbClr val="000000"/>
                          </a:solidFill>
                          <a:effectLst/>
                          <a:latin typeface="Calibri"/>
                        </a:rPr>
                        <a:t>Key Participants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200" b="1" i="0" u="none" strike="noStrike" dirty="0">
                          <a:solidFill>
                            <a:srgbClr val="000000"/>
                          </a:solidFill>
                          <a:effectLst/>
                          <a:latin typeface="Calibri"/>
                        </a:rPr>
                        <a:t>Countries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200" b="1" i="0" u="none" strike="noStrike" dirty="0">
                          <a:solidFill>
                            <a:srgbClr val="000000"/>
                          </a:solidFill>
                          <a:effectLst/>
                          <a:latin typeface="Calibri"/>
                        </a:rPr>
                        <a:t>Datasets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200" b="1" i="0" u="none" strike="noStrike" dirty="0">
                          <a:solidFill>
                            <a:srgbClr val="000000"/>
                          </a:solidFill>
                          <a:effectLst/>
                          <a:latin typeface="Calibri"/>
                        </a:rPr>
                        <a:t>Processing Tools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623189">
                <a:tc>
                  <a:txBody>
                    <a:bodyPr/>
                    <a:lstStyle/>
                    <a:p>
                      <a:pPr algn="ctr"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a:solidFill>
                            <a:srgbClr val="000000"/>
                          </a:solidFill>
                          <a:effectLst/>
                          <a:latin typeface="Calibri"/>
                        </a:rPr>
                        <a:t>X</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l" fontAlgn="ctr"/>
                      <a:r>
                        <a:rPr lang="en-US" sz="1200" b="0" i="0" u="none" strike="noStrike" dirty="0">
                          <a:solidFill>
                            <a:srgbClr val="000000"/>
                          </a:solidFill>
                          <a:effectLst/>
                          <a:latin typeface="Calibri"/>
                        </a:rPr>
                        <a:t>Asia-RICE Pilot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a:rPr>
                        <a:t>Delivered June</a:t>
                      </a:r>
                      <a:r>
                        <a:rPr lang="en-US" sz="1200" b="0" i="0" u="none" strike="noStrike" baseline="0" dirty="0">
                          <a:solidFill>
                            <a:srgbClr val="000000"/>
                          </a:solidFill>
                          <a:effectLst/>
                          <a:latin typeface="Calibri"/>
                        </a:rPr>
                        <a:t> 1, </a:t>
                      </a:r>
                      <a:r>
                        <a:rPr lang="en-US" sz="1200" b="0" i="0" u="none" strike="noStrike" dirty="0">
                          <a:solidFill>
                            <a:srgbClr val="000000"/>
                          </a:solidFill>
                          <a:effectLst/>
                          <a:latin typeface="Calibri"/>
                        </a:rPr>
                        <a:t>2014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a:rPr>
                        <a:t>SEO, JAXA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a:rPr>
                        <a:t>Indonesia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a:rPr>
                        <a:t>Radarsat-2</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35 scenes (210GB)</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a:rPr>
                        <a:t>INAHOR (from JAXA)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3889">
                <a:tc>
                  <a:txBody>
                    <a:bodyPr/>
                    <a:lstStyle/>
                    <a:p>
                      <a:pPr algn="ctr" fontAlgn="ctr"/>
                      <a:r>
                        <a:rPr lang="en-US" sz="1200" b="1" i="0" u="none" strike="noStrike" dirty="0">
                          <a:solidFill>
                            <a:srgbClr val="000000"/>
                          </a:solidFill>
                          <a:effectLst/>
                          <a:latin typeface="Calibri"/>
                        </a:rPr>
                        <a:t>X</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a:rPr>
                        <a:t>FAO Pilot for UN-REDD</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a:rPr>
                        <a:t>Delivered Nov.</a:t>
                      </a:r>
                      <a:r>
                        <a:rPr lang="en-US" sz="1200" b="0" i="0" u="none" strike="noStrike" baseline="0" dirty="0">
                          <a:solidFill>
                            <a:srgbClr val="000000"/>
                          </a:solidFill>
                          <a:effectLst/>
                          <a:latin typeface="Calibri"/>
                        </a:rPr>
                        <a:t> 5,</a:t>
                      </a:r>
                      <a:r>
                        <a:rPr lang="en-US" sz="1200" b="0" i="0" u="none" strike="noStrike" dirty="0">
                          <a:solidFill>
                            <a:srgbClr val="000000"/>
                          </a:solidFill>
                          <a:effectLst/>
                          <a:latin typeface="Calibri"/>
                        </a:rPr>
                        <a:t> 2014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a:rPr>
                        <a:t>SEO, FAO, </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Norway</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a:rPr>
                        <a:t>Ecuador, Tanzania, Uganda, Guyana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a:rPr>
                        <a:t>Landsat-7</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2013 only (16TB)</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a:rPr>
                        <a:t>Open Foris Geospatial Toolkit (from FAO)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9251">
                <a:tc>
                  <a:txBody>
                    <a:bodyPr/>
                    <a:lstStyle/>
                    <a:p>
                      <a:pPr algn="ctr" fontAlgn="ctr"/>
                      <a:r>
                        <a:rPr lang="en-US" sz="1200" b="1" i="0" u="none" strike="noStrike" dirty="0">
                          <a:solidFill>
                            <a:srgbClr val="000000"/>
                          </a:solidFill>
                          <a:effectLst/>
                          <a:latin typeface="Calibri"/>
                        </a:rPr>
                        <a:t>X</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a:rPr>
                        <a:t>Colombia DEM Pilot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a:rPr>
                        <a:t>Delivered Dec.</a:t>
                      </a:r>
                      <a:r>
                        <a:rPr lang="en-US" sz="1200" b="0" i="0" u="none" strike="noStrike" baseline="0" dirty="0">
                          <a:solidFill>
                            <a:srgbClr val="000000"/>
                          </a:solidFill>
                          <a:effectLst/>
                          <a:latin typeface="Calibri"/>
                        </a:rPr>
                        <a:t> 3,</a:t>
                      </a:r>
                      <a:r>
                        <a:rPr lang="en-US" sz="1200" b="0" i="0" u="none" strike="noStrike" dirty="0">
                          <a:solidFill>
                            <a:srgbClr val="000000"/>
                          </a:solidFill>
                          <a:effectLst/>
                          <a:latin typeface="Calibri"/>
                        </a:rPr>
                        <a:t> 2014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a:rPr>
                        <a:t>SEO, DLR</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a:rPr>
                        <a:t>Colombia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a:rPr>
                        <a:t>TanDEM-X</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24 Tiles (15GB)</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a:rPr>
                        <a:t>Local (TBD)</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4664">
                <a:tc>
                  <a:txBody>
                    <a:bodyPr/>
                    <a:lstStyle/>
                    <a:p>
                      <a:pPr algn="ctr" fontAlgn="ctr"/>
                      <a:r>
                        <a:rPr lang="en-US" sz="1200" b="1" i="0" u="none" strike="noStrike" dirty="0">
                          <a:solidFill>
                            <a:srgbClr val="000000"/>
                          </a:solidFill>
                          <a:effectLst/>
                          <a:latin typeface="Calibri"/>
                        </a:rPr>
                        <a:t>X</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a:rPr>
                        <a:t>Kenya Pilot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a:rPr>
                        <a:t>Alpha</a:t>
                      </a:r>
                      <a:r>
                        <a:rPr lang="en-US" sz="1200" b="0" i="0" u="none" strike="noStrike" baseline="0" dirty="0">
                          <a:solidFill>
                            <a:srgbClr val="000000"/>
                          </a:solidFill>
                          <a:effectLst/>
                          <a:latin typeface="Calibri"/>
                        </a:rPr>
                        <a:t> Release: Mar 2015</a:t>
                      </a:r>
                    </a:p>
                    <a:p>
                      <a:pPr algn="l" fontAlgn="ctr"/>
                      <a:r>
                        <a:rPr lang="en-US" sz="1200" b="0" i="0" u="none" strike="noStrike" dirty="0">
                          <a:solidFill>
                            <a:srgbClr val="000000"/>
                          </a:solidFill>
                          <a:effectLst/>
                          <a:latin typeface="Calibri"/>
                        </a:rPr>
                        <a:t>Beta Release:</a:t>
                      </a:r>
                      <a:r>
                        <a:rPr lang="en-US" sz="1200" b="0" i="0" u="none" strike="noStrike" baseline="0" dirty="0">
                          <a:solidFill>
                            <a:srgbClr val="000000"/>
                          </a:solidFill>
                          <a:effectLst/>
                          <a:latin typeface="Calibri"/>
                        </a:rPr>
                        <a:t> Sept 2015</a:t>
                      </a:r>
                      <a:endParaRPr lang="en-US" sz="1200" b="0" i="0" u="none" strike="noStrike" dirty="0">
                        <a:solidFill>
                          <a:srgbClr val="000000"/>
                        </a:solidFill>
                        <a:effectLst/>
                        <a:latin typeface="Calibri"/>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a:rPr>
                        <a:t>SEO, Symbios, Clinton Foundation, SLEEK Program</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a:rPr>
                        <a:t>Kenya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a-DK" sz="1200" b="0" i="0" u="none" strike="noStrike" dirty="0">
                          <a:solidFill>
                            <a:srgbClr val="000000"/>
                          </a:solidFill>
                          <a:effectLst/>
                          <a:latin typeface="Calibri"/>
                        </a:rPr>
                        <a:t>Landsat-7/8</a:t>
                      </a:r>
                      <a:r>
                        <a:rPr lang="da-DK" sz="1200" b="0" i="0" u="none" strike="noStrike" baseline="0" dirty="0">
                          <a:solidFill>
                            <a:srgbClr val="000000"/>
                          </a:solidFill>
                          <a:effectLst/>
                          <a:latin typeface="Calibri"/>
                        </a:rPr>
                        <a:t> </a:t>
                      </a:r>
                      <a:br>
                        <a:rPr lang="da-DK" sz="1200" b="0" i="0" u="none" strike="noStrike" baseline="0" dirty="0">
                          <a:solidFill>
                            <a:srgbClr val="000000"/>
                          </a:solidFill>
                          <a:effectLst/>
                          <a:latin typeface="Calibri"/>
                        </a:rPr>
                      </a:br>
                      <a:r>
                        <a:rPr lang="da-DK" sz="1200" b="0" i="0" u="none" strike="noStrike" dirty="0">
                          <a:solidFill>
                            <a:srgbClr val="000000"/>
                          </a:solidFill>
                          <a:effectLst/>
                          <a:latin typeface="Calibri"/>
                        </a:rPr>
                        <a:t>(from 2013/2014), </a:t>
                      </a:r>
                      <a:br>
                        <a:rPr lang="da-DK" sz="1200" b="0" i="0" u="none" strike="noStrike" dirty="0">
                          <a:solidFill>
                            <a:srgbClr val="000000"/>
                          </a:solidFill>
                          <a:effectLst/>
                          <a:latin typeface="Calibri"/>
                        </a:rPr>
                      </a:br>
                      <a:r>
                        <a:rPr lang="da-DK" sz="1200" b="0" i="0" u="none" strike="noStrike" dirty="0">
                          <a:solidFill>
                            <a:srgbClr val="000000"/>
                          </a:solidFill>
                          <a:effectLst/>
                          <a:latin typeface="Calibri"/>
                        </a:rPr>
                        <a:t>66 scenes (128GB)</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a:rPr>
                        <a:t>Open</a:t>
                      </a:r>
                      <a:r>
                        <a:rPr lang="en-US" sz="1200" b="0" i="0" u="none" strike="noStrike" baseline="0" dirty="0">
                          <a:solidFill>
                            <a:srgbClr val="000000"/>
                          </a:solidFill>
                          <a:effectLst/>
                          <a:latin typeface="Calibri"/>
                        </a:rPr>
                        <a:t> Foris, </a:t>
                      </a:r>
                      <a:br>
                        <a:rPr lang="en-US" sz="1200" b="0" i="0" u="none" strike="noStrike" baseline="0" dirty="0">
                          <a:solidFill>
                            <a:srgbClr val="000000"/>
                          </a:solidFill>
                          <a:effectLst/>
                          <a:latin typeface="Calibri"/>
                        </a:rPr>
                      </a:br>
                      <a:r>
                        <a:rPr lang="en-US" sz="1200" b="0" i="0" u="none" strike="noStrike" baseline="0" dirty="0">
                          <a:solidFill>
                            <a:srgbClr val="000000"/>
                          </a:solidFill>
                          <a:effectLst/>
                          <a:latin typeface="Calibri"/>
                        </a:rPr>
                        <a:t>Earth Engine</a:t>
                      </a:r>
                      <a:endParaRPr lang="en-US" sz="1200" b="0" i="0" u="none" strike="noStrike" dirty="0">
                        <a:solidFill>
                          <a:srgbClr val="000000"/>
                        </a:solidFill>
                        <a:effectLst/>
                        <a:latin typeface="Calibri"/>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8974">
                <a:tc>
                  <a:txBody>
                    <a:bodyPr/>
                    <a:lstStyle/>
                    <a:p>
                      <a:pPr algn="ctr"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X</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200" b="0" i="0" u="none" strike="noStrike" dirty="0">
                          <a:solidFill>
                            <a:srgbClr val="000000"/>
                          </a:solidFill>
                          <a:effectLst/>
                          <a:latin typeface="Calibri"/>
                        </a:rPr>
                        <a:t>JECAM SAR Pilot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baseline="0" dirty="0">
                          <a:solidFill>
                            <a:srgbClr val="000000"/>
                          </a:solidFill>
                          <a:effectLst/>
                          <a:latin typeface="Calibri"/>
                        </a:rPr>
                        <a:t>Release 1: Apr 2015</a:t>
                      </a:r>
                    </a:p>
                    <a:p>
                      <a:pPr algn="l" fontAlgn="ctr"/>
                      <a:r>
                        <a:rPr lang="en-US" sz="1200" b="0" i="0" u="none" strike="noStrike" baseline="0" dirty="0">
                          <a:solidFill>
                            <a:srgbClr val="000000"/>
                          </a:solidFill>
                          <a:effectLst/>
                          <a:latin typeface="Calibri"/>
                        </a:rPr>
                        <a:t>Release 2: Aug 2015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a:rPr>
                        <a:t>JECAM Team</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a:rPr>
                        <a:t>8 sites:</a:t>
                      </a:r>
                      <a:r>
                        <a:rPr lang="en-US" sz="1200" b="0" i="0" u="none" strike="noStrike" baseline="0" dirty="0">
                          <a:solidFill>
                            <a:srgbClr val="000000"/>
                          </a:solidFill>
                          <a:effectLst/>
                          <a:latin typeface="Calibri"/>
                        </a:rPr>
                        <a:t> </a:t>
                      </a:r>
                      <a:r>
                        <a:rPr lang="en-US" sz="1200" b="0" i="0" u="none" strike="noStrike" dirty="0">
                          <a:solidFill>
                            <a:srgbClr val="000000"/>
                          </a:solidFill>
                          <a:effectLst/>
                          <a:latin typeface="Calibri"/>
                        </a:rPr>
                        <a:t>Ukraine, Belgium, Argentina,</a:t>
                      </a:r>
                      <a:r>
                        <a:rPr lang="en-US" sz="1200" b="0" i="0" u="none" strike="noStrike" baseline="0" dirty="0">
                          <a:solidFill>
                            <a:srgbClr val="000000"/>
                          </a:solidFill>
                          <a:effectLst/>
                          <a:latin typeface="Calibri"/>
                        </a:rPr>
                        <a:t> </a:t>
                      </a:r>
                      <a:r>
                        <a:rPr lang="en-US" sz="1200" b="0" i="0" u="none" strike="noStrike" dirty="0">
                          <a:solidFill>
                            <a:srgbClr val="000000"/>
                          </a:solidFill>
                          <a:effectLst/>
                          <a:latin typeface="Calibri"/>
                        </a:rPr>
                        <a:t>Canada, China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a:rPr>
                        <a:t>Radarsat-2, Landsat,</a:t>
                      </a:r>
                      <a:r>
                        <a:rPr lang="en-US" sz="1200" b="0" i="0" u="none" strike="noStrike" baseline="0" dirty="0">
                          <a:solidFill>
                            <a:srgbClr val="000000"/>
                          </a:solidFill>
                          <a:effectLst/>
                          <a:latin typeface="Calibri"/>
                        </a:rPr>
                        <a:t> Sentinel-1</a:t>
                      </a:r>
                      <a:endParaRPr lang="en-US" sz="1200" b="0" i="0" u="none" strike="noStrike" dirty="0">
                        <a:solidFill>
                          <a:srgbClr val="000000"/>
                        </a:solidFill>
                        <a:effectLst/>
                        <a:latin typeface="Calibri"/>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a:rPr>
                        <a:t>SAR</a:t>
                      </a:r>
                      <a:r>
                        <a:rPr lang="en-US" sz="1200" b="0" i="0" u="none" strike="noStrike" baseline="0" dirty="0">
                          <a:solidFill>
                            <a:srgbClr val="000000"/>
                          </a:solidFill>
                          <a:effectLst/>
                          <a:latin typeface="Calibri"/>
                        </a:rPr>
                        <a:t> Processing Tools</a:t>
                      </a:r>
                      <a:r>
                        <a:rPr lang="en-US" sz="1200" b="0" i="0" u="none" strike="noStrike" dirty="0">
                          <a:solidFill>
                            <a:srgbClr val="000000"/>
                          </a:solidFill>
                          <a:effectLst/>
                          <a:latin typeface="Calibri"/>
                        </a:rPr>
                        <a:t> (from JECAM)</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34544035"/>
      </p:ext>
    </p:extLst>
  </p:cSld>
  <p:clrMapOvr>
    <a:masterClrMapping/>
  </p:clrMapOvr>
  <p:transition xmlns:p14="http://schemas.microsoft.com/office/powerpoint/2010/mai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81620" y="3581400"/>
            <a:ext cx="2590800" cy="2813164"/>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oAutofit/>
          </a:bodyPr>
          <a:lstStyle>
            <a:lvl1pPr algn="ctr">
              <a:defRPr sz="1600"/>
            </a:lvl1pPr>
          </a:lstStyle>
          <a:p>
            <a:r>
              <a:rPr lang="en-US" b="1" i="1" dirty="0" smtClean="0"/>
              <a:t>Colombia SDMS</a:t>
            </a:r>
            <a:endParaRPr lang="en-US" b="1" i="1" dirty="0"/>
          </a:p>
        </p:txBody>
      </p:sp>
      <p:sp>
        <p:nvSpPr>
          <p:cNvPr id="14" name="Shape 14"/>
          <p:cNvSpPr>
            <a:spLocks noGrp="1"/>
          </p:cNvSpPr>
          <p:nvPr>
            <p:ph type="sldNum" sz="quarter" idx="2"/>
          </p:nvPr>
        </p:nvSpPr>
        <p:spPr>
          <a:xfrm>
            <a:off x="7220125" y="6579089"/>
            <a:ext cx="1905000" cy="256540"/>
          </a:xfrm>
        </p:spPr>
        <p:txBody>
          <a:bodyPr/>
          <a:lstStyle>
            <a:lvl1pPr>
              <a:spcBef>
                <a:spcPts val="0"/>
              </a:spcBef>
            </a:lvl1pPr>
          </a:lstStyle>
          <a:p>
            <a:pPr lvl="0"/>
            <a:fld id="{86CB4B4D-7CA3-9044-876B-883B54F8677D}" type="slidenum">
              <a:rPr lang="en-US" smtClean="0"/>
              <a:pPr lvl="0"/>
              <a:t>18</a:t>
            </a:fld>
            <a:endParaRPr lang="en-US" dirty="0"/>
          </a:p>
        </p:txBody>
      </p:sp>
      <p:sp>
        <p:nvSpPr>
          <p:cNvPr id="5" name="Shape 3"/>
          <p:cNvSpPr/>
          <p:nvPr/>
        </p:nvSpPr>
        <p:spPr>
          <a:xfrm>
            <a:off x="2057400" y="395002"/>
            <a:ext cx="5336729" cy="443198"/>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lnSpc>
                <a:spcPct val="80000"/>
              </a:lnSpc>
              <a:defRPr>
                <a:solidFill>
                  <a:srgbClr val="000000"/>
                </a:solidFill>
              </a:defRPr>
            </a:pPr>
            <a:r>
              <a:rPr lang="en-US" sz="3600" b="1" dirty="0" smtClean="0">
                <a:solidFill>
                  <a:srgbClr val="FFFFFF"/>
                </a:solidFill>
                <a:latin typeface="Proxima Nova Regular"/>
                <a:ea typeface="Proxima Nova Regular"/>
                <a:cs typeface="Proxima Nova Regular"/>
                <a:sym typeface="Proxima Nova Regular"/>
              </a:rPr>
              <a:t>Module-based Systems</a:t>
            </a:r>
          </a:p>
        </p:txBody>
      </p:sp>
      <p:sp>
        <p:nvSpPr>
          <p:cNvPr id="3" name="Rounded Rectangle 2"/>
          <p:cNvSpPr/>
          <p:nvPr/>
        </p:nvSpPr>
        <p:spPr>
          <a:xfrm>
            <a:off x="3257820" y="3962401"/>
            <a:ext cx="2435672" cy="340516"/>
          </a:xfrm>
          <a:prstGeom prst="round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1400" dirty="0"/>
              <a:t>AWS Storage / Processing</a:t>
            </a:r>
            <a:endParaRPr kumimoji="0" lang="en-US" sz="1400" b="0" i="0" u="none" strike="noStrike" cap="none" spc="0" normalizeH="0" baseline="0" dirty="0">
              <a:ln>
                <a:noFill/>
              </a:ln>
              <a:solidFill>
                <a:srgbClr val="002569"/>
              </a:solidFill>
              <a:effectLst/>
              <a:uFillTx/>
            </a:endParaRPr>
          </a:p>
        </p:txBody>
      </p:sp>
      <p:sp>
        <p:nvSpPr>
          <p:cNvPr id="7" name="TextBox 6"/>
          <p:cNvSpPr txBox="1"/>
          <p:nvPr/>
        </p:nvSpPr>
        <p:spPr>
          <a:xfrm>
            <a:off x="362220" y="3581400"/>
            <a:ext cx="2590800" cy="2813164"/>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oAutofit/>
          </a:bodyPr>
          <a:lstStyle>
            <a:lvl1pPr algn="ctr">
              <a:defRPr sz="1600"/>
            </a:lvl1pPr>
          </a:lstStyle>
          <a:p>
            <a:r>
              <a:rPr lang="en-US" b="1" i="1" dirty="0"/>
              <a:t>FAO</a:t>
            </a:r>
            <a:r>
              <a:rPr lang="en-US" b="1" i="1" dirty="0" smtClean="0"/>
              <a:t> SDMS</a:t>
            </a:r>
            <a:endParaRPr lang="en-US" b="1" i="1" dirty="0"/>
          </a:p>
        </p:txBody>
      </p:sp>
      <p:sp>
        <p:nvSpPr>
          <p:cNvPr id="10" name="Rounded Rectangle 9"/>
          <p:cNvSpPr/>
          <p:nvPr/>
        </p:nvSpPr>
        <p:spPr>
          <a:xfrm>
            <a:off x="3259184" y="4416090"/>
            <a:ext cx="2435672" cy="340517"/>
          </a:xfrm>
          <a:prstGeom prst="round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1400" dirty="0" smtClean="0"/>
              <a:t>Terminal Interface</a:t>
            </a:r>
            <a:endParaRPr kumimoji="0" lang="en-US" sz="1400" b="0" i="0" u="none" strike="noStrike" cap="none" spc="0" normalizeH="0" baseline="0" dirty="0">
              <a:ln>
                <a:noFill/>
              </a:ln>
              <a:solidFill>
                <a:srgbClr val="002569"/>
              </a:solidFill>
              <a:effectLst/>
              <a:uFillTx/>
            </a:endParaRPr>
          </a:p>
        </p:txBody>
      </p:sp>
      <p:sp>
        <p:nvSpPr>
          <p:cNvPr id="11" name="Rounded Rectangle 10"/>
          <p:cNvSpPr/>
          <p:nvPr/>
        </p:nvSpPr>
        <p:spPr>
          <a:xfrm>
            <a:off x="457200" y="4876800"/>
            <a:ext cx="2435672" cy="340517"/>
          </a:xfrm>
          <a:prstGeom prst="round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1400" dirty="0" smtClean="0"/>
              <a:t>Data Browser</a:t>
            </a:r>
            <a:endParaRPr kumimoji="0" lang="en-US" sz="1400" b="0" i="0" u="none" strike="noStrike" cap="none" spc="0" normalizeH="0" baseline="0" dirty="0">
              <a:ln>
                <a:noFill/>
              </a:ln>
              <a:solidFill>
                <a:srgbClr val="002569"/>
              </a:solidFill>
              <a:effectLst/>
              <a:uFillTx/>
            </a:endParaRPr>
          </a:p>
        </p:txBody>
      </p:sp>
      <p:sp>
        <p:nvSpPr>
          <p:cNvPr id="12" name="Rounded Rectangle 11"/>
          <p:cNvSpPr/>
          <p:nvPr/>
        </p:nvSpPr>
        <p:spPr>
          <a:xfrm>
            <a:off x="441148" y="3962401"/>
            <a:ext cx="2435672" cy="340516"/>
          </a:xfrm>
          <a:prstGeom prst="round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1400" dirty="0"/>
              <a:t>AWS Storage / Processing</a:t>
            </a:r>
            <a:endParaRPr kumimoji="0" lang="en-US" sz="1400" b="0" i="0" u="none" strike="noStrike" cap="none" spc="0" normalizeH="0" baseline="0" dirty="0">
              <a:ln>
                <a:noFill/>
              </a:ln>
              <a:solidFill>
                <a:srgbClr val="002569"/>
              </a:solidFill>
              <a:effectLst/>
              <a:uFillTx/>
            </a:endParaRPr>
          </a:p>
        </p:txBody>
      </p:sp>
      <p:sp>
        <p:nvSpPr>
          <p:cNvPr id="4" name="TextBox 3"/>
          <p:cNvSpPr txBox="1"/>
          <p:nvPr/>
        </p:nvSpPr>
        <p:spPr>
          <a:xfrm>
            <a:off x="287482" y="1447800"/>
            <a:ext cx="8915400" cy="19389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457200" rtl="0" fontAlgn="auto" latinLnBrk="1" hangingPunct="0">
              <a:lnSpc>
                <a:spcPct val="100000"/>
              </a:lnSpc>
              <a:spcBef>
                <a:spcPts val="0"/>
              </a:spcBef>
              <a:spcAft>
                <a:spcPts val="0"/>
              </a:spcAft>
              <a:buClrTx/>
              <a:buSzTx/>
              <a:buFont typeface="Arial" panose="020B0604020202020204" pitchFamily="34" charset="0"/>
              <a:buChar char="•"/>
              <a:tabLst/>
            </a:pPr>
            <a:r>
              <a:rPr lang="en-US" sz="2400" dirty="0" smtClean="0"/>
              <a:t>SDMS features are available “a la carte”</a:t>
            </a:r>
          </a:p>
          <a:p>
            <a:pPr marL="285750" lvl="1" indent="-285750" algn="l" rtl="0" latinLnBrk="1" hangingPunct="0">
              <a:buFont typeface="Arial" panose="020B0604020202020204" pitchFamily="34" charset="0"/>
              <a:buChar char="•"/>
            </a:pPr>
            <a:r>
              <a:rPr lang="en-US" sz="2400" dirty="0" smtClean="0"/>
              <a:t>Component modules operate independently</a:t>
            </a:r>
          </a:p>
          <a:p>
            <a:pPr marL="285750" marR="0" indent="-285750" algn="l" defTabSz="457200" rtl="0" fontAlgn="auto" latinLnBrk="1" hangingPunct="0">
              <a:lnSpc>
                <a:spcPct val="100000"/>
              </a:lnSpc>
              <a:spcBef>
                <a:spcPts val="0"/>
              </a:spcBef>
              <a:spcAft>
                <a:spcPts val="0"/>
              </a:spcAft>
              <a:buClrTx/>
              <a:buSzTx/>
              <a:buFont typeface="Arial" panose="020B0604020202020204" pitchFamily="34" charset="0"/>
              <a:buChar char="•"/>
              <a:tabLst/>
            </a:pPr>
            <a:r>
              <a:rPr lang="en-US" sz="2400" dirty="0" smtClean="0"/>
              <a:t>Balances complexity and functionality</a:t>
            </a:r>
          </a:p>
          <a:p>
            <a:pPr marL="285750" marR="0" indent="-285750" algn="l" defTabSz="457200" rtl="0" fontAlgn="auto" latinLnBrk="1" hangingPunct="0">
              <a:lnSpc>
                <a:spcPct val="100000"/>
              </a:lnSpc>
              <a:spcBef>
                <a:spcPts val="0"/>
              </a:spcBef>
              <a:spcAft>
                <a:spcPts val="0"/>
              </a:spcAft>
              <a:buClrTx/>
              <a:buSzTx/>
              <a:buFont typeface="Arial" panose="020B0604020202020204" pitchFamily="34" charset="0"/>
              <a:buChar char="•"/>
              <a:tabLst/>
            </a:pPr>
            <a:r>
              <a:rPr lang="en-US" sz="2400" dirty="0" smtClean="0"/>
              <a:t>Provides extensible platform for future development</a:t>
            </a:r>
          </a:p>
          <a:p>
            <a:pPr marL="285750" marR="0" indent="-285750" algn="l" defTabSz="457200" rtl="0" fontAlgn="auto" latinLnBrk="1" hangingPunct="0">
              <a:lnSpc>
                <a:spcPct val="100000"/>
              </a:lnSpc>
              <a:spcBef>
                <a:spcPts val="0"/>
              </a:spcBef>
              <a:spcAft>
                <a:spcPts val="0"/>
              </a:spcAft>
              <a:buClrTx/>
              <a:buSzTx/>
              <a:buFont typeface="Arial" panose="020B0604020202020204" pitchFamily="34" charset="0"/>
              <a:buChar char="•"/>
              <a:tabLst/>
            </a:pPr>
            <a:endParaRPr lang="en-US" sz="2400" dirty="0" smtClean="0"/>
          </a:p>
        </p:txBody>
      </p:sp>
      <p:sp>
        <p:nvSpPr>
          <p:cNvPr id="16" name="TextBox 15"/>
          <p:cNvSpPr txBox="1"/>
          <p:nvPr/>
        </p:nvSpPr>
        <p:spPr>
          <a:xfrm>
            <a:off x="6077220" y="3581400"/>
            <a:ext cx="2590800" cy="2895600"/>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oAutofit/>
          </a:bodyPr>
          <a:lstStyle>
            <a:lvl1pPr algn="ctr">
              <a:defRPr sz="1600"/>
            </a:lvl1pPr>
          </a:lstStyle>
          <a:p>
            <a:r>
              <a:rPr lang="en-US" b="1" i="1" dirty="0"/>
              <a:t>Kenya SDMS</a:t>
            </a:r>
          </a:p>
        </p:txBody>
      </p:sp>
      <p:sp>
        <p:nvSpPr>
          <p:cNvPr id="18" name="Rounded Rectangle 17"/>
          <p:cNvSpPr/>
          <p:nvPr/>
        </p:nvSpPr>
        <p:spPr>
          <a:xfrm>
            <a:off x="457200" y="5334000"/>
            <a:ext cx="2435672" cy="340517"/>
          </a:xfrm>
          <a:prstGeom prst="round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1400" dirty="0"/>
              <a:t>FAO OpenForis</a:t>
            </a:r>
            <a:r>
              <a:rPr lang="en-US" sz="1400" dirty="0" smtClean="0"/>
              <a:t> Toolset</a:t>
            </a:r>
            <a:endParaRPr kumimoji="0" lang="en-US" sz="1400" b="0" i="0" u="none" strike="noStrike" cap="none" spc="0" normalizeH="0" baseline="0" dirty="0">
              <a:ln>
                <a:noFill/>
              </a:ln>
              <a:solidFill>
                <a:srgbClr val="002569"/>
              </a:solidFill>
              <a:effectLst/>
              <a:uFillTx/>
            </a:endParaRPr>
          </a:p>
        </p:txBody>
      </p:sp>
      <p:sp>
        <p:nvSpPr>
          <p:cNvPr id="20" name="Rounded Rectangle 19"/>
          <p:cNvSpPr/>
          <p:nvPr/>
        </p:nvSpPr>
        <p:spPr>
          <a:xfrm>
            <a:off x="6172200" y="5257800"/>
            <a:ext cx="2435672" cy="340517"/>
          </a:xfrm>
          <a:prstGeom prst="round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1400" dirty="0" smtClean="0"/>
              <a:t>Data Management</a:t>
            </a:r>
            <a:endParaRPr kumimoji="0" lang="en-US" sz="1400" b="0" i="0" u="none" strike="noStrike" cap="none" spc="0" normalizeH="0" baseline="0" dirty="0">
              <a:ln>
                <a:noFill/>
              </a:ln>
              <a:solidFill>
                <a:srgbClr val="002569"/>
              </a:solidFill>
              <a:effectLst/>
              <a:uFillTx/>
            </a:endParaRPr>
          </a:p>
        </p:txBody>
      </p:sp>
      <p:sp>
        <p:nvSpPr>
          <p:cNvPr id="21" name="Rounded Rectangle 20"/>
          <p:cNvSpPr/>
          <p:nvPr/>
        </p:nvSpPr>
        <p:spPr>
          <a:xfrm>
            <a:off x="6154784" y="4002883"/>
            <a:ext cx="2435672" cy="340517"/>
          </a:xfrm>
          <a:prstGeom prst="round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1400" dirty="0"/>
              <a:t>AWS Storage / Processing</a:t>
            </a:r>
            <a:endParaRPr kumimoji="0" lang="en-US" sz="1400" b="0" i="0" u="none" strike="noStrike" cap="none" spc="0" normalizeH="0" baseline="0" dirty="0">
              <a:ln>
                <a:noFill/>
              </a:ln>
              <a:solidFill>
                <a:srgbClr val="002569"/>
              </a:solidFill>
              <a:effectLst/>
              <a:uFillTx/>
            </a:endParaRPr>
          </a:p>
        </p:txBody>
      </p:sp>
      <p:pic>
        <p:nvPicPr>
          <p:cNvPr id="1030" name="Picture 6" descr="GFOI"/>
          <p:cNvPicPr>
            <a:picLocks noChangeAspect="1" noChangeArrowheads="1"/>
          </p:cNvPicPr>
          <p:nvPr/>
        </p:nvPicPr>
        <p:blipFill rotWithShape="1">
          <a:blip r:embed="rId2">
            <a:extLst>
              <a:ext uri="{28A0092B-C50C-407E-A947-70E740481C1C}">
                <a14:useLocalDpi xmlns:a14="http://schemas.microsoft.com/office/drawing/2010/main" val="0"/>
              </a:ext>
            </a:extLst>
          </a:blip>
          <a:srcRect r="61550"/>
          <a:stretch/>
        </p:blipFill>
        <p:spPr bwMode="auto">
          <a:xfrm>
            <a:off x="7239000" y="1524000"/>
            <a:ext cx="1605565" cy="609600"/>
          </a:xfrm>
          <a:prstGeom prst="rect">
            <a:avLst/>
          </a:prstGeom>
          <a:noFill/>
          <a:extLst>
            <a:ext uri="{909E8E84-426E-40dd-AFC4-6F175D3DCCD1}">
              <a14:hiddenFill xmlns:a14="http://schemas.microsoft.com/office/drawing/2010/main">
                <a:solidFill>
                  <a:srgbClr val="FFFFFF"/>
                </a:solidFill>
              </a14:hiddenFill>
            </a:ext>
          </a:extLst>
        </p:spPr>
      </p:pic>
      <p:sp>
        <p:nvSpPr>
          <p:cNvPr id="23" name="Rounded Rectangle 22"/>
          <p:cNvSpPr/>
          <p:nvPr/>
        </p:nvSpPr>
        <p:spPr>
          <a:xfrm>
            <a:off x="6172200" y="4841083"/>
            <a:ext cx="2435672" cy="340517"/>
          </a:xfrm>
          <a:prstGeom prst="round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1400" dirty="0" smtClean="0"/>
              <a:t>Data Browser</a:t>
            </a:r>
            <a:endParaRPr kumimoji="0" lang="en-US" sz="1400" b="0" i="0" u="none" strike="noStrike" cap="none" spc="0" normalizeH="0" baseline="0" dirty="0">
              <a:ln>
                <a:noFill/>
              </a:ln>
              <a:solidFill>
                <a:srgbClr val="002569"/>
              </a:solidFill>
              <a:effectLst/>
              <a:uFillTx/>
            </a:endParaRPr>
          </a:p>
        </p:txBody>
      </p:sp>
      <p:sp>
        <p:nvSpPr>
          <p:cNvPr id="24" name="Rounded Rectangle 23"/>
          <p:cNvSpPr/>
          <p:nvPr/>
        </p:nvSpPr>
        <p:spPr>
          <a:xfrm>
            <a:off x="457200" y="4419600"/>
            <a:ext cx="2435672" cy="340517"/>
          </a:xfrm>
          <a:prstGeom prst="round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1400" dirty="0" smtClean="0"/>
              <a:t>Terminal Interface</a:t>
            </a:r>
            <a:endParaRPr kumimoji="0" lang="en-US" sz="1400" b="0" i="0" u="none" strike="noStrike" cap="none" spc="0" normalizeH="0" baseline="0" dirty="0">
              <a:ln>
                <a:noFill/>
              </a:ln>
              <a:solidFill>
                <a:srgbClr val="002569"/>
              </a:solidFill>
              <a:effectLst/>
              <a:uFillTx/>
            </a:endParaRPr>
          </a:p>
        </p:txBody>
      </p:sp>
      <p:sp>
        <p:nvSpPr>
          <p:cNvPr id="25" name="Rounded Rectangle 24"/>
          <p:cNvSpPr/>
          <p:nvPr/>
        </p:nvSpPr>
        <p:spPr>
          <a:xfrm>
            <a:off x="6172200" y="4419601"/>
            <a:ext cx="2435672" cy="340516"/>
          </a:xfrm>
          <a:prstGeom prst="round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1400" dirty="0"/>
              <a:t>Javascript Interface</a:t>
            </a:r>
            <a:endParaRPr kumimoji="0" lang="en-US" sz="1400" b="0" i="0" u="none" strike="noStrike" cap="none" spc="0" normalizeH="0" baseline="0" dirty="0">
              <a:ln>
                <a:noFill/>
              </a:ln>
              <a:solidFill>
                <a:srgbClr val="002569"/>
              </a:solidFill>
              <a:effectLst/>
              <a:uFillTx/>
            </a:endParaRPr>
          </a:p>
        </p:txBody>
      </p:sp>
      <p:sp>
        <p:nvSpPr>
          <p:cNvPr id="28" name="Rounded Rectangle 27"/>
          <p:cNvSpPr/>
          <p:nvPr/>
        </p:nvSpPr>
        <p:spPr>
          <a:xfrm>
            <a:off x="6172200" y="6060283"/>
            <a:ext cx="2435672" cy="340517"/>
          </a:xfrm>
          <a:prstGeom prst="round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1400" dirty="0">
                <a:solidFill>
                  <a:srgbClr val="FF0000"/>
                </a:solidFill>
              </a:rPr>
              <a:t>Data Cube Interface</a:t>
            </a:r>
            <a:endParaRPr kumimoji="0" lang="en-US" sz="1400" b="0" i="0" u="none" strike="noStrike" cap="none" spc="0" normalizeH="0" baseline="0" dirty="0">
              <a:ln>
                <a:noFill/>
              </a:ln>
              <a:solidFill>
                <a:srgbClr val="FF0000"/>
              </a:solidFill>
              <a:effectLst/>
              <a:uFillTx/>
            </a:endParaRPr>
          </a:p>
        </p:txBody>
      </p:sp>
      <p:sp>
        <p:nvSpPr>
          <p:cNvPr id="2" name="TextBox 1"/>
          <p:cNvSpPr txBox="1"/>
          <p:nvPr/>
        </p:nvSpPr>
        <p:spPr>
          <a:xfrm>
            <a:off x="6924210" y="3166648"/>
            <a:ext cx="924390"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600" b="1" i="0" u="none" strike="noStrike" cap="none" spc="0" normalizeH="0" baseline="0">
                <a:ln>
                  <a:noFill/>
                </a:ln>
                <a:solidFill>
                  <a:srgbClr val="FF0000"/>
                </a:solidFill>
                <a:effectLst/>
                <a:uFillTx/>
              </a:rPr>
              <a:t>FUTURE</a:t>
            </a:r>
          </a:p>
        </p:txBody>
      </p:sp>
      <p:sp>
        <p:nvSpPr>
          <p:cNvPr id="22" name="Rounded Rectangle 21"/>
          <p:cNvSpPr/>
          <p:nvPr/>
        </p:nvSpPr>
        <p:spPr>
          <a:xfrm>
            <a:off x="6174928" y="5667660"/>
            <a:ext cx="2435672" cy="340517"/>
          </a:xfrm>
          <a:prstGeom prst="round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1400" dirty="0"/>
              <a:t>FAO OpenForis</a:t>
            </a:r>
            <a:r>
              <a:rPr lang="en-US" sz="1400" dirty="0" smtClean="0"/>
              <a:t> Toolset</a:t>
            </a:r>
            <a:endParaRPr kumimoji="0" lang="en-US" sz="14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3149491749"/>
      </p:ext>
    </p:extLst>
  </p:cSld>
  <p:clrMapOvr>
    <a:masterClrMapping/>
  </p:clrMapOvr>
  <p:transition xmlns:p14="http://schemas.microsoft.com/office/powerpoint/2010/mai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a:spLocks noGrp="1"/>
          </p:cNvSpPr>
          <p:nvPr>
            <p:ph type="sldNum" sz="quarter" idx="2"/>
          </p:nvPr>
        </p:nvSpPr>
        <p:spPr/>
        <p:txBody>
          <a:bodyPr/>
          <a:lstStyle>
            <a:lvl1pPr>
              <a:spcBef>
                <a:spcPts val="0"/>
              </a:spcBef>
            </a:lvl1pPr>
          </a:lstStyle>
          <a:p>
            <a:pPr lvl="0"/>
            <a:fld id="{86CB4B4D-7CA3-9044-876B-883B54F8677D}" type="slidenum">
              <a:rPr lang="en-US" smtClean="0"/>
              <a:pPr lvl="0"/>
              <a:t>19</a:t>
            </a:fld>
            <a:endParaRPr lang="en-US"/>
          </a:p>
        </p:txBody>
      </p:sp>
      <p:sp>
        <p:nvSpPr>
          <p:cNvPr id="5" name="Shape 3"/>
          <p:cNvSpPr/>
          <p:nvPr/>
        </p:nvSpPr>
        <p:spPr>
          <a:xfrm>
            <a:off x="2130871" y="190714"/>
            <a:ext cx="5336729" cy="553998"/>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US" sz="3600" b="1" dirty="0">
                <a:solidFill>
                  <a:srgbClr val="FFFFFF"/>
                </a:solidFill>
                <a:latin typeface="Proxima Nova Regular"/>
                <a:ea typeface="Proxima Nova Regular"/>
                <a:cs typeface="Proxima Nova Regular"/>
                <a:sym typeface="Proxima Nova Regular"/>
              </a:rPr>
              <a:t>FAO Project</a:t>
            </a:r>
            <a:endParaRPr sz="3600" b="1" dirty="0">
              <a:solidFill>
                <a:srgbClr val="FFFFFF"/>
              </a:solidFill>
              <a:latin typeface="Proxima Nova Regular"/>
              <a:ea typeface="Proxima Nova Regular"/>
              <a:cs typeface="Proxima Nova Regular"/>
              <a:sym typeface="Proxima Nova Regular"/>
            </a:endParaRPr>
          </a:p>
        </p:txBody>
      </p:sp>
      <p:sp>
        <p:nvSpPr>
          <p:cNvPr id="6" name="Slide Number Placeholder 5"/>
          <p:cNvSpPr txBox="1">
            <a:spLocks/>
          </p:cNvSpPr>
          <p:nvPr/>
        </p:nvSpPr>
        <p:spPr bwMode="auto">
          <a:xfrm>
            <a:off x="7204646" y="6420395"/>
            <a:ext cx="1905000" cy="311150"/>
          </a:xfrm>
          <a:prstGeom prst="rect">
            <a:avLst/>
          </a:prstGeom>
          <a:noFill/>
          <a:ln>
            <a:miter lim="800000"/>
            <a:headEnd/>
            <a:tailEnd/>
          </a:ln>
        </p:spPr>
        <p:txBody>
          <a:bodyPr/>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a:spcBef>
                <a:spcPct val="0"/>
              </a:spcBef>
            </a:pPr>
            <a:fld id="{685D9731-F711-4403-8BC4-60A829C86C9C}" type="slidenum">
              <a:rPr lang="en-US" smtClean="0"/>
              <a:pPr>
                <a:spcBef>
                  <a:spcPct val="0"/>
                </a:spcBef>
              </a:pPr>
              <a:t>19</a:t>
            </a:fld>
            <a:endParaRPr lang="en-US" dirty="0" smtClean="0"/>
          </a:p>
        </p:txBody>
      </p:sp>
      <p:sp>
        <p:nvSpPr>
          <p:cNvPr id="7" name="Rectangle 3"/>
          <p:cNvSpPr txBox="1">
            <a:spLocks noChangeArrowheads="1"/>
          </p:cNvSpPr>
          <p:nvPr/>
        </p:nvSpPr>
        <p:spPr bwMode="auto">
          <a:xfrm>
            <a:off x="6218981" y="2968642"/>
            <a:ext cx="2890665" cy="137347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119063" lvl="1" indent="-11113">
              <a:spcBef>
                <a:spcPct val="20000"/>
              </a:spcBef>
              <a:buClr>
                <a:srgbClr val="3B812F"/>
              </a:buClr>
              <a:buSzPct val="60000"/>
              <a:defRPr/>
            </a:pPr>
            <a:r>
              <a:rPr lang="en-US" sz="1400" b="1" kern="0" dirty="0">
                <a:solidFill>
                  <a:srgbClr val="FF0000"/>
                </a:solidFill>
                <a:latin typeface="Arial"/>
              </a:rPr>
              <a:t>Example:</a:t>
            </a:r>
            <a:r>
              <a:rPr lang="en-US" sz="1400" kern="0" dirty="0">
                <a:solidFill>
                  <a:srgbClr val="000000"/>
                </a:solidFill>
                <a:latin typeface="Arial"/>
              </a:rPr>
              <a:t> Landsat-8, Kenya</a:t>
            </a:r>
          </a:p>
          <a:p>
            <a:pPr marL="119063" lvl="1" indent="-11113">
              <a:spcBef>
                <a:spcPct val="20000"/>
              </a:spcBef>
              <a:buClr>
                <a:srgbClr val="3B812F"/>
              </a:buClr>
              <a:buSzPct val="60000"/>
              <a:defRPr/>
            </a:pPr>
            <a:r>
              <a:rPr lang="en-US" sz="1400" kern="0" dirty="0">
                <a:solidFill>
                  <a:srgbClr val="000000"/>
                </a:solidFill>
                <a:latin typeface="Arial"/>
              </a:rPr>
              <a:t>Path/Row: 167/62</a:t>
            </a:r>
          </a:p>
          <a:p>
            <a:pPr marL="119063" lvl="1" indent="-11113">
              <a:spcBef>
                <a:spcPct val="20000"/>
              </a:spcBef>
              <a:buClr>
                <a:srgbClr val="3B812F"/>
              </a:buClr>
              <a:buSzPct val="60000"/>
              <a:defRPr/>
            </a:pPr>
            <a:r>
              <a:rPr lang="en-US" sz="1400" kern="0" dirty="0">
                <a:solidFill>
                  <a:srgbClr val="000000"/>
                </a:solidFill>
                <a:latin typeface="Arial"/>
              </a:rPr>
              <a:t>Dates: 01-01-14 to 10-31-14</a:t>
            </a:r>
          </a:p>
          <a:p>
            <a:pPr marL="119063" lvl="1" indent="-11113">
              <a:spcBef>
                <a:spcPct val="20000"/>
              </a:spcBef>
              <a:buClr>
                <a:srgbClr val="3B812F"/>
              </a:buClr>
              <a:buSzPct val="60000"/>
              <a:defRPr/>
            </a:pPr>
            <a:r>
              <a:rPr lang="en-US" sz="1400" b="1" kern="0" dirty="0">
                <a:solidFill>
                  <a:srgbClr val="000000"/>
                </a:solidFill>
                <a:latin typeface="Arial"/>
              </a:rPr>
              <a:t>Results:</a:t>
            </a:r>
            <a:r>
              <a:rPr lang="en-US" sz="1400" kern="0" dirty="0">
                <a:solidFill>
                  <a:srgbClr val="000000"/>
                </a:solidFill>
                <a:latin typeface="Arial"/>
              </a:rPr>
              <a:t>  16 scenes acquired.  </a:t>
            </a:r>
            <a:br>
              <a:rPr lang="en-US" sz="1400" kern="0" dirty="0">
                <a:solidFill>
                  <a:srgbClr val="000000"/>
                </a:solidFill>
                <a:latin typeface="Arial"/>
              </a:rPr>
            </a:br>
            <a:r>
              <a:rPr lang="en-US" sz="1400" kern="0" dirty="0">
                <a:solidFill>
                  <a:srgbClr val="000000"/>
                </a:solidFill>
                <a:latin typeface="Arial"/>
              </a:rPr>
              <a:t>2 scenes &lt;20% cloud cover.  </a:t>
            </a:r>
          </a:p>
        </p:txBody>
      </p:sp>
      <p:pic>
        <p:nvPicPr>
          <p:cNvPr id="8" name="Picture 7"/>
          <p:cNvPicPr>
            <a:picLocks noChangeAspect="1"/>
          </p:cNvPicPr>
          <p:nvPr/>
        </p:nvPicPr>
        <p:blipFill>
          <a:blip r:embed="rId2"/>
          <a:stretch>
            <a:fillRect/>
          </a:stretch>
        </p:blipFill>
        <p:spPr>
          <a:xfrm>
            <a:off x="6428816" y="4342118"/>
            <a:ext cx="2094918" cy="2178050"/>
          </a:xfrm>
          <a:prstGeom prst="rect">
            <a:avLst/>
          </a:prstGeom>
        </p:spPr>
      </p:pic>
      <p:pic>
        <p:nvPicPr>
          <p:cNvPr id="9" name="Picture 8"/>
          <p:cNvPicPr>
            <a:picLocks noChangeAspect="1"/>
          </p:cNvPicPr>
          <p:nvPr/>
        </p:nvPicPr>
        <p:blipFill>
          <a:blip r:embed="rId3"/>
          <a:stretch>
            <a:fillRect/>
          </a:stretch>
        </p:blipFill>
        <p:spPr>
          <a:xfrm>
            <a:off x="457200" y="1371601"/>
            <a:ext cx="5403145" cy="4495800"/>
          </a:xfrm>
          <a:prstGeom prst="rect">
            <a:avLst/>
          </a:prstGeom>
        </p:spPr>
      </p:pic>
      <p:sp>
        <p:nvSpPr>
          <p:cNvPr id="10" name="Rectangle 3"/>
          <p:cNvSpPr txBox="1">
            <a:spLocks noChangeArrowheads="1"/>
          </p:cNvSpPr>
          <p:nvPr/>
        </p:nvSpPr>
        <p:spPr bwMode="auto">
          <a:xfrm>
            <a:off x="6129391" y="1295400"/>
            <a:ext cx="2937921" cy="16732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82575" lvl="1" indent="-163513">
              <a:spcBef>
                <a:spcPct val="20000"/>
              </a:spcBef>
              <a:buClr>
                <a:srgbClr val="3B812F"/>
              </a:buClr>
              <a:buSzPct val="60000"/>
              <a:buFont typeface="Arial"/>
              <a:buChar char="•"/>
              <a:defRPr/>
            </a:pPr>
            <a:r>
              <a:rPr lang="en-US" sz="1400" kern="0" dirty="0">
                <a:solidFill>
                  <a:srgbClr val="000000"/>
                </a:solidFill>
                <a:latin typeface="Arial"/>
              </a:rPr>
              <a:t>File Manager / Dashboard</a:t>
            </a:r>
          </a:p>
          <a:p>
            <a:pPr marL="282575" lvl="1" indent="-163513">
              <a:spcBef>
                <a:spcPct val="20000"/>
              </a:spcBef>
              <a:buClr>
                <a:srgbClr val="3B812F"/>
              </a:buClr>
              <a:buSzPct val="60000"/>
              <a:buFont typeface="Arial"/>
              <a:buChar char="•"/>
              <a:defRPr/>
            </a:pPr>
            <a:r>
              <a:rPr lang="en-US" sz="1400" kern="0" dirty="0">
                <a:solidFill>
                  <a:srgbClr val="000000"/>
                </a:solidFill>
                <a:latin typeface="Arial"/>
              </a:rPr>
              <a:t>User and Group Control</a:t>
            </a:r>
          </a:p>
          <a:p>
            <a:pPr marL="282575" lvl="1" indent="-163513">
              <a:spcBef>
                <a:spcPct val="20000"/>
              </a:spcBef>
              <a:buClr>
                <a:srgbClr val="3B812F"/>
              </a:buClr>
              <a:buSzPct val="60000"/>
              <a:buFont typeface="Arial"/>
              <a:buChar char="•"/>
              <a:defRPr/>
            </a:pPr>
            <a:r>
              <a:rPr lang="en-US" sz="1400" kern="0" dirty="0">
                <a:solidFill>
                  <a:srgbClr val="000000"/>
                </a:solidFill>
                <a:latin typeface="Arial"/>
              </a:rPr>
              <a:t>Terminal Line Editor for OpenForis toolset operations</a:t>
            </a:r>
          </a:p>
          <a:p>
            <a:pPr marL="282575" lvl="1" indent="-163513">
              <a:spcBef>
                <a:spcPct val="20000"/>
              </a:spcBef>
              <a:buClr>
                <a:srgbClr val="3B812F"/>
              </a:buClr>
              <a:buSzPct val="60000"/>
              <a:buFont typeface="Arial"/>
              <a:buChar char="•"/>
              <a:defRPr/>
            </a:pPr>
            <a:r>
              <a:rPr lang="en-US" sz="1400" kern="0" dirty="0">
                <a:solidFill>
                  <a:srgbClr val="000000"/>
                </a:solidFill>
                <a:latin typeface="Arial"/>
              </a:rPr>
              <a:t>Search tool for Landsat archive searches and data download</a:t>
            </a:r>
          </a:p>
        </p:txBody>
      </p:sp>
      <p:sp>
        <p:nvSpPr>
          <p:cNvPr id="11" name="Shape 15"/>
          <p:cNvSpPr/>
          <p:nvPr/>
        </p:nvSpPr>
        <p:spPr>
          <a:xfrm>
            <a:off x="152400" y="6019800"/>
            <a:ext cx="6096000" cy="646331"/>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marL="285750" lvl="0" indent="-285750">
              <a:spcBef>
                <a:spcPts val="600"/>
              </a:spcBef>
              <a:buSzPct val="100000"/>
              <a:buFont typeface="Arial"/>
              <a:buChar char="•"/>
              <a:defRPr>
                <a:solidFill>
                  <a:srgbClr val="000000"/>
                </a:solidFill>
              </a:defRPr>
            </a:pPr>
            <a:r>
              <a:rPr lang="en-US" dirty="0">
                <a:latin typeface="Arial"/>
                <a:ea typeface="Arial"/>
                <a:cs typeface="Arial"/>
                <a:sym typeface="Arial"/>
              </a:rPr>
              <a:t>Initial deployment to 4 countries in early 2015.  Expanded deployment to 14 countries through 2018. </a:t>
            </a:r>
          </a:p>
        </p:txBody>
      </p:sp>
    </p:spTree>
    <p:extLst>
      <p:ext uri="{BB962C8B-B14F-4D97-AF65-F5344CB8AC3E}">
        <p14:creationId xmlns:p14="http://schemas.microsoft.com/office/powerpoint/2010/main" val="753789145"/>
      </p:ext>
    </p:extLst>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a:spLocks noGrp="1"/>
          </p:cNvSpPr>
          <p:nvPr>
            <p:ph type="sldNum" sz="quarter" idx="2"/>
          </p:nvPr>
        </p:nvSpPr>
        <p:spPr/>
        <p:txBody>
          <a:bodyPr/>
          <a:lstStyle>
            <a:lvl1pPr>
              <a:spcBef>
                <a:spcPts val="0"/>
              </a:spcBef>
            </a:lvl1pPr>
          </a:lstStyle>
          <a:p>
            <a:pPr lvl="0"/>
            <a:fld id="{86CB4B4D-7CA3-9044-876B-883B54F8677D}" type="slidenum">
              <a:rPr lang="en-US" smtClean="0"/>
              <a:pPr lvl="0"/>
              <a:t>2</a:t>
            </a:fld>
            <a:endParaRPr lang="en-US"/>
          </a:p>
        </p:txBody>
      </p:sp>
      <p:sp>
        <p:nvSpPr>
          <p:cNvPr id="15" name="Shape 15"/>
          <p:cNvSpPr/>
          <p:nvPr/>
        </p:nvSpPr>
        <p:spPr>
          <a:xfrm>
            <a:off x="208166" y="1499717"/>
            <a:ext cx="8710650" cy="318035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lvl="0" indent="-342900">
              <a:lnSpc>
                <a:spcPct val="120000"/>
              </a:lnSpc>
              <a:buSzPct val="100000"/>
              <a:buFont typeface="Arial"/>
              <a:buChar char="•"/>
              <a:defRPr>
                <a:solidFill>
                  <a:srgbClr val="000000"/>
                </a:solidFill>
              </a:defRPr>
            </a:pPr>
            <a:r>
              <a:rPr lang="en-US" sz="2800" dirty="0">
                <a:latin typeface="Arial"/>
                <a:ea typeface="Arial"/>
                <a:cs typeface="Arial"/>
                <a:sym typeface="Arial"/>
              </a:rPr>
              <a:t>COVE Tool</a:t>
            </a:r>
          </a:p>
          <a:p>
            <a:pPr marL="342900" lvl="0" indent="-342900">
              <a:lnSpc>
                <a:spcPct val="120000"/>
              </a:lnSpc>
              <a:buSzPct val="100000"/>
              <a:buFont typeface="Arial"/>
              <a:buChar char="•"/>
              <a:defRPr>
                <a:solidFill>
                  <a:srgbClr val="000000"/>
                </a:solidFill>
              </a:defRPr>
            </a:pPr>
            <a:r>
              <a:rPr lang="en-US" sz="2800" dirty="0">
                <a:latin typeface="Arial"/>
                <a:ea typeface="Arial"/>
                <a:cs typeface="Arial"/>
                <a:sym typeface="Arial"/>
              </a:rPr>
              <a:t>Coverage Analyzer Tool</a:t>
            </a:r>
          </a:p>
          <a:p>
            <a:pPr marL="342900" lvl="0" indent="-342900">
              <a:lnSpc>
                <a:spcPct val="120000"/>
              </a:lnSpc>
              <a:buSzPct val="100000"/>
              <a:buFont typeface="Arial"/>
              <a:buChar char="•"/>
              <a:defRPr>
                <a:solidFill>
                  <a:srgbClr val="000000"/>
                </a:solidFill>
              </a:defRPr>
            </a:pPr>
            <a:r>
              <a:rPr lang="en-US" sz="2800" dirty="0">
                <a:latin typeface="Arial"/>
                <a:ea typeface="Arial"/>
                <a:cs typeface="Arial"/>
                <a:sym typeface="Arial"/>
              </a:rPr>
              <a:t>Rapid Acquisition Tool</a:t>
            </a:r>
          </a:p>
          <a:p>
            <a:pPr marL="342900" indent="-342900">
              <a:lnSpc>
                <a:spcPct val="120000"/>
              </a:lnSpc>
              <a:buSzPct val="100000"/>
              <a:buFont typeface="Arial"/>
              <a:buChar char="•"/>
              <a:defRPr>
                <a:solidFill>
                  <a:srgbClr val="000000"/>
                </a:solidFill>
              </a:defRPr>
            </a:pPr>
            <a:r>
              <a:rPr lang="en-US" sz="2800" dirty="0">
                <a:latin typeface="Arial"/>
                <a:ea typeface="Arial"/>
                <a:cs typeface="Arial"/>
                <a:sym typeface="Arial"/>
              </a:rPr>
              <a:t>Landsat Archive Analyses </a:t>
            </a:r>
          </a:p>
          <a:p>
            <a:pPr marL="342900" lvl="0" indent="-342900">
              <a:lnSpc>
                <a:spcPct val="120000"/>
              </a:lnSpc>
              <a:buSzPct val="100000"/>
              <a:buFont typeface="Arial"/>
              <a:buChar char="•"/>
              <a:defRPr>
                <a:solidFill>
                  <a:srgbClr val="000000"/>
                </a:solidFill>
              </a:defRPr>
            </a:pPr>
            <a:r>
              <a:rPr lang="en-US" sz="2800" dirty="0">
                <a:latin typeface="Arial"/>
                <a:ea typeface="Arial"/>
                <a:cs typeface="Arial"/>
                <a:sym typeface="Arial"/>
              </a:rPr>
              <a:t>Data Services Projects</a:t>
            </a:r>
          </a:p>
          <a:p>
            <a:pPr marL="342900" lvl="0" indent="-342900">
              <a:lnSpc>
                <a:spcPct val="120000"/>
              </a:lnSpc>
              <a:buSzPct val="100000"/>
              <a:buFont typeface="Arial"/>
              <a:buChar char="•"/>
              <a:defRPr>
                <a:solidFill>
                  <a:srgbClr val="000000"/>
                </a:solidFill>
              </a:defRPr>
            </a:pPr>
            <a:r>
              <a:rPr lang="en-US" sz="2800" dirty="0">
                <a:latin typeface="Arial"/>
                <a:ea typeface="Arial"/>
                <a:cs typeface="Arial"/>
                <a:sym typeface="Arial"/>
              </a:rPr>
              <a:t>Data Services Demo </a:t>
            </a:r>
          </a:p>
        </p:txBody>
      </p:sp>
      <p:sp>
        <p:nvSpPr>
          <p:cNvPr id="5" name="Shape 3"/>
          <p:cNvSpPr/>
          <p:nvPr/>
        </p:nvSpPr>
        <p:spPr>
          <a:xfrm>
            <a:off x="2130871" y="190714"/>
            <a:ext cx="2638523" cy="55399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defTabSz="914400">
              <a:defRPr>
                <a:solidFill>
                  <a:srgbClr val="000000"/>
                </a:solidFill>
              </a:defRPr>
            </a:pPr>
            <a:r>
              <a:rPr lang="en-US" sz="3600" b="1" dirty="0">
                <a:solidFill>
                  <a:srgbClr val="FFFFFF"/>
                </a:solidFill>
                <a:latin typeface="Proxima Nova Regular"/>
                <a:ea typeface="Proxima Nova Regular"/>
                <a:cs typeface="Proxima Nova Regular"/>
                <a:sym typeface="Proxima Nova Regular"/>
              </a:rPr>
              <a:t>Agenda</a:t>
            </a:r>
            <a:endParaRPr sz="3600" b="1" dirty="0">
              <a:solidFill>
                <a:srgbClr val="FFFFFF"/>
              </a:solidFill>
              <a:latin typeface="Proxima Nova Regular"/>
              <a:ea typeface="Proxima Nova Regular"/>
              <a:cs typeface="Proxima Nova Regular"/>
              <a:sym typeface="Proxima Nova Regular"/>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447800"/>
            <a:ext cx="3074289" cy="3037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a:spLocks noGrp="1"/>
          </p:cNvSpPr>
          <p:nvPr>
            <p:ph type="sldNum" sz="quarter" idx="2"/>
          </p:nvPr>
        </p:nvSpPr>
        <p:spPr/>
        <p:txBody>
          <a:bodyPr/>
          <a:lstStyle>
            <a:lvl1pPr>
              <a:spcBef>
                <a:spcPts val="0"/>
              </a:spcBef>
            </a:lvl1pPr>
          </a:lstStyle>
          <a:p>
            <a:pPr lvl="0"/>
            <a:fld id="{86CB4B4D-7CA3-9044-876B-883B54F8677D}" type="slidenum">
              <a:rPr lang="en-US" smtClean="0"/>
              <a:pPr lvl="0"/>
              <a:t>20</a:t>
            </a:fld>
            <a:endParaRPr lang="en-US"/>
          </a:p>
        </p:txBody>
      </p:sp>
      <p:sp>
        <p:nvSpPr>
          <p:cNvPr id="5" name="Shape 3"/>
          <p:cNvSpPr/>
          <p:nvPr/>
        </p:nvSpPr>
        <p:spPr>
          <a:xfrm>
            <a:off x="2130871" y="190714"/>
            <a:ext cx="5336729" cy="553998"/>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US" sz="3600" b="1" dirty="0">
                <a:solidFill>
                  <a:srgbClr val="FFFFFF"/>
                </a:solidFill>
                <a:latin typeface="Proxima Nova Regular"/>
                <a:ea typeface="Proxima Nova Regular"/>
                <a:cs typeface="Proxima Nova Regular"/>
                <a:sym typeface="Proxima Nova Regular"/>
              </a:rPr>
              <a:t>Colombia DEM Project</a:t>
            </a:r>
            <a:endParaRPr sz="3600" b="1" dirty="0">
              <a:solidFill>
                <a:srgbClr val="FFFFFF"/>
              </a:solidFill>
              <a:latin typeface="Proxima Nova Regular"/>
              <a:ea typeface="Proxima Nova Regular"/>
              <a:cs typeface="Proxima Nova Regular"/>
              <a:sym typeface="Proxima Nova Regular"/>
            </a:endParaRPr>
          </a:p>
        </p:txBody>
      </p:sp>
      <p:sp>
        <p:nvSpPr>
          <p:cNvPr id="6" name="TextBox 5"/>
          <p:cNvSpPr txBox="1"/>
          <p:nvPr/>
        </p:nvSpPr>
        <p:spPr>
          <a:xfrm>
            <a:off x="194520" y="1390478"/>
            <a:ext cx="5672880" cy="4909037"/>
          </a:xfrm>
          <a:prstGeom prst="rect">
            <a:avLst/>
          </a:prstGeom>
          <a:noFill/>
        </p:spPr>
        <p:txBody>
          <a:bodyPr wrap="square" rtlCol="0">
            <a:spAutoFit/>
          </a:bodyPr>
          <a:lstStyle/>
          <a:p>
            <a:pPr fontAlgn="base">
              <a:spcBef>
                <a:spcPct val="0"/>
              </a:spcBef>
              <a:spcAft>
                <a:spcPts val="600"/>
              </a:spcAft>
            </a:pPr>
            <a:r>
              <a:rPr lang="en-US" dirty="0">
                <a:solidFill>
                  <a:srgbClr val="000000"/>
                </a:solidFill>
                <a:latin typeface="Arial" charset="0"/>
                <a:ea typeface="ＭＳ Ｐゴシック" pitchFamily="-106" charset="-128"/>
              </a:rPr>
              <a:t>Working directly with Sylvia Wilson (USGS, SilvaCarbon), Edersson Cabrera Montenegro (Colombia) and Gustavo Galindo Garcia (Colombia).</a:t>
            </a:r>
          </a:p>
          <a:p>
            <a:pPr marL="342900" indent="-342900" fontAlgn="base">
              <a:spcBef>
                <a:spcPct val="0"/>
              </a:spcBef>
              <a:spcAft>
                <a:spcPts val="600"/>
              </a:spcAft>
              <a:buSzPct val="150000"/>
              <a:buFont typeface="Arial"/>
              <a:buChar char="•"/>
            </a:pPr>
            <a:r>
              <a:rPr lang="en-US" dirty="0">
                <a:solidFill>
                  <a:srgbClr val="000000"/>
                </a:solidFill>
                <a:latin typeface="Arial" charset="0"/>
                <a:ea typeface="ＭＳ Ｐゴシック" pitchFamily="-106" charset="-128"/>
              </a:rPr>
              <a:t>March 2014 – SEO develops a proposal to DLR for TanDEM-X datasets over Colombia.  Accepted in June 2014.</a:t>
            </a:r>
          </a:p>
          <a:p>
            <a:pPr marL="342900" indent="-342900" fontAlgn="base">
              <a:spcBef>
                <a:spcPct val="0"/>
              </a:spcBef>
              <a:spcAft>
                <a:spcPts val="600"/>
              </a:spcAft>
              <a:buSzPct val="150000"/>
              <a:buFont typeface="Arial"/>
              <a:buChar char="•"/>
            </a:pPr>
            <a:r>
              <a:rPr lang="en-US" dirty="0">
                <a:solidFill>
                  <a:srgbClr val="000000"/>
                </a:solidFill>
                <a:latin typeface="Arial" charset="0"/>
                <a:ea typeface="ＭＳ Ｐゴシック" pitchFamily="-106" charset="-128"/>
              </a:rPr>
              <a:t>December 3, 2014 – SEO delivers Data Services tool to Colombia including downloaded datasets.</a:t>
            </a:r>
          </a:p>
          <a:p>
            <a:pPr marL="342900" indent="-342900" fontAlgn="base">
              <a:spcBef>
                <a:spcPct val="0"/>
              </a:spcBef>
              <a:spcAft>
                <a:spcPts val="600"/>
              </a:spcAft>
              <a:buSzPct val="150000"/>
              <a:buFont typeface="Arial"/>
              <a:buChar char="•"/>
            </a:pPr>
            <a:r>
              <a:rPr lang="en-US" dirty="0">
                <a:solidFill>
                  <a:srgbClr val="000000"/>
                </a:solidFill>
                <a:latin typeface="Arial" charset="0"/>
                <a:ea typeface="ＭＳ Ｐゴシック" pitchFamily="-106" charset="-128"/>
              </a:rPr>
              <a:t>Dedicated storage and secure access to datasets in 8 regions over Colombia (see figure).  Each tile location will provide 3 DEM resolutions ... </a:t>
            </a:r>
            <a:br>
              <a:rPr lang="en-US" dirty="0">
                <a:solidFill>
                  <a:srgbClr val="000000"/>
                </a:solidFill>
                <a:latin typeface="Arial" charset="0"/>
                <a:ea typeface="ＭＳ Ｐゴシック" pitchFamily="-106" charset="-128"/>
              </a:rPr>
            </a:br>
            <a:r>
              <a:rPr lang="en-US" dirty="0">
                <a:solidFill>
                  <a:srgbClr val="000000"/>
                </a:solidFill>
                <a:latin typeface="Arial" charset="0"/>
                <a:ea typeface="ＭＳ Ｐゴシック" pitchFamily="-106" charset="-128"/>
              </a:rPr>
              <a:t>12-meter, 30-meter, and 90-meter.</a:t>
            </a:r>
          </a:p>
          <a:p>
            <a:pPr marL="342900" indent="-342900" fontAlgn="base">
              <a:spcBef>
                <a:spcPct val="0"/>
              </a:spcBef>
              <a:spcAft>
                <a:spcPts val="600"/>
              </a:spcAft>
              <a:buSzPct val="150000"/>
              <a:buFont typeface="Arial"/>
              <a:buChar char="•"/>
            </a:pPr>
            <a:r>
              <a:rPr lang="en-US" dirty="0">
                <a:solidFill>
                  <a:srgbClr val="000000"/>
                </a:solidFill>
                <a:latin typeface="Arial" charset="0"/>
                <a:ea typeface="ＭＳ Ｐゴシック" pitchFamily="-106" charset="-128"/>
              </a:rPr>
              <a:t>Amazon Web Services cloud storage and processing capability to allow local users to test local data processing tools.</a:t>
            </a:r>
          </a:p>
          <a:p>
            <a:pPr marL="342900" indent="-342900" fontAlgn="base">
              <a:spcBef>
                <a:spcPct val="0"/>
              </a:spcBef>
              <a:spcAft>
                <a:spcPts val="600"/>
              </a:spcAft>
              <a:buSzPct val="150000"/>
              <a:buFont typeface="Arial"/>
              <a:buChar char="•"/>
            </a:pPr>
            <a:r>
              <a:rPr lang="en-US" dirty="0">
                <a:solidFill>
                  <a:srgbClr val="000000"/>
                </a:solidFill>
                <a:latin typeface="Arial" charset="0"/>
                <a:ea typeface="ＭＳ Ｐゴシック" pitchFamily="-106" charset="-128"/>
              </a:rPr>
              <a:t>Feedback on performance expected in early 2015.</a:t>
            </a:r>
          </a:p>
        </p:txBody>
      </p:sp>
      <p:pic>
        <p:nvPicPr>
          <p:cNvPr id="7" name="Imagen 1"/>
          <p:cNvPicPr/>
          <p:nvPr/>
        </p:nvPicPr>
        <p:blipFill rotWithShape="1">
          <a:blip r:embed="rId2"/>
          <a:srcRect l="34795" t="8038" r="27534" b="13132"/>
          <a:stretch/>
        </p:blipFill>
        <p:spPr bwMode="auto">
          <a:xfrm>
            <a:off x="5943600" y="1545633"/>
            <a:ext cx="3028001" cy="39407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53789145"/>
      </p:ext>
    </p:extLst>
  </p:cSld>
  <p:clrMapOvr>
    <a:masterClrMapping/>
  </p:clrMapOvr>
  <p:transition xmlns:p14="http://schemas.microsoft.com/office/powerpoint/2010/mai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a:spLocks noGrp="1"/>
          </p:cNvSpPr>
          <p:nvPr>
            <p:ph type="sldNum" sz="quarter" idx="2"/>
          </p:nvPr>
        </p:nvSpPr>
        <p:spPr/>
        <p:txBody>
          <a:bodyPr/>
          <a:lstStyle>
            <a:lvl1pPr>
              <a:spcBef>
                <a:spcPts val="0"/>
              </a:spcBef>
            </a:lvl1pPr>
          </a:lstStyle>
          <a:p>
            <a:pPr lvl="0"/>
            <a:fld id="{86CB4B4D-7CA3-9044-876B-883B54F8677D}" type="slidenum">
              <a:rPr lang="en-US" smtClean="0"/>
              <a:pPr lvl="0"/>
              <a:t>21</a:t>
            </a:fld>
            <a:endParaRPr lang="en-US"/>
          </a:p>
        </p:txBody>
      </p:sp>
      <p:sp>
        <p:nvSpPr>
          <p:cNvPr id="5" name="Shape 3"/>
          <p:cNvSpPr/>
          <p:nvPr/>
        </p:nvSpPr>
        <p:spPr>
          <a:xfrm>
            <a:off x="2130871" y="190714"/>
            <a:ext cx="5336729" cy="553998"/>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US" sz="3600" b="1" dirty="0">
                <a:solidFill>
                  <a:srgbClr val="FFFFFF"/>
                </a:solidFill>
                <a:latin typeface="Proxima Nova Regular"/>
                <a:ea typeface="Proxima Nova Regular"/>
                <a:cs typeface="Proxima Nova Regular"/>
                <a:sym typeface="Proxima Nova Regular"/>
              </a:rPr>
              <a:t>Kenya Project</a:t>
            </a:r>
            <a:endParaRPr sz="3600" b="1" dirty="0">
              <a:solidFill>
                <a:srgbClr val="FFFFFF"/>
              </a:solidFill>
              <a:latin typeface="Proxima Nova Regular"/>
              <a:ea typeface="Proxima Nova Regular"/>
              <a:cs typeface="Proxima Nova Regular"/>
              <a:sym typeface="Proxima Nova Regular"/>
            </a:endParaRPr>
          </a:p>
        </p:txBody>
      </p:sp>
      <p:sp>
        <p:nvSpPr>
          <p:cNvPr id="6" name="Shape 15"/>
          <p:cNvSpPr/>
          <p:nvPr/>
        </p:nvSpPr>
        <p:spPr>
          <a:xfrm>
            <a:off x="152400" y="1371600"/>
            <a:ext cx="8763000" cy="2215991"/>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marL="285750" lvl="0" indent="-285750">
              <a:spcBef>
                <a:spcPts val="600"/>
              </a:spcBef>
              <a:buSzPct val="100000"/>
              <a:buFont typeface="Arial"/>
              <a:buChar char="•"/>
              <a:defRPr>
                <a:solidFill>
                  <a:srgbClr val="000000"/>
                </a:solidFill>
              </a:defRPr>
            </a:pPr>
            <a:r>
              <a:rPr lang="en-US" sz="1600" dirty="0">
                <a:latin typeface="Arial"/>
                <a:ea typeface="Arial"/>
                <a:cs typeface="Arial"/>
                <a:sym typeface="Arial"/>
              </a:rPr>
              <a:t>The Kenya Data Services project will develop an advanced system for in-country testing to support forest reporting to UNFCCC.  Two deliveries (Alpha and Beta versions in March and Sept 2015).</a:t>
            </a:r>
          </a:p>
          <a:p>
            <a:pPr marL="285750" lvl="0" indent="-285750">
              <a:spcBef>
                <a:spcPts val="600"/>
              </a:spcBef>
              <a:buSzPct val="100000"/>
              <a:buFont typeface="Arial"/>
              <a:buChar char="•"/>
              <a:defRPr>
                <a:solidFill>
                  <a:srgbClr val="000000"/>
                </a:solidFill>
              </a:defRPr>
            </a:pPr>
            <a:r>
              <a:rPr lang="en-US" sz="1600" dirty="0">
                <a:latin typeface="Arial"/>
                <a:ea typeface="Arial"/>
                <a:cs typeface="Arial"/>
                <a:sym typeface="Arial"/>
              </a:rPr>
              <a:t>Working closely with the Australian Government, Clinton Foundation (SLEEK project).</a:t>
            </a:r>
          </a:p>
          <a:p>
            <a:pPr marL="285750" lvl="0" indent="-285750">
              <a:spcBef>
                <a:spcPts val="600"/>
              </a:spcBef>
              <a:buSzPct val="100000"/>
              <a:buFont typeface="Arial"/>
              <a:buChar char="•"/>
              <a:defRPr>
                <a:solidFill>
                  <a:srgbClr val="000000"/>
                </a:solidFill>
              </a:defRPr>
            </a:pPr>
            <a:r>
              <a:rPr lang="en-US" sz="1600" dirty="0">
                <a:latin typeface="Arial"/>
                <a:ea typeface="Arial"/>
                <a:cs typeface="Arial"/>
                <a:sym typeface="Arial"/>
              </a:rPr>
              <a:t>Amazon cloud-based storage and processing system, Data Management System (local data, remote data, scripts, projects), Landsat scene selection, download and browse image viewing, web-based programming (Javascript), OpenForis processing, Earth Engine analyses (via an API), sample classification and cloud-filtering algorithms. </a:t>
            </a:r>
          </a:p>
        </p:txBody>
      </p:sp>
      <p:pic>
        <p:nvPicPr>
          <p:cNvPr id="2" name="Picture 1"/>
          <p:cNvPicPr>
            <a:picLocks noChangeAspect="1"/>
          </p:cNvPicPr>
          <p:nvPr/>
        </p:nvPicPr>
        <p:blipFill>
          <a:blip r:embed="rId2"/>
          <a:stretch>
            <a:fillRect/>
          </a:stretch>
        </p:blipFill>
        <p:spPr>
          <a:xfrm>
            <a:off x="1338695" y="3769139"/>
            <a:ext cx="4604905" cy="2936461"/>
          </a:xfrm>
          <a:prstGeom prst="rect">
            <a:avLst/>
          </a:prstGeom>
        </p:spPr>
      </p:pic>
      <p:pic>
        <p:nvPicPr>
          <p:cNvPr id="3" name="Picture 2"/>
          <p:cNvPicPr>
            <a:picLocks noChangeAspect="1"/>
          </p:cNvPicPr>
          <p:nvPr/>
        </p:nvPicPr>
        <p:blipFill>
          <a:blip r:embed="rId3"/>
          <a:stretch>
            <a:fillRect/>
          </a:stretch>
        </p:blipFill>
        <p:spPr>
          <a:xfrm>
            <a:off x="4724400" y="4476088"/>
            <a:ext cx="4051300" cy="2221176"/>
          </a:xfrm>
          <a:prstGeom prst="rect">
            <a:avLst/>
          </a:prstGeom>
        </p:spPr>
      </p:pic>
      <p:sp>
        <p:nvSpPr>
          <p:cNvPr id="7" name="Rectangle 6"/>
          <p:cNvSpPr/>
          <p:nvPr/>
        </p:nvSpPr>
        <p:spPr>
          <a:xfrm>
            <a:off x="304800" y="5715000"/>
            <a:ext cx="1762011" cy="707886"/>
          </a:xfrm>
          <a:prstGeom prst="rect">
            <a:avLst/>
          </a:prstGeom>
          <a:ln>
            <a:solidFill>
              <a:schemeClr val="accent4">
                <a:lumMod val="90000"/>
                <a:lumOff val="10000"/>
              </a:schemeClr>
            </a:solidFill>
          </a:ln>
        </p:spPr>
        <p:style>
          <a:lnRef idx="1">
            <a:schemeClr val="accent1"/>
          </a:lnRef>
          <a:fillRef idx="2">
            <a:schemeClr val="accent1"/>
          </a:fillRef>
          <a:effectRef idx="1">
            <a:schemeClr val="accent1"/>
          </a:effectRef>
          <a:fontRef idx="minor">
            <a:schemeClr val="dk1"/>
          </a:fontRef>
        </p:style>
        <p:txBody>
          <a:bodyPr wrap="none" lIns="91440" tIns="45720" rIns="91440" bIns="45720">
            <a:spAutoFit/>
          </a:bodyPr>
          <a:lstStyle/>
          <a:p>
            <a:pPr algn="ctr"/>
            <a:r>
              <a:rPr lang="en-US" sz="4000" b="1" cap="none" spc="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DEMO</a:t>
            </a:r>
          </a:p>
        </p:txBody>
      </p:sp>
    </p:spTree>
    <p:extLst>
      <p:ext uri="{BB962C8B-B14F-4D97-AF65-F5344CB8AC3E}">
        <p14:creationId xmlns:p14="http://schemas.microsoft.com/office/powerpoint/2010/main" val="3137407254"/>
      </p:ext>
    </p:extLst>
  </p:cSld>
  <p:clrMapOvr>
    <a:masterClrMapping/>
  </p:clrMapOvr>
  <p:transition xmlns:p14="http://schemas.microsoft.com/office/powerpoint/2010/mai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a:spLocks noGrp="1"/>
          </p:cNvSpPr>
          <p:nvPr>
            <p:ph type="sldNum" sz="quarter" idx="2"/>
          </p:nvPr>
        </p:nvSpPr>
        <p:spPr/>
        <p:txBody>
          <a:bodyPr/>
          <a:lstStyle>
            <a:lvl1pPr>
              <a:spcBef>
                <a:spcPts val="0"/>
              </a:spcBef>
            </a:lvl1pPr>
          </a:lstStyle>
          <a:p>
            <a:pPr lvl="0"/>
            <a:fld id="{86CB4B4D-7CA3-9044-876B-883B54F8677D}" type="slidenum">
              <a:rPr lang="en-US" smtClean="0"/>
              <a:pPr lvl="0"/>
              <a:t>22</a:t>
            </a:fld>
            <a:endParaRPr lang="en-US"/>
          </a:p>
        </p:txBody>
      </p:sp>
      <p:sp>
        <p:nvSpPr>
          <p:cNvPr id="6" name="Content Placeholder 2"/>
          <p:cNvSpPr txBox="1">
            <a:spLocks/>
          </p:cNvSpPr>
          <p:nvPr/>
        </p:nvSpPr>
        <p:spPr bwMode="auto">
          <a:xfrm>
            <a:off x="228600" y="1295400"/>
            <a:ext cx="8764832"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Arial" charset="0"/>
              <a:buChar char="•"/>
            </a:pPr>
            <a:r>
              <a:rPr lang="en-US" sz="2800" dirty="0">
                <a:solidFill>
                  <a:srgbClr val="000000"/>
                </a:solidFill>
                <a:latin typeface="Calibri" charset="0"/>
                <a:cs typeface="Calibri" charset="0"/>
              </a:rPr>
              <a:t>CEOS Website: </a:t>
            </a:r>
            <a:r>
              <a:rPr lang="en-US" sz="2800" dirty="0">
                <a:solidFill>
                  <a:srgbClr val="000000"/>
                </a:solidFill>
                <a:latin typeface="Calibri" charset="0"/>
                <a:cs typeface="Calibri" charset="0"/>
                <a:hlinkClick r:id="rId2"/>
              </a:rPr>
              <a:t>http://www.ceos.org</a:t>
            </a:r>
            <a:endParaRPr lang="en-US" sz="2800" dirty="0">
              <a:solidFill>
                <a:srgbClr val="000000"/>
              </a:solidFill>
              <a:latin typeface="Calibri" charset="0"/>
              <a:cs typeface="Calibri" charset="0"/>
            </a:endParaRPr>
          </a:p>
          <a:p>
            <a:pPr eaLnBrk="1" hangingPunct="1">
              <a:spcBef>
                <a:spcPct val="20000"/>
              </a:spcBef>
              <a:buFont typeface="Arial" charset="0"/>
              <a:buChar char="•"/>
            </a:pPr>
            <a:r>
              <a:rPr lang="en-US" sz="2800" dirty="0">
                <a:solidFill>
                  <a:srgbClr val="000000"/>
                </a:solidFill>
                <a:latin typeface="Calibri" charset="0"/>
                <a:cs typeface="Calibri" charset="0"/>
              </a:rPr>
              <a:t>COVE Tool: </a:t>
            </a:r>
            <a:r>
              <a:rPr lang="en-US" sz="2800" dirty="0">
                <a:solidFill>
                  <a:srgbClr val="000000"/>
                </a:solidFill>
                <a:latin typeface="Calibri" charset="0"/>
                <a:cs typeface="Calibri" charset="0"/>
                <a:hlinkClick r:id="rId3"/>
              </a:rPr>
              <a:t>http://www.ceos-cove.org</a:t>
            </a:r>
            <a:endParaRPr lang="en-US" sz="2800" dirty="0">
              <a:solidFill>
                <a:srgbClr val="000000"/>
              </a:solidFill>
              <a:latin typeface="Calibri" charset="0"/>
              <a:cs typeface="Calibri" charset="0"/>
            </a:endParaRPr>
          </a:p>
          <a:p>
            <a:pPr eaLnBrk="1" hangingPunct="1">
              <a:spcBef>
                <a:spcPct val="20000"/>
              </a:spcBef>
              <a:buFont typeface="Arial" charset="0"/>
              <a:buChar char="•"/>
            </a:pPr>
            <a:r>
              <a:rPr lang="en-US" sz="2800" dirty="0">
                <a:solidFill>
                  <a:srgbClr val="000000"/>
                </a:solidFill>
                <a:latin typeface="Calibri" charset="0"/>
                <a:cs typeface="Calibri" charset="0"/>
              </a:rPr>
              <a:t>SDMS (Alpha Version): </a:t>
            </a:r>
            <a:r>
              <a:rPr lang="en-US" sz="2800" dirty="0">
                <a:solidFill>
                  <a:srgbClr val="000000"/>
                </a:solidFill>
                <a:latin typeface="Calibri" charset="0"/>
                <a:cs typeface="Calibri" charset="0"/>
                <a:hlinkClick r:id="rId4"/>
              </a:rPr>
              <a:t>http://www.ceos-sdms.org</a:t>
            </a:r>
            <a:endParaRPr lang="en-US" sz="2800" dirty="0">
              <a:solidFill>
                <a:srgbClr val="000000"/>
              </a:solidFill>
              <a:latin typeface="Calibri" charset="0"/>
              <a:cs typeface="Calibri" charset="0"/>
            </a:endParaRPr>
          </a:p>
          <a:p>
            <a:pPr marL="0" indent="0" eaLnBrk="1" hangingPunct="1">
              <a:spcBef>
                <a:spcPct val="20000"/>
              </a:spcBef>
            </a:pPr>
            <a:endParaRPr lang="en-US" sz="2800" dirty="0">
              <a:solidFill>
                <a:srgbClr val="000000"/>
              </a:solidFill>
              <a:latin typeface="Calibri" charset="0"/>
              <a:cs typeface="Calibri" charset="0"/>
            </a:endParaRPr>
          </a:p>
        </p:txBody>
      </p:sp>
      <p:pic>
        <p:nvPicPr>
          <p:cNvPr id="7" name="Picture 6"/>
          <p:cNvPicPr>
            <a:picLocks noChangeAspect="1"/>
          </p:cNvPicPr>
          <p:nvPr/>
        </p:nvPicPr>
        <p:blipFill>
          <a:blip r:embed="rId5"/>
          <a:stretch>
            <a:fillRect/>
          </a:stretch>
        </p:blipFill>
        <p:spPr>
          <a:xfrm>
            <a:off x="4572000" y="4038600"/>
            <a:ext cx="4340702" cy="2438923"/>
          </a:xfrm>
          <a:prstGeom prst="rect">
            <a:avLst/>
          </a:prstGeom>
        </p:spPr>
      </p:pic>
      <p:sp>
        <p:nvSpPr>
          <p:cNvPr id="8" name="TextBox 7"/>
          <p:cNvSpPr txBox="1"/>
          <p:nvPr/>
        </p:nvSpPr>
        <p:spPr>
          <a:xfrm>
            <a:off x="457200" y="4724400"/>
            <a:ext cx="3826588" cy="1200329"/>
          </a:xfrm>
          <a:prstGeom prst="rect">
            <a:avLst/>
          </a:prstGeom>
          <a:noFill/>
        </p:spPr>
        <p:txBody>
          <a:bodyPr wrap="none" rtlCol="0">
            <a:spAutoFit/>
          </a:bodyPr>
          <a:lstStyle/>
          <a:p>
            <a:r>
              <a:rPr lang="en-US" sz="7200" b="1" dirty="0"/>
              <a:t>The End</a:t>
            </a:r>
          </a:p>
        </p:txBody>
      </p:sp>
    </p:spTree>
    <p:extLst>
      <p:ext uri="{BB962C8B-B14F-4D97-AF65-F5344CB8AC3E}">
        <p14:creationId xmlns:p14="http://schemas.microsoft.com/office/powerpoint/2010/main" val="3137407254"/>
      </p:ext>
    </p:extLst>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a:spLocks noGrp="1"/>
          </p:cNvSpPr>
          <p:nvPr>
            <p:ph type="sldNum" sz="quarter" idx="2"/>
          </p:nvPr>
        </p:nvSpPr>
        <p:spPr/>
        <p:txBody>
          <a:bodyPr/>
          <a:lstStyle>
            <a:lvl1pPr>
              <a:spcBef>
                <a:spcPts val="0"/>
              </a:spcBef>
            </a:lvl1pPr>
          </a:lstStyle>
          <a:p>
            <a:pPr lvl="0"/>
            <a:fld id="{86CB4B4D-7CA3-9044-876B-883B54F8677D}" type="slidenum">
              <a:rPr lang="en-US" smtClean="0"/>
              <a:pPr lvl="0"/>
              <a:t>3</a:t>
            </a:fld>
            <a:endParaRPr lang="en-US"/>
          </a:p>
        </p:txBody>
      </p:sp>
      <p:sp>
        <p:nvSpPr>
          <p:cNvPr id="5" name="Shape 3"/>
          <p:cNvSpPr/>
          <p:nvPr/>
        </p:nvSpPr>
        <p:spPr>
          <a:xfrm>
            <a:off x="2130871" y="76200"/>
            <a:ext cx="5336729" cy="553998"/>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US" sz="3600" b="1" dirty="0">
                <a:solidFill>
                  <a:srgbClr val="FFFFFF"/>
                </a:solidFill>
                <a:latin typeface="Proxima Nova Regular"/>
                <a:ea typeface="Proxima Nova Regular"/>
                <a:cs typeface="Proxima Nova Regular"/>
                <a:sym typeface="Proxima Nova Regular"/>
              </a:rPr>
              <a:t>COVE Tool</a:t>
            </a:r>
            <a:endParaRPr sz="3600" b="1" dirty="0">
              <a:solidFill>
                <a:srgbClr val="FFFFFF"/>
              </a:solidFill>
              <a:latin typeface="Proxima Nova Regular"/>
              <a:ea typeface="Proxima Nova Regular"/>
              <a:cs typeface="Proxima Nova Regular"/>
              <a:sym typeface="Proxima Nova Regular"/>
            </a:endParaRPr>
          </a:p>
        </p:txBody>
      </p:sp>
      <p:sp>
        <p:nvSpPr>
          <p:cNvPr id="6" name="TextBox 10"/>
          <p:cNvSpPr txBox="1">
            <a:spLocks noChangeArrowheads="1"/>
          </p:cNvSpPr>
          <p:nvPr/>
        </p:nvSpPr>
        <p:spPr bwMode="auto">
          <a:xfrm>
            <a:off x="3810000" y="1524000"/>
            <a:ext cx="50212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0C62FF"/>
                </a:solidFill>
                <a:latin typeface="Calibri" charset="0"/>
                <a:cs typeface="Calibri" charset="0"/>
              </a:rPr>
              <a:t>Did you know ....</a:t>
            </a:r>
            <a:r>
              <a:rPr lang="en-US" dirty="0">
                <a:latin typeface="Calibri" charset="0"/>
                <a:cs typeface="Calibri" charset="0"/>
              </a:rPr>
              <a:t/>
            </a:r>
            <a:br>
              <a:rPr lang="en-US" dirty="0">
                <a:latin typeface="Calibri" charset="0"/>
                <a:cs typeface="Calibri" charset="0"/>
              </a:rPr>
            </a:br>
            <a:r>
              <a:rPr lang="en-US" dirty="0">
                <a:latin typeface="Calibri" charset="0"/>
                <a:cs typeface="Calibri" charset="0"/>
              </a:rPr>
              <a:t>There are </a:t>
            </a:r>
            <a:r>
              <a:rPr lang="en-US" b="1" dirty="0">
                <a:latin typeface="Calibri" charset="0"/>
                <a:cs typeface="Calibri" charset="0"/>
              </a:rPr>
              <a:t>1235</a:t>
            </a:r>
            <a:r>
              <a:rPr lang="en-US" dirty="0">
                <a:latin typeface="Calibri" charset="0"/>
                <a:cs typeface="Calibri" charset="0"/>
              </a:rPr>
              <a:t> Earth orbiting missions</a:t>
            </a:r>
            <a:br>
              <a:rPr lang="en-US" dirty="0">
                <a:latin typeface="Calibri" charset="0"/>
                <a:cs typeface="Calibri" charset="0"/>
              </a:rPr>
            </a:br>
            <a:r>
              <a:rPr lang="en-US" dirty="0">
                <a:latin typeface="Calibri" charset="0"/>
                <a:cs typeface="Calibri" charset="0"/>
              </a:rPr>
              <a:t>There are </a:t>
            </a:r>
            <a:r>
              <a:rPr lang="en-US" b="1" dirty="0">
                <a:latin typeface="Calibri" charset="0"/>
                <a:cs typeface="Calibri" charset="0"/>
              </a:rPr>
              <a:t>131</a:t>
            </a:r>
            <a:r>
              <a:rPr lang="en-US" dirty="0">
                <a:latin typeface="Calibri" charset="0"/>
                <a:cs typeface="Calibri" charset="0"/>
              </a:rPr>
              <a:t> active CEOS satellites</a:t>
            </a:r>
            <a:endParaRPr lang="en-US" b="1" dirty="0">
              <a:latin typeface="Calibri" charset="0"/>
              <a:cs typeface="Calibri"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2449" y="2971800"/>
            <a:ext cx="529748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76200" y="1370012"/>
            <a:ext cx="3581400" cy="5259387"/>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169863" indent="-169863">
              <a:buFont typeface="Wingdings" charset="0"/>
              <a:buChar char="§"/>
            </a:pPr>
            <a:r>
              <a:rPr lang="en-US" sz="1800" b="1" dirty="0">
                <a:solidFill>
                  <a:schemeClr val="tx1"/>
                </a:solidFill>
                <a:latin typeface="Calibri" charset="0"/>
                <a:ea typeface="ＭＳ Ｐゴシック" charset="0"/>
                <a:cs typeface="Calibri" charset="0"/>
              </a:rPr>
              <a:t>Free and Open </a:t>
            </a:r>
            <a:r>
              <a:rPr lang="en-US" sz="1800" dirty="0">
                <a:solidFill>
                  <a:schemeClr val="tx1"/>
                </a:solidFill>
                <a:latin typeface="Calibri" charset="0"/>
                <a:ea typeface="ＭＳ Ｐゴシック" charset="0"/>
                <a:cs typeface="Calibri" charset="0"/>
              </a:rPr>
              <a:t>browser-based tool using </a:t>
            </a:r>
            <a:r>
              <a:rPr lang="en-US" sz="1800" b="1" dirty="0">
                <a:solidFill>
                  <a:schemeClr val="tx1"/>
                </a:solidFill>
                <a:latin typeface="Calibri" charset="0"/>
                <a:ea typeface="ＭＳ Ｐゴシック" charset="0"/>
                <a:cs typeface="Calibri" charset="0"/>
              </a:rPr>
              <a:t>Google-Earth </a:t>
            </a:r>
            <a:r>
              <a:rPr lang="en-US" sz="1800" dirty="0">
                <a:solidFill>
                  <a:schemeClr val="tx1"/>
                </a:solidFill>
                <a:latin typeface="Calibri" charset="0"/>
                <a:ea typeface="ＭＳ Ｐゴシック" charset="0"/>
                <a:cs typeface="Calibri" charset="0"/>
              </a:rPr>
              <a:t>to display satellite coverage swaths and calculate coincidence scene locations.</a:t>
            </a:r>
          </a:p>
          <a:p>
            <a:pPr marL="169863" indent="-169863">
              <a:buFont typeface="Wingdings" charset="0"/>
              <a:buChar char="§"/>
            </a:pPr>
            <a:r>
              <a:rPr lang="en-US" sz="1800" dirty="0">
                <a:solidFill>
                  <a:schemeClr val="tx1"/>
                </a:solidFill>
                <a:latin typeface="Calibri" charset="0"/>
                <a:ea typeface="ＭＳ Ｐゴシック" charset="0"/>
                <a:cs typeface="Calibri" charset="0"/>
              </a:rPr>
              <a:t>Automated daily satellite position data from </a:t>
            </a:r>
            <a:r>
              <a:rPr lang="en-US" sz="1800" b="1" dirty="0">
                <a:solidFill>
                  <a:schemeClr val="tx1"/>
                </a:solidFill>
                <a:latin typeface="Calibri" charset="0"/>
                <a:ea typeface="ＭＳ Ｐゴシック" charset="0"/>
                <a:cs typeface="Calibri" charset="0"/>
              </a:rPr>
              <a:t>CelesTrak</a:t>
            </a:r>
            <a:r>
              <a:rPr lang="en-US" sz="1800" dirty="0">
                <a:solidFill>
                  <a:schemeClr val="tx1"/>
                </a:solidFill>
                <a:latin typeface="Calibri" charset="0"/>
                <a:ea typeface="ＭＳ Ｐゴシック" charset="0"/>
                <a:cs typeface="Calibri" charset="0"/>
              </a:rPr>
              <a:t>.</a:t>
            </a:r>
          </a:p>
          <a:p>
            <a:pPr marL="169863" indent="-169863">
              <a:buFont typeface="Wingdings" charset="0"/>
              <a:buChar char="§"/>
            </a:pPr>
            <a:r>
              <a:rPr lang="en-US" sz="1800" dirty="0">
                <a:solidFill>
                  <a:schemeClr val="tx1"/>
                </a:solidFill>
                <a:latin typeface="Calibri" charset="0"/>
                <a:ea typeface="ＭＳ Ｐゴシック" charset="0"/>
                <a:cs typeface="Calibri" charset="0"/>
              </a:rPr>
              <a:t>Saved bookmarks and states, Google-Earth KML and Shapefile compatibility, collaborative sessions.</a:t>
            </a:r>
          </a:p>
          <a:p>
            <a:pPr marL="169863" indent="-169863">
              <a:buFont typeface="Wingdings" charset="0"/>
              <a:buChar char="§"/>
            </a:pPr>
            <a:r>
              <a:rPr lang="en-US" sz="1800" dirty="0">
                <a:solidFill>
                  <a:schemeClr val="tx1"/>
                </a:solidFill>
                <a:latin typeface="Calibri" charset="0"/>
                <a:ea typeface="ＭＳ Ｐゴシック" charset="0"/>
                <a:cs typeface="Calibri" charset="0"/>
              </a:rPr>
              <a:t>Output: position, UTC time, viewing angles, solar angles, day/night, and EXCEL tables</a:t>
            </a:r>
          </a:p>
          <a:p>
            <a:pPr marL="169863" indent="-169863">
              <a:buFont typeface="Wingdings" charset="0"/>
              <a:buChar char="§"/>
            </a:pPr>
            <a:r>
              <a:rPr lang="en-US" sz="1800" dirty="0">
                <a:solidFill>
                  <a:schemeClr val="tx1"/>
                </a:solidFill>
                <a:latin typeface="Calibri" charset="0"/>
                <a:ea typeface="ＭＳ Ｐゴシック" charset="0"/>
                <a:cs typeface="Calibri" charset="0"/>
              </a:rPr>
              <a:t>Large mission database: </a:t>
            </a:r>
            <a:br>
              <a:rPr lang="en-US" sz="1800" dirty="0">
                <a:solidFill>
                  <a:schemeClr val="tx1"/>
                </a:solidFill>
                <a:latin typeface="Calibri" charset="0"/>
                <a:ea typeface="ＭＳ Ｐゴシック" charset="0"/>
                <a:cs typeface="Calibri" charset="0"/>
              </a:rPr>
            </a:br>
            <a:r>
              <a:rPr lang="en-US" sz="1800" b="1" dirty="0">
                <a:solidFill>
                  <a:schemeClr val="tx1"/>
                </a:solidFill>
                <a:latin typeface="Calibri" charset="0"/>
                <a:ea typeface="ＭＳ Ｐゴシック" charset="0"/>
                <a:cs typeface="Calibri" charset="0"/>
              </a:rPr>
              <a:t>259 missions, 697 Mission-Instrument</a:t>
            </a:r>
            <a:r>
              <a:rPr lang="en-US" sz="1800" dirty="0">
                <a:solidFill>
                  <a:schemeClr val="tx1"/>
                </a:solidFill>
                <a:latin typeface="Calibri" charset="0"/>
                <a:ea typeface="ＭＳ Ｐゴシック" charset="0"/>
                <a:cs typeface="Calibri" charset="0"/>
              </a:rPr>
              <a:t> combinations</a:t>
            </a:r>
            <a:endParaRPr lang="en-US" sz="1800" dirty="0">
              <a:solidFill>
                <a:srgbClr val="FF0000"/>
              </a:solidFill>
              <a:latin typeface="Calibri" charset="0"/>
              <a:ea typeface="ＭＳ Ｐゴシック" charset="0"/>
              <a:cs typeface="Calibri" charset="0"/>
            </a:endParaRPr>
          </a:p>
        </p:txBody>
      </p:sp>
      <p:sp>
        <p:nvSpPr>
          <p:cNvPr id="9" name="TextBox 8"/>
          <p:cNvSpPr txBox="1"/>
          <p:nvPr/>
        </p:nvSpPr>
        <p:spPr>
          <a:xfrm>
            <a:off x="2072825" y="620253"/>
            <a:ext cx="3075181" cy="461665"/>
          </a:xfrm>
          <a:prstGeom prst="rect">
            <a:avLst/>
          </a:prstGeom>
          <a:noFill/>
        </p:spPr>
        <p:txBody>
          <a:bodyPr wrap="none" rtlCol="0">
            <a:spAutoFit/>
          </a:bodyPr>
          <a:lstStyle/>
          <a:p>
            <a:r>
              <a:rPr lang="en-US" sz="2400" b="1" dirty="0">
                <a:solidFill>
                  <a:srgbClr val="FFFF00"/>
                </a:solidFill>
              </a:rPr>
              <a:t>www.ceos-cove.org</a:t>
            </a:r>
          </a:p>
        </p:txBody>
      </p:sp>
    </p:spTree>
    <p:extLst>
      <p:ext uri="{BB962C8B-B14F-4D97-AF65-F5344CB8AC3E}">
        <p14:creationId xmlns:p14="http://schemas.microsoft.com/office/powerpoint/2010/main" val="2770366559"/>
      </p:ext>
    </p:extLst>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a:spLocks noGrp="1"/>
          </p:cNvSpPr>
          <p:nvPr>
            <p:ph type="sldNum" sz="quarter" idx="2"/>
          </p:nvPr>
        </p:nvSpPr>
        <p:spPr/>
        <p:txBody>
          <a:bodyPr/>
          <a:lstStyle>
            <a:lvl1pPr>
              <a:spcBef>
                <a:spcPts val="0"/>
              </a:spcBef>
            </a:lvl1pPr>
          </a:lstStyle>
          <a:p>
            <a:pPr lvl="0"/>
            <a:fld id="{86CB4B4D-7CA3-9044-876B-883B54F8677D}" type="slidenum">
              <a:rPr lang="en-US" smtClean="0"/>
              <a:pPr lvl="0"/>
              <a:t>4</a:t>
            </a:fld>
            <a:endParaRPr lang="en-US"/>
          </a:p>
        </p:txBody>
      </p:sp>
      <p:sp>
        <p:nvSpPr>
          <p:cNvPr id="5" name="Shape 3"/>
          <p:cNvSpPr/>
          <p:nvPr/>
        </p:nvSpPr>
        <p:spPr>
          <a:xfrm>
            <a:off x="2130871" y="190714"/>
            <a:ext cx="5336729" cy="553998"/>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US" sz="3600" b="1" dirty="0">
                <a:solidFill>
                  <a:srgbClr val="FFFFFF"/>
                </a:solidFill>
                <a:latin typeface="Proxima Nova Regular"/>
                <a:ea typeface="Proxima Nova Regular"/>
                <a:cs typeface="Proxima Nova Regular"/>
                <a:sym typeface="Proxima Nova Regular"/>
              </a:rPr>
              <a:t>COVE Features</a:t>
            </a:r>
            <a:endParaRPr sz="3600" b="1" dirty="0">
              <a:solidFill>
                <a:srgbClr val="FFFFFF"/>
              </a:solidFill>
              <a:latin typeface="Proxima Nova Regular"/>
              <a:ea typeface="Proxima Nova Regular"/>
              <a:cs typeface="Proxima Nova Regular"/>
              <a:sym typeface="Proxima Nova Regular"/>
            </a:endParaRPr>
          </a:p>
        </p:txBody>
      </p:sp>
      <p:sp>
        <p:nvSpPr>
          <p:cNvPr id="7" name="Content Placeholder 2"/>
          <p:cNvSpPr txBox="1">
            <a:spLocks/>
          </p:cNvSpPr>
          <p:nvPr/>
        </p:nvSpPr>
        <p:spPr>
          <a:xfrm>
            <a:off x="94863" y="1339032"/>
            <a:ext cx="3943737" cy="5259387"/>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169863" indent="-169863">
              <a:buFont typeface="Wingdings" charset="0"/>
              <a:buChar char="§"/>
            </a:pPr>
            <a:r>
              <a:rPr lang="en-US" sz="2000" b="1" dirty="0">
                <a:solidFill>
                  <a:schemeClr val="tx1"/>
                </a:solidFill>
                <a:latin typeface="Calibri" charset="0"/>
                <a:ea typeface="ＭＳ Ｐゴシック" charset="0"/>
                <a:cs typeface="Calibri" charset="0"/>
              </a:rPr>
              <a:t>Data Overlays</a:t>
            </a:r>
            <a:r>
              <a:rPr lang="en-US" sz="2000" dirty="0">
                <a:solidFill>
                  <a:schemeClr val="tx1"/>
                </a:solidFill>
                <a:latin typeface="Calibri" charset="0"/>
                <a:ea typeface="ＭＳ Ｐゴシック" charset="0"/>
                <a:cs typeface="Calibri" charset="0"/>
              </a:rPr>
              <a:t>: Landsat WRS, Sentinel-2 tiles, ASTER DEM, GlobCover, MODIS LCC.</a:t>
            </a:r>
          </a:p>
          <a:p>
            <a:pPr marL="169863" indent="-169863">
              <a:buFont typeface="Wingdings" charset="0"/>
              <a:buChar char="§"/>
            </a:pPr>
            <a:r>
              <a:rPr lang="en-US" sz="2000" b="1" dirty="0">
                <a:solidFill>
                  <a:schemeClr val="tx1"/>
                </a:solidFill>
                <a:latin typeface="Calibri" charset="0"/>
                <a:ea typeface="ＭＳ Ｐゴシック" charset="0"/>
                <a:cs typeface="Calibri" charset="0"/>
              </a:rPr>
              <a:t>Future Overlays</a:t>
            </a:r>
            <a:r>
              <a:rPr lang="en-US" sz="2000" dirty="0">
                <a:solidFill>
                  <a:schemeClr val="tx1"/>
                </a:solidFill>
                <a:latin typeface="Calibri" charset="0"/>
                <a:ea typeface="ＭＳ Ｐゴシック" charset="0"/>
                <a:cs typeface="Calibri" charset="0"/>
              </a:rPr>
              <a:t>: Vegetation Phenology (NDVI peak month)</a:t>
            </a:r>
          </a:p>
          <a:p>
            <a:pPr marL="169863" indent="-169863">
              <a:buFont typeface="Wingdings" charset="0"/>
              <a:buChar char="§"/>
            </a:pPr>
            <a:r>
              <a:rPr lang="en-US" sz="2000" b="1" dirty="0">
                <a:solidFill>
                  <a:schemeClr val="tx1"/>
                </a:solidFill>
                <a:latin typeface="Calibri" charset="0"/>
                <a:ea typeface="ＭＳ Ｐゴシック" charset="0"/>
                <a:cs typeface="Calibri" charset="0"/>
              </a:rPr>
              <a:t>Data Archive Links</a:t>
            </a:r>
            <a:r>
              <a:rPr lang="en-US" sz="2000" dirty="0">
                <a:solidFill>
                  <a:schemeClr val="tx1"/>
                </a:solidFill>
                <a:latin typeface="Calibri" charset="0"/>
                <a:ea typeface="ＭＳ Ｐゴシック" charset="0"/>
                <a:cs typeface="Calibri" charset="0"/>
              </a:rPr>
              <a:t>: </a:t>
            </a:r>
            <a:br>
              <a:rPr lang="en-US" sz="2000" dirty="0">
                <a:solidFill>
                  <a:schemeClr val="tx1"/>
                </a:solidFill>
                <a:latin typeface="Calibri" charset="0"/>
                <a:ea typeface="ＭＳ Ｐゴシック" charset="0"/>
                <a:cs typeface="Calibri" charset="0"/>
              </a:rPr>
            </a:br>
            <a:r>
              <a:rPr lang="en-US" sz="2000" dirty="0">
                <a:solidFill>
                  <a:schemeClr val="tx1"/>
                </a:solidFill>
                <a:latin typeface="Calibri" charset="0"/>
                <a:ea typeface="ＭＳ Ｐゴシック" charset="0"/>
                <a:cs typeface="Calibri" charset="0"/>
              </a:rPr>
              <a:t>Landsat 7/8, SPOT 1-6, Pleaides-1A/1B, Radarsat-2, ALOS-1 </a:t>
            </a:r>
          </a:p>
          <a:p>
            <a:pPr marL="169863" indent="-169863">
              <a:buFont typeface="Wingdings" charset="0"/>
              <a:buChar char="§"/>
            </a:pPr>
            <a:r>
              <a:rPr lang="en-US" sz="2000" b="1" dirty="0">
                <a:solidFill>
                  <a:schemeClr val="tx1"/>
                </a:solidFill>
                <a:latin typeface="Calibri" charset="0"/>
                <a:ea typeface="ＭＳ Ｐゴシック" charset="0"/>
                <a:cs typeface="Calibri" charset="0"/>
              </a:rPr>
              <a:t>Future Data Archive Links</a:t>
            </a:r>
            <a:r>
              <a:rPr lang="en-US" sz="2000" dirty="0">
                <a:solidFill>
                  <a:schemeClr val="tx1"/>
                </a:solidFill>
                <a:latin typeface="Calibri" charset="0"/>
                <a:ea typeface="ＭＳ Ｐゴシック" charset="0"/>
                <a:cs typeface="Calibri" charset="0"/>
              </a:rPr>
              <a:t>: </a:t>
            </a:r>
            <a:br>
              <a:rPr lang="en-US" sz="2000" dirty="0">
                <a:solidFill>
                  <a:schemeClr val="tx1"/>
                </a:solidFill>
                <a:latin typeface="Calibri" charset="0"/>
                <a:ea typeface="ＭＳ Ｐゴシック" charset="0"/>
                <a:cs typeface="Calibri" charset="0"/>
              </a:rPr>
            </a:br>
            <a:r>
              <a:rPr lang="en-US" sz="2000" dirty="0">
                <a:solidFill>
                  <a:schemeClr val="tx1"/>
                </a:solidFill>
                <a:latin typeface="Calibri" charset="0"/>
                <a:ea typeface="ＭＳ Ｐゴシック" charset="0"/>
                <a:cs typeface="Calibri" charset="0"/>
              </a:rPr>
              <a:t>Envisat, ERS-1/2, TerraSAR-X, RapidEye, Sentinel-1A/2A.</a:t>
            </a:r>
          </a:p>
          <a:p>
            <a:pPr marL="169863" indent="-169863">
              <a:buFont typeface="Wingdings" charset="0"/>
              <a:buChar char="§"/>
            </a:pPr>
            <a:r>
              <a:rPr lang="en-US" sz="2000" dirty="0">
                <a:solidFill>
                  <a:schemeClr val="tx1"/>
                </a:solidFill>
                <a:latin typeface="Calibri" charset="0"/>
                <a:ea typeface="ＭＳ Ｐゴシック" charset="0"/>
                <a:cs typeface="Calibri" charset="0"/>
              </a:rPr>
              <a:t>2D global output in JPEG format and KML output for Google Earth </a:t>
            </a:r>
          </a:p>
          <a:p>
            <a:pPr marL="169863" indent="-169863">
              <a:buFont typeface="Wingdings" charset="0"/>
              <a:buChar char="§"/>
            </a:pPr>
            <a:r>
              <a:rPr lang="en-US" sz="2000" dirty="0">
                <a:solidFill>
                  <a:schemeClr val="tx1"/>
                </a:solidFill>
                <a:latin typeface="Calibri" charset="0"/>
                <a:ea typeface="ＭＳ Ｐゴシック" charset="0"/>
                <a:cs typeface="Calibri" charset="0"/>
              </a:rPr>
              <a:t>Conversion to Spanish.</a:t>
            </a:r>
          </a:p>
          <a:p>
            <a:pPr marL="169863" indent="-169863">
              <a:buFont typeface="Wingdings" charset="0"/>
              <a:buChar char="§"/>
            </a:pPr>
            <a:endParaRPr lang="en-US" sz="2000" dirty="0">
              <a:solidFill>
                <a:schemeClr val="tx1"/>
              </a:solidFill>
              <a:latin typeface="Calibri" charset="0"/>
              <a:ea typeface="ＭＳ Ｐゴシック" charset="0"/>
              <a:cs typeface="Calibri" charset="0"/>
            </a:endParaRPr>
          </a:p>
        </p:txBody>
      </p:sp>
      <p:pic>
        <p:nvPicPr>
          <p:cNvPr id="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371600"/>
            <a:ext cx="2529407" cy="2368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bwMode="auto">
          <a:xfrm>
            <a:off x="4343400" y="3733800"/>
            <a:ext cx="441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2000" dirty="0">
                <a:solidFill>
                  <a:srgbClr val="000000"/>
                </a:solidFill>
                <a:latin typeface="Calibri" charset="0"/>
                <a:cs typeface="Calibri" charset="0"/>
              </a:rPr>
              <a:t>Landsat 8, Aug 1-3, 2013 over Europe</a:t>
            </a:r>
            <a:br>
              <a:rPr lang="en-US" sz="2000" dirty="0">
                <a:solidFill>
                  <a:srgbClr val="000000"/>
                </a:solidFill>
                <a:latin typeface="Calibri" charset="0"/>
                <a:cs typeface="Calibri" charset="0"/>
              </a:rPr>
            </a:br>
            <a:r>
              <a:rPr lang="en-US" sz="2000" dirty="0">
                <a:solidFill>
                  <a:srgbClr val="000000"/>
                </a:solidFill>
                <a:latin typeface="Calibri" charset="0"/>
                <a:cs typeface="Calibri" charset="0"/>
              </a:rPr>
              <a:t>Green (potential), Red (actual)</a:t>
            </a:r>
            <a:br>
              <a:rPr lang="en-US" sz="2000" dirty="0">
                <a:solidFill>
                  <a:srgbClr val="000000"/>
                </a:solidFill>
                <a:latin typeface="Calibri" charset="0"/>
                <a:cs typeface="Calibri" charset="0"/>
              </a:rPr>
            </a:br>
            <a:r>
              <a:rPr lang="en-US" sz="2000" dirty="0">
                <a:solidFill>
                  <a:srgbClr val="000000"/>
                </a:solidFill>
                <a:latin typeface="Calibri" charset="0"/>
                <a:cs typeface="Calibri" charset="0"/>
              </a:rPr>
              <a:t>Browse ... Northern Italy</a:t>
            </a:r>
          </a:p>
        </p:txBody>
      </p:sp>
      <p:pic>
        <p:nvPicPr>
          <p:cNvPr id="1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447800"/>
            <a:ext cx="2345177" cy="214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bwMode="auto">
          <a:xfrm flipH="1" flipV="1">
            <a:off x="5562600" y="2286000"/>
            <a:ext cx="1649860" cy="76200"/>
          </a:xfrm>
          <a:prstGeom prst="straightConnector1">
            <a:avLst/>
          </a:prstGeom>
          <a:ln>
            <a:solidFill>
              <a:srgbClr val="FF9A00"/>
            </a:solidFill>
            <a:headEnd type="none" w="med" len="med"/>
            <a:tailEnd type="arrow"/>
          </a:ln>
        </p:spPr>
        <p:style>
          <a:lnRef idx="3">
            <a:schemeClr val="accent6"/>
          </a:lnRef>
          <a:fillRef idx="0">
            <a:schemeClr val="accent6"/>
          </a:fillRef>
          <a:effectRef idx="2">
            <a:schemeClr val="accent6"/>
          </a:effectRef>
          <a:fontRef idx="minor">
            <a:schemeClr val="tx1"/>
          </a:fontRef>
        </p:style>
      </p:cxnSp>
      <p:pic>
        <p:nvPicPr>
          <p:cNvPr id="1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56238" y="4894263"/>
            <a:ext cx="3382962"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2"/>
          <p:cNvSpPr txBox="1">
            <a:spLocks/>
          </p:cNvSpPr>
          <p:nvPr/>
        </p:nvSpPr>
        <p:spPr bwMode="auto">
          <a:xfrm>
            <a:off x="3962400" y="5486400"/>
            <a:ext cx="15351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US" sz="1800" kern="1200" dirty="0">
                <a:solidFill>
                  <a:srgbClr val="000000"/>
                </a:solidFill>
                <a:latin typeface="Calibri" charset="0"/>
                <a:cs typeface="Calibri" charset="0"/>
              </a:rPr>
              <a:t>2D global map of Radarsat-2 (W3 mode) on Aug 1, 2013</a:t>
            </a:r>
          </a:p>
        </p:txBody>
      </p:sp>
    </p:spTree>
    <p:extLst>
      <p:ext uri="{BB962C8B-B14F-4D97-AF65-F5344CB8AC3E}">
        <p14:creationId xmlns:p14="http://schemas.microsoft.com/office/powerpoint/2010/main" val="2770366559"/>
      </p:ext>
    </p:extLst>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a:spLocks noGrp="1"/>
          </p:cNvSpPr>
          <p:nvPr>
            <p:ph type="sldNum" sz="quarter" idx="2"/>
          </p:nvPr>
        </p:nvSpPr>
        <p:spPr/>
        <p:txBody>
          <a:bodyPr/>
          <a:lstStyle>
            <a:lvl1pPr>
              <a:spcBef>
                <a:spcPts val="0"/>
              </a:spcBef>
            </a:lvl1pPr>
          </a:lstStyle>
          <a:p>
            <a:pPr lvl="0"/>
            <a:fld id="{86CB4B4D-7CA3-9044-876B-883B54F8677D}" type="slidenum">
              <a:rPr lang="en-US" smtClean="0"/>
              <a:pPr lvl="0"/>
              <a:t>5</a:t>
            </a:fld>
            <a:endParaRPr lang="en-US"/>
          </a:p>
        </p:txBody>
      </p:sp>
      <p:sp>
        <p:nvSpPr>
          <p:cNvPr id="5" name="Shape 3"/>
          <p:cNvSpPr/>
          <p:nvPr/>
        </p:nvSpPr>
        <p:spPr>
          <a:xfrm>
            <a:off x="1981200" y="269557"/>
            <a:ext cx="5565329" cy="49244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US" sz="3200" b="1" dirty="0">
                <a:solidFill>
                  <a:srgbClr val="FFFFFF"/>
                </a:solidFill>
                <a:latin typeface="Proxima Nova Regular"/>
                <a:ea typeface="Proxima Nova Regular"/>
                <a:cs typeface="Proxima Nova Regular"/>
                <a:sym typeface="Proxima Nova Regular"/>
              </a:rPr>
              <a:t>Landsat in COVE</a:t>
            </a:r>
            <a:endParaRPr sz="3200" b="1" dirty="0">
              <a:solidFill>
                <a:srgbClr val="FFFFFF"/>
              </a:solidFill>
              <a:latin typeface="Proxima Nova Regular"/>
              <a:ea typeface="Proxima Nova Regular"/>
              <a:cs typeface="Proxima Nova Regular"/>
              <a:sym typeface="Proxima Nova Regular"/>
            </a:endParaRPr>
          </a:p>
        </p:txBody>
      </p:sp>
      <p:sp>
        <p:nvSpPr>
          <p:cNvPr id="7" name="TextBox 6"/>
          <p:cNvSpPr txBox="1"/>
          <p:nvPr/>
        </p:nvSpPr>
        <p:spPr>
          <a:xfrm>
            <a:off x="152400" y="1447800"/>
            <a:ext cx="2828701" cy="4247317"/>
          </a:xfrm>
          <a:prstGeom prst="rect">
            <a:avLst/>
          </a:prstGeom>
          <a:noFill/>
        </p:spPr>
        <p:txBody>
          <a:bodyPr wrap="square" rtlCol="0">
            <a:spAutoFit/>
          </a:bodyPr>
          <a:lstStyle/>
          <a:p>
            <a:r>
              <a:rPr lang="en-US" dirty="0"/>
              <a:t>January 1, 2015 over </a:t>
            </a:r>
            <a:r>
              <a:rPr lang="en-US" b="1" dirty="0"/>
              <a:t>Uganda, Africa</a:t>
            </a:r>
          </a:p>
          <a:p>
            <a:endParaRPr lang="en-US" dirty="0"/>
          </a:p>
          <a:p>
            <a:r>
              <a:rPr lang="en-US" dirty="0"/>
              <a:t>Query tool allows the user to review </a:t>
            </a:r>
            <a:r>
              <a:rPr lang="en-US" b="1" dirty="0"/>
              <a:t>metadata</a:t>
            </a:r>
            <a:r>
              <a:rPr lang="en-US" dirty="0"/>
              <a:t> (Path, Row, Date/Time, Sun Angles, Cloud%, Landsat Scene ID.</a:t>
            </a:r>
          </a:p>
          <a:p>
            <a:endParaRPr lang="en-US" dirty="0"/>
          </a:p>
          <a:p>
            <a:r>
              <a:rPr lang="en-US" dirty="0"/>
              <a:t>Link to </a:t>
            </a:r>
            <a:r>
              <a:rPr lang="en-US" b="1" dirty="0"/>
              <a:t>ORDER image</a:t>
            </a:r>
            <a:r>
              <a:rPr lang="en-US" dirty="0"/>
              <a:t> is provided.  User is directly linked to the USSG data ordering tool with the selected scene in the “cart”</a:t>
            </a:r>
          </a:p>
        </p:txBody>
      </p:sp>
      <p:pic>
        <p:nvPicPr>
          <p:cNvPr id="2" name="Picture 1"/>
          <p:cNvPicPr>
            <a:picLocks noChangeAspect="1"/>
          </p:cNvPicPr>
          <p:nvPr/>
        </p:nvPicPr>
        <p:blipFill>
          <a:blip r:embed="rId2"/>
          <a:stretch>
            <a:fillRect/>
          </a:stretch>
        </p:blipFill>
        <p:spPr>
          <a:xfrm>
            <a:off x="3352800" y="1447800"/>
            <a:ext cx="5640896" cy="5066968"/>
          </a:xfrm>
          <a:prstGeom prst="rect">
            <a:avLst/>
          </a:prstGeom>
        </p:spPr>
      </p:pic>
    </p:spTree>
    <p:extLst>
      <p:ext uri="{BB962C8B-B14F-4D97-AF65-F5344CB8AC3E}">
        <p14:creationId xmlns:p14="http://schemas.microsoft.com/office/powerpoint/2010/main" val="4028186159"/>
      </p:ext>
    </p:extLst>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a:spLocks noGrp="1"/>
          </p:cNvSpPr>
          <p:nvPr>
            <p:ph type="sldNum" sz="quarter" idx="2"/>
          </p:nvPr>
        </p:nvSpPr>
        <p:spPr/>
        <p:txBody>
          <a:bodyPr/>
          <a:lstStyle>
            <a:lvl1pPr>
              <a:spcBef>
                <a:spcPts val="0"/>
              </a:spcBef>
            </a:lvl1pPr>
          </a:lstStyle>
          <a:p>
            <a:pPr lvl="0"/>
            <a:fld id="{86CB4B4D-7CA3-9044-876B-883B54F8677D}" type="slidenum">
              <a:rPr lang="en-US" smtClean="0"/>
              <a:pPr lvl="0"/>
              <a:t>6</a:t>
            </a:fld>
            <a:endParaRPr lang="en-US"/>
          </a:p>
        </p:txBody>
      </p:sp>
      <p:sp>
        <p:nvSpPr>
          <p:cNvPr id="5" name="Shape 3"/>
          <p:cNvSpPr/>
          <p:nvPr/>
        </p:nvSpPr>
        <p:spPr>
          <a:xfrm>
            <a:off x="1981200" y="269557"/>
            <a:ext cx="5565329" cy="49244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US" sz="3200" b="1" dirty="0">
                <a:solidFill>
                  <a:srgbClr val="FFFFFF"/>
                </a:solidFill>
                <a:latin typeface="Proxima Nova Regular"/>
                <a:ea typeface="Proxima Nova Regular"/>
                <a:cs typeface="Proxima Nova Regular"/>
                <a:sym typeface="Proxima Nova Regular"/>
              </a:rPr>
              <a:t>SPOT and Pleaides in COVE</a:t>
            </a:r>
            <a:endParaRPr sz="3200" b="1" dirty="0">
              <a:solidFill>
                <a:srgbClr val="FFFFFF"/>
              </a:solidFill>
              <a:latin typeface="Proxima Nova Regular"/>
              <a:ea typeface="Proxima Nova Regular"/>
              <a:cs typeface="Proxima Nova Regular"/>
              <a:sym typeface="Proxima Nova Regular"/>
            </a:endParaRPr>
          </a:p>
        </p:txBody>
      </p:sp>
      <p:pic>
        <p:nvPicPr>
          <p:cNvPr id="6" name="Picture 5"/>
          <p:cNvPicPr>
            <a:picLocks noChangeAspect="1"/>
          </p:cNvPicPr>
          <p:nvPr/>
        </p:nvPicPr>
        <p:blipFill>
          <a:blip r:embed="rId2"/>
          <a:stretch>
            <a:fillRect/>
          </a:stretch>
        </p:blipFill>
        <p:spPr>
          <a:xfrm>
            <a:off x="295499" y="1942178"/>
            <a:ext cx="8729439" cy="4813640"/>
          </a:xfrm>
          <a:prstGeom prst="rect">
            <a:avLst/>
          </a:prstGeom>
        </p:spPr>
      </p:pic>
      <p:sp>
        <p:nvSpPr>
          <p:cNvPr id="7" name="TextBox 6"/>
          <p:cNvSpPr txBox="1"/>
          <p:nvPr/>
        </p:nvSpPr>
        <p:spPr>
          <a:xfrm>
            <a:off x="295499" y="1426571"/>
            <a:ext cx="3371123" cy="369332"/>
          </a:xfrm>
          <a:prstGeom prst="rect">
            <a:avLst/>
          </a:prstGeom>
          <a:noFill/>
        </p:spPr>
        <p:txBody>
          <a:bodyPr wrap="none" rtlCol="0">
            <a:spAutoFit/>
          </a:bodyPr>
          <a:lstStyle/>
          <a:p>
            <a:r>
              <a:rPr lang="en-US" b="1" dirty="0"/>
              <a:t>January 1-8, 2014 over Africa</a:t>
            </a:r>
          </a:p>
        </p:txBody>
      </p:sp>
    </p:spTree>
    <p:extLst>
      <p:ext uri="{BB962C8B-B14F-4D97-AF65-F5344CB8AC3E}">
        <p14:creationId xmlns:p14="http://schemas.microsoft.com/office/powerpoint/2010/main" val="2117776549"/>
      </p:ext>
    </p:extLst>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a:spLocks noGrp="1"/>
          </p:cNvSpPr>
          <p:nvPr>
            <p:ph type="sldNum" sz="quarter" idx="2"/>
          </p:nvPr>
        </p:nvSpPr>
        <p:spPr/>
        <p:txBody>
          <a:bodyPr/>
          <a:lstStyle>
            <a:lvl1pPr>
              <a:spcBef>
                <a:spcPts val="0"/>
              </a:spcBef>
            </a:lvl1pPr>
          </a:lstStyle>
          <a:p>
            <a:pPr lvl="0"/>
            <a:fld id="{86CB4B4D-7CA3-9044-876B-883B54F8677D}" type="slidenum">
              <a:rPr lang="en-US" smtClean="0"/>
              <a:pPr lvl="0"/>
              <a:t>7</a:t>
            </a:fld>
            <a:endParaRPr lang="en-US"/>
          </a:p>
        </p:txBody>
      </p:sp>
      <p:sp>
        <p:nvSpPr>
          <p:cNvPr id="5" name="Shape 3"/>
          <p:cNvSpPr/>
          <p:nvPr/>
        </p:nvSpPr>
        <p:spPr>
          <a:xfrm>
            <a:off x="1981200" y="228600"/>
            <a:ext cx="5336729" cy="553998"/>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US" sz="3600" b="1" dirty="0">
                <a:solidFill>
                  <a:srgbClr val="FFFFFF"/>
                </a:solidFill>
                <a:latin typeface="Proxima Nova Regular"/>
                <a:ea typeface="Proxima Nova Regular"/>
                <a:cs typeface="Proxima Nova Regular"/>
                <a:sym typeface="Proxima Nova Regular"/>
              </a:rPr>
              <a:t>R</a:t>
            </a:r>
            <a:r>
              <a:rPr lang="en-US" sz="3600" b="1" dirty="0" smtClean="0">
                <a:solidFill>
                  <a:srgbClr val="FFFFFF"/>
                </a:solidFill>
                <a:latin typeface="Proxima Nova Regular"/>
                <a:ea typeface="Proxima Nova Regular"/>
                <a:cs typeface="Proxima Nova Regular"/>
                <a:sym typeface="Proxima Nova Regular"/>
              </a:rPr>
              <a:t>adarsat-2 in COVE</a:t>
            </a:r>
            <a:endParaRPr sz="3600" b="1" dirty="0">
              <a:solidFill>
                <a:srgbClr val="FFFFFF"/>
              </a:solidFill>
              <a:latin typeface="Proxima Nova Regular"/>
              <a:ea typeface="Proxima Nova Regular"/>
              <a:cs typeface="Proxima Nova Regular"/>
              <a:sym typeface="Proxima Nova Regular"/>
            </a:endParaRPr>
          </a:p>
        </p:txBody>
      </p:sp>
      <p:pic>
        <p:nvPicPr>
          <p:cNvPr id="6" name="Picture 5"/>
          <p:cNvPicPr>
            <a:picLocks noChangeAspect="1"/>
          </p:cNvPicPr>
          <p:nvPr/>
        </p:nvPicPr>
        <p:blipFill>
          <a:blip r:embed="rId2"/>
          <a:stretch>
            <a:fillRect/>
          </a:stretch>
        </p:blipFill>
        <p:spPr>
          <a:xfrm>
            <a:off x="152400" y="1295400"/>
            <a:ext cx="5839244" cy="3984494"/>
          </a:xfrm>
          <a:prstGeom prst="rect">
            <a:avLst/>
          </a:prstGeom>
        </p:spPr>
      </p:pic>
      <p:pic>
        <p:nvPicPr>
          <p:cNvPr id="7" name="Picture 6"/>
          <p:cNvPicPr>
            <a:picLocks noChangeAspect="1"/>
          </p:cNvPicPr>
          <p:nvPr/>
        </p:nvPicPr>
        <p:blipFill>
          <a:blip r:embed="rId3"/>
          <a:stretch>
            <a:fillRect/>
          </a:stretch>
        </p:blipFill>
        <p:spPr>
          <a:xfrm>
            <a:off x="6172200" y="1371600"/>
            <a:ext cx="2787948" cy="2109218"/>
          </a:xfrm>
          <a:prstGeom prst="rect">
            <a:avLst/>
          </a:prstGeom>
        </p:spPr>
      </p:pic>
      <p:sp>
        <p:nvSpPr>
          <p:cNvPr id="8" name="Content Placeholder 2"/>
          <p:cNvSpPr txBox="1">
            <a:spLocks/>
          </p:cNvSpPr>
          <p:nvPr/>
        </p:nvSpPr>
        <p:spPr bwMode="auto">
          <a:xfrm>
            <a:off x="164983" y="5334000"/>
            <a:ext cx="4711817" cy="120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b="1" dirty="0">
                <a:solidFill>
                  <a:srgbClr val="000000"/>
                </a:solidFill>
                <a:latin typeface="Calibri" charset="0"/>
                <a:cs typeface="Calibri" charset="0"/>
              </a:rPr>
              <a:t>October 2014</a:t>
            </a:r>
            <a:br>
              <a:rPr lang="en-US" b="1" dirty="0">
                <a:solidFill>
                  <a:srgbClr val="000000"/>
                </a:solidFill>
                <a:latin typeface="Calibri" charset="0"/>
                <a:cs typeface="Calibri" charset="0"/>
              </a:rPr>
            </a:br>
            <a:r>
              <a:rPr lang="en-US" dirty="0">
                <a:solidFill>
                  <a:srgbClr val="000000"/>
                </a:solidFill>
                <a:latin typeface="Calibri" charset="0"/>
                <a:cs typeface="Calibri" charset="0"/>
              </a:rPr>
              <a:t>Fine QUAD mode (GREEN)</a:t>
            </a:r>
            <a:br>
              <a:rPr lang="en-US" dirty="0">
                <a:solidFill>
                  <a:srgbClr val="000000"/>
                </a:solidFill>
                <a:latin typeface="Calibri" charset="0"/>
                <a:cs typeface="Calibri" charset="0"/>
              </a:rPr>
            </a:br>
            <a:r>
              <a:rPr lang="en-US" dirty="0">
                <a:solidFill>
                  <a:srgbClr val="000000"/>
                </a:solidFill>
                <a:latin typeface="Calibri" charset="0"/>
                <a:cs typeface="Calibri" charset="0"/>
              </a:rPr>
              <a:t>ScanSAR Wide (RED)</a:t>
            </a:r>
          </a:p>
        </p:txBody>
      </p:sp>
      <p:sp>
        <p:nvSpPr>
          <p:cNvPr id="9" name="Content Placeholder 2"/>
          <p:cNvSpPr txBox="1">
            <a:spLocks/>
          </p:cNvSpPr>
          <p:nvPr/>
        </p:nvSpPr>
        <p:spPr bwMode="auto">
          <a:xfrm>
            <a:off x="6160216" y="3707663"/>
            <a:ext cx="2618108" cy="172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2000" b="1" dirty="0">
                <a:solidFill>
                  <a:srgbClr val="000000"/>
                </a:solidFill>
                <a:latin typeface="Calibri" charset="0"/>
                <a:cs typeface="Calibri" charset="0"/>
              </a:rPr>
              <a:t>Sample Browse Image</a:t>
            </a:r>
          </a:p>
          <a:p>
            <a:pPr eaLnBrk="1" hangingPunct="1">
              <a:spcBef>
                <a:spcPct val="20000"/>
              </a:spcBef>
            </a:pPr>
            <a:r>
              <a:rPr lang="en-US" sz="2000" dirty="0">
                <a:solidFill>
                  <a:srgbClr val="000000"/>
                </a:solidFill>
                <a:latin typeface="Calibri" charset="0"/>
                <a:cs typeface="Calibri" charset="0"/>
              </a:rPr>
              <a:t>Scene: 355215</a:t>
            </a:r>
          </a:p>
          <a:p>
            <a:pPr eaLnBrk="1" hangingPunct="1">
              <a:spcBef>
                <a:spcPct val="20000"/>
              </a:spcBef>
            </a:pPr>
            <a:r>
              <a:rPr lang="en-US" sz="2000" dirty="0">
                <a:solidFill>
                  <a:srgbClr val="000000"/>
                </a:solidFill>
                <a:latin typeface="Calibri" charset="0"/>
                <a:cs typeface="Calibri" charset="0"/>
              </a:rPr>
              <a:t>Date: 19-Oct-2014</a:t>
            </a:r>
          </a:p>
          <a:p>
            <a:pPr eaLnBrk="1" hangingPunct="1">
              <a:spcBef>
                <a:spcPct val="20000"/>
              </a:spcBef>
            </a:pPr>
            <a:r>
              <a:rPr lang="en-US" sz="2000" dirty="0">
                <a:solidFill>
                  <a:srgbClr val="000000"/>
                </a:solidFill>
                <a:latin typeface="Calibri" charset="0"/>
                <a:cs typeface="Calibri" charset="0"/>
              </a:rPr>
              <a:t>Location: Toronto</a:t>
            </a:r>
          </a:p>
          <a:p>
            <a:pPr eaLnBrk="1" hangingPunct="1">
              <a:spcBef>
                <a:spcPct val="20000"/>
              </a:spcBef>
            </a:pPr>
            <a:endParaRPr lang="en-US" sz="2000" dirty="0">
              <a:solidFill>
                <a:srgbClr val="000000"/>
              </a:solidFill>
              <a:latin typeface="Calibri" charset="0"/>
              <a:cs typeface="Calibri" charset="0"/>
            </a:endParaRPr>
          </a:p>
          <a:p>
            <a:pPr eaLnBrk="1" hangingPunct="1">
              <a:spcBef>
                <a:spcPct val="20000"/>
              </a:spcBef>
            </a:pPr>
            <a:endParaRPr lang="en-US" sz="2000" dirty="0">
              <a:solidFill>
                <a:srgbClr val="000000"/>
              </a:solidFill>
              <a:latin typeface="Calibri" charset="0"/>
              <a:cs typeface="Calibri" charset="0"/>
            </a:endParaRPr>
          </a:p>
          <a:p>
            <a:pPr eaLnBrk="1" hangingPunct="1">
              <a:spcBef>
                <a:spcPct val="20000"/>
              </a:spcBef>
            </a:pPr>
            <a:endParaRPr lang="en-US" sz="2000" dirty="0">
              <a:solidFill>
                <a:srgbClr val="000000"/>
              </a:solidFill>
              <a:latin typeface="Calibri" charset="0"/>
              <a:cs typeface="Calibri" charset="0"/>
            </a:endParaRPr>
          </a:p>
        </p:txBody>
      </p:sp>
    </p:spTree>
    <p:extLst>
      <p:ext uri="{BB962C8B-B14F-4D97-AF65-F5344CB8AC3E}">
        <p14:creationId xmlns:p14="http://schemas.microsoft.com/office/powerpoint/2010/main" val="2117776549"/>
      </p:ext>
    </p:extLst>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a:spLocks noGrp="1"/>
          </p:cNvSpPr>
          <p:nvPr>
            <p:ph type="sldNum" sz="quarter" idx="2"/>
          </p:nvPr>
        </p:nvSpPr>
        <p:spPr/>
        <p:txBody>
          <a:bodyPr/>
          <a:lstStyle>
            <a:lvl1pPr>
              <a:spcBef>
                <a:spcPts val="0"/>
              </a:spcBef>
            </a:lvl1pPr>
          </a:lstStyle>
          <a:p>
            <a:pPr lvl="0"/>
            <a:fld id="{86CB4B4D-7CA3-9044-876B-883B54F8677D}" type="slidenum">
              <a:rPr lang="en-US" smtClean="0"/>
              <a:pPr lvl="0"/>
              <a:t>8</a:t>
            </a:fld>
            <a:endParaRPr lang="en-US"/>
          </a:p>
        </p:txBody>
      </p:sp>
      <p:sp>
        <p:nvSpPr>
          <p:cNvPr id="5" name="Shape 3"/>
          <p:cNvSpPr/>
          <p:nvPr/>
        </p:nvSpPr>
        <p:spPr>
          <a:xfrm>
            <a:off x="1981200" y="269557"/>
            <a:ext cx="5565329" cy="49244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US" sz="3200" b="1" dirty="0">
                <a:solidFill>
                  <a:srgbClr val="FFFFFF"/>
                </a:solidFill>
                <a:latin typeface="Proxima Nova Regular"/>
                <a:ea typeface="Proxima Nova Regular"/>
                <a:cs typeface="Proxima Nova Regular"/>
                <a:sym typeface="Proxima Nova Regular"/>
              </a:rPr>
              <a:t>ALOS-1 in COVE</a:t>
            </a:r>
            <a:endParaRPr sz="3200" b="1" dirty="0">
              <a:solidFill>
                <a:srgbClr val="FFFFFF"/>
              </a:solidFill>
              <a:latin typeface="Proxima Nova Regular"/>
              <a:ea typeface="Proxima Nova Regular"/>
              <a:cs typeface="Proxima Nova Regular"/>
              <a:sym typeface="Proxima Nova Regular"/>
            </a:endParaRPr>
          </a:p>
        </p:txBody>
      </p:sp>
      <p:sp>
        <p:nvSpPr>
          <p:cNvPr id="7" name="TextBox 6"/>
          <p:cNvSpPr txBox="1"/>
          <p:nvPr/>
        </p:nvSpPr>
        <p:spPr>
          <a:xfrm>
            <a:off x="152400" y="1447800"/>
            <a:ext cx="3124200" cy="4524316"/>
          </a:xfrm>
          <a:prstGeom prst="rect">
            <a:avLst/>
          </a:prstGeom>
          <a:noFill/>
        </p:spPr>
        <p:txBody>
          <a:bodyPr wrap="square" rtlCol="0">
            <a:spAutoFit/>
          </a:bodyPr>
          <a:lstStyle/>
          <a:p>
            <a:r>
              <a:rPr lang="en-US" b="1" dirty="0"/>
              <a:t>ALOS-1</a:t>
            </a:r>
            <a:r>
              <a:rPr lang="en-US" dirty="0"/>
              <a:t> recently added to COVE . Thanks to JAXA!</a:t>
            </a:r>
          </a:p>
          <a:p>
            <a:endParaRPr lang="en-US" dirty="0"/>
          </a:p>
          <a:p>
            <a:r>
              <a:rPr lang="en-US" b="1" dirty="0"/>
              <a:t>Mission Dates: </a:t>
            </a:r>
            <a:br>
              <a:rPr lang="en-US" b="1" dirty="0"/>
            </a:br>
            <a:r>
              <a:rPr lang="en-US" dirty="0"/>
              <a:t>24-Jan-2006 to 22-Apr-2011.</a:t>
            </a:r>
          </a:p>
          <a:p>
            <a:endParaRPr lang="en-US" dirty="0"/>
          </a:p>
          <a:p>
            <a:r>
              <a:rPr lang="en-US" dirty="0"/>
              <a:t>Example:  January 1, 2011 over </a:t>
            </a:r>
            <a:r>
              <a:rPr lang="en-US" b="1" dirty="0"/>
              <a:t>Cambodia</a:t>
            </a:r>
          </a:p>
          <a:p>
            <a:endParaRPr lang="en-US" b="1" dirty="0"/>
          </a:p>
          <a:p>
            <a:r>
              <a:rPr lang="en-US" dirty="0"/>
              <a:t>Browse images available over some Asia regions.  </a:t>
            </a:r>
          </a:p>
          <a:p>
            <a:endParaRPr lang="en-US" dirty="0"/>
          </a:p>
          <a:p>
            <a:r>
              <a:rPr lang="en-US" dirty="0"/>
              <a:t>Metadata includes Date/Time, Path, Scene ID, and a link to </a:t>
            </a:r>
            <a:r>
              <a:rPr lang="en-US" b="1" dirty="0"/>
              <a:t>ORDER</a:t>
            </a:r>
            <a:r>
              <a:rPr lang="en-US" dirty="0"/>
              <a:t> the data.</a:t>
            </a:r>
          </a:p>
          <a:p>
            <a:endParaRPr lang="en-US" dirty="0"/>
          </a:p>
        </p:txBody>
      </p:sp>
      <p:pic>
        <p:nvPicPr>
          <p:cNvPr id="3" name="Picture 2"/>
          <p:cNvPicPr>
            <a:picLocks noChangeAspect="1"/>
          </p:cNvPicPr>
          <p:nvPr/>
        </p:nvPicPr>
        <p:blipFill>
          <a:blip r:embed="rId2"/>
          <a:stretch>
            <a:fillRect/>
          </a:stretch>
        </p:blipFill>
        <p:spPr>
          <a:xfrm>
            <a:off x="3276600" y="1371600"/>
            <a:ext cx="5642300" cy="5029200"/>
          </a:xfrm>
          <a:prstGeom prst="rect">
            <a:avLst/>
          </a:prstGeom>
        </p:spPr>
      </p:pic>
    </p:spTree>
    <p:extLst>
      <p:ext uri="{BB962C8B-B14F-4D97-AF65-F5344CB8AC3E}">
        <p14:creationId xmlns:p14="http://schemas.microsoft.com/office/powerpoint/2010/main" val="475379594"/>
      </p:ext>
    </p:extLst>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a:spLocks noGrp="1"/>
          </p:cNvSpPr>
          <p:nvPr>
            <p:ph type="sldNum" sz="quarter" idx="2"/>
          </p:nvPr>
        </p:nvSpPr>
        <p:spPr/>
        <p:txBody>
          <a:bodyPr/>
          <a:lstStyle>
            <a:lvl1pPr>
              <a:spcBef>
                <a:spcPts val="0"/>
              </a:spcBef>
            </a:lvl1pPr>
          </a:lstStyle>
          <a:p>
            <a:pPr lvl="0"/>
            <a:fld id="{86CB4B4D-7CA3-9044-876B-883B54F8677D}" type="slidenum">
              <a:rPr lang="en-US" smtClean="0"/>
              <a:pPr lvl="0"/>
              <a:t>9</a:t>
            </a:fld>
            <a:endParaRPr lang="en-US"/>
          </a:p>
        </p:txBody>
      </p:sp>
      <p:sp>
        <p:nvSpPr>
          <p:cNvPr id="5" name="Shape 3"/>
          <p:cNvSpPr/>
          <p:nvPr/>
        </p:nvSpPr>
        <p:spPr>
          <a:xfrm>
            <a:off x="2209800" y="284202"/>
            <a:ext cx="5336729" cy="553998"/>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US" sz="3600" b="1" dirty="0">
                <a:solidFill>
                  <a:srgbClr val="FFFFFF"/>
                </a:solidFill>
                <a:latin typeface="Proxima Nova Regular"/>
                <a:ea typeface="Proxima Nova Regular"/>
                <a:cs typeface="Proxima Nova Regular"/>
                <a:sym typeface="Proxima Nova Regular"/>
              </a:rPr>
              <a:t>Coverage Analyzer</a:t>
            </a:r>
            <a:endParaRPr sz="3600" b="1" dirty="0">
              <a:solidFill>
                <a:srgbClr val="FFFFFF"/>
              </a:solidFill>
              <a:latin typeface="Proxima Nova Regular"/>
              <a:ea typeface="Proxima Nova Regular"/>
              <a:cs typeface="Proxima Nova Regular"/>
              <a:sym typeface="Proxima Nova Regular"/>
            </a:endParaRPr>
          </a:p>
        </p:txBody>
      </p:sp>
      <p:sp>
        <p:nvSpPr>
          <p:cNvPr id="6" name="Content Placeholder 2"/>
          <p:cNvSpPr txBox="1">
            <a:spLocks/>
          </p:cNvSpPr>
          <p:nvPr/>
        </p:nvSpPr>
        <p:spPr>
          <a:xfrm>
            <a:off x="152401" y="1295400"/>
            <a:ext cx="4648199" cy="50292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r>
              <a:rPr lang="en-US" sz="2600" dirty="0">
                <a:solidFill>
                  <a:schemeClr val="tx1"/>
                </a:solidFill>
                <a:latin typeface="Calibri" charset="0"/>
                <a:ea typeface="ＭＳ Ｐゴシック" charset="0"/>
                <a:cs typeface="Calibri" charset="0"/>
              </a:rPr>
              <a:t>Count historic acquisitions over defined regions.</a:t>
            </a:r>
          </a:p>
          <a:p>
            <a:r>
              <a:rPr lang="en-US" sz="2600" dirty="0">
                <a:solidFill>
                  <a:schemeClr val="tx1"/>
                </a:solidFill>
                <a:latin typeface="Calibri" charset="0"/>
                <a:ea typeface="ＭＳ Ｐゴシック" charset="0"/>
                <a:cs typeface="Calibri" charset="0"/>
              </a:rPr>
              <a:t>Cloud filtering and custom discritization possible.</a:t>
            </a:r>
          </a:p>
          <a:p>
            <a:r>
              <a:rPr lang="en-US" sz="2600" b="1" dirty="0">
                <a:solidFill>
                  <a:schemeClr val="tx1"/>
                </a:solidFill>
                <a:latin typeface="Calibri" charset="0"/>
                <a:ea typeface="ＭＳ Ｐゴシック" charset="0"/>
                <a:cs typeface="Calibri" charset="0"/>
              </a:rPr>
              <a:t>Missions</a:t>
            </a:r>
            <a:r>
              <a:rPr lang="en-US" sz="2600" dirty="0">
                <a:solidFill>
                  <a:schemeClr val="tx1"/>
                </a:solidFill>
                <a:latin typeface="Calibri" charset="0"/>
                <a:ea typeface="ＭＳ Ｐゴシック" charset="0"/>
                <a:cs typeface="Calibri" charset="0"/>
              </a:rPr>
              <a:t>: Landsat-7/8, SPOT-5/6, Pleaides-1A/1B, Radarsat-2.</a:t>
            </a:r>
          </a:p>
          <a:p>
            <a:r>
              <a:rPr lang="en-US" sz="2600" dirty="0">
                <a:solidFill>
                  <a:schemeClr val="tx1"/>
                </a:solidFill>
                <a:latin typeface="Calibri" charset="0"/>
                <a:ea typeface="ＭＳ Ｐゴシック" charset="0"/>
                <a:cs typeface="Calibri" charset="0"/>
              </a:rPr>
              <a:t>Output in Google Earth or Table format.  </a:t>
            </a:r>
          </a:p>
          <a:p>
            <a:r>
              <a:rPr lang="en-US" sz="2600" dirty="0">
                <a:solidFill>
                  <a:schemeClr val="tx1"/>
                </a:solidFill>
                <a:latin typeface="Calibri" charset="0"/>
                <a:ea typeface="ＭＳ Ｐゴシック" charset="0"/>
                <a:cs typeface="Calibri" charset="0"/>
              </a:rPr>
              <a:t>KML and CSV export.</a:t>
            </a:r>
          </a:p>
          <a:p>
            <a:r>
              <a:rPr lang="en-US" sz="2600" dirty="0">
                <a:solidFill>
                  <a:schemeClr val="tx1"/>
                </a:solidFill>
                <a:latin typeface="Calibri" charset="0"/>
                <a:ea typeface="ＭＳ Ｐゴシック" charset="0"/>
                <a:cs typeface="Calibri" charset="0"/>
              </a:rPr>
              <a:t>Tool is used to create “</a:t>
            </a:r>
            <a:r>
              <a:rPr lang="en-US" sz="2600" dirty="0">
                <a:solidFill>
                  <a:srgbClr val="0000FF"/>
                </a:solidFill>
                <a:latin typeface="Calibri" charset="0"/>
                <a:ea typeface="ＭＳ Ｐゴシック" charset="0"/>
                <a:cs typeface="Calibri" charset="0"/>
              </a:rPr>
              <a:t>Country Reports</a:t>
            </a:r>
            <a:r>
              <a:rPr lang="en-US" sz="2600" dirty="0">
                <a:solidFill>
                  <a:schemeClr val="tx1"/>
                </a:solidFill>
                <a:latin typeface="Calibri" charset="0"/>
                <a:ea typeface="ＭＳ Ｐゴシック" charset="0"/>
                <a:cs typeface="Calibri" charset="0"/>
              </a:rPr>
              <a:t>”</a:t>
            </a:r>
          </a:p>
        </p:txBody>
      </p:sp>
      <p:sp>
        <p:nvSpPr>
          <p:cNvPr id="8" name="Content Placeholder 2"/>
          <p:cNvSpPr txBox="1">
            <a:spLocks/>
          </p:cNvSpPr>
          <p:nvPr/>
        </p:nvSpPr>
        <p:spPr bwMode="auto">
          <a:xfrm>
            <a:off x="4953000" y="5562600"/>
            <a:ext cx="3657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dirty="0">
                <a:solidFill>
                  <a:srgbClr val="000000"/>
                </a:solidFill>
                <a:latin typeface="Calibri" charset="0"/>
                <a:cs typeface="Calibri" charset="0"/>
              </a:rPr>
              <a:t>Landsat-7 and Landsat-8 over Kenya in 2014 </a:t>
            </a:r>
            <a:br>
              <a:rPr lang="en-US" dirty="0">
                <a:solidFill>
                  <a:srgbClr val="000000"/>
                </a:solidFill>
                <a:latin typeface="Calibri" charset="0"/>
                <a:cs typeface="Calibri" charset="0"/>
              </a:rPr>
            </a:br>
            <a:r>
              <a:rPr lang="en-US" dirty="0">
                <a:solidFill>
                  <a:srgbClr val="000000"/>
                </a:solidFill>
                <a:latin typeface="Calibri" charset="0"/>
                <a:cs typeface="Calibri" charset="0"/>
              </a:rPr>
              <a:t>Total Scenes &lt;20% cloudy</a:t>
            </a:r>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447800"/>
            <a:ext cx="3962400" cy="4038600"/>
          </a:xfrm>
          <a:prstGeom prst="rect">
            <a:avLst/>
          </a:prstGeom>
          <a:noFill/>
          <a:ln>
            <a:noFill/>
          </a:ln>
        </p:spPr>
      </p:pic>
    </p:spTree>
    <p:extLst>
      <p:ext uri="{BB962C8B-B14F-4D97-AF65-F5344CB8AC3E}">
        <p14:creationId xmlns:p14="http://schemas.microsoft.com/office/powerpoint/2010/main" val="2918476309"/>
      </p:ext>
    </p:extLst>
  </p:cSld>
  <p:clrMapOvr>
    <a:masterClrMapping/>
  </p:clrMapOvr>
  <p:transition xmlns:p14="http://schemas.microsoft.com/office/powerpoint/2010/main" spd="med"/>
</p:sld>
</file>

<file path=ppt/theme/theme1.xml><?xml version="1.0" encoding="utf-8"?>
<a:theme xmlns:a="http://schemas.openxmlformats.org/drawingml/2006/main" name="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2685</TotalTime>
  <Words>1503</Words>
  <Application>Microsoft Macintosh PowerPoint</Application>
  <PresentationFormat>On-screen Show (4:3)</PresentationFormat>
  <Paragraphs>286</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vt:lpstr>
      <vt:lpstr>SEO Data Services Tools for GFOI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Brian Killough</cp:lastModifiedBy>
  <cp:revision>107</cp:revision>
  <cp:lastPrinted>2015-02-04T17:36:21Z</cp:lastPrinted>
  <dcterms:modified xsi:type="dcterms:W3CDTF">2015-03-03T22:38:29Z</dcterms:modified>
</cp:coreProperties>
</file>