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3" r:id="rId1"/>
  </p:sldMasterIdLst>
  <p:notesMasterIdLst>
    <p:notesMasterId r:id="rId8"/>
  </p:notesMasterIdLst>
  <p:handoutMasterIdLst>
    <p:handoutMasterId r:id="rId9"/>
  </p:handoutMasterIdLst>
  <p:sldIdLst>
    <p:sldId id="256" r:id="rId2"/>
    <p:sldId id="341" r:id="rId3"/>
    <p:sldId id="344" r:id="rId4"/>
    <p:sldId id="335" r:id="rId5"/>
    <p:sldId id="342" r:id="rId6"/>
    <p:sldId id="343" r:id="rId7"/>
  </p:sldIdLst>
  <p:sldSz cx="9144000" cy="6858000" type="screen4x3"/>
  <p:notesSz cx="6705600" cy="100584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999933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999933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999933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999933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999933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rgbClr val="999933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rgbClr val="999933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rgbClr val="999933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rgbClr val="999933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9900"/>
    <a:srgbClr val="999933"/>
    <a:srgbClr val="5774BD"/>
    <a:srgbClr val="DDDDDD"/>
    <a:srgbClr val="EFEDE5"/>
    <a:srgbClr val="6781C3"/>
    <a:srgbClr val="FA0600"/>
    <a:srgbClr val="A1F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80" autoAdjust="0"/>
    <p:restoredTop sz="88551" autoAdjust="0"/>
  </p:normalViewPr>
  <p:slideViewPr>
    <p:cSldViewPr snapToGrid="0">
      <p:cViewPr varScale="1">
        <p:scale>
          <a:sx n="48" d="100"/>
          <a:sy n="48" d="100"/>
        </p:scale>
        <p:origin x="-13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7" d="100"/>
        <a:sy n="1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5125" cy="503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98888" y="0"/>
            <a:ext cx="2905125" cy="503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455A063B-7019-452A-BC0D-1D86A9C0F793}" type="datetimeFigureOut">
              <a:rPr lang="en-GB"/>
              <a:pPr>
                <a:defRPr/>
              </a:pPr>
              <a:t>4/03/2015</a:t>
            </a:fld>
            <a:endParaRPr lang="en-GB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3575"/>
            <a:ext cx="2905125" cy="503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98888" y="9553575"/>
            <a:ext cx="2905125" cy="503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4708E8AB-40E0-40C7-9328-F77FE96B00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50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512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20000"/>
              </a:spcBef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98888" y="0"/>
            <a:ext cx="2905125" cy="5032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7BCF07B2-2BF4-4A2C-A1CD-B2DBD9F306EE}" type="datetimeFigureOut">
              <a:rPr lang="nb-NO"/>
              <a:pPr>
                <a:defRPr/>
              </a:pPr>
              <a:t>4/03/2015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9925" y="4778375"/>
            <a:ext cx="536575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290512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20000"/>
              </a:spcBef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98888" y="9553575"/>
            <a:ext cx="2905125" cy="5032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F0E1E8A-35BE-43DF-889A-F8F88AB30FE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07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38550"/>
            <a:ext cx="9144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icture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7550" y="0"/>
            <a:ext cx="3346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icture10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46050" y="179388"/>
            <a:ext cx="29860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412875"/>
            <a:ext cx="7772400" cy="1079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708275"/>
            <a:ext cx="7775575" cy="7921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74B1C-CE9A-4ABA-9816-C770210896E7}" type="datetime1">
              <a:rPr lang="nb-NO"/>
              <a:pPr>
                <a:defRPr/>
              </a:pPr>
              <a:t>4/03/2015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9EC0C-8422-43AD-B91D-314E123391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69E5F-AC05-4EA1-866B-FB4F042AFFEF}" type="datetime1">
              <a:rPr lang="nb-NO"/>
              <a:pPr>
                <a:defRPr/>
              </a:pPr>
              <a:t>4/03/2015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2895D-4573-42F8-8390-677A9C63C5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D9E72-BF8C-4A53-87A8-51C8D6B9BD8D}" type="datetime1">
              <a:rPr lang="nb-NO"/>
              <a:pPr>
                <a:defRPr/>
              </a:pPr>
              <a:t>4/03/2015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2BFED-3899-47CC-B5C3-57E9323D70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929E6-A8AF-475F-B1C4-A8DF6E335664}" type="datetime1">
              <a:rPr lang="nb-NO"/>
              <a:pPr>
                <a:defRPr/>
              </a:pPr>
              <a:t>4/03/2015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AD38C-B3F7-421C-A781-B2049AF75F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2E5FC-0AB2-4083-B437-073341A86426}" type="datetime1">
              <a:rPr lang="nb-NO"/>
              <a:pPr>
                <a:defRPr/>
              </a:pPr>
              <a:t>4/03/2015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47C20-6425-409D-AEE8-CD6C5E72E3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00B58-3AC5-4239-87E4-24E6901B2140}" type="datetime1">
              <a:rPr lang="nb-NO"/>
              <a:pPr>
                <a:defRPr/>
              </a:pPr>
              <a:t>4/03/2015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8F853-09CE-4009-B64D-64803935BD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5F46-A21B-4E5B-A37E-2B2748584D4E}" type="datetime1">
              <a:rPr lang="nb-NO"/>
              <a:pPr>
                <a:defRPr/>
              </a:pPr>
              <a:t>4/03/2015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3919F-9B3C-4C11-8D0D-DFBFFD6CFF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8B875-6362-418D-8D2F-B2A6D7B7EC51}" type="datetime1">
              <a:rPr lang="nb-NO"/>
              <a:pPr>
                <a:defRPr/>
              </a:pPr>
              <a:t>4/03/2015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AE38-06DC-4C6A-A5AB-C2AB585B80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93FCB-6A0A-463C-8D2A-3219CCBCDB7A}" type="datetime1">
              <a:rPr lang="nb-NO"/>
              <a:pPr>
                <a:defRPr/>
              </a:pPr>
              <a:t>4/03/2015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15F47-D088-4173-A997-DF02403CC6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E92C9-A4B7-483E-894E-E7CBAD554FD4}" type="datetime1">
              <a:rPr lang="nb-NO"/>
              <a:pPr>
                <a:defRPr/>
              </a:pPr>
              <a:t>4/03/2015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DB7B8-08F8-408D-8B31-8C0A7D760F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5"/>
            <a:ext cx="8229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ea typeface="MS PGothic" charset="0"/>
                <a:cs typeface="+mn-cs"/>
              </a:defRPr>
            </a:lvl1pPr>
          </a:lstStyle>
          <a:p>
            <a:pPr>
              <a:defRPr/>
            </a:pPr>
            <a:fld id="{566C7DC4-FDE8-402F-8168-1B281DACD3F4}" type="datetime1">
              <a:rPr lang="nb-NO"/>
              <a:pPr>
                <a:defRPr/>
              </a:pPr>
              <a:t>4/03/2015</a:t>
            </a:fld>
            <a:endParaRPr lang="en-GB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ea typeface="MS PGothic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ea typeface="MS PGothic" charset="0"/>
                <a:cs typeface="+mn-cs"/>
              </a:defRPr>
            </a:lvl1pPr>
          </a:lstStyle>
          <a:p>
            <a:pPr>
              <a:defRPr/>
            </a:pPr>
            <a:fld id="{6ADD59C5-0401-4FBE-8A1F-28146FCFE4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6" descr="Picture10"/>
          <p:cNvPicPr>
            <a:picLocks noChangeAspect="1" noChangeArrowheads="1"/>
          </p:cNvPicPr>
          <p:nvPr/>
        </p:nvPicPr>
        <p:blipFill>
          <a:blip r:embed="rId13"/>
          <a:srcRect r="54807"/>
          <a:stretch>
            <a:fillRect/>
          </a:stretch>
        </p:blipFill>
        <p:spPr bwMode="auto">
          <a:xfrm>
            <a:off x="146050" y="177800"/>
            <a:ext cx="13493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 descr="Picture1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354"/>
          <a:stretch>
            <a:fillRect/>
          </a:stretch>
        </p:blipFill>
        <p:spPr bwMode="auto">
          <a:xfrm>
            <a:off x="8018463" y="74613"/>
            <a:ext cx="1025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4" r:id="rId2"/>
    <p:sldLayoutId id="2147483853" r:id="rId3"/>
    <p:sldLayoutId id="2147483852" r:id="rId4"/>
    <p:sldLayoutId id="2147483851" r:id="rId5"/>
    <p:sldLayoutId id="2147483850" r:id="rId6"/>
    <p:sldLayoutId id="2147483849" r:id="rId7"/>
    <p:sldLayoutId id="2147483848" r:id="rId8"/>
    <p:sldLayoutId id="2147483847" r:id="rId9"/>
    <p:sldLayoutId id="2147483846" r:id="rId10"/>
    <p:sldLayoutId id="2147483845" r:id="rId11"/>
  </p:sldLayoutIdLst>
  <p:transition xmlns:p14="http://schemas.microsoft.com/office/powerpoint/2010/main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138683" y="6580498"/>
            <a:ext cx="1125537" cy="2174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7BA2255-1C91-40F9-9226-20E2D6FCA320}" type="datetime1">
              <a:rPr lang="nb-NO" sz="900" smtClean="0">
                <a:solidFill>
                  <a:srgbClr val="B9B4B1"/>
                </a:solidFill>
                <a:ea typeface="ＭＳ Ｐゴシック" pitchFamily="34" charset="-128"/>
              </a:rPr>
              <a:pPr/>
              <a:t>4/03/2015</a:t>
            </a:fld>
            <a:endParaRPr lang="nb-NO" sz="900" smtClean="0">
              <a:solidFill>
                <a:srgbClr val="B9B4B1"/>
              </a:solidFill>
              <a:ea typeface="ＭＳ Ｐゴシック" pitchFamily="34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48850" y="1044714"/>
            <a:ext cx="8466725" cy="1370013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5774BD"/>
                </a:solidFill>
                <a:latin typeface="Calibri" charset="0"/>
                <a:ea typeface="ＭＳ Ｐゴシック" charset="0"/>
                <a:cs typeface="ＭＳ Ｐゴシック" charset="0"/>
              </a:rPr>
              <a:t>Introduction</a:t>
            </a:r>
            <a:br>
              <a:rPr lang="en-US" sz="3200" dirty="0" smtClean="0">
                <a:solidFill>
                  <a:srgbClr val="5774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5774BD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5774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solidFill>
                  <a:srgbClr val="5774BD"/>
                </a:solidFill>
                <a:latin typeface="Calibri" charset="0"/>
                <a:ea typeface="ＭＳ Ｐゴシック" charset="0"/>
                <a:cs typeface="ＭＳ Ｐゴシック" charset="0"/>
              </a:rPr>
              <a:t>GFOI </a:t>
            </a:r>
            <a:r>
              <a:rPr lang="en-US" sz="3200" dirty="0">
                <a:solidFill>
                  <a:srgbClr val="5774BD"/>
                </a:solidFill>
                <a:latin typeface="Calibri" charset="0"/>
                <a:ea typeface="ＭＳ Ｐゴシック" charset="0"/>
                <a:cs typeface="ＭＳ Ｐゴシック" charset="0"/>
              </a:rPr>
              <a:t>R&amp;D Component </a:t>
            </a:r>
            <a:r>
              <a:rPr lang="en-US" sz="3200" dirty="0" smtClean="0">
                <a:solidFill>
                  <a:srgbClr val="5774BD"/>
                </a:solidFill>
                <a:latin typeface="Calibri" charset="0"/>
                <a:ea typeface="ＭＳ Ｐゴシック" charset="0"/>
                <a:cs typeface="ＭＳ Ｐゴシック" charset="0"/>
              </a:rPr>
              <a:t>Planning Session</a:t>
            </a:r>
            <a:endParaRPr lang="en-US" sz="2400" b="0" i="1" dirty="0">
              <a:solidFill>
                <a:srgbClr val="5774B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847725" y="2452393"/>
            <a:ext cx="8443913" cy="1023938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b="0" dirty="0">
              <a:solidFill>
                <a:srgbClr val="008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</a:pPr>
            <a:r>
              <a:rPr lang="en-US" b="0" dirty="0" smtClean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Alex Held (CSIRO)</a:t>
            </a:r>
          </a:p>
          <a:p>
            <a:pPr>
              <a:spcBef>
                <a:spcPct val="0"/>
              </a:spcBef>
            </a:pPr>
            <a:r>
              <a:rPr lang="en-US" dirty="0" err="1" smtClean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Ake</a:t>
            </a:r>
            <a:r>
              <a:rPr lang="en-US" dirty="0" smtClean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Roseqvist</a:t>
            </a:r>
            <a:r>
              <a:rPr lang="en-US" dirty="0" smtClean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 smtClean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soloEO</a:t>
            </a:r>
            <a:r>
              <a:rPr lang="en-US" dirty="0" smtClean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), </a:t>
            </a:r>
            <a:r>
              <a:rPr lang="en-US" dirty="0" err="1" smtClean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Anthea</a:t>
            </a:r>
            <a:r>
              <a:rPr lang="en-US" dirty="0" smtClean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 Mitchell (UNSW)</a:t>
            </a:r>
            <a:endParaRPr lang="en-US" b="0" dirty="0">
              <a:solidFill>
                <a:srgbClr val="008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143250" y="6229977"/>
            <a:ext cx="49498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i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GFOI Components meetings</a:t>
            </a:r>
            <a:endParaRPr lang="en-US" sz="1600" i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r"/>
            <a:r>
              <a:rPr lang="en-US" sz="1600" i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Sydney, Australia, March 2-6, 2015</a:t>
            </a:r>
            <a:endParaRPr lang="en-US" sz="1600" i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14" descr="CSIRO_Solid_RGB_h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1990"/>
            <a:ext cx="756351" cy="75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880"/>
            <a:ext cx="9218921" cy="7616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5774BD"/>
                </a:solidFill>
                <a:latin typeface="Calibri"/>
                <a:cs typeface="Calibri"/>
              </a:rPr>
              <a:t>GFOI R&amp;D Element </a:t>
            </a:r>
            <a:br>
              <a:rPr lang="en-US" sz="3200" dirty="0" smtClean="0">
                <a:solidFill>
                  <a:srgbClr val="5774BD"/>
                </a:solidFill>
                <a:latin typeface="Calibri"/>
                <a:cs typeface="Calibri"/>
              </a:rPr>
            </a:br>
            <a:r>
              <a:rPr lang="en-US" sz="2400" b="0" dirty="0" smtClean="0">
                <a:solidFill>
                  <a:srgbClr val="5774BD"/>
                </a:solidFill>
                <a:latin typeface="Calibri"/>
                <a:cs typeface="Calibri"/>
              </a:rPr>
              <a:t>(i.e. the “Continuous Improvement” </a:t>
            </a:r>
            <a:r>
              <a:rPr lang="en-US" sz="2400" b="0" dirty="0" smtClean="0">
                <a:solidFill>
                  <a:srgbClr val="5774BD"/>
                </a:solidFill>
                <a:latin typeface="Calibri"/>
                <a:cs typeface="Calibri"/>
              </a:rPr>
              <a:t>activity </a:t>
            </a:r>
            <a:r>
              <a:rPr lang="en-US" sz="2400" b="0" dirty="0" smtClean="0">
                <a:solidFill>
                  <a:srgbClr val="5774BD"/>
                </a:solidFill>
                <a:latin typeface="Calibri"/>
                <a:cs typeface="Calibri"/>
              </a:rPr>
              <a:t>of GFOI )</a:t>
            </a:r>
            <a:endParaRPr lang="en-US" sz="2400" b="0" dirty="0">
              <a:solidFill>
                <a:srgbClr val="5774B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115" y="1314823"/>
            <a:ext cx="8494499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 smtClean="0">
                <a:latin typeface="Arial"/>
                <a:cs typeface="Arial"/>
              </a:rPr>
              <a:t>Key Functions</a:t>
            </a:r>
            <a:r>
              <a:rPr lang="en-US" sz="2000" dirty="0" smtClean="0">
                <a:latin typeface="Arial"/>
                <a:cs typeface="Arial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/>
                <a:cs typeface="Arial"/>
              </a:rPr>
              <a:t>Provide material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input to updates of the GFOI MGD</a:t>
            </a:r>
            <a:r>
              <a:rPr lang="en-US" sz="2000" dirty="0" smtClean="0">
                <a:latin typeface="Arial"/>
                <a:cs typeface="Arial"/>
              </a:rPr>
              <a:t>, taking into account:</a:t>
            </a:r>
          </a:p>
          <a:p>
            <a:pPr lvl="1"/>
            <a:r>
              <a:rPr lang="en-US" sz="1800" dirty="0" smtClean="0">
                <a:latin typeface="Arial"/>
                <a:cs typeface="Arial"/>
              </a:rPr>
              <a:t>New data/model integration &amp; analysis methods and sensors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(e.g. S-1, S-2, ESA Biomass, </a:t>
            </a:r>
            <a:r>
              <a:rPr lang="en-US" sz="1800" dirty="0" err="1" smtClean="0">
                <a:latin typeface="Arial"/>
                <a:cs typeface="Arial"/>
              </a:rPr>
              <a:t>EnMAP</a:t>
            </a:r>
            <a:r>
              <a:rPr lang="en-US" sz="1800" dirty="0" smtClean="0">
                <a:latin typeface="Arial"/>
                <a:cs typeface="Arial"/>
              </a:rPr>
              <a:t>, SAOCOM, etc…)</a:t>
            </a:r>
          </a:p>
          <a:p>
            <a:pPr lvl="1"/>
            <a:r>
              <a:rPr lang="en-US" sz="1800" dirty="0" smtClean="0">
                <a:latin typeface="Arial"/>
                <a:cs typeface="Arial"/>
              </a:rPr>
              <a:t>Requests </a:t>
            </a:r>
            <a:r>
              <a:rPr lang="en-US" sz="1800" dirty="0" smtClean="0">
                <a:latin typeface="Arial"/>
                <a:cs typeface="Arial"/>
              </a:rPr>
              <a:t>for help by </a:t>
            </a:r>
            <a:r>
              <a:rPr lang="en-US" sz="1800" dirty="0" smtClean="0">
                <a:latin typeface="Arial"/>
                <a:cs typeface="Arial"/>
              </a:rPr>
              <a:t>countries to adapt new methods &amp; sensors to unique national needs &amp; circumstances (“leaf-frogging” conventional approaches).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Liaise with SDCG </a:t>
            </a:r>
            <a:r>
              <a:rPr lang="en-US" sz="2000" dirty="0" smtClean="0">
                <a:latin typeface="Arial"/>
                <a:cs typeface="Arial"/>
              </a:rPr>
              <a:t>to coordinate acquisitions and provisions of both “core” and “non-core”  satellite </a:t>
            </a:r>
            <a:r>
              <a:rPr lang="en-US" sz="2000" dirty="0">
                <a:latin typeface="Arial"/>
                <a:cs typeface="Arial"/>
              </a:rPr>
              <a:t>d</a:t>
            </a:r>
            <a:r>
              <a:rPr lang="en-US" sz="2000" dirty="0" smtClean="0">
                <a:latin typeface="Arial"/>
                <a:cs typeface="Arial"/>
              </a:rPr>
              <a:t>ata (“Element-3”), as needed by GFOI countries, and for specialized applications development &amp; R&amp;D research groups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Liaise with GFOI Capacity Building </a:t>
            </a:r>
            <a:r>
              <a:rPr lang="en-US" sz="2000" dirty="0" smtClean="0">
                <a:latin typeface="Arial"/>
                <a:cs typeface="Arial"/>
              </a:rPr>
              <a:t>Element, to support in-country R&amp;D and </a:t>
            </a:r>
            <a:r>
              <a:rPr lang="en-US" sz="2000" dirty="0" err="1" smtClean="0">
                <a:latin typeface="Arial"/>
                <a:cs typeface="Arial"/>
              </a:rPr>
              <a:t>customised</a:t>
            </a:r>
            <a:r>
              <a:rPr lang="en-US" sz="2000" dirty="0" smtClean="0">
                <a:latin typeface="Arial"/>
                <a:cs typeface="Arial"/>
              </a:rPr>
              <a:t> operational implementations, specialized data acquisitions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(when requested by GFOI partners)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/>
                <a:cs typeface="Arial"/>
              </a:rPr>
              <a:t>Provide a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link between GFOI and wider forest monitoring R&amp;D community</a:t>
            </a:r>
            <a:r>
              <a:rPr lang="en-US" sz="2000" dirty="0" smtClean="0">
                <a:latin typeface="Arial"/>
                <a:cs typeface="Arial"/>
              </a:rPr>
              <a:t> (e.g. under GOFC-GOLD, K&amp;C, etc.)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 smtClean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endParaRPr lang="en-US" sz="1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34666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59" y="1212858"/>
            <a:ext cx="3017090" cy="4180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395" y="299646"/>
            <a:ext cx="3962051" cy="3045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484" y="3342734"/>
            <a:ext cx="4534539" cy="33757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9204" y="3652844"/>
            <a:ext cx="854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Nepal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815807" y="851577"/>
            <a:ext cx="1382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Cameroon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80418" y="5488977"/>
            <a:ext cx="1268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Colombia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36932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66833" y="92916"/>
            <a:ext cx="8453294" cy="7762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en-US" sz="3000" dirty="0" smtClean="0">
                <a:solidFill>
                  <a:srgbClr val="5774BD"/>
                </a:solidFill>
                <a:latin typeface="Calibri"/>
                <a:cs typeface="Calibri"/>
              </a:rPr>
              <a:t>Key Achievements (2013-14)</a:t>
            </a:r>
            <a:endParaRPr lang="en-US" sz="2400" dirty="0" smtClean="0">
              <a:solidFill>
                <a:srgbClr val="5774BD"/>
              </a:solidFill>
              <a:latin typeface="Calibri"/>
              <a:cs typeface="Calibri"/>
            </a:endParaRPr>
          </a:p>
        </p:txBody>
      </p:sp>
      <p:sp>
        <p:nvSpPr>
          <p:cNvPr id="1843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6FE2ED-C7CB-4E4F-A4BF-C5E07291C025}" type="slidenum">
              <a:rPr lang="en-US" sz="1200" smtClean="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rPr>
              <a:pPr/>
              <a:t>4</a:t>
            </a:fld>
            <a:endParaRPr lang="en-US" sz="1200" smtClean="0">
              <a:solidFill>
                <a:srgbClr val="898989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06429" y="1020961"/>
            <a:ext cx="8229600" cy="5257800"/>
          </a:xfrm>
        </p:spPr>
        <p:txBody>
          <a:bodyPr/>
          <a:lstStyle/>
          <a:p>
            <a:r>
              <a:rPr lang="en-GB" sz="2000" b="1" i="1" dirty="0" smtClean="0">
                <a:latin typeface="Arial"/>
                <a:cs typeface="Arial"/>
              </a:rPr>
              <a:t>Review </a:t>
            </a:r>
            <a:r>
              <a:rPr lang="en-GB" sz="2000" b="1" i="1" dirty="0">
                <a:latin typeface="Arial"/>
                <a:cs typeface="Arial"/>
              </a:rPr>
              <a:t>of Priority Research &amp; Development </a:t>
            </a:r>
            <a:r>
              <a:rPr lang="en-GB" sz="2000" b="1" i="1" dirty="0" smtClean="0">
                <a:latin typeface="Arial"/>
                <a:cs typeface="Arial"/>
              </a:rPr>
              <a:t>Topics</a:t>
            </a:r>
            <a:r>
              <a:rPr lang="en-GB" sz="2000" b="1" dirty="0" smtClean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(</a:t>
            </a:r>
            <a:r>
              <a:rPr lang="en-GB" sz="2000" dirty="0" smtClean="0">
                <a:latin typeface="Arial"/>
                <a:cs typeface="Arial"/>
              </a:rPr>
              <a:t>Dec. 2013)</a:t>
            </a:r>
          </a:p>
          <a:p>
            <a:pPr lvl="1"/>
            <a:r>
              <a:rPr lang="en-GB" sz="1600" dirty="0" smtClean="0">
                <a:latin typeface="Arial"/>
                <a:cs typeface="Arial"/>
              </a:rPr>
              <a:t>Peer-reviewed (200+ experts, country reps., stake holders, GFOI/FCT leads invited)</a:t>
            </a:r>
          </a:p>
          <a:p>
            <a:pPr lvl="1"/>
            <a:r>
              <a:rPr lang="en-GB" sz="1600" dirty="0" smtClean="0">
                <a:latin typeface="Arial"/>
              </a:rPr>
              <a:t>Identification of R&amp;D topics of priority for GFOI to progress towards operational status</a:t>
            </a:r>
          </a:p>
          <a:p>
            <a:r>
              <a:rPr lang="en-GB" sz="2000" b="1" i="1" dirty="0" smtClean="0">
                <a:latin typeface="Arial"/>
                <a:cs typeface="Arial"/>
              </a:rPr>
              <a:t>Technical Expert Workshops </a:t>
            </a:r>
            <a:r>
              <a:rPr lang="en-GB" sz="1400" b="1" i="1" dirty="0" smtClean="0">
                <a:latin typeface="Arial"/>
                <a:cs typeface="Arial"/>
              </a:rPr>
              <a:t>(Woods Hole, </a:t>
            </a:r>
            <a:r>
              <a:rPr lang="en-GB" sz="1400" b="1" i="1" dirty="0" err="1" smtClean="0">
                <a:latin typeface="Arial"/>
                <a:cs typeface="Arial"/>
              </a:rPr>
              <a:t>Wageningen</a:t>
            </a:r>
            <a:r>
              <a:rPr lang="en-GB" sz="1400" b="1" i="1" dirty="0" smtClean="0">
                <a:latin typeface="Arial"/>
                <a:cs typeface="Arial"/>
              </a:rPr>
              <a:t>, Brisbane</a:t>
            </a:r>
            <a:r>
              <a:rPr lang="en-GB" sz="1400" b="1" i="1" dirty="0" smtClean="0">
                <a:solidFill>
                  <a:srgbClr val="FF0000"/>
                </a:solidFill>
                <a:latin typeface="Arial"/>
                <a:cs typeface="Arial"/>
              </a:rPr>
              <a:t>, Mexico </a:t>
            </a:r>
            <a:r>
              <a:rPr lang="en-GB" sz="1400" b="1" i="1" dirty="0" smtClean="0">
                <a:latin typeface="Arial"/>
                <a:cs typeface="Arial"/>
              </a:rPr>
              <a:t>(?) </a:t>
            </a:r>
            <a:endParaRPr lang="en-GB" sz="2000" b="1" i="1" dirty="0" smtClean="0">
              <a:latin typeface="Arial"/>
              <a:cs typeface="Arial"/>
            </a:endParaRPr>
          </a:p>
          <a:p>
            <a:pPr lvl="1"/>
            <a:r>
              <a:rPr lang="en-GB" sz="1600" dirty="0" smtClean="0">
                <a:latin typeface="Arial"/>
                <a:cs typeface="Arial"/>
              </a:rPr>
              <a:t>Identify “low-hanging fruit”, pre-operational methodologies that require minimal R&amp;D for application as part of NFMS</a:t>
            </a:r>
          </a:p>
          <a:p>
            <a:pPr lvl="0"/>
            <a:r>
              <a:rPr lang="en-GB" sz="2000" b="1" i="1" dirty="0" smtClean="0">
                <a:latin typeface="Arial"/>
                <a:cs typeface="Arial"/>
              </a:rPr>
              <a:t>Landscaping study </a:t>
            </a:r>
            <a:r>
              <a:rPr lang="en-GB" sz="2000" dirty="0">
                <a:latin typeface="Arial"/>
                <a:cs typeface="Arial"/>
              </a:rPr>
              <a:t>(July, 2014) </a:t>
            </a:r>
            <a:endParaRPr lang="en-GB" sz="2000" dirty="0" smtClean="0">
              <a:latin typeface="Arial"/>
              <a:cs typeface="Arial"/>
            </a:endParaRPr>
          </a:p>
          <a:p>
            <a:pPr lvl="1"/>
            <a:r>
              <a:rPr lang="en-GB" sz="1600" dirty="0" smtClean="0">
                <a:latin typeface="Arial"/>
                <a:cs typeface="Arial"/>
              </a:rPr>
              <a:t>Mapping of priority </a:t>
            </a:r>
            <a:r>
              <a:rPr lang="en-GB" sz="1600" dirty="0">
                <a:latin typeface="Arial"/>
                <a:cs typeface="Arial"/>
              </a:rPr>
              <a:t>R&amp;D topics </a:t>
            </a:r>
            <a:r>
              <a:rPr lang="en-GB" sz="1600" dirty="0" smtClean="0">
                <a:latin typeface="Arial"/>
                <a:cs typeface="Arial"/>
              </a:rPr>
              <a:t>vs. interests </a:t>
            </a:r>
            <a:r>
              <a:rPr lang="en-GB" sz="1600" dirty="0">
                <a:latin typeface="Arial"/>
                <a:cs typeface="Arial"/>
              </a:rPr>
              <a:t>of potential research and partner </a:t>
            </a:r>
            <a:r>
              <a:rPr lang="en-GB" sz="1600" dirty="0" smtClean="0">
                <a:latin typeface="Arial"/>
                <a:cs typeface="Arial"/>
              </a:rPr>
              <a:t>organisations</a:t>
            </a:r>
          </a:p>
          <a:p>
            <a:pPr lvl="1"/>
            <a:r>
              <a:rPr lang="en-GB" sz="1600" dirty="0" smtClean="0">
                <a:latin typeface="Arial"/>
                <a:cs typeface="Arial"/>
              </a:rPr>
              <a:t>Identification of possible </a:t>
            </a:r>
            <a:r>
              <a:rPr lang="en-GB" sz="1600" dirty="0">
                <a:latin typeface="Arial"/>
                <a:cs typeface="Arial"/>
              </a:rPr>
              <a:t>funding </a:t>
            </a:r>
            <a:r>
              <a:rPr lang="en-GB" sz="1600" dirty="0" smtClean="0">
                <a:latin typeface="Arial"/>
                <a:cs typeface="Arial"/>
              </a:rPr>
              <a:t>sources  </a:t>
            </a:r>
            <a:endParaRPr lang="en-US" dirty="0">
              <a:latin typeface="Arial"/>
              <a:cs typeface="Arial"/>
            </a:endParaRPr>
          </a:p>
          <a:p>
            <a:r>
              <a:rPr lang="en-GB" sz="2000" b="1" i="1" dirty="0" smtClean="0">
                <a:latin typeface="Arial"/>
              </a:rPr>
              <a:t>MGD </a:t>
            </a:r>
            <a:r>
              <a:rPr lang="en-GB" sz="2000" b="1" i="1" dirty="0">
                <a:latin typeface="Arial"/>
              </a:rPr>
              <a:t>component </a:t>
            </a:r>
            <a:r>
              <a:rPr lang="en-GB" sz="2000" b="1" i="1" dirty="0" smtClean="0">
                <a:latin typeface="Arial"/>
              </a:rPr>
              <a:t>interactions</a:t>
            </a:r>
          </a:p>
          <a:p>
            <a:pPr lvl="1"/>
            <a:r>
              <a:rPr lang="en-GB" sz="1600" dirty="0" smtClean="0">
                <a:latin typeface="Arial"/>
              </a:rPr>
              <a:t>Support to the definition of the MGD Forest Information products (MGD, Table 6)</a:t>
            </a:r>
          </a:p>
          <a:p>
            <a:pPr lvl="1"/>
            <a:r>
              <a:rPr lang="en-GB" sz="1600" dirty="0" smtClean="0">
                <a:latin typeface="Arial"/>
              </a:rPr>
              <a:t>Authoring of MGD chapter on radar applications (MGD, section 3.2.4)</a:t>
            </a:r>
          </a:p>
          <a:p>
            <a:pPr lvl="1"/>
            <a:r>
              <a:rPr lang="en-GB" sz="1600" dirty="0" smtClean="0">
                <a:latin typeface="Arial"/>
              </a:rPr>
              <a:t>Co-drafting of summary note for GFOI Leads meeting (Oct. 2014) on MGD and R&amp;D priority research</a:t>
            </a:r>
            <a:endParaRPr lang="en-GB" sz="16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1329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3171"/>
            <a:ext cx="8229600" cy="6524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5774BD"/>
                </a:solidFill>
                <a:latin typeface="Calibri"/>
                <a:cs typeface="Calibri"/>
              </a:rPr>
              <a:t>Issues for Discussion</a:t>
            </a:r>
            <a:endParaRPr lang="en-US" dirty="0">
              <a:solidFill>
                <a:srgbClr val="5774B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25" y="1156250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Arial "/>
                <a:cs typeface="Arial "/>
              </a:rPr>
              <a:t>Sustainability, membership &amp; funding of GFOI R&amp;D Element (from 2015)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Arial "/>
                <a:cs typeface="Arial "/>
              </a:rPr>
              <a:t>Potential closer structural &amp; functional alignment with GOFC-GOLD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Arial "/>
                <a:cs typeface="Arial "/>
              </a:rPr>
              <a:t>Process for use of R&amp;D Expert workshop reports and  “maturing” R&amp;D methods to be used for update of the MGD</a:t>
            </a:r>
          </a:p>
          <a:p>
            <a:pPr lvl="1"/>
            <a:r>
              <a:rPr lang="en-US" sz="1600" dirty="0">
                <a:latin typeface="Arial "/>
                <a:cs typeface="Arial "/>
              </a:rPr>
              <a:t>T</a:t>
            </a:r>
            <a:r>
              <a:rPr lang="en-US" sz="1600" dirty="0" smtClean="0">
                <a:latin typeface="Arial "/>
                <a:cs typeface="Arial "/>
              </a:rPr>
              <a:t>here are several promising methods &amp; datasets which could be considered for documentation now (e.g. around sensor interoperability, forest degradation and biomass sensing).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Arial "/>
                <a:cs typeface="Arial "/>
              </a:rPr>
              <a:t>How best to support countries that wish </a:t>
            </a:r>
            <a:r>
              <a:rPr lang="en-US" sz="2200" smtClean="0">
                <a:latin typeface="Arial "/>
                <a:cs typeface="Arial "/>
              </a:rPr>
              <a:t>to “leap forward” </a:t>
            </a:r>
            <a:r>
              <a:rPr lang="en-US" sz="2200" dirty="0" smtClean="0">
                <a:latin typeface="Arial "/>
                <a:cs typeface="Arial "/>
              </a:rPr>
              <a:t>with new technologies and methods, beyond what is currently covered in the MGD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Arial "/>
                <a:cs typeface="Arial "/>
              </a:rPr>
              <a:t>Linking R&amp;D and CB more closely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onor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146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Session: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Details on Activities: </a:t>
            </a:r>
            <a:r>
              <a:rPr lang="en-US" dirty="0" err="1" smtClean="0"/>
              <a:t>Ake</a:t>
            </a:r>
            <a:r>
              <a:rPr lang="en-US" dirty="0" smtClean="0"/>
              <a:t> </a:t>
            </a:r>
            <a:r>
              <a:rPr lang="en-US" dirty="0" err="1" smtClean="0"/>
              <a:t>Rosenqvist</a:t>
            </a:r>
            <a:endParaRPr lang="en-US" dirty="0" smtClean="0"/>
          </a:p>
          <a:p>
            <a:r>
              <a:rPr lang="en-US" dirty="0" smtClean="0"/>
              <a:t>Tentative “Maturing” methods for inclusion into MGD2:</a:t>
            </a:r>
          </a:p>
          <a:p>
            <a:pPr lvl="1"/>
            <a:r>
              <a:rPr lang="en-US" dirty="0" smtClean="0"/>
              <a:t>Satellite Sensor interoperability (some Optical – SAR examples)</a:t>
            </a:r>
          </a:p>
          <a:p>
            <a:pPr lvl="1"/>
            <a:r>
              <a:rPr lang="en-US" dirty="0" smtClean="0"/>
              <a:t>Use of airborne/ground </a:t>
            </a:r>
            <a:r>
              <a:rPr lang="en-US" dirty="0" err="1" smtClean="0"/>
              <a:t>lidar</a:t>
            </a:r>
            <a:r>
              <a:rPr lang="en-US" dirty="0" smtClean="0"/>
              <a:t> to compliment forest inventory</a:t>
            </a:r>
          </a:p>
          <a:p>
            <a:pPr lvl="1"/>
            <a:r>
              <a:rPr lang="en-US" dirty="0" smtClean="0"/>
              <a:t>Mapping Degradation “hotspots” (non-quantitative)</a:t>
            </a:r>
          </a:p>
          <a:p>
            <a:pPr lvl="1"/>
            <a:r>
              <a:rPr lang="en-US" dirty="0" smtClean="0"/>
              <a:t>Data integration for more direct biomass mapping (the “Australian” example)</a:t>
            </a:r>
          </a:p>
          <a:p>
            <a:r>
              <a:rPr lang="en-US" dirty="0" smtClean="0"/>
              <a:t>Discussion and 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591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FOI">
  <a:themeElements>
    <a:clrScheme name="GFO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FOI">
      <a:majorFont>
        <a:latin typeface="Arial Narrow"/>
        <a:ea typeface="ＭＳ Ｐゴシック"/>
        <a:cs typeface="Arial"/>
      </a:majorFont>
      <a:minorFont>
        <a:latin typeface="Arial Narrow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>
            <a:ln>
              <a:noFill/>
            </a:ln>
            <a:solidFill>
              <a:srgbClr val="999933"/>
            </a:solidFill>
            <a:effectLst/>
            <a:latin typeface="Arial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>
            <a:ln>
              <a:noFill/>
            </a:ln>
            <a:solidFill>
              <a:srgbClr val="999933"/>
            </a:solidFill>
            <a:effectLst/>
            <a:latin typeface="Arial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GFO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FO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FO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FO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FO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FO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FO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FO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FO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FO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FO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FO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6402</TotalTime>
  <Words>582</Words>
  <Application>Microsoft Macintosh PowerPoint</Application>
  <PresentationFormat>On-screen Show (4:3)</PresentationFormat>
  <Paragraphs>48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GFOI</vt:lpstr>
      <vt:lpstr>Introduction  GFOI R&amp;D Component Planning Session</vt:lpstr>
      <vt:lpstr>GFOI R&amp;D Element  (i.e. the “Continuous Improvement” activity of GFOI )</vt:lpstr>
      <vt:lpstr>PowerPoint Presentation</vt:lpstr>
      <vt:lpstr>Key Achievements (2013-14)</vt:lpstr>
      <vt:lpstr>Issues for Discussion</vt:lpstr>
      <vt:lpstr>This Session: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Simon Eggleston</dc:creator>
  <cp:lastModifiedBy>Held, Alex (CMAR, Black Mountain)</cp:lastModifiedBy>
  <cp:revision>118</cp:revision>
  <cp:lastPrinted>2013-09-02T14:55:16Z</cp:lastPrinted>
  <dcterms:created xsi:type="dcterms:W3CDTF">2013-12-19T09:57:50Z</dcterms:created>
  <dcterms:modified xsi:type="dcterms:W3CDTF">2015-03-04T01:06:50Z</dcterms:modified>
</cp:coreProperties>
</file>