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2" r:id="rId3"/>
    <p:sldId id="277" r:id="rId4"/>
    <p:sldId id="278" r:id="rId5"/>
    <p:sldId id="279" r:id="rId6"/>
    <p:sldId id="280" r:id="rId7"/>
    <p:sldId id="267" r:id="rId8"/>
    <p:sldId id="268" r:id="rId9"/>
    <p:sldId id="269" r:id="rId10"/>
    <p:sldId id="270" r:id="rId11"/>
    <p:sldId id="281" r:id="rId12"/>
    <p:sldId id="283" r:id="rId13"/>
    <p:sldId id="284" r:id="rId14"/>
    <p:sldId id="285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3480"/>
    <a:srgbClr val="022356"/>
    <a:srgbClr val="E5E9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69" autoAdjust="0"/>
    <p:restoredTop sz="94660"/>
  </p:normalViewPr>
  <p:slideViewPr>
    <p:cSldViewPr>
      <p:cViewPr varScale="1">
        <p:scale>
          <a:sx n="68" d="100"/>
          <a:sy n="68" d="100"/>
        </p:scale>
        <p:origin x="-95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itle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30" y="0"/>
            <a:ext cx="989914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cometrica-logo-trans-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15251" y="6192688"/>
            <a:ext cx="2558907" cy="548680"/>
          </a:xfrm>
          <a:prstGeom prst="rect">
            <a:avLst/>
          </a:prstGeom>
        </p:spPr>
      </p:pic>
      <p:pic>
        <p:nvPicPr>
          <p:cNvPr id="14" name="Picture 13" descr="ecometrica-logo-trans-whi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31230" y="6309320"/>
            <a:ext cx="2158308" cy="462784"/>
          </a:xfrm>
          <a:prstGeom prst="rect">
            <a:avLst/>
          </a:prstGeom>
        </p:spPr>
      </p:pic>
      <p:pic>
        <p:nvPicPr>
          <p:cNvPr id="6" name="Picture 5" descr="pres_strap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6308508"/>
            <a:ext cx="9874896" cy="549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41379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The ICF Hectares Indicator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0552" y="3645024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 UK application of Earth Observation for donor funded REDD+ type activities</a:t>
            </a:r>
          </a:p>
          <a:p>
            <a:pPr algn="ctr"/>
            <a:endParaRPr lang="en-GB" sz="2800" b="1" dirty="0" smtClean="0"/>
          </a:p>
          <a:p>
            <a:pPr algn="ctr"/>
            <a:r>
              <a:rPr lang="en-GB" sz="2800" b="1" dirty="0" smtClean="0"/>
              <a:t>Richard Tipper</a:t>
            </a:r>
          </a:p>
          <a:p>
            <a:pPr algn="ctr"/>
            <a:r>
              <a:rPr lang="en-GB" sz="2400" b="1" dirty="0" err="1" smtClean="0"/>
              <a:t>Ecometrica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1262633"/>
            <a:ext cx="86391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191" y="1556792"/>
            <a:ext cx="626834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60512" y="-27384"/>
            <a:ext cx="8928992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Accuracy assessment of forest loss products</a:t>
            </a:r>
            <a:endParaRPr lang="en-GB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72480" y="1844824"/>
            <a:ext cx="4104456" cy="3240360"/>
          </a:xfrm>
          <a:prstGeom prst="wedgeRoundRectCallout">
            <a:avLst>
              <a:gd name="adj1" fmla="val 63579"/>
              <a:gd name="adj2" fmla="val -20877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Testing of Global Forest Watch – UMD forest loss data in progress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GFW – UMD data uploaded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Test areas defined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Draft test Protocol written </a:t>
            </a:r>
            <a:endParaRPr lang="en-GB" sz="2000" dirty="0" smtClean="0">
              <a:solidFill>
                <a:schemeClr val="bg1"/>
              </a:solidFill>
              <a:sym typeface="Wingdings 2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sym typeface="Wingdings 2"/>
              </a:rPr>
              <a:t> SPOT &amp; </a:t>
            </a:r>
            <a:r>
              <a:rPr lang="en-GB" sz="2000" dirty="0" err="1" smtClean="0">
                <a:solidFill>
                  <a:schemeClr val="bg1"/>
                </a:solidFill>
                <a:sym typeface="Wingdings 2"/>
              </a:rPr>
              <a:t>RapidEye</a:t>
            </a:r>
            <a:r>
              <a:rPr lang="en-GB" sz="2000" dirty="0" smtClean="0">
                <a:solidFill>
                  <a:schemeClr val="bg1"/>
                </a:solidFill>
                <a:sym typeface="Wingdings 2"/>
              </a:rPr>
              <a:t> Images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sym typeface="Wingdings 2"/>
              </a:rPr>
              <a:t>  </a:t>
            </a:r>
            <a:r>
              <a:rPr lang="en-GB" sz="2000" dirty="0" smtClean="0">
                <a:solidFill>
                  <a:schemeClr val="bg1"/>
                </a:solidFill>
                <a:sym typeface="Wingdings 2"/>
              </a:rPr>
              <a:t>Tests </a:t>
            </a:r>
            <a:r>
              <a:rPr lang="en-GB" sz="2000" dirty="0" smtClean="0">
                <a:solidFill>
                  <a:schemeClr val="bg1"/>
                </a:solidFill>
                <a:sym typeface="Wingdings 2"/>
              </a:rPr>
              <a:t>completed </a:t>
            </a:r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04528" y="692696"/>
            <a:ext cx="4464496" cy="504056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Set-up forest loss monitoring process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480" y="69269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161" y="1309836"/>
            <a:ext cx="7953375" cy="47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60512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Results of accuracy assessment</a:t>
            </a:r>
            <a:endParaRPr lang="en-GB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72480" y="2348880"/>
            <a:ext cx="4392488" cy="3096344"/>
          </a:xfrm>
          <a:prstGeom prst="wedgeRoundRectCallout">
            <a:avLst>
              <a:gd name="adj1" fmla="val 63579"/>
              <a:gd name="adj2" fmla="val -20877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Testing of Global Forest Watch – UMD forest loss data preliminary results from Bahia between 2003 - 2013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Red = false forest loss detected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Yellow = forest loss missed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Blue = correct forest loss detection</a:t>
            </a:r>
            <a:endParaRPr lang="en-GB" sz="2000" dirty="0" smtClean="0">
              <a:solidFill>
                <a:schemeClr val="bg1"/>
              </a:solidFill>
              <a:sym typeface="Wingdings 2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sym typeface="Wingdings 2"/>
              </a:rPr>
              <a:t> Grey = correct forest intact</a:t>
            </a:r>
          </a:p>
          <a:p>
            <a:endParaRPr lang="en-GB" sz="2000" dirty="0" smtClean="0">
              <a:solidFill>
                <a:schemeClr val="bg1"/>
              </a:solidFill>
              <a:sym typeface="Wingdings 2"/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04528" y="692696"/>
            <a:ext cx="4464496" cy="504056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Set-up forest loss monitoring process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2480" y="69269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Lessons Learned</a:t>
            </a:r>
          </a:p>
          <a:p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512" y="980728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Definition of forest and deforestation has a big impact on the area numbers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Risk mapping can work at multiple scales (unlike broad %) </a:t>
            </a:r>
            <a:r>
              <a:rPr lang="en-GB" sz="2800" dirty="0" smtClean="0"/>
              <a:t>for setting transparent reference </a:t>
            </a:r>
            <a:r>
              <a:rPr lang="en-GB" sz="2800" dirty="0" smtClean="0"/>
              <a:t>levels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Data stewardship  is a major issue for all countries, especially less advanced 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University of Maryland – GFW forest loss data has serious limitations in </a:t>
            </a:r>
            <a:r>
              <a:rPr lang="en-GB" sz="2800" dirty="0" smtClean="0"/>
              <a:t>fragmented / low forests</a:t>
            </a:r>
            <a:endParaRPr lang="en-GB" sz="2800" dirty="0" smtClean="0"/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A protocol for assessing and </a:t>
            </a:r>
            <a:r>
              <a:rPr lang="en-GB" sz="2800" dirty="0" smtClean="0"/>
              <a:t>reporting </a:t>
            </a:r>
            <a:r>
              <a:rPr lang="en-GB" sz="2800" dirty="0" smtClean="0"/>
              <a:t>accuracy of change detection products is </a:t>
            </a:r>
            <a:r>
              <a:rPr lang="en-GB" sz="2800" dirty="0" smtClean="0"/>
              <a:t>needed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26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Other points</a:t>
            </a:r>
          </a:p>
          <a:p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512" y="1268760"/>
            <a:ext cx="82809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REDD+ is developing in a multi-faceted way as a result of different donor </a:t>
            </a:r>
            <a:r>
              <a:rPr lang="en-GB" sz="2800" dirty="0" smtClean="0"/>
              <a:t>approaches and country situations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Forest change monitoring is required for needs-based funding as well as results-based funding</a:t>
            </a:r>
            <a:endParaRPr lang="en-GB" sz="2800" dirty="0" smtClean="0"/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Durable </a:t>
            </a:r>
            <a:r>
              <a:rPr lang="en-GB" sz="2800" dirty="0" smtClean="0"/>
              <a:t>capacity </a:t>
            </a:r>
            <a:r>
              <a:rPr lang="en-GB" sz="2800" dirty="0" smtClean="0"/>
              <a:t>development</a:t>
            </a:r>
            <a:r>
              <a:rPr lang="en-GB" sz="2800" dirty="0" smtClean="0"/>
              <a:t> </a:t>
            </a:r>
            <a:r>
              <a:rPr lang="en-GB" sz="2800" dirty="0" smtClean="0"/>
              <a:t>goes beyond providing guidance and </a:t>
            </a:r>
            <a:r>
              <a:rPr lang="en-GB" sz="2800" dirty="0" smtClean="0"/>
              <a:t>training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We successfully applied a cloud based spatial data sharing, querying tool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26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Future Plans</a:t>
            </a:r>
          </a:p>
          <a:p>
            <a:endParaRPr lang="en-GB" sz="4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528" y="1052736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Further development of Change Detection Protocol and supporting data, results, test areas (initially Brazil and Mexico)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Regional and National </a:t>
            </a:r>
            <a:r>
              <a:rPr lang="en-GB" sz="2800" dirty="0" smtClean="0"/>
              <a:t>Cloud based EO </a:t>
            </a:r>
            <a:r>
              <a:rPr lang="en-GB" sz="2800" dirty="0" smtClean="0"/>
              <a:t>Data </a:t>
            </a:r>
            <a:r>
              <a:rPr lang="en-GB" sz="2800" dirty="0" smtClean="0"/>
              <a:t>Labs: </a:t>
            </a:r>
            <a:endParaRPr lang="en-GB" sz="2800" dirty="0" smtClean="0"/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cost-effective </a:t>
            </a:r>
            <a:r>
              <a:rPr lang="en-GB" sz="2800" dirty="0" smtClean="0"/>
              <a:t>stewardship of data assets</a:t>
            </a:r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query data without downloading</a:t>
            </a:r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automated ingestion </a:t>
            </a:r>
            <a:r>
              <a:rPr lang="en-GB" sz="2800" dirty="0" smtClean="0"/>
              <a:t>of products</a:t>
            </a:r>
            <a:endParaRPr lang="en-GB" sz="2800" dirty="0" smtClean="0"/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controlled sharing through multiple applications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800" dirty="0" smtClean="0"/>
              <a:t>Promote ICF collaboration with GFOI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19776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ICF Hectares Indicator</a:t>
            </a:r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8504" y="134250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Background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512" y="1988840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The International Climate Fund (ICF) = UK’s commitment  to support  climate adaptation, low carbon growth and tackle deforestation , under UNFCCC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£2.9 billion ODA expenditure planned from 2011 to 2015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Approx 20% on forests </a:t>
            </a:r>
            <a:r>
              <a:rPr lang="en-GB" sz="2400" dirty="0" smtClean="0"/>
              <a:t>, diverse projects</a:t>
            </a:r>
            <a:endParaRPr lang="en-GB" sz="2400" dirty="0" smtClean="0"/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Involves DECC, DEFRA, </a:t>
            </a:r>
            <a:r>
              <a:rPr lang="en-GB" sz="2400" dirty="0" smtClean="0"/>
              <a:t>DFID bilateral and multilateral channels</a:t>
            </a:r>
            <a:endParaRPr lang="en-GB" sz="2400" dirty="0" smtClean="0"/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Strong emphasis on evidence-based actions, </a:t>
            </a:r>
            <a:r>
              <a:rPr lang="en-GB" sz="2400" dirty="0" smtClean="0"/>
              <a:t>Monitoring, Evaluation and Learning (MEL) and value for money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26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ICF Hectares Indicator </a:t>
            </a:r>
          </a:p>
          <a:p>
            <a:endParaRPr lang="en-GB" sz="4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8504" y="19888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Why Use Indicators?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512" y="2636912"/>
            <a:ext cx="8280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Are we achieving successful outcomes (not just outputs)?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Are we learning what works, where?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Are we delivering efficiently?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Are we focused on the right things?</a:t>
            </a:r>
          </a:p>
          <a:p>
            <a:pPr marL="529200" lvl="1" indent="-457200">
              <a:spcAft>
                <a:spcPts val="1200"/>
              </a:spcAft>
            </a:pPr>
            <a:r>
              <a:rPr lang="en-GB" sz="2000" dirty="0" smtClean="0"/>
              <a:t>(Not to claim direct credit for UK ODA inputs; not yet linked to payment for results; Not explicitly linked to GFOI or national MRV)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512" y="112474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All forest related ICF programmes are required to report the hectares of forest loss and degradation avoided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20552" y="260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ICF Hectares Indicator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560" y="159743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Outputs               v            Outcomes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512" y="2204864"/>
            <a:ext cx="37444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Clinics built, vaccines administered,  nurses trained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Farmers trained, protected areas strengthened?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25008" y="2243767"/>
            <a:ext cx="40324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Mortality reduced,  health improved, poverty reduced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Forest s conserved, ecosystems restored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en-GB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32520" y="501317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we don’t monitor outcomes we cannot know </a:t>
            </a:r>
            <a:r>
              <a:rPr lang="en-GB" sz="2400" dirty="0" smtClean="0"/>
              <a:t>whether our </a:t>
            </a:r>
            <a:r>
              <a:rPr lang="en-GB" sz="2400" dirty="0" smtClean="0"/>
              <a:t>intervention has succeeded.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20552" y="26064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 smtClean="0"/>
          </a:p>
          <a:p>
            <a:r>
              <a:rPr lang="en-GB" sz="3600" b="1" dirty="0" smtClean="0"/>
              <a:t>Methodology </a:t>
            </a:r>
            <a:r>
              <a:rPr lang="en-GB" sz="3600" b="1" dirty="0" smtClean="0"/>
              <a:t>Challenges</a:t>
            </a:r>
          </a:p>
          <a:p>
            <a:r>
              <a:rPr lang="en-GB" sz="2600" b="1" u="sng" dirty="0" smtClean="0"/>
              <a:t>Reference Methods Review document available</a:t>
            </a:r>
            <a:endParaRPr lang="en-GB" sz="28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76536" y="15974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Too Complex?     v          Too Simple?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512" y="2243767"/>
            <a:ext cx="39604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Carbon Project Standards or detailed economic modelling:</a:t>
            </a:r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/>
              <a:t>Difficult and time consuming</a:t>
            </a:r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/>
              <a:t>Inconsistencies between countries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25008" y="2243767"/>
            <a:ext cx="40324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2400" dirty="0" smtClean="0"/>
              <a:t>National </a:t>
            </a:r>
            <a:r>
              <a:rPr lang="en-GB" sz="2400" dirty="0" smtClean="0"/>
              <a:t>Level </a:t>
            </a:r>
            <a:r>
              <a:rPr lang="en-GB" sz="2400" dirty="0" smtClean="0"/>
              <a:t>statistics: </a:t>
            </a:r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/>
              <a:t>No sub-national detail or evidence</a:t>
            </a:r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/>
              <a:t>Infrequent</a:t>
            </a:r>
          </a:p>
          <a:p>
            <a:pPr marL="986400" lvl="2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400" dirty="0" smtClean="0"/>
              <a:t>Questionable in some countries</a:t>
            </a:r>
          </a:p>
          <a:p>
            <a:pPr marL="529200" lvl="1" indent="-457200">
              <a:spcAft>
                <a:spcPts val="1200"/>
              </a:spcAft>
              <a:buFont typeface="Wingdings" pitchFamily="2" charset="2"/>
              <a:buChar char="Ø"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9864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ICF Hectares Indicator</a:t>
            </a:r>
          </a:p>
          <a:p>
            <a:r>
              <a:rPr lang="en-GB" sz="2400" dirty="0" smtClean="0"/>
              <a:t>4 Step Method, being tested in Nepal, Ghana and Brazil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3584848" y="1196752"/>
            <a:ext cx="5328592" cy="1152128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Use “theory of change”, </a:t>
            </a:r>
            <a:r>
              <a:rPr lang="en-GB" sz="2000" dirty="0" err="1" smtClean="0">
                <a:solidFill>
                  <a:schemeClr val="tx1"/>
                </a:solidFill>
              </a:rPr>
              <a:t>logframes</a:t>
            </a:r>
            <a:r>
              <a:rPr lang="en-GB" sz="2000" dirty="0" smtClean="0">
                <a:solidFill>
                  <a:schemeClr val="tx1"/>
                </a:solidFill>
              </a:rPr>
              <a:t> and other information to define the types of forest covered by project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76536" y="1196752"/>
            <a:ext cx="2592288" cy="115212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Determine relevant </a:t>
            </a:r>
            <a:r>
              <a:rPr lang="en-GB" sz="2400" dirty="0" smtClean="0">
                <a:solidFill>
                  <a:schemeClr val="tx1"/>
                </a:solidFill>
              </a:rPr>
              <a:t>areas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8" y="1196752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</a:t>
            </a:r>
            <a:endParaRPr lang="en-GB" sz="2400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3584848" y="2636912"/>
            <a:ext cx="5328592" cy="1008112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Find best available data to map Accessible, Cultivable / Extractable, Unprotected (ACEU) forest areas.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848544" y="2492896"/>
            <a:ext cx="2520280" cy="115212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Categorize and Map Risk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44488" y="2492896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</a:t>
            </a:r>
            <a:endParaRPr lang="en-GB" sz="2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3584848" y="3933056"/>
            <a:ext cx="5328592" cy="864096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Overlay forest loss data from GFW. Assess accuracy of GFW. </a:t>
            </a:r>
            <a:endParaRPr lang="en-GB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776536" y="3789040"/>
            <a:ext cx="2592288" cy="115212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Monitor forest loss (and damage)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44488" y="378904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3584848" y="5085184"/>
            <a:ext cx="5328592" cy="1008112"/>
          </a:xfrm>
          <a:prstGeom prst="wedgeRoundRectCallout">
            <a:avLst>
              <a:gd name="adj1" fmla="val -53096"/>
              <a:gd name="adj2" fmla="val -2174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Calculate “hectares avoided loss” ([expected loss – observed loss] in each risk category)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776536" y="5085184"/>
            <a:ext cx="2592288" cy="1152128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tx1"/>
                </a:solidFill>
              </a:rPr>
              <a:t>Analysis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4488" y="50851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4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2"/>
          <p:cNvSpPr/>
          <p:nvPr/>
        </p:nvSpPr>
        <p:spPr>
          <a:xfrm>
            <a:off x="632520" y="764704"/>
            <a:ext cx="6120680" cy="504056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Delineate the relevant forest and non-forest areas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9864" y="4462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Area delineation</a:t>
            </a:r>
            <a:endParaRPr lang="en-GB" sz="4000" b="1" dirty="0"/>
          </a:p>
        </p:txBody>
      </p:sp>
      <p:sp>
        <p:nvSpPr>
          <p:cNvPr id="19" name="Oval 18"/>
          <p:cNvSpPr/>
          <p:nvPr/>
        </p:nvSpPr>
        <p:spPr>
          <a:xfrm>
            <a:off x="200472" y="764704"/>
            <a:ext cx="504056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1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1" y="1640616"/>
            <a:ext cx="6764667" cy="45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>
          <a:xfrm>
            <a:off x="6105128" y="1196752"/>
            <a:ext cx="3584848" cy="5040560"/>
          </a:xfrm>
          <a:prstGeom prst="wedgeRoundRectCallout">
            <a:avLst>
              <a:gd name="adj1" fmla="val -65035"/>
              <a:gd name="adj2" fmla="val -20877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chemeClr val="bg1"/>
                </a:solidFill>
              </a:rPr>
              <a:t>Brazil: Municipalities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Nepal: Community forests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Ghana: All high forest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Forest definitions vary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 Municipal boundaries 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 ESA </a:t>
            </a:r>
            <a:r>
              <a:rPr lang="en-GB" sz="2400" dirty="0" err="1" smtClean="0">
                <a:solidFill>
                  <a:schemeClr val="bg1"/>
                </a:solidFill>
              </a:rPr>
              <a:t>GlobCover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sym typeface="Wingdings 2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sym typeface="Wingdings 2"/>
              </a:rPr>
              <a:t>JAXA</a:t>
            </a:r>
            <a:endParaRPr lang="en-GB" sz="2400" dirty="0" smtClean="0">
              <a:solidFill>
                <a:schemeClr val="bg1"/>
              </a:solidFill>
              <a:sym typeface="Wingdings 2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sym typeface="Wingdings 2"/>
              </a:rPr>
              <a:t> Hansen </a:t>
            </a:r>
            <a:r>
              <a:rPr lang="en-GB" sz="2400" dirty="0" smtClean="0">
                <a:solidFill>
                  <a:schemeClr val="bg1"/>
                </a:solidFill>
                <a:sym typeface="Wingdings 2"/>
              </a:rPr>
              <a:t>et al</a:t>
            </a:r>
            <a:endParaRPr lang="en-GB" sz="2400" dirty="0" smtClean="0">
              <a:solidFill>
                <a:schemeClr val="bg1"/>
              </a:solidFill>
              <a:sym typeface="Wingdings 2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sym typeface="Wingdings 2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sym typeface="Wingdings 2"/>
              </a:rPr>
              <a:t>Modis</a:t>
            </a:r>
            <a:r>
              <a:rPr lang="en-GB" sz="2400" dirty="0" smtClean="0">
                <a:solidFill>
                  <a:schemeClr val="bg1"/>
                </a:solidFill>
                <a:sym typeface="Wingdings 2"/>
              </a:rPr>
              <a:t> VCF </a:t>
            </a:r>
            <a:r>
              <a:rPr lang="en-GB" sz="2400" dirty="0" smtClean="0">
                <a:solidFill>
                  <a:schemeClr val="bg1"/>
                </a:solidFill>
                <a:sym typeface="Wingdings 2"/>
              </a:rPr>
              <a:t>  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National maps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6816" y="620688"/>
            <a:ext cx="64958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>
          <a:xfrm>
            <a:off x="632520" y="764704"/>
            <a:ext cx="2448272" cy="504056"/>
          </a:xfrm>
          <a:prstGeom prst="wedgeRoundRectCallout">
            <a:avLst>
              <a:gd name="adj1" fmla="val -54611"/>
              <a:gd name="adj2" fmla="val -217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tx1"/>
                </a:solidFill>
              </a:rPr>
              <a:t>Develop risk maps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60512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Risk Mapping </a:t>
            </a:r>
            <a:endParaRPr lang="en-GB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0472" y="620688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2</a:t>
            </a:r>
            <a:endParaRPr lang="en-GB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200472" y="1412776"/>
            <a:ext cx="3456384" cy="4032448"/>
          </a:xfrm>
          <a:prstGeom prst="wedgeRoundRectCallout">
            <a:avLst>
              <a:gd name="adj1" fmla="val 63579"/>
              <a:gd name="adj2" fmla="val -20877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Cerrado</a:t>
            </a:r>
            <a:r>
              <a:rPr lang="en-GB" sz="2000" dirty="0" smtClean="0">
                <a:solidFill>
                  <a:schemeClr val="bg1"/>
                </a:solidFill>
              </a:rPr>
              <a:t> loss is driven mainly by agricultural expansion. We have made an initial map using the following possible risk factors.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Proximity to roads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Proximity to previous loss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Not-PPA or LR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Rainfall &gt;1000 mm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 Flat topography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12" y="404664"/>
            <a:ext cx="595028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560512" y="-2738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/>
              <a:t>Risk Categories</a:t>
            </a:r>
            <a:endParaRPr lang="en-GB" sz="4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72" y="6321084"/>
            <a:ext cx="991720" cy="492292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00472" y="692696"/>
            <a:ext cx="3384376" cy="5472608"/>
          </a:xfrm>
          <a:prstGeom prst="wedgeRoundRectCallout">
            <a:avLst>
              <a:gd name="adj1" fmla="val 63579"/>
              <a:gd name="adj2" fmla="val -20877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 smtClean="0">
                <a:solidFill>
                  <a:schemeClr val="bg1"/>
                </a:solidFill>
              </a:rPr>
              <a:t>Risk factors grouped into: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b="1" dirty="0" smtClean="0">
                <a:solidFill>
                  <a:schemeClr val="bg1"/>
                </a:solidFill>
              </a:rPr>
              <a:t>A</a:t>
            </a:r>
            <a:r>
              <a:rPr lang="en-GB" sz="2000" dirty="0" smtClean="0">
                <a:solidFill>
                  <a:schemeClr val="bg1"/>
                </a:solidFill>
              </a:rPr>
              <a:t>ccessibility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b="1" dirty="0" smtClean="0">
                <a:solidFill>
                  <a:schemeClr val="bg1"/>
                </a:solidFill>
              </a:rPr>
              <a:t>C</a:t>
            </a:r>
            <a:r>
              <a:rPr lang="en-GB" sz="2000" dirty="0" smtClean="0">
                <a:solidFill>
                  <a:schemeClr val="bg1"/>
                </a:solidFill>
              </a:rPr>
              <a:t>ultivability / </a:t>
            </a:r>
            <a:r>
              <a:rPr lang="en-GB" sz="2000" b="1" dirty="0" smtClean="0">
                <a:solidFill>
                  <a:schemeClr val="bg1"/>
                </a:solidFill>
              </a:rPr>
              <a:t>E</a:t>
            </a:r>
            <a:r>
              <a:rPr lang="en-GB" sz="2000" dirty="0" smtClean="0">
                <a:solidFill>
                  <a:schemeClr val="bg1"/>
                </a:solidFill>
              </a:rPr>
              <a:t>xtractable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  </a:t>
            </a:r>
            <a:r>
              <a:rPr lang="en-GB" sz="2000" b="1" dirty="0" smtClean="0">
                <a:solidFill>
                  <a:schemeClr val="bg1"/>
                </a:solidFill>
              </a:rPr>
              <a:t>U</a:t>
            </a:r>
            <a:r>
              <a:rPr lang="en-GB" sz="2000" dirty="0" smtClean="0">
                <a:solidFill>
                  <a:schemeClr val="bg1"/>
                </a:solidFill>
              </a:rPr>
              <a:t>nprotected – Protected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Are used to classify areas into 5 categories of expected loss and damage within 20 years, in absence of intervention: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u="sng" dirty="0" smtClean="0">
                <a:solidFill>
                  <a:schemeClr val="bg1"/>
                </a:solidFill>
              </a:rPr>
              <a:t>Category</a:t>
            </a:r>
            <a:r>
              <a:rPr lang="en-GB" sz="2000" dirty="0" smtClean="0">
                <a:solidFill>
                  <a:schemeClr val="bg1"/>
                </a:solidFill>
              </a:rPr>
              <a:t>    </a:t>
            </a:r>
            <a:r>
              <a:rPr lang="en-GB" sz="2000" u="sng" dirty="0" smtClean="0">
                <a:solidFill>
                  <a:schemeClr val="bg1"/>
                </a:solidFill>
              </a:rPr>
              <a:t>% area loss  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V. High            &gt;80%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High                60-80%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Med                40-60%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Low                 20-40%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V. Low              &lt;20%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88904" y="5157192"/>
            <a:ext cx="5616624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600" b="1" dirty="0" smtClean="0"/>
              <a:t>Example from Amazonia</a:t>
            </a:r>
            <a:r>
              <a:rPr lang="en-GB" sz="1200" dirty="0" smtClean="0"/>
              <a:t>, based on work by </a:t>
            </a:r>
            <a:r>
              <a:rPr lang="en-GB" sz="1200" dirty="0" err="1" smtClean="0"/>
              <a:t>Soares-Filho</a:t>
            </a:r>
            <a:r>
              <a:rPr lang="en-GB" sz="1200" dirty="0" smtClean="0"/>
              <a:t> B. S.A., </a:t>
            </a:r>
            <a:r>
              <a:rPr lang="en-GB" sz="1200" dirty="0" err="1" smtClean="0"/>
              <a:t>Nepstad</a:t>
            </a:r>
            <a:r>
              <a:rPr lang="en-GB" sz="1200" dirty="0" smtClean="0"/>
              <a:t>, D., Curran, L., </a:t>
            </a:r>
            <a:r>
              <a:rPr lang="en-GB" sz="1200" dirty="0" err="1" smtClean="0"/>
              <a:t>Voll</a:t>
            </a:r>
            <a:r>
              <a:rPr lang="en-GB" sz="1200" dirty="0" smtClean="0"/>
              <a:t>, E., </a:t>
            </a:r>
            <a:r>
              <a:rPr lang="en-GB" sz="1200" dirty="0" err="1" smtClean="0"/>
              <a:t>Cerqueira,G</a:t>
            </a:r>
            <a:r>
              <a:rPr lang="en-GB" sz="1200" dirty="0" smtClean="0"/>
              <a:t>., Garcia, R. A., Ramos, C. A., </a:t>
            </a:r>
            <a:r>
              <a:rPr lang="en-GB" sz="1200" dirty="0" err="1" smtClean="0"/>
              <a:t>Mcdonald</a:t>
            </a:r>
            <a:r>
              <a:rPr lang="en-GB" sz="1200" dirty="0" smtClean="0"/>
              <a:t>,  A., Lefebvre, P., Schlesinger, P. (2006). Modelling conservation in the Amazon basin. Nature, London, v. 440, pp. 520-523.  </a:t>
            </a:r>
            <a:r>
              <a:rPr lang="en-GB" sz="1200" b="1" dirty="0" smtClean="0"/>
              <a:t>Past Deforestation overlay = PRODES</a:t>
            </a:r>
          </a:p>
          <a:p>
            <a:endParaRPr lang="en-GB" sz="1600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416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metrica">
      <a:dk1>
        <a:srgbClr val="022356"/>
      </a:dk1>
      <a:lt1>
        <a:sysClr val="window" lastClr="FFFFFF"/>
      </a:lt1>
      <a:dk2>
        <a:srgbClr val="033480"/>
      </a:dk2>
      <a:lt2>
        <a:srgbClr val="EEEEEE"/>
      </a:lt2>
      <a:accent1>
        <a:srgbClr val="0044A9"/>
      </a:accent1>
      <a:accent2>
        <a:srgbClr val="66BA00"/>
      </a:accent2>
      <a:accent3>
        <a:srgbClr val="BFD0E9"/>
      </a:accent3>
      <a:accent4>
        <a:srgbClr val="D9EEBF"/>
      </a:accent4>
      <a:accent5>
        <a:srgbClr val="4267A0"/>
      </a:accent5>
      <a:accent6>
        <a:srgbClr val="FF6A00"/>
      </a:accent6>
      <a:hlink>
        <a:srgbClr val="66BA00"/>
      </a:hlink>
      <a:folHlink>
        <a:srgbClr val="66BA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21157</TotalTime>
  <Words>889</Words>
  <Application>Microsoft Office PowerPoint</Application>
  <PresentationFormat>A4 Paper (210x297 mm)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tipper</dc:creator>
  <cp:lastModifiedBy>richard tipper</cp:lastModifiedBy>
  <cp:revision>123</cp:revision>
  <dcterms:created xsi:type="dcterms:W3CDTF">2010-07-22T08:59:22Z</dcterms:created>
  <dcterms:modified xsi:type="dcterms:W3CDTF">2015-03-03T21:41:53Z</dcterms:modified>
</cp:coreProperties>
</file>