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2" r:id="rId3"/>
    <p:sldId id="346" r:id="rId4"/>
    <p:sldId id="319" r:id="rId5"/>
    <p:sldId id="266" r:id="rId6"/>
    <p:sldId id="325" r:id="rId7"/>
    <p:sldId id="332" r:id="rId8"/>
    <p:sldId id="331" r:id="rId9"/>
    <p:sldId id="327" r:id="rId10"/>
    <p:sldId id="329" r:id="rId11"/>
    <p:sldId id="345" r:id="rId12"/>
    <p:sldId id="347" r:id="rId13"/>
    <p:sldId id="333" r:id="rId14"/>
    <p:sldId id="334" r:id="rId15"/>
    <p:sldId id="343" r:id="rId16"/>
    <p:sldId id="335" r:id="rId17"/>
    <p:sldId id="337" r:id="rId18"/>
    <p:sldId id="338" r:id="rId19"/>
    <p:sldId id="340" r:id="rId20"/>
    <p:sldId id="34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" initials="P" lastIdx="4" clrIdx="0"/>
  <p:cmAuthor id="1" name="SLEEK Archive" initials="SA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 autoAdjust="0"/>
    <p:restoredTop sz="99618" autoAdjust="0"/>
  </p:normalViewPr>
  <p:slideViewPr>
    <p:cSldViewPr>
      <p:cViewPr varScale="1">
        <p:scale>
          <a:sx n="89" d="100"/>
          <a:sy n="89" d="100"/>
        </p:scale>
        <p:origin x="-6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A2AB6-3391-FA4C-9612-07F6542C3576}" type="datetimeFigureOut">
              <a:rPr lang="en-US" smtClean="0"/>
              <a:t>3/2/15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0080B-76AE-3843-B68C-CA508772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37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6EF6C-F993-6340-86B4-28128CC80AFC}" type="datetimeFigureOut">
              <a:rPr lang="en-US" smtClean="0"/>
              <a:t>3/2/15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5BCCE-FA00-B044-AB22-DFCD0F14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6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design should</a:t>
            </a:r>
            <a:r>
              <a:rPr lang="en-US" baseline="0" dirty="0" smtClean="0"/>
              <a:t> not begin with a technical discussion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What are the government’s requirements? – international reporting, national information requirements/national policy requirements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What are the market requirements?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Follow mandates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5BCCE-FA00-B044-AB22-DFCD0F14B5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C298-C3D2-45BA-9D61-5F4641DA8740}" type="datetimeFigureOut">
              <a:rPr lang="en-AU" smtClean="0"/>
              <a:t>3/2/15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7586-2853-4585-BCD0-1A79B8A72D28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Description: CCI_ClimateSummit_logo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6216223"/>
            <a:ext cx="1133936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847921"/>
            <a:ext cx="854105" cy="8001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1292225" y="51197"/>
            <a:ext cx="6559550" cy="2225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>
              <a:spcAft>
                <a:spcPts val="600"/>
              </a:spcAft>
              <a:buFont typeface="Symbol"/>
              <a:buBlip>
                <a:blip r:embed="rId3"/>
              </a:buBlip>
              <a:tabLst>
                <a:tab pos="457200" algn="l"/>
              </a:tabLst>
            </a:pPr>
            <a:r>
              <a:rPr lang="en-AU" sz="10000" i="1" smtClean="0">
                <a:solidFill>
                  <a:srgbClr val="006600"/>
                </a:solidFill>
                <a:effectLst/>
                <a:latin typeface="Bookman Old Style"/>
                <a:ea typeface="Calibri"/>
                <a:cs typeface="Times New Roman"/>
              </a:rPr>
              <a:t>SL</a:t>
            </a:r>
            <a:r>
              <a:rPr lang="en-AU" sz="10000" i="1" smtClean="0">
                <a:solidFill>
                  <a:srgbClr val="FF0000"/>
                </a:solidFill>
                <a:effectLst/>
                <a:latin typeface="Bookman Old Style"/>
                <a:ea typeface="Calibri"/>
                <a:cs typeface="Times New Roman"/>
              </a:rPr>
              <a:t>EE</a:t>
            </a:r>
            <a:r>
              <a:rPr lang="en-AU" sz="10000" i="1" smtClean="0">
                <a:effectLst/>
                <a:latin typeface="Bookman Old Style"/>
                <a:ea typeface="Calibri"/>
                <a:cs typeface="Times New Roman"/>
              </a:rPr>
              <a:t>K</a:t>
            </a:r>
            <a:endParaRPr lang="en-A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800" i="1" dirty="0">
                <a:solidFill>
                  <a:srgbClr val="006600"/>
                </a:solidFill>
                <a:effectLst/>
                <a:latin typeface="Bookman Old Style"/>
                <a:ea typeface="Times New Roman"/>
                <a:cs typeface="Times New Roman"/>
              </a:rPr>
              <a:t>System for</a:t>
            </a:r>
            <a:r>
              <a:rPr lang="en-US" sz="1800" i="1" dirty="0">
                <a:effectLst/>
                <a:latin typeface="Bookman Old Style"/>
                <a:ea typeface="Times New Roman"/>
                <a:cs typeface="Times New Roman"/>
              </a:rPr>
              <a:t> </a:t>
            </a:r>
            <a:r>
              <a:rPr lang="en-US" sz="1800" i="1" dirty="0">
                <a:solidFill>
                  <a:srgbClr val="FF0000"/>
                </a:solidFill>
                <a:effectLst/>
                <a:latin typeface="Bookman Old Style"/>
                <a:ea typeface="Times New Roman"/>
                <a:cs typeface="Times New Roman"/>
              </a:rPr>
              <a:t>Land-based Emissions </a:t>
            </a:r>
            <a:r>
              <a:rPr lang="en-US" sz="1800" i="1" dirty="0">
                <a:effectLst/>
                <a:latin typeface="Bookman Old Style"/>
                <a:ea typeface="Times New Roman"/>
                <a:cs typeface="Times New Roman"/>
              </a:rPr>
              <a:t>Estimation in Kenya</a:t>
            </a:r>
            <a:endParaRPr lang="en-AU" sz="1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869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A3A-2CB6-49DB-A50A-03BF5F41AE78}" type="datetimeFigureOut">
              <a:rPr lang="en-AU" smtClean="0"/>
              <a:t>3/2/15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361-8BBA-427C-9BA0-61C109011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A3A-2CB6-49DB-A50A-03BF5F41AE78}" type="datetimeFigureOut">
              <a:rPr lang="en-AU" smtClean="0"/>
              <a:t>3/2/15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361-8BBA-427C-9BA0-61C109011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81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7586-2853-4585-BCD0-1A79B8A72D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18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A3A-2CB6-49DB-A50A-03BF5F41AE78}" type="datetimeFigureOut">
              <a:rPr lang="en-AU" smtClean="0"/>
              <a:t>3/2/15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361-8BBA-427C-9BA0-61C109011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07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A3A-2CB6-49DB-A50A-03BF5F41AE78}" type="datetimeFigureOut">
              <a:rPr lang="en-AU" smtClean="0"/>
              <a:t>3/2/15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361-8BBA-427C-9BA0-61C109011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94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A3A-2CB6-49DB-A50A-03BF5F41AE78}" type="datetimeFigureOut">
              <a:rPr lang="en-AU" smtClean="0"/>
              <a:t>3/2/15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361-8BBA-427C-9BA0-61C109011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02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A3A-2CB6-49DB-A50A-03BF5F41AE78}" type="datetimeFigureOut">
              <a:rPr lang="en-AU" smtClean="0"/>
              <a:t>3/2/15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361-8BBA-427C-9BA0-61C109011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714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A3A-2CB6-49DB-A50A-03BF5F41AE78}" type="datetimeFigureOut">
              <a:rPr lang="en-AU" smtClean="0"/>
              <a:t>3/2/15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361-8BBA-427C-9BA0-61C109011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4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A3A-2CB6-49DB-A50A-03BF5F41AE78}" type="datetimeFigureOut">
              <a:rPr lang="en-AU" smtClean="0"/>
              <a:t>3/2/15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361-8BBA-427C-9BA0-61C109011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82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A3A-2CB6-49DB-A50A-03BF5F41AE78}" type="datetimeFigureOut">
              <a:rPr lang="en-AU" smtClean="0"/>
              <a:t>3/2/15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361-8BBA-427C-9BA0-61C109011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255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DC298-C3D2-45BA-9D61-5F4641DA8740}" type="datetimeFigureOut">
              <a:rPr lang="en-AU" smtClean="0"/>
              <a:t>3/2/15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7586-2853-4585-BCD0-1A79B8A72D28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Description: CCI_ClimateSummit_logo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6216223"/>
            <a:ext cx="1133936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847921"/>
            <a:ext cx="854105" cy="80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99395"/>
            <a:ext cx="824136" cy="541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8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jpe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395536" y="4407247"/>
            <a:ext cx="83529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i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46" y="649005"/>
            <a:ext cx="6025108" cy="35000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08" y="5351246"/>
            <a:ext cx="1152126" cy="116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escription: CCI_ClimateSummit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46315"/>
            <a:ext cx="1458352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7" y="5562797"/>
            <a:ext cx="1905000" cy="85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422108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Clinton </a:t>
            </a:r>
            <a:r>
              <a:rPr lang="en-US" sz="2800" b="1" dirty="0" smtClean="0"/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415486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9" y="1063828"/>
            <a:ext cx="8199884" cy="5794172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16632"/>
            <a:ext cx="9252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</a:rPr>
              <a:t>MRV systems are complex to build</a:t>
            </a:r>
            <a:endParaRPr lang="en-US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0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2696"/>
            <a:ext cx="6062472" cy="6165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Institutional</a:t>
            </a:r>
            <a:r>
              <a:rPr lang="en-AU" sz="4000" dirty="0">
                <a:solidFill>
                  <a:schemeClr val="accent6">
                    <a:lumMod val="50000"/>
                  </a:schemeClr>
                </a:solidFill>
              </a:rPr>
              <a:t> Arrangements are </a:t>
            </a:r>
            <a:r>
              <a:rPr lang="en-AU" sz="4000" dirty="0" smtClean="0">
                <a:solidFill>
                  <a:schemeClr val="accent6">
                    <a:lumMod val="50000"/>
                  </a:schemeClr>
                </a:solidFill>
              </a:rPr>
              <a:t>Key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5000" dirty="0" smtClean="0">
                <a:solidFill>
                  <a:schemeClr val="accent6">
                    <a:lumMod val="50000"/>
                  </a:schemeClr>
                </a:solidFill>
              </a:rPr>
              <a:t>Misguided </a:t>
            </a:r>
            <a:r>
              <a:rPr lang="en-AU" sz="5000" dirty="0" smtClean="0">
                <a:solidFill>
                  <a:schemeClr val="accent6">
                    <a:lumMod val="50000"/>
                  </a:schemeClr>
                </a:solidFill>
              </a:rPr>
              <a:t>Approach to MRV</a:t>
            </a:r>
            <a:endParaRPr lang="en-AU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4167"/>
            <a:ext cx="8191822" cy="4351338"/>
          </a:xfrm>
        </p:spPr>
        <p:txBody>
          <a:bodyPr>
            <a:normAutofit/>
          </a:bodyPr>
          <a:lstStyle/>
          <a:p>
            <a:r>
              <a:rPr lang="en-AU" sz="2700" dirty="0" smtClean="0"/>
              <a:t>Not starting with the why and what</a:t>
            </a:r>
          </a:p>
          <a:p>
            <a:r>
              <a:rPr lang="en-AU" sz="2700" dirty="0" smtClean="0"/>
              <a:t>Immediate conclusion jumping based on what people are interested in, e.g.</a:t>
            </a:r>
          </a:p>
          <a:p>
            <a:pPr lvl="1"/>
            <a:r>
              <a:rPr lang="en-AU" sz="2400" dirty="0" smtClean="0"/>
              <a:t>Need x plots</a:t>
            </a:r>
          </a:p>
          <a:p>
            <a:pPr lvl="2"/>
            <a:r>
              <a:rPr lang="en-AU" sz="2100" dirty="0" smtClean="0"/>
              <a:t>Then argue if circular, square </a:t>
            </a:r>
            <a:r>
              <a:rPr lang="en-AU" sz="2100" dirty="0" err="1" smtClean="0"/>
              <a:t>etc</a:t>
            </a:r>
            <a:endParaRPr lang="en-AU" sz="2100" dirty="0" smtClean="0"/>
          </a:p>
          <a:p>
            <a:pPr lvl="1"/>
            <a:r>
              <a:rPr lang="en-AU" sz="2400" dirty="0" smtClean="0"/>
              <a:t>Need x remote sensing data</a:t>
            </a:r>
          </a:p>
          <a:p>
            <a:pPr lvl="2"/>
            <a:r>
              <a:rPr lang="en-AU" sz="2100" dirty="0" smtClean="0"/>
              <a:t>Because it is already there or</a:t>
            </a:r>
          </a:p>
          <a:p>
            <a:pPr lvl="2"/>
            <a:r>
              <a:rPr lang="en-AU" sz="2100" dirty="0" smtClean="0"/>
              <a:t>Because it is the latest thing</a:t>
            </a:r>
          </a:p>
          <a:p>
            <a:r>
              <a:rPr lang="en-AU" sz="2700" dirty="0" smtClean="0"/>
              <a:t>Lack of focus on national system needs </a:t>
            </a:r>
          </a:p>
          <a:p>
            <a:pPr lvl="1"/>
            <a:r>
              <a:rPr lang="en-AU" sz="2400" dirty="0" smtClean="0"/>
              <a:t>Retrofitting required</a:t>
            </a:r>
            <a:endParaRPr lang="en-AU" sz="2700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6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88670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</a:rPr>
              <a:t>So what lessons should we consider in building sustainable MRV systems in developing countries? </a:t>
            </a:r>
            <a:endParaRPr lang="en-US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6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4284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</a:rPr>
              <a:t>Step 1: build strong foundations within the country</a:t>
            </a:r>
            <a:endParaRPr lang="en-US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96983"/>
            <a:ext cx="6624736" cy="44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2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8670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</a:rPr>
              <a:t>Step 2: identify the data that’s in the country and fill the gaps</a:t>
            </a:r>
            <a:endParaRPr lang="en-US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8" y="1964698"/>
            <a:ext cx="7620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8670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</a:rPr>
              <a:t>Step 3: reduce the costs by making the calculator generic</a:t>
            </a:r>
            <a:endParaRPr lang="en-US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7" t="21987" r="43275" b="21986"/>
          <a:stretch/>
        </p:blipFill>
        <p:spPr>
          <a:xfrm>
            <a:off x="2627784" y="2132856"/>
            <a:ext cx="3528392" cy="45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1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217024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</a:rPr>
              <a:t>Step 4: improve the return on investment and foster political will for continued data by harnessing the data to meet development challenges</a:t>
            </a:r>
            <a:endParaRPr lang="en-US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29000"/>
            <a:ext cx="5256584" cy="31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6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886700" cy="1325563"/>
          </a:xfrm>
        </p:spPr>
        <p:txBody>
          <a:bodyPr>
            <a:noAutofit/>
          </a:bodyPr>
          <a:lstStyle/>
          <a:p>
            <a:pPr lvl="1" algn="ctr"/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If the international community wants MRV systems in developing countries they need to be </a:t>
            </a:r>
            <a:r>
              <a:rPr lang="en-US" sz="5000" kern="1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built</a:t>
            </a:r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in a way that supports broad development priorities </a:t>
            </a:r>
            <a:endParaRPr lang="en-US" sz="5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9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964488" cy="3666189"/>
          </a:xfrm>
        </p:spPr>
        <p:txBody>
          <a:bodyPr>
            <a:normAutofit/>
          </a:bodyPr>
          <a:lstStyle/>
          <a:p>
            <a:pPr lvl="1"/>
            <a:r>
              <a:rPr lang="en-US" sz="3500" dirty="0" smtClean="0"/>
              <a:t>Monitoring progress towards 10% forest </a:t>
            </a:r>
            <a:r>
              <a:rPr lang="en-US" sz="3500" dirty="0"/>
              <a:t>cover </a:t>
            </a:r>
          </a:p>
          <a:p>
            <a:pPr lvl="1"/>
            <a:r>
              <a:rPr lang="en-US" sz="3500" dirty="0" smtClean="0"/>
              <a:t>Improving crop choice for farmers </a:t>
            </a:r>
            <a:endParaRPr lang="en-US" sz="3500" dirty="0"/>
          </a:p>
          <a:p>
            <a:pPr lvl="1"/>
            <a:r>
              <a:rPr lang="en-US" sz="3500" dirty="0" smtClean="0"/>
              <a:t>REDD</a:t>
            </a:r>
            <a:r>
              <a:rPr lang="en-US" sz="3500" dirty="0"/>
              <a:t>+ tool</a:t>
            </a:r>
          </a:p>
          <a:p>
            <a:pPr lvl="1"/>
            <a:r>
              <a:rPr lang="en-US" sz="3500" dirty="0" smtClean="0"/>
              <a:t>Weather index based insurance </a:t>
            </a:r>
            <a:endParaRPr lang="en-US" sz="3500" dirty="0"/>
          </a:p>
          <a:p>
            <a:pPr lvl="1"/>
            <a:r>
              <a:rPr lang="en-US" sz="3500" dirty="0" smtClean="0"/>
              <a:t>Prioritization </a:t>
            </a:r>
            <a:r>
              <a:rPr lang="en-US" sz="3500" dirty="0"/>
              <a:t>of development </a:t>
            </a:r>
            <a:r>
              <a:rPr lang="en-US" sz="3500" dirty="0" smtClean="0"/>
              <a:t> interventions </a:t>
            </a:r>
            <a:endParaRPr lang="en-US" sz="3500" dirty="0"/>
          </a:p>
          <a:p>
            <a:endParaRPr lang="en-AU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000" dirty="0" smtClean="0">
                <a:solidFill>
                  <a:schemeClr val="accent6">
                    <a:lumMod val="50000"/>
                  </a:schemeClr>
                </a:solidFill>
              </a:rPr>
              <a:t>Examples of apps that SLEEK could support in Kenya</a:t>
            </a:r>
            <a:endParaRPr lang="en-AU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860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AU" sz="5000" dirty="0" smtClean="0">
                <a:solidFill>
                  <a:schemeClr val="accent6">
                    <a:lumMod val="50000"/>
                  </a:schemeClr>
                </a:solidFill>
              </a:rPr>
              <a:t>Key Messages</a:t>
            </a:r>
            <a:endParaRPr lang="en-AU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89" y="1988840"/>
            <a:ext cx="8191822" cy="4351338"/>
          </a:xfrm>
        </p:spPr>
        <p:txBody>
          <a:bodyPr>
            <a:normAutofit/>
          </a:bodyPr>
          <a:lstStyle/>
          <a:p>
            <a:pPr lvl="1"/>
            <a:r>
              <a:rPr lang="en-US" sz="3400" dirty="0" smtClean="0"/>
              <a:t>MRV </a:t>
            </a:r>
            <a:r>
              <a:rPr lang="en-US" sz="3400" dirty="0" smtClean="0"/>
              <a:t>Systems need to deliver more than emissions estimation – they must help governments deal with issues that matter to </a:t>
            </a:r>
            <a:r>
              <a:rPr lang="en-US" sz="3400" dirty="0" smtClean="0"/>
              <a:t>them</a:t>
            </a:r>
          </a:p>
          <a:p>
            <a:pPr lvl="1"/>
            <a:endParaRPr lang="en-US" sz="3400" dirty="0"/>
          </a:p>
          <a:p>
            <a:pPr lvl="1"/>
            <a:r>
              <a:rPr lang="en-US" sz="3400" dirty="0" smtClean="0"/>
              <a:t>Development of MRV </a:t>
            </a:r>
            <a:r>
              <a:rPr lang="en-US" sz="3400" dirty="0"/>
              <a:t>Systems </a:t>
            </a:r>
            <a:r>
              <a:rPr lang="en-US" sz="3400" dirty="0" smtClean="0"/>
              <a:t>need to start with the ‘why’ and ‘what’</a:t>
            </a:r>
            <a:endParaRPr lang="en-US" sz="3400" dirty="0"/>
          </a:p>
          <a:p>
            <a:pPr lvl="1"/>
            <a:endParaRPr lang="en-AU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9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3782612" cy="2376264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AU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568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5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000" b="1" dirty="0" smtClean="0">
                <a:solidFill>
                  <a:srgbClr val="3366FF"/>
                </a:solidFill>
              </a:rPr>
              <a:t>Today’s </a:t>
            </a:r>
            <a:r>
              <a:rPr lang="en-US" sz="5000" b="1" dirty="0" smtClean="0">
                <a:solidFill>
                  <a:srgbClr val="3366FF"/>
                </a:solidFill>
              </a:rPr>
              <a:t>take home message</a:t>
            </a:r>
            <a:r>
              <a:rPr lang="en-US" sz="5000" dirty="0" smtClean="0">
                <a:solidFill>
                  <a:srgbClr val="3366FF"/>
                </a:solidFill>
              </a:rPr>
              <a:t> </a:t>
            </a:r>
            <a:r>
              <a:rPr lang="en-US" sz="5000" dirty="0" smtClean="0">
                <a:solidFill>
                  <a:srgbClr val="3366FF"/>
                </a:solidFill>
              </a:rPr>
              <a:t/>
            </a:r>
            <a:br>
              <a:rPr lang="en-US" sz="5000" dirty="0" smtClean="0">
                <a:solidFill>
                  <a:srgbClr val="3366FF"/>
                </a:solidFill>
              </a:rPr>
            </a:br>
            <a:r>
              <a:rPr lang="en-US" sz="5000" dirty="0" smtClean="0">
                <a:solidFill>
                  <a:srgbClr val="3366FF"/>
                </a:solidFill>
              </a:rPr>
              <a:t/>
            </a:r>
            <a:br>
              <a:rPr lang="en-US" sz="5000" dirty="0" smtClean="0">
                <a:solidFill>
                  <a:srgbClr val="3366FF"/>
                </a:solidFill>
              </a:rPr>
            </a:br>
            <a:r>
              <a:rPr lang="en-US" sz="5000" dirty="0" smtClean="0">
                <a:solidFill>
                  <a:srgbClr val="3366FF"/>
                </a:solidFill>
              </a:rPr>
              <a:t>MRV development needs to start with the ‘why’ – and to be sustainable, it </a:t>
            </a:r>
            <a:r>
              <a:rPr lang="en-US" sz="5000" dirty="0" smtClean="0">
                <a:solidFill>
                  <a:srgbClr val="3366FF"/>
                </a:solidFill>
              </a:rPr>
              <a:t>must be more than just carbon</a:t>
            </a:r>
            <a:endParaRPr lang="en-US" sz="5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2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860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AU" sz="5000" dirty="0" smtClean="0">
                <a:solidFill>
                  <a:schemeClr val="accent6">
                    <a:lumMod val="50000"/>
                  </a:schemeClr>
                </a:solidFill>
              </a:rPr>
              <a:t>What is SLEEK?</a:t>
            </a:r>
            <a:endParaRPr lang="en-AU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89" y="1988840"/>
            <a:ext cx="8191822" cy="4351338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/>
              <a:t>A system for estimating emissions and removals from the land sector that meets all reporting requirements</a:t>
            </a:r>
          </a:p>
          <a:p>
            <a:pPr lvl="1"/>
            <a:r>
              <a:rPr lang="en-US" sz="3000" dirty="0" smtClean="0"/>
              <a:t>It is a complete system</a:t>
            </a:r>
          </a:p>
          <a:p>
            <a:pPr lvl="2"/>
            <a:r>
              <a:rPr lang="en-US" sz="2700" smtClean="0"/>
              <a:t>Not </a:t>
            </a:r>
            <a:r>
              <a:rPr lang="en-US" sz="2700" dirty="0" smtClean="0"/>
              <a:t>just models and data</a:t>
            </a:r>
          </a:p>
          <a:p>
            <a:pPr lvl="2"/>
            <a:r>
              <a:rPr lang="en-US" sz="2700" dirty="0" smtClean="0"/>
              <a:t>Include administrative processes, reporting processes, analysis and inputs to policy</a:t>
            </a:r>
          </a:p>
          <a:p>
            <a:pPr lvl="1"/>
            <a:r>
              <a:rPr lang="en-US" sz="3000" dirty="0" smtClean="0"/>
              <a:t>It’s also supporting Kenya’s domestic agenda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1944"/>
            <a:ext cx="1907704" cy="13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5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AU" sz="5000" dirty="0" smtClean="0">
                <a:solidFill>
                  <a:schemeClr val="accent6">
                    <a:lumMod val="50000"/>
                  </a:schemeClr>
                </a:solidFill>
              </a:rPr>
              <a:t>Why are we doing SLEEK?</a:t>
            </a:r>
            <a:endParaRPr lang="en-AU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1944"/>
            <a:ext cx="1907704" cy="1347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14613" r="4660"/>
          <a:stretch/>
        </p:blipFill>
        <p:spPr>
          <a:xfrm>
            <a:off x="4932040" y="2204864"/>
            <a:ext cx="3960440" cy="317363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r="5922"/>
          <a:stretch/>
        </p:blipFill>
        <p:spPr>
          <a:xfrm>
            <a:off x="323528" y="1330081"/>
            <a:ext cx="4157449" cy="3196250"/>
          </a:xfrm>
        </p:spPr>
      </p:pic>
    </p:spTree>
    <p:extLst>
      <p:ext uri="{BB962C8B-B14F-4D97-AF65-F5344CB8AC3E}">
        <p14:creationId xmlns:p14="http://schemas.microsoft.com/office/powerpoint/2010/main" val="130647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1944"/>
            <a:ext cx="1907704" cy="1347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57412"/>
            <a:ext cx="6264696" cy="41764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568" y="45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000" dirty="0" smtClean="0">
                <a:solidFill>
                  <a:schemeClr val="accent6">
                    <a:lumMod val="50000"/>
                  </a:schemeClr>
                </a:solidFill>
              </a:rPr>
              <a:t>How did SLEEK come about?</a:t>
            </a:r>
            <a:endParaRPr lang="en-AU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9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5000" dirty="0" smtClean="0">
                <a:solidFill>
                  <a:schemeClr val="accent6">
                    <a:lumMod val="50000"/>
                  </a:schemeClr>
                </a:solidFill>
              </a:rPr>
              <a:t>What are the components of SLEEK? </a:t>
            </a:r>
            <a:endParaRPr lang="en-AU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4167"/>
            <a:ext cx="8191822" cy="4351338"/>
          </a:xfrm>
        </p:spPr>
        <p:txBody>
          <a:bodyPr>
            <a:normAutofit/>
          </a:bodyPr>
          <a:lstStyle/>
          <a:p>
            <a:r>
              <a:rPr lang="en-AU" sz="2700" dirty="0" smtClean="0"/>
              <a:t>Daily weather data and scenarios </a:t>
            </a:r>
            <a:endParaRPr lang="en-AU" sz="2700" dirty="0" smtClean="0"/>
          </a:p>
          <a:p>
            <a:r>
              <a:rPr lang="en-AU" sz="2700" dirty="0" smtClean="0"/>
              <a:t>Crop</a:t>
            </a:r>
            <a:r>
              <a:rPr lang="en-AU" sz="2700" dirty="0" smtClean="0"/>
              <a:t>, forest and plant growth curves and information about management regimes</a:t>
            </a:r>
            <a:endParaRPr lang="en-AU" sz="2700" dirty="0"/>
          </a:p>
          <a:p>
            <a:r>
              <a:rPr lang="en-AU" sz="2700" dirty="0"/>
              <a:t>Land </a:t>
            </a:r>
            <a:r>
              <a:rPr lang="en-AU" sz="2700" dirty="0" smtClean="0"/>
              <a:t>Cover maps showing change over time</a:t>
            </a:r>
            <a:endParaRPr lang="en-AU" sz="2700" dirty="0"/>
          </a:p>
          <a:p>
            <a:r>
              <a:rPr lang="en-AU" sz="2700" dirty="0" smtClean="0"/>
              <a:t>Assessments of the level of carbon stored in soils and models for tracking change over time</a:t>
            </a:r>
          </a:p>
          <a:p>
            <a:r>
              <a:rPr lang="en-AU" sz="2700" dirty="0" smtClean="0"/>
              <a:t>Assessments and models of the drivers of Land </a:t>
            </a:r>
            <a:r>
              <a:rPr lang="en-AU" sz="2700" dirty="0"/>
              <a:t>Use </a:t>
            </a:r>
            <a:r>
              <a:rPr lang="en-AU" sz="2700" dirty="0" smtClean="0"/>
              <a:t>Change</a:t>
            </a:r>
            <a:endParaRPr lang="en-AU" sz="2700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9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88670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5000" dirty="0">
                <a:solidFill>
                  <a:schemeClr val="accent6">
                    <a:lumMod val="50000"/>
                  </a:schemeClr>
                </a:solidFill>
              </a:rPr>
              <a:t>What are </a:t>
            </a:r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</a:rPr>
              <a:t>the key </a:t>
            </a:r>
            <a:r>
              <a:rPr lang="en-US" sz="5000" dirty="0">
                <a:solidFill>
                  <a:schemeClr val="accent6">
                    <a:lumMod val="50000"/>
                  </a:schemeClr>
                </a:solidFill>
              </a:rPr>
              <a:t>challenges in developing an MRV </a:t>
            </a:r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</a:rPr>
              <a:t>system?</a:t>
            </a:r>
            <a:endParaRPr lang="en-US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9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07256"/>
            <a:ext cx="8232625" cy="5484987"/>
          </a:xfr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8498" y="260648"/>
            <a:ext cx="788670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</a:rPr>
              <a:t>Data is fragmented, disorganised and incomplete</a:t>
            </a:r>
            <a:endParaRPr lang="en-US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6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0356"/>
            <a:ext cx="1907704" cy="13476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66020" y="2988372"/>
            <a:ext cx="2719214" cy="595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Climate Change</a:t>
            </a:r>
            <a:endParaRPr lang="en-US" sz="3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9662" y="5990235"/>
            <a:ext cx="93610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/>
              <a:t>HIV</a:t>
            </a:r>
            <a:endParaRPr lang="en-US" sz="3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25627" y="5316980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/>
              <a:t>Maternal &amp; child health</a:t>
            </a:r>
            <a:endParaRPr lang="en-US" sz="30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63366" y="3625126"/>
            <a:ext cx="3888432" cy="494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/>
              <a:t>Infrastructure provision</a:t>
            </a:r>
            <a:endParaRPr lang="en-US" sz="30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079612" y="5104377"/>
            <a:ext cx="2772308" cy="556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/>
              <a:t>Political stability</a:t>
            </a:r>
            <a:endParaRPr lang="en-US" sz="30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87431" y="1989660"/>
            <a:ext cx="3128578" cy="595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/>
              <a:t>Quality education</a:t>
            </a:r>
            <a:endParaRPr lang="en-US" sz="3000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935342" y="1946672"/>
            <a:ext cx="2719214" cy="595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/>
              <a:t>Unemployment</a:t>
            </a:r>
            <a:endParaRPr lang="en-US" sz="30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580112" y="2564904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/>
              <a:t>Gender inclusiveness</a:t>
            </a:r>
            <a:endParaRPr lang="en-US" sz="3000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466730" y="3591138"/>
            <a:ext cx="1577210" cy="440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/>
              <a:t>Conflict</a:t>
            </a:r>
            <a:endParaRPr lang="en-US" sz="300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3171614" y="6165298"/>
            <a:ext cx="3128578" cy="595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/>
              <a:t>Refugee pressure</a:t>
            </a:r>
            <a:endParaRPr lang="en-US" sz="3000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069556" y="2813553"/>
            <a:ext cx="1964328" cy="44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/>
              <a:t>Safe water</a:t>
            </a:r>
            <a:endParaRPr lang="en-US" sz="3000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2051720" y="4359177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/>
              <a:t>Agricultural development </a:t>
            </a:r>
            <a:endParaRPr lang="en-US" sz="30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68498" y="260648"/>
            <a:ext cx="8179966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</a:rPr>
              <a:t>Climate change competes with a range of pressing issues</a:t>
            </a:r>
            <a:endParaRPr lang="en-US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8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 build="allAtOnce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5570</TotalTime>
  <Words>440</Words>
  <Application>Microsoft Macintosh PowerPoint</Application>
  <PresentationFormat>On-screen Show (4:3)</PresentationFormat>
  <Paragraphs>64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Key Messages</vt:lpstr>
      <vt:lpstr>What is SLEEK?</vt:lpstr>
      <vt:lpstr>Why are we doing SLEEK?</vt:lpstr>
      <vt:lpstr>PowerPoint Presentation</vt:lpstr>
      <vt:lpstr>What are the components of SLEEK? </vt:lpstr>
      <vt:lpstr>What are the key challenges in developing an MRV system?</vt:lpstr>
      <vt:lpstr>Data is fragmented, disorganised and incomplete</vt:lpstr>
      <vt:lpstr>Climate change competes with a range of pressing issues</vt:lpstr>
      <vt:lpstr>PowerPoint Presentation</vt:lpstr>
      <vt:lpstr>PowerPoint Presentation</vt:lpstr>
      <vt:lpstr>Misguided Approach to MRV</vt:lpstr>
      <vt:lpstr>So what lessons should we consider in building sustainable MRV systems in developing countries? </vt:lpstr>
      <vt:lpstr>Step 1: build strong foundations within the country</vt:lpstr>
      <vt:lpstr>Step 2: identify the data that’s in the country and fill the gaps</vt:lpstr>
      <vt:lpstr>Step 3: reduce the costs by making the calculator generic</vt:lpstr>
      <vt:lpstr>Step 4: improve the return on investment and foster political will for continued data by harnessing the data to meet development challenges</vt:lpstr>
      <vt:lpstr>If the international community wants MRV systems in developing countries they need to be built in a way that supports broad development priorities </vt:lpstr>
      <vt:lpstr>PowerPoint Presentation</vt:lpstr>
      <vt:lpstr>    Today’s take home message   MRV development needs to start with the ‘why’ – and to be sustainable, it must be more than just carbon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Peter F Moore</dc:creator>
  <cp:lastModifiedBy>Jackson Kimani</cp:lastModifiedBy>
  <cp:revision>103</cp:revision>
  <cp:lastPrinted>2013-08-06T14:25:21Z</cp:lastPrinted>
  <dcterms:created xsi:type="dcterms:W3CDTF">2013-05-16T18:57:49Z</dcterms:created>
  <dcterms:modified xsi:type="dcterms:W3CDTF">2015-03-02T21:53:08Z</dcterms:modified>
</cp:coreProperties>
</file>