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4" r:id="rId7"/>
    <p:sldId id="265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2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FDF48-789D-6644-B50C-8605A54BA953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5A4A-AA01-E942-81E5-055459DB6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386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FDF48-789D-6644-B50C-8605A54BA953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5A4A-AA01-E942-81E5-055459DB6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56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FDF48-789D-6644-B50C-8605A54BA953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5A4A-AA01-E942-81E5-055459DB6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17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FDF48-789D-6644-B50C-8605A54BA953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5A4A-AA01-E942-81E5-055459DB6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119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FDF48-789D-6644-B50C-8605A54BA953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5A4A-AA01-E942-81E5-055459DB6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48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FDF48-789D-6644-B50C-8605A54BA953}" type="datetimeFigureOut">
              <a:rPr lang="en-US" smtClean="0"/>
              <a:t>3/2/15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5A4A-AA01-E942-81E5-055459DB6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FDF48-789D-6644-B50C-8605A54BA953}" type="datetimeFigureOut">
              <a:rPr lang="en-US" smtClean="0"/>
              <a:t>3/2/15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5A4A-AA01-E942-81E5-055459DB6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26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FDF48-789D-6644-B50C-8605A54BA953}" type="datetimeFigureOut">
              <a:rPr lang="en-US" smtClean="0"/>
              <a:t>3/2/15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5A4A-AA01-E942-81E5-055459DB6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2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FDF48-789D-6644-B50C-8605A54BA953}" type="datetimeFigureOut">
              <a:rPr lang="en-US" smtClean="0"/>
              <a:t>3/2/15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5A4A-AA01-E942-81E5-055459DB6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01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FDF48-789D-6644-B50C-8605A54BA953}" type="datetimeFigureOut">
              <a:rPr lang="en-US" smtClean="0"/>
              <a:t>3/2/15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5A4A-AA01-E942-81E5-055459DB6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192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FDF48-789D-6644-B50C-8605A54BA953}" type="datetimeFigureOut">
              <a:rPr lang="en-US" smtClean="0"/>
              <a:t>3/2/15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5A4A-AA01-E942-81E5-055459DB6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21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FDF48-789D-6644-B50C-8605A54BA953}" type="datetimeFigureOut">
              <a:rPr lang="en-US" smtClean="0"/>
              <a:t>3/2/15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D5A4A-AA01-E942-81E5-055459DB6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578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FAO Actions Related to GFOI Components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300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FAO history in forest monitoring and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Began in 1946 focused on commercial timber</a:t>
            </a:r>
          </a:p>
          <a:p>
            <a:r>
              <a:rPr lang="en-US" dirty="0" smtClean="0"/>
              <a:t>Activities involving all countries with forest</a:t>
            </a:r>
          </a:p>
          <a:p>
            <a:r>
              <a:rPr lang="en-US" dirty="0" smtClean="0"/>
              <a:t>Work in 1950’s and 1960’s included aerial imagery and starting in the 1970’s expanded to Landsat</a:t>
            </a:r>
          </a:p>
          <a:p>
            <a:r>
              <a:rPr lang="en-US" dirty="0" smtClean="0"/>
              <a:t>Purposes:</a:t>
            </a:r>
          </a:p>
          <a:p>
            <a:pPr lvl="1"/>
            <a:r>
              <a:rPr lang="en-US" dirty="0" smtClean="0"/>
              <a:t>Land classification and management</a:t>
            </a:r>
          </a:p>
          <a:p>
            <a:pPr lvl="1"/>
            <a:r>
              <a:rPr lang="en-US" dirty="0" smtClean="0"/>
              <a:t>Forest resource change</a:t>
            </a:r>
          </a:p>
          <a:p>
            <a:pPr lvl="1"/>
            <a:r>
              <a:rPr lang="en-US" dirty="0" smtClean="0"/>
              <a:t>Climate change mitigation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090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FAO actions supporting forest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Including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eeds assessments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ethods and software development</a:t>
            </a:r>
          </a:p>
          <a:p>
            <a:pPr lvl="1"/>
            <a:r>
              <a:rPr lang="en-US" dirty="0" smtClean="0"/>
              <a:t>National forest monitoring systems design</a:t>
            </a:r>
          </a:p>
          <a:p>
            <a:pPr lvl="1"/>
            <a:r>
              <a:rPr lang="en-US" dirty="0" smtClean="0"/>
              <a:t>Technical assistance in implementation</a:t>
            </a:r>
          </a:p>
          <a:p>
            <a:pPr lvl="1"/>
            <a:r>
              <a:rPr lang="en-US" dirty="0" smtClean="0"/>
              <a:t>Remote sensing support</a:t>
            </a:r>
          </a:p>
          <a:p>
            <a:pPr lvl="1"/>
            <a:r>
              <a:rPr lang="en-US" dirty="0" smtClean="0"/>
              <a:t>Capacity building </a:t>
            </a:r>
          </a:p>
          <a:p>
            <a:pPr lvl="1"/>
            <a:r>
              <a:rPr lang="en-US" dirty="0" smtClean="0"/>
              <a:t>Analysis and reporting</a:t>
            </a:r>
          </a:p>
          <a:p>
            <a:r>
              <a:rPr lang="en-US" dirty="0" smtClean="0"/>
              <a:t>Nearly all of this work is “Country engagement”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471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112 countries representing 80% of the world’s forest is measured by forest inventory</a:t>
            </a:r>
          </a:p>
          <a:p>
            <a:r>
              <a:rPr lang="en-US" dirty="0"/>
              <a:t>S</a:t>
            </a:r>
            <a:r>
              <a:rPr lang="en-US" dirty="0" smtClean="0"/>
              <a:t>atellite or aerial imagery is used on about 70% of the inventoried area</a:t>
            </a:r>
          </a:p>
          <a:p>
            <a:r>
              <a:rPr lang="en-US" dirty="0" smtClean="0"/>
              <a:t>Repeated inventories are becoming more common – but still lacking</a:t>
            </a:r>
          </a:p>
          <a:p>
            <a:r>
              <a:rPr lang="en-US" dirty="0" smtClean="0"/>
              <a:t>Most often the most important constraints are not related to a lack of image access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96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Specific-GFOI related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forest inventory support:</a:t>
            </a:r>
          </a:p>
          <a:p>
            <a:pPr lvl="1"/>
            <a:r>
              <a:rPr lang="en-US" dirty="0" smtClean="0"/>
              <a:t>Over 50 countries</a:t>
            </a:r>
          </a:p>
          <a:p>
            <a:pPr lvl="1"/>
            <a:r>
              <a:rPr lang="en-US" dirty="0" smtClean="0"/>
              <a:t>Has covered commercial timber, </a:t>
            </a:r>
            <a:r>
              <a:rPr lang="en-US" dirty="0" err="1" smtClean="0"/>
              <a:t>fuelwood</a:t>
            </a:r>
            <a:r>
              <a:rPr lang="en-US" dirty="0" smtClean="0"/>
              <a:t>, carbon stocks, multi-purpose</a:t>
            </a:r>
          </a:p>
          <a:p>
            <a:pPr lvl="1"/>
            <a:r>
              <a:rPr lang="en-US" dirty="0" smtClean="0"/>
              <a:t>Estimated investment: &gt;$100 million</a:t>
            </a:r>
          </a:p>
          <a:p>
            <a:r>
              <a:rPr lang="en-US" dirty="0" smtClean="0"/>
              <a:t>Land classification and mapping</a:t>
            </a:r>
          </a:p>
          <a:p>
            <a:pPr lvl="1"/>
            <a:r>
              <a:rPr lang="en-US" dirty="0" smtClean="0"/>
              <a:t>Remote sensing and ground surveys</a:t>
            </a:r>
          </a:p>
          <a:p>
            <a:pPr lvl="1"/>
            <a:r>
              <a:rPr lang="en-US" dirty="0" smtClean="0"/>
              <a:t>Estimated investment: &gt;$30 million</a:t>
            </a:r>
          </a:p>
        </p:txBody>
      </p:sp>
    </p:spTree>
    <p:extLst>
      <p:ext uri="{BB962C8B-B14F-4D97-AF65-F5344CB8AC3E}">
        <p14:creationId xmlns:p14="http://schemas.microsoft.com/office/powerpoint/2010/main" val="2214390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Specific-GFOI related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Capacity building (2005-present):</a:t>
            </a:r>
          </a:p>
          <a:p>
            <a:pPr lvl="1"/>
            <a:r>
              <a:rPr lang="en-US" dirty="0" smtClean="0"/>
              <a:t>Over 130 countries</a:t>
            </a:r>
          </a:p>
          <a:p>
            <a:pPr lvl="1"/>
            <a:r>
              <a:rPr lang="en-US" dirty="0" smtClean="0"/>
              <a:t>Long-term, short-term training plus institutional development</a:t>
            </a:r>
          </a:p>
          <a:p>
            <a:pPr lvl="1"/>
            <a:r>
              <a:rPr lang="en-US" dirty="0" smtClean="0"/>
              <a:t>Estimated investment: &gt;$25 million</a:t>
            </a:r>
          </a:p>
          <a:p>
            <a:r>
              <a:rPr lang="en-US" dirty="0" smtClean="0"/>
              <a:t>Software and methods development (2010-present):</a:t>
            </a:r>
          </a:p>
          <a:p>
            <a:pPr lvl="1"/>
            <a:r>
              <a:rPr lang="en-US" dirty="0" smtClean="0"/>
              <a:t>Change detection, </a:t>
            </a:r>
            <a:r>
              <a:rPr lang="en-US" dirty="0" err="1" smtClean="0"/>
              <a:t>OpenForis</a:t>
            </a:r>
            <a:r>
              <a:rPr lang="en-US" dirty="0" smtClean="0"/>
              <a:t>, SDMS, degradation</a:t>
            </a:r>
          </a:p>
          <a:p>
            <a:pPr lvl="1"/>
            <a:r>
              <a:rPr lang="en-US" dirty="0" smtClean="0"/>
              <a:t>Estimated investment: &gt;$15 million</a:t>
            </a:r>
          </a:p>
        </p:txBody>
      </p:sp>
    </p:spTree>
    <p:extLst>
      <p:ext uri="{BB962C8B-B14F-4D97-AF65-F5344CB8AC3E}">
        <p14:creationId xmlns:p14="http://schemas.microsoft.com/office/powerpoint/2010/main" val="3476312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Specific-GFOI related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Remote sensing support:</a:t>
            </a:r>
          </a:p>
          <a:p>
            <a:pPr lvl="1"/>
            <a:r>
              <a:rPr lang="en-US" dirty="0" smtClean="0"/>
              <a:t>Over 50 countries</a:t>
            </a:r>
          </a:p>
          <a:p>
            <a:pPr lvl="1"/>
            <a:r>
              <a:rPr lang="en-US" dirty="0" smtClean="0"/>
              <a:t>Image acquisition, processing, mapping, analysis, interpretation</a:t>
            </a:r>
          </a:p>
          <a:p>
            <a:pPr lvl="1"/>
            <a:r>
              <a:rPr lang="en-US" dirty="0" smtClean="0"/>
              <a:t>Wall to wall and sample based</a:t>
            </a:r>
          </a:p>
          <a:p>
            <a:pPr lvl="1"/>
            <a:r>
              <a:rPr lang="en-US" dirty="0" smtClean="0"/>
              <a:t>Estimated investment: &gt;$30 </a:t>
            </a:r>
            <a:r>
              <a:rPr lang="en-US" dirty="0" smtClean="0"/>
              <a:t>million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2996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Forest monitoring, assessment and reporting with countries is a permanent FAO mandate</a:t>
            </a:r>
          </a:p>
          <a:p>
            <a:r>
              <a:rPr lang="en-US" dirty="0" smtClean="0"/>
              <a:t>Investments in supporting member countries will continue</a:t>
            </a:r>
          </a:p>
          <a:p>
            <a:r>
              <a:rPr lang="en-US" dirty="0" smtClean="0"/>
              <a:t>REDD+ specific MRV targeted to &gt;50 countries, forest monitoring work covers 234 countries </a:t>
            </a:r>
            <a:r>
              <a:rPr lang="en-US" smtClean="0"/>
              <a:t>and territories</a:t>
            </a:r>
            <a:endParaRPr lang="en-US" dirty="0" smtClean="0"/>
          </a:p>
          <a:p>
            <a:r>
              <a:rPr lang="en-US" dirty="0" smtClean="0"/>
              <a:t>FAO is committed to communicating activities through GFOI network, participating in GFOI components and to supporting GFOI office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321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356</Words>
  <Application>Microsoft Macintosh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FAO Actions Related to GFOI Components</vt:lpstr>
      <vt:lpstr>FAO history in forest monitoring and assessment</vt:lpstr>
      <vt:lpstr>FAO actions supporting forest monitoring</vt:lpstr>
      <vt:lpstr>Context </vt:lpstr>
      <vt:lpstr>Specific-GFOI related actions</vt:lpstr>
      <vt:lpstr>Specific-GFOI related actions</vt:lpstr>
      <vt:lpstr>Specific-GFOI related actions</vt:lpstr>
      <vt:lpstr>Future plans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FAO Actions Related to GFOI Components</dc:title>
  <dc:creator>Kenneth G MacDicken</dc:creator>
  <cp:lastModifiedBy>Kenneth G MacDicken</cp:lastModifiedBy>
  <cp:revision>9</cp:revision>
  <dcterms:created xsi:type="dcterms:W3CDTF">2015-03-01T07:35:58Z</dcterms:created>
  <dcterms:modified xsi:type="dcterms:W3CDTF">2015-03-02T22:03:03Z</dcterms:modified>
</cp:coreProperties>
</file>