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88" r:id="rId5"/>
    <p:sldId id="275" r:id="rId6"/>
    <p:sldId id="265" r:id="rId7"/>
    <p:sldId id="276" r:id="rId8"/>
    <p:sldId id="257" r:id="rId9"/>
    <p:sldId id="277" r:id="rId10"/>
    <p:sldId id="279" r:id="rId11"/>
    <p:sldId id="292" r:id="rId12"/>
    <p:sldId id="267" r:id="rId13"/>
    <p:sldId id="263" r:id="rId14"/>
    <p:sldId id="291" r:id="rId15"/>
    <p:sldId id="280" r:id="rId16"/>
    <p:sldId id="283" r:id="rId17"/>
    <p:sldId id="282" r:id="rId18"/>
    <p:sldId id="285" r:id="rId19"/>
    <p:sldId id="289"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1" d="100"/>
          <a:sy n="121" d="100"/>
        </p:scale>
        <p:origin x="-128" y="-112"/>
      </p:cViewPr>
      <p:guideLst>
        <p:guide orient="horz" pos="1620"/>
        <p:guide pos="2880"/>
      </p:guideLst>
    </p:cSldViewPr>
  </p:slideViewPr>
  <p:notesTextViewPr>
    <p:cViewPr>
      <p:scale>
        <a:sx n="3" d="2"/>
        <a:sy n="3" d="2"/>
      </p:scale>
      <p:origin x="0" y="0"/>
    </p:cViewPr>
  </p:notesTextViewPr>
  <p:sorterViewPr>
    <p:cViewPr>
      <p:scale>
        <a:sx n="100" d="100"/>
        <a:sy n="100" d="100"/>
      </p:scale>
      <p:origin x="0" y="-194"/>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BA6508-DE3B-8B4A-B040-7FB92BF05D5E}" type="datetimeFigureOut">
              <a:rPr lang="en-US" smtClean="0"/>
              <a:t>3/2/15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B72930-45E1-8849-A99E-3C344CAFAA7B}" type="slidenum">
              <a:rPr lang="en-US" smtClean="0"/>
              <a:t>‹#›</a:t>
            </a:fld>
            <a:endParaRPr lang="en-US"/>
          </a:p>
        </p:txBody>
      </p:sp>
    </p:spTree>
    <p:extLst>
      <p:ext uri="{BB962C8B-B14F-4D97-AF65-F5344CB8AC3E}">
        <p14:creationId xmlns:p14="http://schemas.microsoft.com/office/powerpoint/2010/main" val="33228601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B72930-45E1-8849-A99E-3C344CAFAA7B}" type="slidenum">
              <a:rPr lang="en-US" smtClean="0"/>
              <a:t>4</a:t>
            </a:fld>
            <a:endParaRPr lang="en-US"/>
          </a:p>
        </p:txBody>
      </p:sp>
    </p:spTree>
    <p:extLst>
      <p:ext uri="{BB962C8B-B14F-4D97-AF65-F5344CB8AC3E}">
        <p14:creationId xmlns:p14="http://schemas.microsoft.com/office/powerpoint/2010/main" val="126231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Forest and Landscape Restoration Opportunities </a:t>
            </a:r>
            <a:endParaRPr lang="en-US" dirty="0" smtClean="0"/>
          </a:p>
          <a:p>
            <a:r>
              <a:rPr lang="en-US" sz="1200" kern="1200" dirty="0" smtClean="0">
                <a:solidFill>
                  <a:schemeClr val="tx1"/>
                </a:solidFill>
                <a:effectLst/>
                <a:latin typeface="+mn-lt"/>
                <a:ea typeface="+mn-ea"/>
                <a:cs typeface="+mn-cs"/>
              </a:rPr>
              <a:t>Dark</a:t>
            </a:r>
            <a:r>
              <a:rPr lang="en-US" sz="1200" kern="1200" baseline="0" dirty="0" smtClean="0">
                <a:solidFill>
                  <a:schemeClr val="tx1"/>
                </a:solidFill>
                <a:effectLst/>
                <a:latin typeface="+mn-lt"/>
                <a:ea typeface="+mn-ea"/>
                <a:cs typeface="+mn-cs"/>
              </a:rPr>
              <a:t> green: </a:t>
            </a:r>
            <a:r>
              <a:rPr lang="en-US" sz="1200" kern="1200" dirty="0" smtClean="0">
                <a:solidFill>
                  <a:schemeClr val="tx1"/>
                </a:solidFill>
                <a:effectLst/>
                <a:latin typeface="+mn-lt"/>
                <a:ea typeface="+mn-ea"/>
                <a:cs typeface="+mn-cs"/>
              </a:rPr>
              <a:t>Wide-scale restoration</a:t>
            </a:r>
          </a:p>
          <a:p>
            <a:r>
              <a:rPr lang="en-US" sz="1200" kern="1200" dirty="0" smtClean="0">
                <a:solidFill>
                  <a:schemeClr val="tx1"/>
                </a:solidFill>
                <a:effectLst/>
                <a:latin typeface="+mn-lt"/>
                <a:ea typeface="+mn-ea"/>
                <a:cs typeface="+mn-cs"/>
              </a:rPr>
              <a:t>Light green: Mosaic restoration</a:t>
            </a:r>
          </a:p>
          <a:p>
            <a:r>
              <a:rPr lang="en-US" sz="1200" kern="1200" dirty="0" smtClean="0">
                <a:solidFill>
                  <a:schemeClr val="tx1"/>
                </a:solidFill>
                <a:effectLst/>
                <a:latin typeface="+mn-lt"/>
                <a:ea typeface="+mn-ea"/>
                <a:cs typeface="+mn-cs"/>
              </a:rPr>
              <a:t>Orange: cropland on former forest</a:t>
            </a:r>
          </a:p>
          <a:p>
            <a:r>
              <a:rPr lang="en-US" sz="1200" kern="1200" dirty="0" smtClean="0">
                <a:solidFill>
                  <a:schemeClr val="tx1"/>
                </a:solidFill>
                <a:effectLst/>
                <a:latin typeface="+mn-lt"/>
                <a:ea typeface="+mn-ea"/>
                <a:cs typeface="+mn-cs"/>
              </a:rPr>
              <a:t>Brown:</a:t>
            </a:r>
            <a:r>
              <a:rPr lang="en-US" sz="1200" kern="1200" baseline="0" dirty="0" smtClean="0">
                <a:solidFill>
                  <a:schemeClr val="tx1"/>
                </a:solidFill>
                <a:effectLst/>
                <a:latin typeface="+mn-lt"/>
                <a:ea typeface="+mn-ea"/>
                <a:cs typeface="+mn-cs"/>
              </a:rPr>
              <a:t> remote and hard to restore</a:t>
            </a:r>
          </a:p>
          <a:p>
            <a:r>
              <a:rPr lang="en-US" sz="1200" kern="1200" baseline="0" dirty="0" smtClean="0">
                <a:solidFill>
                  <a:schemeClr val="tx1"/>
                </a:solidFill>
                <a:effectLst/>
                <a:latin typeface="+mn-lt"/>
                <a:ea typeface="+mn-ea"/>
                <a:cs typeface="+mn-cs"/>
              </a:rPr>
              <a:t>Gray: existing forest</a:t>
            </a:r>
            <a:r>
              <a:rPr lang="en-US" sz="1200" kern="1200" dirty="0" smtClean="0">
                <a:solidFill>
                  <a:schemeClr val="tx1"/>
                </a:solidFill>
                <a:effectLst/>
                <a:latin typeface="+mn-lt"/>
                <a:ea typeface="+mn-ea"/>
                <a:cs typeface="+mn-cs"/>
              </a:rPr>
              <a:t> </a:t>
            </a:r>
            <a:endParaRPr lang="en-US" dirty="0" smtClean="0"/>
          </a:p>
          <a:p>
            <a:r>
              <a:rPr lang="en-US" sz="1200" kern="1200" dirty="0" smtClean="0">
                <a:solidFill>
                  <a:schemeClr val="tx1"/>
                </a:solidFill>
                <a:effectLst/>
                <a:latin typeface="+mn-lt"/>
                <a:ea typeface="+mn-ea"/>
                <a:cs typeface="+mn-cs"/>
              </a:rPr>
              <a:t>Other Areas </a:t>
            </a:r>
            <a:endParaRPr lang="en-US" dirty="0" smtClean="0"/>
          </a:p>
          <a:p>
            <a:r>
              <a:rPr lang="en-US" sz="1200" kern="1200" dirty="0" smtClean="0">
                <a:solidFill>
                  <a:schemeClr val="tx1"/>
                </a:solidFill>
                <a:effectLst/>
                <a:latin typeface="+mn-lt"/>
                <a:ea typeface="+mn-ea"/>
                <a:cs typeface="+mn-cs"/>
              </a:rPr>
              <a:t>Croplands on former </a:t>
            </a:r>
            <a:r>
              <a:rPr lang="en-US" sz="1200" kern="1200" dirty="0" err="1" smtClean="0">
                <a:solidFill>
                  <a:schemeClr val="tx1"/>
                </a:solidFill>
                <a:effectLst/>
                <a:latin typeface="+mn-lt"/>
                <a:ea typeface="+mn-ea"/>
                <a:cs typeface="+mn-cs"/>
              </a:rPr>
              <a:t>fo</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E4B72930-45E1-8849-A99E-3C344CAFAA7B}" type="slidenum">
              <a:rPr lang="en-US" smtClean="0"/>
              <a:t>7</a:t>
            </a:fld>
            <a:endParaRPr lang="en-US"/>
          </a:p>
        </p:txBody>
      </p:sp>
    </p:spTree>
    <p:extLst>
      <p:ext uri="{BB962C8B-B14F-4D97-AF65-F5344CB8AC3E}">
        <p14:creationId xmlns:p14="http://schemas.microsoft.com/office/powerpoint/2010/main" val="97012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0C9B1-FFD8-F444-B0EC-A7C19C753276}" type="datetimeFigureOut">
              <a:rPr lang="en-US" smtClean="0"/>
              <a:t>3/2/15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185667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0C9B1-FFD8-F444-B0EC-A7C19C753276}" type="datetimeFigureOut">
              <a:rPr lang="en-US" smtClean="0"/>
              <a:t>3/2/15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27643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0C9B1-FFD8-F444-B0EC-A7C19C753276}" type="datetimeFigureOut">
              <a:rPr lang="en-US" smtClean="0"/>
              <a:t>3/2/15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800365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0C9B1-FFD8-F444-B0EC-A7C19C753276}" type="datetimeFigureOut">
              <a:rPr lang="en-US" smtClean="0"/>
              <a:t>3/2/15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23752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0C9B1-FFD8-F444-B0EC-A7C19C753276}" type="datetimeFigureOut">
              <a:rPr lang="en-US" smtClean="0"/>
              <a:t>3/2/15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4233989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0C9B1-FFD8-F444-B0EC-A7C19C753276}" type="datetimeFigureOut">
              <a:rPr lang="en-US" smtClean="0"/>
              <a:t>3/2/15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3751295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0C9B1-FFD8-F444-B0EC-A7C19C753276}" type="datetimeFigureOut">
              <a:rPr lang="en-US" smtClean="0"/>
              <a:t>3/2/15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231991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0C9B1-FFD8-F444-B0EC-A7C19C753276}" type="datetimeFigureOut">
              <a:rPr lang="en-US" smtClean="0"/>
              <a:t>3/2/15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404302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0C9B1-FFD8-F444-B0EC-A7C19C753276}" type="datetimeFigureOut">
              <a:rPr lang="en-US" smtClean="0"/>
              <a:t>3/2/15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63508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0C9B1-FFD8-F444-B0EC-A7C19C753276}" type="datetimeFigureOut">
              <a:rPr lang="en-US" smtClean="0"/>
              <a:t>3/2/15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15025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0C9B1-FFD8-F444-B0EC-A7C19C753276}" type="datetimeFigureOut">
              <a:rPr lang="en-US" smtClean="0"/>
              <a:t>3/2/15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427846-C81A-8349-AF9A-968946FD75EC}" type="slidenum">
              <a:rPr lang="en-US" smtClean="0"/>
              <a:t>‹#›</a:t>
            </a:fld>
            <a:endParaRPr lang="en-US"/>
          </a:p>
        </p:txBody>
      </p:sp>
    </p:spTree>
    <p:extLst>
      <p:ext uri="{BB962C8B-B14F-4D97-AF65-F5344CB8AC3E}">
        <p14:creationId xmlns:p14="http://schemas.microsoft.com/office/powerpoint/2010/main" val="32097361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390C9B1-FFD8-F444-B0EC-A7C19C753276}" type="datetimeFigureOut">
              <a:rPr lang="en-US" smtClean="0"/>
              <a:t>3/2/15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1427846-C81A-8349-AF9A-968946FD75EC}" type="slidenum">
              <a:rPr lang="en-US" smtClean="0"/>
              <a:t>‹#›</a:t>
            </a:fld>
            <a:endParaRPr lang="en-US"/>
          </a:p>
        </p:txBody>
      </p:sp>
    </p:spTree>
    <p:extLst>
      <p:ext uri="{BB962C8B-B14F-4D97-AF65-F5344CB8AC3E}">
        <p14:creationId xmlns:p14="http://schemas.microsoft.com/office/powerpoint/2010/main" val="222940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 Id="rId3" Type="http://schemas.openxmlformats.org/officeDocument/2006/relationships/image" Target="../media/image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emf"/><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3.em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060010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302" y="1170178"/>
            <a:ext cx="4827249" cy="3620437"/>
          </a:xfrm>
          <a:prstGeom prst="rect">
            <a:avLst/>
          </a:prstGeom>
        </p:spPr>
      </p:pic>
      <p:sp>
        <p:nvSpPr>
          <p:cNvPr id="3" name="Rectangle 2"/>
          <p:cNvSpPr/>
          <p:nvPr/>
        </p:nvSpPr>
        <p:spPr>
          <a:xfrm>
            <a:off x="3020464" y="184908"/>
            <a:ext cx="3498073" cy="985270"/>
          </a:xfrm>
          <a:prstGeom prst="rect">
            <a:avLst/>
          </a:prstGeom>
        </p:spPr>
        <p:txBody>
          <a:bodyPr wrap="none">
            <a:spAutoFit/>
          </a:bodyPr>
          <a:lstStyle/>
          <a:p>
            <a:pPr algn="ctr">
              <a:lnSpc>
                <a:spcPct val="107000"/>
              </a:lnSpc>
              <a:spcAft>
                <a:spcPts val="800"/>
              </a:spcAft>
            </a:pPr>
            <a:r>
              <a:rPr lang="en-US" sz="2400" dirty="0">
                <a:solidFill>
                  <a:schemeClr val="bg1"/>
                </a:solidFill>
                <a:latin typeface="Open Sans Light" panose="020B0306030504020204" pitchFamily="34" charset="0"/>
                <a:ea typeface="Calibri" panose="020F0502020204030204" pitchFamily="34" charset="0"/>
                <a:cs typeface="Times New Roman" panose="02020603050405020304" pitchFamily="18" charset="0"/>
              </a:rPr>
              <a:t>Clinton Climate </a:t>
            </a:r>
            <a:r>
              <a:rPr lang="en-US" sz="2400" dirty="0" smtClean="0">
                <a:solidFill>
                  <a:schemeClr val="bg1"/>
                </a:solidFill>
                <a:latin typeface="Open Sans Light" panose="020B0306030504020204" pitchFamily="34" charset="0"/>
                <a:ea typeface="Calibri" panose="020F0502020204030204" pitchFamily="34" charset="0"/>
                <a:cs typeface="Times New Roman" panose="02020603050405020304" pitchFamily="18" charset="0"/>
              </a:rPr>
              <a:t>Initiative</a:t>
            </a:r>
          </a:p>
          <a:p>
            <a:pPr algn="ctr">
              <a:lnSpc>
                <a:spcPct val="107000"/>
              </a:lnSpc>
              <a:spcAft>
                <a:spcPts val="800"/>
              </a:spcAft>
            </a:pPr>
            <a:r>
              <a:rPr lang="en-US" sz="2400" dirty="0" smtClean="0">
                <a:solidFill>
                  <a:srgbClr val="C6D9F1"/>
                </a:solidFill>
                <a:effectLst/>
                <a:latin typeface="Open Sans Light" panose="020B0306030504020204" pitchFamily="34" charset="0"/>
                <a:ea typeface="Calibri" panose="020F0502020204030204" pitchFamily="34" charset="0"/>
                <a:cs typeface="Times New Roman" panose="02020603050405020304" pitchFamily="18" charset="0"/>
              </a:rPr>
              <a:t>GIS Training in Guyana</a:t>
            </a:r>
            <a:endParaRPr lang="en-US" sz="2400" dirty="0">
              <a:solidFill>
                <a:srgbClr val="C6D9F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0" y="4690702"/>
            <a:ext cx="9144000" cy="452798"/>
          </a:xfrm>
          <a:prstGeom prst="rect">
            <a:avLst/>
          </a:prstGeom>
        </p:spPr>
      </p:pic>
    </p:spTree>
    <p:extLst>
      <p:ext uri="{BB962C8B-B14F-4D97-AF65-F5344CB8AC3E}">
        <p14:creationId xmlns:p14="http://schemas.microsoft.com/office/powerpoint/2010/main" val="27036232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20466" y="184908"/>
            <a:ext cx="3498072" cy="985270"/>
          </a:xfrm>
          <a:prstGeom prst="rect">
            <a:avLst/>
          </a:prstGeom>
        </p:spPr>
        <p:txBody>
          <a:bodyPr wrap="none">
            <a:spAutoFit/>
          </a:bodyPr>
          <a:lstStyle/>
          <a:p>
            <a:pPr algn="ctr">
              <a:lnSpc>
                <a:spcPct val="107000"/>
              </a:lnSpc>
              <a:spcAft>
                <a:spcPts val="800"/>
              </a:spcAft>
            </a:pPr>
            <a:r>
              <a:rPr lang="en-US" sz="2400" dirty="0">
                <a:solidFill>
                  <a:schemeClr val="bg1"/>
                </a:solidFill>
                <a:latin typeface="Open Sans Light" panose="020B0306030504020204" pitchFamily="34" charset="0"/>
                <a:ea typeface="Calibri" panose="020F0502020204030204" pitchFamily="34" charset="0"/>
                <a:cs typeface="Times New Roman" panose="02020603050405020304" pitchFamily="18" charset="0"/>
              </a:rPr>
              <a:t>Clinton Climate </a:t>
            </a:r>
            <a:r>
              <a:rPr lang="en-US" sz="2400" dirty="0" smtClean="0">
                <a:solidFill>
                  <a:schemeClr val="bg1"/>
                </a:solidFill>
                <a:latin typeface="Open Sans Light" panose="020B0306030504020204" pitchFamily="34" charset="0"/>
                <a:ea typeface="Calibri" panose="020F0502020204030204" pitchFamily="34" charset="0"/>
                <a:cs typeface="Times New Roman" panose="02020603050405020304" pitchFamily="18" charset="0"/>
              </a:rPr>
              <a:t>Initiative</a:t>
            </a:r>
          </a:p>
          <a:p>
            <a:pPr algn="ctr">
              <a:lnSpc>
                <a:spcPct val="107000"/>
              </a:lnSpc>
              <a:spcAft>
                <a:spcPts val="800"/>
              </a:spcAft>
            </a:pPr>
            <a:r>
              <a:rPr lang="en-US" sz="2400" dirty="0" smtClean="0">
                <a:solidFill>
                  <a:srgbClr val="C6D9F1"/>
                </a:solidFill>
                <a:effectLst/>
                <a:latin typeface="Open Sans Light" panose="020B0306030504020204" pitchFamily="34" charset="0"/>
                <a:ea typeface="Calibri" panose="020F0502020204030204" pitchFamily="34" charset="0"/>
                <a:cs typeface="Times New Roman" panose="02020603050405020304" pitchFamily="18" charset="0"/>
              </a:rPr>
              <a:t>Data Access in Kenya</a:t>
            </a:r>
            <a:endParaRPr lang="en-US" sz="2400" dirty="0">
              <a:solidFill>
                <a:srgbClr val="C6D9F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4690702"/>
            <a:ext cx="9144000" cy="452798"/>
          </a:xfrm>
          <a:prstGeom prst="rect">
            <a:avLst/>
          </a:prstGeom>
        </p:spPr>
      </p:pic>
      <p:pic>
        <p:nvPicPr>
          <p:cNvPr id="5" name="Picture 4"/>
          <p:cNvPicPr>
            <a:picLocks noChangeAspect="1" noChangeArrowheads="1"/>
          </p:cNvPicPr>
          <p:nvPr/>
        </p:nvPicPr>
        <p:blipFill>
          <a:blip r:embed="rId3" cstate="print">
            <a:lum bright="-8000"/>
            <a:extLst>
              <a:ext uri="{28A0092B-C50C-407E-A947-70E740481C1C}">
                <a14:useLocalDpi xmlns:a14="http://schemas.microsoft.com/office/drawing/2010/main" val="0"/>
              </a:ext>
            </a:extLst>
          </a:blip>
          <a:srcRect/>
          <a:stretch>
            <a:fillRect/>
          </a:stretch>
        </p:blipFill>
        <p:spPr bwMode="auto">
          <a:xfrm>
            <a:off x="2216373" y="1131458"/>
            <a:ext cx="5098825" cy="38259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0502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1837"/>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CCI and GFOI</a:t>
            </a:r>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TextBox 6"/>
          <p:cNvSpPr txBox="1"/>
          <p:nvPr/>
        </p:nvSpPr>
        <p:spPr>
          <a:xfrm>
            <a:off x="486580" y="913256"/>
            <a:ext cx="8657420" cy="6278642"/>
          </a:xfrm>
          <a:prstGeom prst="rect">
            <a:avLst/>
          </a:prstGeom>
          <a:noFill/>
        </p:spPr>
        <p:txBody>
          <a:bodyPr wrap="square" rtlCol="0">
            <a:spAutoFit/>
          </a:bodyPr>
          <a:lstStyle/>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CCI requirements: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Data</a:t>
            </a:r>
            <a:r>
              <a:rPr lang="en-US" dirty="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 methodology, and training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from </a:t>
            </a:r>
            <a:r>
              <a:rPr lang="en-US" dirty="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GFOI that are relevant to the successful implementation of information-based management</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a:t>
            </a:r>
            <a:r>
              <a:rPr lang="en-US" sz="2000" dirty="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 </a:t>
            </a:r>
            <a:endParaRPr lang="en-US" sz="2000"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sz="2000"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Partners: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CCI works with a small staff and many partners – technology providers, international, national, and local NGOs, the private sector, and individuals.  Always looking for new partners to help countries meet national and international needs.</a:t>
            </a:r>
          </a:p>
          <a:p>
            <a:pPr>
              <a:buClr>
                <a:srgbClr val="003B68"/>
              </a:buCl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Examples: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Current program partners include the World Resources Institute, International Union for the Conservation of Nature, The Nature Conservancy,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the Green Belt Movement and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many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other national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and local NGOs.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Funding partners have included the Government of Australia, Germany, Norway and the Rockefeller Foundation.</a:t>
            </a:r>
            <a:endPar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t>  </a:t>
            </a: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3"/>
          <a:stretch>
            <a:fillRect/>
          </a:stretch>
        </p:blipFill>
        <p:spPr>
          <a:xfrm>
            <a:off x="68014" y="4687445"/>
            <a:ext cx="9144000" cy="452798"/>
          </a:xfrm>
          <a:prstGeom prst="rect">
            <a:avLst/>
          </a:prstGeom>
        </p:spPr>
      </p:pic>
    </p:spTree>
    <p:extLst>
      <p:ext uri="{BB962C8B-B14F-4D97-AF65-F5344CB8AC3E}">
        <p14:creationId xmlns:p14="http://schemas.microsoft.com/office/powerpoint/2010/main" val="19927573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5391"/>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smtClean="0">
                <a:solidFill>
                  <a:schemeClr val="bg1"/>
                </a:solidFill>
                <a:latin typeface="Helvetica"/>
                <a:cs typeface="Helvetica"/>
              </a:rPr>
              <a:t>Clinton Climate Initiative and GFOI</a:t>
            </a:r>
            <a:endParaRPr lang="en-US" dirty="0">
              <a:solidFill>
                <a:schemeClr val="bg1"/>
              </a:solidFill>
            </a:endParaRPr>
          </a:p>
        </p:txBody>
      </p:sp>
      <p:sp>
        <p:nvSpPr>
          <p:cNvPr id="7" name="TextBox 6"/>
          <p:cNvSpPr txBox="1"/>
          <p:nvPr/>
        </p:nvSpPr>
        <p:spPr>
          <a:xfrm>
            <a:off x="486579" y="1253039"/>
            <a:ext cx="7939503" cy="4770537"/>
          </a:xfrm>
          <a:prstGeom prst="rect">
            <a:avLst/>
          </a:prstGeom>
          <a:noFill/>
        </p:spPr>
        <p:txBody>
          <a:bodyPr wrap="square" rtlCol="0">
            <a:spAutoFit/>
          </a:bodyPr>
          <a:lstStyle/>
          <a:p>
            <a:pPr marL="285750" indent="-285750">
              <a:buClr>
                <a:srgbClr val="003B68"/>
              </a:buClr>
              <a:buFont typeface="Courier New" panose="02070309020205020404" pitchFamily="49" charset="0"/>
              <a:buChar char="o"/>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Bonn Challenge: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of restoring 150 million ha of degraded land by 2020 has been increased by the New York Declaration in September 2014 which adds an additional 200 million ha by 2030.  </a:t>
            </a:r>
          </a:p>
          <a:p>
            <a:pPr marL="285750" indent="-285750">
              <a:buClr>
                <a:srgbClr val="003B68"/>
              </a:buClr>
              <a:buFont typeface="Courier New" panose="02070309020205020404" pitchFamily="49" charset="0"/>
              <a:buChar char="o"/>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Commitments need tools: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Many countries have committed large areas for restoration, but need help in implementing.  Setting the enabling conditions and supporting financial ambition to achieve landscape restoration at scale is critical.  </a:t>
            </a:r>
          </a:p>
          <a:p>
            <a:pPr marL="285750" indent="-285750">
              <a:buClr>
                <a:srgbClr val="003B68"/>
              </a:buClr>
              <a:buFont typeface="Courier New" panose="02070309020205020404" pitchFamily="49" charset="0"/>
              <a:buChar char="o"/>
            </a:pPr>
            <a:endParaRPr lang="en-US"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Role for GEO and GFOI and partners:  </a:t>
            </a:r>
            <a:r>
              <a:rPr lang="en-US" sz="2000"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P</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roviding the data and tools that countries need to restore environmental function to degraded land</a:t>
            </a:r>
            <a:r>
              <a:rPr lang="en-US"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and to help show how these commitments can contribute to REDD+ and Intended Nationally Determined Contributions to the UNFCCC </a:t>
            </a:r>
          </a:p>
          <a:p>
            <a:pPr marL="285750" indent="-285750">
              <a:buClr>
                <a:srgbClr val="003B68"/>
              </a:buClr>
              <a:buFont typeface="Courier New" panose="02070309020205020404" pitchFamily="49" charset="0"/>
              <a:buChar char="o"/>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sz="1400" dirty="0" smtClean="0">
              <a:latin typeface="Arial"/>
              <a:cs typeface="Arial"/>
            </a:endParaRP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3"/>
          <a:stretch>
            <a:fillRect/>
          </a:stretch>
        </p:blipFill>
        <p:spPr>
          <a:xfrm>
            <a:off x="0" y="4690702"/>
            <a:ext cx="9144000" cy="452798"/>
          </a:xfrm>
          <a:prstGeom prst="rect">
            <a:avLst/>
          </a:prstGeom>
        </p:spPr>
      </p:pic>
    </p:spTree>
    <p:extLst>
      <p:ext uri="{BB962C8B-B14F-4D97-AF65-F5344CB8AC3E}">
        <p14:creationId xmlns:p14="http://schemas.microsoft.com/office/powerpoint/2010/main" val="23675491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5391"/>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smtClean="0">
                <a:solidFill>
                  <a:schemeClr val="bg1"/>
                </a:solidFill>
                <a:latin typeface="Helvetica"/>
                <a:cs typeface="Helvetica"/>
              </a:rPr>
              <a:t>Clinton Climate Initiative and GFOI</a:t>
            </a:r>
            <a:endParaRPr lang="en-US" dirty="0">
              <a:solidFill>
                <a:schemeClr val="bg1"/>
              </a:solidFill>
            </a:endParaRPr>
          </a:p>
        </p:txBody>
      </p:sp>
      <p:sp>
        <p:nvSpPr>
          <p:cNvPr id="7" name="TextBox 6"/>
          <p:cNvSpPr txBox="1"/>
          <p:nvPr/>
        </p:nvSpPr>
        <p:spPr>
          <a:xfrm>
            <a:off x="486579" y="1253039"/>
            <a:ext cx="7939503" cy="3939540"/>
          </a:xfrm>
          <a:prstGeom prst="rect">
            <a:avLst/>
          </a:prstGeom>
          <a:noFill/>
        </p:spPr>
        <p:txBody>
          <a:bodyPr wrap="square" rtlCol="0">
            <a:spAutoFit/>
          </a:bodyPr>
          <a:lstStyle/>
          <a:p>
            <a:pPr marL="285750" indent="-285750">
              <a:buClr>
                <a:srgbClr val="003B68"/>
              </a:buClr>
              <a:buFont typeface="Courier New" panose="02070309020205020404" pitchFamily="49" charset="0"/>
              <a:buChar char="o"/>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GFOI for Funding</a:t>
            </a: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CCI exploring new steady and long term sources of financing for restoration and conservation activities.  Each of these will require data (data cubes), methodology, and training. </a:t>
            </a:r>
          </a:p>
          <a:p>
            <a:pPr marL="285750" indent="-285750">
              <a:buClr>
                <a:srgbClr val="003B68"/>
              </a:buClr>
              <a:buFont typeface="Courier New" panose="02070309020205020404" pitchFamily="49" charset="0"/>
              <a:buChar char="o"/>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sz="2000" b="1" dirty="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Payment for Ecosystem Services M</a:t>
            </a: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odel I: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Pool philanthropic and Corporate Social Responsibility funds spent by extractive industries to support large-scale restoration of African landscapes.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Data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focused on restoration will help make the case. </a:t>
            </a:r>
          </a:p>
          <a:p>
            <a:pPr marL="285750" indent="-285750">
              <a:buClr>
                <a:srgbClr val="003B68"/>
              </a:buClr>
              <a:buFont typeface="Courier New" panose="02070309020205020404" pitchFamily="49" charset="0"/>
              <a:buChar char="o"/>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sz="2000" b="1" dirty="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Payment for Ecosystem Services Model </a:t>
            </a: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II: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Pool funds spend by pharmaceutical and cosmetic companies to protect large tracts of biodiversity-rich forest land.  Data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focused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on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biodiversity is key</a:t>
            </a:r>
            <a:r>
              <a:rPr lang="en-US" b="1"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US" b="1"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sz="1400" dirty="0" smtClean="0">
              <a:solidFill>
                <a:srgbClr val="C6D9F1"/>
              </a:solidFill>
              <a:latin typeface="Arial"/>
              <a:cs typeface="Arial"/>
            </a:endParaRP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3"/>
          <a:stretch>
            <a:fillRect/>
          </a:stretch>
        </p:blipFill>
        <p:spPr>
          <a:xfrm>
            <a:off x="-430751" y="4237904"/>
            <a:ext cx="9144000" cy="452798"/>
          </a:xfrm>
          <a:prstGeom prst="rect">
            <a:avLst/>
          </a:prstGeom>
        </p:spPr>
      </p:pic>
    </p:spTree>
    <p:extLst>
      <p:ext uri="{BB962C8B-B14F-4D97-AF65-F5344CB8AC3E}">
        <p14:creationId xmlns:p14="http://schemas.microsoft.com/office/powerpoint/2010/main" val="31172724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5391"/>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smtClean="0">
                <a:solidFill>
                  <a:schemeClr val="bg1"/>
                </a:solidFill>
                <a:latin typeface="Helvetica"/>
                <a:cs typeface="Helvetica"/>
              </a:rPr>
              <a:t>GFOI Role </a:t>
            </a:r>
            <a:endParaRPr lang="en-US" dirty="0">
              <a:solidFill>
                <a:schemeClr val="bg1"/>
              </a:solidFill>
            </a:endParaRPr>
          </a:p>
        </p:txBody>
      </p:sp>
      <p:sp>
        <p:nvSpPr>
          <p:cNvPr id="7" name="TextBox 6"/>
          <p:cNvSpPr txBox="1"/>
          <p:nvPr/>
        </p:nvSpPr>
        <p:spPr>
          <a:xfrm>
            <a:off x="486579" y="1253039"/>
            <a:ext cx="7939503" cy="4678204"/>
          </a:xfrm>
          <a:prstGeom prst="rect">
            <a:avLst/>
          </a:prstGeom>
          <a:noFill/>
        </p:spPr>
        <p:txBody>
          <a:bodyPr wrap="square" rtlCol="0">
            <a:spAutoFit/>
          </a:bodyPr>
          <a:lstStyle/>
          <a:p>
            <a:pPr marL="285750" indent="-285750">
              <a:buClr>
                <a:srgbClr val="003B68"/>
              </a:buClr>
              <a:buFont typeface="Courier New" panose="02070309020205020404" pitchFamily="49" charset="0"/>
              <a:buChar char="o"/>
            </a:pP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Methodology and Tool development: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has moved rapidly with more sophisticated tools now available</a:t>
            </a:r>
          </a:p>
          <a:p>
            <a:pPr marL="285750" indent="-285750">
              <a:buClr>
                <a:srgbClr val="003B68"/>
              </a:buClr>
              <a:buFont typeface="Courier New" panose="02070309020205020404" pitchFamily="49" charset="0"/>
              <a:buChar char="o"/>
            </a:pPr>
            <a:endParaRPr lang="en-US" b="1"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Capacity for use of tools</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 But in many countries the capacity to use these tools is not developing at the same rate</a:t>
            </a:r>
          </a:p>
          <a:p>
            <a:pPr marL="285750" indent="-285750">
              <a:buClr>
                <a:srgbClr val="003B68"/>
              </a:buClr>
              <a:buFont typeface="Courier New" panose="02070309020205020404" pitchFamily="49" charset="0"/>
              <a:buChar char="o"/>
            </a:pPr>
            <a:endParaRPr lang="en-US" b="1"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Expanded training: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GFOI and its partners might consider an expanded training program (extended expert</a:t>
            </a:r>
            <a:r>
              <a:rPr lang="en-US" b="1"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visits) for both technical groups and policy/decision makers</a:t>
            </a:r>
          </a:p>
          <a:p>
            <a:pPr marL="285750" indent="-285750">
              <a:buClr>
                <a:srgbClr val="003B68"/>
              </a:buClr>
              <a:buFont typeface="Courier New" panose="02070309020205020404" pitchFamily="49" charset="0"/>
              <a:buChar char="o"/>
            </a:pPr>
            <a:endParaRPr lang="en-US" b="1" dirty="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Preparing for reporting to UNFCCC: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Such a program could help countries with both technical reporting and policy issues such as INDCs  </a:t>
            </a:r>
            <a:endParaRPr lang="en-US"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D345F"/>
              </a:buClr>
              <a:buFont typeface="Courier New" panose="02070309020205020404" pitchFamily="49" charset="0"/>
              <a:buChar char="o"/>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sz="1400" dirty="0" smtClean="0">
              <a:latin typeface="Arial"/>
              <a:cs typeface="Arial"/>
            </a:endParaRP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3"/>
          <a:stretch>
            <a:fillRect/>
          </a:stretch>
        </p:blipFill>
        <p:spPr>
          <a:xfrm>
            <a:off x="52899" y="4690702"/>
            <a:ext cx="9144000" cy="452798"/>
          </a:xfrm>
          <a:prstGeom prst="rect">
            <a:avLst/>
          </a:prstGeom>
        </p:spPr>
      </p:pic>
    </p:spTree>
    <p:extLst>
      <p:ext uri="{BB962C8B-B14F-4D97-AF65-F5344CB8AC3E}">
        <p14:creationId xmlns:p14="http://schemas.microsoft.com/office/powerpoint/2010/main" val="15721530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5391"/>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smtClean="0">
                <a:solidFill>
                  <a:schemeClr val="bg1"/>
                </a:solidFill>
                <a:latin typeface="Helvetica"/>
                <a:cs typeface="Helvetica"/>
              </a:rPr>
              <a:t>Clinton Climate Initiative and GFOI</a:t>
            </a:r>
            <a:endParaRPr lang="en-US" dirty="0">
              <a:solidFill>
                <a:schemeClr val="bg1"/>
              </a:solidFill>
            </a:endParaRPr>
          </a:p>
        </p:txBody>
      </p:sp>
      <p:sp>
        <p:nvSpPr>
          <p:cNvPr id="7" name="TextBox 6"/>
          <p:cNvSpPr txBox="1"/>
          <p:nvPr/>
        </p:nvSpPr>
        <p:spPr>
          <a:xfrm>
            <a:off x="486579" y="868280"/>
            <a:ext cx="7939503" cy="4832092"/>
          </a:xfrm>
          <a:prstGeom prst="rect">
            <a:avLst/>
          </a:prstGeom>
          <a:noFill/>
        </p:spPr>
        <p:txBody>
          <a:bodyPr wrap="square" rtlCol="0">
            <a:spAutoFit/>
          </a:bodyPr>
          <a:lstStyle/>
          <a:p>
            <a:pPr marL="285750" indent="-285750">
              <a:buClr>
                <a:srgbClr val="003B68"/>
              </a:buClr>
              <a:buFont typeface="Courier New" panose="02070309020205020404" pitchFamily="49" charset="0"/>
              <a:buChar char="o"/>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REDD+</a:t>
            </a:r>
            <a:r>
              <a:rPr lang="en-US" sz="2000" b="1"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GFOI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a key partner with UN-REDD, FAO, UNDP, UNEP, and other actors in the REDD+ framework especially with MRV development.</a:t>
            </a:r>
            <a:endParaRPr lang="en-US" sz="2000" b="1"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endParaRPr lang="en-US" sz="2000" b="1"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Bonn Challenge: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Setting </a:t>
            </a:r>
            <a:r>
              <a:rPr lang="en-US"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the enabling conditions and supporting financial ambition to achieve landscape restoration at scale is critical.  </a:t>
            </a:r>
          </a:p>
          <a:p>
            <a:pPr marL="285750" indent="-285750">
              <a:buClr>
                <a:srgbClr val="003B68"/>
              </a:buClr>
              <a:buFont typeface="Courier New" panose="02070309020205020404" pitchFamily="49" charset="0"/>
              <a:buChar char="o"/>
            </a:pPr>
            <a:endPar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Natural resource management: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Lessons learned and country interest in broader resource management, example is the SLEEK model and possible expansion to other countries</a:t>
            </a:r>
          </a:p>
          <a:p>
            <a:pPr marL="285750" indent="-285750">
              <a:buClr>
                <a:srgbClr val="003B68"/>
              </a:buClr>
              <a:buFont typeface="Courier New" panose="02070309020205020404" pitchFamily="49" charset="0"/>
              <a:buChar char="o"/>
            </a:pPr>
            <a:r>
              <a:rPr lang="en-US"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  </a:t>
            </a:r>
            <a:endParaRPr lang="en-U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Role for </a:t>
            </a: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GFOI</a:t>
            </a: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W</a:t>
            </a:r>
            <a:r>
              <a:rPr lang="en-US" sz="2000"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ith their partners, p</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roviding the data, tools, and methodologies  and expanded training that countries need to meet national and international commitments   </a:t>
            </a:r>
          </a:p>
          <a:p>
            <a:pPr marL="285750" indent="-285750">
              <a:buClr>
                <a:srgbClr val="003B68"/>
              </a:buClr>
              <a:buFont typeface="Courier New" panose="02070309020205020404" pitchFamily="49" charset="0"/>
              <a:buChar char="o"/>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sz="1400" dirty="0" smtClean="0">
              <a:latin typeface="Arial"/>
              <a:cs typeface="Arial"/>
            </a:endParaRP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3"/>
          <a:stretch>
            <a:fillRect/>
          </a:stretch>
        </p:blipFill>
        <p:spPr>
          <a:xfrm>
            <a:off x="-430751" y="4464303"/>
            <a:ext cx="9144000" cy="452798"/>
          </a:xfrm>
          <a:prstGeom prst="rect">
            <a:avLst/>
          </a:prstGeom>
        </p:spPr>
      </p:pic>
    </p:spTree>
    <p:extLst>
      <p:ext uri="{BB962C8B-B14F-4D97-AF65-F5344CB8AC3E}">
        <p14:creationId xmlns:p14="http://schemas.microsoft.com/office/powerpoint/2010/main" val="27063464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Clinton Foundation</a:t>
            </a:r>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Content Placeholder 2"/>
          <p:cNvSpPr>
            <a:spLocks noGrp="1"/>
          </p:cNvSpPr>
          <p:nvPr>
            <p:ph idx="1"/>
          </p:nvPr>
        </p:nvSpPr>
        <p:spPr/>
        <p:txBody>
          <a:bodyPr>
            <a:normAutofit fontScale="62500" lnSpcReduction="20000"/>
          </a:bodyPr>
          <a:lstStyle/>
          <a:p>
            <a:r>
              <a:rPr lang="en-US" b="1" dirty="0" smtClean="0">
                <a:solidFill>
                  <a:srgbClr val="00FF00"/>
                </a:solidFill>
              </a:rPr>
              <a:t>Convening:</a:t>
            </a:r>
            <a:r>
              <a:rPr lang="en-US" dirty="0" smtClean="0">
                <a:solidFill>
                  <a:schemeClr val="tx2">
                    <a:lumMod val="20000"/>
                    <a:lumOff val="80000"/>
                  </a:schemeClr>
                </a:solidFill>
              </a:rPr>
              <a:t> businesses, governments, NGOs and individuals</a:t>
            </a:r>
          </a:p>
          <a:p>
            <a:endParaRPr lang="en-US" dirty="0" smtClean="0">
              <a:solidFill>
                <a:schemeClr val="tx2">
                  <a:lumMod val="20000"/>
                  <a:lumOff val="80000"/>
                </a:schemeClr>
              </a:solidFill>
            </a:endParaRPr>
          </a:p>
          <a:p>
            <a:r>
              <a:rPr lang="en-US" b="1" dirty="0" smtClean="0">
                <a:solidFill>
                  <a:srgbClr val="00FF00"/>
                </a:solidFill>
              </a:rPr>
              <a:t>Health:</a:t>
            </a:r>
            <a:r>
              <a:rPr lang="en-US" dirty="0" smtClean="0">
                <a:solidFill>
                  <a:schemeClr val="tx2">
                    <a:lumMod val="20000"/>
                    <a:lumOff val="80000"/>
                  </a:schemeClr>
                </a:solidFill>
              </a:rPr>
              <a:t> access to care, drugs, and wellness</a:t>
            </a:r>
          </a:p>
          <a:p>
            <a:endParaRPr lang="en-US" dirty="0" smtClean="0">
              <a:solidFill>
                <a:schemeClr val="tx2">
                  <a:lumMod val="20000"/>
                  <a:lumOff val="80000"/>
                </a:schemeClr>
              </a:solidFill>
            </a:endParaRPr>
          </a:p>
          <a:p>
            <a:r>
              <a:rPr lang="en-US" b="1" dirty="0" smtClean="0">
                <a:solidFill>
                  <a:srgbClr val="00FF00"/>
                </a:solidFill>
              </a:rPr>
              <a:t>Climate change: </a:t>
            </a:r>
            <a:r>
              <a:rPr lang="en-US" dirty="0" smtClean="0">
                <a:solidFill>
                  <a:schemeClr val="tx2">
                    <a:lumMod val="20000"/>
                    <a:lumOff val="80000"/>
                  </a:schemeClr>
                </a:solidFill>
              </a:rPr>
              <a:t>Help </a:t>
            </a:r>
            <a:r>
              <a:rPr lang="en-US" dirty="0">
                <a:solidFill>
                  <a:schemeClr val="tx2">
                    <a:lumMod val="20000"/>
                    <a:lumOff val="80000"/>
                  </a:schemeClr>
                </a:solidFill>
              </a:rPr>
              <a:t>communities and nations </a:t>
            </a:r>
            <a:r>
              <a:rPr lang="en-US" dirty="0" smtClean="0">
                <a:solidFill>
                  <a:schemeClr val="tx2">
                    <a:lumMod val="20000"/>
                    <a:lumOff val="80000"/>
                  </a:schemeClr>
                </a:solidFill>
              </a:rPr>
              <a:t>mitigate and adapt  </a:t>
            </a:r>
          </a:p>
          <a:p>
            <a:endParaRPr lang="en-US" dirty="0" smtClean="0">
              <a:solidFill>
                <a:schemeClr val="tx2">
                  <a:lumMod val="20000"/>
                  <a:lumOff val="80000"/>
                </a:schemeClr>
              </a:solidFill>
            </a:endParaRPr>
          </a:p>
          <a:p>
            <a:r>
              <a:rPr lang="en-US" b="1" dirty="0">
                <a:solidFill>
                  <a:srgbClr val="00FF00"/>
                </a:solidFill>
              </a:rPr>
              <a:t>E</a:t>
            </a:r>
            <a:r>
              <a:rPr lang="en-US" b="1" dirty="0" smtClean="0">
                <a:solidFill>
                  <a:srgbClr val="00FF00"/>
                </a:solidFill>
              </a:rPr>
              <a:t>conomic opportunity:  </a:t>
            </a:r>
            <a:r>
              <a:rPr lang="en-US" dirty="0">
                <a:solidFill>
                  <a:schemeClr val="tx2">
                    <a:lumMod val="20000"/>
                    <a:lumOff val="80000"/>
                  </a:schemeClr>
                </a:solidFill>
              </a:rPr>
              <a:t>C</a:t>
            </a:r>
            <a:r>
              <a:rPr lang="en-US" dirty="0" smtClean="0">
                <a:solidFill>
                  <a:schemeClr val="tx2">
                    <a:lumMod val="20000"/>
                    <a:lumOff val="80000"/>
                  </a:schemeClr>
                </a:solidFill>
              </a:rPr>
              <a:t>reate opportunities for growth</a:t>
            </a:r>
          </a:p>
          <a:p>
            <a:endParaRPr lang="en-US" dirty="0">
              <a:solidFill>
                <a:schemeClr val="tx2">
                  <a:lumMod val="20000"/>
                  <a:lumOff val="80000"/>
                </a:schemeClr>
              </a:solidFill>
            </a:endParaRPr>
          </a:p>
          <a:p>
            <a:r>
              <a:rPr lang="en-US" b="1" dirty="0" smtClean="0">
                <a:solidFill>
                  <a:srgbClr val="00FF00"/>
                </a:solidFill>
              </a:rPr>
              <a:t>Women </a:t>
            </a:r>
            <a:r>
              <a:rPr lang="en-US" b="1" dirty="0">
                <a:solidFill>
                  <a:srgbClr val="00FF00"/>
                </a:solidFill>
              </a:rPr>
              <a:t>and </a:t>
            </a:r>
            <a:r>
              <a:rPr lang="en-US" b="1" dirty="0" smtClean="0">
                <a:solidFill>
                  <a:srgbClr val="00FF00"/>
                </a:solidFill>
              </a:rPr>
              <a:t>girls</a:t>
            </a:r>
            <a:r>
              <a:rPr lang="en-US" dirty="0" smtClean="0">
                <a:solidFill>
                  <a:schemeClr val="tx2">
                    <a:lumMod val="20000"/>
                    <a:lumOff val="80000"/>
                  </a:schemeClr>
                </a:solidFill>
              </a:rPr>
              <a:t>: </a:t>
            </a:r>
            <a:r>
              <a:rPr lang="en-US" smtClean="0">
                <a:solidFill>
                  <a:schemeClr val="tx2">
                    <a:lumMod val="20000"/>
                    <a:lumOff val="80000"/>
                  </a:schemeClr>
                </a:solidFill>
              </a:rPr>
              <a:t>New opportunities</a:t>
            </a:r>
          </a:p>
          <a:p>
            <a:pPr marL="0" indent="0">
              <a:buNone/>
            </a:pPr>
            <a:endParaRPr lang="en-US" b="1" dirty="0" smtClean="0">
              <a:solidFill>
                <a:srgbClr val="00FF00"/>
              </a:solidFill>
            </a:endParaRPr>
          </a:p>
          <a:p>
            <a:r>
              <a:rPr lang="en-US" b="1" dirty="0" smtClean="0">
                <a:solidFill>
                  <a:srgbClr val="00FF00"/>
                </a:solidFill>
              </a:rPr>
              <a:t>Childhood obesity: </a:t>
            </a:r>
            <a:r>
              <a:rPr lang="en-US" dirty="0" smtClean="0">
                <a:solidFill>
                  <a:schemeClr val="tx2">
                    <a:lumMod val="20000"/>
                    <a:lumOff val="80000"/>
                  </a:schemeClr>
                </a:solidFill>
              </a:rPr>
              <a:t>Education and reduction</a:t>
            </a:r>
            <a:endParaRPr lang="en-US" b="1" dirty="0" smtClean="0">
              <a:solidFill>
                <a:srgbClr val="00FF00"/>
              </a:solidFill>
            </a:endParaRPr>
          </a:p>
        </p:txBody>
      </p:sp>
    </p:spTree>
    <p:extLst>
      <p:ext uri="{BB962C8B-B14F-4D97-AF65-F5344CB8AC3E}">
        <p14:creationId xmlns:p14="http://schemas.microsoft.com/office/powerpoint/2010/main" val="23537199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82360" y="17723"/>
            <a:ext cx="3861640" cy="4637971"/>
          </a:xfrm>
          <a:prstGeom prst="rect">
            <a:avLst/>
          </a:prstGeom>
        </p:spPr>
      </p:pic>
      <p:pic>
        <p:nvPicPr>
          <p:cNvPr id="3" name="Picture 2"/>
          <p:cNvPicPr>
            <a:picLocks noChangeAspect="1"/>
          </p:cNvPicPr>
          <p:nvPr/>
        </p:nvPicPr>
        <p:blipFill>
          <a:blip r:embed="rId3"/>
          <a:stretch>
            <a:fillRect/>
          </a:stretch>
        </p:blipFill>
        <p:spPr>
          <a:xfrm>
            <a:off x="0" y="4690702"/>
            <a:ext cx="9144000" cy="452798"/>
          </a:xfrm>
          <a:prstGeom prst="rect">
            <a:avLst/>
          </a:prstGeom>
        </p:spPr>
      </p:pic>
      <p:sp>
        <p:nvSpPr>
          <p:cNvPr id="4" name="TextBox 3"/>
          <p:cNvSpPr txBox="1"/>
          <p:nvPr/>
        </p:nvSpPr>
        <p:spPr>
          <a:xfrm>
            <a:off x="656823" y="648261"/>
            <a:ext cx="5473521" cy="3139321"/>
          </a:xfrm>
          <a:prstGeom prst="rect">
            <a:avLst/>
          </a:prstGeom>
          <a:noFill/>
        </p:spPr>
        <p:txBody>
          <a:bodyPr wrap="square" rtlCol="0">
            <a:spAutoFit/>
          </a:bodyPr>
          <a:lstStyle/>
          <a:p>
            <a:r>
              <a:rPr lang="en-US" sz="66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Clinton Climate Initiative</a:t>
            </a:r>
            <a:endParaRPr lang="en-US" sz="66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6665238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31837"/>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Clinton Climate Initiative</a:t>
            </a:r>
          </a:p>
        </p:txBody>
      </p:sp>
      <p:sp>
        <p:nvSpPr>
          <p:cNvPr id="7" name="TextBox 6"/>
          <p:cNvSpPr txBox="1"/>
          <p:nvPr/>
        </p:nvSpPr>
        <p:spPr>
          <a:xfrm>
            <a:off x="486580" y="913256"/>
            <a:ext cx="8657420" cy="4801314"/>
          </a:xfrm>
          <a:prstGeom prst="rect">
            <a:avLst/>
          </a:prstGeom>
          <a:noFill/>
        </p:spPr>
        <p:txBody>
          <a:bodyPr wrap="square" rtlCol="0">
            <a:spAutoFit/>
          </a:bodyPr>
          <a:lstStyle/>
          <a:p>
            <a:pPr marL="285750" indent="-285750">
              <a:buClr>
                <a:srgbClr val="003B68"/>
              </a:buClr>
              <a:buFont typeface="Arial"/>
              <a:buChar char="•"/>
            </a:pPr>
            <a:r>
              <a:rPr lang="en-US" b="1"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The CCI strategy is based on a non-prescriptive, interactive engagement that stresses listening and stakeholder engagement.</a:t>
            </a:r>
          </a:p>
          <a:p>
            <a:pPr marL="285750" indent="-285750">
              <a:buClr>
                <a:srgbClr val="003B68"/>
              </a:buClr>
              <a:buFont typeface="Arial"/>
              <a:buChar char="•"/>
            </a:pPr>
            <a:endParaRPr lang="en-US" b="1"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Process</a:t>
            </a:r>
            <a:r>
              <a:rPr lang="en-US" b="1"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to understand the complexity of a technical-political-cultural-economic system, then find what works and replicate it</a:t>
            </a:r>
          </a:p>
          <a:p>
            <a:pPr marL="285750" indent="-285750">
              <a:buClr>
                <a:srgbClr val="003B68"/>
              </a:buClr>
              <a:buFont typeface="Arial"/>
              <a:buChar char="•"/>
            </a:pPr>
            <a:endParaRPr lang="en-US" b="1"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Leverage</a:t>
            </a:r>
            <a:r>
              <a:rPr lang="en-US" sz="2000" b="1"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CCI leverages its convening power, project and stakeholder management skills, and the resources of the Clinton Foundation to design and implement sustainable solutions</a:t>
            </a:r>
          </a:p>
          <a:p>
            <a:pPr marL="285750" indent="-285750">
              <a:buClr>
                <a:srgbClr val="003B68"/>
              </a:buClr>
              <a:buFont typeface="Arial"/>
              <a:buChar char="•"/>
            </a:pPr>
            <a:endParaRPr lang="en-US" b="1"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Flexibility</a:t>
            </a:r>
            <a:r>
              <a:rPr lang="en-US" sz="2000" b="1"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Every country and every community has unique features and will require unique solutions.  CCI brings a flexible and scalable approach with measurable impacts</a:t>
            </a: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4"/>
          <a:stretch>
            <a:fillRect/>
          </a:stretch>
        </p:blipFill>
        <p:spPr>
          <a:xfrm>
            <a:off x="0" y="4621642"/>
            <a:ext cx="9144000" cy="452798"/>
          </a:xfrm>
          <a:prstGeom prst="rect">
            <a:avLst/>
          </a:prstGeom>
        </p:spPr>
      </p:pic>
    </p:spTree>
    <p:extLst>
      <p:ext uri="{BB962C8B-B14F-4D97-AF65-F5344CB8AC3E}">
        <p14:creationId xmlns:p14="http://schemas.microsoft.com/office/powerpoint/2010/main" val="29763283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1837"/>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Clinton Climate Initiative</a:t>
            </a:r>
          </a:p>
        </p:txBody>
      </p:sp>
      <p:sp>
        <p:nvSpPr>
          <p:cNvPr id="7" name="TextBox 6"/>
          <p:cNvSpPr txBox="1"/>
          <p:nvPr/>
        </p:nvSpPr>
        <p:spPr>
          <a:xfrm>
            <a:off x="486580" y="826785"/>
            <a:ext cx="8657420" cy="4308872"/>
          </a:xfrm>
          <a:prstGeom prst="rect">
            <a:avLst/>
          </a:prstGeom>
          <a:noFill/>
        </p:spPr>
        <p:txBody>
          <a:bodyPr wrap="square" rtlCol="0">
            <a:spAutoFit/>
          </a:bodyPr>
          <a:lstStyle/>
          <a:p>
            <a:pPr marL="285750" indent="-285750">
              <a:buClr>
                <a:srgbClr val="003B68"/>
              </a:buClr>
              <a:buFont typeface="Courier New" panose="02070309020205020404" pitchFamily="49" charset="0"/>
              <a:buChar char="o"/>
            </a:pPr>
            <a:r>
              <a:rPr lang="en-US" b="1"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Launched in 2006 to implement solutions to climate change</a:t>
            </a: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chemeClr val="accent1">
                  <a:lumMod val="50000"/>
                </a:schemeClr>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Ecosystems and Livelihoods</a:t>
            </a:r>
            <a:r>
              <a:rPr lang="en-US" sz="2000"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Bring </a:t>
            </a:r>
            <a:r>
              <a:rPr lang="en-US"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information-based management to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preserve </a:t>
            </a:r>
            <a:r>
              <a:rPr lang="en-US"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and restore forests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and landscapes </a:t>
            </a:r>
          </a:p>
          <a:p>
            <a:pPr marL="285750" indent="-285750">
              <a:buClr>
                <a:srgbClr val="003B68"/>
              </a:buClr>
              <a:buFont typeface="Arial"/>
              <a:buChar char="•"/>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Cities</a:t>
            </a: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Improve energy efficiency of 63 cities around the world,  building retrofits and waste management</a:t>
            </a:r>
          </a:p>
          <a:p>
            <a:pPr marL="285750" indent="-285750">
              <a:buClr>
                <a:srgbClr val="003B68"/>
              </a:buClr>
              <a:buFont typeface="Arial"/>
              <a:buChar char="•"/>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Clean Energy</a:t>
            </a:r>
            <a:r>
              <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Increase access to clean energy technology and deploy it at government, corporate, and homeowner levels.</a:t>
            </a:r>
          </a:p>
          <a:p>
            <a:pPr marL="285750" indent="-285750">
              <a:buClr>
                <a:srgbClr val="003B68"/>
              </a:buClr>
              <a:buFont typeface="Arial"/>
              <a:buChar char="•"/>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Islands</a:t>
            </a:r>
            <a:r>
              <a:rPr lang="en-US" sz="2000" b="1"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Help 20 island nations reduce use of diesel fuel and adopt renewable energy</a:t>
            </a:r>
          </a:p>
          <a:p>
            <a:pPr marL="285750" indent="-285750">
              <a:buClr>
                <a:srgbClr val="003B68"/>
              </a:buClr>
              <a:buFont typeface="Arial"/>
              <a:buChar char="•"/>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3"/>
          <a:stretch>
            <a:fillRect/>
          </a:stretch>
        </p:blipFill>
        <p:spPr>
          <a:xfrm>
            <a:off x="0" y="4690702"/>
            <a:ext cx="9144000" cy="452798"/>
          </a:xfrm>
          <a:prstGeom prst="rect">
            <a:avLst/>
          </a:prstGeom>
        </p:spPr>
      </p:pic>
    </p:spTree>
    <p:extLst>
      <p:ext uri="{BB962C8B-B14F-4D97-AF65-F5344CB8AC3E}">
        <p14:creationId xmlns:p14="http://schemas.microsoft.com/office/powerpoint/2010/main" val="24792807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1837"/>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CCI Ecosystems and Livelihoods Program</a:t>
            </a:r>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TextBox 6"/>
          <p:cNvSpPr txBox="1"/>
          <p:nvPr/>
        </p:nvSpPr>
        <p:spPr>
          <a:xfrm>
            <a:off x="486580" y="1111627"/>
            <a:ext cx="8657420" cy="4031873"/>
          </a:xfrm>
          <a:prstGeom prst="rect">
            <a:avLst/>
          </a:prstGeom>
          <a:noFill/>
        </p:spPr>
        <p:txBody>
          <a:bodyPr wrap="square" rtlCol="0">
            <a:spAutoFit/>
          </a:bodyPr>
          <a:lstStyle/>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Natural Resource Management</a:t>
            </a: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Helping communities and nations develop the policies and technical capacity for integrated and sustainable resource management, tailoring activities to specific needs as identified </a:t>
            </a: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REDD+</a:t>
            </a:r>
            <a:r>
              <a:rPr lang="en-US" sz="2000"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Working in the context of REDD+ to identify opportunities for funding based on implementation of MRV systems, and providing technical support and advice </a:t>
            </a: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Global Restoration and the Bonn Challenge</a:t>
            </a:r>
            <a:r>
              <a:rPr lang="en-US" sz="2000"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t>:</a:t>
            </a:r>
            <a:r>
              <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Working globally to raise awareness and nationally with pilot programs on restoration for building resilient landscapes for climate mitigation, water, and food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security  </a:t>
            </a:r>
            <a:endPar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000"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t> </a:t>
            </a: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3"/>
          <a:stretch>
            <a:fillRect/>
          </a:stretch>
        </p:blipFill>
        <p:spPr>
          <a:xfrm>
            <a:off x="0" y="4621642"/>
            <a:ext cx="9144000" cy="452798"/>
          </a:xfrm>
          <a:prstGeom prst="rect">
            <a:avLst/>
          </a:prstGeom>
        </p:spPr>
      </p:pic>
    </p:spTree>
    <p:extLst>
      <p:ext uri="{BB962C8B-B14F-4D97-AF65-F5344CB8AC3E}">
        <p14:creationId xmlns:p14="http://schemas.microsoft.com/office/powerpoint/2010/main" val="89574815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551" y="146417"/>
            <a:ext cx="6231731" cy="346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519201" y="4059067"/>
            <a:ext cx="8070430" cy="685800"/>
          </a:xfrm>
        </p:spPr>
        <p:txBody>
          <a:bodyPr>
            <a:noAutofit/>
          </a:bodyPr>
          <a:lstStyle/>
          <a:p>
            <a:r>
              <a:rPr lang="en-US" altLang="en-US" sz="2100" b="1" dirty="0">
                <a:solidFill>
                  <a:srgbClr val="00FF00"/>
                </a:solidFill>
                <a:latin typeface="Arial MT Std Light Cond" pitchFamily="34" charset="0"/>
              </a:rPr>
              <a:t>The Bonn </a:t>
            </a:r>
            <a:r>
              <a:rPr lang="en-US" altLang="en-US" sz="2100" b="1" dirty="0" smtClean="0">
                <a:solidFill>
                  <a:srgbClr val="00FF00"/>
                </a:solidFill>
                <a:latin typeface="Arial MT Std Light Cond" pitchFamily="34" charset="0"/>
              </a:rPr>
              <a:t>Challenge</a:t>
            </a:r>
            <a:br>
              <a:rPr lang="en-US" altLang="en-US" sz="2100" b="1" dirty="0" smtClean="0">
                <a:solidFill>
                  <a:srgbClr val="00FF00"/>
                </a:solidFill>
                <a:latin typeface="Arial MT Std Light Cond" pitchFamily="34" charset="0"/>
              </a:rPr>
            </a:br>
            <a:r>
              <a:rPr lang="en-US" sz="2400"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
            </a:r>
            <a:br>
              <a:rPr lang="en-US" sz="2400"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br>
            <a:r>
              <a:rPr lang="en-US" sz="1400" b="1"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Restoring </a:t>
            </a:r>
            <a:r>
              <a:rPr lang="en-US" sz="1400" b="1"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150 million ha of degraded land by 2020 has been increased by the New York Declaration in September 2014 which adds an additional 200 million ha by 2030</a:t>
            </a:r>
            <a:r>
              <a:rPr lang="en-US" sz="2400" b="1"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400"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t/>
            </a:r>
            <a:br>
              <a:rPr lang="en-US" sz="2400"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rPr>
            </a:br>
            <a:endParaRPr lang="en-US" altLang="en-US" sz="2100" b="1" dirty="0">
              <a:solidFill>
                <a:srgbClr val="FFC000"/>
              </a:solidFill>
              <a:latin typeface="Arial MT Std Light Cond" pitchFamily="34" charset="0"/>
            </a:endParaRPr>
          </a:p>
        </p:txBody>
      </p:sp>
    </p:spTree>
    <p:extLst>
      <p:ext uri="{BB962C8B-B14F-4D97-AF65-F5344CB8AC3E}">
        <p14:creationId xmlns:p14="http://schemas.microsoft.com/office/powerpoint/2010/main" val="24463495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31837"/>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CCI Ecosystems and Livelihoods Program</a:t>
            </a:r>
            <a:endPar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TextBox 6"/>
          <p:cNvSpPr txBox="1"/>
          <p:nvPr/>
        </p:nvSpPr>
        <p:spPr>
          <a:xfrm>
            <a:off x="486579" y="834628"/>
            <a:ext cx="8657420" cy="4339650"/>
          </a:xfrm>
          <a:prstGeom prst="rect">
            <a:avLst/>
          </a:prstGeom>
          <a:noFill/>
        </p:spPr>
        <p:txBody>
          <a:bodyPr wrap="square" rtlCol="0">
            <a:spAutoFit/>
          </a:bodyPr>
          <a:lstStyle/>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Natural Resource Management</a:t>
            </a:r>
            <a:r>
              <a:rPr lang="en-US" b="1"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Helping the Government of Kenya develop a System for Land-based Emissions Estimation in Kenya (SLEEK</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 to meet a broad set of needs,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supported by the Government of Australia</a:t>
            </a: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Restoration I</a:t>
            </a: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Working in Kenya and Ethiopia with WRI to catalyze large-scale landscape restoration through mapping, demonstration projects, and innovative investment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models</a:t>
            </a:r>
            <a:endParaRPr lang="en-US"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Restoration II</a:t>
            </a: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Working in India, Colombia, and Vietnam with IUCN to pilot restoration initiatives to protect watersheds, habitats, and food security.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Restoration I and II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supported </a:t>
            </a:r>
            <a:r>
              <a:rPr lang="en-US" dirty="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by the Government of Germany</a:t>
            </a:r>
          </a:p>
          <a:p>
            <a:pPr>
              <a:buClr>
                <a:srgbClr val="003B68"/>
              </a:buClr>
            </a:pPr>
            <a:endParaRPr lang="en-US" b="1" dirty="0" smtClean="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Arial"/>
              <a:buChar char="•"/>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Awareness and Commitment</a:t>
            </a: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Raising awareness of the importance of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REDD+ and restoration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as part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of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climate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mitigation, water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and food security. </a:t>
            </a:r>
            <a:r>
              <a:rPr lang="en-US" sz="2000"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 </a:t>
            </a: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3"/>
          <a:stretch>
            <a:fillRect/>
          </a:stretch>
        </p:blipFill>
        <p:spPr>
          <a:xfrm>
            <a:off x="0" y="4621642"/>
            <a:ext cx="9144000" cy="452798"/>
          </a:xfrm>
          <a:prstGeom prst="rect">
            <a:avLst/>
          </a:prstGeom>
        </p:spPr>
      </p:pic>
    </p:spTree>
    <p:extLst>
      <p:ext uri="{BB962C8B-B14F-4D97-AF65-F5344CB8AC3E}">
        <p14:creationId xmlns:p14="http://schemas.microsoft.com/office/powerpoint/2010/main" val="22137998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5391"/>
            <a:ext cx="9144000" cy="63500"/>
          </a:xfrm>
          <a:prstGeom prst="rect">
            <a:avLst/>
          </a:prstGeom>
        </p:spPr>
      </p:pic>
      <p:sp>
        <p:nvSpPr>
          <p:cNvPr id="6" name="TextBox 5"/>
          <p:cNvSpPr txBox="1"/>
          <p:nvPr/>
        </p:nvSpPr>
        <p:spPr>
          <a:xfrm>
            <a:off x="486579" y="227117"/>
            <a:ext cx="8024454" cy="584775"/>
          </a:xfrm>
          <a:prstGeom prst="rect">
            <a:avLst/>
          </a:prstGeom>
          <a:noFill/>
        </p:spPr>
        <p:txBody>
          <a:bodyPr wrap="square" rtlCol="0">
            <a:spAutoFit/>
          </a:bodyPr>
          <a:lstStyle/>
          <a:p>
            <a:pPr algn="ctr"/>
            <a:r>
              <a:rPr lang="en-US" sz="3200" dirty="0" smtClean="0">
                <a:solidFill>
                  <a:schemeClr val="bg1"/>
                </a:solidFill>
                <a:latin typeface="Helvetica"/>
                <a:cs typeface="Helvetica"/>
              </a:rPr>
              <a:t>Clinton Climate Initiative and GFOI</a:t>
            </a:r>
            <a:endParaRPr lang="en-US" dirty="0">
              <a:solidFill>
                <a:schemeClr val="bg1"/>
              </a:solidFill>
            </a:endParaRPr>
          </a:p>
        </p:txBody>
      </p:sp>
      <p:sp>
        <p:nvSpPr>
          <p:cNvPr id="7" name="TextBox 6"/>
          <p:cNvSpPr txBox="1"/>
          <p:nvPr/>
        </p:nvSpPr>
        <p:spPr>
          <a:xfrm>
            <a:off x="486579" y="1253039"/>
            <a:ext cx="7939503" cy="3293209"/>
          </a:xfrm>
          <a:prstGeom prst="rect">
            <a:avLst/>
          </a:prstGeom>
          <a:noFill/>
        </p:spPr>
        <p:txBody>
          <a:bodyPr wrap="square" rtlCol="0">
            <a:spAutoFit/>
          </a:bodyPr>
          <a:lstStyle/>
          <a:p>
            <a:pPr marL="285750" indent="-285750">
              <a:buClr>
                <a:srgbClr val="003B68"/>
              </a:buClr>
              <a:buFont typeface="Courier New" panose="02070309020205020404" pitchFamily="49" charset="0"/>
              <a:buChar char="o"/>
            </a:pPr>
            <a:r>
              <a:rPr lang="en-US" sz="2000"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Early history:</a:t>
            </a:r>
            <a:r>
              <a:rPr lang="en-US" sz="2000" b="1"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dirty="0" smtClean="0">
                <a:solidFill>
                  <a:schemeClr val="tx2">
                    <a:lumMod val="20000"/>
                    <a:lumOff val="80000"/>
                  </a:schemeClr>
                </a:solidFill>
                <a:latin typeface="Open Sans Light" panose="020B0306030504020204" pitchFamily="34" charset="0"/>
                <a:ea typeface="Open Sans Light" panose="020B0306030504020204" pitchFamily="34" charset="0"/>
                <a:cs typeface="Open Sans Light" panose="020B0306030504020204" pitchFamily="34" charset="0"/>
              </a:rPr>
              <a:t>CCI and Australian Government worked together to support early development of GFOI thorough the concept plan that was accepted by the GEO Plenary in 2011 as a way to mobilize satellite providers and methodology experts</a:t>
            </a:r>
          </a:p>
          <a:p>
            <a:pPr marL="285750" indent="-285750">
              <a:buClr>
                <a:srgbClr val="0D345F"/>
              </a:buClr>
              <a:buFont typeface="Courier New" panose="02070309020205020404" pitchFamily="49" charset="0"/>
              <a:buChar char="o"/>
            </a:pPr>
            <a:endParaRPr lang="en-US" b="1" dirty="0">
              <a:solidFill>
                <a:srgbClr val="FFFF00"/>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Clr>
                <a:srgbClr val="003B68"/>
              </a:buClr>
              <a:buFont typeface="Courier New" panose="02070309020205020404" pitchFamily="49" charset="0"/>
              <a:buChar char="o"/>
            </a:pPr>
            <a:r>
              <a:rPr lang="en-US" b="1" dirty="0" smtClean="0">
                <a:solidFill>
                  <a:srgbClr val="00FF00"/>
                </a:solidFill>
                <a:latin typeface="Open Sans Light" panose="020B0306030504020204" pitchFamily="34" charset="0"/>
                <a:ea typeface="Open Sans Light" panose="020B0306030504020204" pitchFamily="34" charset="0"/>
                <a:cs typeface="Open Sans Light" panose="020B0306030504020204" pitchFamily="34" charset="0"/>
              </a:rPr>
              <a:t>Link with GFOI: </a:t>
            </a:r>
            <a:r>
              <a:rPr lang="en-US" dirty="0" smtClean="0">
                <a:solidFill>
                  <a:srgbClr val="C6D9F1"/>
                </a:solidFill>
                <a:latin typeface="Open Sans Light" panose="020B0306030504020204" pitchFamily="34" charset="0"/>
                <a:ea typeface="Open Sans Light" panose="020B0306030504020204" pitchFamily="34" charset="0"/>
                <a:cs typeface="Open Sans Light" panose="020B0306030504020204" pitchFamily="34" charset="0"/>
              </a:rPr>
              <a:t>CCI’s work in South America (Guyana), East Africa (Kenya and Tanzania), and Indonesia has been supported by GFOI to help ensure availability of satellite and ground observations, to provide methods and guidance documentation, and to help with capacity building for information systems.</a:t>
            </a:r>
          </a:p>
          <a:p>
            <a:pPr marL="285750" indent="-285750">
              <a:buClr>
                <a:srgbClr val="003B68"/>
              </a:buClr>
              <a:buFont typeface="Arial"/>
              <a:buChar char="•"/>
            </a:pPr>
            <a:endParaRPr lang="en-US" sz="1400" dirty="0" smtClean="0">
              <a:latin typeface="Arial"/>
              <a:cs typeface="Arial"/>
            </a:endParaRPr>
          </a:p>
          <a:p>
            <a:pPr marL="285750" indent="-285750">
              <a:buClr>
                <a:srgbClr val="003B68"/>
              </a:buClr>
              <a:buFont typeface="Arial"/>
              <a:buChar char="•"/>
            </a:pPr>
            <a:endParaRPr lang="en-US" sz="1400" dirty="0" smtClean="0">
              <a:latin typeface="Arial"/>
              <a:cs typeface="Arial"/>
            </a:endParaRPr>
          </a:p>
        </p:txBody>
      </p:sp>
      <p:pic>
        <p:nvPicPr>
          <p:cNvPr id="8" name="Picture 7"/>
          <p:cNvPicPr>
            <a:picLocks noChangeAspect="1"/>
          </p:cNvPicPr>
          <p:nvPr/>
        </p:nvPicPr>
        <p:blipFill>
          <a:blip r:embed="rId3"/>
          <a:stretch>
            <a:fillRect/>
          </a:stretch>
        </p:blipFill>
        <p:spPr>
          <a:xfrm>
            <a:off x="-430751" y="4464303"/>
            <a:ext cx="9144000" cy="452798"/>
          </a:xfrm>
          <a:prstGeom prst="rect">
            <a:avLst/>
          </a:prstGeom>
        </p:spPr>
      </p:pic>
    </p:spTree>
    <p:extLst>
      <p:ext uri="{BB962C8B-B14F-4D97-AF65-F5344CB8AC3E}">
        <p14:creationId xmlns:p14="http://schemas.microsoft.com/office/powerpoint/2010/main" val="148840963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FCF0D535EBAB488E485203A3B1181B" ma:contentTypeVersion="" ma:contentTypeDescription="Create a new document." ma:contentTypeScope="" ma:versionID="8e0879c2b06f6d841f659cafb0ff822f">
  <xsd:schema xmlns:xsd="http://www.w3.org/2001/XMLSchema" xmlns:xs="http://www.w3.org/2001/XMLSchema" xmlns:p="http://schemas.microsoft.com/office/2006/metadata/properties" xmlns:ns2="211D22CA-79B7-48D2-BBBD-902D834777D5" xmlns:ns3="0974279c-a183-4cd4-ac75-d5611cf63b26" targetNamespace="http://schemas.microsoft.com/office/2006/metadata/properties" ma:root="true" ma:fieldsID="0d19648a452fa564e181cb4c7e50b64b" ns2:_="" ns3:_="">
    <xsd:import namespace="211D22CA-79B7-48D2-BBBD-902D834777D5"/>
    <xsd:import namespace="0974279c-a183-4cd4-ac75-d5611cf63b26"/>
    <xsd:element name="properties">
      <xsd:complexType>
        <xsd:sequence>
          <xsd:element name="documentManagement">
            <xsd:complexType>
              <xsd:all>
                <xsd:element ref="ns2:SubHeading" minOccurs="0"/>
                <xsd:element ref="ns2:ContentType0"/>
                <xsd:element ref="ns3:DepartmentOrInitiative"/>
                <xsd:element ref="ns3:SubHead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1D22CA-79B7-48D2-BBBD-902D834777D5" elementFormDefault="qualified">
    <xsd:import namespace="http://schemas.microsoft.com/office/2006/documentManagement/types"/>
    <xsd:import namespace="http://schemas.microsoft.com/office/infopath/2007/PartnerControls"/>
    <xsd:element name="SubHeading" ma:index="8" nillable="true" ma:displayName="SubHeading" ma:default="Marketing Guides" ma:format="Dropdown" ma:internalName="SubHeading">
      <xsd:simpleType>
        <xsd:union memberTypes="dms:Text">
          <xsd:simpleType>
            <xsd:restriction base="dms:Choice">
              <xsd:enumeration value="Marketing Guides"/>
              <xsd:enumeration value="Stationary"/>
              <xsd:enumeration value="PowerPoints"/>
            </xsd:restriction>
          </xsd:simpleType>
        </xsd:union>
      </xsd:simpleType>
    </xsd:element>
    <xsd:element name="ContentType0" ma:index="9" ma:displayName="ContentType" ma:default="News" ma:format="Dropdown" ma:internalName="ContentType0">
      <xsd:simpleType>
        <xsd:restriction base="dms:Choice">
          <xsd:enumeration value="News"/>
          <xsd:enumeration value="Media"/>
          <xsd:enumeration value="Policy"/>
          <xsd:enumeration value="Guide"/>
          <xsd:enumeration value="Template"/>
          <xsd:enumeration value="Form"/>
          <xsd:enumeration value="Dataset"/>
        </xsd:restriction>
      </xsd:simpleType>
    </xsd:element>
  </xsd:schema>
  <xsd:schema xmlns:xsd="http://www.w3.org/2001/XMLSchema" xmlns:xs="http://www.w3.org/2001/XMLSchema" xmlns:dms="http://schemas.microsoft.com/office/2006/documentManagement/types" xmlns:pc="http://schemas.microsoft.com/office/infopath/2007/PartnerControls" targetNamespace="0974279c-a183-4cd4-ac75-d5611cf63b26" elementFormDefault="qualified">
    <xsd:import namespace="http://schemas.microsoft.com/office/2006/documentManagement/types"/>
    <xsd:import namespace="http://schemas.microsoft.com/office/infopath/2007/PartnerControls"/>
    <xsd:element name="DepartmentOrInitiative" ma:index="10" ma:displayName="DepartmentOrInitiative" ma:default="Communication" ma:format="Dropdown" ma:internalName="DepartmentOrInitiative">
      <xsd:simpleType>
        <xsd:restriction base="dms:Choice">
          <xsd:enumeration value="Communication"/>
          <xsd:enumeration value="Development"/>
          <xsd:enumeration value="Finance"/>
          <xsd:enumeration value="Human Resource"/>
          <xsd:enumeration value="Information Technology"/>
          <xsd:enumeration value="Intern Program"/>
          <xsd:enumeration value="Legal"/>
          <xsd:enumeration value="Marketing"/>
          <xsd:enumeration value="Office Operations"/>
          <xsd:enumeration value="Operations"/>
          <xsd:enumeration value="CCI"/>
          <xsd:enumeration value="CDI"/>
          <xsd:enumeration value="CGI"/>
          <xsd:enumeration value="CGEP"/>
          <xsd:enumeration value="CHMI"/>
          <xsd:enumeration value="Clinton Presidential Center"/>
          <xsd:enumeration value="Foreign Policy"/>
          <xsd:enumeration value="Haiti Program"/>
          <xsd:enumeration value="No Ceilings"/>
          <xsd:enumeration value="Office of Chelsea Clinton"/>
          <xsd:enumeration value="Office of Hillary Rodham Clinton"/>
          <xsd:enumeration value="Too Small to Fail"/>
        </xsd:restriction>
      </xsd:simpleType>
    </xsd:element>
    <xsd:element name="SubHeading" ma:index="11" nillable="true" ma:displayName="SubHeading" ma:format="Dropdown" ma:internalName="SubHeading0">
      <xsd:simpleType>
        <xsd:union memberTypes="dms:Text">
          <xsd:simpleType>
            <xsd:restriction base="dms:Choice">
              <xsd:enumeration value="Tax Related"/>
              <xsd:enumeration value="Reimbursement &amp; Travel"/>
              <xsd:enumeration value="Corporate Documents"/>
              <xsd:enumeration value="Insurance"/>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ntentType0 xmlns="211D22CA-79B7-48D2-BBBD-902D834777D5">Template</ContentType0>
    <SubHeading xmlns="211D22CA-79B7-48D2-BBBD-902D834777D5">PowerPoints</SubHeading>
    <DepartmentOrInitiative xmlns="0974279c-a183-4cd4-ac75-d5611cf63b26">Marketing</DepartmentOrInitiative>
    <SubHeading xmlns="0974279c-a183-4cd4-ac75-d5611cf63b26">PowerPoints</SubHeading>
  </documentManagement>
</p:properties>
</file>

<file path=customXml/itemProps1.xml><?xml version="1.0" encoding="utf-8"?>
<ds:datastoreItem xmlns:ds="http://schemas.openxmlformats.org/officeDocument/2006/customXml" ds:itemID="{B4D463A0-5B05-4F0C-96D1-63170C997446}">
  <ds:schemaRefs>
    <ds:schemaRef ds:uri="http://schemas.microsoft.com/sharepoint/v3/contenttype/forms"/>
  </ds:schemaRefs>
</ds:datastoreItem>
</file>

<file path=customXml/itemProps2.xml><?xml version="1.0" encoding="utf-8"?>
<ds:datastoreItem xmlns:ds="http://schemas.openxmlformats.org/officeDocument/2006/customXml" ds:itemID="{C5E53C84-1C8F-4A38-9FA0-9ADEC8D32C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1D22CA-79B7-48D2-BBBD-902D834777D5"/>
    <ds:schemaRef ds:uri="0974279c-a183-4cd4-ac75-d5611cf63b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3BABEA-16CF-4295-9E2F-8533CFD71A1C}">
  <ds:schemaRefs>
    <ds:schemaRef ds:uri="http://schemas.microsoft.com/office/2006/documentManagement/types"/>
    <ds:schemaRef ds:uri="http://purl.org/dc/elements/1.1/"/>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0974279c-a183-4cd4-ac75-d5611cf63b26"/>
    <ds:schemaRef ds:uri="211D22CA-79B7-48D2-BBBD-902D834777D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1749</TotalTime>
  <Words>1168</Words>
  <Application>Microsoft Macintosh PowerPoint</Application>
  <PresentationFormat>On-screen Show (16:9)</PresentationFormat>
  <Paragraphs>116</Paragraphs>
  <Slides>16</Slides>
  <Notes>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Clinton Foundation</vt:lpstr>
      <vt:lpstr>PowerPoint Presentation</vt:lpstr>
      <vt:lpstr>PowerPoint Presentation</vt:lpstr>
      <vt:lpstr>PowerPoint Presentation</vt:lpstr>
      <vt:lpstr>PowerPoint Presentation</vt:lpstr>
      <vt:lpstr>The Bonn Challenge  Restoring 150 million ha of degraded land by 2020 has been increased by the New York Declaration in September 2014 which adds an additional 200 million ha by 2030.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Clinton Foundation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CCI PPT Template</dc:title>
  <dc:creator>Sarah Tan</dc:creator>
  <cp:lastModifiedBy>Jim Baker</cp:lastModifiedBy>
  <cp:revision>49</cp:revision>
  <dcterms:created xsi:type="dcterms:W3CDTF">2014-03-06T21:22:08Z</dcterms:created>
  <dcterms:modified xsi:type="dcterms:W3CDTF">2015-03-02T18:17:13Z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0x010100B3FCF0D535EBAB488E485203A3B1181B</vt:lpwstr>
  </property>
  <property fmtid="{D5CDD505-2E9C-101B-9397-08002B2CF9AE}" pid="3" name="DeptOrInitiative">
    <vt:lpwstr>Marketing</vt:lpwstr>
  </property>
</Properties>
</file>