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0" r:id="rId3"/>
    <p:sldId id="269" r:id="rId4"/>
    <p:sldId id="263" r:id="rId5"/>
    <p:sldId id="264" r:id="rId6"/>
    <p:sldId id="266" r:id="rId7"/>
    <p:sldId id="267" r:id="rId8"/>
    <p:sldId id="268" r:id="rId9"/>
    <p:sldId id="270" r:id="rId10"/>
    <p:sldId id="265" r:id="rId11"/>
    <p:sldId id="271" r:id="rId12"/>
    <p:sldId id="272" r:id="rId13"/>
    <p:sldId id="259"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592" y="-64"/>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F82262-F1C9-D942-AF2F-6B316A5F0875}" type="datetimeFigureOut">
              <a:rPr lang="en-US" smtClean="0"/>
              <a:t>02/03/2015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9CD2F-FA1D-144D-A661-3E1ED525755C}" type="slidenum">
              <a:rPr lang="en-GB" smtClean="0"/>
              <a:t>‹#›</a:t>
            </a:fld>
            <a:endParaRPr lang="en-GB"/>
          </a:p>
        </p:txBody>
      </p:sp>
    </p:spTree>
    <p:extLst>
      <p:ext uri="{BB962C8B-B14F-4D97-AF65-F5344CB8AC3E}">
        <p14:creationId xmlns:p14="http://schemas.microsoft.com/office/powerpoint/2010/main" val="23033145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noTextEdit="1"/>
          </p:cNvSpPr>
          <p:nvPr>
            <p:ph type="sldImg"/>
          </p:nvPr>
        </p:nvSpPr>
        <p:spPr>
          <a:xfrm>
            <a:off x="1141413" y="684213"/>
            <a:ext cx="4575175" cy="3432175"/>
          </a:xfrm>
          <a:ln/>
        </p:spPr>
      </p:sp>
      <p:sp>
        <p:nvSpPr>
          <p:cNvPr id="482307" name="Espace réservé des commentaires 2"/>
          <p:cNvSpPr>
            <a:spLocks noGrp="1"/>
          </p:cNvSpPr>
          <p:nvPr>
            <p:ph type="body" idx="1"/>
          </p:nvPr>
        </p:nvSpPr>
        <p:spPr>
          <a:xfrm>
            <a:off x="684681" y="4345737"/>
            <a:ext cx="5488640" cy="4113632"/>
          </a:xfrm>
        </p:spPr>
        <p:txBody>
          <a:bodyPr lIns="91842" tIns="45921" rIns="91842" bIns="45921"/>
          <a:lstStyle/>
          <a:p>
            <a:pPr eaLnBrk="1" hangingPunct="1">
              <a:defRPr/>
            </a:pPr>
            <a:endParaRPr lang="en-GB" dirty="0" smtClean="0">
              <a:cs typeface="+mn-cs"/>
            </a:endParaRPr>
          </a:p>
        </p:txBody>
      </p:sp>
      <p:sp>
        <p:nvSpPr>
          <p:cNvPr id="43011" name="Espace réservé du numéro de diapositive 3"/>
          <p:cNvSpPr txBox="1">
            <a:spLocks noGrp="1"/>
          </p:cNvSpPr>
          <p:nvPr/>
        </p:nvSpPr>
        <p:spPr bwMode="auto">
          <a:xfrm>
            <a:off x="3885721" y="8685632"/>
            <a:ext cx="2970679" cy="45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42" tIns="45921" rIns="91842" bIns="45921" anchor="b"/>
          <a:lstStyle>
            <a:lvl1pPr defTabSz="919163" eaLnBrk="0" hangingPunct="0">
              <a:defRPr sz="2400">
                <a:solidFill>
                  <a:schemeClr val="tx1"/>
                </a:solidFill>
                <a:latin typeface="Verdana" charset="0"/>
                <a:ea typeface="ＭＳ Ｐゴシック" charset="0"/>
                <a:cs typeface="ＭＳ Ｐゴシック" charset="0"/>
              </a:defRPr>
            </a:lvl1pPr>
            <a:lvl2pPr marL="742950" indent="-285750" defTabSz="919163" eaLnBrk="0" hangingPunct="0">
              <a:defRPr sz="2400">
                <a:solidFill>
                  <a:schemeClr val="tx1"/>
                </a:solidFill>
                <a:latin typeface="Verdana" charset="0"/>
                <a:ea typeface="ＭＳ Ｐゴシック" charset="0"/>
              </a:defRPr>
            </a:lvl2pPr>
            <a:lvl3pPr marL="1143000" indent="-228600" defTabSz="919163" eaLnBrk="0" hangingPunct="0">
              <a:defRPr sz="2400">
                <a:solidFill>
                  <a:schemeClr val="tx1"/>
                </a:solidFill>
                <a:latin typeface="Verdana" charset="0"/>
                <a:ea typeface="ＭＳ Ｐゴシック" charset="0"/>
              </a:defRPr>
            </a:lvl3pPr>
            <a:lvl4pPr marL="1600200" indent="-228600" defTabSz="919163" eaLnBrk="0" hangingPunct="0">
              <a:defRPr sz="2400">
                <a:solidFill>
                  <a:schemeClr val="tx1"/>
                </a:solidFill>
                <a:latin typeface="Verdana" charset="0"/>
                <a:ea typeface="ＭＳ Ｐゴシック" charset="0"/>
              </a:defRPr>
            </a:lvl4pPr>
            <a:lvl5pPr marL="2057400" indent="-228600" defTabSz="919163" eaLnBrk="0" hangingPunct="0">
              <a:defRPr sz="2400">
                <a:solidFill>
                  <a:schemeClr val="tx1"/>
                </a:solidFill>
                <a:latin typeface="Verdana" charset="0"/>
                <a:ea typeface="ＭＳ Ｐゴシック" charset="0"/>
              </a:defRPr>
            </a:lvl5pPr>
            <a:lvl6pPr marL="2514600" indent="-228600" defTabSz="919163" eaLnBrk="0" fontAlgn="base" hangingPunct="0">
              <a:spcBef>
                <a:spcPct val="0"/>
              </a:spcBef>
              <a:spcAft>
                <a:spcPct val="0"/>
              </a:spcAft>
              <a:defRPr sz="2400">
                <a:solidFill>
                  <a:schemeClr val="tx1"/>
                </a:solidFill>
                <a:latin typeface="Verdana" charset="0"/>
                <a:ea typeface="ＭＳ Ｐゴシック" charset="0"/>
              </a:defRPr>
            </a:lvl6pPr>
            <a:lvl7pPr marL="2971800" indent="-228600" defTabSz="919163" eaLnBrk="0" fontAlgn="base" hangingPunct="0">
              <a:spcBef>
                <a:spcPct val="0"/>
              </a:spcBef>
              <a:spcAft>
                <a:spcPct val="0"/>
              </a:spcAft>
              <a:defRPr sz="2400">
                <a:solidFill>
                  <a:schemeClr val="tx1"/>
                </a:solidFill>
                <a:latin typeface="Verdana" charset="0"/>
                <a:ea typeface="ＭＳ Ｐゴシック" charset="0"/>
              </a:defRPr>
            </a:lvl7pPr>
            <a:lvl8pPr marL="3429000" indent="-228600" defTabSz="919163" eaLnBrk="0" fontAlgn="base" hangingPunct="0">
              <a:spcBef>
                <a:spcPct val="0"/>
              </a:spcBef>
              <a:spcAft>
                <a:spcPct val="0"/>
              </a:spcAft>
              <a:defRPr sz="2400">
                <a:solidFill>
                  <a:schemeClr val="tx1"/>
                </a:solidFill>
                <a:latin typeface="Verdana" charset="0"/>
                <a:ea typeface="ＭＳ Ｐゴシック" charset="0"/>
              </a:defRPr>
            </a:lvl8pPr>
            <a:lvl9pPr marL="3886200" indent="-228600" defTabSz="919163"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D08C9EA4-72A8-AE45-A611-82D61CB9A77E}" type="slidenum">
              <a:rPr lang="de-DE" sz="1200">
                <a:latin typeface="Arial" charset="0"/>
              </a:rPr>
              <a:pPr algn="r" eaLnBrk="1" hangingPunct="1"/>
              <a:t>6</a:t>
            </a:fld>
            <a:endParaRPr lang="de-DE"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E748DD0-10DA-A74B-81B6-2E3B0C7E9B3B}" type="slidenum">
              <a:rPr lang="en-US" smtClean="0"/>
              <a:pPr>
                <a:defRPr/>
              </a:pPr>
              <a:t>7</a:t>
            </a:fld>
            <a:endParaRPr lang="en-US" dirty="0"/>
          </a:p>
        </p:txBody>
      </p:sp>
    </p:spTree>
    <p:extLst>
      <p:ext uri="{BB962C8B-B14F-4D97-AF65-F5344CB8AC3E}">
        <p14:creationId xmlns:p14="http://schemas.microsoft.com/office/powerpoint/2010/main" val="8606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noTextEdit="1"/>
          </p:cNvSpPr>
          <p:nvPr>
            <p:ph type="sldImg"/>
          </p:nvPr>
        </p:nvSpPr>
        <p:spPr>
          <a:xfrm>
            <a:off x="1141413" y="684213"/>
            <a:ext cx="4575175" cy="3432175"/>
          </a:xfrm>
          <a:ln/>
        </p:spPr>
      </p:sp>
      <p:sp>
        <p:nvSpPr>
          <p:cNvPr id="482307" name="Espace réservé des commentaires 2"/>
          <p:cNvSpPr>
            <a:spLocks noGrp="1"/>
          </p:cNvSpPr>
          <p:nvPr>
            <p:ph type="body" idx="1"/>
          </p:nvPr>
        </p:nvSpPr>
        <p:spPr>
          <a:xfrm>
            <a:off x="684681" y="4345737"/>
            <a:ext cx="5488640" cy="4113632"/>
          </a:xfrm>
        </p:spPr>
        <p:txBody>
          <a:bodyPr lIns="91842" tIns="45921" rIns="91842" bIns="45921"/>
          <a:lstStyle/>
          <a:p>
            <a:pPr eaLnBrk="1" hangingPunct="1">
              <a:defRPr/>
            </a:pPr>
            <a:endParaRPr lang="en-GB" dirty="0" smtClean="0">
              <a:cs typeface="+mn-cs"/>
            </a:endParaRPr>
          </a:p>
        </p:txBody>
      </p:sp>
      <p:sp>
        <p:nvSpPr>
          <p:cNvPr id="43011" name="Espace réservé du numéro de diapositive 3"/>
          <p:cNvSpPr txBox="1">
            <a:spLocks noGrp="1"/>
          </p:cNvSpPr>
          <p:nvPr/>
        </p:nvSpPr>
        <p:spPr bwMode="auto">
          <a:xfrm>
            <a:off x="3885721" y="8685632"/>
            <a:ext cx="2970679" cy="45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42" tIns="45921" rIns="91842" bIns="45921" anchor="b"/>
          <a:lstStyle>
            <a:lvl1pPr defTabSz="919163" eaLnBrk="0" hangingPunct="0">
              <a:defRPr sz="2400">
                <a:solidFill>
                  <a:schemeClr val="tx1"/>
                </a:solidFill>
                <a:latin typeface="Verdana" charset="0"/>
                <a:ea typeface="ＭＳ Ｐゴシック" charset="0"/>
                <a:cs typeface="ＭＳ Ｐゴシック" charset="0"/>
              </a:defRPr>
            </a:lvl1pPr>
            <a:lvl2pPr marL="742950" indent="-285750" defTabSz="919163" eaLnBrk="0" hangingPunct="0">
              <a:defRPr sz="2400">
                <a:solidFill>
                  <a:schemeClr val="tx1"/>
                </a:solidFill>
                <a:latin typeface="Verdana" charset="0"/>
                <a:ea typeface="ＭＳ Ｐゴシック" charset="0"/>
              </a:defRPr>
            </a:lvl2pPr>
            <a:lvl3pPr marL="1143000" indent="-228600" defTabSz="919163" eaLnBrk="0" hangingPunct="0">
              <a:defRPr sz="2400">
                <a:solidFill>
                  <a:schemeClr val="tx1"/>
                </a:solidFill>
                <a:latin typeface="Verdana" charset="0"/>
                <a:ea typeface="ＭＳ Ｐゴシック" charset="0"/>
              </a:defRPr>
            </a:lvl3pPr>
            <a:lvl4pPr marL="1600200" indent="-228600" defTabSz="919163" eaLnBrk="0" hangingPunct="0">
              <a:defRPr sz="2400">
                <a:solidFill>
                  <a:schemeClr val="tx1"/>
                </a:solidFill>
                <a:latin typeface="Verdana" charset="0"/>
                <a:ea typeface="ＭＳ Ｐゴシック" charset="0"/>
              </a:defRPr>
            </a:lvl4pPr>
            <a:lvl5pPr marL="2057400" indent="-228600" defTabSz="919163" eaLnBrk="0" hangingPunct="0">
              <a:defRPr sz="2400">
                <a:solidFill>
                  <a:schemeClr val="tx1"/>
                </a:solidFill>
                <a:latin typeface="Verdana" charset="0"/>
                <a:ea typeface="ＭＳ Ｐゴシック" charset="0"/>
              </a:defRPr>
            </a:lvl5pPr>
            <a:lvl6pPr marL="2514600" indent="-228600" defTabSz="919163" eaLnBrk="0" fontAlgn="base" hangingPunct="0">
              <a:spcBef>
                <a:spcPct val="0"/>
              </a:spcBef>
              <a:spcAft>
                <a:spcPct val="0"/>
              </a:spcAft>
              <a:defRPr sz="2400">
                <a:solidFill>
                  <a:schemeClr val="tx1"/>
                </a:solidFill>
                <a:latin typeface="Verdana" charset="0"/>
                <a:ea typeface="ＭＳ Ｐゴシック" charset="0"/>
              </a:defRPr>
            </a:lvl6pPr>
            <a:lvl7pPr marL="2971800" indent="-228600" defTabSz="919163" eaLnBrk="0" fontAlgn="base" hangingPunct="0">
              <a:spcBef>
                <a:spcPct val="0"/>
              </a:spcBef>
              <a:spcAft>
                <a:spcPct val="0"/>
              </a:spcAft>
              <a:defRPr sz="2400">
                <a:solidFill>
                  <a:schemeClr val="tx1"/>
                </a:solidFill>
                <a:latin typeface="Verdana" charset="0"/>
                <a:ea typeface="ＭＳ Ｐゴシック" charset="0"/>
              </a:defRPr>
            </a:lvl7pPr>
            <a:lvl8pPr marL="3429000" indent="-228600" defTabSz="919163" eaLnBrk="0" fontAlgn="base" hangingPunct="0">
              <a:spcBef>
                <a:spcPct val="0"/>
              </a:spcBef>
              <a:spcAft>
                <a:spcPct val="0"/>
              </a:spcAft>
              <a:defRPr sz="2400">
                <a:solidFill>
                  <a:schemeClr val="tx1"/>
                </a:solidFill>
                <a:latin typeface="Verdana" charset="0"/>
                <a:ea typeface="ＭＳ Ｐゴシック" charset="0"/>
              </a:defRPr>
            </a:lvl8pPr>
            <a:lvl9pPr marL="3886200" indent="-228600" defTabSz="919163"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D08C9EA4-72A8-AE45-A611-82D61CB9A77E}" type="slidenum">
              <a:rPr lang="de-DE" sz="1200">
                <a:latin typeface="Arial" charset="0"/>
              </a:rPr>
              <a:pPr algn="r" eaLnBrk="1" hangingPunct="1"/>
              <a:t>8</a:t>
            </a:fld>
            <a:endParaRPr lang="de-DE"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dirty="0" smtClean="0"/>
              <a:t>The end result is a vast archive of Landsat</a:t>
            </a:r>
            <a:r>
              <a:rPr lang="en-US" baseline="0" dirty="0" smtClean="0"/>
              <a:t> acquisitions covering 4 decades.</a:t>
            </a:r>
            <a:endParaRPr lang="en-US" dirty="0" smtClean="0"/>
          </a:p>
          <a:p>
            <a:r>
              <a:rPr lang="en-US" dirty="0" smtClean="0"/>
              <a:t>The</a:t>
            </a:r>
            <a:r>
              <a:rPr lang="en-US" baseline="0" dirty="0" smtClean="0"/>
              <a:t> 41 year Landsat archive contains over 5 million scenes covering an astounding 171 Billion </a:t>
            </a:r>
            <a:r>
              <a:rPr lang="en-US" baseline="0" dirty="0" err="1" smtClean="0"/>
              <a:t>squ</a:t>
            </a:r>
            <a:r>
              <a:rPr lang="en-US" baseline="0" dirty="0" smtClean="0"/>
              <a:t>. km. </a:t>
            </a: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91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smtClean="0"/>
              <a:t>Click to edit Master title style</a:t>
            </a:r>
            <a:endParaRPr lang="en-US" dirty="0"/>
          </a:p>
        </p:txBody>
      </p:sp>
      <p:pic>
        <p:nvPicPr>
          <p:cNvPr id="10" name="Picture 9"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14"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5</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Tree>
    <p:extLst>
      <p:ext uri="{BB962C8B-B14F-4D97-AF65-F5344CB8AC3E}">
        <p14:creationId xmlns:p14="http://schemas.microsoft.com/office/powerpoint/2010/main" val="346508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defRPr sz="3600" b="1">
                <a:solidFill>
                  <a:schemeClr val="bg1"/>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5</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366392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5">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487" y="6267408"/>
            <a:ext cx="1263253" cy="500248"/>
          </a:xfrm>
          <a:prstGeom prst="rect">
            <a:avLst/>
          </a:prstGeom>
        </p:spPr>
      </p:pic>
      <p:sp>
        <p:nvSpPr>
          <p:cNvPr id="13" name="Footer Placeholder 4"/>
          <p:cNvSpPr>
            <a:spLocks noGrp="1"/>
          </p:cNvSpPr>
          <p:nvPr>
            <p:ph type="ftr" sz="quarter" idx="3"/>
          </p:nvPr>
        </p:nvSpPr>
        <p:spPr>
          <a:xfrm>
            <a:off x="3921447" y="6226899"/>
            <a:ext cx="1307007" cy="569336"/>
          </a:xfrm>
          <a:prstGeom prst="rect">
            <a:avLst/>
          </a:prstGeom>
        </p:spPr>
        <p:txBody>
          <a:bodyPr/>
          <a:lstStyle>
            <a:lvl1pPr algn="ct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5</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14" name="Slide Number Placeholder 5"/>
          <p:cNvSpPr>
            <a:spLocks noGrp="1"/>
          </p:cNvSpPr>
          <p:nvPr>
            <p:ph type="sldNum" sz="quarter" idx="4"/>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spTree>
    <p:extLst>
      <p:ext uri="{BB962C8B-B14F-4D97-AF65-F5344CB8AC3E}">
        <p14:creationId xmlns:p14="http://schemas.microsoft.com/office/powerpoint/2010/main" val="6710100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130425"/>
            <a:ext cx="8661400" cy="1470025"/>
          </a:xfrm>
        </p:spPr>
        <p:txBody>
          <a:bodyPr/>
          <a:lstStyle/>
          <a:p>
            <a:r>
              <a:rPr lang="en-US" dirty="0"/>
              <a:t>Space Data Coordination </a:t>
            </a:r>
            <a:r>
              <a:rPr lang="en-US" dirty="0" smtClean="0"/>
              <a:t>Component</a:t>
            </a:r>
            <a:br>
              <a:rPr lang="en-US" dirty="0" smtClean="0"/>
            </a:b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1371600" y="3816137"/>
            <a:ext cx="6400800" cy="1403563"/>
          </a:xfrm>
        </p:spPr>
        <p:txBody>
          <a:bodyPr>
            <a:normAutofit/>
          </a:bodyPr>
          <a:lstStyle/>
          <a:p>
            <a:r>
              <a:rPr lang="en-US" dirty="0" smtClean="0"/>
              <a:t>Eugene </a:t>
            </a:r>
            <a:r>
              <a:rPr lang="en-US" dirty="0" err="1" smtClean="0"/>
              <a:t>Fosnight</a:t>
            </a:r>
            <a:r>
              <a:rPr lang="en-US" dirty="0" smtClean="0"/>
              <a:t> on behalf of SDCG Exec</a:t>
            </a:r>
          </a:p>
          <a:p>
            <a:r>
              <a:rPr lang="en-US" dirty="0" smtClean="0"/>
              <a:t>Sydney, 2</a:t>
            </a:r>
            <a:r>
              <a:rPr lang="en-US" baseline="30000" dirty="0" smtClean="0"/>
              <a:t>nd</a:t>
            </a:r>
            <a:r>
              <a:rPr lang="en-US" dirty="0" smtClean="0"/>
              <a:t> March 2015</a:t>
            </a:r>
            <a:endParaRPr lang="en-US" dirty="0"/>
          </a:p>
        </p:txBody>
      </p:sp>
    </p:spTree>
    <p:extLst>
      <p:ext uri="{BB962C8B-B14F-4D97-AF65-F5344CB8AC3E}">
        <p14:creationId xmlns:p14="http://schemas.microsoft.com/office/powerpoint/2010/main" val="3020359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81001" y="127000"/>
            <a:ext cx="7302500" cy="663574"/>
          </a:xfrm>
          <a:prstGeom prst="rect">
            <a:avLst/>
          </a:prstGeom>
          <a:noFill/>
          <a:ln>
            <a:noFill/>
          </a:ln>
        </p:spPr>
        <p:txBody>
          <a:bodyPr lIns="90475" tIns="44450" rIns="90475" bIns="44450" anchor="ctr" anchorCtr="0">
            <a:noAutofit/>
          </a:bodyPr>
          <a:lstStyle/>
          <a:p>
            <a:pPr marL="0" marR="0" lvl="0" indent="0" algn="l" rtl="0">
              <a:lnSpc>
                <a:spcPct val="75000"/>
              </a:lnSpc>
              <a:spcBef>
                <a:spcPts val="0"/>
              </a:spcBef>
              <a:spcAft>
                <a:spcPts val="0"/>
              </a:spcAft>
              <a:buSzPct val="25000"/>
              <a:buNone/>
            </a:pPr>
            <a:r>
              <a:rPr lang="en-US" sz="3200" b="1" i="0" u="none" strike="noStrike" cap="none" baseline="0" dirty="0">
                <a:ea typeface="Arial"/>
                <a:cs typeface="Arial"/>
                <a:sym typeface="Arial"/>
              </a:rPr>
              <a:t>U.S. Landsat Archive </a:t>
            </a:r>
            <a:r>
              <a:rPr lang="en-US" sz="3200" b="1" i="0" u="none" strike="noStrike" cap="none" baseline="0" dirty="0" smtClean="0">
                <a:ea typeface="Arial"/>
                <a:cs typeface="Arial"/>
                <a:sym typeface="Arial"/>
              </a:rPr>
              <a:t>Overview</a:t>
            </a:r>
            <a:endParaRPr lang="en-US" sz="3200" b="1" i="0" u="none" strike="noStrike" cap="none" baseline="0" dirty="0">
              <a:ea typeface="Arial"/>
              <a:cs typeface="Arial"/>
              <a:sym typeface="Arial"/>
            </a:endParaRPr>
          </a:p>
        </p:txBody>
      </p:sp>
      <p:sp>
        <p:nvSpPr>
          <p:cNvPr id="128" name="Shape 128"/>
          <p:cNvSpPr txBox="1">
            <a:spLocks noGrp="1"/>
          </p:cNvSpPr>
          <p:nvPr>
            <p:ph type="body" idx="1"/>
          </p:nvPr>
        </p:nvSpPr>
        <p:spPr>
          <a:xfrm>
            <a:off x="381000" y="965199"/>
            <a:ext cx="8381999" cy="5178227"/>
          </a:xfrm>
          <a:prstGeom prst="rect">
            <a:avLst/>
          </a:prstGeom>
          <a:noFill/>
          <a:ln>
            <a:noFill/>
          </a:ln>
        </p:spPr>
        <p:txBody>
          <a:bodyPr lIns="91425" tIns="45700" rIns="91425" bIns="45700" anchor="t" anchorCtr="0">
            <a:noAutofit/>
          </a:bodyPr>
          <a:lstStyle/>
          <a:p>
            <a:pPr marL="284163" marR="0" lvl="0" indent="-284163" algn="l" rtl="0">
              <a:lnSpc>
                <a:spcPct val="85000"/>
              </a:lnSpc>
              <a:spcBef>
                <a:spcPts val="0"/>
              </a:spcBef>
              <a:spcAft>
                <a:spcPts val="0"/>
              </a:spcAft>
              <a:buClr>
                <a:schemeClr val="dk1"/>
              </a:buClr>
              <a:buSzPct val="75000"/>
              <a:buFont typeface="Arial"/>
              <a:buChar char="●"/>
            </a:pPr>
            <a:r>
              <a:rPr lang="en-US" sz="2400" b="1" i="0" u="none" strike="noStrike" cap="none" baseline="0" dirty="0">
                <a:solidFill>
                  <a:schemeClr val="dk1"/>
                </a:solidFill>
                <a:ea typeface="Arial"/>
                <a:cs typeface="Arial"/>
                <a:sym typeface="Arial"/>
              </a:rPr>
              <a:t>OLI-TIRS: Landsat 8</a:t>
            </a:r>
          </a:p>
          <a:p>
            <a:pPr lvl="1" indent="-285750">
              <a:spcBef>
                <a:spcPts val="360"/>
              </a:spcBef>
              <a:buSzPct val="70000"/>
            </a:pPr>
            <a:r>
              <a:rPr lang="en-US" sz="2000" dirty="0" smtClean="0">
                <a:solidFill>
                  <a:schemeClr val="dk1"/>
                </a:solidFill>
              </a:rPr>
              <a:t>385,345 </a:t>
            </a:r>
            <a:r>
              <a:rPr lang="en-US" sz="2000" i="0" u="none" strike="noStrike" cap="none" baseline="0" dirty="0">
                <a:solidFill>
                  <a:schemeClr val="dk1"/>
                </a:solidFill>
                <a:ea typeface="Arial"/>
                <a:cs typeface="Arial"/>
                <a:sym typeface="Arial"/>
              </a:rPr>
              <a:t>scenes</a:t>
            </a:r>
          </a:p>
          <a:p>
            <a:pPr marL="1143000" marR="0" lvl="2" indent="-228600" algn="l" rtl="0">
              <a:lnSpc>
                <a:spcPct val="85000"/>
              </a:lnSpc>
              <a:spcBef>
                <a:spcPts val="360"/>
              </a:spcBef>
              <a:spcAft>
                <a:spcPts val="0"/>
              </a:spcAft>
              <a:buClr>
                <a:schemeClr val="dk1"/>
              </a:buClr>
              <a:buSzPct val="70000"/>
              <a:buFont typeface="Arial"/>
              <a:buChar char="●"/>
            </a:pPr>
            <a:r>
              <a:rPr lang="en-US" sz="1800" i="0" u="none" strike="noStrike" cap="none" baseline="0" dirty="0" smtClean="0">
                <a:solidFill>
                  <a:schemeClr val="dk1"/>
                </a:solidFill>
                <a:ea typeface="Arial"/>
                <a:cs typeface="Arial"/>
                <a:sym typeface="Arial"/>
              </a:rPr>
              <a:t>average scene size 1813 MB</a:t>
            </a:r>
            <a:endParaRPr lang="en-US" sz="1800" i="0" u="none" strike="noStrike" cap="none" baseline="0" dirty="0">
              <a:solidFill>
                <a:schemeClr val="dk1"/>
              </a:solidFill>
              <a:ea typeface="Arial"/>
              <a:cs typeface="Arial"/>
              <a:sym typeface="Arial"/>
            </a:endParaRPr>
          </a:p>
          <a:p>
            <a:pPr marL="1143000" marR="0" lvl="2" indent="-228600" algn="l" rtl="0">
              <a:lnSpc>
                <a:spcPct val="85000"/>
              </a:lnSpc>
              <a:spcBef>
                <a:spcPts val="240"/>
              </a:spcBef>
              <a:spcAft>
                <a:spcPts val="0"/>
              </a:spcAft>
              <a:buClr>
                <a:schemeClr val="dk1"/>
              </a:buClr>
              <a:buSzPct val="25000"/>
              <a:buFont typeface="Arial"/>
              <a:buNone/>
            </a:pPr>
            <a:r>
              <a:rPr lang="en-US" sz="900" b="1" i="0" u="none" strike="noStrike" cap="none" baseline="0" dirty="0">
                <a:solidFill>
                  <a:schemeClr val="dk1"/>
                </a:solidFill>
                <a:ea typeface="Arial"/>
                <a:cs typeface="Arial"/>
                <a:sym typeface="Arial"/>
              </a:rPr>
              <a:t>                  </a:t>
            </a:r>
          </a:p>
          <a:p>
            <a:pPr marL="284163" marR="0" lvl="0" indent="-284163" algn="l" rtl="0">
              <a:lnSpc>
                <a:spcPct val="85000"/>
              </a:lnSpc>
              <a:spcBef>
                <a:spcPts val="420"/>
              </a:spcBef>
              <a:spcAft>
                <a:spcPts val="0"/>
              </a:spcAft>
              <a:buClr>
                <a:schemeClr val="dk1"/>
              </a:buClr>
              <a:buSzPct val="75000"/>
              <a:buFont typeface="Arial"/>
              <a:buChar char="●"/>
            </a:pPr>
            <a:r>
              <a:rPr lang="en-US" sz="2400" b="1" i="0" u="none" strike="noStrike" cap="none" baseline="0" dirty="0">
                <a:solidFill>
                  <a:schemeClr val="dk1"/>
                </a:solidFill>
                <a:ea typeface="Arial"/>
                <a:cs typeface="Arial"/>
                <a:sym typeface="Arial"/>
              </a:rPr>
              <a:t>ETM+: Landsat 7</a:t>
            </a:r>
          </a:p>
          <a:p>
            <a:pPr lvl="1" indent="-285750">
              <a:spcBef>
                <a:spcPts val="360"/>
              </a:spcBef>
              <a:buSzPct val="70000"/>
            </a:pPr>
            <a:r>
              <a:rPr lang="en-US" sz="2000" dirty="0" smtClean="0">
                <a:solidFill>
                  <a:schemeClr val="dk1"/>
                </a:solidFill>
              </a:rPr>
              <a:t>1,858,501 scenes</a:t>
            </a:r>
            <a:endParaRPr lang="en-US" sz="2000" i="0" u="none" strike="noStrike" cap="none" baseline="0" dirty="0">
              <a:solidFill>
                <a:schemeClr val="dk1"/>
              </a:solidFill>
              <a:ea typeface="Arial"/>
              <a:cs typeface="Arial"/>
              <a:sym typeface="Arial"/>
            </a:endParaRPr>
          </a:p>
          <a:p>
            <a:pPr marL="1143000" marR="0" lvl="2" indent="-228600" algn="l" rtl="0">
              <a:lnSpc>
                <a:spcPct val="85000"/>
              </a:lnSpc>
              <a:spcBef>
                <a:spcPts val="360"/>
              </a:spcBef>
              <a:spcAft>
                <a:spcPts val="0"/>
              </a:spcAft>
              <a:buClr>
                <a:schemeClr val="dk1"/>
              </a:buClr>
              <a:buSzPct val="70000"/>
              <a:buFont typeface="Arial"/>
              <a:buChar char="●"/>
            </a:pPr>
            <a:r>
              <a:rPr lang="en-US" sz="1800" i="0" u="none" strike="noStrike" cap="none" baseline="0" dirty="0" smtClean="0">
                <a:solidFill>
                  <a:schemeClr val="dk1"/>
                </a:solidFill>
                <a:ea typeface="Arial"/>
                <a:cs typeface="Arial"/>
                <a:sym typeface="Arial"/>
              </a:rPr>
              <a:t>average </a:t>
            </a:r>
            <a:r>
              <a:rPr lang="en-US" sz="1800" i="0" u="none" strike="noStrike" cap="none" baseline="0" dirty="0">
                <a:solidFill>
                  <a:schemeClr val="dk1"/>
                </a:solidFill>
                <a:ea typeface="Arial"/>
                <a:cs typeface="Arial"/>
                <a:sym typeface="Arial"/>
              </a:rPr>
              <a:t>scene size 487 MB</a:t>
            </a:r>
          </a:p>
          <a:p>
            <a:pPr marL="1143000" marR="0" lvl="2" indent="-228600" algn="l" rtl="0">
              <a:lnSpc>
                <a:spcPct val="85000"/>
              </a:lnSpc>
              <a:spcBef>
                <a:spcPts val="240"/>
              </a:spcBef>
              <a:spcAft>
                <a:spcPts val="0"/>
              </a:spcAft>
              <a:buClr>
                <a:schemeClr val="dk1"/>
              </a:buClr>
              <a:buSzPct val="25000"/>
              <a:buFont typeface="Arial"/>
              <a:buNone/>
            </a:pPr>
            <a:r>
              <a:rPr lang="en-US" sz="900" b="1" i="0" u="none" strike="noStrike" cap="none" baseline="0" dirty="0">
                <a:solidFill>
                  <a:schemeClr val="dk1"/>
                </a:solidFill>
                <a:ea typeface="Arial"/>
                <a:cs typeface="Arial"/>
                <a:sym typeface="Arial"/>
              </a:rPr>
              <a:t>          </a:t>
            </a:r>
          </a:p>
          <a:p>
            <a:pPr marL="284163" marR="0" lvl="0" indent="-284163" algn="l" rtl="0">
              <a:lnSpc>
                <a:spcPct val="85000"/>
              </a:lnSpc>
              <a:spcBef>
                <a:spcPts val="420"/>
              </a:spcBef>
              <a:spcAft>
                <a:spcPts val="0"/>
              </a:spcAft>
              <a:buClr>
                <a:schemeClr val="dk1"/>
              </a:buClr>
              <a:buSzPct val="75000"/>
              <a:buFont typeface="Arial"/>
              <a:buChar char="●"/>
            </a:pPr>
            <a:r>
              <a:rPr lang="en-US" sz="2400" b="1" i="0" u="none" strike="noStrike" cap="none" baseline="0" dirty="0">
                <a:solidFill>
                  <a:schemeClr val="dk1"/>
                </a:solidFill>
                <a:ea typeface="Arial"/>
                <a:cs typeface="Arial"/>
                <a:sym typeface="Arial"/>
              </a:rPr>
              <a:t>TM: Landsat 4 &amp; Landsat 5</a:t>
            </a:r>
          </a:p>
          <a:p>
            <a:pPr lvl="1" indent="-285750">
              <a:spcBef>
                <a:spcPts val="360"/>
              </a:spcBef>
              <a:buSzPct val="70000"/>
            </a:pPr>
            <a:r>
              <a:rPr lang="en-US" sz="2000" dirty="0" smtClean="0">
                <a:solidFill>
                  <a:schemeClr val="dk1"/>
                </a:solidFill>
              </a:rPr>
              <a:t>1,988,982 scenes  </a:t>
            </a:r>
            <a:endParaRPr lang="en-US" sz="2000" i="0" u="none" strike="noStrike" cap="none" baseline="0" dirty="0">
              <a:solidFill>
                <a:schemeClr val="dk1"/>
              </a:solidFill>
              <a:ea typeface="Arial"/>
              <a:cs typeface="Arial"/>
              <a:sym typeface="Arial"/>
            </a:endParaRPr>
          </a:p>
          <a:p>
            <a:pPr marL="1143000" marR="0" lvl="2" indent="-228600" algn="l" rtl="0">
              <a:lnSpc>
                <a:spcPct val="85000"/>
              </a:lnSpc>
              <a:spcBef>
                <a:spcPts val="360"/>
              </a:spcBef>
              <a:spcAft>
                <a:spcPts val="0"/>
              </a:spcAft>
              <a:buClr>
                <a:schemeClr val="dk1"/>
              </a:buClr>
              <a:buSzPct val="70000"/>
              <a:buFont typeface="Arial"/>
              <a:buChar char="●"/>
            </a:pPr>
            <a:r>
              <a:rPr lang="en-US" sz="1800" i="0" u="none" strike="noStrike" cap="none" baseline="0" dirty="0" smtClean="0">
                <a:solidFill>
                  <a:schemeClr val="dk1"/>
                </a:solidFill>
                <a:ea typeface="Arial"/>
                <a:cs typeface="Arial"/>
                <a:sym typeface="Arial"/>
              </a:rPr>
              <a:t>average </a:t>
            </a:r>
            <a:r>
              <a:rPr lang="en-US" sz="1800" i="0" u="none" strike="noStrike" cap="none" baseline="0" dirty="0">
                <a:solidFill>
                  <a:schemeClr val="dk1"/>
                </a:solidFill>
                <a:ea typeface="Arial"/>
                <a:cs typeface="Arial"/>
                <a:sym typeface="Arial"/>
              </a:rPr>
              <a:t>scene size 263 MB</a:t>
            </a:r>
          </a:p>
          <a:p>
            <a:pPr marL="1143000" marR="0" lvl="2" indent="-228600" algn="l" rtl="0">
              <a:lnSpc>
                <a:spcPct val="85000"/>
              </a:lnSpc>
              <a:spcBef>
                <a:spcPts val="240"/>
              </a:spcBef>
              <a:spcAft>
                <a:spcPts val="0"/>
              </a:spcAft>
              <a:buClr>
                <a:schemeClr val="dk1"/>
              </a:buClr>
              <a:buSzPct val="25000"/>
              <a:buFont typeface="Arial"/>
              <a:buNone/>
            </a:pPr>
            <a:r>
              <a:rPr lang="en-US" sz="900" b="1" i="0" u="none" strike="noStrike" cap="none" baseline="0" dirty="0">
                <a:solidFill>
                  <a:schemeClr val="dk1"/>
                </a:solidFill>
                <a:ea typeface="Arial"/>
                <a:cs typeface="Arial"/>
                <a:sym typeface="Arial"/>
              </a:rPr>
              <a:t>          </a:t>
            </a:r>
          </a:p>
          <a:p>
            <a:pPr marL="284163" marR="0" lvl="0" indent="-284163" algn="l" rtl="0">
              <a:lnSpc>
                <a:spcPct val="85000"/>
              </a:lnSpc>
              <a:spcBef>
                <a:spcPts val="420"/>
              </a:spcBef>
              <a:spcAft>
                <a:spcPts val="0"/>
              </a:spcAft>
              <a:buClr>
                <a:schemeClr val="dk1"/>
              </a:buClr>
              <a:buSzPct val="75000"/>
              <a:buFont typeface="Arial"/>
              <a:buChar char="●"/>
            </a:pPr>
            <a:r>
              <a:rPr lang="en-US" sz="2400" b="1" i="0" u="none" strike="noStrike" cap="none" baseline="0" dirty="0">
                <a:solidFill>
                  <a:schemeClr val="dk1"/>
                </a:solidFill>
                <a:ea typeface="Arial"/>
                <a:cs typeface="Arial"/>
                <a:sym typeface="Arial"/>
              </a:rPr>
              <a:t>MSS: Landsat 1 through 5</a:t>
            </a:r>
          </a:p>
          <a:p>
            <a:pPr lvl="1" indent="-285750">
              <a:spcBef>
                <a:spcPts val="360"/>
              </a:spcBef>
              <a:buSzPct val="70000"/>
            </a:pPr>
            <a:r>
              <a:rPr lang="en-US" sz="2000" dirty="0" smtClean="0">
                <a:solidFill>
                  <a:schemeClr val="dk1"/>
                </a:solidFill>
              </a:rPr>
              <a:t>1,299,626 scenes </a:t>
            </a:r>
            <a:endParaRPr lang="en-US" sz="2000" i="0" u="none" strike="noStrike" cap="none" baseline="0" dirty="0">
              <a:solidFill>
                <a:schemeClr val="dk1"/>
              </a:solidFill>
              <a:ea typeface="Arial"/>
              <a:cs typeface="Arial"/>
              <a:sym typeface="Arial"/>
            </a:endParaRPr>
          </a:p>
          <a:p>
            <a:pPr marL="1143000" marR="0" lvl="2" indent="-228600" algn="l" rtl="0">
              <a:lnSpc>
                <a:spcPct val="85000"/>
              </a:lnSpc>
              <a:spcBef>
                <a:spcPts val="360"/>
              </a:spcBef>
              <a:spcAft>
                <a:spcPts val="0"/>
              </a:spcAft>
              <a:buClr>
                <a:schemeClr val="dk1"/>
              </a:buClr>
              <a:buSzPct val="70000"/>
              <a:buFont typeface="Arial"/>
              <a:buChar char="●"/>
            </a:pPr>
            <a:r>
              <a:rPr lang="en-US" sz="1800" i="0" u="none" strike="noStrike" cap="none" baseline="0" dirty="0" smtClean="0">
                <a:solidFill>
                  <a:schemeClr val="dk1"/>
                </a:solidFill>
                <a:ea typeface="Arial"/>
                <a:cs typeface="Arial"/>
                <a:sym typeface="Arial"/>
              </a:rPr>
              <a:t>average </a:t>
            </a:r>
            <a:r>
              <a:rPr lang="en-US" sz="1800" i="0" u="none" strike="noStrike" cap="none" baseline="0" dirty="0">
                <a:solidFill>
                  <a:schemeClr val="dk1"/>
                </a:solidFill>
                <a:ea typeface="Arial"/>
                <a:cs typeface="Arial"/>
                <a:sym typeface="Arial"/>
              </a:rPr>
              <a:t>scene size 32 MB    </a:t>
            </a:r>
          </a:p>
          <a:p>
            <a:pPr marL="284163" marR="0" lvl="0" indent="-284163" algn="l" rtl="0">
              <a:lnSpc>
                <a:spcPct val="85000"/>
              </a:lnSpc>
              <a:spcBef>
                <a:spcPts val="420"/>
              </a:spcBef>
              <a:spcAft>
                <a:spcPts val="0"/>
              </a:spcAft>
              <a:buClr>
                <a:schemeClr val="dk1"/>
              </a:buClr>
              <a:buSzPct val="75000"/>
              <a:buFont typeface="Arial"/>
              <a:buChar char="●"/>
            </a:pPr>
            <a:r>
              <a:rPr lang="en-US" sz="2400" b="1" i="0" u="none" strike="noStrike" cap="none" baseline="0" dirty="0">
                <a:solidFill>
                  <a:schemeClr val="dk1"/>
                </a:solidFill>
                <a:ea typeface="Arial"/>
                <a:cs typeface="Arial"/>
                <a:sym typeface="Arial"/>
              </a:rPr>
              <a:t>Total:</a:t>
            </a:r>
          </a:p>
          <a:p>
            <a:pPr lvl="1" indent="-285750">
              <a:spcBef>
                <a:spcPts val="360"/>
              </a:spcBef>
              <a:buSzPct val="70000"/>
            </a:pPr>
            <a:r>
              <a:rPr lang="en-US" sz="2000" dirty="0" smtClean="0">
                <a:solidFill>
                  <a:schemeClr val="dk1"/>
                </a:solidFill>
              </a:rPr>
              <a:t>5,532,454  </a:t>
            </a:r>
            <a:r>
              <a:rPr lang="en-US" sz="2000" i="0" u="none" strike="noStrike" cap="none" baseline="0" dirty="0">
                <a:solidFill>
                  <a:schemeClr val="dk1"/>
                </a:solidFill>
                <a:ea typeface="Arial"/>
                <a:cs typeface="Arial"/>
                <a:sym typeface="Arial"/>
              </a:rPr>
              <a:t>scenes  </a:t>
            </a:r>
          </a:p>
        </p:txBody>
      </p:sp>
      <p:grpSp>
        <p:nvGrpSpPr>
          <p:cNvPr id="129" name="Shape 129"/>
          <p:cNvGrpSpPr/>
          <p:nvPr/>
        </p:nvGrpSpPr>
        <p:grpSpPr>
          <a:xfrm>
            <a:off x="4843463" y="1752600"/>
            <a:ext cx="3517900" cy="4108450"/>
            <a:chOff x="2952" y="868"/>
            <a:chExt cx="2216" cy="2588"/>
          </a:xfrm>
          <a:effectLst>
            <a:outerShdw blurRad="50800" dist="38100" dir="2700000" algn="tl" rotWithShape="0">
              <a:prstClr val="black">
                <a:alpha val="40000"/>
              </a:prstClr>
            </a:outerShdw>
          </a:effectLst>
        </p:grpSpPr>
        <p:pic>
          <p:nvPicPr>
            <p:cNvPr id="130" name="Shape 130"/>
            <p:cNvPicPr preferRelativeResize="0"/>
            <p:nvPr/>
          </p:nvPicPr>
          <p:blipFill>
            <a:blip r:embed="rId3"/>
            <a:stretch>
              <a:fillRect/>
            </a:stretch>
          </p:blipFill>
          <p:spPr>
            <a:xfrm>
              <a:off x="2952" y="1744"/>
              <a:ext cx="1712" cy="1712"/>
            </a:xfrm>
            <a:prstGeom prst="rect">
              <a:avLst/>
            </a:prstGeom>
          </p:spPr>
        </p:pic>
        <p:pic>
          <p:nvPicPr>
            <p:cNvPr id="131" name="Shape 131"/>
            <p:cNvPicPr preferRelativeResize="0"/>
            <p:nvPr/>
          </p:nvPicPr>
          <p:blipFill>
            <a:blip r:embed="rId4"/>
            <a:stretch>
              <a:fillRect/>
            </a:stretch>
          </p:blipFill>
          <p:spPr>
            <a:xfrm>
              <a:off x="3186" y="1326"/>
              <a:ext cx="1728" cy="1728"/>
            </a:xfrm>
            <a:prstGeom prst="rect">
              <a:avLst/>
            </a:prstGeom>
          </p:spPr>
        </p:pic>
        <p:pic>
          <p:nvPicPr>
            <p:cNvPr id="132" name="Shape 132"/>
            <p:cNvPicPr preferRelativeResize="0"/>
            <p:nvPr/>
          </p:nvPicPr>
          <p:blipFill>
            <a:blip r:embed="rId5"/>
            <a:stretch>
              <a:fillRect/>
            </a:stretch>
          </p:blipFill>
          <p:spPr>
            <a:xfrm>
              <a:off x="3456" y="868"/>
              <a:ext cx="1712" cy="1712"/>
            </a:xfrm>
            <a:prstGeom prst="rect">
              <a:avLst/>
            </a:prstGeom>
          </p:spPr>
        </p:pic>
      </p:grpSp>
      <p:pic>
        <p:nvPicPr>
          <p:cNvPr id="133" name="Shape 133"/>
          <p:cNvPicPr preferRelativeResize="0"/>
          <p:nvPr/>
        </p:nvPicPr>
        <p:blipFill>
          <a:blip r:embed="rId6"/>
          <a:stretch>
            <a:fillRect/>
          </a:stretch>
        </p:blipFill>
        <p:spPr>
          <a:xfrm>
            <a:off x="6202363" y="1143000"/>
            <a:ext cx="2713037" cy="2560638"/>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3268662" y="5861050"/>
            <a:ext cx="5867401" cy="307777"/>
          </a:xfrm>
          <a:prstGeom prst="rect">
            <a:avLst/>
          </a:prstGeom>
          <a:noFill/>
        </p:spPr>
        <p:txBody>
          <a:bodyPr wrap="square" rtlCol="0">
            <a:spAutoFit/>
          </a:bodyPr>
          <a:lstStyle/>
          <a:p>
            <a:r>
              <a:rPr lang="en-US" sz="1400" dirty="0" smtClean="0">
                <a:solidFill>
                  <a:srgbClr val="FF0000"/>
                </a:solidFill>
              </a:rPr>
              <a:t>All average scenes sizes are for uncompressed data</a:t>
            </a:r>
            <a:endParaRPr lang="en-US" sz="1400" dirty="0">
              <a:solidFill>
                <a:srgbClr val="FF0000"/>
              </a:solidFill>
            </a:endParaRPr>
          </a:p>
        </p:txBody>
      </p:sp>
    </p:spTree>
    <p:extLst>
      <p:ext uri="{BB962C8B-B14F-4D97-AF65-F5344CB8AC3E}">
        <p14:creationId xmlns:p14="http://schemas.microsoft.com/office/powerpoint/2010/main" val="99939478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95" y="106865"/>
            <a:ext cx="7055896" cy="698785"/>
          </a:xfrm>
        </p:spPr>
        <p:txBody>
          <a:bodyPr/>
          <a:lstStyle/>
          <a:p>
            <a:pPr algn="l">
              <a:defRPr/>
            </a:pPr>
            <a:r>
              <a:rPr lang="en-US" sz="3200" dirty="0" smtClean="0"/>
              <a:t>Space Data Services</a:t>
            </a:r>
            <a:endParaRPr lang="en-US" sz="3200" dirty="0"/>
          </a:p>
        </p:txBody>
      </p:sp>
      <p:sp>
        <p:nvSpPr>
          <p:cNvPr id="9219" name="Content Placeholder 2"/>
          <p:cNvSpPr>
            <a:spLocks noGrp="1"/>
          </p:cNvSpPr>
          <p:nvPr>
            <p:ph idx="1"/>
          </p:nvPr>
        </p:nvSpPr>
        <p:spPr>
          <a:xfrm>
            <a:off x="352794" y="1349891"/>
            <a:ext cx="8207005" cy="4525963"/>
          </a:xfrm>
        </p:spPr>
        <p:txBody>
          <a:bodyPr/>
          <a:lstStyle/>
          <a:p>
            <a:r>
              <a:rPr lang="en-AU" sz="2400" b="1" dirty="0" smtClean="0"/>
              <a:t>SDMS Pilot Projects</a:t>
            </a:r>
            <a:r>
              <a:rPr lang="en-AU" sz="2400" dirty="0" smtClean="0"/>
              <a:t> </a:t>
            </a:r>
            <a:r>
              <a:rPr lang="en-US" sz="2400" dirty="0" smtClean="0"/>
              <a:t>–</a:t>
            </a:r>
            <a:r>
              <a:rPr lang="en-AU" sz="2400" dirty="0" smtClean="0"/>
              <a:t> F</a:t>
            </a:r>
            <a:r>
              <a:rPr lang="en-US" sz="2400" dirty="0" smtClean="0"/>
              <a:t>AO/Norway pilot concluded Nov, Colombia pilot (DEM) concluded Dec. </a:t>
            </a:r>
            <a:r>
              <a:rPr lang="en-US" sz="2400" dirty="0" smtClean="0"/>
              <a:t/>
            </a:r>
            <a:br>
              <a:rPr lang="en-US" sz="2400" dirty="0" smtClean="0"/>
            </a:br>
            <a:r>
              <a:rPr lang="en-US" sz="2400" dirty="0" smtClean="0">
                <a:sym typeface="Wingdings"/>
              </a:rPr>
              <a:t> FAO/Norway SDMS implementation project in 2015</a:t>
            </a:r>
            <a:endParaRPr lang="en-US" sz="2400" dirty="0" smtClean="0"/>
          </a:p>
          <a:p>
            <a:r>
              <a:rPr lang="en-US" sz="2400" dirty="0" smtClean="0"/>
              <a:t>Advanced prototype underway for Kenya (alpha version released). Collaboration with SERVIR for hosting at RCMRD.</a:t>
            </a:r>
            <a:endParaRPr lang="en-AU" sz="2400" dirty="0" smtClean="0"/>
          </a:p>
          <a:p>
            <a:pPr lvl="0"/>
            <a:r>
              <a:rPr lang="en-US" sz="2400" b="1" dirty="0" smtClean="0"/>
              <a:t>Data cube </a:t>
            </a:r>
            <a:r>
              <a:rPr lang="en-US" sz="2400" dirty="0" smtClean="0"/>
              <a:t>application being pursued as priority – meeting next week with GA in Canberra</a:t>
            </a:r>
          </a:p>
          <a:p>
            <a:pPr lvl="0"/>
            <a:r>
              <a:rPr lang="en-US" sz="2400" b="1" dirty="0" smtClean="0"/>
              <a:t>Model national system – </a:t>
            </a:r>
            <a:r>
              <a:rPr lang="en-US" sz="2400" dirty="0" smtClean="0"/>
              <a:t>Australia proposing that Kenya can be the test case for application of MGD and space data deliverables end to end</a:t>
            </a:r>
            <a:endParaRPr lang="en-US" sz="2400" dirty="0"/>
          </a:p>
        </p:txBody>
      </p:sp>
    </p:spTree>
    <p:extLst>
      <p:ext uri="{BB962C8B-B14F-4D97-AF65-F5344CB8AC3E}">
        <p14:creationId xmlns:p14="http://schemas.microsoft.com/office/powerpoint/2010/main" val="6754142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35" y="106865"/>
            <a:ext cx="7055895" cy="698785"/>
          </a:xfrm>
        </p:spPr>
        <p:txBody>
          <a:bodyPr/>
          <a:lstStyle/>
          <a:p>
            <a:pPr algn="l">
              <a:defRPr/>
            </a:pPr>
            <a:r>
              <a:rPr lang="en-US" sz="3200" dirty="0" smtClean="0"/>
              <a:t>R&amp;D Data Supply</a:t>
            </a:r>
            <a:endParaRPr lang="en-US" sz="3200" dirty="0"/>
          </a:p>
        </p:txBody>
      </p:sp>
      <p:sp>
        <p:nvSpPr>
          <p:cNvPr id="9219" name="Content Placeholder 2"/>
          <p:cNvSpPr>
            <a:spLocks noGrp="1"/>
          </p:cNvSpPr>
          <p:nvPr>
            <p:ph idx="1"/>
          </p:nvPr>
        </p:nvSpPr>
        <p:spPr/>
        <p:txBody>
          <a:bodyPr/>
          <a:lstStyle/>
          <a:p>
            <a:r>
              <a:rPr lang="en-AU" sz="2400" dirty="0" smtClean="0"/>
              <a:t>Substantial effort invested in defining a strategy for support to the GFOI R&amp;D activities including the contributing data streams such as from Canada, Italy, Germany, Japan, France</a:t>
            </a:r>
          </a:p>
          <a:p>
            <a:endParaRPr lang="en-AU" sz="2400" dirty="0"/>
          </a:p>
          <a:p>
            <a:r>
              <a:rPr lang="en-AU" sz="2400" dirty="0" smtClean="0"/>
              <a:t>Await confirmation of solid </a:t>
            </a:r>
            <a:r>
              <a:rPr lang="en-AU" sz="2400" dirty="0" smtClean="0"/>
              <a:t>governance, clear leadership </a:t>
            </a:r>
            <a:r>
              <a:rPr lang="en-AU" sz="2400" dirty="0" smtClean="0"/>
              <a:t>and </a:t>
            </a:r>
            <a:r>
              <a:rPr lang="en-AU" sz="2400" dirty="0" smtClean="0"/>
              <a:t>adequate resourcing </a:t>
            </a:r>
            <a:r>
              <a:rPr lang="en-AU" sz="2400" dirty="0" smtClean="0"/>
              <a:t>of the R&amp;D component. The </a:t>
            </a:r>
            <a:r>
              <a:rPr lang="en-AU" sz="2400" dirty="0" smtClean="0"/>
              <a:t>R&amp;D data supply document </a:t>
            </a:r>
            <a:r>
              <a:rPr lang="en-AU" sz="2400" dirty="0" smtClean="0"/>
              <a:t>is ready to send to CEOS Principals.</a:t>
            </a:r>
            <a:endParaRPr lang="en-US" sz="2400" dirty="0"/>
          </a:p>
        </p:txBody>
      </p:sp>
    </p:spTree>
    <p:extLst>
      <p:ext uri="{BB962C8B-B14F-4D97-AF65-F5344CB8AC3E}">
        <p14:creationId xmlns:p14="http://schemas.microsoft.com/office/powerpoint/2010/main" val="33081901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8" y="89224"/>
            <a:ext cx="7465291" cy="698785"/>
          </a:xfrm>
        </p:spPr>
        <p:txBody>
          <a:bodyPr/>
          <a:lstStyle/>
          <a:p>
            <a:pPr algn="l"/>
            <a:r>
              <a:rPr lang="en-US" sz="3200" dirty="0" smtClean="0"/>
              <a:t>3 Year Vision – outcomes to highlight ...</a:t>
            </a:r>
            <a:endParaRPr lang="en-US" sz="3200" dirty="0"/>
          </a:p>
        </p:txBody>
      </p:sp>
      <p:sp>
        <p:nvSpPr>
          <p:cNvPr id="3" name="Content Placeholder 2"/>
          <p:cNvSpPr>
            <a:spLocks noGrp="1"/>
          </p:cNvSpPr>
          <p:nvPr>
            <p:ph idx="1"/>
          </p:nvPr>
        </p:nvSpPr>
        <p:spPr>
          <a:xfrm>
            <a:off x="142008" y="1098665"/>
            <a:ext cx="8803133" cy="4832955"/>
          </a:xfrm>
        </p:spPr>
        <p:txBody>
          <a:bodyPr/>
          <a:lstStyle/>
          <a:p>
            <a:pPr marL="457200" lvl="0" indent="-457200">
              <a:buFont typeface="+mj-lt"/>
              <a:buAutoNum type="arabicPeriod"/>
            </a:pPr>
            <a:r>
              <a:rPr lang="en-GB" sz="2400" dirty="0"/>
              <a:t>SDCG’s Space Data Services, alongside the GFOI Methods and Guidance, will be mainstreamed within the REDD+ activities of the major sponsors and in-country programs of FAO, World Bank, and </a:t>
            </a:r>
            <a:r>
              <a:rPr lang="en-GB" sz="2400" dirty="0" smtClean="0"/>
              <a:t>others;</a:t>
            </a:r>
            <a:endParaRPr lang="en-AU" sz="2400" dirty="0"/>
          </a:p>
          <a:p>
            <a:pPr marL="457200" lvl="0" indent="-457200">
              <a:buFont typeface="+mj-lt"/>
              <a:buAutoNum type="arabicPeriod"/>
            </a:pPr>
            <a:r>
              <a:rPr lang="en-GB" sz="2400" dirty="0" smtClean="0"/>
              <a:t>Incorporation </a:t>
            </a:r>
            <a:r>
              <a:rPr lang="en-GB" sz="2400" dirty="0"/>
              <a:t>of GFOI Space Data Services and Methods and Guidance in one or more operational national MRV programmes;</a:t>
            </a:r>
            <a:endParaRPr lang="en-AU" sz="2400" dirty="0"/>
          </a:p>
          <a:p>
            <a:pPr marL="457200" lvl="0" indent="-457200">
              <a:buFont typeface="+mj-lt"/>
              <a:buAutoNum type="arabicPeriod"/>
            </a:pPr>
            <a:r>
              <a:rPr lang="en-GB" sz="2400" dirty="0"/>
              <a:t>Effective and professional engagement of the most relevant countries, based on the priorities of FAO and World Bank, and leveraging the activities of SilvaCarbon – resulting in wide-spread awareness of GFOI products and services among these </a:t>
            </a:r>
            <a:r>
              <a:rPr lang="en-GB" sz="2400" dirty="0" smtClean="0"/>
              <a:t>countries;</a:t>
            </a:r>
            <a:endParaRPr lang="en-AU" sz="2400" dirty="0"/>
          </a:p>
          <a:p>
            <a:pPr marL="457200" lvl="0" indent="-457200">
              <a:buFont typeface="+mj-lt"/>
              <a:buAutoNum type="arabicPeriod"/>
            </a:pPr>
            <a:r>
              <a:rPr lang="en-GB" sz="2400" dirty="0"/>
              <a:t>Implementation of a strategy for acquisition and provision of satellite data in support of GFOI R&amp;D </a:t>
            </a:r>
            <a:r>
              <a:rPr lang="en-GB" sz="2400" dirty="0" smtClean="0"/>
              <a:t>activities;</a:t>
            </a:r>
            <a:endParaRPr lang="en-US" sz="1800" dirty="0"/>
          </a:p>
        </p:txBody>
      </p:sp>
    </p:spTree>
    <p:extLst>
      <p:ext uri="{BB962C8B-B14F-4D97-AF65-F5344CB8AC3E}">
        <p14:creationId xmlns:p14="http://schemas.microsoft.com/office/powerpoint/2010/main" val="37516758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7414491" cy="698785"/>
          </a:xfrm>
        </p:spPr>
        <p:txBody>
          <a:bodyPr/>
          <a:lstStyle/>
          <a:p>
            <a:pPr algn="l"/>
            <a:r>
              <a:rPr lang="en-US" sz="3200" dirty="0" smtClean="0"/>
              <a:t>… and questions these raise</a:t>
            </a:r>
            <a:endParaRPr lang="en-US" sz="3200" dirty="0"/>
          </a:p>
        </p:txBody>
      </p:sp>
      <p:sp>
        <p:nvSpPr>
          <p:cNvPr id="3" name="Content Placeholder 2"/>
          <p:cNvSpPr>
            <a:spLocks noGrp="1"/>
          </p:cNvSpPr>
          <p:nvPr>
            <p:ph idx="1"/>
          </p:nvPr>
        </p:nvSpPr>
        <p:spPr>
          <a:xfrm>
            <a:off x="142008" y="1000966"/>
            <a:ext cx="9001992" cy="5070224"/>
          </a:xfrm>
        </p:spPr>
        <p:txBody>
          <a:bodyPr/>
          <a:lstStyle/>
          <a:p>
            <a:pPr marL="457200" lvl="0" indent="-457200">
              <a:buFont typeface="+mj-lt"/>
              <a:buAutoNum type="arabicPeriod"/>
            </a:pPr>
            <a:r>
              <a:rPr lang="en-GB" sz="2200" dirty="0"/>
              <a:t>How </a:t>
            </a:r>
            <a:r>
              <a:rPr lang="en-GB" sz="2200" dirty="0" smtClean="0"/>
              <a:t>GFOI is </a:t>
            </a:r>
            <a:r>
              <a:rPr lang="en-GB" sz="2200" dirty="0"/>
              <a:t>working with FAO and World Bank </a:t>
            </a:r>
            <a:r>
              <a:rPr lang="en-GB" sz="2200" dirty="0" smtClean="0"/>
              <a:t>as GFOI leads to </a:t>
            </a:r>
            <a:r>
              <a:rPr lang="en-GB" sz="2200" dirty="0"/>
              <a:t>establish mechanisms for promotion and delivery of GFOI deliverables in </a:t>
            </a:r>
            <a:r>
              <a:rPr lang="en-GB" sz="2200" dirty="0" smtClean="0"/>
              <a:t>country.</a:t>
            </a:r>
            <a:endParaRPr lang="en-AU" sz="2200" dirty="0"/>
          </a:p>
          <a:p>
            <a:pPr marL="457200" lvl="0" indent="-457200">
              <a:buFont typeface="+mj-lt"/>
              <a:buAutoNum type="arabicPeriod"/>
            </a:pPr>
            <a:r>
              <a:rPr lang="en-GB" sz="2200" dirty="0" smtClean="0"/>
              <a:t>Clear need </a:t>
            </a:r>
            <a:r>
              <a:rPr lang="en-GB" sz="2200" dirty="0"/>
              <a:t>for an </a:t>
            </a:r>
            <a:r>
              <a:rPr lang="en-AU" sz="2200" dirty="0" smtClean="0"/>
              <a:t>overall </a:t>
            </a:r>
            <a:r>
              <a:rPr lang="en-AU" sz="2200" dirty="0"/>
              <a:t>country engagement strategy of GFOI </a:t>
            </a:r>
            <a:r>
              <a:rPr lang="en-AU" sz="2200" dirty="0" smtClean="0"/>
              <a:t>with an </a:t>
            </a:r>
            <a:r>
              <a:rPr lang="en-GB" sz="2200" dirty="0" smtClean="0"/>
              <a:t>agreed </a:t>
            </a:r>
            <a:r>
              <a:rPr lang="en-GB" sz="2200" dirty="0"/>
              <a:t>shortlist </a:t>
            </a:r>
            <a:r>
              <a:rPr lang="en-GB" sz="2200" dirty="0" smtClean="0"/>
              <a:t>and schedule of </a:t>
            </a:r>
            <a:r>
              <a:rPr lang="en-GB" sz="2200" dirty="0"/>
              <a:t>priority countries for trialling end-to-end GFOI deliverables including contributions from all Components. SDCG has been pioneering country contact </a:t>
            </a:r>
            <a:r>
              <a:rPr lang="en-GB" sz="2200" dirty="0" smtClean="0"/>
              <a:t>(the “Country Days”) and </a:t>
            </a:r>
            <a:r>
              <a:rPr lang="en-GB" sz="2200" dirty="0"/>
              <a:t>support with the Capacity Building Component (</a:t>
            </a:r>
            <a:r>
              <a:rPr lang="en-GB" sz="2200" dirty="0" err="1"/>
              <a:t>SilvaCarbon</a:t>
            </a:r>
            <a:r>
              <a:rPr lang="en-GB" sz="2200" dirty="0" smtClean="0"/>
              <a:t>), </a:t>
            </a:r>
            <a:r>
              <a:rPr lang="en-GB" sz="2200" dirty="0"/>
              <a:t>but </a:t>
            </a:r>
            <a:r>
              <a:rPr lang="en-GB" sz="2200" dirty="0" smtClean="0"/>
              <a:t>needs </a:t>
            </a:r>
            <a:r>
              <a:rPr lang="en-GB" sz="2200" dirty="0"/>
              <a:t>structure and inclusion of the MGD component to ensure an integrated approach.</a:t>
            </a:r>
            <a:endParaRPr lang="en-AU" sz="2200" dirty="0"/>
          </a:p>
          <a:p>
            <a:pPr marL="457200" lvl="0" indent="-457200">
              <a:buFont typeface="+mj-lt"/>
              <a:buAutoNum type="arabicPeriod"/>
            </a:pPr>
            <a:r>
              <a:rPr lang="en-GB" sz="2200" dirty="0" smtClean="0"/>
              <a:t>SDCG </a:t>
            </a:r>
            <a:r>
              <a:rPr lang="en-GB" sz="2200" dirty="0"/>
              <a:t>has a plan ready for support to the R&amp;D </a:t>
            </a:r>
            <a:r>
              <a:rPr lang="en-GB" sz="2200" dirty="0" smtClean="0"/>
              <a:t>component, </a:t>
            </a:r>
            <a:r>
              <a:rPr lang="en-GB" sz="2200" dirty="0"/>
              <a:t>but due to </a:t>
            </a:r>
            <a:r>
              <a:rPr lang="en-GB" sz="2200" dirty="0" smtClean="0"/>
              <a:t>lack </a:t>
            </a:r>
            <a:r>
              <a:rPr lang="en-GB" sz="2200" dirty="0"/>
              <a:t>of governance, leadership and resourcing for the R&amp;D </a:t>
            </a:r>
            <a:r>
              <a:rPr lang="en-GB" sz="2200" dirty="0" smtClean="0"/>
              <a:t>component its future </a:t>
            </a:r>
            <a:r>
              <a:rPr lang="en-GB" sz="2200" smtClean="0"/>
              <a:t>is </a:t>
            </a:r>
            <a:r>
              <a:rPr lang="en-GB" sz="2200" smtClean="0"/>
              <a:t>not </a:t>
            </a:r>
            <a:r>
              <a:rPr lang="en-GB" sz="2200" smtClean="0"/>
              <a:t>clear</a:t>
            </a:r>
            <a:r>
              <a:rPr lang="en-GB" sz="2200" dirty="0" smtClean="0"/>
              <a:t>.</a:t>
            </a:r>
          </a:p>
          <a:p>
            <a:pPr marL="457200" indent="-457200">
              <a:buFont typeface="+mj-lt"/>
              <a:buAutoNum type="arabicPeriod"/>
            </a:pPr>
            <a:r>
              <a:rPr lang="en-US" sz="2200" dirty="0" smtClean="0"/>
              <a:t>The </a:t>
            </a:r>
            <a:r>
              <a:rPr lang="en-US" sz="2200" dirty="0"/>
              <a:t>need for an open and cooperative approach to the various SDMS projects </a:t>
            </a:r>
            <a:r>
              <a:rPr lang="en-US" sz="2200" dirty="0" smtClean="0"/>
              <a:t>(FAO/Norway, ESA TEP, …) to </a:t>
            </a:r>
            <a:r>
              <a:rPr lang="en-US" sz="2200" dirty="0"/>
              <a:t>ensure maximum overall benefit.</a:t>
            </a:r>
            <a:r>
              <a:rPr lang="en-AU" sz="2200" dirty="0"/>
              <a:t> </a:t>
            </a:r>
            <a:endParaRPr lang="en-AU" sz="2200" dirty="0" smtClean="0"/>
          </a:p>
        </p:txBody>
      </p:sp>
    </p:spTree>
    <p:extLst>
      <p:ext uri="{BB962C8B-B14F-4D97-AF65-F5344CB8AC3E}">
        <p14:creationId xmlns:p14="http://schemas.microsoft.com/office/powerpoint/2010/main" val="40606434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101924"/>
            <a:ext cx="7490691" cy="698785"/>
          </a:xfrm>
        </p:spPr>
        <p:txBody>
          <a:bodyPr/>
          <a:lstStyle/>
          <a:p>
            <a:pPr algn="l"/>
            <a:r>
              <a:rPr lang="en-US" sz="3200" dirty="0" smtClean="0"/>
              <a:t>Space Data Coordination Component</a:t>
            </a:r>
            <a:endParaRPr lang="en-US" sz="3200" dirty="0"/>
          </a:p>
        </p:txBody>
      </p:sp>
      <p:sp>
        <p:nvSpPr>
          <p:cNvPr id="3" name="Content Placeholder 2"/>
          <p:cNvSpPr>
            <a:spLocks noGrp="1"/>
          </p:cNvSpPr>
          <p:nvPr>
            <p:ph idx="1"/>
          </p:nvPr>
        </p:nvSpPr>
        <p:spPr>
          <a:xfrm>
            <a:off x="180109" y="1121291"/>
            <a:ext cx="8817088" cy="4733409"/>
          </a:xfrm>
        </p:spPr>
        <p:txBody>
          <a:bodyPr/>
          <a:lstStyle/>
          <a:p>
            <a:r>
              <a:rPr lang="en-US" sz="2800" dirty="0" smtClean="0"/>
              <a:t>The </a:t>
            </a:r>
            <a:r>
              <a:rPr lang="en-US" sz="2800" dirty="0"/>
              <a:t>Space Data Component </a:t>
            </a:r>
            <a:r>
              <a:rPr lang="en-US" sz="2800" dirty="0" smtClean="0"/>
              <a:t>is well established in support of GFOI Space Data needs:</a:t>
            </a:r>
          </a:p>
          <a:p>
            <a:pPr lvl="1"/>
            <a:r>
              <a:rPr lang="en-US" sz="2400" dirty="0" smtClean="0"/>
              <a:t>Baseline global acquisition strategy</a:t>
            </a:r>
          </a:p>
          <a:p>
            <a:pPr lvl="1"/>
            <a:r>
              <a:rPr lang="en-US" sz="2400" dirty="0" smtClean="0"/>
              <a:t>Space Data Services</a:t>
            </a:r>
          </a:p>
          <a:p>
            <a:pPr lvl="1"/>
            <a:r>
              <a:rPr lang="en-US" sz="2400" dirty="0" smtClean="0"/>
              <a:t>Data supply in support of GFOI R&amp;D Component</a:t>
            </a:r>
          </a:p>
          <a:p>
            <a:pPr lvl="1"/>
            <a:endParaRPr lang="en-US" sz="2800" dirty="0" smtClean="0"/>
          </a:p>
          <a:p>
            <a:r>
              <a:rPr lang="en-US" sz="2800" dirty="0" smtClean="0"/>
              <a:t>With the SDCG Exec the </a:t>
            </a:r>
            <a:r>
              <a:rPr lang="en-US" sz="2800" dirty="0"/>
              <a:t>Space Data Component is well managed and resourced</a:t>
            </a:r>
            <a:r>
              <a:rPr lang="en-US" sz="2800" dirty="0" smtClean="0"/>
              <a:t>;</a:t>
            </a:r>
          </a:p>
        </p:txBody>
      </p:sp>
    </p:spTree>
    <p:extLst>
      <p:ext uri="{BB962C8B-B14F-4D97-AF65-F5344CB8AC3E}">
        <p14:creationId xmlns:p14="http://schemas.microsoft.com/office/powerpoint/2010/main" val="41367258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155" y="106865"/>
            <a:ext cx="7073536" cy="698785"/>
          </a:xfrm>
        </p:spPr>
        <p:txBody>
          <a:bodyPr/>
          <a:lstStyle/>
          <a:p>
            <a:pPr algn="l">
              <a:defRPr/>
            </a:pPr>
            <a:r>
              <a:rPr lang="en-US" sz="3200" dirty="0" smtClean="0"/>
              <a:t>Background global acquisitions</a:t>
            </a:r>
            <a:endParaRPr lang="en-US" sz="3200" dirty="0"/>
          </a:p>
        </p:txBody>
      </p:sp>
      <p:sp>
        <p:nvSpPr>
          <p:cNvPr id="9219" name="Content Placeholder 2"/>
          <p:cNvSpPr>
            <a:spLocks noGrp="1"/>
          </p:cNvSpPr>
          <p:nvPr>
            <p:ph idx="1"/>
          </p:nvPr>
        </p:nvSpPr>
        <p:spPr>
          <a:xfrm>
            <a:off x="142009" y="1349891"/>
            <a:ext cx="8483824" cy="4525963"/>
          </a:xfrm>
        </p:spPr>
        <p:txBody>
          <a:bodyPr/>
          <a:lstStyle/>
          <a:p>
            <a:r>
              <a:rPr lang="en-GB" sz="2400" dirty="0"/>
              <a:t>Global annual </a:t>
            </a:r>
            <a:r>
              <a:rPr lang="en-GB" sz="2400" dirty="0" err="1"/>
              <a:t>coverages</a:t>
            </a:r>
            <a:r>
              <a:rPr lang="en-GB" sz="2400" dirty="0"/>
              <a:t> by </a:t>
            </a:r>
            <a:r>
              <a:rPr lang="en-GB" sz="2400" dirty="0" smtClean="0"/>
              <a:t>2016 of </a:t>
            </a:r>
            <a:r>
              <a:rPr lang="en-GB" sz="2400" dirty="0"/>
              <a:t>the world’s forested </a:t>
            </a:r>
            <a:r>
              <a:rPr lang="en-GB" sz="2400" dirty="0" smtClean="0"/>
              <a:t>areas - </a:t>
            </a:r>
            <a:r>
              <a:rPr lang="en-GB" sz="2400" dirty="0"/>
              <a:t>inclusion of GFOI requirements in the basic observation scenarios of the core data streams</a:t>
            </a:r>
            <a:r>
              <a:rPr lang="en-AU" sz="2400" dirty="0"/>
              <a:t> </a:t>
            </a:r>
            <a:endParaRPr lang="en-GB" sz="2400" dirty="0" smtClean="0"/>
          </a:p>
          <a:p>
            <a:pPr>
              <a:defRPr/>
            </a:pPr>
            <a:r>
              <a:rPr lang="en-US" sz="2400" dirty="0" smtClean="0"/>
              <a:t>This year, expanding </a:t>
            </a:r>
            <a:r>
              <a:rPr lang="en-US" sz="2400" dirty="0"/>
              <a:t>global baseline coverage to 78 countries </a:t>
            </a:r>
          </a:p>
          <a:p>
            <a:pPr lvl="1">
              <a:defRPr/>
            </a:pPr>
            <a:r>
              <a:rPr lang="en-US" sz="2000" dirty="0"/>
              <a:t>GFOI Participating Countries, UN-REDD National </a:t>
            </a:r>
            <a:r>
              <a:rPr lang="en-US" sz="2000" dirty="0" err="1"/>
              <a:t>Programme</a:t>
            </a:r>
            <a:r>
              <a:rPr lang="en-US" sz="2000" dirty="0"/>
              <a:t> and Partner Countries, WB-FCPF Participating and Partner Countries, CD-REDD Project Countries (BMU</a:t>
            </a:r>
            <a:r>
              <a:rPr lang="en-GB" sz="2000" dirty="0"/>
              <a:t>) </a:t>
            </a:r>
            <a:endParaRPr lang="en-GB" sz="2000" dirty="0" smtClean="0"/>
          </a:p>
          <a:p>
            <a:pPr>
              <a:defRPr/>
            </a:pPr>
            <a:r>
              <a:rPr lang="en-US" sz="2400" dirty="0" smtClean="0"/>
              <a:t>Coverage </a:t>
            </a:r>
            <a:r>
              <a:rPr lang="en-US" sz="2400" dirty="0"/>
              <a:t>by Landsat and Sentinel-1 for </a:t>
            </a:r>
            <a:r>
              <a:rPr lang="en-US" sz="2400" dirty="0" smtClean="0"/>
              <a:t>2015</a:t>
            </a:r>
          </a:p>
          <a:p>
            <a:pPr lvl="1">
              <a:defRPr/>
            </a:pPr>
            <a:r>
              <a:rPr lang="en-US" sz="2000" dirty="0" smtClean="0"/>
              <a:t>GFOI influenced increase in Landsat daily acquisitions to 725 scenes</a:t>
            </a:r>
          </a:p>
          <a:p>
            <a:pPr lvl="1">
              <a:defRPr/>
            </a:pPr>
            <a:r>
              <a:rPr lang="en-US" sz="2000" dirty="0" smtClean="0"/>
              <a:t>Sentinel-1 </a:t>
            </a:r>
            <a:r>
              <a:rPr lang="en-US" sz="2000" dirty="0"/>
              <a:t>ramp-up observation scenario is on-</a:t>
            </a:r>
            <a:r>
              <a:rPr lang="en-US" sz="2000" dirty="0" smtClean="0"/>
              <a:t>going: 3-month rolling archive started from 4 October 2014</a:t>
            </a:r>
            <a:endParaRPr lang="en-US" sz="2000" dirty="0"/>
          </a:p>
          <a:p>
            <a:pPr lvl="1">
              <a:defRPr/>
            </a:pPr>
            <a:endParaRPr lang="en-US" sz="2000" dirty="0"/>
          </a:p>
        </p:txBody>
      </p:sp>
    </p:spTree>
    <p:extLst>
      <p:ext uri="{BB962C8B-B14F-4D97-AF65-F5344CB8AC3E}">
        <p14:creationId xmlns:p14="http://schemas.microsoft.com/office/powerpoint/2010/main" val="25940053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7401791" cy="698785"/>
          </a:xfrm>
        </p:spPr>
        <p:txBody>
          <a:bodyPr/>
          <a:lstStyle/>
          <a:p>
            <a:pPr algn="l"/>
            <a:r>
              <a:rPr lang="en-US" sz="3200" dirty="0" smtClean="0"/>
              <a:t>Baseline Global Observation Scenario </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8718699"/>
              </p:ext>
            </p:extLst>
          </p:nvPr>
        </p:nvGraphicFramePr>
        <p:xfrm>
          <a:off x="520700" y="1466854"/>
          <a:ext cx="8229600" cy="4084490"/>
        </p:xfrm>
        <a:graphic>
          <a:graphicData uri="http://schemas.openxmlformats.org/drawingml/2006/table">
            <a:tbl>
              <a:tblPr/>
              <a:tblGrid>
                <a:gridCol w="1864835"/>
                <a:gridCol w="2116183"/>
                <a:gridCol w="2067535"/>
                <a:gridCol w="2181047"/>
              </a:tblGrid>
              <a:tr h="405156">
                <a:tc>
                  <a:txBody>
                    <a:bodyPr/>
                    <a:lstStyle/>
                    <a:p>
                      <a:pPr marL="91440" algn="ctr" fontAlgn="ctr"/>
                      <a:r>
                        <a:rPr lang="en-US" sz="1600" b="1" i="0" u="none" strike="noStrike" dirty="0">
                          <a:solidFill>
                            <a:srgbClr val="FFFFFF"/>
                          </a:solidFill>
                          <a:effectLst/>
                          <a:latin typeface="Book Antiqua"/>
                        </a:rPr>
                        <a:t> </a:t>
                      </a:r>
                    </a:p>
                  </a:txBody>
                  <a:tcPr marL="8108" marR="8108" marT="8108" marB="0" anchor="ctr">
                    <a:lnL>
                      <a:noFill/>
                    </a:lnL>
                    <a:lnR>
                      <a:noFill/>
                    </a:lnR>
                    <a:lnT>
                      <a:noFill/>
                    </a:lnT>
                    <a:lnB w="12700" cap="flat" cmpd="sng" algn="ctr">
                      <a:solidFill>
                        <a:srgbClr val="FFFFFF"/>
                      </a:solidFill>
                      <a:prstDash val="solid"/>
                      <a:round/>
                      <a:headEnd type="none" w="med" len="med"/>
                      <a:tailEnd type="none" w="med" len="med"/>
                    </a:lnB>
                    <a:solidFill>
                      <a:srgbClr val="B8CCE4"/>
                    </a:solidFill>
                  </a:tcPr>
                </a:tc>
                <a:tc>
                  <a:txBody>
                    <a:bodyPr/>
                    <a:lstStyle/>
                    <a:p>
                      <a:pPr marL="91440" algn="ctr" fontAlgn="ctr"/>
                      <a:r>
                        <a:rPr lang="en-US" sz="1600" b="1" i="0" u="none" strike="noStrike" dirty="0">
                          <a:solidFill>
                            <a:srgbClr val="000000"/>
                          </a:solidFill>
                          <a:effectLst/>
                          <a:latin typeface="Book Antiqua"/>
                        </a:rPr>
                        <a:t>2015</a:t>
                      </a:r>
                    </a:p>
                  </a:txBody>
                  <a:tcPr marL="8108" marR="8108" marT="8108" marB="0" anchor="ctr">
                    <a:lnL>
                      <a:noFill/>
                    </a:lnL>
                    <a:lnR>
                      <a:noFill/>
                    </a:lnR>
                    <a:lnT>
                      <a:noFill/>
                    </a:lnT>
                    <a:lnB w="12700" cap="flat" cmpd="sng" algn="ctr">
                      <a:solidFill>
                        <a:srgbClr val="FFFFFF"/>
                      </a:solidFill>
                      <a:prstDash val="solid"/>
                      <a:round/>
                      <a:headEnd type="none" w="med" len="med"/>
                      <a:tailEnd type="none" w="med" len="med"/>
                    </a:lnB>
                    <a:solidFill>
                      <a:srgbClr val="B8CCE4"/>
                    </a:solidFill>
                  </a:tcPr>
                </a:tc>
                <a:tc>
                  <a:txBody>
                    <a:bodyPr/>
                    <a:lstStyle/>
                    <a:p>
                      <a:pPr marL="91440" algn="ctr" fontAlgn="ctr"/>
                      <a:r>
                        <a:rPr lang="en-US" sz="1600" b="1" i="0" u="none" strike="noStrike" dirty="0">
                          <a:solidFill>
                            <a:srgbClr val="000000"/>
                          </a:solidFill>
                          <a:effectLst/>
                          <a:latin typeface="Book Antiqua"/>
                        </a:rPr>
                        <a:t>2016</a:t>
                      </a:r>
                    </a:p>
                  </a:txBody>
                  <a:tcPr marL="8108" marR="8108" marT="8108" marB="0" anchor="ctr">
                    <a:lnL>
                      <a:noFill/>
                    </a:lnL>
                    <a:lnR>
                      <a:noFill/>
                    </a:lnR>
                    <a:lnT>
                      <a:noFill/>
                    </a:lnT>
                    <a:lnB w="12700" cap="flat" cmpd="sng" algn="ctr">
                      <a:solidFill>
                        <a:srgbClr val="FFFFFF"/>
                      </a:solidFill>
                      <a:prstDash val="solid"/>
                      <a:round/>
                      <a:headEnd type="none" w="med" len="med"/>
                      <a:tailEnd type="none" w="med" len="med"/>
                    </a:lnB>
                    <a:solidFill>
                      <a:srgbClr val="B8CCE4"/>
                    </a:solidFill>
                  </a:tcPr>
                </a:tc>
                <a:tc>
                  <a:txBody>
                    <a:bodyPr/>
                    <a:lstStyle/>
                    <a:p>
                      <a:pPr marL="91440" algn="ctr" fontAlgn="ctr"/>
                      <a:r>
                        <a:rPr lang="en-US" sz="1600" b="1" i="0" u="none" strike="noStrike" dirty="0">
                          <a:solidFill>
                            <a:srgbClr val="000000"/>
                          </a:solidFill>
                          <a:effectLst/>
                          <a:latin typeface="Book Antiqua"/>
                        </a:rPr>
                        <a:t>2017</a:t>
                      </a:r>
                    </a:p>
                  </a:txBody>
                  <a:tcPr marL="8108" marR="8108" marT="8108" marB="0" anchor="ctr">
                    <a:lnL>
                      <a:noFill/>
                    </a:lnL>
                    <a:lnR>
                      <a:noFill/>
                    </a:lnR>
                    <a:lnT>
                      <a:noFill/>
                    </a:lnT>
                    <a:lnB w="12700" cap="flat" cmpd="sng" algn="ctr">
                      <a:solidFill>
                        <a:srgbClr val="FFFFFF"/>
                      </a:solidFill>
                      <a:prstDash val="solid"/>
                      <a:round/>
                      <a:headEnd type="none" w="med" len="med"/>
                      <a:tailEnd type="none" w="med" len="med"/>
                    </a:lnB>
                    <a:solidFill>
                      <a:srgbClr val="B8CCE4"/>
                    </a:solidFill>
                  </a:tcPr>
                </a:tc>
              </a:tr>
              <a:tr h="1088853">
                <a:tc>
                  <a:txBody>
                    <a:bodyPr/>
                    <a:lstStyle/>
                    <a:p>
                      <a:pPr marL="91440" algn="l" fontAlgn="ctr"/>
                      <a:r>
                        <a:rPr lang="en-US" sz="1400" b="1" i="0" u="none" strike="noStrike" dirty="0">
                          <a:solidFill>
                            <a:srgbClr val="FFFFFF"/>
                          </a:solidFill>
                          <a:effectLst/>
                          <a:latin typeface="Book Antiqua"/>
                        </a:rPr>
                        <a:t>Global annual </a:t>
                      </a:r>
                      <a:r>
                        <a:rPr lang="en-US" sz="1400" b="1" i="0" u="none" strike="noStrike" dirty="0" err="1">
                          <a:solidFill>
                            <a:srgbClr val="FFFFFF"/>
                          </a:solidFill>
                          <a:effectLst/>
                          <a:latin typeface="Book Antiqua"/>
                        </a:rPr>
                        <a:t>coverages</a:t>
                      </a:r>
                      <a:r>
                        <a:rPr lang="en-US" sz="1400" b="1" i="0" u="none" strike="noStrike" dirty="0">
                          <a:solidFill>
                            <a:srgbClr val="FFFFFF"/>
                          </a:solidFill>
                          <a:effectLst/>
                          <a:latin typeface="Book Antiqua"/>
                        </a:rPr>
                        <a:t> by </a:t>
                      </a:r>
                      <a:r>
                        <a:rPr lang="en-US" sz="1400" b="1" i="0" u="none" strike="noStrike" dirty="0" smtClean="0">
                          <a:solidFill>
                            <a:srgbClr val="FFFFFF"/>
                          </a:solidFill>
                          <a:effectLst/>
                          <a:latin typeface="Book Antiqua"/>
                        </a:rPr>
                        <a:t>2016</a:t>
                      </a:r>
                      <a:r>
                        <a:rPr lang="en-US" sz="1400" b="1" i="0" u="none" strike="noStrike" dirty="0">
                          <a:solidFill>
                            <a:srgbClr val="FFFFFF"/>
                          </a:solidFill>
                          <a:effectLst/>
                          <a:latin typeface="Book Antiqua"/>
                        </a:rPr>
                        <a:t> of the world’s forested areas </a:t>
                      </a:r>
                    </a:p>
                  </a:txBody>
                  <a:tcPr marL="8108" marR="8108" marT="8108"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marL="91440" algn="l" fontAlgn="ctr"/>
                      <a:r>
                        <a:rPr lang="en-US" sz="1400" b="0" i="0" u="none" strike="noStrike" dirty="0">
                          <a:solidFill>
                            <a:srgbClr val="000000"/>
                          </a:solidFill>
                          <a:effectLst/>
                          <a:latin typeface="Book Antiqua"/>
                        </a:rPr>
                        <a:t>Building to a total of 67  countries </a:t>
                      </a:r>
                    </a:p>
                  </a:txBody>
                  <a:tcPr marL="8108" marR="8108" marT="8108"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91440" algn="l" fontAlgn="ctr"/>
                      <a:r>
                        <a:rPr lang="en-US" sz="1400" b="0" i="0" u="none" strike="noStrike" dirty="0">
                          <a:solidFill>
                            <a:srgbClr val="000000"/>
                          </a:solidFill>
                          <a:effectLst/>
                          <a:latin typeface="Book Antiqua"/>
                        </a:rPr>
                        <a:t>Global annual </a:t>
                      </a:r>
                      <a:r>
                        <a:rPr lang="en-US" sz="1400" b="0" i="0" u="none" strike="noStrike" dirty="0" err="1">
                          <a:solidFill>
                            <a:srgbClr val="000000"/>
                          </a:solidFill>
                          <a:effectLst/>
                          <a:latin typeface="Book Antiqua"/>
                        </a:rPr>
                        <a:t>coverages</a:t>
                      </a:r>
                      <a:r>
                        <a:rPr lang="en-US" sz="1400" b="0" i="0" u="none" strike="noStrike" dirty="0">
                          <a:solidFill>
                            <a:srgbClr val="000000"/>
                          </a:solidFill>
                          <a:effectLst/>
                          <a:latin typeface="Book Antiqua"/>
                        </a:rPr>
                        <a:t> of the world’s forested areas using data from a suite of core mission sensors</a:t>
                      </a:r>
                    </a:p>
                  </a:txBody>
                  <a:tcPr marL="8108" marR="8108" marT="8108"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91440" algn="l" fontAlgn="ctr"/>
                      <a:r>
                        <a:rPr lang="en-US" sz="1400" b="0" i="0" u="none" strike="noStrike" dirty="0">
                          <a:solidFill>
                            <a:srgbClr val="000000"/>
                          </a:solidFill>
                          <a:effectLst/>
                          <a:latin typeface="Book Antiqua"/>
                        </a:rPr>
                        <a:t>Multiple global annual </a:t>
                      </a:r>
                      <a:r>
                        <a:rPr lang="en-US" sz="1400" b="0" i="0" u="none" strike="noStrike" dirty="0" err="1">
                          <a:solidFill>
                            <a:srgbClr val="000000"/>
                          </a:solidFill>
                          <a:effectLst/>
                          <a:latin typeface="Book Antiqua"/>
                        </a:rPr>
                        <a:t>coverages</a:t>
                      </a:r>
                      <a:r>
                        <a:rPr lang="en-US" sz="1400" b="0" i="0" u="none" strike="noStrike" dirty="0">
                          <a:solidFill>
                            <a:srgbClr val="000000"/>
                          </a:solidFill>
                          <a:effectLst/>
                          <a:latin typeface="Book Antiqua"/>
                        </a:rPr>
                        <a:t> of the world’s forested areas by several core mission sensors</a:t>
                      </a:r>
                    </a:p>
                  </a:txBody>
                  <a:tcPr marL="8108" marR="8108" marT="8108"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1346169">
                <a:tc>
                  <a:txBody>
                    <a:bodyPr/>
                    <a:lstStyle/>
                    <a:p>
                      <a:pPr marL="91440" algn="l" fontAlgn="ctr"/>
                      <a:r>
                        <a:rPr lang="en-US" sz="1400" b="1" i="0" u="none" strike="noStrike">
                          <a:solidFill>
                            <a:srgbClr val="FFFFFF"/>
                          </a:solidFill>
                          <a:effectLst/>
                          <a:latin typeface="Book Antiqua"/>
                        </a:rPr>
                        <a:t>Efficient and effective global flows of data</a:t>
                      </a:r>
                    </a:p>
                  </a:txBody>
                  <a:tcPr marL="8108" marR="8108" marT="8108"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marL="91440" algn="l" fontAlgn="ctr"/>
                      <a:r>
                        <a:rPr lang="en-US" sz="1400" b="0" i="0" u="none" strike="noStrike">
                          <a:solidFill>
                            <a:srgbClr val="000000"/>
                          </a:solidFill>
                          <a:effectLst/>
                          <a:latin typeface="Book Antiqua"/>
                        </a:rPr>
                        <a:t>Complete global data flow study. </a:t>
                      </a:r>
                    </a:p>
                  </a:txBody>
                  <a:tcPr marL="8108" marR="8108" marT="8108"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91440" algn="l" fontAlgn="ctr"/>
                      <a:r>
                        <a:rPr lang="en-US" sz="1400" b="0" i="0" u="none" strike="noStrike">
                          <a:solidFill>
                            <a:srgbClr val="000000"/>
                          </a:solidFill>
                          <a:effectLst/>
                          <a:latin typeface="Book Antiqua"/>
                        </a:rPr>
                        <a:t>Implement processes and tools for efficient and effective global flows of data. </a:t>
                      </a:r>
                      <a:r>
                        <a:rPr lang="en-US" sz="1400" b="0" i="0" u="none" strike="noStrike" dirty="0">
                          <a:solidFill>
                            <a:srgbClr val="000000"/>
                          </a:solidFill>
                          <a:effectLst/>
                          <a:latin typeface="Book Antiqua"/>
                        </a:rPr>
                        <a:t>Engage  Sentinel-2A mission planners during the ramp-up phase</a:t>
                      </a:r>
                    </a:p>
                  </a:txBody>
                  <a:tcPr marL="8108" marR="8108" marT="8108"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91440" algn="l" fontAlgn="ctr"/>
                      <a:r>
                        <a:rPr lang="en-US" sz="1400" b="0" i="0" u="none" strike="noStrike" dirty="0">
                          <a:solidFill>
                            <a:srgbClr val="000000"/>
                          </a:solidFill>
                          <a:effectLst/>
                          <a:latin typeface="Book Antiqua"/>
                        </a:rPr>
                        <a:t>Efficient and effective global flows of data for development of GFOI standard products</a:t>
                      </a:r>
                    </a:p>
                  </a:txBody>
                  <a:tcPr marL="8108" marR="8108" marT="8108"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1088853">
                <a:tc>
                  <a:txBody>
                    <a:bodyPr/>
                    <a:lstStyle/>
                    <a:p>
                      <a:pPr marL="91440" algn="l" fontAlgn="ctr"/>
                      <a:r>
                        <a:rPr lang="en-US" sz="1400" b="1" i="0" u="none" strike="noStrike" dirty="0">
                          <a:solidFill>
                            <a:srgbClr val="FFFFFF"/>
                          </a:solidFill>
                          <a:effectLst/>
                          <a:latin typeface="Book Antiqua"/>
                        </a:rPr>
                        <a:t>Global coverage with consistent information products </a:t>
                      </a:r>
                    </a:p>
                  </a:txBody>
                  <a:tcPr marL="8108" marR="8108" marT="8108"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marL="91440" algn="l" fontAlgn="ctr"/>
                      <a:r>
                        <a:rPr lang="en-US" sz="1400" b="0" i="0" u="none" strike="noStrike">
                          <a:solidFill>
                            <a:srgbClr val="000000"/>
                          </a:solidFill>
                          <a:effectLst/>
                          <a:latin typeface="Book Antiqua"/>
                        </a:rPr>
                        <a:t>Identify Space Agency and expert partner information product initiatives relevant to GFOI and MGD</a:t>
                      </a:r>
                    </a:p>
                  </a:txBody>
                  <a:tcPr marL="8108" marR="8108" marT="8108"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91440" algn="l" fontAlgn="ctr"/>
                      <a:r>
                        <a:rPr lang="en-US" sz="1400" b="0" i="0" u="none" strike="noStrike">
                          <a:solidFill>
                            <a:srgbClr val="000000"/>
                          </a:solidFill>
                          <a:effectLst/>
                          <a:latin typeface="Book Antiqua"/>
                        </a:rPr>
                        <a:t>Integrate flows of information products as they become available</a:t>
                      </a:r>
                    </a:p>
                  </a:txBody>
                  <a:tcPr marL="8108" marR="8108" marT="8108"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91440" algn="l" fontAlgn="ctr"/>
                      <a:r>
                        <a:rPr lang="en-US" sz="1400" b="0" i="0" u="none" strike="noStrike" dirty="0">
                          <a:solidFill>
                            <a:srgbClr val="000000"/>
                          </a:solidFill>
                          <a:effectLst/>
                          <a:latin typeface="Book Antiqua"/>
                        </a:rPr>
                        <a:t>Inclusion of GFOI requirements in agency data-related initiatives</a:t>
                      </a:r>
                    </a:p>
                  </a:txBody>
                  <a:tcPr marL="8108" marR="8108" marT="8108"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spTree>
    <p:extLst>
      <p:ext uri="{BB962C8B-B14F-4D97-AF65-F5344CB8AC3E}">
        <p14:creationId xmlns:p14="http://schemas.microsoft.com/office/powerpoint/2010/main" val="33241981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Landsat 7 &amp; 8 combined</a:t>
            </a:r>
            <a:endParaRPr lang="en-US" sz="3200"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b="1" smtClean="0"/>
              <a:t>SDCG-7</a:t>
            </a:r>
          </a:p>
          <a:p>
            <a:pPr>
              <a:defRPr/>
            </a:pPr>
            <a:r>
              <a:rPr lang="en-US" b="1" smtClean="0"/>
              <a:t>Sydney</a:t>
            </a:r>
            <a:r>
              <a:rPr lang="en-US" sz="1000" b="1" smtClean="0"/>
              <a:t>, Australia</a:t>
            </a:r>
          </a:p>
          <a:p>
            <a:pPr>
              <a:defRPr/>
            </a:pPr>
            <a:r>
              <a:rPr lang="en-US" sz="1000" b="1" smtClean="0"/>
              <a:t>March 4</a:t>
            </a:r>
            <a:r>
              <a:rPr lang="en-US" sz="1000" b="1" baseline="30000" smtClean="0"/>
              <a:t>th</a:t>
            </a:r>
            <a:r>
              <a:rPr lang="en-US" sz="1000" b="1" smtClean="0"/>
              <a:t> – 6</a:t>
            </a:r>
            <a:r>
              <a:rPr lang="en-US" sz="1000" b="1" baseline="30000" smtClean="0"/>
              <a:t>th</a:t>
            </a:r>
            <a:r>
              <a:rPr lang="en-US" sz="1000" b="1" smtClean="0"/>
              <a:t> 2015</a:t>
            </a:r>
            <a:endParaRPr lang="en-US" sz="100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5</a:t>
            </a:fld>
            <a:endParaRPr lang="en-US" dirty="0"/>
          </a:p>
        </p:txBody>
      </p:sp>
      <p:pic>
        <p:nvPicPr>
          <p:cNvPr id="6" name="Picture 5" descr="2014 Landsat 7 &amp; 8 minc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0401"/>
            <a:ext cx="9144000" cy="4710353"/>
          </a:xfrm>
          <a:prstGeom prst="rect">
            <a:avLst/>
          </a:prstGeom>
        </p:spPr>
      </p:pic>
    </p:spTree>
    <p:extLst>
      <p:ext uri="{BB962C8B-B14F-4D97-AF65-F5344CB8AC3E}">
        <p14:creationId xmlns:p14="http://schemas.microsoft.com/office/powerpoint/2010/main" val="33683256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8" name="Rectangle 8"/>
          <p:cNvSpPr>
            <a:spLocks noChangeArrowheads="1"/>
          </p:cNvSpPr>
          <p:nvPr/>
        </p:nvSpPr>
        <p:spPr bwMode="auto">
          <a:xfrm>
            <a:off x="469923" y="1037196"/>
            <a:ext cx="8154865"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78" tIns="44445" rIns="90478" bIns="44445"/>
          <a:lstStyle/>
          <a:p>
            <a:pPr eaLnBrk="0" hangingPunct="0">
              <a:lnSpc>
                <a:spcPct val="120000"/>
              </a:lnSpc>
              <a:spcBef>
                <a:spcPct val="20000"/>
              </a:spcBef>
              <a:buSzPct val="100000"/>
              <a:defRPr/>
            </a:pPr>
            <a:r>
              <a:rPr lang="en-US" sz="2000" b="1" dirty="0">
                <a:solidFill>
                  <a:srgbClr val="5F5F5F"/>
                </a:solidFill>
                <a:latin typeface="Verdana"/>
                <a:cs typeface="Verdana"/>
              </a:rPr>
              <a:t>Sentinel-1</a:t>
            </a:r>
            <a:r>
              <a:rPr lang="en-US" sz="2000" dirty="0">
                <a:solidFill>
                  <a:srgbClr val="5F5F5F"/>
                </a:solidFill>
                <a:latin typeface="Verdana"/>
                <a:cs typeface="Verdana"/>
              </a:rPr>
              <a:t> - in the full operational </a:t>
            </a:r>
            <a:br>
              <a:rPr lang="en-US" sz="2000" dirty="0">
                <a:solidFill>
                  <a:srgbClr val="5F5F5F"/>
                </a:solidFill>
                <a:latin typeface="Verdana"/>
                <a:cs typeface="Verdana"/>
              </a:rPr>
            </a:br>
            <a:r>
              <a:rPr lang="en-US" sz="2000" dirty="0">
                <a:solidFill>
                  <a:srgbClr val="5F5F5F"/>
                </a:solidFill>
                <a:latin typeface="Verdana"/>
                <a:cs typeface="Verdana"/>
              </a:rPr>
              <a:t>configuration of two satellites - will be a </a:t>
            </a:r>
            <a:br>
              <a:rPr lang="en-US" sz="2000" dirty="0">
                <a:solidFill>
                  <a:srgbClr val="5F5F5F"/>
                </a:solidFill>
                <a:latin typeface="Verdana"/>
                <a:cs typeface="Verdana"/>
              </a:rPr>
            </a:br>
            <a:r>
              <a:rPr lang="en-US" sz="2000" dirty="0">
                <a:solidFill>
                  <a:srgbClr val="5F5F5F"/>
                </a:solidFill>
                <a:latin typeface="Verdana"/>
                <a:cs typeface="Verdana"/>
              </a:rPr>
              <a:t>workhorse for forest monitoring: </a:t>
            </a:r>
            <a:endParaRPr lang="en-US" dirty="0">
              <a:solidFill>
                <a:srgbClr val="5F5F5F"/>
              </a:solidFill>
              <a:latin typeface="Verdana"/>
              <a:cs typeface="Verdana"/>
            </a:endParaRPr>
          </a:p>
          <a:p>
            <a:pPr marL="355560" indent="-355560" eaLnBrk="0" hangingPunct="0">
              <a:lnSpc>
                <a:spcPct val="120000"/>
              </a:lnSpc>
              <a:spcBef>
                <a:spcPct val="20000"/>
              </a:spcBef>
              <a:buSzPct val="100000"/>
              <a:buFontTx/>
              <a:buChar char="•"/>
              <a:defRPr/>
            </a:pPr>
            <a:r>
              <a:rPr lang="en-US" dirty="0">
                <a:solidFill>
                  <a:srgbClr val="5F5F5F"/>
                </a:solidFill>
                <a:latin typeface="Verdana"/>
                <a:cs typeface="Verdana"/>
              </a:rPr>
              <a:t>with</a:t>
            </a:r>
            <a:r>
              <a:rPr lang="en-US" b="1" dirty="0">
                <a:solidFill>
                  <a:srgbClr val="5F5F5F"/>
                </a:solidFill>
                <a:latin typeface="Verdana"/>
                <a:cs typeface="Verdana"/>
              </a:rPr>
              <a:t> high repetition rates </a:t>
            </a:r>
            <a:r>
              <a:rPr lang="en-US" dirty="0">
                <a:solidFill>
                  <a:srgbClr val="5F5F5F"/>
                </a:solidFill>
                <a:latin typeface="Verdana"/>
                <a:cs typeface="Verdana"/>
              </a:rPr>
              <a:t>and </a:t>
            </a:r>
            <a:br>
              <a:rPr lang="en-US" dirty="0">
                <a:solidFill>
                  <a:srgbClr val="5F5F5F"/>
                </a:solidFill>
                <a:latin typeface="Verdana"/>
                <a:cs typeface="Verdana"/>
              </a:rPr>
            </a:br>
            <a:r>
              <a:rPr lang="en-US" b="1" dirty="0">
                <a:solidFill>
                  <a:srgbClr val="5F5F5F"/>
                </a:solidFill>
                <a:latin typeface="Verdana"/>
                <a:cs typeface="Verdana"/>
              </a:rPr>
              <a:t>independence from cloud coverage</a:t>
            </a:r>
            <a:r>
              <a:rPr lang="en-US" dirty="0">
                <a:solidFill>
                  <a:srgbClr val="5F5F5F"/>
                </a:solidFill>
                <a:latin typeface="Verdana"/>
                <a:cs typeface="Verdana"/>
              </a:rPr>
              <a:t> </a:t>
            </a:r>
            <a:br>
              <a:rPr lang="en-US" dirty="0">
                <a:solidFill>
                  <a:srgbClr val="5F5F5F"/>
                </a:solidFill>
                <a:latin typeface="Verdana"/>
                <a:cs typeface="Verdana"/>
              </a:rPr>
            </a:br>
            <a:r>
              <a:rPr lang="en-US" dirty="0">
                <a:solidFill>
                  <a:srgbClr val="5F5F5F"/>
                </a:solidFill>
                <a:latin typeface="Verdana"/>
                <a:cs typeface="Verdana"/>
              </a:rPr>
              <a:t>to provide early warning on forest </a:t>
            </a:r>
            <a:br>
              <a:rPr lang="en-US" dirty="0">
                <a:solidFill>
                  <a:srgbClr val="5F5F5F"/>
                </a:solidFill>
                <a:latin typeface="Verdana"/>
                <a:cs typeface="Verdana"/>
              </a:rPr>
            </a:br>
            <a:r>
              <a:rPr lang="en-US" dirty="0">
                <a:solidFill>
                  <a:srgbClr val="5F5F5F"/>
                </a:solidFill>
                <a:latin typeface="Verdana"/>
                <a:cs typeface="Verdana"/>
              </a:rPr>
              <a:t>disturbances</a:t>
            </a:r>
          </a:p>
          <a:p>
            <a:pPr marL="355560" indent="-355560" eaLnBrk="0" hangingPunct="0">
              <a:lnSpc>
                <a:spcPct val="120000"/>
              </a:lnSpc>
              <a:spcBef>
                <a:spcPct val="20000"/>
              </a:spcBef>
              <a:buSzPct val="100000"/>
              <a:buFontTx/>
              <a:buChar char="•"/>
              <a:defRPr/>
            </a:pPr>
            <a:r>
              <a:rPr lang="en-US" dirty="0">
                <a:solidFill>
                  <a:srgbClr val="5F5F5F"/>
                </a:solidFill>
                <a:latin typeface="Verdana"/>
                <a:cs typeface="Verdana"/>
              </a:rPr>
              <a:t>in</a:t>
            </a:r>
            <a:r>
              <a:rPr lang="en-US" b="1" dirty="0">
                <a:solidFill>
                  <a:srgbClr val="5F5F5F"/>
                </a:solidFill>
                <a:latin typeface="Verdana"/>
                <a:cs typeface="Verdana"/>
              </a:rPr>
              <a:t> synergy with optical sensors </a:t>
            </a:r>
            <a:r>
              <a:rPr lang="en-US" dirty="0">
                <a:solidFill>
                  <a:srgbClr val="5F5F5F"/>
                </a:solidFill>
                <a:latin typeface="Verdana"/>
                <a:cs typeface="Verdana"/>
              </a:rPr>
              <a:t>to </a:t>
            </a:r>
            <a:r>
              <a:rPr lang="en-US" dirty="0" smtClean="0">
                <a:solidFill>
                  <a:srgbClr val="5F5F5F"/>
                </a:solidFill>
                <a:latin typeface="Verdana"/>
                <a:cs typeface="Verdana"/>
              </a:rPr>
              <a:t/>
            </a:r>
            <a:br>
              <a:rPr lang="en-US" dirty="0" smtClean="0">
                <a:solidFill>
                  <a:srgbClr val="5F5F5F"/>
                </a:solidFill>
                <a:latin typeface="Verdana"/>
                <a:cs typeface="Verdana"/>
              </a:rPr>
            </a:br>
            <a:r>
              <a:rPr lang="en-US" dirty="0" smtClean="0">
                <a:solidFill>
                  <a:srgbClr val="5F5F5F"/>
                </a:solidFill>
                <a:latin typeface="Verdana"/>
                <a:cs typeface="Verdana"/>
              </a:rPr>
              <a:t>ensure monitoring </a:t>
            </a:r>
            <a:r>
              <a:rPr lang="en-US" dirty="0">
                <a:solidFill>
                  <a:srgbClr val="5F5F5F"/>
                </a:solidFill>
                <a:latin typeface="Verdana"/>
                <a:cs typeface="Verdana"/>
              </a:rPr>
              <a:t>of heavily cloud covered areas.</a:t>
            </a:r>
          </a:p>
          <a:p>
            <a:pPr marL="355560" indent="-355560" eaLnBrk="0" hangingPunct="0">
              <a:lnSpc>
                <a:spcPct val="120000"/>
              </a:lnSpc>
              <a:spcBef>
                <a:spcPct val="20000"/>
              </a:spcBef>
              <a:buSzPct val="100000"/>
              <a:buFontTx/>
              <a:buChar char="•"/>
              <a:defRPr/>
            </a:pPr>
            <a:r>
              <a:rPr lang="en-US" dirty="0">
                <a:solidFill>
                  <a:srgbClr val="5F5F5F"/>
                </a:solidFill>
                <a:latin typeface="Verdana"/>
                <a:cs typeface="Verdana"/>
              </a:rPr>
              <a:t>with </a:t>
            </a:r>
            <a:r>
              <a:rPr lang="en-US" b="1" dirty="0">
                <a:solidFill>
                  <a:srgbClr val="5F5F5F"/>
                </a:solidFill>
                <a:latin typeface="Verdana"/>
                <a:cs typeface="Verdana"/>
              </a:rPr>
              <a:t>frequent coverage </a:t>
            </a:r>
            <a:r>
              <a:rPr lang="en-US" dirty="0">
                <a:solidFill>
                  <a:srgbClr val="5F5F5F"/>
                </a:solidFill>
                <a:latin typeface="Verdana"/>
                <a:cs typeface="Verdana"/>
              </a:rPr>
              <a:t>to estimate biomass in low carbon forests (e.g. in the boreal zone).</a:t>
            </a:r>
          </a:p>
          <a:p>
            <a:pPr marL="355560" lvl="1" indent="-355560" eaLnBrk="0" hangingPunct="0">
              <a:lnSpc>
                <a:spcPct val="120000"/>
              </a:lnSpc>
              <a:spcBef>
                <a:spcPct val="20000"/>
              </a:spcBef>
              <a:buSzPct val="100000"/>
              <a:buFontTx/>
              <a:buChar char="•"/>
              <a:defRPr/>
            </a:pPr>
            <a:r>
              <a:rPr lang="en-US" dirty="0">
                <a:solidFill>
                  <a:srgbClr val="5F5F5F"/>
                </a:solidFill>
                <a:latin typeface="Verdana"/>
                <a:cs typeface="Verdana"/>
              </a:rPr>
              <a:t>Sentinel-1A data are available since 3 October 2014 on a rolling archive at </a:t>
            </a:r>
            <a:r>
              <a:rPr lang="pl-PL" b="1" dirty="0" err="1">
                <a:solidFill>
                  <a:srgbClr val="5F5F5F"/>
                </a:solidFill>
                <a:latin typeface="Verdana"/>
                <a:cs typeface="Verdana"/>
              </a:rPr>
              <a:t>https</a:t>
            </a:r>
            <a:r>
              <a:rPr lang="pl-PL" b="1" dirty="0">
                <a:solidFill>
                  <a:srgbClr val="5F5F5F"/>
                </a:solidFill>
                <a:latin typeface="Verdana"/>
                <a:cs typeface="Verdana"/>
              </a:rPr>
              <a:t>://</a:t>
            </a:r>
            <a:r>
              <a:rPr lang="pl-PL" b="1" dirty="0" err="1">
                <a:solidFill>
                  <a:srgbClr val="5F5F5F"/>
                </a:solidFill>
                <a:latin typeface="Verdana"/>
                <a:cs typeface="Verdana"/>
              </a:rPr>
              <a:t>scihub.esa.int</a:t>
            </a:r>
            <a:endParaRPr lang="en-US" dirty="0">
              <a:solidFill>
                <a:srgbClr val="5F5F5F"/>
              </a:solidFill>
              <a:latin typeface="Verdana"/>
              <a:cs typeface="Verdana"/>
            </a:endParaRPr>
          </a:p>
          <a:p>
            <a:pPr marL="355560" indent="-355560" eaLnBrk="0" hangingPunct="0">
              <a:lnSpc>
                <a:spcPct val="120000"/>
              </a:lnSpc>
              <a:spcBef>
                <a:spcPct val="20000"/>
              </a:spcBef>
              <a:buSzPct val="100000"/>
              <a:buFontTx/>
              <a:buChar char="•"/>
              <a:defRPr/>
            </a:pPr>
            <a:endParaRPr lang="en-US" sz="2000" dirty="0">
              <a:solidFill>
                <a:srgbClr val="5F5F5F"/>
              </a:solidFill>
              <a:latin typeface="Verdana"/>
              <a:cs typeface="Verdana"/>
            </a:endParaRPr>
          </a:p>
          <a:p>
            <a:pPr eaLnBrk="0" hangingPunct="0">
              <a:lnSpc>
                <a:spcPct val="120000"/>
              </a:lnSpc>
              <a:spcBef>
                <a:spcPct val="20000"/>
              </a:spcBef>
              <a:buSzPct val="100000"/>
              <a:defRPr/>
            </a:pPr>
            <a:endParaRPr lang="en-US" sz="2400" dirty="0">
              <a:solidFill>
                <a:srgbClr val="5F5F5F"/>
              </a:solidFill>
              <a:latin typeface="Verdana"/>
              <a:cs typeface="Verdana"/>
            </a:endParaRPr>
          </a:p>
          <a:p>
            <a:pPr marL="355560" indent="-355560" eaLnBrk="0" hangingPunct="0">
              <a:lnSpc>
                <a:spcPct val="120000"/>
              </a:lnSpc>
              <a:spcBef>
                <a:spcPct val="20000"/>
              </a:spcBef>
              <a:buSzPct val="100000"/>
              <a:buFontTx/>
              <a:buChar char="•"/>
              <a:defRPr/>
            </a:pPr>
            <a:endParaRPr lang="en-US" sz="2400" dirty="0">
              <a:solidFill>
                <a:srgbClr val="5F5F5F"/>
              </a:solidFill>
              <a:latin typeface="Verdana"/>
              <a:cs typeface="Verdana"/>
            </a:endParaRPr>
          </a:p>
          <a:p>
            <a:pPr marL="355560" indent="-355560" eaLnBrk="0" hangingPunct="0">
              <a:lnSpc>
                <a:spcPct val="120000"/>
              </a:lnSpc>
              <a:spcBef>
                <a:spcPct val="20000"/>
              </a:spcBef>
              <a:buSzPct val="100000"/>
              <a:buFontTx/>
              <a:buChar char="•"/>
              <a:defRPr/>
            </a:pPr>
            <a:endParaRPr lang="en-GB" dirty="0">
              <a:solidFill>
                <a:srgbClr val="5F5F5F"/>
              </a:solidFill>
              <a:latin typeface="Verdana"/>
              <a:cs typeface="Verdana"/>
            </a:endParaRPr>
          </a:p>
        </p:txBody>
      </p:sp>
      <p:sp>
        <p:nvSpPr>
          <p:cNvPr id="5" name="TextBox 13"/>
          <p:cNvSpPr txBox="1">
            <a:spLocks noChangeArrowheads="1"/>
          </p:cNvSpPr>
          <p:nvPr/>
        </p:nvSpPr>
        <p:spPr bwMode="auto">
          <a:xfrm>
            <a:off x="2919046" y="5829932"/>
            <a:ext cx="331763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defRPr/>
            </a:pPr>
            <a:r>
              <a:rPr lang="en-GB" sz="1800" b="1" dirty="0">
                <a:solidFill>
                  <a:schemeClr val="tx1">
                    <a:lumMod val="65000"/>
                    <a:lumOff val="35000"/>
                  </a:schemeClr>
                </a:solidFill>
              </a:rPr>
              <a:t>http://</a:t>
            </a:r>
            <a:r>
              <a:rPr lang="en-GB" sz="1800" b="1" dirty="0" err="1">
                <a:solidFill>
                  <a:schemeClr val="tx1">
                    <a:lumMod val="65000"/>
                    <a:lumOff val="35000"/>
                  </a:schemeClr>
                </a:solidFill>
              </a:rPr>
              <a:t>sentinel.esa.int</a:t>
            </a:r>
            <a:endParaRPr lang="en-GB" sz="1800" b="1" dirty="0">
              <a:solidFill>
                <a:schemeClr val="tx1">
                  <a:lumMod val="65000"/>
                  <a:lumOff val="35000"/>
                </a:schemeClr>
              </a:solidFill>
            </a:endParaRPr>
          </a:p>
        </p:txBody>
      </p:sp>
      <p:pic>
        <p:nvPicPr>
          <p:cNvPr id="7" name="Picture 69" descr="sentinel1spacecraf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97820" y="1121628"/>
            <a:ext cx="3017226" cy="2506662"/>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90960" y="105846"/>
            <a:ext cx="7375934" cy="678601"/>
          </a:xfrm>
        </p:spPr>
        <p:txBody>
          <a:bodyPr/>
          <a:lstStyle/>
          <a:p>
            <a:pPr algn="l"/>
            <a:r>
              <a:rPr lang="en-GB" sz="3200" dirty="0" smtClean="0">
                <a:solidFill>
                  <a:schemeClr val="bg1"/>
                </a:solidFill>
              </a:rPr>
              <a:t>Sentinel-1</a:t>
            </a:r>
            <a:endParaRPr lang="en-GB" sz="3200" dirty="0">
              <a:solidFill>
                <a:schemeClr val="bg1"/>
              </a:solidFill>
            </a:endParaRPr>
          </a:p>
        </p:txBody>
      </p:sp>
    </p:spTree>
    <p:extLst>
      <p:ext uri="{BB962C8B-B14F-4D97-AF65-F5344CB8AC3E}">
        <p14:creationId xmlns:p14="http://schemas.microsoft.com/office/powerpoint/2010/main" val="36351848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60" y="105846"/>
            <a:ext cx="7375934" cy="678601"/>
          </a:xfrm>
        </p:spPr>
        <p:txBody>
          <a:bodyPr/>
          <a:lstStyle/>
          <a:p>
            <a:pPr algn="l"/>
            <a:r>
              <a:rPr lang="en-GB" sz="3200" dirty="0" smtClean="0"/>
              <a:t>Sentinel-1 for GFOI</a:t>
            </a:r>
            <a:endParaRPr lang="en-GB" sz="3200" dirty="0"/>
          </a:p>
        </p:txBody>
      </p:sp>
      <p:sp>
        <p:nvSpPr>
          <p:cNvPr id="3" name="Content Placeholder 2"/>
          <p:cNvSpPr>
            <a:spLocks noGrp="1"/>
          </p:cNvSpPr>
          <p:nvPr>
            <p:ph idx="1"/>
          </p:nvPr>
        </p:nvSpPr>
        <p:spPr>
          <a:xfrm>
            <a:off x="290959" y="1003448"/>
            <a:ext cx="8700641" cy="5130800"/>
          </a:xfrm>
        </p:spPr>
        <p:txBody>
          <a:bodyPr/>
          <a:lstStyle/>
          <a:p>
            <a:pPr marL="0" indent="0">
              <a:lnSpc>
                <a:spcPct val="120000"/>
              </a:lnSpc>
              <a:buNone/>
            </a:pPr>
            <a:r>
              <a:rPr lang="en-AU" sz="2400" dirty="0" smtClean="0">
                <a:solidFill>
                  <a:schemeClr val="tx1">
                    <a:lumMod val="65000"/>
                    <a:lumOff val="35000"/>
                  </a:schemeClr>
                </a:solidFill>
              </a:rPr>
              <a:t>Several GFOI priority areas have been acquired during the Sentinel-1 ramp-up phase (overall / dual-pol scenes):</a:t>
            </a:r>
          </a:p>
          <a:p>
            <a:pPr>
              <a:buClr>
                <a:schemeClr val="tx1">
                  <a:lumMod val="50000"/>
                  <a:lumOff val="50000"/>
                </a:schemeClr>
              </a:buClr>
              <a:tabLst>
                <a:tab pos="2782888" algn="r"/>
              </a:tabLst>
            </a:pPr>
            <a:r>
              <a:rPr lang="en-AU" sz="2000" dirty="0" smtClean="0">
                <a:solidFill>
                  <a:schemeClr val="tx1">
                    <a:lumMod val="65000"/>
                    <a:lumOff val="35000"/>
                  </a:schemeClr>
                </a:solidFill>
              </a:rPr>
              <a:t>Colombia:	 521 / 21</a:t>
            </a:r>
          </a:p>
          <a:p>
            <a:pPr>
              <a:buClr>
                <a:schemeClr val="tx1">
                  <a:lumMod val="50000"/>
                  <a:lumOff val="50000"/>
                </a:schemeClr>
              </a:buClr>
              <a:tabLst>
                <a:tab pos="2782888" algn="r"/>
              </a:tabLst>
            </a:pPr>
            <a:r>
              <a:rPr lang="en-AU" sz="2000" dirty="0" smtClean="0">
                <a:solidFill>
                  <a:schemeClr val="tx1">
                    <a:lumMod val="65000"/>
                    <a:lumOff val="35000"/>
                  </a:schemeClr>
                </a:solidFill>
              </a:rPr>
              <a:t>Ecuador:	 236 / 0</a:t>
            </a:r>
          </a:p>
          <a:p>
            <a:pPr>
              <a:buClr>
                <a:schemeClr val="tx1">
                  <a:lumMod val="50000"/>
                  <a:lumOff val="50000"/>
                </a:schemeClr>
              </a:buClr>
              <a:tabLst>
                <a:tab pos="2782888" algn="r"/>
              </a:tabLst>
            </a:pPr>
            <a:r>
              <a:rPr lang="en-AU" sz="2000" dirty="0" smtClean="0">
                <a:solidFill>
                  <a:schemeClr val="tx1">
                    <a:lumMod val="65000"/>
                    <a:lumOff val="35000"/>
                  </a:schemeClr>
                </a:solidFill>
              </a:rPr>
              <a:t>Peru:	 574 / 5</a:t>
            </a:r>
          </a:p>
          <a:p>
            <a:pPr>
              <a:buClr>
                <a:schemeClr val="tx1">
                  <a:lumMod val="50000"/>
                  <a:lumOff val="50000"/>
                </a:schemeClr>
              </a:buClr>
              <a:tabLst>
                <a:tab pos="2782888" algn="r"/>
              </a:tabLst>
            </a:pPr>
            <a:r>
              <a:rPr lang="en-AU" sz="2000" dirty="0" smtClean="0">
                <a:solidFill>
                  <a:schemeClr val="tx1">
                    <a:lumMod val="65000"/>
                    <a:lumOff val="35000"/>
                  </a:schemeClr>
                </a:solidFill>
              </a:rPr>
              <a:t>Tanzania:	 452 / 61</a:t>
            </a:r>
          </a:p>
          <a:p>
            <a:pPr>
              <a:buClr>
                <a:schemeClr val="tx1">
                  <a:lumMod val="50000"/>
                  <a:lumOff val="50000"/>
                </a:schemeClr>
              </a:buClr>
              <a:tabLst>
                <a:tab pos="2782888" algn="r"/>
              </a:tabLst>
            </a:pPr>
            <a:r>
              <a:rPr lang="en-AU" sz="2000" dirty="0" smtClean="0">
                <a:solidFill>
                  <a:schemeClr val="tx1">
                    <a:lumMod val="65000"/>
                    <a:lumOff val="35000"/>
                  </a:schemeClr>
                </a:solidFill>
              </a:rPr>
              <a:t>Kenya:	 269 / 34</a:t>
            </a:r>
          </a:p>
          <a:p>
            <a:pPr>
              <a:buClr>
                <a:schemeClr val="tx1">
                  <a:lumMod val="50000"/>
                  <a:lumOff val="50000"/>
                </a:schemeClr>
              </a:buClr>
              <a:tabLst>
                <a:tab pos="2782888" algn="r"/>
              </a:tabLst>
            </a:pPr>
            <a:r>
              <a:rPr lang="en-AU" sz="2000" dirty="0" smtClean="0">
                <a:solidFill>
                  <a:schemeClr val="tx1">
                    <a:lumMod val="65000"/>
                    <a:lumOff val="35000"/>
                  </a:schemeClr>
                </a:solidFill>
              </a:rPr>
              <a:t>Uganda:	 211 / 30</a:t>
            </a:r>
          </a:p>
          <a:p>
            <a:pPr>
              <a:buClr>
                <a:schemeClr val="tx1">
                  <a:lumMod val="50000"/>
                  <a:lumOff val="50000"/>
                </a:schemeClr>
              </a:buClr>
              <a:tabLst>
                <a:tab pos="2782888" algn="r"/>
              </a:tabLst>
            </a:pPr>
            <a:r>
              <a:rPr lang="en-AU" sz="2000" dirty="0" smtClean="0">
                <a:solidFill>
                  <a:schemeClr val="tx1">
                    <a:lumMod val="65000"/>
                    <a:lumOff val="35000"/>
                  </a:schemeClr>
                </a:solidFill>
              </a:rPr>
              <a:t>Cameroon:	 19 / 11</a:t>
            </a:r>
          </a:p>
          <a:p>
            <a:pPr>
              <a:buClr>
                <a:schemeClr val="tx1">
                  <a:lumMod val="50000"/>
                  <a:lumOff val="50000"/>
                </a:schemeClr>
              </a:buClr>
              <a:tabLst>
                <a:tab pos="2782888" algn="r"/>
              </a:tabLst>
            </a:pPr>
            <a:r>
              <a:rPr lang="en-AU" sz="2000" dirty="0" smtClean="0">
                <a:solidFill>
                  <a:schemeClr val="tx1">
                    <a:lumMod val="65000"/>
                    <a:lumOff val="35000"/>
                  </a:schemeClr>
                </a:solidFill>
              </a:rPr>
              <a:t>DRC:	 198 / 36</a:t>
            </a:r>
          </a:p>
          <a:p>
            <a:pPr>
              <a:buClr>
                <a:schemeClr val="tx1">
                  <a:lumMod val="50000"/>
                  <a:lumOff val="50000"/>
                </a:schemeClr>
              </a:buClr>
              <a:tabLst>
                <a:tab pos="2782888" algn="r"/>
              </a:tabLst>
            </a:pPr>
            <a:r>
              <a:rPr lang="en-AU" sz="2000" dirty="0" smtClean="0">
                <a:solidFill>
                  <a:schemeClr val="tx1">
                    <a:lumMod val="65000"/>
                    <a:lumOff val="35000"/>
                  </a:schemeClr>
                </a:solidFill>
              </a:rPr>
              <a:t>Cambodia:	 44 / 30</a:t>
            </a:r>
          </a:p>
          <a:p>
            <a:pPr>
              <a:buClr>
                <a:schemeClr val="tx1">
                  <a:lumMod val="50000"/>
                  <a:lumOff val="50000"/>
                </a:schemeClr>
              </a:buClr>
              <a:tabLst>
                <a:tab pos="2782888" algn="r"/>
              </a:tabLst>
            </a:pPr>
            <a:r>
              <a:rPr lang="en-AU" sz="2000" dirty="0" smtClean="0">
                <a:solidFill>
                  <a:schemeClr val="tx1">
                    <a:lumMod val="65000"/>
                    <a:lumOff val="35000"/>
                  </a:schemeClr>
                </a:solidFill>
              </a:rPr>
              <a:t>Viet-Nam:	253 / 99</a:t>
            </a:r>
          </a:p>
          <a:p>
            <a:pPr>
              <a:buClr>
                <a:schemeClr val="tx1">
                  <a:lumMod val="50000"/>
                  <a:lumOff val="50000"/>
                </a:schemeClr>
              </a:buClr>
              <a:tabLst>
                <a:tab pos="2782888" algn="r"/>
              </a:tabLst>
            </a:pPr>
            <a:r>
              <a:rPr lang="en-AU" sz="2000" dirty="0" smtClean="0">
                <a:solidFill>
                  <a:schemeClr val="tx1">
                    <a:lumMod val="65000"/>
                    <a:lumOff val="35000"/>
                  </a:schemeClr>
                </a:solidFill>
              </a:rPr>
              <a:t>Sumatra:	 379 / 150</a:t>
            </a:r>
          </a:p>
        </p:txBody>
      </p:sp>
      <p:pic>
        <p:nvPicPr>
          <p:cNvPr id="5" name="Picture 4"/>
          <p:cNvPicPr>
            <a:picLocks noChangeAspect="1"/>
          </p:cNvPicPr>
          <p:nvPr/>
        </p:nvPicPr>
        <p:blipFill>
          <a:blip r:embed="rId3"/>
          <a:stretch>
            <a:fillRect/>
          </a:stretch>
        </p:blipFill>
        <p:spPr>
          <a:xfrm>
            <a:off x="3528210" y="2079964"/>
            <a:ext cx="5361582" cy="3911594"/>
          </a:xfrm>
          <a:prstGeom prst="rect">
            <a:avLst/>
          </a:prstGeom>
        </p:spPr>
      </p:pic>
    </p:spTree>
    <p:extLst>
      <p:ext uri="{BB962C8B-B14F-4D97-AF65-F5344CB8AC3E}">
        <p14:creationId xmlns:p14="http://schemas.microsoft.com/office/powerpoint/2010/main" val="36783220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430824" y="1037220"/>
            <a:ext cx="8607669"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75" tIns="44443" rIns="90475" bIns="44443"/>
          <a:lstStyle/>
          <a:p>
            <a:pPr eaLnBrk="0" hangingPunct="0">
              <a:lnSpc>
                <a:spcPct val="120000"/>
              </a:lnSpc>
              <a:spcBef>
                <a:spcPct val="20000"/>
              </a:spcBef>
              <a:buSzPct val="100000"/>
              <a:defRPr/>
            </a:pPr>
            <a:r>
              <a:rPr lang="en-US" sz="2000" b="1" dirty="0">
                <a:solidFill>
                  <a:srgbClr val="5F5F5F"/>
                </a:solidFill>
                <a:latin typeface="Verdana"/>
                <a:cs typeface="Verdana"/>
              </a:rPr>
              <a:t>Sentinel-2 </a:t>
            </a:r>
            <a:r>
              <a:rPr lang="en-US" sz="2000" dirty="0">
                <a:solidFill>
                  <a:srgbClr val="5F5F5F"/>
                </a:solidFill>
                <a:latin typeface="Verdana"/>
                <a:cs typeface="Verdana"/>
              </a:rPr>
              <a:t>will fulfill key requirements </a:t>
            </a:r>
            <a:br>
              <a:rPr lang="en-US" sz="2000" dirty="0">
                <a:solidFill>
                  <a:srgbClr val="5F5F5F"/>
                </a:solidFill>
                <a:latin typeface="Verdana"/>
                <a:cs typeface="Verdana"/>
              </a:rPr>
            </a:br>
            <a:r>
              <a:rPr lang="en-US" sz="2000" dirty="0">
                <a:solidFill>
                  <a:srgbClr val="5F5F5F"/>
                </a:solidFill>
                <a:latin typeface="Verdana"/>
                <a:cs typeface="Verdana"/>
              </a:rPr>
              <a:t>for forest monitoring and will be a major </a:t>
            </a:r>
            <a:br>
              <a:rPr lang="en-US" sz="2000" dirty="0">
                <a:solidFill>
                  <a:srgbClr val="5F5F5F"/>
                </a:solidFill>
                <a:latin typeface="Verdana"/>
                <a:cs typeface="Verdana"/>
              </a:rPr>
            </a:br>
            <a:r>
              <a:rPr lang="en-US" sz="2000" dirty="0">
                <a:solidFill>
                  <a:srgbClr val="5F5F5F"/>
                </a:solidFill>
                <a:latin typeface="Verdana"/>
                <a:cs typeface="Verdana"/>
              </a:rPr>
              <a:t>workhorse for REDD+ with:</a:t>
            </a:r>
          </a:p>
          <a:p>
            <a:pPr marL="355550" indent="-355550" eaLnBrk="0" hangingPunct="0">
              <a:lnSpc>
                <a:spcPct val="120000"/>
              </a:lnSpc>
              <a:spcBef>
                <a:spcPct val="20000"/>
              </a:spcBef>
              <a:buSzPct val="100000"/>
              <a:buFontTx/>
              <a:buChar char="•"/>
              <a:defRPr/>
            </a:pPr>
            <a:r>
              <a:rPr lang="en-US" b="1" dirty="0">
                <a:solidFill>
                  <a:srgbClr val="5F5F5F"/>
                </a:solidFill>
                <a:latin typeface="Verdana"/>
                <a:cs typeface="Verdana"/>
              </a:rPr>
              <a:t>high repetition rates </a:t>
            </a:r>
            <a:r>
              <a:rPr lang="en-US" dirty="0">
                <a:solidFill>
                  <a:srgbClr val="5F5F5F"/>
                </a:solidFill>
                <a:latin typeface="Verdana"/>
                <a:cs typeface="Verdana"/>
              </a:rPr>
              <a:t>to acquire large </a:t>
            </a:r>
            <a:br>
              <a:rPr lang="en-US" dirty="0">
                <a:solidFill>
                  <a:srgbClr val="5F5F5F"/>
                </a:solidFill>
                <a:latin typeface="Verdana"/>
                <a:cs typeface="Verdana"/>
              </a:rPr>
            </a:br>
            <a:r>
              <a:rPr lang="en-US" dirty="0">
                <a:solidFill>
                  <a:srgbClr val="5F5F5F"/>
                </a:solidFill>
                <a:latin typeface="Verdana"/>
                <a:cs typeface="Verdana"/>
              </a:rPr>
              <a:t>data coverage in short time </a:t>
            </a:r>
            <a:r>
              <a:rPr lang="en-US" dirty="0" smtClean="0">
                <a:solidFill>
                  <a:srgbClr val="5F5F5F"/>
                </a:solidFill>
                <a:latin typeface="Verdana"/>
                <a:cs typeface="Verdana"/>
              </a:rPr>
              <a:t>periods, </a:t>
            </a:r>
            <a:r>
              <a:rPr lang="en-US" dirty="0">
                <a:solidFill>
                  <a:srgbClr val="5F5F5F"/>
                </a:solidFill>
                <a:latin typeface="Verdana"/>
                <a:cs typeface="Verdana"/>
              </a:rPr>
              <a:t>which </a:t>
            </a:r>
            <a:br>
              <a:rPr lang="en-US" dirty="0">
                <a:solidFill>
                  <a:srgbClr val="5F5F5F"/>
                </a:solidFill>
                <a:latin typeface="Verdana"/>
                <a:cs typeface="Verdana"/>
              </a:rPr>
            </a:br>
            <a:r>
              <a:rPr lang="en-US" dirty="0">
                <a:solidFill>
                  <a:srgbClr val="5F5F5F"/>
                </a:solidFill>
                <a:latin typeface="Verdana"/>
                <a:cs typeface="Verdana"/>
              </a:rPr>
              <a:t>will lead to improved consistency, accuracy,</a:t>
            </a:r>
            <a:br>
              <a:rPr lang="en-US" dirty="0">
                <a:solidFill>
                  <a:srgbClr val="5F5F5F"/>
                </a:solidFill>
                <a:latin typeface="Verdana"/>
                <a:cs typeface="Verdana"/>
              </a:rPr>
            </a:br>
            <a:r>
              <a:rPr lang="en-US" dirty="0" smtClean="0">
                <a:solidFill>
                  <a:srgbClr val="5F5F5F"/>
                </a:solidFill>
                <a:latin typeface="Verdana"/>
                <a:cs typeface="Verdana"/>
              </a:rPr>
              <a:t>timeliness </a:t>
            </a:r>
            <a:r>
              <a:rPr lang="en-US" dirty="0">
                <a:solidFill>
                  <a:srgbClr val="5F5F5F"/>
                </a:solidFill>
                <a:latin typeface="Verdana"/>
                <a:cs typeface="Verdana"/>
              </a:rPr>
              <a:t>and thematic detail of </a:t>
            </a:r>
            <a:r>
              <a:rPr lang="en-US" dirty="0" smtClean="0">
                <a:solidFill>
                  <a:srgbClr val="5F5F5F"/>
                </a:solidFill>
                <a:latin typeface="Verdana"/>
                <a:cs typeface="Verdana"/>
              </a:rPr>
              <a:t>forest</a:t>
            </a:r>
            <a:br>
              <a:rPr lang="en-US" dirty="0" smtClean="0">
                <a:solidFill>
                  <a:srgbClr val="5F5F5F"/>
                </a:solidFill>
                <a:latin typeface="Verdana"/>
                <a:cs typeface="Verdana"/>
              </a:rPr>
            </a:br>
            <a:r>
              <a:rPr lang="en-US" dirty="0" smtClean="0">
                <a:solidFill>
                  <a:srgbClr val="5F5F5F"/>
                </a:solidFill>
                <a:latin typeface="Verdana"/>
                <a:cs typeface="Verdana"/>
              </a:rPr>
              <a:t>maps for </a:t>
            </a:r>
            <a:r>
              <a:rPr lang="en-US" dirty="0" err="1" smtClean="0">
                <a:solidFill>
                  <a:srgbClr val="5F5F5F"/>
                </a:solidFill>
                <a:latin typeface="Verdana"/>
                <a:cs typeface="Verdana"/>
              </a:rPr>
              <a:t>e.g</a:t>
            </a:r>
            <a:r>
              <a:rPr lang="en-US" dirty="0" smtClean="0">
                <a:solidFill>
                  <a:srgbClr val="5F5F5F"/>
                </a:solidFill>
                <a:latin typeface="Verdana"/>
                <a:cs typeface="Verdana"/>
              </a:rPr>
              <a:t> NFI, GHG, illegal logging</a:t>
            </a:r>
            <a:endParaRPr lang="en-US" dirty="0">
              <a:solidFill>
                <a:srgbClr val="5F5F5F"/>
              </a:solidFill>
              <a:latin typeface="Verdana"/>
              <a:cs typeface="Verdana"/>
            </a:endParaRPr>
          </a:p>
          <a:p>
            <a:pPr marL="355550" indent="-355550" eaLnBrk="0" hangingPunct="0">
              <a:lnSpc>
                <a:spcPct val="120000"/>
              </a:lnSpc>
              <a:spcBef>
                <a:spcPct val="20000"/>
              </a:spcBef>
              <a:buSzPct val="100000"/>
              <a:buFontTx/>
              <a:buChar char="•"/>
              <a:defRPr/>
            </a:pPr>
            <a:r>
              <a:rPr lang="en-US" b="1" dirty="0">
                <a:solidFill>
                  <a:srgbClr val="5F5F5F"/>
                </a:solidFill>
                <a:latin typeface="Verdana"/>
                <a:cs typeface="Verdana"/>
              </a:rPr>
              <a:t>high spatial resolution </a:t>
            </a:r>
            <a:r>
              <a:rPr lang="en-US" dirty="0">
                <a:solidFill>
                  <a:srgbClr val="5F5F5F"/>
                </a:solidFill>
                <a:latin typeface="Verdana"/>
                <a:cs typeface="Verdana"/>
              </a:rPr>
              <a:t>to assess also forest stands with low canopy closure and map small disturbances of forests and forest degradation (MMU &lt; 1 ha)</a:t>
            </a:r>
          </a:p>
          <a:p>
            <a:pPr marL="355550" indent="-355550" eaLnBrk="0" hangingPunct="0">
              <a:lnSpc>
                <a:spcPct val="120000"/>
              </a:lnSpc>
              <a:spcBef>
                <a:spcPct val="20000"/>
              </a:spcBef>
              <a:buSzPct val="100000"/>
              <a:buFontTx/>
              <a:buChar char="•"/>
              <a:defRPr/>
            </a:pPr>
            <a:r>
              <a:rPr lang="en-US" b="1" dirty="0">
                <a:solidFill>
                  <a:srgbClr val="5F5F5F"/>
                </a:solidFill>
                <a:latin typeface="Verdana"/>
                <a:cs typeface="Verdana"/>
              </a:rPr>
              <a:t>high spectral resolution </a:t>
            </a:r>
            <a:r>
              <a:rPr lang="en-US" dirty="0">
                <a:solidFill>
                  <a:srgbClr val="5F5F5F"/>
                </a:solidFill>
                <a:latin typeface="Verdana"/>
                <a:cs typeface="Verdana"/>
              </a:rPr>
              <a:t>with dedicated bands (red–edge) to discriminate between forest and spectrally similar vegetation </a:t>
            </a:r>
            <a:r>
              <a:rPr lang="en-US" dirty="0" smtClean="0">
                <a:solidFill>
                  <a:srgbClr val="5F5F5F"/>
                </a:solidFill>
                <a:latin typeface="Verdana"/>
                <a:cs typeface="Verdana"/>
              </a:rPr>
              <a:t>types</a:t>
            </a:r>
          </a:p>
          <a:p>
            <a:pPr marL="355550" indent="-355550" eaLnBrk="0" hangingPunct="0">
              <a:lnSpc>
                <a:spcPct val="120000"/>
              </a:lnSpc>
              <a:spcBef>
                <a:spcPct val="20000"/>
              </a:spcBef>
              <a:buSzPct val="100000"/>
              <a:buFontTx/>
              <a:buChar char="•"/>
              <a:defRPr/>
            </a:pPr>
            <a:r>
              <a:rPr lang="en-US" dirty="0" smtClean="0">
                <a:solidFill>
                  <a:srgbClr val="5F5F5F"/>
                </a:solidFill>
                <a:latin typeface="Verdana"/>
                <a:cs typeface="Verdana"/>
              </a:rPr>
              <a:t>Launch window: </a:t>
            </a:r>
            <a:r>
              <a:rPr lang="en-US" b="1" dirty="0" smtClean="0">
                <a:solidFill>
                  <a:srgbClr val="5F5F5F"/>
                </a:solidFill>
                <a:latin typeface="Verdana"/>
                <a:cs typeface="Verdana"/>
              </a:rPr>
              <a:t>May – July 2015</a:t>
            </a:r>
            <a:endParaRPr lang="en-US" b="1" dirty="0">
              <a:solidFill>
                <a:srgbClr val="5F5F5F"/>
              </a:solidFill>
              <a:latin typeface="Verdana"/>
              <a:cs typeface="Verdana"/>
            </a:endParaRPr>
          </a:p>
          <a:p>
            <a:pPr marL="355550" indent="-355550" eaLnBrk="0" hangingPunct="0">
              <a:lnSpc>
                <a:spcPct val="120000"/>
              </a:lnSpc>
              <a:spcBef>
                <a:spcPct val="20000"/>
              </a:spcBef>
              <a:buSzPct val="100000"/>
              <a:buFontTx/>
              <a:buChar char="•"/>
              <a:defRPr/>
            </a:pPr>
            <a:endParaRPr lang="en-GB" dirty="0">
              <a:solidFill>
                <a:srgbClr val="5F5F5F"/>
              </a:solidFill>
              <a:latin typeface="Verdana"/>
              <a:cs typeface="Verdana"/>
            </a:endParaRPr>
          </a:p>
        </p:txBody>
      </p:sp>
      <p:sp>
        <p:nvSpPr>
          <p:cNvPr id="8" name="Title 1"/>
          <p:cNvSpPr>
            <a:spLocks noGrp="1"/>
          </p:cNvSpPr>
          <p:nvPr>
            <p:ph type="title"/>
          </p:nvPr>
        </p:nvSpPr>
        <p:spPr>
          <a:xfrm>
            <a:off x="290960" y="105846"/>
            <a:ext cx="7375934" cy="678601"/>
          </a:xfrm>
        </p:spPr>
        <p:txBody>
          <a:bodyPr/>
          <a:lstStyle/>
          <a:p>
            <a:pPr algn="l"/>
            <a:r>
              <a:rPr lang="en-GB" sz="3200" dirty="0" smtClean="0">
                <a:solidFill>
                  <a:schemeClr val="bg1"/>
                </a:solidFill>
              </a:rPr>
              <a:t>Sentinel-</a:t>
            </a:r>
            <a:r>
              <a:rPr lang="en-GB" sz="3200" dirty="0">
                <a:solidFill>
                  <a:schemeClr val="bg1"/>
                </a:solidFill>
              </a:rPr>
              <a:t>2</a:t>
            </a:r>
          </a:p>
        </p:txBody>
      </p:sp>
      <p:pic>
        <p:nvPicPr>
          <p:cNvPr id="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3166" y="1155869"/>
            <a:ext cx="3072911"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9124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p:spPr>
        <p:txBody>
          <a:bodyPr/>
          <a:lstStyle/>
          <a:p>
            <a:pPr algn="l">
              <a:defRPr/>
            </a:pPr>
            <a:r>
              <a:rPr lang="en-US" sz="3200" dirty="0" smtClean="0"/>
              <a:t>Space Data Services</a:t>
            </a:r>
            <a:endParaRPr lang="en-US" sz="3200" dirty="0"/>
          </a:p>
        </p:txBody>
      </p:sp>
      <p:sp>
        <p:nvSpPr>
          <p:cNvPr id="9219" name="Content Placeholder 2"/>
          <p:cNvSpPr>
            <a:spLocks noGrp="1"/>
          </p:cNvSpPr>
          <p:nvPr>
            <p:ph idx="1"/>
          </p:nvPr>
        </p:nvSpPr>
        <p:spPr>
          <a:xfrm>
            <a:off x="142009" y="1349891"/>
            <a:ext cx="8466184" cy="4525963"/>
          </a:xfrm>
        </p:spPr>
        <p:txBody>
          <a:bodyPr/>
          <a:lstStyle/>
          <a:p>
            <a:r>
              <a:rPr lang="en-AU" sz="2400" b="1" dirty="0" smtClean="0"/>
              <a:t>Archive characterisation</a:t>
            </a:r>
            <a:r>
              <a:rPr lang="en-AU" sz="2400" dirty="0" smtClean="0"/>
              <a:t> </a:t>
            </a:r>
            <a:r>
              <a:rPr lang="en-US" sz="2400" dirty="0" smtClean="0"/>
              <a:t>–</a:t>
            </a:r>
            <a:r>
              <a:rPr lang="en-AU" sz="2400" dirty="0" smtClean="0"/>
              <a:t> 19 national reports now prepared with the 3 countries at SDCG-7 added</a:t>
            </a:r>
          </a:p>
          <a:p>
            <a:pPr lvl="0"/>
            <a:r>
              <a:rPr lang="en-US" sz="2400" b="1" dirty="0" smtClean="0"/>
              <a:t>Data Discovery</a:t>
            </a:r>
            <a:r>
              <a:rPr lang="en-US" sz="2400" dirty="0" smtClean="0"/>
              <a:t> - COVE </a:t>
            </a:r>
            <a:r>
              <a:rPr lang="en-US" sz="2400" dirty="0"/>
              <a:t>Coverage Analyzer now includes Landsat 7/8, SPOT 1-6, Pleaides-1A/1B, Radarsat-2, ALOS-1.  We are working on adding </a:t>
            </a:r>
            <a:r>
              <a:rPr lang="en-US" sz="2400" dirty="0" err="1"/>
              <a:t>Envisat</a:t>
            </a:r>
            <a:r>
              <a:rPr lang="en-US" sz="2400" dirty="0"/>
              <a:t>, ERS-1/2, </a:t>
            </a:r>
            <a:r>
              <a:rPr lang="en-US" sz="2400" dirty="0" err="1"/>
              <a:t>TerraSAR</a:t>
            </a:r>
            <a:r>
              <a:rPr lang="en-US" sz="2400" dirty="0"/>
              <a:t>-X, </a:t>
            </a:r>
            <a:r>
              <a:rPr lang="en-US" sz="2400" dirty="0" err="1"/>
              <a:t>RapidEye</a:t>
            </a:r>
            <a:r>
              <a:rPr lang="en-US" sz="2400" dirty="0"/>
              <a:t>, and Sentinel-1A/2A in 2015</a:t>
            </a:r>
            <a:r>
              <a:rPr lang="en-US" sz="2400" dirty="0" smtClean="0"/>
              <a:t>. Aim is </a:t>
            </a:r>
            <a:r>
              <a:rPr lang="en-US" sz="2400" dirty="0"/>
              <a:t>a “one-stop” location to perform coverage assessments and “discover” </a:t>
            </a:r>
            <a:r>
              <a:rPr lang="en-US" sz="2400" dirty="0" smtClean="0"/>
              <a:t>datasets</a:t>
            </a:r>
          </a:p>
          <a:p>
            <a:pPr lvl="0"/>
            <a:r>
              <a:rPr lang="en-US" sz="2400" b="1" dirty="0"/>
              <a:t>Data </a:t>
            </a:r>
            <a:r>
              <a:rPr lang="en-US" sz="2400" b="1" dirty="0" smtClean="0"/>
              <a:t>Assembly/delivery – </a:t>
            </a:r>
            <a:r>
              <a:rPr lang="en-US" sz="2400" dirty="0" smtClean="0"/>
              <a:t>USGS moving away from media delivery (Kenya was supplied), looking at analysis ready data close to its source with less demand on bandwidth. Global Data Flows analysis proposed in collaboration with main suppliers. </a:t>
            </a:r>
            <a:endParaRPr lang="en-US" sz="2400" dirty="0"/>
          </a:p>
        </p:txBody>
      </p:sp>
    </p:spTree>
    <p:extLst>
      <p:ext uri="{BB962C8B-B14F-4D97-AF65-F5344CB8AC3E}">
        <p14:creationId xmlns:p14="http://schemas.microsoft.com/office/powerpoint/2010/main" val="14342175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TotalTime>
  <Words>1028</Words>
  <Application>Microsoft Macintosh PowerPoint</Application>
  <PresentationFormat>On-screen Show (4:3)</PresentationFormat>
  <Paragraphs>114</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Space Data Coordination Component   </vt:lpstr>
      <vt:lpstr>Space Data Coordination Component</vt:lpstr>
      <vt:lpstr>Background global acquisitions</vt:lpstr>
      <vt:lpstr>Baseline Global Observation Scenario </vt:lpstr>
      <vt:lpstr>Landsat 7 &amp; 8 combined</vt:lpstr>
      <vt:lpstr>Sentinel-1</vt:lpstr>
      <vt:lpstr>Sentinel-1 for GFOI</vt:lpstr>
      <vt:lpstr>Sentinel-2</vt:lpstr>
      <vt:lpstr>Space Data Services</vt:lpstr>
      <vt:lpstr>U.S. Landsat Archive Overview</vt:lpstr>
      <vt:lpstr>Space Data Services</vt:lpstr>
      <vt:lpstr>R&amp;D Data Supply</vt:lpstr>
      <vt:lpstr>3 Year Vision – outcomes to highlight ...</vt:lpstr>
      <vt:lpstr>… and questions these raise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Steventon</dc:creator>
  <cp:lastModifiedBy>Frank Martin Seifert</cp:lastModifiedBy>
  <cp:revision>26</cp:revision>
  <dcterms:created xsi:type="dcterms:W3CDTF">2015-02-13T06:47:15Z</dcterms:created>
  <dcterms:modified xsi:type="dcterms:W3CDTF">2015-03-02T03:45:15Z</dcterms:modified>
</cp:coreProperties>
</file>