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73" r:id="rId4"/>
    <p:sldId id="274" r:id="rId5"/>
    <p:sldId id="266" r:id="rId6"/>
    <p:sldId id="258" r:id="rId7"/>
    <p:sldId id="259" r:id="rId8"/>
    <p:sldId id="260" r:id="rId9"/>
    <p:sldId id="261" r:id="rId10"/>
    <p:sldId id="262" r:id="rId11"/>
    <p:sldId id="272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k Martin Seifert" initials="F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8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8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2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0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5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6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3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8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2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F9BCE-EF83-4A9D-824A-0AC28CF61EB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131FA-ABA0-4EC3-8831-06E24AC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0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429000"/>
            <a:ext cx="9144000" cy="2514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dirty="0" smtClean="0"/>
              <a:t>Brice </a:t>
            </a:r>
            <a:r>
              <a:rPr lang="en-US" sz="2600" dirty="0" err="1" smtClean="0"/>
              <a:t>Mora</a:t>
            </a:r>
            <a:r>
              <a:rPr lang="en-US" sz="2600" dirty="0" smtClean="0"/>
              <a:t>, </a:t>
            </a:r>
            <a:r>
              <a:rPr lang="en-US" sz="2600" dirty="0"/>
              <a:t>Frank Martin Seifert, </a:t>
            </a:r>
            <a:r>
              <a:rPr lang="en-US" sz="2600" dirty="0" smtClean="0"/>
              <a:t>Pontus </a:t>
            </a:r>
            <a:r>
              <a:rPr lang="en-US" sz="2600" dirty="0" err="1" smtClean="0"/>
              <a:t>Olofsson</a:t>
            </a:r>
            <a:r>
              <a:rPr lang="en-US" sz="2600" dirty="0" smtClean="0"/>
              <a:t>,</a:t>
            </a:r>
            <a:endParaRPr lang="en-US" sz="2600" dirty="0"/>
          </a:p>
          <a:p>
            <a:pPr marL="0" indent="0" algn="ctr">
              <a:buNone/>
            </a:pPr>
            <a:r>
              <a:rPr lang="en-US" sz="2600" dirty="0" smtClean="0"/>
              <a:t>Martin Herold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800" dirty="0" smtClean="0"/>
              <a:t>in coordination with Ake </a:t>
            </a:r>
            <a:r>
              <a:rPr lang="en-US" sz="1800" dirty="0" err="1" smtClean="0"/>
              <a:t>Rosenqvist</a:t>
            </a:r>
            <a:r>
              <a:rPr lang="en-US" sz="1800" dirty="0" smtClean="0"/>
              <a:t>, </a:t>
            </a:r>
            <a:r>
              <a:rPr lang="en-US" sz="1800" dirty="0" err="1" smtClean="0"/>
              <a:t>Anthea</a:t>
            </a:r>
            <a:r>
              <a:rPr lang="en-US" sz="1800" dirty="0" smtClean="0"/>
              <a:t> Mitchell, and Alex Held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2600" dirty="0" smtClean="0"/>
              <a:t>GFOI component meetings, Sydney, March 2-6, 2015</a:t>
            </a:r>
            <a:endParaRPr lang="en-US" sz="2600" dirty="0"/>
          </a:p>
        </p:txBody>
      </p:sp>
      <p:grpSp>
        <p:nvGrpSpPr>
          <p:cNvPr id="7" name="Group 6"/>
          <p:cNvGrpSpPr/>
          <p:nvPr/>
        </p:nvGrpSpPr>
        <p:grpSpPr>
          <a:xfrm>
            <a:off x="-76200" y="76201"/>
            <a:ext cx="9258300" cy="1828800"/>
            <a:chOff x="-76200" y="76201"/>
            <a:chExt cx="9258300" cy="1828800"/>
          </a:xfrm>
        </p:grpSpPr>
        <p:pic>
          <p:nvPicPr>
            <p:cNvPr id="8" name="Picture 12" descr="map bar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860"/>
            <a:stretch/>
          </p:blipFill>
          <p:spPr bwMode="auto">
            <a:xfrm>
              <a:off x="-76200" y="76201"/>
              <a:ext cx="9258300" cy="182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3" descr="GOFC log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800" y="203200"/>
              <a:ext cx="4521200" cy="1092200"/>
            </a:xfrm>
            <a:prstGeom prst="rect">
              <a:avLst/>
            </a:prstGeom>
            <a:noFill/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</p:pic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152400" y="1143000"/>
              <a:ext cx="5638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b="1" baseline="30000" dirty="0" smtClean="0">
                  <a:solidFill>
                    <a:srgbClr val="FFFFFF"/>
                  </a:solidFill>
                  <a:latin typeface="Arial" charset="0"/>
                </a:rPr>
                <a:t>Global Observation of Forest Cover and Land Dynamics</a:t>
              </a:r>
            </a:p>
          </p:txBody>
        </p:sp>
        <p:pic>
          <p:nvPicPr>
            <p:cNvPr id="11" name="Picture 10" descr="Grids for 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381000"/>
              <a:ext cx="2057400" cy="917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5968094"/>
            <a:ext cx="1503589" cy="751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GOFC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9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en-US" dirty="0" smtClean="0"/>
              <a:t>Host/organize/foster GFOI/GOFC-GOLD R&amp;D workshops as requested or appropriate </a:t>
            </a:r>
            <a:r>
              <a:rPr lang="en-US" dirty="0" smtClean="0"/>
              <a:t>for example:</a:t>
            </a:r>
          </a:p>
          <a:p>
            <a:pPr lvl="1" algn="just"/>
            <a:r>
              <a:rPr lang="en-US" dirty="0" smtClean="0"/>
              <a:t>validation </a:t>
            </a:r>
            <a:r>
              <a:rPr lang="en-US" dirty="0" smtClean="0"/>
              <a:t>and uncertainty assessments for REDD+, </a:t>
            </a:r>
            <a:endParaRPr lang="en-US" dirty="0" smtClean="0"/>
          </a:p>
          <a:p>
            <a:pPr lvl="1" algn="just"/>
            <a:r>
              <a:rPr lang="en-US" dirty="0" smtClean="0"/>
              <a:t>use </a:t>
            </a:r>
            <a:r>
              <a:rPr lang="en-US" dirty="0" smtClean="0"/>
              <a:t>of global remote sensing products for national level </a:t>
            </a:r>
            <a:r>
              <a:rPr lang="en-US" dirty="0" smtClean="0"/>
              <a:t>reporting. </a:t>
            </a:r>
            <a:endParaRPr lang="en-US" dirty="0" smtClean="0"/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7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6"/>
            </a:pPr>
            <a:r>
              <a:rPr lang="en-GB" dirty="0" smtClean="0"/>
              <a:t>Interact with the science community and </a:t>
            </a:r>
            <a:r>
              <a:rPr lang="en-GB" dirty="0"/>
              <a:t>i</a:t>
            </a:r>
            <a:r>
              <a:rPr lang="en-GB" dirty="0" smtClean="0"/>
              <a:t>ssue </a:t>
            </a:r>
            <a:r>
              <a:rPr lang="en-GB" dirty="0"/>
              <a:t>technical summary reports as feedback to CEOS and assess for possible inclusion in future revisions of the R&amp;D </a:t>
            </a:r>
            <a:r>
              <a:rPr lang="en-GB" dirty="0" smtClean="0"/>
              <a:t>plan</a:t>
            </a:r>
            <a:r>
              <a:rPr lang="en-US" dirty="0" smtClean="0"/>
              <a:t> and the </a:t>
            </a:r>
            <a:r>
              <a:rPr lang="en-GB" dirty="0" smtClean="0"/>
              <a:t>MGD.</a:t>
            </a:r>
            <a:endParaRPr lang="en-US" dirty="0" smtClean="0"/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06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26A3F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Mutual benefit for </a:t>
            </a:r>
            <a:r>
              <a:rPr lang="en-US" dirty="0" smtClean="0"/>
              <a:t>GOFC-GOLD </a:t>
            </a:r>
            <a:r>
              <a:rPr lang="en-US" dirty="0" smtClean="0"/>
              <a:t>and GFOI to join R&amp;D</a:t>
            </a:r>
          </a:p>
          <a:p>
            <a:pPr algn="just"/>
            <a:r>
              <a:rPr lang="en-US" dirty="0"/>
              <a:t>Leads to dedicated R&amp;D activities</a:t>
            </a:r>
          </a:p>
          <a:p>
            <a:pPr algn="just"/>
            <a:r>
              <a:rPr lang="en-US" dirty="0" smtClean="0"/>
              <a:t>Strengthen </a:t>
            </a:r>
            <a:r>
              <a:rPr lang="en-US" dirty="0"/>
              <a:t>the role of key documentations, i.e. REDD+ Sourcebook and MGD</a:t>
            </a:r>
          </a:p>
          <a:p>
            <a:pPr algn="just"/>
            <a:r>
              <a:rPr lang="en-US" dirty="0" smtClean="0"/>
              <a:t>Facilitates </a:t>
            </a:r>
            <a:r>
              <a:rPr lang="en-US" dirty="0" smtClean="0"/>
              <a:t>link to donors</a:t>
            </a:r>
          </a:p>
          <a:p>
            <a:pPr algn="just"/>
            <a:endParaRPr lang="en-US" dirty="0" smtClean="0"/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smtClean="0"/>
              <a:t>Formal leadership of the GFOI R&amp;D component by GOFC-GOLD </a:t>
            </a:r>
          </a:p>
          <a:p>
            <a:pPr marL="690563" algn="just"/>
            <a:r>
              <a:rPr lang="en-US" sz="2800" dirty="0" smtClean="0"/>
              <a:t>Combine strengths of GOFC-GOLD and GFOI</a:t>
            </a:r>
          </a:p>
          <a:p>
            <a:pPr marL="690563" algn="just"/>
            <a:r>
              <a:rPr lang="en-US" sz="2800" dirty="0" smtClean="0"/>
              <a:t>Ensure consistency of documentation</a:t>
            </a:r>
          </a:p>
          <a:p>
            <a:pPr marL="690563" algn="just"/>
            <a:r>
              <a:rPr lang="en-US" sz="2800" dirty="0" smtClean="0"/>
              <a:t>Opportunities for research funding and influence</a:t>
            </a:r>
          </a:p>
          <a:p>
            <a:pPr marL="690563" algn="just"/>
            <a:r>
              <a:rPr lang="en-US" sz="2800" dirty="0" smtClean="0"/>
              <a:t>Leverage workshops</a:t>
            </a:r>
          </a:p>
          <a:p>
            <a:pPr marL="690563" algn="just"/>
            <a:r>
              <a:rPr lang="en-US" sz="2800" dirty="0" smtClean="0"/>
              <a:t>Facilitates potential financial </a:t>
            </a:r>
            <a:r>
              <a:rPr lang="en-US" sz="2800" dirty="0" smtClean="0"/>
              <a:t>support from donors</a:t>
            </a:r>
            <a:endParaRPr lang="en-US" dirty="0" smtClean="0"/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0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3436" y="1764268"/>
            <a:ext cx="21665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Users </a:t>
            </a:r>
            <a:r>
              <a:rPr lang="en-US" dirty="0" smtClean="0"/>
              <a:t>(Countries</a:t>
            </a:r>
            <a:r>
              <a:rPr lang="en-US" dirty="0"/>
              <a:t>, </a:t>
            </a:r>
            <a:endParaRPr lang="en-US" dirty="0" smtClean="0"/>
          </a:p>
          <a:p>
            <a:pPr algn="ctr"/>
            <a:r>
              <a:rPr lang="en-US" dirty="0" smtClean="0"/>
              <a:t>UN-REDD</a:t>
            </a:r>
            <a:r>
              <a:rPr lang="en-US" dirty="0"/>
              <a:t>, </a:t>
            </a:r>
            <a:r>
              <a:rPr lang="en-US" dirty="0" smtClean="0"/>
              <a:t>FCPF</a:t>
            </a:r>
            <a:r>
              <a:rPr lang="en-US" dirty="0"/>
              <a:t>, etc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3224" y="2766536"/>
            <a:ext cx="7003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SDCG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3403937"/>
            <a:ext cx="19092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MGD, GOFC-GOLD</a:t>
            </a:r>
          </a:p>
          <a:p>
            <a:pPr algn="ctr"/>
            <a:r>
              <a:rPr lang="en-US" dirty="0" smtClean="0"/>
              <a:t>Sourcebook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4355068"/>
            <a:ext cx="22822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Capacity development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11009" y="1778961"/>
            <a:ext cx="10332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Research</a:t>
            </a:r>
          </a:p>
          <a:p>
            <a:r>
              <a:rPr lang="en-US" dirty="0" smtClean="0"/>
              <a:t>priorities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0" y="1917460"/>
            <a:ext cx="8587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Donors</a:t>
            </a:r>
          </a:p>
        </p:txBody>
      </p:sp>
      <p:cxnSp>
        <p:nvCxnSpPr>
          <p:cNvPr id="11" name="Straight Arrow Connector 10"/>
          <p:cNvCxnSpPr>
            <a:stCxn id="4" idx="3"/>
            <a:endCxn id="8" idx="1"/>
          </p:cNvCxnSpPr>
          <p:nvPr/>
        </p:nvCxnSpPr>
        <p:spPr>
          <a:xfrm>
            <a:off x="3140015" y="2087434"/>
            <a:ext cx="770994" cy="14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 flipV="1">
            <a:off x="4944241" y="2102126"/>
            <a:ext cx="77075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16" idx="0"/>
          </p:cNvCxnSpPr>
          <p:nvPr/>
        </p:nvCxnSpPr>
        <p:spPr>
          <a:xfrm>
            <a:off x="4427625" y="2425292"/>
            <a:ext cx="1" cy="34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81400" y="2766536"/>
            <a:ext cx="16924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Implementation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94825" y="3528536"/>
            <a:ext cx="10581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Synthesis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98378" y="4355068"/>
            <a:ext cx="10584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Outreach</a:t>
            </a:r>
          </a:p>
        </p:txBody>
      </p:sp>
      <p:cxnSp>
        <p:nvCxnSpPr>
          <p:cNvPr id="27" name="Straight Arrow Connector 26"/>
          <p:cNvCxnSpPr>
            <a:stCxn id="16" idx="2"/>
            <a:endCxn id="25" idx="0"/>
          </p:cNvCxnSpPr>
          <p:nvPr/>
        </p:nvCxnSpPr>
        <p:spPr>
          <a:xfrm flipH="1">
            <a:off x="4423913" y="3135868"/>
            <a:ext cx="3713" cy="392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5" idx="2"/>
            <a:endCxn id="26" idx="0"/>
          </p:cNvCxnSpPr>
          <p:nvPr/>
        </p:nvCxnSpPr>
        <p:spPr>
          <a:xfrm>
            <a:off x="4423913" y="3897868"/>
            <a:ext cx="3713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6" idx="1"/>
            <a:endCxn id="7" idx="3"/>
          </p:cNvCxnSpPr>
          <p:nvPr/>
        </p:nvCxnSpPr>
        <p:spPr>
          <a:xfrm flipH="1">
            <a:off x="3272891" y="4539734"/>
            <a:ext cx="625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1"/>
            <a:endCxn id="6" idx="3"/>
          </p:cNvCxnSpPr>
          <p:nvPr/>
        </p:nvCxnSpPr>
        <p:spPr>
          <a:xfrm flipH="1">
            <a:off x="3204641" y="3713202"/>
            <a:ext cx="690184" cy="13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9" idx="2"/>
            <a:endCxn id="16" idx="3"/>
          </p:cNvCxnSpPr>
          <p:nvPr/>
        </p:nvCxnSpPr>
        <p:spPr>
          <a:xfrm rot="5400000">
            <a:off x="5376911" y="2183732"/>
            <a:ext cx="664410" cy="87053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" idx="3"/>
          </p:cNvCxnSpPr>
          <p:nvPr/>
        </p:nvCxnSpPr>
        <p:spPr>
          <a:xfrm>
            <a:off x="3153609" y="2951202"/>
            <a:ext cx="42779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7400" y="3135868"/>
            <a:ext cx="2546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R&amp;D/Science </a:t>
            </a:r>
            <a:r>
              <a:rPr lang="en-US" dirty="0"/>
              <a:t>C</a:t>
            </a:r>
            <a:r>
              <a:rPr lang="en-US" dirty="0" smtClean="0"/>
              <a:t>ommunity</a:t>
            </a:r>
          </a:p>
        </p:txBody>
      </p:sp>
      <p:cxnSp>
        <p:nvCxnSpPr>
          <p:cNvPr id="10" name="Elbow Connector 9"/>
          <p:cNvCxnSpPr>
            <a:stCxn id="30" idx="0"/>
            <a:endCxn id="16" idx="3"/>
          </p:cNvCxnSpPr>
          <p:nvPr/>
        </p:nvCxnSpPr>
        <p:spPr>
          <a:xfrm rot="16200000" flipV="1">
            <a:off x="6115038" y="2110015"/>
            <a:ext cx="184666" cy="186703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30" idx="2"/>
            <a:endCxn id="25" idx="3"/>
          </p:cNvCxnSpPr>
          <p:nvPr/>
        </p:nvCxnSpPr>
        <p:spPr>
          <a:xfrm rot="5400000">
            <a:off x="5942944" y="2515256"/>
            <a:ext cx="208002" cy="21878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7" idx="1"/>
            <a:endCxn id="4" idx="1"/>
          </p:cNvCxnSpPr>
          <p:nvPr/>
        </p:nvCxnSpPr>
        <p:spPr>
          <a:xfrm rot="10800000">
            <a:off x="973436" y="2087434"/>
            <a:ext cx="17164" cy="2452300"/>
          </a:xfrm>
          <a:prstGeom prst="bentConnector3">
            <a:avLst>
              <a:gd name="adj1" fmla="val 14318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6" idx="1"/>
            <a:endCxn id="4" idx="1"/>
          </p:cNvCxnSpPr>
          <p:nvPr/>
        </p:nvCxnSpPr>
        <p:spPr>
          <a:xfrm rot="10800000">
            <a:off x="973436" y="2087435"/>
            <a:ext cx="321964" cy="1639669"/>
          </a:xfrm>
          <a:prstGeom prst="bentConnector3">
            <a:avLst>
              <a:gd name="adj1" fmla="val 1710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GB" sz="3600" b="1" dirty="0" smtClean="0">
                <a:solidFill>
                  <a:srgbClr val="226A3F"/>
                </a:solidFill>
              </a:rPr>
              <a:t>GFOI R&amp;D Framework and Impact </a:t>
            </a:r>
            <a:r>
              <a:rPr lang="en-GB" sz="3600" b="1" dirty="0">
                <a:solidFill>
                  <a:srgbClr val="226A3F"/>
                </a:solidFill>
              </a:rPr>
              <a:t>P</a:t>
            </a:r>
            <a:r>
              <a:rPr lang="en-GB" sz="3600" b="1" dirty="0" smtClean="0">
                <a:solidFill>
                  <a:srgbClr val="226A3F"/>
                </a:solidFill>
              </a:rPr>
              <a:t>athways</a:t>
            </a:r>
            <a:endParaRPr lang="en-US" sz="3600" b="1" dirty="0">
              <a:solidFill>
                <a:srgbClr val="226A3F"/>
              </a:solidFill>
            </a:endParaRPr>
          </a:p>
        </p:txBody>
      </p:sp>
      <p:pic>
        <p:nvPicPr>
          <p:cNvPr id="37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441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6" grpId="0" animBg="1"/>
      <p:bldP spid="25" grpId="0" animBg="1"/>
      <p:bldP spid="26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2819401" y="2526268"/>
            <a:ext cx="3678076" cy="7633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973437" y="1764268"/>
            <a:ext cx="21665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Users </a:t>
            </a:r>
            <a:r>
              <a:rPr lang="en-US" dirty="0" smtClean="0"/>
              <a:t>(Countries</a:t>
            </a:r>
            <a:r>
              <a:rPr lang="en-US" dirty="0"/>
              <a:t>, </a:t>
            </a:r>
            <a:endParaRPr lang="en-US" dirty="0" smtClean="0"/>
          </a:p>
          <a:p>
            <a:pPr algn="ctr"/>
            <a:r>
              <a:rPr lang="en-US" dirty="0" smtClean="0"/>
              <a:t>UN-REDD</a:t>
            </a:r>
            <a:r>
              <a:rPr lang="en-US" dirty="0"/>
              <a:t>, </a:t>
            </a:r>
            <a:r>
              <a:rPr lang="en-US" dirty="0" smtClean="0"/>
              <a:t>FCPF</a:t>
            </a:r>
            <a:r>
              <a:rPr lang="en-US" dirty="0"/>
              <a:t>, etc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453225" y="2766536"/>
            <a:ext cx="7003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SDCG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95401" y="3403937"/>
            <a:ext cx="19092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MGD, GOFC-GOLD</a:t>
            </a:r>
          </a:p>
          <a:p>
            <a:pPr algn="ctr"/>
            <a:r>
              <a:rPr lang="en-US" dirty="0" smtClean="0"/>
              <a:t>Sourcebook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1" y="4355068"/>
            <a:ext cx="22822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Capacity development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911010" y="1778961"/>
            <a:ext cx="10332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Research</a:t>
            </a:r>
          </a:p>
          <a:p>
            <a:r>
              <a:rPr lang="en-US" dirty="0" smtClean="0"/>
              <a:t>priorities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15001" y="1917460"/>
            <a:ext cx="8587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Donors</a:t>
            </a:r>
          </a:p>
        </p:txBody>
      </p:sp>
      <p:cxnSp>
        <p:nvCxnSpPr>
          <p:cNvPr id="44" name="Straight Arrow Connector 43"/>
          <p:cNvCxnSpPr>
            <a:stCxn id="38" idx="3"/>
            <a:endCxn id="42" idx="1"/>
          </p:cNvCxnSpPr>
          <p:nvPr/>
        </p:nvCxnSpPr>
        <p:spPr>
          <a:xfrm>
            <a:off x="3140016" y="2087434"/>
            <a:ext cx="770994" cy="14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2" idx="3"/>
            <a:endCxn id="43" idx="1"/>
          </p:cNvCxnSpPr>
          <p:nvPr/>
        </p:nvCxnSpPr>
        <p:spPr>
          <a:xfrm flipV="1">
            <a:off x="4944242" y="2102126"/>
            <a:ext cx="77075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2"/>
            <a:endCxn id="47" idx="0"/>
          </p:cNvCxnSpPr>
          <p:nvPr/>
        </p:nvCxnSpPr>
        <p:spPr>
          <a:xfrm>
            <a:off x="4427626" y="2425292"/>
            <a:ext cx="1" cy="34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581401" y="2766536"/>
            <a:ext cx="16924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Implementation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94826" y="3528536"/>
            <a:ext cx="10581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Synthesis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98379" y="4355068"/>
            <a:ext cx="10584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Outreach</a:t>
            </a:r>
          </a:p>
        </p:txBody>
      </p:sp>
      <p:cxnSp>
        <p:nvCxnSpPr>
          <p:cNvPr id="50" name="Straight Arrow Connector 49"/>
          <p:cNvCxnSpPr>
            <a:stCxn id="47" idx="2"/>
            <a:endCxn id="48" idx="0"/>
          </p:cNvCxnSpPr>
          <p:nvPr/>
        </p:nvCxnSpPr>
        <p:spPr>
          <a:xfrm flipH="1">
            <a:off x="4423914" y="3135868"/>
            <a:ext cx="3713" cy="392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2"/>
            <a:endCxn id="49" idx="0"/>
          </p:cNvCxnSpPr>
          <p:nvPr/>
        </p:nvCxnSpPr>
        <p:spPr>
          <a:xfrm>
            <a:off x="4423914" y="3897868"/>
            <a:ext cx="3713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9" idx="1"/>
            <a:endCxn id="41" idx="3"/>
          </p:cNvCxnSpPr>
          <p:nvPr/>
        </p:nvCxnSpPr>
        <p:spPr>
          <a:xfrm flipH="1">
            <a:off x="3272892" y="4539734"/>
            <a:ext cx="625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8" idx="1"/>
            <a:endCxn id="40" idx="3"/>
          </p:cNvCxnSpPr>
          <p:nvPr/>
        </p:nvCxnSpPr>
        <p:spPr>
          <a:xfrm flipH="1">
            <a:off x="3204642" y="3713202"/>
            <a:ext cx="690184" cy="13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rot="5400000">
            <a:off x="5376912" y="2194608"/>
            <a:ext cx="664410" cy="87053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9" idx="3"/>
          </p:cNvCxnSpPr>
          <p:nvPr/>
        </p:nvCxnSpPr>
        <p:spPr>
          <a:xfrm>
            <a:off x="3153610" y="2951202"/>
            <a:ext cx="42779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7401" y="3135868"/>
            <a:ext cx="25314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R&amp;D/</a:t>
            </a:r>
            <a:r>
              <a:rPr lang="en-US" dirty="0"/>
              <a:t>S</a:t>
            </a:r>
            <a:r>
              <a:rPr lang="en-US" dirty="0" smtClean="0"/>
              <a:t>cience Community</a:t>
            </a:r>
          </a:p>
        </p:txBody>
      </p:sp>
      <p:cxnSp>
        <p:nvCxnSpPr>
          <p:cNvPr id="58" name="Elbow Connector 57"/>
          <p:cNvCxnSpPr>
            <a:stCxn id="57" idx="0"/>
            <a:endCxn id="47" idx="3"/>
          </p:cNvCxnSpPr>
          <p:nvPr/>
        </p:nvCxnSpPr>
        <p:spPr>
          <a:xfrm rot="16200000" flipV="1">
            <a:off x="6111159" y="2113895"/>
            <a:ext cx="184666" cy="18592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57" idx="2"/>
            <a:endCxn id="48" idx="3"/>
          </p:cNvCxnSpPr>
          <p:nvPr/>
        </p:nvCxnSpPr>
        <p:spPr>
          <a:xfrm rot="5400000">
            <a:off x="5939066" y="2519136"/>
            <a:ext cx="208002" cy="218013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1" idx="1"/>
            <a:endCxn id="38" idx="1"/>
          </p:cNvCxnSpPr>
          <p:nvPr/>
        </p:nvCxnSpPr>
        <p:spPr>
          <a:xfrm rot="10800000">
            <a:off x="973437" y="2087434"/>
            <a:ext cx="17164" cy="2452300"/>
          </a:xfrm>
          <a:prstGeom prst="bentConnector3">
            <a:avLst>
              <a:gd name="adj1" fmla="val 14318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40" idx="1"/>
            <a:endCxn id="38" idx="1"/>
          </p:cNvCxnSpPr>
          <p:nvPr/>
        </p:nvCxnSpPr>
        <p:spPr>
          <a:xfrm rot="10800000">
            <a:off x="973437" y="2087435"/>
            <a:ext cx="321964" cy="1639669"/>
          </a:xfrm>
          <a:prstGeom prst="bentConnector3">
            <a:avLst>
              <a:gd name="adj1" fmla="val 1710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/>
          <p:nvPr/>
        </p:nvCxnSpPr>
        <p:spPr>
          <a:xfrm rot="5400000" flipH="1" flipV="1">
            <a:off x="5245706" y="609173"/>
            <a:ext cx="228600" cy="1929190"/>
          </a:xfrm>
          <a:prstGeom prst="curved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324339" y="1242536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R&amp;D plan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819401" y="1688068"/>
            <a:ext cx="3678076" cy="76765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Curved Connector 64"/>
          <p:cNvCxnSpPr/>
          <p:nvPr/>
        </p:nvCxnSpPr>
        <p:spPr>
          <a:xfrm rot="5400000" flipH="1" flipV="1">
            <a:off x="7353301" y="1631319"/>
            <a:ext cx="228600" cy="1929190"/>
          </a:xfrm>
          <a:prstGeom prst="curved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219847" y="2145268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R&amp;D activities</a:t>
            </a:r>
            <a:endParaRPr lang="en-US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824930" y="3363147"/>
            <a:ext cx="3678076" cy="76332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Curved Connector 67"/>
          <p:cNvCxnSpPr/>
          <p:nvPr/>
        </p:nvCxnSpPr>
        <p:spPr>
          <a:xfrm>
            <a:off x="6503006" y="3968893"/>
            <a:ext cx="1726595" cy="309975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448447" y="3909536"/>
            <a:ext cx="1444947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Workshops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GB" sz="3600" b="1" dirty="0" smtClean="0">
                <a:solidFill>
                  <a:srgbClr val="226A3F"/>
                </a:solidFill>
              </a:rPr>
              <a:t>GFOI R&amp;D Framework and Implementation</a:t>
            </a:r>
            <a:endParaRPr lang="en-US" sz="3600" b="1" dirty="0">
              <a:solidFill>
                <a:srgbClr val="226A3F"/>
              </a:solidFill>
            </a:endParaRPr>
          </a:p>
        </p:txBody>
      </p:sp>
      <p:pic>
        <p:nvPicPr>
          <p:cNvPr id="5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054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3" grpId="0"/>
      <p:bldP spid="64" grpId="0" animBg="1"/>
      <p:bldP spid="66" grpId="0"/>
      <p:bldP spid="67" grpId="0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226A3F"/>
                </a:solidFill>
              </a:rPr>
              <a:t>Proposed R&amp;D activities</a:t>
            </a:r>
          </a:p>
        </p:txBody>
      </p:sp>
      <p:pic>
        <p:nvPicPr>
          <p:cNvPr id="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41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Maintain the completed GFOI R&amp;D plan and update the GFOI R&amp;D priorities to a few pager document to be promoted to </a:t>
            </a:r>
            <a:r>
              <a:rPr lang="en-US" dirty="0" smtClean="0"/>
              <a:t>donors.</a:t>
            </a:r>
            <a:endParaRPr lang="en-US" dirty="0" smtClean="0"/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7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en-US" dirty="0" smtClean="0"/>
              <a:t>Ensure consistency between the GFOI MGD, GFOI R&amp;D plan and the GOFC-GOLD REDD+ </a:t>
            </a:r>
            <a:r>
              <a:rPr lang="en-US" dirty="0" smtClean="0"/>
              <a:t>Sourcebook. </a:t>
            </a:r>
            <a:endParaRPr lang="en-US" dirty="0" smtClean="0"/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7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en-US" dirty="0" smtClean="0"/>
              <a:t>Identify and foster opportunities for funding of GFOI R&amp;D plan elements, including influence of research solicitations from organization such as CEOS space agencies, </a:t>
            </a:r>
            <a:r>
              <a:rPr lang="en-US" dirty="0" err="1" smtClean="0"/>
              <a:t>SilvaCarbon</a:t>
            </a:r>
            <a:r>
              <a:rPr lang="en-US" dirty="0" smtClean="0"/>
              <a:t>, and other GFOI partners.</a:t>
            </a:r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7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226A3F"/>
                </a:solidFill>
              </a:rPr>
              <a:t>Vision for the GFOI R&amp;D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n-US" dirty="0" smtClean="0"/>
              <a:t>Implement an assessment of the impact of the GFOI R&amp;D component on current and past donor </a:t>
            </a:r>
            <a:r>
              <a:rPr lang="en-US" dirty="0" smtClean="0"/>
              <a:t>practices. </a:t>
            </a:r>
            <a:endParaRPr lang="en-US" dirty="0" smtClean="0"/>
          </a:p>
        </p:txBody>
      </p:sp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096000"/>
            <a:ext cx="1247775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 descr="GOF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3622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Grids for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218238"/>
            <a:ext cx="1143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87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366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ＭＳ Ｐゴシック</vt:lpstr>
      <vt:lpstr>Arial</vt:lpstr>
      <vt:lpstr>Calibri</vt:lpstr>
      <vt:lpstr>Office Theme</vt:lpstr>
      <vt:lpstr>Vision for the GFOI R&amp;D</vt:lpstr>
      <vt:lpstr>Vision for the GFOI R&amp;D</vt:lpstr>
      <vt:lpstr>GFOI R&amp;D Framework and Impact Pathways</vt:lpstr>
      <vt:lpstr>GFOI R&amp;D Framework and Implementation</vt:lpstr>
      <vt:lpstr>Proposed R&amp;D activities</vt:lpstr>
      <vt:lpstr>Vision for the GFOI R&amp;D</vt:lpstr>
      <vt:lpstr>Vision for the GFOI R&amp;D</vt:lpstr>
      <vt:lpstr>Vision for the GFOI R&amp;D</vt:lpstr>
      <vt:lpstr>Vision for the GFOI R&amp;D</vt:lpstr>
      <vt:lpstr>Vision for the GFOI R&amp;D</vt:lpstr>
      <vt:lpstr>Vision for the GFOI R&amp;D</vt:lpstr>
      <vt:lpstr>Summary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Pontus Olofsson</dc:creator>
  <cp:lastModifiedBy>Brice M</cp:lastModifiedBy>
  <cp:revision>58</cp:revision>
  <dcterms:created xsi:type="dcterms:W3CDTF">2015-02-17T19:57:33Z</dcterms:created>
  <dcterms:modified xsi:type="dcterms:W3CDTF">2015-03-02T02:46:12Z</dcterms:modified>
</cp:coreProperties>
</file>