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46"/>
  </p:notesMasterIdLst>
  <p:sldIdLst>
    <p:sldId id="256" r:id="rId2"/>
    <p:sldId id="301" r:id="rId3"/>
    <p:sldId id="355" r:id="rId4"/>
    <p:sldId id="359" r:id="rId5"/>
    <p:sldId id="360" r:id="rId6"/>
    <p:sldId id="351" r:id="rId7"/>
    <p:sldId id="353" r:id="rId8"/>
    <p:sldId id="354" r:id="rId9"/>
    <p:sldId id="356" r:id="rId10"/>
    <p:sldId id="329" r:id="rId11"/>
    <p:sldId id="331" r:id="rId12"/>
    <p:sldId id="358" r:id="rId13"/>
    <p:sldId id="361" r:id="rId14"/>
    <p:sldId id="349" r:id="rId15"/>
    <p:sldId id="357" r:id="rId16"/>
    <p:sldId id="344" r:id="rId17"/>
    <p:sldId id="304" r:id="rId18"/>
    <p:sldId id="319" r:id="rId19"/>
    <p:sldId id="339" r:id="rId20"/>
    <p:sldId id="313" r:id="rId21"/>
    <p:sldId id="314" r:id="rId22"/>
    <p:sldId id="322" r:id="rId23"/>
    <p:sldId id="315" r:id="rId24"/>
    <p:sldId id="316" r:id="rId25"/>
    <p:sldId id="317" r:id="rId26"/>
    <p:sldId id="340" r:id="rId27"/>
    <p:sldId id="334" r:id="rId28"/>
    <p:sldId id="341" r:id="rId29"/>
    <p:sldId id="346" r:id="rId30"/>
    <p:sldId id="342" r:id="rId31"/>
    <p:sldId id="345" r:id="rId32"/>
    <p:sldId id="347" r:id="rId33"/>
    <p:sldId id="318" r:id="rId34"/>
    <p:sldId id="343" r:id="rId35"/>
    <p:sldId id="333" r:id="rId36"/>
    <p:sldId id="336" r:id="rId37"/>
    <p:sldId id="328" r:id="rId38"/>
    <p:sldId id="337" r:id="rId39"/>
    <p:sldId id="338" r:id="rId40"/>
    <p:sldId id="323" r:id="rId41"/>
    <p:sldId id="327" r:id="rId42"/>
    <p:sldId id="326" r:id="rId43"/>
    <p:sldId id="325" r:id="rId44"/>
    <p:sldId id="350" r:id="rId45"/>
  </p:sldIdLst>
  <p:sldSz cx="9906000" cy="6858000" type="A4"/>
  <p:notesSz cx="6858000" cy="9144000"/>
  <p:defaultTextStyle>
    <a:defPPr>
      <a:defRPr lang="en-GB"/>
    </a:defPPr>
    <a:lvl1pPr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1pPr>
    <a:lvl2pPr marL="4572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2pPr>
    <a:lvl3pPr marL="9144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3pPr>
    <a:lvl4pPr marL="13716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4pPr>
    <a:lvl5pPr marL="1828800" algn="ctr" rtl="0" fontAlgn="base">
      <a:spcBef>
        <a:spcPct val="20000"/>
      </a:spcBef>
      <a:spcAft>
        <a:spcPct val="0"/>
      </a:spcAft>
      <a:defRPr sz="3400" kern="1200">
        <a:solidFill>
          <a:srgbClr val="999933"/>
        </a:solidFill>
        <a:latin typeface="Arial" charset="0"/>
        <a:ea typeface="ＭＳ Ｐゴシック" charset="0"/>
        <a:cs typeface="ＭＳ Ｐゴシック" charset="0"/>
      </a:defRPr>
    </a:lvl5pPr>
    <a:lvl6pPr marL="2286000" algn="l" defTabSz="457200" rtl="0" eaLnBrk="1" latinLnBrk="0" hangingPunct="1">
      <a:defRPr sz="3400" kern="1200">
        <a:solidFill>
          <a:srgbClr val="999933"/>
        </a:solidFill>
        <a:latin typeface="Arial" charset="0"/>
        <a:ea typeface="ＭＳ Ｐゴシック" charset="0"/>
        <a:cs typeface="ＭＳ Ｐゴシック" charset="0"/>
      </a:defRPr>
    </a:lvl6pPr>
    <a:lvl7pPr marL="2743200" algn="l" defTabSz="457200" rtl="0" eaLnBrk="1" latinLnBrk="0" hangingPunct="1">
      <a:defRPr sz="3400" kern="1200">
        <a:solidFill>
          <a:srgbClr val="999933"/>
        </a:solidFill>
        <a:latin typeface="Arial" charset="0"/>
        <a:ea typeface="ＭＳ Ｐゴシック" charset="0"/>
        <a:cs typeface="ＭＳ Ｐゴシック" charset="0"/>
      </a:defRPr>
    </a:lvl7pPr>
    <a:lvl8pPr marL="3200400" algn="l" defTabSz="457200" rtl="0" eaLnBrk="1" latinLnBrk="0" hangingPunct="1">
      <a:defRPr sz="3400" kern="1200">
        <a:solidFill>
          <a:srgbClr val="999933"/>
        </a:solidFill>
        <a:latin typeface="Arial" charset="0"/>
        <a:ea typeface="ＭＳ Ｐゴシック" charset="0"/>
        <a:cs typeface="ＭＳ Ｐゴシック" charset="0"/>
      </a:defRPr>
    </a:lvl8pPr>
    <a:lvl9pPr marL="3657600" algn="l" defTabSz="457200" rtl="0" eaLnBrk="1" latinLnBrk="0" hangingPunct="1">
      <a:defRPr sz="3400" kern="1200">
        <a:solidFill>
          <a:srgbClr val="999933"/>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y Green" initials="CG"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76823"/>
    <a:srgbClr val="A6D8D9"/>
    <a:srgbClr val="A6DBDC"/>
    <a:srgbClr val="A8DBDC"/>
    <a:srgbClr val="A2D9DA"/>
    <a:srgbClr val="C99C2D"/>
    <a:srgbClr val="3ABC6C"/>
    <a:srgbClr val="33C36D"/>
    <a:srgbClr val="3985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0" autoAdjust="0"/>
    <p:restoredTop sz="84457" autoAdjust="0"/>
  </p:normalViewPr>
  <p:slideViewPr>
    <p:cSldViewPr snapToGrid="0">
      <p:cViewPr varScale="1">
        <p:scale>
          <a:sx n="73" d="100"/>
          <a:sy n="73" d="100"/>
        </p:scale>
        <p:origin x="-1434" y="-102"/>
      </p:cViewPr>
      <p:guideLst>
        <p:guide orient="horz" pos="2160"/>
        <p:guide pos="3120"/>
      </p:guideLst>
    </p:cSldViewPr>
  </p:slideViewPr>
  <p:outlineViewPr>
    <p:cViewPr>
      <p:scale>
        <a:sx n="33" d="100"/>
        <a:sy n="33" d="100"/>
      </p:scale>
      <p:origin x="0" y="17472"/>
    </p:cViewPr>
  </p:outlineViewPr>
  <p:notesTextViewPr>
    <p:cViewPr>
      <p:scale>
        <a:sx n="100" d="100"/>
        <a:sy n="100" d="100"/>
      </p:scale>
      <p:origin x="0" y="0"/>
    </p:cViewPr>
  </p:notesTextViewPr>
  <p:sorterViewPr>
    <p:cViewPr>
      <p:scale>
        <a:sx n="111" d="100"/>
        <a:sy n="11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spcBef>
                <a:spcPct val="0"/>
              </a:spcBef>
              <a:defRPr sz="1200">
                <a:solidFill>
                  <a:schemeClr val="tx1"/>
                </a:solidFill>
                <a:cs typeface="Arial" charset="0"/>
              </a:defRPr>
            </a:lvl1pPr>
          </a:lstStyle>
          <a:p>
            <a:endParaRPr lang="en-GB"/>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cs typeface="Arial" charset="0"/>
              </a:defRPr>
            </a:lvl1pPr>
          </a:lstStyle>
          <a:p>
            <a:endParaRPr lang="en-GB"/>
          </a:p>
        </p:txBody>
      </p:sp>
      <p:sp>
        <p:nvSpPr>
          <p:cNvPr id="29700"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a:spcBef>
                <a:spcPct val="0"/>
              </a:spcBef>
              <a:defRPr sz="1200">
                <a:solidFill>
                  <a:schemeClr val="tx1"/>
                </a:solidFill>
                <a:cs typeface="Arial" charset="0"/>
              </a:defRPr>
            </a:lvl1pPr>
          </a:lstStyle>
          <a:p>
            <a:endParaRPr lang="en-GB"/>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cs typeface="Arial" charset="0"/>
              </a:defRPr>
            </a:lvl1pPr>
          </a:lstStyle>
          <a:p>
            <a:fld id="{9053B11B-4BF6-5A44-A43C-59BB7886F9C2}" type="slidenum">
              <a:rPr lang="en-GB"/>
              <a:pPr/>
              <a:t>‹#›</a:t>
            </a:fld>
            <a:endParaRPr lang="en-GB"/>
          </a:p>
        </p:txBody>
      </p:sp>
    </p:spTree>
    <p:extLst>
      <p:ext uri="{BB962C8B-B14F-4D97-AF65-F5344CB8AC3E}">
        <p14:creationId xmlns:p14="http://schemas.microsoft.com/office/powerpoint/2010/main" val="34236803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2m</a:t>
            </a:r>
            <a:endParaRPr lang="en-NZ" dirty="0"/>
          </a:p>
        </p:txBody>
      </p:sp>
      <p:sp>
        <p:nvSpPr>
          <p:cNvPr id="4" name="Slide Number Placeholder 3"/>
          <p:cNvSpPr>
            <a:spLocks noGrp="1"/>
          </p:cNvSpPr>
          <p:nvPr>
            <p:ph type="sldNum" sz="quarter" idx="10"/>
          </p:nvPr>
        </p:nvSpPr>
        <p:spPr/>
        <p:txBody>
          <a:bodyPr/>
          <a:lstStyle/>
          <a:p>
            <a:fld id="{9053B11B-4BF6-5A44-A43C-59BB7886F9C2}" type="slidenum">
              <a:rPr lang="en-GB" smtClean="0"/>
              <a:pPr/>
              <a:t>11</a:t>
            </a:fld>
            <a:endParaRPr lang="en-GB"/>
          </a:p>
        </p:txBody>
      </p:sp>
    </p:spTree>
    <p:extLst>
      <p:ext uri="{BB962C8B-B14F-4D97-AF65-F5344CB8AC3E}">
        <p14:creationId xmlns:p14="http://schemas.microsoft.com/office/powerpoint/2010/main" val="4003276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2m</a:t>
            </a:r>
            <a:endParaRPr lang="en-NZ" dirty="0"/>
          </a:p>
        </p:txBody>
      </p:sp>
      <p:sp>
        <p:nvSpPr>
          <p:cNvPr id="4" name="Slide Number Placeholder 3"/>
          <p:cNvSpPr>
            <a:spLocks noGrp="1"/>
          </p:cNvSpPr>
          <p:nvPr>
            <p:ph type="sldNum" sz="quarter" idx="10"/>
          </p:nvPr>
        </p:nvSpPr>
        <p:spPr/>
        <p:txBody>
          <a:bodyPr/>
          <a:lstStyle/>
          <a:p>
            <a:fld id="{9053B11B-4BF6-5A44-A43C-59BB7886F9C2}" type="slidenum">
              <a:rPr lang="en-GB" smtClean="0"/>
              <a:pPr/>
              <a:t>12</a:t>
            </a:fld>
            <a:endParaRPr lang="en-GB"/>
          </a:p>
        </p:txBody>
      </p:sp>
    </p:spTree>
    <p:extLst>
      <p:ext uri="{BB962C8B-B14F-4D97-AF65-F5344CB8AC3E}">
        <p14:creationId xmlns:p14="http://schemas.microsoft.com/office/powerpoint/2010/main" val="4003276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2m</a:t>
            </a:r>
            <a:endParaRPr lang="en-NZ" dirty="0"/>
          </a:p>
        </p:txBody>
      </p:sp>
      <p:sp>
        <p:nvSpPr>
          <p:cNvPr id="4" name="Slide Number Placeholder 3"/>
          <p:cNvSpPr>
            <a:spLocks noGrp="1"/>
          </p:cNvSpPr>
          <p:nvPr>
            <p:ph type="sldNum" sz="quarter" idx="10"/>
          </p:nvPr>
        </p:nvSpPr>
        <p:spPr/>
        <p:txBody>
          <a:bodyPr/>
          <a:lstStyle/>
          <a:p>
            <a:fld id="{9053B11B-4BF6-5A44-A43C-59BB7886F9C2}" type="slidenum">
              <a:rPr lang="en-GB" smtClean="0"/>
              <a:pPr/>
              <a:t>13</a:t>
            </a:fld>
            <a:endParaRPr lang="en-GB"/>
          </a:p>
        </p:txBody>
      </p:sp>
    </p:spTree>
    <p:extLst>
      <p:ext uri="{BB962C8B-B14F-4D97-AF65-F5344CB8AC3E}">
        <p14:creationId xmlns:p14="http://schemas.microsoft.com/office/powerpoint/2010/main" val="4003276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14</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15</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2m</a:t>
            </a:r>
            <a:endParaRPr lang="en-NZ" dirty="0"/>
          </a:p>
        </p:txBody>
      </p:sp>
      <p:sp>
        <p:nvSpPr>
          <p:cNvPr id="4" name="Slide Number Placeholder 3"/>
          <p:cNvSpPr>
            <a:spLocks noGrp="1"/>
          </p:cNvSpPr>
          <p:nvPr>
            <p:ph type="sldNum" sz="quarter" idx="10"/>
          </p:nvPr>
        </p:nvSpPr>
        <p:spPr/>
        <p:txBody>
          <a:bodyPr/>
          <a:lstStyle/>
          <a:p>
            <a:fld id="{9053B11B-4BF6-5A44-A43C-59BB7886F9C2}" type="slidenum">
              <a:rPr lang="en-GB" smtClean="0"/>
              <a:pPr/>
              <a:t>16</a:t>
            </a:fld>
            <a:endParaRPr lang="en-GB"/>
          </a:p>
        </p:txBody>
      </p:sp>
    </p:spTree>
    <p:extLst>
      <p:ext uri="{BB962C8B-B14F-4D97-AF65-F5344CB8AC3E}">
        <p14:creationId xmlns:p14="http://schemas.microsoft.com/office/powerpoint/2010/main" val="4003276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17</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18</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19</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20</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21</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22</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Themes</a:t>
            </a:r>
            <a:r>
              <a:rPr lang="en-GB" baseline="0" dirty="0" smtClean="0"/>
              <a:t> – user relevant – for example Institutional Arrangements or Policy and Design Decisions</a:t>
            </a:r>
          </a:p>
          <a:p>
            <a:r>
              <a:rPr lang="en-GB" baseline="0" dirty="0" smtClean="0"/>
              <a:t>Concepts – lover level detail and can cross themes for example Forest Definition</a:t>
            </a:r>
          </a:p>
          <a:p>
            <a:r>
              <a:rPr lang="en-GB" baseline="0" dirty="0" smtClean="0"/>
              <a:t>Tasks – Specific activity that relate</a:t>
            </a:r>
          </a:p>
          <a:p>
            <a:r>
              <a:rPr lang="en-GB" baseline="0" dirty="0" smtClean="0"/>
              <a:t>Actions – lowest level actions that need to be completed to complete the task </a:t>
            </a:r>
          </a:p>
          <a:p>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23</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24</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25</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26</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27</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28</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29</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30</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4</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31</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32</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33</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34</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35</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36</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37</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38</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39</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40</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5</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41</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42</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43</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2m</a:t>
            </a:r>
            <a:endParaRPr lang="en-NZ" dirty="0"/>
          </a:p>
        </p:txBody>
      </p:sp>
      <p:sp>
        <p:nvSpPr>
          <p:cNvPr id="4" name="Slide Number Placeholder 3"/>
          <p:cNvSpPr>
            <a:spLocks noGrp="1"/>
          </p:cNvSpPr>
          <p:nvPr>
            <p:ph type="sldNum" sz="quarter" idx="10"/>
          </p:nvPr>
        </p:nvSpPr>
        <p:spPr/>
        <p:txBody>
          <a:bodyPr/>
          <a:lstStyle/>
          <a:p>
            <a:fld id="{9053B11B-4BF6-5A44-A43C-59BB7886F9C2}" type="slidenum">
              <a:rPr lang="en-GB" smtClean="0"/>
              <a:pPr/>
              <a:t>44</a:t>
            </a:fld>
            <a:endParaRPr lang="en-GB"/>
          </a:p>
        </p:txBody>
      </p:sp>
    </p:spTree>
    <p:extLst>
      <p:ext uri="{BB962C8B-B14F-4D97-AF65-F5344CB8AC3E}">
        <p14:creationId xmlns:p14="http://schemas.microsoft.com/office/powerpoint/2010/main" val="400327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6</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7</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8</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83992-F1EA-6541-B175-3916E6110C59}" type="slidenum">
              <a:rPr lang="en-GB"/>
              <a:pPr/>
              <a:t>9</a:t>
            </a:fld>
            <a:endParaRPr lang="en-GB"/>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r>
              <a:rPr lang="en-GB" dirty="0" smtClean="0"/>
              <a:t>1m</a:t>
            </a:r>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2m</a:t>
            </a:r>
            <a:endParaRPr lang="en-NZ" dirty="0"/>
          </a:p>
        </p:txBody>
      </p:sp>
      <p:sp>
        <p:nvSpPr>
          <p:cNvPr id="4" name="Slide Number Placeholder 3"/>
          <p:cNvSpPr>
            <a:spLocks noGrp="1"/>
          </p:cNvSpPr>
          <p:nvPr>
            <p:ph type="sldNum" sz="quarter" idx="10"/>
          </p:nvPr>
        </p:nvSpPr>
        <p:spPr/>
        <p:txBody>
          <a:bodyPr/>
          <a:lstStyle/>
          <a:p>
            <a:fld id="{9053B11B-4BF6-5A44-A43C-59BB7886F9C2}" type="slidenum">
              <a:rPr lang="en-GB" smtClean="0"/>
              <a:pPr/>
              <a:t>10</a:t>
            </a:fld>
            <a:endParaRPr lang="en-GB"/>
          </a:p>
        </p:txBody>
      </p:sp>
    </p:spTree>
    <p:extLst>
      <p:ext uri="{BB962C8B-B14F-4D97-AF65-F5344CB8AC3E}">
        <p14:creationId xmlns:p14="http://schemas.microsoft.com/office/powerpoint/2010/main" val="4003276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9458" name="Picture 7" descr="Pictur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8550"/>
            <a:ext cx="9906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ctrTitle"/>
          </p:nvPr>
        </p:nvSpPr>
        <p:spPr>
          <a:xfrm>
            <a:off x="741363" y="1412875"/>
            <a:ext cx="8420100" cy="1079500"/>
          </a:xfrm>
        </p:spPr>
        <p:txBody>
          <a:bodyPr/>
          <a:lstStyle>
            <a:lvl1pPr>
              <a:defRPr/>
            </a:lvl1pPr>
          </a:lstStyle>
          <a:p>
            <a:pPr lvl="0"/>
            <a:r>
              <a:rPr lang="en-GB" noProof="0" smtClean="0"/>
              <a:t>Click to edit Master title style</a:t>
            </a:r>
          </a:p>
        </p:txBody>
      </p:sp>
      <p:sp>
        <p:nvSpPr>
          <p:cNvPr id="19460" name="Rectangle 4"/>
          <p:cNvSpPr>
            <a:spLocks noGrp="1" noChangeArrowheads="1"/>
          </p:cNvSpPr>
          <p:nvPr>
            <p:ph type="subTitle" idx="1"/>
          </p:nvPr>
        </p:nvSpPr>
        <p:spPr>
          <a:xfrm>
            <a:off x="741363" y="2708275"/>
            <a:ext cx="8423275" cy="792163"/>
          </a:xfrm>
        </p:spPr>
        <p:txBody>
          <a:bodyPr/>
          <a:lstStyle>
            <a:lvl1pPr marL="0" indent="0">
              <a:buFontTx/>
              <a:buNone/>
              <a:defRPr/>
            </a:lvl1pPr>
          </a:lstStyle>
          <a:p>
            <a:pPr lvl="0"/>
            <a:r>
              <a:rPr lang="en-GB" noProof="0" smtClean="0"/>
              <a:t>Click to edit Master subtitle style</a:t>
            </a:r>
          </a:p>
        </p:txBody>
      </p:sp>
      <p:pic>
        <p:nvPicPr>
          <p:cNvPr id="19461" name="Picture 6" descr="Pictur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79388"/>
            <a:ext cx="323373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Picture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150" y="0"/>
            <a:ext cx="36258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138376617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765175"/>
            <a:ext cx="2228850" cy="5360988"/>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95300" y="765175"/>
            <a:ext cx="6534150" cy="5360988"/>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99878305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95300" y="765175"/>
            <a:ext cx="8915400" cy="652463"/>
          </a:xfrm>
        </p:spPr>
        <p:txBody>
          <a:bodyPr/>
          <a:lstStyle/>
          <a:p>
            <a:r>
              <a:rPr lang="fr-CH" smtClean="0"/>
              <a:t>Click to edit Master title style</a:t>
            </a:r>
            <a:endParaRPr lang="en-US"/>
          </a:p>
        </p:txBody>
      </p:sp>
      <p:sp>
        <p:nvSpPr>
          <p:cNvPr id="3" name="Table Placeholder 2"/>
          <p:cNvSpPr>
            <a:spLocks noGrp="1"/>
          </p:cNvSpPr>
          <p:nvPr>
            <p:ph type="tbl" idx="1"/>
          </p:nvPr>
        </p:nvSpPr>
        <p:spPr>
          <a:xfrm>
            <a:off x="495300" y="1600200"/>
            <a:ext cx="8915400" cy="4525963"/>
          </a:xfrm>
        </p:spPr>
        <p:txBody>
          <a:bodyPr/>
          <a:lstStyle/>
          <a:p>
            <a:endParaRPr lang="en-US"/>
          </a:p>
        </p:txBody>
      </p:sp>
    </p:spTree>
    <p:extLst>
      <p:ext uri="{BB962C8B-B14F-4D97-AF65-F5344CB8AC3E}">
        <p14:creationId xmlns:p14="http://schemas.microsoft.com/office/powerpoint/2010/main" val="238109224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173549923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CH" smtClean="0"/>
              <a:t>Click to edit Master text styles</a:t>
            </a:r>
          </a:p>
        </p:txBody>
      </p:sp>
    </p:spTree>
    <p:extLst>
      <p:ext uri="{BB962C8B-B14F-4D97-AF65-F5344CB8AC3E}">
        <p14:creationId xmlns:p14="http://schemas.microsoft.com/office/powerpoint/2010/main" val="5949657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161419943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Tree>
    <p:extLst>
      <p:ext uri="{BB962C8B-B14F-4D97-AF65-F5344CB8AC3E}">
        <p14:creationId xmlns:p14="http://schemas.microsoft.com/office/powerpoint/2010/main" val="233104957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Tree>
    <p:extLst>
      <p:ext uri="{BB962C8B-B14F-4D97-AF65-F5344CB8AC3E}">
        <p14:creationId xmlns:p14="http://schemas.microsoft.com/office/powerpoint/2010/main" val="130131975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62563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Tree>
    <p:extLst>
      <p:ext uri="{BB962C8B-B14F-4D97-AF65-F5344CB8AC3E}">
        <p14:creationId xmlns:p14="http://schemas.microsoft.com/office/powerpoint/2010/main" val="1272427985"/>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Tree>
    <p:extLst>
      <p:ext uri="{BB962C8B-B14F-4D97-AF65-F5344CB8AC3E}">
        <p14:creationId xmlns:p14="http://schemas.microsoft.com/office/powerpoint/2010/main" val="166475503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95300" y="765175"/>
            <a:ext cx="8915400"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82" tIns="47891" rIns="95782" bIns="47891" numCol="1" anchor="ctr" anchorCtr="0" compatLnSpc="1">
            <a:prstTxWarp prst="textNoShape">
              <a:avLst/>
            </a:prstTxWarp>
          </a:bodyPr>
          <a:lstStyle/>
          <a:p>
            <a:pPr lvl="0"/>
            <a:r>
              <a:rPr lang="en-GB"/>
              <a:t>Click to edit Master title style</a:t>
            </a:r>
          </a:p>
        </p:txBody>
      </p:sp>
      <p:sp>
        <p:nvSpPr>
          <p:cNvPr id="18435" name="Rectangle 3"/>
          <p:cNvSpPr>
            <a:spLocks noGrp="1" noChangeArrowheads="1"/>
          </p:cNvSpPr>
          <p:nvPr>
            <p:ph type="body" idx="1"/>
          </p:nvPr>
        </p:nvSpPr>
        <p:spPr bwMode="auto">
          <a:xfrm>
            <a:off x="495300" y="1600200"/>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82" tIns="47891" rIns="95782" bIns="47891"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8439" name="Picture 6" descr="Picture10"/>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750" y="177800"/>
            <a:ext cx="323373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Picture11"/>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0" y="6138862"/>
            <a:ext cx="36258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ransition>
    <p:fade/>
  </p:transition>
  <p:timing>
    <p:tnLst>
      <p:par>
        <p:cTn id="1" dur="indefinite" restart="never" nodeType="tmRoot"/>
      </p:par>
    </p:tnLst>
  </p:timing>
  <p:txStyles>
    <p:titleStyle>
      <a:lvl1pPr algn="l" defTabSz="957263" rtl="0" fontAlgn="base">
        <a:spcBef>
          <a:spcPct val="0"/>
        </a:spcBef>
        <a:spcAft>
          <a:spcPct val="0"/>
        </a:spcAft>
        <a:defRPr sz="3700" b="1">
          <a:solidFill>
            <a:schemeClr val="tx2"/>
          </a:solidFill>
          <a:latin typeface="+mj-lt"/>
          <a:ea typeface="+mj-ea"/>
          <a:cs typeface="+mj-cs"/>
        </a:defRPr>
      </a:lvl1pPr>
      <a:lvl2pPr algn="l" defTabSz="957263" rtl="0" fontAlgn="base">
        <a:spcBef>
          <a:spcPct val="0"/>
        </a:spcBef>
        <a:spcAft>
          <a:spcPct val="0"/>
        </a:spcAft>
        <a:defRPr sz="3700" b="1">
          <a:solidFill>
            <a:schemeClr val="tx2"/>
          </a:solidFill>
          <a:latin typeface="Arial Narrow" charset="0"/>
          <a:ea typeface="ＭＳ Ｐゴシック" charset="0"/>
          <a:cs typeface="Arial" charset="0"/>
        </a:defRPr>
      </a:lvl2pPr>
      <a:lvl3pPr algn="l" defTabSz="957263" rtl="0" fontAlgn="base">
        <a:spcBef>
          <a:spcPct val="0"/>
        </a:spcBef>
        <a:spcAft>
          <a:spcPct val="0"/>
        </a:spcAft>
        <a:defRPr sz="3700" b="1">
          <a:solidFill>
            <a:schemeClr val="tx2"/>
          </a:solidFill>
          <a:latin typeface="Arial Narrow" charset="0"/>
          <a:ea typeface="ＭＳ Ｐゴシック" charset="0"/>
          <a:cs typeface="Arial" charset="0"/>
        </a:defRPr>
      </a:lvl3pPr>
      <a:lvl4pPr algn="l" defTabSz="957263" rtl="0" fontAlgn="base">
        <a:spcBef>
          <a:spcPct val="0"/>
        </a:spcBef>
        <a:spcAft>
          <a:spcPct val="0"/>
        </a:spcAft>
        <a:defRPr sz="3700" b="1">
          <a:solidFill>
            <a:schemeClr val="tx2"/>
          </a:solidFill>
          <a:latin typeface="Arial Narrow" charset="0"/>
          <a:ea typeface="ＭＳ Ｐゴシック" charset="0"/>
          <a:cs typeface="Arial" charset="0"/>
        </a:defRPr>
      </a:lvl4pPr>
      <a:lvl5pPr algn="l" defTabSz="957263" rtl="0" fontAlgn="base">
        <a:spcBef>
          <a:spcPct val="0"/>
        </a:spcBef>
        <a:spcAft>
          <a:spcPct val="0"/>
        </a:spcAft>
        <a:defRPr sz="3700" b="1">
          <a:solidFill>
            <a:schemeClr val="tx2"/>
          </a:solidFill>
          <a:latin typeface="Arial Narrow" charset="0"/>
          <a:ea typeface="ＭＳ Ｐゴシック" charset="0"/>
          <a:cs typeface="Arial" charset="0"/>
        </a:defRPr>
      </a:lvl5pPr>
      <a:lvl6pPr marL="457200" algn="l" defTabSz="957263" rtl="0" fontAlgn="base">
        <a:spcBef>
          <a:spcPct val="0"/>
        </a:spcBef>
        <a:spcAft>
          <a:spcPct val="0"/>
        </a:spcAft>
        <a:defRPr sz="3700" b="1">
          <a:solidFill>
            <a:schemeClr val="tx2"/>
          </a:solidFill>
          <a:latin typeface="Arial Narrow" charset="0"/>
          <a:ea typeface="ＭＳ Ｐゴシック" charset="0"/>
          <a:cs typeface="Arial" charset="0"/>
        </a:defRPr>
      </a:lvl6pPr>
      <a:lvl7pPr marL="914400" algn="l" defTabSz="957263" rtl="0" fontAlgn="base">
        <a:spcBef>
          <a:spcPct val="0"/>
        </a:spcBef>
        <a:spcAft>
          <a:spcPct val="0"/>
        </a:spcAft>
        <a:defRPr sz="3700" b="1">
          <a:solidFill>
            <a:schemeClr val="tx2"/>
          </a:solidFill>
          <a:latin typeface="Arial Narrow" charset="0"/>
          <a:ea typeface="ＭＳ Ｐゴシック" charset="0"/>
          <a:cs typeface="Arial" charset="0"/>
        </a:defRPr>
      </a:lvl7pPr>
      <a:lvl8pPr marL="1371600" algn="l" defTabSz="957263" rtl="0" fontAlgn="base">
        <a:spcBef>
          <a:spcPct val="0"/>
        </a:spcBef>
        <a:spcAft>
          <a:spcPct val="0"/>
        </a:spcAft>
        <a:defRPr sz="3700" b="1">
          <a:solidFill>
            <a:schemeClr val="tx2"/>
          </a:solidFill>
          <a:latin typeface="Arial Narrow" charset="0"/>
          <a:ea typeface="ＭＳ Ｐゴシック" charset="0"/>
          <a:cs typeface="Arial" charset="0"/>
        </a:defRPr>
      </a:lvl8pPr>
      <a:lvl9pPr marL="1828800" algn="l" defTabSz="957263" rtl="0" fontAlgn="base">
        <a:spcBef>
          <a:spcPct val="0"/>
        </a:spcBef>
        <a:spcAft>
          <a:spcPct val="0"/>
        </a:spcAft>
        <a:defRPr sz="3700" b="1">
          <a:solidFill>
            <a:schemeClr val="tx2"/>
          </a:solidFill>
          <a:latin typeface="Arial Narrow" charset="0"/>
          <a:ea typeface="ＭＳ Ｐゴシック" charset="0"/>
          <a:cs typeface="Arial" charset="0"/>
        </a:defRPr>
      </a:lvl9pPr>
    </p:titleStyle>
    <p:bodyStyle>
      <a:lvl1pPr marL="358775" indent="-358775" algn="l" defTabSz="957263" rtl="0" fontAlgn="base">
        <a:spcBef>
          <a:spcPct val="20000"/>
        </a:spcBef>
        <a:spcAft>
          <a:spcPct val="0"/>
        </a:spcAft>
        <a:buChar char="•"/>
        <a:defRPr sz="2500">
          <a:solidFill>
            <a:schemeClr val="tx1"/>
          </a:solidFill>
          <a:latin typeface="+mn-lt"/>
          <a:ea typeface="+mn-ea"/>
          <a:cs typeface="+mn-cs"/>
        </a:defRPr>
      </a:lvl1pPr>
      <a:lvl2pPr marL="777875" indent="-298450" algn="l" defTabSz="957263" rtl="0" fontAlgn="base">
        <a:spcBef>
          <a:spcPct val="20000"/>
        </a:spcBef>
        <a:spcAft>
          <a:spcPct val="0"/>
        </a:spcAft>
        <a:buChar char="–"/>
        <a:defRPr sz="2100">
          <a:solidFill>
            <a:schemeClr val="tx1"/>
          </a:solidFill>
          <a:latin typeface="+mn-lt"/>
          <a:ea typeface="Arial" charset="0"/>
          <a:cs typeface="+mn-cs"/>
        </a:defRPr>
      </a:lvl2pPr>
      <a:lvl3pPr marL="1196975" indent="-239713" algn="l" defTabSz="957263" rtl="0" fontAlgn="base">
        <a:spcBef>
          <a:spcPct val="20000"/>
        </a:spcBef>
        <a:spcAft>
          <a:spcPct val="0"/>
        </a:spcAft>
        <a:buChar char="•"/>
        <a:defRPr sz="1900">
          <a:solidFill>
            <a:schemeClr val="tx1"/>
          </a:solidFill>
          <a:latin typeface="+mn-lt"/>
          <a:ea typeface="Arial" charset="0"/>
          <a:cs typeface="+mn-cs"/>
        </a:defRPr>
      </a:lvl3pPr>
      <a:lvl4pPr marL="1676400" indent="-239713" algn="l" defTabSz="957263" rtl="0" fontAlgn="base">
        <a:spcBef>
          <a:spcPct val="20000"/>
        </a:spcBef>
        <a:spcAft>
          <a:spcPct val="0"/>
        </a:spcAft>
        <a:buChar char="–"/>
        <a:defRPr sz="1600">
          <a:solidFill>
            <a:schemeClr val="tx1"/>
          </a:solidFill>
          <a:latin typeface="+mn-lt"/>
          <a:ea typeface="Arial" charset="0"/>
          <a:cs typeface="+mn-cs"/>
        </a:defRPr>
      </a:lvl4pPr>
      <a:lvl5pPr marL="2154238" indent="-238125" algn="l" defTabSz="957263" rtl="0" fontAlgn="base">
        <a:spcBef>
          <a:spcPct val="20000"/>
        </a:spcBef>
        <a:spcAft>
          <a:spcPct val="0"/>
        </a:spcAft>
        <a:buChar char="»"/>
        <a:defRPr sz="1600">
          <a:solidFill>
            <a:schemeClr val="tx1"/>
          </a:solidFill>
          <a:latin typeface="+mn-lt"/>
          <a:ea typeface="Arial" charset="0"/>
          <a:cs typeface="+mn-cs"/>
        </a:defRPr>
      </a:lvl5pPr>
      <a:lvl6pPr marL="2611438" indent="-238125" algn="l" defTabSz="957263" rtl="0" fontAlgn="base">
        <a:spcBef>
          <a:spcPct val="20000"/>
        </a:spcBef>
        <a:spcAft>
          <a:spcPct val="0"/>
        </a:spcAft>
        <a:buChar char="»"/>
        <a:defRPr sz="1600">
          <a:solidFill>
            <a:schemeClr val="tx1"/>
          </a:solidFill>
          <a:latin typeface="+mn-lt"/>
          <a:ea typeface="Arial" charset="0"/>
          <a:cs typeface="+mn-cs"/>
        </a:defRPr>
      </a:lvl6pPr>
      <a:lvl7pPr marL="3068638" indent="-238125" algn="l" defTabSz="957263" rtl="0" fontAlgn="base">
        <a:spcBef>
          <a:spcPct val="20000"/>
        </a:spcBef>
        <a:spcAft>
          <a:spcPct val="0"/>
        </a:spcAft>
        <a:buChar char="»"/>
        <a:defRPr sz="1600">
          <a:solidFill>
            <a:schemeClr val="tx1"/>
          </a:solidFill>
          <a:latin typeface="+mn-lt"/>
          <a:ea typeface="Arial" charset="0"/>
          <a:cs typeface="+mn-cs"/>
        </a:defRPr>
      </a:lvl7pPr>
      <a:lvl8pPr marL="3525838" indent="-238125" algn="l" defTabSz="957263" rtl="0" fontAlgn="base">
        <a:spcBef>
          <a:spcPct val="20000"/>
        </a:spcBef>
        <a:spcAft>
          <a:spcPct val="0"/>
        </a:spcAft>
        <a:buChar char="»"/>
        <a:defRPr sz="1600">
          <a:solidFill>
            <a:schemeClr val="tx1"/>
          </a:solidFill>
          <a:latin typeface="+mn-lt"/>
          <a:ea typeface="Arial" charset="0"/>
          <a:cs typeface="+mn-cs"/>
        </a:defRPr>
      </a:lvl8pPr>
      <a:lvl9pPr marL="3983038" indent="-238125" algn="l" defTabSz="957263" rtl="0" fontAlgn="base">
        <a:spcBef>
          <a:spcPct val="20000"/>
        </a:spcBef>
        <a:spcAft>
          <a:spcPct val="0"/>
        </a:spcAft>
        <a:buChar char="»"/>
        <a:defRPr sz="16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41363" y="1205547"/>
            <a:ext cx="9164637" cy="1079500"/>
          </a:xfrm>
        </p:spPr>
        <p:txBody>
          <a:bodyPr/>
          <a:lstStyle/>
          <a:p>
            <a:pPr algn="ctr"/>
            <a:r>
              <a:rPr lang="en-GB" b="0" noProof="0" dirty="0" smtClean="0">
                <a:solidFill>
                  <a:schemeClr val="tx1"/>
                </a:solidFill>
              </a:rPr>
              <a:t>Global Forest Observations Initiative </a:t>
            </a:r>
            <a:br>
              <a:rPr lang="en-GB" b="0" noProof="0" dirty="0" smtClean="0">
                <a:solidFill>
                  <a:schemeClr val="tx1"/>
                </a:solidFill>
              </a:rPr>
            </a:br>
            <a:r>
              <a:rPr lang="en-GB" noProof="0" dirty="0" smtClean="0">
                <a:solidFill>
                  <a:schemeClr val="tx1"/>
                </a:solidFill>
              </a:rPr>
              <a:t>Methods and Guidance V2.0 and Portal</a:t>
            </a:r>
            <a:endParaRPr lang="en-GB" noProof="0" dirty="0">
              <a:solidFill>
                <a:schemeClr val="tx1"/>
              </a:solidFill>
            </a:endParaRPr>
          </a:p>
        </p:txBody>
      </p:sp>
      <p:sp>
        <p:nvSpPr>
          <p:cNvPr id="2051" name="Rectangle 3"/>
          <p:cNvSpPr>
            <a:spLocks noGrp="1" noChangeArrowheads="1"/>
          </p:cNvSpPr>
          <p:nvPr>
            <p:ph type="subTitle" idx="1"/>
          </p:nvPr>
        </p:nvSpPr>
        <p:spPr>
          <a:xfrm>
            <a:off x="741363" y="2344394"/>
            <a:ext cx="9164637" cy="1028700"/>
          </a:xfrm>
        </p:spPr>
        <p:txBody>
          <a:bodyPr/>
          <a:lstStyle/>
          <a:p>
            <a:pPr algn="ctr"/>
            <a:r>
              <a:rPr lang="en-GB" sz="2400" noProof="0" dirty="0" smtClean="0"/>
              <a:t>Dr Carly Green – MGD Component Manager</a:t>
            </a:r>
            <a:endParaRPr lang="en-GB" sz="2400" noProof="0" dirty="0"/>
          </a:p>
          <a:p>
            <a:endParaRPr lang="en-GB" sz="1200" noProof="0" dirty="0"/>
          </a:p>
          <a:p>
            <a:pPr algn="ctr"/>
            <a:r>
              <a:rPr lang="en-GB" sz="1800" dirty="0" smtClean="0"/>
              <a:t>GFOI Sydney Component Meetings – 2 - 6</a:t>
            </a:r>
            <a:r>
              <a:rPr lang="en-GB" sz="1800" baseline="30000" dirty="0" smtClean="0"/>
              <a:t>th</a:t>
            </a:r>
            <a:r>
              <a:rPr lang="en-GB" sz="1800" dirty="0" smtClean="0"/>
              <a:t> March, Sydney, Australia </a:t>
            </a:r>
            <a:endParaRPr lang="en-GB" sz="1800" noProof="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GB" sz="3300" dirty="0" smtClean="0">
                <a:solidFill>
                  <a:schemeClr val="tx1"/>
                </a:solidFill>
              </a:rPr>
              <a:t>In country use </a:t>
            </a:r>
            <a:r>
              <a:rPr lang="en-GB" sz="3300" noProof="0" dirty="0" smtClean="0">
                <a:solidFill>
                  <a:schemeClr val="tx1"/>
                </a:solidFill>
              </a:rPr>
              <a:t>- Ghana</a:t>
            </a:r>
            <a:endParaRPr lang="en-GB" sz="3300" noProof="0" dirty="0">
              <a:solidFill>
                <a:schemeClr val="tx1"/>
              </a:solidFill>
            </a:endParaRPr>
          </a:p>
        </p:txBody>
      </p:sp>
      <p:sp>
        <p:nvSpPr>
          <p:cNvPr id="68611" name="Rectangle 3"/>
          <p:cNvSpPr>
            <a:spLocks noGrp="1" noChangeArrowheads="1"/>
          </p:cNvSpPr>
          <p:nvPr>
            <p:ph type="body" idx="1"/>
          </p:nvPr>
        </p:nvSpPr>
        <p:spPr>
          <a:xfrm>
            <a:off x="495300" y="1600200"/>
            <a:ext cx="8953500" cy="4525963"/>
          </a:xfrm>
        </p:spPr>
        <p:txBody>
          <a:bodyPr/>
          <a:lstStyle/>
          <a:p>
            <a:r>
              <a:rPr lang="en-NZ" dirty="0"/>
              <a:t>Ghana formally commenced </a:t>
            </a:r>
            <a:r>
              <a:rPr lang="en-NZ" dirty="0" smtClean="0"/>
              <a:t>design </a:t>
            </a:r>
            <a:r>
              <a:rPr lang="en-NZ" dirty="0"/>
              <a:t>of its MRV system in December </a:t>
            </a:r>
            <a:r>
              <a:rPr lang="en-NZ" dirty="0" smtClean="0"/>
              <a:t>2013; Funded </a:t>
            </a:r>
            <a:r>
              <a:rPr lang="en-NZ" dirty="0"/>
              <a:t>by the World Bank FCPF </a:t>
            </a:r>
          </a:p>
          <a:p>
            <a:pPr marL="457200" lvl="1" indent="0">
              <a:buNone/>
            </a:pPr>
            <a:endParaRPr lang="en-NZ" dirty="0"/>
          </a:p>
          <a:p>
            <a:r>
              <a:rPr lang="en-NZ" dirty="0" smtClean="0"/>
              <a:t>MGD </a:t>
            </a:r>
            <a:r>
              <a:rPr lang="en-NZ" dirty="0"/>
              <a:t>was used to guide the </a:t>
            </a:r>
            <a:r>
              <a:rPr lang="en-NZ" dirty="0" smtClean="0"/>
              <a:t>design of a National MRV system which relied on a large </a:t>
            </a:r>
            <a:r>
              <a:rPr lang="en-NZ" dirty="0"/>
              <a:t>body of existing remote sensing and ground based data </a:t>
            </a:r>
          </a:p>
          <a:p>
            <a:pPr marL="0" lvl="1" indent="0">
              <a:lnSpc>
                <a:spcPct val="80000"/>
              </a:lnSpc>
              <a:buNone/>
            </a:pPr>
            <a:endParaRPr lang="en-GB" sz="1900" dirty="0" smtClean="0">
              <a:ea typeface="+mn-ea"/>
            </a:endParaRPr>
          </a:p>
          <a:p>
            <a:pPr marL="342900" lvl="1" indent="-342900">
              <a:lnSpc>
                <a:spcPct val="80000"/>
              </a:lnSpc>
              <a:buFont typeface="Arial" panose="020B0604020202020204" pitchFamily="34" charset="0"/>
              <a:buChar char="•"/>
            </a:pPr>
            <a:r>
              <a:rPr lang="en-NZ" sz="2500" dirty="0">
                <a:ea typeface="+mn-ea"/>
              </a:rPr>
              <a:t>A series of workshops/meetings and one – </a:t>
            </a:r>
            <a:r>
              <a:rPr lang="en-NZ" sz="2500" dirty="0" smtClean="0">
                <a:ea typeface="+mn-ea"/>
              </a:rPr>
              <a:t>on </a:t>
            </a:r>
            <a:r>
              <a:rPr lang="en-NZ" sz="2500" dirty="0">
                <a:ea typeface="+mn-ea"/>
              </a:rPr>
              <a:t>– one sessions were held in country and support provided remotely over </a:t>
            </a:r>
            <a:r>
              <a:rPr lang="en-NZ" sz="2500" dirty="0" smtClean="0">
                <a:ea typeface="+mn-ea"/>
              </a:rPr>
              <a:t>an </a:t>
            </a:r>
            <a:r>
              <a:rPr lang="en-NZ" sz="2500" dirty="0">
                <a:ea typeface="+mn-ea"/>
              </a:rPr>
              <a:t>8 month period</a:t>
            </a:r>
            <a:r>
              <a:rPr lang="en-NZ" sz="2000" dirty="0"/>
              <a:t>.</a:t>
            </a:r>
          </a:p>
          <a:p>
            <a:pPr marL="0" lvl="1" indent="0">
              <a:lnSpc>
                <a:spcPct val="80000"/>
              </a:lnSpc>
              <a:buNone/>
            </a:pPr>
            <a:endParaRPr lang="en-GB" sz="1900" dirty="0">
              <a:ea typeface="+mn-ea"/>
            </a:endParaRPr>
          </a:p>
          <a:p>
            <a:pPr marL="358775" lvl="1" indent="-358775">
              <a:lnSpc>
                <a:spcPct val="80000"/>
              </a:lnSpc>
              <a:buBlip>
                <a:blip r:embed="rId3"/>
              </a:buBlip>
            </a:pPr>
            <a:endParaRPr lang="en-GB" sz="1900" dirty="0" smtClean="0">
              <a:ea typeface="+mn-ea"/>
            </a:endParaRPr>
          </a:p>
          <a:p>
            <a:pPr marL="358775" lvl="1" indent="-358775">
              <a:lnSpc>
                <a:spcPct val="80000"/>
              </a:lnSpc>
              <a:buBlip>
                <a:blip r:embed="rId3"/>
              </a:buBlip>
            </a:pPr>
            <a:endParaRPr lang="en-GB" sz="1900" dirty="0" smtClean="0">
              <a:ea typeface="+mn-ea"/>
            </a:endParaRPr>
          </a:p>
          <a:p>
            <a:pPr marL="358775" lvl="1" indent="-358775">
              <a:lnSpc>
                <a:spcPct val="80000"/>
              </a:lnSpc>
              <a:buBlip>
                <a:blip r:embed="rId3"/>
              </a:buBlip>
            </a:pPr>
            <a:endParaRPr lang="en-GB" sz="1900" noProof="0" dirty="0" smtClean="0"/>
          </a:p>
          <a:p>
            <a:pPr marL="0" indent="0">
              <a:lnSpc>
                <a:spcPct val="80000"/>
              </a:lnSpc>
              <a:buNone/>
            </a:pPr>
            <a:endParaRPr lang="en-GB" sz="1900" noProof="0" dirty="0" smtClean="0"/>
          </a:p>
        </p:txBody>
      </p:sp>
      <p:sp>
        <p:nvSpPr>
          <p:cNvPr id="4"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4"/>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188888327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6194322"/>
            <a:ext cx="3657600" cy="6636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0" name="Rectangle 2"/>
          <p:cNvSpPr>
            <a:spLocks noGrp="1" noChangeArrowheads="1"/>
          </p:cNvSpPr>
          <p:nvPr>
            <p:ph type="title"/>
          </p:nvPr>
        </p:nvSpPr>
        <p:spPr/>
        <p:txBody>
          <a:bodyPr/>
          <a:lstStyle/>
          <a:p>
            <a:r>
              <a:rPr lang="en-GB" sz="3300" dirty="0" smtClean="0">
                <a:solidFill>
                  <a:schemeClr val="tx1"/>
                </a:solidFill>
              </a:rPr>
              <a:t>Feedback - Ghana</a:t>
            </a:r>
            <a:endParaRPr lang="en-GB" sz="3300" noProof="0" dirty="0">
              <a:solidFill>
                <a:schemeClr val="tx1"/>
              </a:solidFill>
            </a:endParaRPr>
          </a:p>
        </p:txBody>
      </p:sp>
      <p:sp>
        <p:nvSpPr>
          <p:cNvPr id="68611" name="Rectangle 3"/>
          <p:cNvSpPr>
            <a:spLocks noGrp="1" noChangeArrowheads="1"/>
          </p:cNvSpPr>
          <p:nvPr>
            <p:ph type="body" idx="1"/>
          </p:nvPr>
        </p:nvSpPr>
        <p:spPr>
          <a:xfrm>
            <a:off x="495300" y="1600200"/>
            <a:ext cx="8966200" cy="4525963"/>
          </a:xfrm>
        </p:spPr>
        <p:txBody>
          <a:bodyPr/>
          <a:lstStyle/>
          <a:p>
            <a:pPr>
              <a:lnSpc>
                <a:spcPct val="80000"/>
              </a:lnSpc>
              <a:buFont typeface="Arial" panose="020B0604020202020204" pitchFamily="34" charset="0"/>
              <a:buChar char="•"/>
            </a:pPr>
            <a:r>
              <a:rPr lang="en-GB" sz="2400" dirty="0" smtClean="0"/>
              <a:t>Guidance assisted in </a:t>
            </a:r>
            <a:r>
              <a:rPr lang="en-GB" sz="2400" dirty="0"/>
              <a:t>making decisions on </a:t>
            </a:r>
            <a:r>
              <a:rPr lang="en-GB" sz="2400" dirty="0" smtClean="0"/>
              <a:t>operational </a:t>
            </a:r>
            <a:r>
              <a:rPr lang="en-GB" sz="2400" dirty="0"/>
              <a:t>technical </a:t>
            </a:r>
            <a:r>
              <a:rPr lang="en-GB" sz="2400" dirty="0" smtClean="0"/>
              <a:t>solutions that met IPCC guidance within the UNFCCC framework for REDD-plus</a:t>
            </a:r>
          </a:p>
          <a:p>
            <a:pPr lvl="1">
              <a:lnSpc>
                <a:spcPct val="80000"/>
              </a:lnSpc>
              <a:buFont typeface="Arial" panose="020B0604020202020204" pitchFamily="34" charset="0"/>
              <a:buChar char="•"/>
            </a:pPr>
            <a:r>
              <a:rPr lang="en-GB" sz="2000" dirty="0" smtClean="0"/>
              <a:t>Was a useful reference document</a:t>
            </a:r>
          </a:p>
          <a:p>
            <a:pPr lvl="1">
              <a:lnSpc>
                <a:spcPct val="80000"/>
              </a:lnSpc>
              <a:buFont typeface="Arial" panose="020B0604020202020204" pitchFamily="34" charset="0"/>
              <a:buChar char="•"/>
            </a:pPr>
            <a:r>
              <a:rPr lang="en-GB" sz="2000" dirty="0" smtClean="0"/>
              <a:t>Guidance on developing a NFMS roadmap / gap analysis </a:t>
            </a:r>
          </a:p>
          <a:p>
            <a:pPr lvl="1">
              <a:lnSpc>
                <a:spcPct val="80000"/>
              </a:lnSpc>
              <a:buFont typeface="Arial" panose="020B0604020202020204" pitchFamily="34" charset="0"/>
              <a:buChar char="•"/>
            </a:pPr>
            <a:r>
              <a:rPr lang="en-GB" sz="2000" dirty="0" smtClean="0"/>
              <a:t>Would prefer a more step by step methodological guide</a:t>
            </a:r>
          </a:p>
          <a:p>
            <a:pPr>
              <a:lnSpc>
                <a:spcPct val="80000"/>
              </a:lnSpc>
              <a:buFont typeface="Arial" panose="020B0604020202020204" pitchFamily="34" charset="0"/>
              <a:buChar char="•"/>
            </a:pPr>
            <a:endParaRPr lang="en-GB" sz="2400" dirty="0"/>
          </a:p>
          <a:p>
            <a:pPr>
              <a:lnSpc>
                <a:spcPct val="80000"/>
              </a:lnSpc>
              <a:buFont typeface="Arial" panose="020B0604020202020204" pitchFamily="34" charset="0"/>
              <a:buChar char="•"/>
            </a:pPr>
            <a:r>
              <a:rPr lang="en-GB" sz="2400" dirty="0" smtClean="0"/>
              <a:t>Format of the document was intimidating</a:t>
            </a:r>
          </a:p>
          <a:p>
            <a:pPr lvl="1">
              <a:lnSpc>
                <a:spcPct val="80000"/>
              </a:lnSpc>
              <a:buFont typeface="Arial" panose="020B0604020202020204" pitchFamily="34" charset="0"/>
              <a:buChar char="•"/>
            </a:pPr>
            <a:r>
              <a:rPr lang="en-GB" sz="2000" dirty="0"/>
              <a:t>Hard to read </a:t>
            </a:r>
            <a:r>
              <a:rPr lang="en-GB" sz="2000" dirty="0" smtClean="0"/>
              <a:t>and link </a:t>
            </a:r>
            <a:r>
              <a:rPr lang="en-GB" sz="2000" dirty="0"/>
              <a:t>concepts </a:t>
            </a:r>
            <a:r>
              <a:rPr lang="en-GB" sz="2000" dirty="0" smtClean="0"/>
              <a:t>and therefore </a:t>
            </a:r>
            <a:r>
              <a:rPr lang="en-GB" sz="2000" dirty="0"/>
              <a:t>understand knock on impacts of decisions </a:t>
            </a:r>
          </a:p>
          <a:p>
            <a:pPr lvl="1">
              <a:lnSpc>
                <a:spcPct val="80000"/>
              </a:lnSpc>
              <a:buFont typeface="Arial" panose="020B0604020202020204" pitchFamily="34" charset="0"/>
              <a:buChar char="•"/>
            </a:pPr>
            <a:endParaRPr lang="en-GB" sz="2000" dirty="0" smtClean="0"/>
          </a:p>
          <a:p>
            <a:pPr>
              <a:lnSpc>
                <a:spcPct val="80000"/>
              </a:lnSpc>
              <a:buFont typeface="Arial" panose="020B0604020202020204" pitchFamily="34" charset="0"/>
              <a:buChar char="•"/>
            </a:pPr>
            <a:r>
              <a:rPr lang="en-GB" sz="2400" dirty="0" smtClean="0"/>
              <a:t>Text could be more accessible</a:t>
            </a:r>
          </a:p>
          <a:p>
            <a:pPr lvl="1">
              <a:lnSpc>
                <a:spcPct val="80000"/>
              </a:lnSpc>
              <a:buFont typeface="Arial" panose="020B0604020202020204" pitchFamily="34" charset="0"/>
              <a:buChar char="•"/>
            </a:pPr>
            <a:r>
              <a:rPr lang="en-GB" sz="2000" dirty="0"/>
              <a:t>More figures / point form / simplified text </a:t>
            </a:r>
            <a:r>
              <a:rPr lang="en-GB" sz="2000" dirty="0" smtClean="0"/>
              <a:t>/ worked examples</a:t>
            </a:r>
            <a:endParaRPr lang="en-GB" sz="2000" dirty="0"/>
          </a:p>
          <a:p>
            <a:pPr>
              <a:lnSpc>
                <a:spcPct val="80000"/>
              </a:lnSpc>
              <a:buFont typeface="Arial" panose="020B0604020202020204" pitchFamily="34" charset="0"/>
              <a:buChar char="•"/>
            </a:pPr>
            <a:endParaRPr lang="en-GB" sz="2400" dirty="0"/>
          </a:p>
        </p:txBody>
      </p:sp>
      <p:pic>
        <p:nvPicPr>
          <p:cNvPr id="5" name="Picture 4"/>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301748938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6194322"/>
            <a:ext cx="3657600" cy="6636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0" name="Rectangle 2"/>
          <p:cNvSpPr>
            <a:spLocks noGrp="1" noChangeArrowheads="1"/>
          </p:cNvSpPr>
          <p:nvPr>
            <p:ph type="title"/>
          </p:nvPr>
        </p:nvSpPr>
        <p:spPr/>
        <p:txBody>
          <a:bodyPr/>
          <a:lstStyle/>
          <a:p>
            <a:r>
              <a:rPr lang="en-GB" sz="3300" dirty="0" smtClean="0">
                <a:solidFill>
                  <a:schemeClr val="tx1"/>
                </a:solidFill>
              </a:rPr>
              <a:t>Summary - Ghana</a:t>
            </a:r>
            <a:endParaRPr lang="en-GB" sz="3300" noProof="0" dirty="0">
              <a:solidFill>
                <a:schemeClr val="tx1"/>
              </a:solidFill>
            </a:endParaRPr>
          </a:p>
        </p:txBody>
      </p:sp>
      <p:sp>
        <p:nvSpPr>
          <p:cNvPr id="68611" name="Rectangle 3"/>
          <p:cNvSpPr>
            <a:spLocks noGrp="1" noChangeArrowheads="1"/>
          </p:cNvSpPr>
          <p:nvPr>
            <p:ph type="body" idx="1"/>
          </p:nvPr>
        </p:nvSpPr>
        <p:spPr>
          <a:xfrm>
            <a:off x="495300" y="1600200"/>
            <a:ext cx="4065814" cy="4525963"/>
          </a:xfrm>
        </p:spPr>
        <p:txBody>
          <a:bodyPr/>
          <a:lstStyle/>
          <a:p>
            <a:pPr>
              <a:lnSpc>
                <a:spcPct val="80000"/>
              </a:lnSpc>
              <a:buFont typeface="Arial" panose="020B0604020202020204" pitchFamily="34" charset="0"/>
              <a:buChar char="•"/>
            </a:pPr>
            <a:r>
              <a:rPr lang="en-GB" sz="2400" dirty="0" smtClean="0"/>
              <a:t>Presenting the material in a more country specific contextualised way would improve accessibility to the guidance and assist countries to make confident design decisions related to MRV systems</a:t>
            </a:r>
          </a:p>
          <a:p>
            <a:pPr>
              <a:lnSpc>
                <a:spcPct val="80000"/>
              </a:lnSpc>
              <a:buFont typeface="Arial" panose="020B0604020202020204" pitchFamily="34" charset="0"/>
              <a:buChar char="•"/>
            </a:pPr>
            <a:endParaRPr lang="en-GB" sz="2400" dirty="0"/>
          </a:p>
          <a:p>
            <a:pPr>
              <a:lnSpc>
                <a:spcPct val="80000"/>
              </a:lnSpc>
              <a:buFont typeface="Arial" panose="020B0604020202020204" pitchFamily="34" charset="0"/>
              <a:buChar char="•"/>
            </a:pPr>
            <a:r>
              <a:rPr lang="en-GB" sz="2400" dirty="0" smtClean="0"/>
              <a:t>More visual aides that present a series of options and information on how to select appropriate methods</a:t>
            </a:r>
            <a:endParaRPr lang="en-GB" sz="2400" dirty="0" smtClean="0">
              <a:ea typeface="+mn-ea"/>
            </a:endParaRPr>
          </a:p>
        </p:txBody>
      </p:sp>
      <p:pic>
        <p:nvPicPr>
          <p:cNvPr id="5" name="Picture 4"/>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114" y="1907176"/>
            <a:ext cx="4963885" cy="3722914"/>
          </a:xfrm>
          <a:prstGeom prst="rect">
            <a:avLst/>
          </a:prstGeom>
        </p:spPr>
      </p:pic>
    </p:spTree>
    <p:extLst>
      <p:ext uri="{BB962C8B-B14F-4D97-AF65-F5344CB8AC3E}">
        <p14:creationId xmlns:p14="http://schemas.microsoft.com/office/powerpoint/2010/main" val="60553822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0" y="6194322"/>
            <a:ext cx="3657600" cy="6636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610" name="Rectangle 2"/>
          <p:cNvSpPr>
            <a:spLocks noGrp="1" noChangeArrowheads="1"/>
          </p:cNvSpPr>
          <p:nvPr>
            <p:ph type="title"/>
          </p:nvPr>
        </p:nvSpPr>
        <p:spPr/>
        <p:txBody>
          <a:bodyPr/>
          <a:lstStyle/>
          <a:p>
            <a:r>
              <a:rPr lang="en-GB" sz="3300" dirty="0" smtClean="0">
                <a:solidFill>
                  <a:schemeClr val="tx1"/>
                </a:solidFill>
              </a:rPr>
              <a:t>Feedback – UNREDD Programme</a:t>
            </a:r>
            <a:endParaRPr lang="en-GB" sz="3300" noProof="0" dirty="0">
              <a:solidFill>
                <a:schemeClr val="tx1"/>
              </a:solidFill>
            </a:endParaRPr>
          </a:p>
        </p:txBody>
      </p:sp>
      <p:sp>
        <p:nvSpPr>
          <p:cNvPr id="68611" name="Rectangle 3"/>
          <p:cNvSpPr>
            <a:spLocks noGrp="1" noChangeArrowheads="1"/>
          </p:cNvSpPr>
          <p:nvPr>
            <p:ph type="body" idx="1"/>
          </p:nvPr>
        </p:nvSpPr>
        <p:spPr>
          <a:xfrm>
            <a:off x="495299" y="1600200"/>
            <a:ext cx="8243751" cy="4525963"/>
          </a:xfrm>
        </p:spPr>
        <p:txBody>
          <a:bodyPr/>
          <a:lstStyle/>
          <a:p>
            <a:pPr marL="0" indent="0">
              <a:lnSpc>
                <a:spcPct val="80000"/>
              </a:lnSpc>
              <a:buNone/>
            </a:pPr>
            <a:r>
              <a:rPr lang="en-GB" sz="2400" b="1" dirty="0" smtClean="0"/>
              <a:t>Andrew Haywood - Pacific</a:t>
            </a:r>
          </a:p>
          <a:p>
            <a:pPr>
              <a:lnSpc>
                <a:spcPct val="80000"/>
              </a:lnSpc>
              <a:buFont typeface="Arial" panose="020B0604020202020204" pitchFamily="34" charset="0"/>
              <a:buChar char="•"/>
            </a:pPr>
            <a:endParaRPr lang="en-GB" sz="2400" dirty="0"/>
          </a:p>
          <a:p>
            <a:pPr>
              <a:lnSpc>
                <a:spcPct val="80000"/>
              </a:lnSpc>
            </a:pPr>
            <a:r>
              <a:rPr lang="en-GB" sz="2400" dirty="0" smtClean="0"/>
              <a:t>MGD is valuable as it provides countries a published document upon which to reference their design decisions</a:t>
            </a:r>
          </a:p>
          <a:p>
            <a:pPr>
              <a:lnSpc>
                <a:spcPct val="80000"/>
              </a:lnSpc>
            </a:pPr>
            <a:endParaRPr lang="en-GB" sz="2400" dirty="0" smtClean="0"/>
          </a:p>
          <a:p>
            <a:pPr>
              <a:lnSpc>
                <a:spcPct val="80000"/>
              </a:lnSpc>
            </a:pPr>
            <a:r>
              <a:rPr lang="en-GB" sz="2400" dirty="0" smtClean="0"/>
              <a:t>Include more guidance related to steps wise design decisions based on a countries specific situation (existing data / purpose of NFMS / budgets)</a:t>
            </a:r>
          </a:p>
          <a:p>
            <a:pPr>
              <a:lnSpc>
                <a:spcPct val="80000"/>
              </a:lnSpc>
            </a:pPr>
            <a:endParaRPr lang="en-GB" sz="2400" dirty="0"/>
          </a:p>
          <a:p>
            <a:pPr>
              <a:lnSpc>
                <a:spcPct val="80000"/>
              </a:lnSpc>
            </a:pPr>
            <a:r>
              <a:rPr lang="en-GB" sz="2400" dirty="0" smtClean="0"/>
              <a:t>Increase decision trees and improve structure so that users have better access to reference material relevant to their situation </a:t>
            </a:r>
          </a:p>
          <a:p>
            <a:pPr>
              <a:lnSpc>
                <a:spcPct val="80000"/>
              </a:lnSpc>
            </a:pPr>
            <a:endParaRPr lang="en-GB" sz="2400" dirty="0">
              <a:ea typeface="+mn-ea"/>
            </a:endParaRPr>
          </a:p>
          <a:p>
            <a:pPr marL="0" indent="0">
              <a:lnSpc>
                <a:spcPct val="80000"/>
              </a:lnSpc>
              <a:buNone/>
            </a:pPr>
            <a:endParaRPr lang="en-GB" sz="2400" dirty="0" smtClean="0">
              <a:ea typeface="+mn-ea"/>
            </a:endParaRPr>
          </a:p>
        </p:txBody>
      </p:sp>
      <p:pic>
        <p:nvPicPr>
          <p:cNvPr id="5" name="Picture 4"/>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363076884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dirty="0" smtClean="0">
                <a:solidFill>
                  <a:schemeClr val="tx1"/>
                </a:solidFill>
              </a:rPr>
              <a:t>Response</a:t>
            </a:r>
            <a:endParaRPr lang="en-GB" sz="3600" noProof="0" dirty="0">
              <a:solidFill>
                <a:schemeClr val="tx1"/>
              </a:solidFill>
            </a:endParaRPr>
          </a:p>
        </p:txBody>
      </p:sp>
      <p:sp>
        <p:nvSpPr>
          <p:cNvPr id="3075" name="Rectangle 3"/>
          <p:cNvSpPr>
            <a:spLocks noGrp="1" noChangeArrowheads="1"/>
          </p:cNvSpPr>
          <p:nvPr>
            <p:ph type="body" idx="1"/>
          </p:nvPr>
        </p:nvSpPr>
        <p:spPr>
          <a:xfrm>
            <a:off x="495300" y="1600200"/>
            <a:ext cx="9410700" cy="4525963"/>
          </a:xfrm>
        </p:spPr>
        <p:txBody>
          <a:bodyPr/>
          <a:lstStyle/>
          <a:p>
            <a:r>
              <a:rPr lang="en-GB" sz="2000" dirty="0" smtClean="0"/>
              <a:t>Respond positively and appropriately to feedback on experiences of using the MGD </a:t>
            </a:r>
          </a:p>
          <a:p>
            <a:r>
              <a:rPr lang="en-GB" sz="2000" dirty="0" smtClean="0"/>
              <a:t>Increase </a:t>
            </a:r>
            <a:r>
              <a:rPr lang="en-GB" sz="2000" dirty="0"/>
              <a:t>use of MGD</a:t>
            </a:r>
          </a:p>
          <a:p>
            <a:r>
              <a:rPr lang="en-GB" sz="2000" dirty="0" smtClean="0"/>
              <a:t>Improve linkages between the GFOI pillars: </a:t>
            </a:r>
          </a:p>
          <a:p>
            <a:pPr lvl="1"/>
            <a:r>
              <a:rPr lang="en-GB" sz="1600" dirty="0" smtClean="0"/>
              <a:t>to improve communication and co-ordination of materials/tools/country engagement </a:t>
            </a:r>
          </a:p>
          <a:p>
            <a:pPr lvl="1"/>
            <a:r>
              <a:rPr lang="en-GB" sz="1600" dirty="0" smtClean="0"/>
              <a:t> to communicate to countries the support available from GFOI </a:t>
            </a:r>
          </a:p>
          <a:p>
            <a:r>
              <a:rPr lang="en-GB" sz="2000" noProof="0" dirty="0" smtClean="0"/>
              <a:t>Develop </a:t>
            </a:r>
            <a:r>
              <a:rPr lang="en-GB" sz="2000" dirty="0" smtClean="0"/>
              <a:t>useful </a:t>
            </a:r>
            <a:r>
              <a:rPr lang="en-GB" sz="2000" noProof="0" dirty="0" smtClean="0"/>
              <a:t>tools for country engagement conducted by GFOI partners</a:t>
            </a:r>
          </a:p>
          <a:p>
            <a:endParaRPr lang="en-GB" sz="2000" noProof="0" dirty="0" smtClean="0"/>
          </a:p>
          <a:p>
            <a:endParaRPr lang="en-GB" sz="2000" dirty="0"/>
          </a:p>
          <a:p>
            <a:endParaRPr lang="en-GB" sz="2000" noProof="0" dirty="0" smtClean="0"/>
          </a:p>
          <a:p>
            <a:r>
              <a:rPr lang="en-GB" sz="2000" dirty="0" smtClean="0"/>
              <a:t>Improve communication/feedback between MGD and country engagement programmes</a:t>
            </a:r>
          </a:p>
          <a:p>
            <a:r>
              <a:rPr lang="en-GB" sz="2000" dirty="0" smtClean="0"/>
              <a:t>MGD V2.0</a:t>
            </a:r>
          </a:p>
          <a:p>
            <a:r>
              <a:rPr lang="en-GB" sz="2000" noProof="0" dirty="0" smtClean="0"/>
              <a:t>The MGD Online Portal</a:t>
            </a:r>
          </a:p>
          <a:p>
            <a:endParaRPr lang="en-GB" sz="2000" noProof="0" dirty="0" smtClean="0"/>
          </a:p>
          <a:p>
            <a:endParaRPr lang="en-GB" sz="2000" noProof="0" dirty="0" smtClean="0"/>
          </a:p>
          <a:p>
            <a:endParaRPr lang="en-GB" sz="2000" noProof="0" dirty="0" smtClean="0"/>
          </a:p>
          <a:p>
            <a:pPr marL="0" indent="0">
              <a:buNone/>
            </a:pPr>
            <a:endParaRPr lang="en-GB" sz="2000" noProof="0" dirty="0" smtClean="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 name="Picture 5"/>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sp>
        <p:nvSpPr>
          <p:cNvPr id="7" name="Rectangle 2"/>
          <p:cNvSpPr txBox="1">
            <a:spLocks noChangeArrowheads="1"/>
          </p:cNvSpPr>
          <p:nvPr/>
        </p:nvSpPr>
        <p:spPr bwMode="auto">
          <a:xfrm>
            <a:off x="528320" y="4098290"/>
            <a:ext cx="89154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82" tIns="47891" rIns="95782" bIns="47891" numCol="1" anchor="ctr" anchorCtr="0" compatLnSpc="1">
            <a:prstTxWarp prst="textNoShape">
              <a:avLst/>
            </a:prstTxWarp>
          </a:bodyPr>
          <a:lstStyle>
            <a:lvl1pPr algn="l" defTabSz="957263" rtl="0" fontAlgn="base">
              <a:spcBef>
                <a:spcPct val="0"/>
              </a:spcBef>
              <a:spcAft>
                <a:spcPct val="0"/>
              </a:spcAft>
              <a:defRPr sz="3700" b="1">
                <a:solidFill>
                  <a:schemeClr val="tx2"/>
                </a:solidFill>
                <a:latin typeface="+mj-lt"/>
                <a:ea typeface="+mj-ea"/>
                <a:cs typeface="+mj-cs"/>
              </a:defRPr>
            </a:lvl1pPr>
            <a:lvl2pPr algn="l" defTabSz="957263" rtl="0" fontAlgn="base">
              <a:spcBef>
                <a:spcPct val="0"/>
              </a:spcBef>
              <a:spcAft>
                <a:spcPct val="0"/>
              </a:spcAft>
              <a:defRPr sz="3700" b="1">
                <a:solidFill>
                  <a:schemeClr val="tx2"/>
                </a:solidFill>
                <a:latin typeface="Arial Narrow" charset="0"/>
                <a:ea typeface="ＭＳ Ｐゴシック" charset="0"/>
                <a:cs typeface="Arial" charset="0"/>
              </a:defRPr>
            </a:lvl2pPr>
            <a:lvl3pPr algn="l" defTabSz="957263" rtl="0" fontAlgn="base">
              <a:spcBef>
                <a:spcPct val="0"/>
              </a:spcBef>
              <a:spcAft>
                <a:spcPct val="0"/>
              </a:spcAft>
              <a:defRPr sz="3700" b="1">
                <a:solidFill>
                  <a:schemeClr val="tx2"/>
                </a:solidFill>
                <a:latin typeface="Arial Narrow" charset="0"/>
                <a:ea typeface="ＭＳ Ｐゴシック" charset="0"/>
                <a:cs typeface="Arial" charset="0"/>
              </a:defRPr>
            </a:lvl3pPr>
            <a:lvl4pPr algn="l" defTabSz="957263" rtl="0" fontAlgn="base">
              <a:spcBef>
                <a:spcPct val="0"/>
              </a:spcBef>
              <a:spcAft>
                <a:spcPct val="0"/>
              </a:spcAft>
              <a:defRPr sz="3700" b="1">
                <a:solidFill>
                  <a:schemeClr val="tx2"/>
                </a:solidFill>
                <a:latin typeface="Arial Narrow" charset="0"/>
                <a:ea typeface="ＭＳ Ｐゴシック" charset="0"/>
                <a:cs typeface="Arial" charset="0"/>
              </a:defRPr>
            </a:lvl4pPr>
            <a:lvl5pPr algn="l" defTabSz="957263" rtl="0" fontAlgn="base">
              <a:spcBef>
                <a:spcPct val="0"/>
              </a:spcBef>
              <a:spcAft>
                <a:spcPct val="0"/>
              </a:spcAft>
              <a:defRPr sz="3700" b="1">
                <a:solidFill>
                  <a:schemeClr val="tx2"/>
                </a:solidFill>
                <a:latin typeface="Arial Narrow" charset="0"/>
                <a:ea typeface="ＭＳ Ｐゴシック" charset="0"/>
                <a:cs typeface="Arial" charset="0"/>
              </a:defRPr>
            </a:lvl5pPr>
            <a:lvl6pPr marL="457200" algn="l" defTabSz="957263" rtl="0" fontAlgn="base">
              <a:spcBef>
                <a:spcPct val="0"/>
              </a:spcBef>
              <a:spcAft>
                <a:spcPct val="0"/>
              </a:spcAft>
              <a:defRPr sz="3700" b="1">
                <a:solidFill>
                  <a:schemeClr val="tx2"/>
                </a:solidFill>
                <a:latin typeface="Arial Narrow" charset="0"/>
                <a:ea typeface="ＭＳ Ｐゴシック" charset="0"/>
                <a:cs typeface="Arial" charset="0"/>
              </a:defRPr>
            </a:lvl6pPr>
            <a:lvl7pPr marL="914400" algn="l" defTabSz="957263" rtl="0" fontAlgn="base">
              <a:spcBef>
                <a:spcPct val="0"/>
              </a:spcBef>
              <a:spcAft>
                <a:spcPct val="0"/>
              </a:spcAft>
              <a:defRPr sz="3700" b="1">
                <a:solidFill>
                  <a:schemeClr val="tx2"/>
                </a:solidFill>
                <a:latin typeface="Arial Narrow" charset="0"/>
                <a:ea typeface="ＭＳ Ｐゴシック" charset="0"/>
                <a:cs typeface="Arial" charset="0"/>
              </a:defRPr>
            </a:lvl7pPr>
            <a:lvl8pPr marL="1371600" algn="l" defTabSz="957263" rtl="0" fontAlgn="base">
              <a:spcBef>
                <a:spcPct val="0"/>
              </a:spcBef>
              <a:spcAft>
                <a:spcPct val="0"/>
              </a:spcAft>
              <a:defRPr sz="3700" b="1">
                <a:solidFill>
                  <a:schemeClr val="tx2"/>
                </a:solidFill>
                <a:latin typeface="Arial Narrow" charset="0"/>
                <a:ea typeface="ＭＳ Ｐゴシック" charset="0"/>
                <a:cs typeface="Arial" charset="0"/>
              </a:defRPr>
            </a:lvl8pPr>
            <a:lvl9pPr marL="1828800" algn="l" defTabSz="957263" rtl="0" fontAlgn="base">
              <a:spcBef>
                <a:spcPct val="0"/>
              </a:spcBef>
              <a:spcAft>
                <a:spcPct val="0"/>
              </a:spcAft>
              <a:defRPr sz="3700" b="1">
                <a:solidFill>
                  <a:schemeClr val="tx2"/>
                </a:solidFill>
                <a:latin typeface="Arial Narrow" charset="0"/>
                <a:ea typeface="ＭＳ Ｐゴシック" charset="0"/>
                <a:cs typeface="Arial" charset="0"/>
              </a:defRPr>
            </a:lvl9pPr>
          </a:lstStyle>
          <a:p>
            <a:r>
              <a:rPr lang="en-GB" sz="3600" kern="0" dirty="0" smtClean="0">
                <a:solidFill>
                  <a:schemeClr val="tx1"/>
                </a:solidFill>
              </a:rPr>
              <a:t>Action</a:t>
            </a:r>
            <a:endParaRPr lang="en-GB" sz="3600" kern="0" dirty="0">
              <a:solidFill>
                <a:schemeClr val="tx1"/>
              </a:solidFill>
            </a:endParaRPr>
          </a:p>
        </p:txBody>
      </p:sp>
    </p:spTree>
    <p:extLst>
      <p:ext uri="{BB962C8B-B14F-4D97-AF65-F5344CB8AC3E}">
        <p14:creationId xmlns:p14="http://schemas.microsoft.com/office/powerpoint/2010/main" val="302674939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MGD 2.0 and Portal Prototype </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Content Placeholder 1"/>
          <p:cNvSpPr>
            <a:spLocks noGrp="1"/>
          </p:cNvSpPr>
          <p:nvPr>
            <p:ph idx="1"/>
          </p:nvPr>
        </p:nvSpPr>
        <p:spPr/>
        <p:txBody>
          <a:bodyPr/>
          <a:lstStyle/>
          <a:p>
            <a:endParaRPr lang="en-NZ"/>
          </a:p>
        </p:txBody>
      </p:sp>
      <p:pic>
        <p:nvPicPr>
          <p:cNvPr id="6" name="Picture 5"/>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794" y="1494911"/>
            <a:ext cx="6256381" cy="4692287"/>
          </a:xfrm>
          <a:prstGeom prst="rect">
            <a:avLst/>
          </a:prstGeom>
        </p:spPr>
      </p:pic>
    </p:spTree>
    <p:extLst>
      <p:ext uri="{BB962C8B-B14F-4D97-AF65-F5344CB8AC3E}">
        <p14:creationId xmlns:p14="http://schemas.microsoft.com/office/powerpoint/2010/main" val="345597930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GB" sz="3300" dirty="0" smtClean="0">
                <a:solidFill>
                  <a:schemeClr val="tx1"/>
                </a:solidFill>
              </a:rPr>
              <a:t>MGD V2.0</a:t>
            </a:r>
            <a:endParaRPr lang="en-GB" sz="3300" noProof="0" dirty="0">
              <a:solidFill>
                <a:schemeClr val="tx1"/>
              </a:solidFill>
            </a:endParaRPr>
          </a:p>
        </p:txBody>
      </p:sp>
      <p:sp>
        <p:nvSpPr>
          <p:cNvPr id="68611" name="Rectangle 3"/>
          <p:cNvSpPr>
            <a:spLocks noGrp="1" noChangeArrowheads="1"/>
          </p:cNvSpPr>
          <p:nvPr>
            <p:ph type="body" idx="1"/>
          </p:nvPr>
        </p:nvSpPr>
        <p:spPr>
          <a:xfrm>
            <a:off x="495300" y="1600200"/>
            <a:ext cx="8966200" cy="4525963"/>
          </a:xfrm>
        </p:spPr>
        <p:txBody>
          <a:bodyPr/>
          <a:lstStyle/>
          <a:p>
            <a:pPr>
              <a:lnSpc>
                <a:spcPct val="80000"/>
              </a:lnSpc>
              <a:buFont typeface="Arial" panose="020B0604020202020204" pitchFamily="34" charset="0"/>
              <a:buChar char="•"/>
            </a:pPr>
            <a:r>
              <a:rPr lang="en-GB" sz="2400" dirty="0" smtClean="0">
                <a:ea typeface="+mn-ea"/>
              </a:rPr>
              <a:t>Version 2.0 of the MGD will focus on improving the usability of the methods and guidance</a:t>
            </a:r>
          </a:p>
          <a:p>
            <a:pPr>
              <a:lnSpc>
                <a:spcPct val="80000"/>
              </a:lnSpc>
              <a:buFont typeface="Arial" panose="020B0604020202020204" pitchFamily="34" charset="0"/>
              <a:buChar char="•"/>
            </a:pPr>
            <a:endParaRPr lang="en-GB" sz="2400" dirty="0" smtClean="0">
              <a:ea typeface="+mn-ea"/>
            </a:endParaRPr>
          </a:p>
          <a:p>
            <a:pPr>
              <a:lnSpc>
                <a:spcPct val="80000"/>
              </a:lnSpc>
              <a:buFont typeface="Arial" panose="020B0604020202020204" pitchFamily="34" charset="0"/>
              <a:buChar char="•"/>
            </a:pPr>
            <a:r>
              <a:rPr lang="en-GB" sz="2400" dirty="0" smtClean="0">
                <a:ea typeface="+mn-ea"/>
              </a:rPr>
              <a:t>The update will involve: </a:t>
            </a:r>
          </a:p>
          <a:p>
            <a:pPr lvl="1">
              <a:lnSpc>
                <a:spcPct val="80000"/>
              </a:lnSpc>
              <a:buFont typeface="Arial" panose="020B0604020202020204" pitchFamily="34" charset="0"/>
              <a:buChar char="•"/>
            </a:pPr>
            <a:r>
              <a:rPr lang="en-GB" sz="2000" dirty="0" smtClean="0"/>
              <a:t>a review and </a:t>
            </a:r>
            <a:r>
              <a:rPr lang="en-GB" sz="2000" dirty="0" smtClean="0">
                <a:ea typeface="+mn-ea"/>
              </a:rPr>
              <a:t>re-structure of existing material </a:t>
            </a:r>
          </a:p>
          <a:p>
            <a:pPr lvl="1">
              <a:lnSpc>
                <a:spcPct val="80000"/>
              </a:lnSpc>
              <a:buFont typeface="Arial" panose="020B0604020202020204" pitchFamily="34" charset="0"/>
              <a:buChar char="•"/>
            </a:pPr>
            <a:r>
              <a:rPr lang="en-GB" sz="2000" dirty="0">
                <a:ea typeface="+mn-ea"/>
              </a:rPr>
              <a:t>i</a:t>
            </a:r>
            <a:r>
              <a:rPr lang="en-GB" sz="2000" dirty="0" smtClean="0">
                <a:ea typeface="+mn-ea"/>
              </a:rPr>
              <a:t>mproved linkages to existing GFOI partner material and tools </a:t>
            </a:r>
          </a:p>
          <a:p>
            <a:pPr lvl="1">
              <a:lnSpc>
                <a:spcPct val="80000"/>
              </a:lnSpc>
              <a:buFont typeface="Arial" panose="020B0604020202020204" pitchFamily="34" charset="0"/>
              <a:buChar char="•"/>
            </a:pPr>
            <a:r>
              <a:rPr lang="en-GB" sz="2000" dirty="0" smtClean="0">
                <a:ea typeface="+mn-ea"/>
              </a:rPr>
              <a:t>development of new material including examples and case studies</a:t>
            </a:r>
          </a:p>
          <a:p>
            <a:pPr lvl="1">
              <a:lnSpc>
                <a:spcPct val="80000"/>
              </a:lnSpc>
              <a:buFont typeface="Arial" panose="020B0604020202020204" pitchFamily="34" charset="0"/>
              <a:buChar char="•"/>
            </a:pPr>
            <a:r>
              <a:rPr lang="en-GB" sz="2000" dirty="0">
                <a:ea typeface="+mn-ea"/>
              </a:rPr>
              <a:t>f</a:t>
            </a:r>
            <a:r>
              <a:rPr lang="en-GB" sz="2000" dirty="0" smtClean="0">
                <a:ea typeface="+mn-ea"/>
              </a:rPr>
              <a:t>ocus on visual aides such as decision trees and flow charts</a:t>
            </a:r>
          </a:p>
          <a:p>
            <a:pPr lvl="1">
              <a:lnSpc>
                <a:spcPct val="80000"/>
              </a:lnSpc>
              <a:buFont typeface="Arial" panose="020B0604020202020204" pitchFamily="34" charset="0"/>
              <a:buChar char="•"/>
            </a:pPr>
            <a:r>
              <a:rPr lang="en-GB" sz="2000" dirty="0">
                <a:ea typeface="+mn-ea"/>
              </a:rPr>
              <a:t>p</a:t>
            </a:r>
            <a:r>
              <a:rPr lang="en-GB" sz="2000" dirty="0" smtClean="0">
                <a:ea typeface="+mn-ea"/>
              </a:rPr>
              <a:t>resentation of material in both a flat book structure and online portal format    </a:t>
            </a:r>
          </a:p>
          <a:p>
            <a:pPr marL="479425" lvl="1" indent="0">
              <a:lnSpc>
                <a:spcPct val="80000"/>
              </a:lnSpc>
              <a:buNone/>
            </a:pPr>
            <a:r>
              <a:rPr lang="en-GB" sz="2000" dirty="0" smtClean="0">
                <a:ea typeface="+mn-ea"/>
              </a:rPr>
              <a:t> </a:t>
            </a:r>
          </a:p>
          <a:p>
            <a:pPr>
              <a:lnSpc>
                <a:spcPct val="80000"/>
              </a:lnSpc>
              <a:buFont typeface="Arial" panose="020B0604020202020204" pitchFamily="34" charset="0"/>
              <a:buChar char="•"/>
            </a:pPr>
            <a:endParaRPr lang="en-GB" sz="2400" dirty="0" smtClean="0">
              <a:ea typeface="+mn-ea"/>
            </a:endParaRPr>
          </a:p>
        </p:txBody>
      </p:sp>
      <p:pic>
        <p:nvPicPr>
          <p:cNvPr id="4" name="Picture 3"/>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sp>
        <p:nvSpPr>
          <p:cNvPr id="5" name="Rectangle 10"/>
          <p:cNvSpPr>
            <a:spLocks noChangeArrowheads="1"/>
          </p:cNvSpPr>
          <p:nvPr/>
        </p:nvSpPr>
        <p:spPr bwMode="auto">
          <a:xfrm>
            <a:off x="0" y="6194322"/>
            <a:ext cx="3657600" cy="6636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5516288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Online Portal</a:t>
            </a:r>
            <a:endParaRPr lang="en-GB" sz="3600" noProof="0" dirty="0">
              <a:solidFill>
                <a:schemeClr val="tx1"/>
              </a:solidFill>
            </a:endParaRPr>
          </a:p>
        </p:txBody>
      </p:sp>
      <p:sp>
        <p:nvSpPr>
          <p:cNvPr id="3075" name="Rectangle 3"/>
          <p:cNvSpPr>
            <a:spLocks noGrp="1" noChangeArrowheads="1"/>
          </p:cNvSpPr>
          <p:nvPr>
            <p:ph type="body" idx="1"/>
          </p:nvPr>
        </p:nvSpPr>
        <p:spPr>
          <a:xfrm>
            <a:off x="485467" y="1580536"/>
            <a:ext cx="8786353" cy="4702277"/>
          </a:xfrm>
        </p:spPr>
        <p:txBody>
          <a:bodyPr/>
          <a:lstStyle/>
          <a:p>
            <a:pPr marL="0" indent="0">
              <a:lnSpc>
                <a:spcPct val="80000"/>
              </a:lnSpc>
              <a:buNone/>
            </a:pPr>
            <a:r>
              <a:rPr lang="en-GB" sz="2800" dirty="0" smtClean="0"/>
              <a:t>Develop </a:t>
            </a:r>
            <a:r>
              <a:rPr lang="en-GB" sz="2800" dirty="0"/>
              <a:t>a </a:t>
            </a:r>
            <a:r>
              <a:rPr lang="en-GB" sz="2800" dirty="0" smtClean="0"/>
              <a:t>software tool </a:t>
            </a:r>
            <a:r>
              <a:rPr lang="en-GB" sz="2800" dirty="0"/>
              <a:t>that increases the </a:t>
            </a:r>
            <a:r>
              <a:rPr lang="en-GB" sz="2800" dirty="0" smtClean="0"/>
              <a:t>country specific relevance </a:t>
            </a:r>
            <a:r>
              <a:rPr lang="en-GB" sz="2800" dirty="0"/>
              <a:t>of the guidance presented in the </a:t>
            </a:r>
            <a:r>
              <a:rPr lang="en-GB" sz="2800" dirty="0" smtClean="0"/>
              <a:t>MGD and;</a:t>
            </a:r>
            <a:endParaRPr lang="en-GB" sz="2800" dirty="0"/>
          </a:p>
          <a:p>
            <a:pPr marL="479425" lvl="1" indent="0">
              <a:lnSpc>
                <a:spcPct val="80000"/>
              </a:lnSpc>
              <a:buNone/>
            </a:pPr>
            <a:endParaRPr lang="en-GB" sz="2800" dirty="0"/>
          </a:p>
          <a:p>
            <a:pPr marL="993775" lvl="1" indent="-514350">
              <a:lnSpc>
                <a:spcPct val="80000"/>
              </a:lnSpc>
              <a:buFont typeface="+mj-lt"/>
              <a:buAutoNum type="arabicPeriod"/>
            </a:pPr>
            <a:r>
              <a:rPr lang="en-GB" sz="2800" dirty="0" smtClean="0"/>
              <a:t>Support </a:t>
            </a:r>
            <a:r>
              <a:rPr lang="en-GB" sz="2800" dirty="0"/>
              <a:t>countries </a:t>
            </a:r>
            <a:r>
              <a:rPr lang="en-GB" sz="2800" dirty="0" smtClean="0"/>
              <a:t>through </a:t>
            </a:r>
            <a:r>
              <a:rPr lang="en-GB" sz="2800" dirty="0"/>
              <a:t>design decisions </a:t>
            </a:r>
            <a:r>
              <a:rPr lang="en-GB" sz="2800" dirty="0" smtClean="0"/>
              <a:t>in developing </a:t>
            </a:r>
            <a:r>
              <a:rPr lang="en-GB" sz="2800" dirty="0"/>
              <a:t>MRV systems for </a:t>
            </a:r>
            <a:r>
              <a:rPr lang="en-GB" sz="2800" dirty="0" smtClean="0"/>
              <a:t>REDD-plus</a:t>
            </a:r>
          </a:p>
          <a:p>
            <a:pPr marL="993775" lvl="1" indent="-514350">
              <a:lnSpc>
                <a:spcPct val="80000"/>
              </a:lnSpc>
              <a:buFont typeface="+mj-lt"/>
              <a:buAutoNum type="arabicPeriod"/>
            </a:pPr>
            <a:endParaRPr lang="en-GB" sz="2800" dirty="0"/>
          </a:p>
          <a:p>
            <a:pPr marL="993775" lvl="1" indent="-514350">
              <a:lnSpc>
                <a:spcPct val="80000"/>
              </a:lnSpc>
              <a:buFont typeface="+mj-lt"/>
              <a:buAutoNum type="arabicPeriod"/>
            </a:pPr>
            <a:r>
              <a:rPr lang="en-GB" sz="2800" dirty="0" smtClean="0"/>
              <a:t>Provides </a:t>
            </a:r>
            <a:r>
              <a:rPr lang="en-GB" sz="2800" dirty="0"/>
              <a:t>intelligent indexing to access relevant and related guidance provided in the MGD and other GFOI member resources </a:t>
            </a:r>
          </a:p>
          <a:p>
            <a:pPr marL="993775" lvl="1" indent="-514350">
              <a:lnSpc>
                <a:spcPct val="80000"/>
              </a:lnSpc>
              <a:buFont typeface="+mj-lt"/>
              <a:buAutoNum type="arabicPeriod"/>
            </a:pPr>
            <a:endParaRPr lang="en-GB" sz="2800" dirty="0"/>
          </a:p>
          <a:p>
            <a:pPr marL="0" indent="0">
              <a:lnSpc>
                <a:spcPct val="80000"/>
              </a:lnSpc>
              <a:buNone/>
            </a:pPr>
            <a:endParaRPr lang="en-GB" sz="1900" dirty="0"/>
          </a:p>
          <a:p>
            <a:pPr marL="0" indent="0">
              <a:lnSpc>
                <a:spcPct val="80000"/>
              </a:lnSpc>
              <a:buNone/>
            </a:pPr>
            <a:endParaRPr lang="en-GB" sz="1900" dirty="0"/>
          </a:p>
          <a:p>
            <a:pPr marL="0" indent="0">
              <a:lnSpc>
                <a:spcPct val="80000"/>
              </a:lnSpc>
              <a:buNone/>
            </a:pPr>
            <a:endParaRPr lang="en-GB" sz="1900" dirty="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142868251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Development Phases</a:t>
            </a:r>
            <a:endParaRPr lang="en-GB" sz="3600" noProof="0" dirty="0">
              <a:solidFill>
                <a:schemeClr val="tx1"/>
              </a:solidFill>
            </a:endParaRPr>
          </a:p>
        </p:txBody>
      </p:sp>
      <p:sp>
        <p:nvSpPr>
          <p:cNvPr id="3075" name="Rectangle 3"/>
          <p:cNvSpPr>
            <a:spLocks noGrp="1" noChangeArrowheads="1"/>
          </p:cNvSpPr>
          <p:nvPr>
            <p:ph type="body" idx="1"/>
          </p:nvPr>
        </p:nvSpPr>
        <p:spPr>
          <a:xfrm>
            <a:off x="495299" y="1600200"/>
            <a:ext cx="8786353" cy="4525963"/>
          </a:xfrm>
        </p:spPr>
        <p:txBody>
          <a:bodyPr/>
          <a:lstStyle/>
          <a:p>
            <a:pPr>
              <a:lnSpc>
                <a:spcPct val="80000"/>
              </a:lnSpc>
            </a:pPr>
            <a:r>
              <a:rPr lang="en-GB" sz="2800" dirty="0" smtClean="0"/>
              <a:t>Prototype has been developed</a:t>
            </a:r>
          </a:p>
          <a:p>
            <a:pPr>
              <a:lnSpc>
                <a:spcPct val="80000"/>
              </a:lnSpc>
            </a:pPr>
            <a:endParaRPr lang="en-GB" sz="2800" dirty="0"/>
          </a:p>
          <a:p>
            <a:pPr>
              <a:lnSpc>
                <a:spcPct val="80000"/>
              </a:lnSpc>
            </a:pPr>
            <a:r>
              <a:rPr lang="en-GB" sz="2800" dirty="0"/>
              <a:t>C</a:t>
            </a:r>
            <a:r>
              <a:rPr lang="en-GB" sz="2800" dirty="0" smtClean="0"/>
              <a:t>onsultation and final design – Sydney / March</a:t>
            </a:r>
          </a:p>
          <a:p>
            <a:pPr>
              <a:lnSpc>
                <a:spcPct val="80000"/>
              </a:lnSpc>
            </a:pPr>
            <a:endParaRPr lang="en-GB" sz="2800" dirty="0"/>
          </a:p>
          <a:p>
            <a:pPr>
              <a:lnSpc>
                <a:spcPct val="80000"/>
              </a:lnSpc>
            </a:pPr>
            <a:r>
              <a:rPr lang="en-GB" sz="2800" dirty="0" smtClean="0"/>
              <a:t>Development – April to November 2015 (subject to support)</a:t>
            </a:r>
          </a:p>
          <a:p>
            <a:pPr>
              <a:lnSpc>
                <a:spcPct val="80000"/>
              </a:lnSpc>
            </a:pPr>
            <a:endParaRPr lang="en-GB" sz="2800" dirty="0"/>
          </a:p>
          <a:p>
            <a:pPr>
              <a:lnSpc>
                <a:spcPct val="80000"/>
              </a:lnSpc>
            </a:pPr>
            <a:r>
              <a:rPr lang="en-GB" sz="2800" dirty="0" smtClean="0"/>
              <a:t>Aiming for release with version MGD2.0 in late 2015/early 2016</a:t>
            </a:r>
          </a:p>
          <a:p>
            <a:pPr>
              <a:lnSpc>
                <a:spcPct val="80000"/>
              </a:lnSpc>
            </a:pPr>
            <a:endParaRPr lang="en-GB" sz="2800" dirty="0"/>
          </a:p>
          <a:p>
            <a:pPr marL="0" indent="0">
              <a:lnSpc>
                <a:spcPct val="80000"/>
              </a:lnSpc>
              <a:buNone/>
            </a:pPr>
            <a:endParaRPr lang="en-GB" sz="2800" dirty="0" smtClean="0"/>
          </a:p>
          <a:p>
            <a:pPr>
              <a:lnSpc>
                <a:spcPct val="80000"/>
              </a:lnSpc>
            </a:pPr>
            <a:endParaRPr lang="en-GB" sz="2800" dirty="0"/>
          </a:p>
          <a:p>
            <a:pPr marL="0" indent="0">
              <a:lnSpc>
                <a:spcPct val="80000"/>
              </a:lnSpc>
              <a:buNone/>
            </a:pPr>
            <a:endParaRPr lang="en-GB" sz="2800" dirty="0" smtClean="0"/>
          </a:p>
          <a:p>
            <a:pPr>
              <a:lnSpc>
                <a:spcPct val="80000"/>
              </a:lnSpc>
            </a:pPr>
            <a:endParaRPr lang="en-GB" sz="1900" dirty="0"/>
          </a:p>
          <a:p>
            <a:pPr marL="0" indent="0">
              <a:lnSpc>
                <a:spcPct val="80000"/>
              </a:lnSpc>
              <a:buNone/>
            </a:pPr>
            <a:endParaRPr lang="en-GB" sz="1900" dirty="0" smtClean="0"/>
          </a:p>
          <a:p>
            <a:pPr>
              <a:lnSpc>
                <a:spcPct val="80000"/>
              </a:lnSpc>
            </a:pPr>
            <a:endParaRPr lang="en-GB" sz="1900" dirty="0"/>
          </a:p>
          <a:p>
            <a:pPr marL="0" indent="0" algn="ctr">
              <a:buNone/>
            </a:pPr>
            <a:endParaRPr lang="en-GB" sz="2000" b="1" i="1" noProof="0" dirty="0"/>
          </a:p>
          <a:p>
            <a:pPr marL="0" indent="0" algn="ctr">
              <a:buNone/>
            </a:pPr>
            <a:endParaRPr lang="en-GB" sz="2000" b="1" noProof="0" dirty="0" smtClean="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408652070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1192530"/>
            <a:ext cx="8915400" cy="360363"/>
          </a:xfrm>
        </p:spPr>
        <p:txBody>
          <a:bodyPr/>
          <a:lstStyle/>
          <a:p>
            <a:r>
              <a:rPr lang="en-GB" sz="3600" noProof="0" dirty="0" smtClean="0">
                <a:solidFill>
                  <a:schemeClr val="tx1"/>
                </a:solidFill>
              </a:rPr>
              <a:t>Decision Support Tool - The MGD Portal Prototype</a:t>
            </a:r>
            <a:endParaRPr lang="en-GB" sz="3600" noProof="0" dirty="0">
              <a:solidFill>
                <a:schemeClr val="tx1"/>
              </a:solidFill>
            </a:endParaRPr>
          </a:p>
        </p:txBody>
      </p:sp>
      <p:sp>
        <p:nvSpPr>
          <p:cNvPr id="3075" name="Rectangle 3"/>
          <p:cNvSpPr>
            <a:spLocks noGrp="1" noChangeArrowheads="1"/>
          </p:cNvSpPr>
          <p:nvPr>
            <p:ph type="body" idx="1"/>
          </p:nvPr>
        </p:nvSpPr>
        <p:spPr>
          <a:xfrm>
            <a:off x="485467" y="2165872"/>
            <a:ext cx="8786353" cy="2480195"/>
          </a:xfrm>
        </p:spPr>
        <p:txBody>
          <a:bodyPr/>
          <a:lstStyle/>
          <a:p>
            <a:pPr marL="0" indent="0">
              <a:lnSpc>
                <a:spcPct val="80000"/>
              </a:lnSpc>
              <a:buNone/>
            </a:pPr>
            <a:r>
              <a:rPr lang="en-GB" sz="2800" dirty="0" smtClean="0"/>
              <a:t>The following prototype screenshots: </a:t>
            </a:r>
          </a:p>
          <a:p>
            <a:pPr marL="0" indent="0">
              <a:lnSpc>
                <a:spcPct val="80000"/>
              </a:lnSpc>
              <a:buNone/>
            </a:pPr>
            <a:endParaRPr lang="en-GB" sz="2800" dirty="0" smtClean="0"/>
          </a:p>
          <a:p>
            <a:pPr marL="514350" indent="-514350">
              <a:lnSpc>
                <a:spcPct val="80000"/>
              </a:lnSpc>
              <a:buFont typeface="+mj-lt"/>
              <a:buAutoNum type="arabicPeriod"/>
            </a:pPr>
            <a:r>
              <a:rPr lang="en-GB" sz="2800" b="1" dirty="0" smtClean="0"/>
              <a:t>DO</a:t>
            </a:r>
            <a:r>
              <a:rPr lang="en-GB" sz="2800" dirty="0" smtClean="0"/>
              <a:t> present a prototype of the Portal </a:t>
            </a:r>
            <a:r>
              <a:rPr lang="en-GB" sz="2800" b="1" dirty="0" smtClean="0"/>
              <a:t>concept and features</a:t>
            </a:r>
            <a:endParaRPr lang="en-GB" sz="1900" b="1" dirty="0"/>
          </a:p>
          <a:p>
            <a:pPr marL="514350" indent="-514350">
              <a:lnSpc>
                <a:spcPct val="80000"/>
              </a:lnSpc>
              <a:buFont typeface="+mj-lt"/>
              <a:buAutoNum type="arabicPeriod"/>
            </a:pPr>
            <a:r>
              <a:rPr lang="en-GB" sz="2800" b="1" dirty="0" smtClean="0"/>
              <a:t>DO NOT</a:t>
            </a:r>
            <a:r>
              <a:rPr lang="en-GB" sz="2800" dirty="0" smtClean="0"/>
              <a:t> </a:t>
            </a:r>
            <a:r>
              <a:rPr lang="en-GB" sz="2800" dirty="0"/>
              <a:t>necessarily present the </a:t>
            </a:r>
            <a:r>
              <a:rPr lang="en-GB" sz="2800" b="1" dirty="0"/>
              <a:t>final design or function</a:t>
            </a:r>
          </a:p>
          <a:p>
            <a:pPr marL="0" indent="0">
              <a:lnSpc>
                <a:spcPct val="80000"/>
              </a:lnSpc>
              <a:buNone/>
            </a:pPr>
            <a:endParaRPr lang="en-GB" sz="1900" dirty="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135582105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Outline</a:t>
            </a:r>
            <a:endParaRPr lang="en-GB" sz="3600" noProof="0" dirty="0">
              <a:solidFill>
                <a:schemeClr val="tx1"/>
              </a:solidFill>
            </a:endParaRPr>
          </a:p>
        </p:txBody>
      </p:sp>
      <p:sp>
        <p:nvSpPr>
          <p:cNvPr id="3075" name="Rectangle 3"/>
          <p:cNvSpPr>
            <a:spLocks noGrp="1" noChangeArrowheads="1"/>
          </p:cNvSpPr>
          <p:nvPr>
            <p:ph type="body" idx="1"/>
          </p:nvPr>
        </p:nvSpPr>
        <p:spPr>
          <a:xfrm>
            <a:off x="495300" y="1600200"/>
            <a:ext cx="9410700" cy="4525963"/>
          </a:xfrm>
        </p:spPr>
        <p:txBody>
          <a:bodyPr/>
          <a:lstStyle/>
          <a:p>
            <a:r>
              <a:rPr lang="en-GB" sz="2000" dirty="0" smtClean="0"/>
              <a:t>MGD 2014 and beyond </a:t>
            </a:r>
          </a:p>
          <a:p>
            <a:r>
              <a:rPr lang="en-GB" sz="2000" dirty="0" smtClean="0"/>
              <a:t>Feedback from in-country use </a:t>
            </a:r>
            <a:endParaRPr lang="en-GB" sz="2000" noProof="0" dirty="0" smtClean="0"/>
          </a:p>
          <a:p>
            <a:r>
              <a:rPr lang="en-GB" sz="2000" dirty="0" smtClean="0"/>
              <a:t>MGD Portal Prototype </a:t>
            </a:r>
            <a:endParaRPr lang="en-GB" sz="2000" noProof="0" dirty="0" smtClean="0"/>
          </a:p>
          <a:p>
            <a:endParaRPr lang="en-GB" sz="2000" noProof="0" dirty="0" smtClean="0"/>
          </a:p>
          <a:p>
            <a:endParaRPr lang="en-GB" sz="2000" noProof="0" dirty="0" smtClean="0"/>
          </a:p>
          <a:p>
            <a:pPr marL="0" indent="0">
              <a:buNone/>
            </a:pPr>
            <a:endParaRPr lang="en-GB" sz="2000" noProof="0" dirty="0" smtClean="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083" name="Picture 11" descr="GFOILead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5872882"/>
            <a:ext cx="9528175" cy="96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615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34" y="920306"/>
            <a:ext cx="7897759" cy="5840222"/>
          </a:xfrm>
          <a:prstGeom prst="rect">
            <a:avLst/>
          </a:prstGeom>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Demonstration</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215487436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1371629"/>
            <a:ext cx="6538454" cy="4835045"/>
          </a:xfrm>
          <a:prstGeom prst="rect">
            <a:avLst/>
          </a:prstGeom>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Login </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6" name="Line Callout 1 5"/>
          <p:cNvSpPr/>
          <p:nvPr/>
        </p:nvSpPr>
        <p:spPr bwMode="auto">
          <a:xfrm>
            <a:off x="7148052" y="1514168"/>
            <a:ext cx="2563723" cy="4572000"/>
          </a:xfrm>
          <a:prstGeom prst="borderCallout1">
            <a:avLst>
              <a:gd name="adj1" fmla="val 18750"/>
              <a:gd name="adj2" fmla="val -8333"/>
              <a:gd name="adj3" fmla="val 14601"/>
              <a:gd name="adj4" fmla="val -51549"/>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Users can create a profile and login to the portal to save information relating to:</a:t>
            </a: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r>
              <a:rPr lang="en-NZ" sz="1800" dirty="0" smtClean="0">
                <a:solidFill>
                  <a:schemeClr val="tx1"/>
                </a:solidFill>
                <a:cs typeface="Arial" charset="0"/>
              </a:rPr>
              <a:t>their progress through the MRV design and implementation</a:t>
            </a: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r>
              <a:rPr lang="en-NZ" sz="1800" dirty="0">
                <a:solidFill>
                  <a:schemeClr val="tx1"/>
                </a:solidFill>
                <a:cs typeface="Arial" charset="0"/>
              </a:rPr>
              <a:t>d</a:t>
            </a:r>
            <a:r>
              <a:rPr kumimoji="0" lang="en-NZ" sz="1800" b="0" i="0" u="none" strike="noStrike" cap="none" normalizeH="0" baseline="0" dirty="0" smtClean="0">
                <a:ln>
                  <a:noFill/>
                </a:ln>
                <a:solidFill>
                  <a:schemeClr val="tx1"/>
                </a:solidFill>
                <a:effectLst/>
                <a:cs typeface="Arial" charset="0"/>
              </a:rPr>
              <a:t>ata needs / requests</a:t>
            </a: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NZ" sz="1800" b="0" i="0" u="none" strike="noStrike" cap="none" normalizeH="0" baseline="0" dirty="0" smtClean="0">
                <a:ln>
                  <a:noFill/>
                </a:ln>
                <a:solidFill>
                  <a:schemeClr val="tx1"/>
                </a:solidFill>
                <a:effectLst/>
                <a:cs typeface="Arial" charset="0"/>
              </a:rPr>
              <a:t>capacity building/training requests</a:t>
            </a: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NZ" sz="1800" b="0" i="0" u="none" strike="noStrike" cap="none" normalizeH="0" baseline="0" dirty="0" smtClean="0">
                <a:ln>
                  <a:noFill/>
                </a:ln>
                <a:solidFill>
                  <a:schemeClr val="tx1"/>
                </a:solidFill>
                <a:effectLst/>
                <a:cs typeface="Arial" charset="0"/>
              </a:rPr>
              <a:t>R&amp;D interests / activities</a:t>
            </a: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194625934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Prototype </a:t>
            </a:r>
            <a:r>
              <a:rPr lang="en-GB" sz="3600" dirty="0" smtClean="0">
                <a:solidFill>
                  <a:schemeClr val="tx1"/>
                </a:solidFill>
              </a:rPr>
              <a:t>- Profile</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sp>
        <p:nvSpPr>
          <p:cNvPr id="3" name="Up Arrow 2"/>
          <p:cNvSpPr/>
          <p:nvPr/>
        </p:nvSpPr>
        <p:spPr bwMode="auto">
          <a:xfrm>
            <a:off x="850900" y="2362200"/>
            <a:ext cx="1803400" cy="2705100"/>
          </a:xfrm>
          <a:prstGeom prst="up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4" name="Rectangle 3"/>
          <p:cNvSpPr/>
          <p:nvPr/>
        </p:nvSpPr>
        <p:spPr bwMode="auto">
          <a:xfrm>
            <a:off x="850900" y="3009900"/>
            <a:ext cx="2146300"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5" name="Content Placeholder 4"/>
          <p:cNvSpPr>
            <a:spLocks noGrp="1"/>
          </p:cNvSpPr>
          <p:nvPr>
            <p:ph idx="1"/>
          </p:nvPr>
        </p:nvSpPr>
        <p:spPr/>
        <p:txBody>
          <a:bodyPr/>
          <a:lstStyle/>
          <a:p>
            <a:r>
              <a:rPr lang="en-NZ" sz="2800" dirty="0" smtClean="0"/>
              <a:t>User works through a series of decision trees and checklists to define circumstances and tailor guidance</a:t>
            </a:r>
          </a:p>
          <a:p>
            <a:pPr lvl="1"/>
            <a:r>
              <a:rPr lang="en-NZ" sz="2400" dirty="0" smtClean="0"/>
              <a:t>This could be linked to </a:t>
            </a:r>
            <a:r>
              <a:rPr lang="en-NZ" sz="2400" dirty="0" err="1" smtClean="0"/>
              <a:t>Silvacarbon</a:t>
            </a:r>
            <a:r>
              <a:rPr lang="en-NZ" sz="2400" dirty="0" smtClean="0"/>
              <a:t> processes</a:t>
            </a:r>
          </a:p>
          <a:p>
            <a:endParaRPr lang="en-NZ" sz="2800" dirty="0"/>
          </a:p>
          <a:p>
            <a:r>
              <a:rPr lang="en-NZ" sz="2800" dirty="0" smtClean="0"/>
              <a:t>Guidance is presented in a hierarchical framework of Themes, Concepts, Tasks and Actions</a:t>
            </a:r>
          </a:p>
          <a:p>
            <a:pPr lvl="1"/>
            <a:r>
              <a:rPr lang="en-NZ" sz="2400" dirty="0" smtClean="0"/>
              <a:t>These match the MGD heading structure </a:t>
            </a:r>
          </a:p>
          <a:p>
            <a:endParaRPr lang="en-NZ" sz="2800" dirty="0"/>
          </a:p>
          <a:p>
            <a:r>
              <a:rPr lang="en-NZ" sz="2800" dirty="0" smtClean="0"/>
              <a:t>Visual aides represented as progress pyramids and worksheets respond dynamically when tasks are commenced and completed  </a:t>
            </a:r>
          </a:p>
          <a:p>
            <a:endParaRPr lang="en-NZ" sz="2800" dirty="0"/>
          </a:p>
          <a:p>
            <a:endParaRPr lang="en-NZ" sz="2800" dirty="0" smtClean="0"/>
          </a:p>
          <a:p>
            <a:pPr marL="0" indent="0" algn="ctr">
              <a:buNone/>
            </a:pPr>
            <a:endParaRPr lang="en-NZ" sz="2800" dirty="0" smtClean="0"/>
          </a:p>
        </p:txBody>
      </p:sp>
    </p:spTree>
    <p:extLst>
      <p:ext uri="{BB962C8B-B14F-4D97-AF65-F5344CB8AC3E}">
        <p14:creationId xmlns:p14="http://schemas.microsoft.com/office/powerpoint/2010/main" val="21200586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68" y="928283"/>
            <a:ext cx="7927257" cy="5862034"/>
          </a:xfrm>
          <a:prstGeom prst="rect">
            <a:avLst/>
          </a:prstGeom>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Themes</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6" name="Line Callout 1 5"/>
          <p:cNvSpPr/>
          <p:nvPr/>
        </p:nvSpPr>
        <p:spPr bwMode="auto">
          <a:xfrm>
            <a:off x="5520851" y="3633156"/>
            <a:ext cx="3006174" cy="1194483"/>
          </a:xfrm>
          <a:prstGeom prst="borderCallout1">
            <a:avLst>
              <a:gd name="adj1" fmla="val 47560"/>
              <a:gd name="adj2" fmla="val -4735"/>
              <a:gd name="adj3" fmla="val 77382"/>
              <a:gd name="adj4" fmla="val -68019"/>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The </a:t>
            </a:r>
            <a:r>
              <a:rPr lang="en-NZ" sz="1800" b="1" dirty="0" smtClean="0">
                <a:solidFill>
                  <a:schemeClr val="tx1"/>
                </a:solidFill>
                <a:cs typeface="Arial" charset="0"/>
              </a:rPr>
              <a:t>Themes</a:t>
            </a:r>
            <a:r>
              <a:rPr lang="en-NZ" sz="1800" dirty="0" smtClean="0">
                <a:solidFill>
                  <a:schemeClr val="tx1"/>
                </a:solidFill>
                <a:cs typeface="Arial" charset="0"/>
              </a:rPr>
              <a:t> of the MRV system are consistent with the main headings of the MGD. </a:t>
            </a:r>
            <a:endParaRPr kumimoji="0" lang="en-NZ" sz="1800" b="0" i="0" u="none" strike="noStrike" cap="none" normalizeH="0" baseline="0" dirty="0" smtClean="0">
              <a:ln>
                <a:noFill/>
              </a:ln>
              <a:solidFill>
                <a:schemeClr val="tx1"/>
              </a:solidFill>
              <a:effectLst/>
              <a:cs typeface="Arial" charset="0"/>
            </a:endParaRP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356707494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35" y="895890"/>
            <a:ext cx="7938233" cy="5870151"/>
          </a:xfrm>
          <a:prstGeom prst="rect">
            <a:avLst/>
          </a:prstGeom>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Themes</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6" name="Line Callout 1 5"/>
          <p:cNvSpPr/>
          <p:nvPr/>
        </p:nvSpPr>
        <p:spPr bwMode="auto">
          <a:xfrm>
            <a:off x="5932659" y="2100501"/>
            <a:ext cx="2594366" cy="1268360"/>
          </a:xfrm>
          <a:prstGeom prst="borderCallout1">
            <a:avLst>
              <a:gd name="adj1" fmla="val 45062"/>
              <a:gd name="adj2" fmla="val -5648"/>
              <a:gd name="adj3" fmla="val 96296"/>
              <a:gd name="adj4" fmla="val -51284"/>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If </a:t>
            </a:r>
            <a:r>
              <a:rPr lang="en-NZ" sz="1800" b="1" dirty="0" smtClean="0">
                <a:solidFill>
                  <a:schemeClr val="tx1"/>
                </a:solidFill>
                <a:cs typeface="Arial" charset="0"/>
              </a:rPr>
              <a:t>themes</a:t>
            </a:r>
            <a:r>
              <a:rPr lang="en-NZ" sz="1800" dirty="0" smtClean="0">
                <a:solidFill>
                  <a:schemeClr val="tx1"/>
                </a:solidFill>
                <a:cs typeface="Arial" charset="0"/>
              </a:rPr>
              <a:t> are incomplete, segments of the pyramid remain white  </a:t>
            </a:r>
            <a:endParaRPr kumimoji="0" lang="en-NZ" sz="1800" b="0" i="0" u="none" strike="noStrike" cap="none" normalizeH="0" baseline="0" dirty="0" smtClean="0">
              <a:ln>
                <a:noFill/>
              </a:ln>
              <a:solidFill>
                <a:schemeClr val="tx1"/>
              </a:solidFill>
              <a:effectLst/>
              <a:cs typeface="Arial" charset="0"/>
            </a:endParaRP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NZ" sz="1800" b="0" i="0" u="none" strike="noStrike" cap="none" normalizeH="0" baseline="0" dirty="0">
              <a:ln>
                <a:noFill/>
              </a:ln>
              <a:solidFill>
                <a:schemeClr val="tx1"/>
              </a:solidFill>
              <a:effectLst/>
              <a:cs typeface="Arial" charset="0"/>
            </a:endParaRPr>
          </a:p>
        </p:txBody>
      </p:sp>
      <p:sp>
        <p:nvSpPr>
          <p:cNvPr id="8" name="Line Callout 1 7"/>
          <p:cNvSpPr/>
          <p:nvPr/>
        </p:nvSpPr>
        <p:spPr bwMode="auto">
          <a:xfrm>
            <a:off x="5929525" y="3755923"/>
            <a:ext cx="2594366" cy="1516766"/>
          </a:xfrm>
          <a:prstGeom prst="borderCallout1">
            <a:avLst>
              <a:gd name="adj1" fmla="val 45062"/>
              <a:gd name="adj2" fmla="val -5648"/>
              <a:gd name="adj3" fmla="val 48234"/>
              <a:gd name="adj4" fmla="val -99794"/>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The user can click on a </a:t>
            </a:r>
            <a:r>
              <a:rPr lang="en-NZ" sz="1800" b="1" dirty="0" smtClean="0">
                <a:solidFill>
                  <a:schemeClr val="tx1"/>
                </a:solidFill>
                <a:cs typeface="Arial" charset="0"/>
              </a:rPr>
              <a:t>theme</a:t>
            </a:r>
            <a:r>
              <a:rPr lang="en-NZ" sz="1800" dirty="0" smtClean="0">
                <a:solidFill>
                  <a:schemeClr val="tx1"/>
                </a:solidFill>
                <a:cs typeface="Arial" charset="0"/>
              </a:rPr>
              <a:t> to progress down a layer to </a:t>
            </a:r>
            <a:r>
              <a:rPr lang="en-NZ" sz="1800" b="1" dirty="0" smtClean="0">
                <a:solidFill>
                  <a:schemeClr val="tx1"/>
                </a:solidFill>
                <a:cs typeface="Arial" charset="0"/>
              </a:rPr>
              <a:t>concepts</a:t>
            </a:r>
            <a:r>
              <a:rPr lang="en-NZ" sz="1800" dirty="0" smtClean="0">
                <a:solidFill>
                  <a:schemeClr val="tx1"/>
                </a:solidFill>
                <a:cs typeface="Arial" charset="0"/>
              </a:rPr>
              <a:t> (second level headings)</a:t>
            </a:r>
            <a:endParaRPr kumimoji="0" lang="en-NZ" sz="1800" b="0" i="0" u="none" strike="noStrike" cap="none" normalizeH="0" baseline="0" dirty="0" smtClean="0">
              <a:ln>
                <a:noFill/>
              </a:ln>
              <a:solidFill>
                <a:schemeClr val="tx1"/>
              </a:solidFill>
              <a:effectLst/>
              <a:cs typeface="Arial" charset="0"/>
            </a:endParaRP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89041132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41" y="913072"/>
            <a:ext cx="7839911" cy="5797444"/>
          </a:xfrm>
          <a:prstGeom prst="rect">
            <a:avLst/>
          </a:prstGeom>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Concepts</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6" name="Line Callout 1 5"/>
          <p:cNvSpPr/>
          <p:nvPr/>
        </p:nvSpPr>
        <p:spPr bwMode="auto">
          <a:xfrm>
            <a:off x="5776486" y="2080837"/>
            <a:ext cx="2594366" cy="1268360"/>
          </a:xfrm>
          <a:prstGeom prst="borderCallout1">
            <a:avLst>
              <a:gd name="adj1" fmla="val 45062"/>
              <a:gd name="adj2" fmla="val -5648"/>
              <a:gd name="adj3" fmla="val 96296"/>
              <a:gd name="adj4" fmla="val -51284"/>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The </a:t>
            </a:r>
            <a:r>
              <a:rPr lang="en-NZ" sz="1800" b="1" dirty="0" smtClean="0">
                <a:solidFill>
                  <a:schemeClr val="tx1"/>
                </a:solidFill>
                <a:cs typeface="Arial" charset="0"/>
              </a:rPr>
              <a:t>concept</a:t>
            </a:r>
            <a:r>
              <a:rPr lang="en-NZ" sz="1800" dirty="0" smtClean="0">
                <a:solidFill>
                  <a:schemeClr val="tx1"/>
                </a:solidFill>
                <a:cs typeface="Arial" charset="0"/>
              </a:rPr>
              <a:t> pyramids presents guidance on a logical order for completion. </a:t>
            </a:r>
            <a:endParaRPr kumimoji="0" lang="en-NZ" sz="1800" b="0" i="0" u="none" strike="noStrike" cap="none" normalizeH="0" baseline="0" dirty="0" smtClean="0">
              <a:ln>
                <a:noFill/>
              </a:ln>
              <a:solidFill>
                <a:schemeClr val="tx1"/>
              </a:solidFill>
              <a:effectLst/>
              <a:cs typeface="Arial" charset="0"/>
            </a:endParaRP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NZ" sz="1800" b="0" i="0" u="none" strike="noStrike" cap="none" normalizeH="0" baseline="0" dirty="0">
              <a:ln>
                <a:noFill/>
              </a:ln>
              <a:solidFill>
                <a:schemeClr val="tx1"/>
              </a:solidFill>
              <a:effectLst/>
              <a:cs typeface="Arial" charset="0"/>
            </a:endParaRPr>
          </a:p>
        </p:txBody>
      </p:sp>
      <p:sp>
        <p:nvSpPr>
          <p:cNvPr id="8" name="Line Callout 1 7"/>
          <p:cNvSpPr/>
          <p:nvPr/>
        </p:nvSpPr>
        <p:spPr bwMode="auto">
          <a:xfrm>
            <a:off x="5776486" y="3628104"/>
            <a:ext cx="2594366" cy="2123768"/>
          </a:xfrm>
          <a:prstGeom prst="borderCallout1">
            <a:avLst>
              <a:gd name="adj1" fmla="val 45062"/>
              <a:gd name="adj2" fmla="val -5648"/>
              <a:gd name="adj3" fmla="val 30646"/>
              <a:gd name="adj4" fmla="val -85772"/>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For example: the </a:t>
            </a:r>
            <a:r>
              <a:rPr lang="en-NZ" sz="1800" b="1" dirty="0" smtClean="0">
                <a:solidFill>
                  <a:schemeClr val="tx1"/>
                </a:solidFill>
                <a:cs typeface="Arial" charset="0"/>
              </a:rPr>
              <a:t>theme</a:t>
            </a:r>
            <a:r>
              <a:rPr lang="en-NZ" sz="1800" dirty="0" smtClean="0">
                <a:solidFill>
                  <a:schemeClr val="tx1"/>
                </a:solidFill>
                <a:cs typeface="Arial" charset="0"/>
              </a:rPr>
              <a:t> of ‘Institutional Arrangements’ suggests that certain </a:t>
            </a:r>
            <a:r>
              <a:rPr lang="en-NZ" sz="1800" b="1" dirty="0" smtClean="0">
                <a:solidFill>
                  <a:schemeClr val="tx1"/>
                </a:solidFill>
                <a:cs typeface="Arial" charset="0"/>
              </a:rPr>
              <a:t>concepts</a:t>
            </a:r>
            <a:r>
              <a:rPr lang="en-NZ" sz="1800" dirty="0" smtClean="0">
                <a:solidFill>
                  <a:schemeClr val="tx1"/>
                </a:solidFill>
                <a:cs typeface="Arial" charset="0"/>
              </a:rPr>
              <a:t> (in white) should be completed before others (in </a:t>
            </a:r>
            <a:r>
              <a:rPr lang="en-NZ" sz="1800" b="1" dirty="0" smtClean="0">
                <a:solidFill>
                  <a:schemeClr val="tx1"/>
                </a:solidFill>
                <a:cs typeface="Arial" charset="0"/>
              </a:rPr>
              <a:t>grey</a:t>
            </a:r>
            <a:r>
              <a:rPr lang="en-NZ" sz="1800" dirty="0" smtClean="0">
                <a:solidFill>
                  <a:schemeClr val="tx1"/>
                </a:solidFill>
                <a:cs typeface="Arial" charset="0"/>
              </a:rPr>
              <a:t>). </a:t>
            </a:r>
            <a:endParaRPr kumimoji="0" lang="en-NZ" sz="1800" b="0" i="0" u="none" strike="noStrike" cap="none" normalizeH="0" baseline="0" dirty="0" smtClean="0">
              <a:ln>
                <a:noFill/>
              </a:ln>
              <a:solidFill>
                <a:schemeClr val="tx1"/>
              </a:solidFill>
              <a:effectLst/>
              <a:cs typeface="Arial" charset="0"/>
            </a:endParaRP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380506438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Worksheets</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099" y="1815929"/>
            <a:ext cx="7924799" cy="4259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Callout 1 7"/>
          <p:cNvSpPr/>
          <p:nvPr/>
        </p:nvSpPr>
        <p:spPr bwMode="auto">
          <a:xfrm>
            <a:off x="7262474" y="3578114"/>
            <a:ext cx="2594366" cy="1475665"/>
          </a:xfrm>
          <a:prstGeom prst="borderCallout1">
            <a:avLst>
              <a:gd name="adj1" fmla="val 45062"/>
              <a:gd name="adj2" fmla="val -5648"/>
              <a:gd name="adj3" fmla="val 7149"/>
              <a:gd name="adj4" fmla="val -58106"/>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The user can click on a </a:t>
            </a:r>
            <a:r>
              <a:rPr lang="en-NZ" sz="1800" b="1" dirty="0" smtClean="0">
                <a:solidFill>
                  <a:schemeClr val="tx1"/>
                </a:solidFill>
                <a:cs typeface="Arial" charset="0"/>
              </a:rPr>
              <a:t>concept </a:t>
            </a:r>
            <a:r>
              <a:rPr lang="en-NZ" sz="1800" dirty="0" smtClean="0">
                <a:solidFill>
                  <a:schemeClr val="tx1"/>
                </a:solidFill>
                <a:cs typeface="Arial" charset="0"/>
              </a:rPr>
              <a:t>within the </a:t>
            </a:r>
            <a:r>
              <a:rPr lang="en-NZ" sz="1800" b="1" dirty="0" smtClean="0">
                <a:solidFill>
                  <a:schemeClr val="tx1"/>
                </a:solidFill>
                <a:cs typeface="Arial" charset="0"/>
              </a:rPr>
              <a:t>thematic </a:t>
            </a:r>
            <a:r>
              <a:rPr lang="en-NZ" sz="1800" dirty="0" smtClean="0">
                <a:solidFill>
                  <a:schemeClr val="tx1"/>
                </a:solidFill>
                <a:cs typeface="Arial" charset="0"/>
              </a:rPr>
              <a:t>pyramid and a </a:t>
            </a:r>
            <a:r>
              <a:rPr lang="en-NZ" sz="1800" b="1" dirty="0" smtClean="0">
                <a:solidFill>
                  <a:schemeClr val="tx1"/>
                </a:solidFill>
                <a:cs typeface="Arial" charset="0"/>
              </a:rPr>
              <a:t>task</a:t>
            </a:r>
            <a:r>
              <a:rPr lang="en-NZ" sz="1800" dirty="0" smtClean="0">
                <a:solidFill>
                  <a:schemeClr val="tx1"/>
                </a:solidFill>
                <a:cs typeface="Arial" charset="0"/>
              </a:rPr>
              <a:t> worksheet will load</a:t>
            </a:r>
            <a:endParaRPr kumimoji="0" lang="en-NZ" sz="1800" b="0" i="0" u="none" strike="noStrike" cap="none" normalizeH="0" baseline="0" dirty="0" smtClean="0">
              <a:ln>
                <a:noFill/>
              </a:ln>
              <a:solidFill>
                <a:schemeClr val="tx1"/>
              </a:solidFill>
              <a:effectLst/>
              <a:cs typeface="Arial" charset="0"/>
            </a:endParaRP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79345340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Worksheets</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59" y="1493677"/>
            <a:ext cx="7538081" cy="405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Callout 1 7"/>
          <p:cNvSpPr/>
          <p:nvPr/>
        </p:nvSpPr>
        <p:spPr bwMode="auto">
          <a:xfrm>
            <a:off x="7738639" y="1493676"/>
            <a:ext cx="1965800" cy="4680982"/>
          </a:xfrm>
          <a:prstGeom prst="borderCallout1">
            <a:avLst>
              <a:gd name="adj1" fmla="val 45062"/>
              <a:gd name="adj2" fmla="val -5648"/>
              <a:gd name="adj3" fmla="val 38866"/>
              <a:gd name="adj4" fmla="val -213523"/>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Within this task worksheet the user can: </a:t>
            </a:r>
          </a:p>
          <a:p>
            <a:pPr marR="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r>
              <a:rPr lang="en-NZ" sz="1600" dirty="0" smtClean="0">
                <a:solidFill>
                  <a:schemeClr val="tx1"/>
                </a:solidFill>
                <a:cs typeface="Arial" charset="0"/>
              </a:rPr>
              <a:t>enter information about the status of certain actions</a:t>
            </a:r>
          </a:p>
          <a:p>
            <a:pPr marR="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r>
              <a:rPr lang="en-NZ" sz="1600" dirty="0" smtClean="0">
                <a:solidFill>
                  <a:schemeClr val="tx1"/>
                </a:solidFill>
                <a:cs typeface="Arial" charset="0"/>
              </a:rPr>
              <a:t>Can specify needs to complete the action</a:t>
            </a:r>
          </a:p>
          <a:p>
            <a:pPr marR="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r>
              <a:rPr lang="en-NZ" sz="1600" dirty="0" smtClean="0">
                <a:solidFill>
                  <a:schemeClr val="tx1"/>
                </a:solidFill>
                <a:cs typeface="Arial" charset="0"/>
              </a:rPr>
              <a:t>Allocate a tag</a:t>
            </a:r>
          </a:p>
          <a:p>
            <a:pPr marR="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r>
              <a:rPr lang="en-NZ" sz="1600" dirty="0" smtClean="0">
                <a:solidFill>
                  <a:schemeClr val="tx1"/>
                </a:solidFill>
                <a:cs typeface="Arial" charset="0"/>
              </a:rPr>
              <a:t>Access relevant supporting information </a:t>
            </a:r>
          </a:p>
          <a:p>
            <a:pPr marR="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r>
              <a:rPr kumimoji="0" lang="en-NZ" sz="1600" b="0" i="0" u="none" strike="noStrike" cap="none" normalizeH="0" baseline="0" dirty="0" smtClean="0">
                <a:ln>
                  <a:noFill/>
                </a:ln>
                <a:solidFill>
                  <a:schemeClr val="tx1"/>
                </a:solidFill>
                <a:effectLst/>
                <a:cs typeface="Arial" charset="0"/>
              </a:rPr>
              <a:t>Write or upload a response</a:t>
            </a:r>
          </a:p>
          <a:p>
            <a:pPr marL="285750" marR="0" indent="-285750" algn="ctr" defTabSz="957263" rtl="0" eaLnBrk="1" fontAlgn="base" latinLnBrk="0" hangingPunct="1">
              <a:lnSpc>
                <a:spcPct val="100000"/>
              </a:lnSpc>
              <a:spcBef>
                <a:spcPct val="20000"/>
              </a:spcBef>
              <a:spcAft>
                <a:spcPct val="0"/>
              </a:spcAft>
              <a:buClrTx/>
              <a:buSzTx/>
              <a:buFont typeface="Arial" panose="020B0604020202020204" pitchFamily="34" charset="0"/>
              <a:buChar char="•"/>
              <a:tabLst/>
            </a:pP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120470977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Worksheets</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683" y="1554481"/>
            <a:ext cx="7424957" cy="399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Callout 1 7"/>
          <p:cNvSpPr/>
          <p:nvPr/>
        </p:nvSpPr>
        <p:spPr bwMode="auto">
          <a:xfrm>
            <a:off x="7856626" y="2617950"/>
            <a:ext cx="1965800" cy="1052879"/>
          </a:xfrm>
          <a:prstGeom prst="borderCallout1">
            <a:avLst>
              <a:gd name="adj1" fmla="val 45062"/>
              <a:gd name="adj2" fmla="val -5648"/>
              <a:gd name="adj3" fmla="val -10628"/>
              <a:gd name="adj4" fmla="val -45467"/>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All the information entered is stored in the users profile</a:t>
            </a: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145634285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17" y="1512565"/>
            <a:ext cx="7604563" cy="427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Worksheets</a:t>
            </a:r>
            <a:endParaRPr lang="en-GB" sz="3600" noProof="0" dirty="0">
              <a:solidFill>
                <a:schemeClr val="tx1"/>
              </a:solidFill>
            </a:endParaRPr>
          </a:p>
        </p:txBody>
      </p:sp>
      <p:sp>
        <p:nvSpPr>
          <p:cNvPr id="3082" name="Rectangle 10"/>
          <p:cNvSpPr>
            <a:spLocks noChangeArrowheads="1"/>
          </p:cNvSpPr>
          <p:nvPr/>
        </p:nvSpPr>
        <p:spPr bwMode="auto">
          <a:xfrm>
            <a:off x="60960" y="5628640"/>
            <a:ext cx="7751420" cy="1221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146800"/>
            <a:ext cx="2757947" cy="711199"/>
          </a:xfrm>
          <a:prstGeom prst="rect">
            <a:avLst/>
          </a:prstGeom>
          <a:noFill/>
          <a:ln w="9525">
            <a:noFill/>
            <a:miter lim="800000"/>
            <a:headEnd/>
            <a:tailEnd/>
          </a:ln>
        </p:spPr>
      </p:pic>
      <p:sp>
        <p:nvSpPr>
          <p:cNvPr id="8" name="Line Callout 1 7"/>
          <p:cNvSpPr/>
          <p:nvPr/>
        </p:nvSpPr>
        <p:spPr bwMode="auto">
          <a:xfrm>
            <a:off x="7812380" y="1205764"/>
            <a:ext cx="1965800" cy="5115819"/>
          </a:xfrm>
          <a:prstGeom prst="borderCallout1">
            <a:avLst>
              <a:gd name="adj1" fmla="val 45062"/>
              <a:gd name="adj2" fmla="val -5648"/>
              <a:gd name="adj3" fmla="val 73773"/>
              <a:gd name="adj4" fmla="val -333596"/>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From the </a:t>
            </a:r>
            <a:r>
              <a:rPr lang="en-NZ" sz="1600" b="1" dirty="0" smtClean="0">
                <a:solidFill>
                  <a:schemeClr val="tx1"/>
                </a:solidFill>
                <a:cs typeface="Arial" charset="0"/>
              </a:rPr>
              <a:t>task</a:t>
            </a:r>
            <a:r>
              <a:rPr lang="en-NZ" sz="1600" dirty="0" smtClean="0">
                <a:solidFill>
                  <a:schemeClr val="tx1"/>
                </a:solidFill>
                <a:cs typeface="Arial" charset="0"/>
              </a:rPr>
              <a:t> page users will be directed to tools relevant to the active </a:t>
            </a:r>
            <a:r>
              <a:rPr lang="en-NZ" sz="1600" b="1" dirty="0" smtClean="0">
                <a:solidFill>
                  <a:schemeClr val="tx1"/>
                </a:solidFill>
                <a:cs typeface="Arial" charset="0"/>
              </a:rPr>
              <a:t>task. </a:t>
            </a:r>
            <a:endParaRPr lang="en-NZ" sz="1600" dirty="0" smtClean="0">
              <a:solidFill>
                <a:schemeClr val="tx1"/>
              </a:solidFill>
              <a:cs typeface="Arial" charset="0"/>
            </a:endParaRPr>
          </a:p>
          <a:p>
            <a:pPr marL="0" marR="0" indent="0" algn="ctr" defTabSz="957263" rtl="0" eaLnBrk="1" fontAlgn="base" latinLnBrk="0" hangingPunct="1">
              <a:lnSpc>
                <a:spcPct val="100000"/>
              </a:lnSpc>
              <a:spcBef>
                <a:spcPct val="20000"/>
              </a:spcBef>
              <a:spcAft>
                <a:spcPct val="0"/>
              </a:spcAft>
              <a:buClrTx/>
              <a:buSzTx/>
              <a:buFontTx/>
              <a:buNone/>
              <a:tabLst/>
            </a:pPr>
            <a:endParaRPr lang="en-NZ" sz="1600" dirty="0" smtClean="0">
              <a:solidFill>
                <a:schemeClr val="tx1"/>
              </a:solidFill>
              <a:cs typeface="Arial" charset="0"/>
            </a:endParaRPr>
          </a:p>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For example a link to the COVE tool would be active on </a:t>
            </a:r>
            <a:r>
              <a:rPr lang="en-NZ" sz="1600" b="1" dirty="0" smtClean="0">
                <a:solidFill>
                  <a:schemeClr val="tx1"/>
                </a:solidFill>
                <a:cs typeface="Arial" charset="0"/>
              </a:rPr>
              <a:t>tasks</a:t>
            </a:r>
            <a:r>
              <a:rPr lang="en-NZ" sz="1600" dirty="0" smtClean="0">
                <a:solidFill>
                  <a:schemeClr val="tx1"/>
                </a:solidFill>
                <a:cs typeface="Arial" charset="0"/>
              </a:rPr>
              <a:t> related to defining remote sensing data sources </a:t>
            </a:r>
          </a:p>
          <a:p>
            <a:pPr marL="0" marR="0" indent="0" algn="ctr" defTabSz="957263" rtl="0" eaLnBrk="1" fontAlgn="base" latinLnBrk="0" hangingPunct="1">
              <a:lnSpc>
                <a:spcPct val="100000"/>
              </a:lnSpc>
              <a:spcBef>
                <a:spcPct val="20000"/>
              </a:spcBef>
              <a:spcAft>
                <a:spcPct val="0"/>
              </a:spcAft>
              <a:buClrTx/>
              <a:buSzTx/>
              <a:buFontTx/>
              <a:buNone/>
              <a:tabLst/>
            </a:pPr>
            <a:r>
              <a:rPr lang="en-NZ" sz="1600" b="1" dirty="0" smtClean="0">
                <a:solidFill>
                  <a:schemeClr val="tx1"/>
                </a:solidFill>
                <a:cs typeface="Arial" charset="0"/>
              </a:rPr>
              <a:t>OR</a:t>
            </a:r>
          </a:p>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Links to the GOFC-GOLD training material on decisions relating to Reference Levels  </a:t>
            </a: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168806143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MGD 2014 and beyond</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35691" y="1600200"/>
            <a:ext cx="6034617" cy="4525963"/>
          </a:xfrm>
          <a:prstGeom prst="rect">
            <a:avLst/>
          </a:prstGeom>
        </p:spPr>
      </p:pic>
    </p:spTree>
    <p:extLst>
      <p:ext uri="{BB962C8B-B14F-4D97-AF65-F5344CB8AC3E}">
        <p14:creationId xmlns:p14="http://schemas.microsoft.com/office/powerpoint/2010/main" val="416603206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Worksheets</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586" y="1564641"/>
            <a:ext cx="7406054" cy="3980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Callout 1 7"/>
          <p:cNvSpPr/>
          <p:nvPr/>
        </p:nvSpPr>
        <p:spPr bwMode="auto">
          <a:xfrm>
            <a:off x="7812380" y="1396181"/>
            <a:ext cx="1965800" cy="4149214"/>
          </a:xfrm>
          <a:prstGeom prst="borderCallout1">
            <a:avLst>
              <a:gd name="adj1" fmla="val 45062"/>
              <a:gd name="adj2" fmla="val -5648"/>
              <a:gd name="adj3" fmla="val 79341"/>
              <a:gd name="adj4" fmla="val -288181"/>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Users will be directed to external support relevant to the current </a:t>
            </a:r>
            <a:r>
              <a:rPr lang="en-NZ" sz="1600" b="1" dirty="0" smtClean="0">
                <a:solidFill>
                  <a:schemeClr val="tx1"/>
                </a:solidFill>
                <a:cs typeface="Arial" charset="0"/>
              </a:rPr>
              <a:t>task. </a:t>
            </a:r>
            <a:endParaRPr lang="en-NZ" sz="1600" dirty="0" smtClean="0">
              <a:solidFill>
                <a:schemeClr val="tx1"/>
              </a:solidFill>
              <a:cs typeface="Arial" charset="0"/>
            </a:endParaRPr>
          </a:p>
          <a:p>
            <a:pPr marL="0" marR="0" indent="0" algn="ctr" defTabSz="957263" rtl="0" eaLnBrk="1" fontAlgn="base" latinLnBrk="0" hangingPunct="1">
              <a:lnSpc>
                <a:spcPct val="100000"/>
              </a:lnSpc>
              <a:spcBef>
                <a:spcPct val="20000"/>
              </a:spcBef>
              <a:spcAft>
                <a:spcPct val="0"/>
              </a:spcAft>
              <a:buClrTx/>
              <a:buSzTx/>
              <a:buFontTx/>
              <a:buNone/>
              <a:tabLst/>
            </a:pPr>
            <a:endParaRPr lang="en-NZ" sz="1600" dirty="0" smtClean="0">
              <a:solidFill>
                <a:schemeClr val="tx1"/>
              </a:solidFill>
              <a:cs typeface="Arial" charset="0"/>
            </a:endParaRPr>
          </a:p>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This could include links to or requests for space data tools / capacity building workshop information / training materials / detailed guidance modules / examples and case studies / R&amp;D  </a:t>
            </a: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309972414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0" y="1564640"/>
            <a:ext cx="7640321"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Worksheets</a:t>
            </a:r>
            <a:endParaRPr lang="en-GB" sz="3600" noProof="0" dirty="0">
              <a:solidFill>
                <a:schemeClr val="tx1"/>
              </a:solidFill>
            </a:endParaRPr>
          </a:p>
        </p:txBody>
      </p:sp>
      <p:sp>
        <p:nvSpPr>
          <p:cNvPr id="3082" name="Rectangle 10"/>
          <p:cNvSpPr>
            <a:spLocks noChangeArrowheads="1"/>
          </p:cNvSpPr>
          <p:nvPr/>
        </p:nvSpPr>
        <p:spPr bwMode="auto">
          <a:xfrm>
            <a:off x="-1" y="5699761"/>
            <a:ext cx="7904481" cy="11785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8" name="Line Callout 1 7"/>
          <p:cNvSpPr/>
          <p:nvPr/>
        </p:nvSpPr>
        <p:spPr bwMode="auto">
          <a:xfrm>
            <a:off x="7880552" y="3080565"/>
            <a:ext cx="1965800" cy="2399071"/>
          </a:xfrm>
          <a:prstGeom prst="borderCallout1">
            <a:avLst>
              <a:gd name="adj1" fmla="val 45062"/>
              <a:gd name="adj2" fmla="val -5648"/>
              <a:gd name="adj3" fmla="val 103721"/>
              <a:gd name="adj4" fmla="val -292600"/>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The users profile is provided with any requests to improve communication and appropriate  responses between countries and GFOI partners</a:t>
            </a: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177381888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03680"/>
            <a:ext cx="7769013" cy="4370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Worksheets</a:t>
            </a:r>
            <a:endParaRPr lang="en-GB" sz="3600" noProof="0" dirty="0">
              <a:solidFill>
                <a:schemeClr val="tx1"/>
              </a:solidFill>
            </a:endParaRPr>
          </a:p>
        </p:txBody>
      </p:sp>
      <p:sp>
        <p:nvSpPr>
          <p:cNvPr id="3082" name="Rectangle 10"/>
          <p:cNvSpPr>
            <a:spLocks noChangeArrowheads="1"/>
          </p:cNvSpPr>
          <p:nvPr/>
        </p:nvSpPr>
        <p:spPr bwMode="auto">
          <a:xfrm>
            <a:off x="0" y="5679440"/>
            <a:ext cx="8219440" cy="121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8" name="Line Callout 1 7"/>
          <p:cNvSpPr/>
          <p:nvPr/>
        </p:nvSpPr>
        <p:spPr bwMode="auto">
          <a:xfrm>
            <a:off x="7812380" y="2701577"/>
            <a:ext cx="1965800" cy="2635045"/>
          </a:xfrm>
          <a:prstGeom prst="borderCallout1">
            <a:avLst>
              <a:gd name="adj1" fmla="val 45062"/>
              <a:gd name="adj2" fmla="val -5648"/>
              <a:gd name="adj3" fmla="val 88828"/>
              <a:gd name="adj4" fmla="val -220407"/>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Users will also be able to see related tasks to the one they are working on to improve understanding of the impact on decisions on other elements of the MRV system.</a:t>
            </a:r>
          </a:p>
          <a:p>
            <a:pPr marL="0" marR="0" indent="0" algn="ctr" defTabSz="957263" rtl="0" eaLnBrk="1" fontAlgn="base" latinLnBrk="0" hangingPunct="1">
              <a:lnSpc>
                <a:spcPct val="100000"/>
              </a:lnSpc>
              <a:spcBef>
                <a:spcPct val="20000"/>
              </a:spcBef>
              <a:spcAft>
                <a:spcPct val="0"/>
              </a:spcAft>
              <a:buClrTx/>
              <a:buSzTx/>
              <a:buFontTx/>
              <a:buNone/>
              <a:tabLst/>
            </a:pPr>
            <a:endParaRPr lang="en-NZ" sz="1600" dirty="0" smtClean="0">
              <a:solidFill>
                <a:schemeClr val="tx1"/>
              </a:solidFill>
              <a:cs typeface="Arial" charset="0"/>
            </a:endParaRPr>
          </a:p>
        </p:txBody>
      </p:sp>
    </p:spTree>
    <p:extLst>
      <p:ext uri="{BB962C8B-B14F-4D97-AF65-F5344CB8AC3E}">
        <p14:creationId xmlns:p14="http://schemas.microsoft.com/office/powerpoint/2010/main" val="170777474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68" y="892837"/>
            <a:ext cx="7927257" cy="5862034"/>
          </a:xfrm>
          <a:prstGeom prst="rect">
            <a:avLst/>
          </a:prstGeom>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Concepts</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6" name="Line Callout 1 5"/>
          <p:cNvSpPr/>
          <p:nvPr/>
        </p:nvSpPr>
        <p:spPr bwMode="auto">
          <a:xfrm>
            <a:off x="6561225" y="2415974"/>
            <a:ext cx="1965800" cy="2362503"/>
          </a:xfrm>
          <a:prstGeom prst="borderCallout1">
            <a:avLst>
              <a:gd name="adj1" fmla="val 45062"/>
              <a:gd name="adj2" fmla="val -5648"/>
              <a:gd name="adj3" fmla="val 79840"/>
              <a:gd name="adj4" fmla="val -152503"/>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Once the task worksheets are completed for each concept the progress pyramid is shaded and suggested next steps are shown as white. </a:t>
            </a: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426490085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68" y="892837"/>
            <a:ext cx="7927257" cy="5862034"/>
          </a:xfrm>
          <a:prstGeom prst="rect">
            <a:avLst/>
          </a:prstGeom>
        </p:spPr>
      </p:pic>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Concepts</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6" name="Line Callout 1 5"/>
          <p:cNvSpPr/>
          <p:nvPr/>
        </p:nvSpPr>
        <p:spPr bwMode="auto">
          <a:xfrm>
            <a:off x="6561225" y="2583118"/>
            <a:ext cx="1965800" cy="2342843"/>
          </a:xfrm>
          <a:prstGeom prst="borderCallout1">
            <a:avLst>
              <a:gd name="adj1" fmla="val 45062"/>
              <a:gd name="adj2" fmla="val -5648"/>
              <a:gd name="adj3" fmla="val 89348"/>
              <a:gd name="adj4" fmla="val -184513"/>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600" dirty="0" smtClean="0">
                <a:solidFill>
                  <a:schemeClr val="tx1"/>
                </a:solidFill>
                <a:cs typeface="Arial" charset="0"/>
              </a:rPr>
              <a:t>Design risks are highlighted to encourage action on </a:t>
            </a:r>
            <a:r>
              <a:rPr lang="en-NZ" sz="1600" b="1" dirty="0" smtClean="0">
                <a:solidFill>
                  <a:schemeClr val="tx1"/>
                </a:solidFill>
                <a:cs typeface="Arial" charset="0"/>
              </a:rPr>
              <a:t>tasks</a:t>
            </a:r>
            <a:r>
              <a:rPr lang="en-NZ" sz="1600" dirty="0" smtClean="0">
                <a:solidFill>
                  <a:schemeClr val="tx1"/>
                </a:solidFill>
                <a:cs typeface="Arial" charset="0"/>
              </a:rPr>
              <a:t> which have design decision implications on other </a:t>
            </a:r>
            <a:r>
              <a:rPr lang="en-NZ" sz="1600" b="1" dirty="0" smtClean="0">
                <a:solidFill>
                  <a:schemeClr val="tx1"/>
                </a:solidFill>
                <a:cs typeface="Arial" charset="0"/>
              </a:rPr>
              <a:t>concepts/task</a:t>
            </a:r>
            <a:endParaRPr kumimoji="0" lang="en-NZ" sz="1800" b="1"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379209693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The MGD Portal Prototype – Reference Map</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48" y="1922621"/>
            <a:ext cx="5752243" cy="3091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Callout 1 7"/>
          <p:cNvSpPr/>
          <p:nvPr/>
        </p:nvSpPr>
        <p:spPr bwMode="auto">
          <a:xfrm>
            <a:off x="6806342" y="2147052"/>
            <a:ext cx="2905433" cy="851787"/>
          </a:xfrm>
          <a:prstGeom prst="borderCallout1">
            <a:avLst>
              <a:gd name="adj1" fmla="val 18750"/>
              <a:gd name="adj2" fmla="val -8333"/>
              <a:gd name="adj3" fmla="val 154855"/>
              <a:gd name="adj4" fmla="val -91394"/>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The Portal Reference Map is an intelligent index.</a:t>
            </a:r>
          </a:p>
        </p:txBody>
      </p:sp>
    </p:spTree>
    <p:extLst>
      <p:ext uri="{BB962C8B-B14F-4D97-AF65-F5344CB8AC3E}">
        <p14:creationId xmlns:p14="http://schemas.microsoft.com/office/powerpoint/2010/main" val="398162408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dirty="0">
                <a:solidFill>
                  <a:schemeClr val="tx1"/>
                </a:solidFill>
              </a:rPr>
              <a:t>The MGD Portal Prototype – Reference Map</a:t>
            </a:r>
            <a:endParaRPr lang="en-GB" sz="3600" noProof="0" dirty="0">
              <a:solidFill>
                <a:schemeClr val="tx1"/>
              </a:solidFill>
            </a:endParaRPr>
          </a:p>
        </p:txBody>
      </p:sp>
      <p:sp>
        <p:nvSpPr>
          <p:cNvPr id="3075" name="Rectangle 3"/>
          <p:cNvSpPr>
            <a:spLocks noGrp="1" noChangeArrowheads="1"/>
          </p:cNvSpPr>
          <p:nvPr>
            <p:ph type="body" idx="1"/>
          </p:nvPr>
        </p:nvSpPr>
        <p:spPr>
          <a:xfrm>
            <a:off x="495299" y="1600200"/>
            <a:ext cx="8786353" cy="4525963"/>
          </a:xfrm>
        </p:spPr>
        <p:txBody>
          <a:bodyPr/>
          <a:lstStyle/>
          <a:p>
            <a:pPr>
              <a:lnSpc>
                <a:spcPct val="80000"/>
              </a:lnSpc>
            </a:pPr>
            <a:endParaRPr lang="en-GB" sz="2800" dirty="0"/>
          </a:p>
          <a:p>
            <a:pPr marL="0" indent="0">
              <a:lnSpc>
                <a:spcPct val="80000"/>
              </a:lnSpc>
              <a:buNone/>
            </a:pPr>
            <a:endParaRPr lang="en-GB" sz="2800" dirty="0" smtClean="0"/>
          </a:p>
          <a:p>
            <a:pPr>
              <a:lnSpc>
                <a:spcPct val="80000"/>
              </a:lnSpc>
            </a:pPr>
            <a:endParaRPr lang="en-GB" sz="2800" dirty="0"/>
          </a:p>
          <a:p>
            <a:pPr marL="0" indent="0">
              <a:lnSpc>
                <a:spcPct val="80000"/>
              </a:lnSpc>
              <a:buNone/>
            </a:pPr>
            <a:endParaRPr lang="en-GB" sz="2800" dirty="0" smtClean="0"/>
          </a:p>
          <a:p>
            <a:pPr>
              <a:lnSpc>
                <a:spcPct val="80000"/>
              </a:lnSpc>
            </a:pPr>
            <a:endParaRPr lang="en-GB" sz="1900" dirty="0"/>
          </a:p>
          <a:p>
            <a:pPr marL="0" indent="0">
              <a:lnSpc>
                <a:spcPct val="80000"/>
              </a:lnSpc>
              <a:buNone/>
            </a:pPr>
            <a:endParaRPr lang="en-GB" sz="1900" dirty="0" smtClean="0"/>
          </a:p>
          <a:p>
            <a:pPr>
              <a:lnSpc>
                <a:spcPct val="80000"/>
              </a:lnSpc>
            </a:pPr>
            <a:endParaRPr lang="en-GB" sz="1900" dirty="0"/>
          </a:p>
          <a:p>
            <a:pPr marL="0" indent="0" algn="ctr">
              <a:buNone/>
            </a:pPr>
            <a:endParaRPr lang="en-GB" sz="2000" b="1" i="1" noProof="0" dirty="0"/>
          </a:p>
          <a:p>
            <a:pPr marL="0" indent="0" algn="ctr">
              <a:buNone/>
            </a:pPr>
            <a:endParaRPr lang="en-GB" sz="2000" b="1" noProof="0" dirty="0" smtClean="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79" y="1514577"/>
            <a:ext cx="8707119" cy="468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Callout 1"/>
          <p:cNvSpPr/>
          <p:nvPr/>
        </p:nvSpPr>
        <p:spPr bwMode="auto">
          <a:xfrm>
            <a:off x="1828800" y="4955458"/>
            <a:ext cx="2369574" cy="648929"/>
          </a:xfrm>
          <a:prstGeom prst="leftArrowCallou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3" name="Line Callout 1 2"/>
          <p:cNvSpPr/>
          <p:nvPr/>
        </p:nvSpPr>
        <p:spPr bwMode="auto">
          <a:xfrm>
            <a:off x="1971366" y="4572000"/>
            <a:ext cx="1941871" cy="612648"/>
          </a:xfrm>
          <a:prstGeom prst="borderCallout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4" name="Line Callout 1 3"/>
          <p:cNvSpPr/>
          <p:nvPr/>
        </p:nvSpPr>
        <p:spPr bwMode="auto">
          <a:xfrm>
            <a:off x="2059857" y="4175611"/>
            <a:ext cx="2241755" cy="1009037"/>
          </a:xfrm>
          <a:prstGeom prst="borderCallout1">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All the concepts in the MGD are listed in an index </a:t>
            </a:r>
            <a:endParaRPr kumimoji="0" lang="en-NZ" sz="1800" b="0" i="0" u="none" strike="noStrike" cap="none" normalizeH="0" baseline="0" dirty="0">
              <a:ln>
                <a:noFill/>
              </a:ln>
              <a:solidFill>
                <a:schemeClr val="tx1"/>
              </a:solidFill>
              <a:effectLst/>
              <a:cs typeface="Arial" charset="0"/>
            </a:endParaRPr>
          </a:p>
        </p:txBody>
      </p:sp>
    </p:spTree>
    <p:extLst>
      <p:ext uri="{BB962C8B-B14F-4D97-AF65-F5344CB8AC3E}">
        <p14:creationId xmlns:p14="http://schemas.microsoft.com/office/powerpoint/2010/main" val="99755308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dirty="0">
                <a:solidFill>
                  <a:schemeClr val="tx1"/>
                </a:solidFill>
              </a:rPr>
              <a:t>The MGD Portal Prototype – Reference Map</a:t>
            </a:r>
            <a:endParaRPr lang="en-GB" sz="3600" noProof="0" dirty="0">
              <a:solidFill>
                <a:schemeClr val="tx1"/>
              </a:solidFill>
            </a:endParaRPr>
          </a:p>
        </p:txBody>
      </p:sp>
      <p:sp>
        <p:nvSpPr>
          <p:cNvPr id="3075" name="Rectangle 3"/>
          <p:cNvSpPr>
            <a:spLocks noGrp="1" noChangeArrowheads="1"/>
          </p:cNvSpPr>
          <p:nvPr>
            <p:ph type="body" idx="1"/>
          </p:nvPr>
        </p:nvSpPr>
        <p:spPr>
          <a:xfrm>
            <a:off x="495299" y="1600200"/>
            <a:ext cx="8786353" cy="4525963"/>
          </a:xfrm>
        </p:spPr>
        <p:txBody>
          <a:bodyPr/>
          <a:lstStyle/>
          <a:p>
            <a:pPr>
              <a:lnSpc>
                <a:spcPct val="80000"/>
              </a:lnSpc>
            </a:pPr>
            <a:endParaRPr lang="en-GB" sz="2800" dirty="0"/>
          </a:p>
          <a:p>
            <a:pPr marL="0" indent="0">
              <a:lnSpc>
                <a:spcPct val="80000"/>
              </a:lnSpc>
              <a:buNone/>
            </a:pPr>
            <a:endParaRPr lang="en-GB" sz="2800" dirty="0" smtClean="0"/>
          </a:p>
          <a:p>
            <a:pPr>
              <a:lnSpc>
                <a:spcPct val="80000"/>
              </a:lnSpc>
            </a:pPr>
            <a:endParaRPr lang="en-GB" sz="2800" dirty="0"/>
          </a:p>
          <a:p>
            <a:pPr marL="0" indent="0">
              <a:lnSpc>
                <a:spcPct val="80000"/>
              </a:lnSpc>
              <a:buNone/>
            </a:pPr>
            <a:endParaRPr lang="en-GB" sz="2800" dirty="0" smtClean="0"/>
          </a:p>
          <a:p>
            <a:pPr>
              <a:lnSpc>
                <a:spcPct val="80000"/>
              </a:lnSpc>
            </a:pPr>
            <a:endParaRPr lang="en-GB" sz="1900" dirty="0"/>
          </a:p>
          <a:p>
            <a:pPr marL="0" indent="0">
              <a:lnSpc>
                <a:spcPct val="80000"/>
              </a:lnSpc>
              <a:buNone/>
            </a:pPr>
            <a:endParaRPr lang="en-GB" sz="1900" dirty="0" smtClean="0"/>
          </a:p>
          <a:p>
            <a:pPr>
              <a:lnSpc>
                <a:spcPct val="80000"/>
              </a:lnSpc>
            </a:pPr>
            <a:endParaRPr lang="en-GB" sz="1900" dirty="0"/>
          </a:p>
          <a:p>
            <a:pPr marL="0" indent="0" algn="ctr">
              <a:buNone/>
            </a:pPr>
            <a:endParaRPr lang="en-GB" sz="2000" b="1" i="1" noProof="0" dirty="0"/>
          </a:p>
          <a:p>
            <a:pPr marL="0" indent="0" algn="ctr">
              <a:buNone/>
            </a:pPr>
            <a:endParaRPr lang="en-GB" sz="2000" b="1" noProof="0" dirty="0" smtClean="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21" y="1452881"/>
            <a:ext cx="8789187" cy="472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Callout 1"/>
          <p:cNvSpPr/>
          <p:nvPr/>
        </p:nvSpPr>
        <p:spPr bwMode="auto">
          <a:xfrm>
            <a:off x="1828800" y="4955458"/>
            <a:ext cx="2369574" cy="648929"/>
          </a:xfrm>
          <a:prstGeom prst="leftArrowCallou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3" name="Line Callout 1 2"/>
          <p:cNvSpPr/>
          <p:nvPr/>
        </p:nvSpPr>
        <p:spPr bwMode="auto">
          <a:xfrm>
            <a:off x="1971366" y="4572000"/>
            <a:ext cx="1941871" cy="612648"/>
          </a:xfrm>
          <a:prstGeom prst="borderCallout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10" name="Line Callout 1 9"/>
          <p:cNvSpPr/>
          <p:nvPr/>
        </p:nvSpPr>
        <p:spPr bwMode="auto">
          <a:xfrm>
            <a:off x="3824748" y="4433979"/>
            <a:ext cx="5611760" cy="1501338"/>
          </a:xfrm>
          <a:prstGeom prst="borderCallout1">
            <a:avLst>
              <a:gd name="adj1" fmla="val 18750"/>
              <a:gd name="adj2" fmla="val -8333"/>
              <a:gd name="adj3" fmla="val -45610"/>
              <a:gd name="adj4" fmla="val -15926"/>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Selection of an index concept runs an intelligent search  that returns related concepts/tasks. </a:t>
            </a:r>
          </a:p>
          <a:p>
            <a:pPr marL="0" marR="0" indent="0" algn="ctr" defTabSz="957263" rtl="0" eaLnBrk="1" fontAlgn="base" latinLnBrk="0" hangingPunct="1">
              <a:lnSpc>
                <a:spcPct val="100000"/>
              </a:lnSpc>
              <a:spcBef>
                <a:spcPct val="20000"/>
              </a:spcBef>
              <a:spcAft>
                <a:spcPct val="0"/>
              </a:spcAft>
              <a:buClrTx/>
              <a:buSzTx/>
              <a:buFontTx/>
              <a:buNone/>
              <a:tabLst/>
            </a:pPr>
            <a:r>
              <a:rPr lang="en-NZ" sz="1800" dirty="0" smtClean="0">
                <a:solidFill>
                  <a:schemeClr val="tx1"/>
                </a:solidFill>
                <a:cs typeface="Arial" charset="0"/>
              </a:rPr>
              <a:t>This search is more relevant and targeted than simply returning all instances where the word in mentioned in the MGD.</a:t>
            </a:r>
          </a:p>
        </p:txBody>
      </p:sp>
    </p:spTree>
    <p:extLst>
      <p:ext uri="{BB962C8B-B14F-4D97-AF65-F5344CB8AC3E}">
        <p14:creationId xmlns:p14="http://schemas.microsoft.com/office/powerpoint/2010/main" val="183234686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dirty="0">
                <a:solidFill>
                  <a:schemeClr val="tx1"/>
                </a:solidFill>
              </a:rPr>
              <a:t>The MGD Portal Prototype – Reference Map</a:t>
            </a:r>
            <a:endParaRPr lang="en-GB" sz="3600" noProof="0" dirty="0">
              <a:solidFill>
                <a:schemeClr val="tx1"/>
              </a:solidFill>
            </a:endParaRPr>
          </a:p>
        </p:txBody>
      </p:sp>
      <p:sp>
        <p:nvSpPr>
          <p:cNvPr id="3075" name="Rectangle 3"/>
          <p:cNvSpPr>
            <a:spLocks noGrp="1" noChangeArrowheads="1"/>
          </p:cNvSpPr>
          <p:nvPr>
            <p:ph type="body" idx="1"/>
          </p:nvPr>
        </p:nvSpPr>
        <p:spPr>
          <a:xfrm>
            <a:off x="495299" y="1600200"/>
            <a:ext cx="8786353" cy="4525963"/>
          </a:xfrm>
        </p:spPr>
        <p:txBody>
          <a:bodyPr/>
          <a:lstStyle/>
          <a:p>
            <a:pPr>
              <a:lnSpc>
                <a:spcPct val="80000"/>
              </a:lnSpc>
            </a:pPr>
            <a:endParaRPr lang="en-GB" sz="2800" dirty="0"/>
          </a:p>
          <a:p>
            <a:pPr marL="0" indent="0">
              <a:lnSpc>
                <a:spcPct val="80000"/>
              </a:lnSpc>
              <a:buNone/>
            </a:pPr>
            <a:endParaRPr lang="en-GB" sz="2800" dirty="0" smtClean="0"/>
          </a:p>
          <a:p>
            <a:pPr>
              <a:lnSpc>
                <a:spcPct val="80000"/>
              </a:lnSpc>
            </a:pPr>
            <a:endParaRPr lang="en-GB" sz="2800" dirty="0"/>
          </a:p>
          <a:p>
            <a:pPr marL="0" indent="0">
              <a:lnSpc>
                <a:spcPct val="80000"/>
              </a:lnSpc>
              <a:buNone/>
            </a:pPr>
            <a:endParaRPr lang="en-GB" sz="2800" dirty="0" smtClean="0"/>
          </a:p>
          <a:p>
            <a:pPr>
              <a:lnSpc>
                <a:spcPct val="80000"/>
              </a:lnSpc>
            </a:pPr>
            <a:endParaRPr lang="en-GB" sz="1900" dirty="0"/>
          </a:p>
          <a:p>
            <a:pPr marL="0" indent="0">
              <a:lnSpc>
                <a:spcPct val="80000"/>
              </a:lnSpc>
              <a:buNone/>
            </a:pPr>
            <a:endParaRPr lang="en-GB" sz="1900" dirty="0" smtClean="0"/>
          </a:p>
          <a:p>
            <a:pPr>
              <a:lnSpc>
                <a:spcPct val="80000"/>
              </a:lnSpc>
            </a:pPr>
            <a:endParaRPr lang="en-GB" sz="1900" dirty="0"/>
          </a:p>
          <a:p>
            <a:pPr marL="0" indent="0" algn="ctr">
              <a:buNone/>
            </a:pPr>
            <a:endParaRPr lang="en-GB" sz="2000" b="1" i="1" noProof="0" dirty="0"/>
          </a:p>
          <a:p>
            <a:pPr marL="0" indent="0" algn="ctr">
              <a:buNone/>
            </a:pPr>
            <a:endParaRPr lang="en-GB" sz="2000" b="1" noProof="0" dirty="0" smtClean="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79" y="1597239"/>
            <a:ext cx="8717348" cy="4685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Callout 1"/>
          <p:cNvSpPr/>
          <p:nvPr/>
        </p:nvSpPr>
        <p:spPr bwMode="auto">
          <a:xfrm>
            <a:off x="1828800" y="4955458"/>
            <a:ext cx="2369574" cy="648929"/>
          </a:xfrm>
          <a:prstGeom prst="leftArrowCallou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11" name="Line Callout 1 10"/>
          <p:cNvSpPr/>
          <p:nvPr/>
        </p:nvSpPr>
        <p:spPr bwMode="auto">
          <a:xfrm>
            <a:off x="4952999" y="4120565"/>
            <a:ext cx="3315930" cy="2014764"/>
          </a:xfrm>
          <a:prstGeom prst="borderCallout1">
            <a:avLst>
              <a:gd name="adj1" fmla="val 18750"/>
              <a:gd name="adj2" fmla="val -8333"/>
              <a:gd name="adj3" fmla="val -18365"/>
              <a:gd name="adj4" fmla="val -20882"/>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57263"/>
            <a:r>
              <a:rPr lang="en-NZ" sz="1800" dirty="0" smtClean="0">
                <a:solidFill>
                  <a:schemeClr val="tx1"/>
                </a:solidFill>
                <a:cs typeface="Arial" charset="0"/>
              </a:rPr>
              <a:t>For example, a search </a:t>
            </a:r>
            <a:r>
              <a:rPr lang="en-NZ" sz="1800" dirty="0">
                <a:solidFill>
                  <a:schemeClr val="tx1"/>
                </a:solidFill>
                <a:cs typeface="Arial" charset="0"/>
              </a:rPr>
              <a:t>of ‘Forest Definition’ will direct the reader </a:t>
            </a:r>
            <a:r>
              <a:rPr lang="en-NZ" sz="1800" dirty="0" smtClean="0">
                <a:solidFill>
                  <a:schemeClr val="tx1"/>
                </a:solidFill>
                <a:cs typeface="Arial" charset="0"/>
              </a:rPr>
              <a:t>where Forest Definition is covered but also to </a:t>
            </a:r>
            <a:r>
              <a:rPr lang="en-NZ" sz="1800" dirty="0">
                <a:solidFill>
                  <a:schemeClr val="tx1"/>
                </a:solidFill>
                <a:cs typeface="Arial" charset="0"/>
              </a:rPr>
              <a:t>sections of the </a:t>
            </a:r>
            <a:r>
              <a:rPr lang="en-NZ" sz="1800" dirty="0" smtClean="0">
                <a:solidFill>
                  <a:schemeClr val="tx1"/>
                </a:solidFill>
                <a:cs typeface="Arial" charset="0"/>
              </a:rPr>
              <a:t>MGD </a:t>
            </a:r>
            <a:r>
              <a:rPr lang="en-NZ" sz="1800" dirty="0">
                <a:solidFill>
                  <a:schemeClr val="tx1"/>
                </a:solidFill>
                <a:cs typeface="Arial" charset="0"/>
              </a:rPr>
              <a:t>which are influenced by decisions on ‘Forest Definition’  </a:t>
            </a:r>
          </a:p>
        </p:txBody>
      </p:sp>
    </p:spTree>
    <p:extLst>
      <p:ext uri="{BB962C8B-B14F-4D97-AF65-F5344CB8AC3E}">
        <p14:creationId xmlns:p14="http://schemas.microsoft.com/office/powerpoint/2010/main" val="155294952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dirty="0">
                <a:solidFill>
                  <a:schemeClr val="tx1"/>
                </a:solidFill>
              </a:rPr>
              <a:t>The MGD Portal Prototype – Reference Map</a:t>
            </a:r>
            <a:endParaRPr lang="en-GB" sz="3600" noProof="0" dirty="0">
              <a:solidFill>
                <a:schemeClr val="tx1"/>
              </a:solidFill>
            </a:endParaRPr>
          </a:p>
        </p:txBody>
      </p:sp>
      <p:sp>
        <p:nvSpPr>
          <p:cNvPr id="3075" name="Rectangle 3"/>
          <p:cNvSpPr>
            <a:spLocks noGrp="1" noChangeArrowheads="1"/>
          </p:cNvSpPr>
          <p:nvPr>
            <p:ph type="body" idx="1"/>
          </p:nvPr>
        </p:nvSpPr>
        <p:spPr>
          <a:xfrm>
            <a:off x="495299" y="1600200"/>
            <a:ext cx="8786353" cy="4525963"/>
          </a:xfrm>
        </p:spPr>
        <p:txBody>
          <a:bodyPr/>
          <a:lstStyle/>
          <a:p>
            <a:pPr>
              <a:lnSpc>
                <a:spcPct val="80000"/>
              </a:lnSpc>
            </a:pPr>
            <a:endParaRPr lang="en-GB" sz="2800" dirty="0"/>
          </a:p>
          <a:p>
            <a:pPr marL="0" indent="0">
              <a:lnSpc>
                <a:spcPct val="80000"/>
              </a:lnSpc>
              <a:buNone/>
            </a:pPr>
            <a:endParaRPr lang="en-GB" sz="2800" dirty="0" smtClean="0"/>
          </a:p>
          <a:p>
            <a:pPr>
              <a:lnSpc>
                <a:spcPct val="80000"/>
              </a:lnSpc>
            </a:pPr>
            <a:endParaRPr lang="en-GB" sz="2800" dirty="0"/>
          </a:p>
          <a:p>
            <a:pPr marL="0" indent="0">
              <a:lnSpc>
                <a:spcPct val="80000"/>
              </a:lnSpc>
              <a:buNone/>
            </a:pPr>
            <a:endParaRPr lang="en-GB" sz="2800" dirty="0" smtClean="0"/>
          </a:p>
          <a:p>
            <a:pPr>
              <a:lnSpc>
                <a:spcPct val="80000"/>
              </a:lnSpc>
            </a:pPr>
            <a:endParaRPr lang="en-GB" sz="1900" dirty="0"/>
          </a:p>
          <a:p>
            <a:pPr marL="0" indent="0">
              <a:lnSpc>
                <a:spcPct val="80000"/>
              </a:lnSpc>
              <a:buNone/>
            </a:pPr>
            <a:endParaRPr lang="en-GB" sz="1900" dirty="0" smtClean="0"/>
          </a:p>
          <a:p>
            <a:pPr>
              <a:lnSpc>
                <a:spcPct val="80000"/>
              </a:lnSpc>
            </a:pPr>
            <a:endParaRPr lang="en-GB" sz="1900" dirty="0"/>
          </a:p>
          <a:p>
            <a:pPr marL="0" indent="0" algn="ctr">
              <a:buNone/>
            </a:pPr>
            <a:endParaRPr lang="en-GB" sz="2000" b="1" i="1" noProof="0" dirty="0"/>
          </a:p>
          <a:p>
            <a:pPr marL="0" indent="0" algn="ctr">
              <a:buNone/>
            </a:pPr>
            <a:endParaRPr lang="en-GB" sz="2000" b="1" noProof="0" dirty="0" smtClean="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1439404"/>
            <a:ext cx="8635999" cy="4641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Callout 1"/>
          <p:cNvSpPr/>
          <p:nvPr/>
        </p:nvSpPr>
        <p:spPr bwMode="auto">
          <a:xfrm>
            <a:off x="1828800" y="4955458"/>
            <a:ext cx="2369574" cy="648929"/>
          </a:xfrm>
          <a:prstGeom prst="leftArrowCallou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3" name="Line Callout 1 2"/>
          <p:cNvSpPr/>
          <p:nvPr/>
        </p:nvSpPr>
        <p:spPr bwMode="auto">
          <a:xfrm>
            <a:off x="1971366" y="4572000"/>
            <a:ext cx="1941871" cy="612648"/>
          </a:xfrm>
          <a:prstGeom prst="borderCallout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13" name="Line Callout 1 12"/>
          <p:cNvSpPr/>
          <p:nvPr/>
        </p:nvSpPr>
        <p:spPr bwMode="auto">
          <a:xfrm>
            <a:off x="5763996" y="2917388"/>
            <a:ext cx="2241755" cy="1506800"/>
          </a:xfrm>
          <a:prstGeom prst="borderCallout1">
            <a:avLst>
              <a:gd name="adj1" fmla="val 43996"/>
              <a:gd name="adj2" fmla="val 104454"/>
              <a:gd name="adj3" fmla="val 50101"/>
              <a:gd name="adj4" fmla="val 137078"/>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57263"/>
            <a:r>
              <a:rPr lang="en-NZ" sz="1800" dirty="0" smtClean="0">
                <a:solidFill>
                  <a:schemeClr val="tx1"/>
                </a:solidFill>
                <a:cs typeface="Arial" charset="0"/>
              </a:rPr>
              <a:t>Selection  of a particular section will direct the user to the specific text of the MGD.</a:t>
            </a:r>
            <a:endParaRPr lang="en-NZ" sz="1800" dirty="0">
              <a:solidFill>
                <a:schemeClr val="tx1"/>
              </a:solidFill>
              <a:cs typeface="Arial" charset="0"/>
            </a:endParaRPr>
          </a:p>
        </p:txBody>
      </p:sp>
    </p:spTree>
    <p:extLst>
      <p:ext uri="{BB962C8B-B14F-4D97-AF65-F5344CB8AC3E}">
        <p14:creationId xmlns:p14="http://schemas.microsoft.com/office/powerpoint/2010/main" val="36279330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Methods and Guidance Document</a:t>
            </a:r>
            <a:endParaRPr lang="en-GB" sz="3600" noProof="0" dirty="0">
              <a:solidFill>
                <a:schemeClr val="tx1"/>
              </a:solidFill>
            </a:endParaRPr>
          </a:p>
        </p:txBody>
      </p:sp>
      <p:sp>
        <p:nvSpPr>
          <p:cNvPr id="3075" name="Rectangle 3"/>
          <p:cNvSpPr>
            <a:spLocks noGrp="1" noChangeArrowheads="1"/>
          </p:cNvSpPr>
          <p:nvPr>
            <p:ph type="body" idx="1"/>
          </p:nvPr>
        </p:nvSpPr>
        <p:spPr>
          <a:xfrm>
            <a:off x="344129" y="1600200"/>
            <a:ext cx="7336985" cy="4525963"/>
          </a:xfrm>
        </p:spPr>
        <p:txBody>
          <a:bodyPr/>
          <a:lstStyle/>
          <a:p>
            <a:pPr marL="0" indent="0" algn="ctr">
              <a:buNone/>
            </a:pPr>
            <a:endParaRPr lang="en-GB" sz="2000" b="1" i="1" dirty="0"/>
          </a:p>
          <a:p>
            <a:pPr marL="0" indent="0" algn="ctr">
              <a:buNone/>
            </a:pPr>
            <a:r>
              <a:rPr lang="en-GB" sz="2000" b="1" i="1" dirty="0" smtClean="0"/>
              <a:t>Audience Aim and Objectives</a:t>
            </a:r>
            <a:endParaRPr lang="en-GB" sz="2000" dirty="0" smtClean="0"/>
          </a:p>
          <a:p>
            <a:pPr>
              <a:lnSpc>
                <a:spcPct val="90000"/>
              </a:lnSpc>
            </a:pPr>
            <a:endParaRPr lang="en-GB" sz="2000" dirty="0" smtClean="0"/>
          </a:p>
          <a:p>
            <a:r>
              <a:rPr lang="en-GB" sz="2000" dirty="0"/>
              <a:t>Aimed at technical implementers, negotiators and those responsible for </a:t>
            </a:r>
            <a:r>
              <a:rPr lang="en-GB" sz="2000" dirty="0" smtClean="0"/>
              <a:t>REDD-plus nationally</a:t>
            </a:r>
          </a:p>
          <a:p>
            <a:endParaRPr lang="en-GB" sz="2000" dirty="0"/>
          </a:p>
          <a:p>
            <a:pPr>
              <a:lnSpc>
                <a:spcPct val="90000"/>
              </a:lnSpc>
            </a:pPr>
            <a:r>
              <a:rPr lang="en-GB" sz="2000" dirty="0" smtClean="0"/>
              <a:t>Provides </a:t>
            </a:r>
            <a:r>
              <a:rPr lang="en-GB" sz="2000" dirty="0"/>
              <a:t>operational link between IPCC methods and all </a:t>
            </a:r>
            <a:r>
              <a:rPr lang="en-GB" sz="2000" dirty="0" smtClean="0"/>
              <a:t>REDD+ </a:t>
            </a:r>
            <a:r>
              <a:rPr lang="en-GB" sz="2000" dirty="0"/>
              <a:t>activities identified by UNFCCC </a:t>
            </a:r>
            <a:endParaRPr lang="en-GB" sz="2000" dirty="0" smtClean="0"/>
          </a:p>
          <a:p>
            <a:pPr>
              <a:lnSpc>
                <a:spcPct val="90000"/>
              </a:lnSpc>
            </a:pPr>
            <a:endParaRPr lang="en-GB" sz="2000" dirty="0"/>
          </a:p>
          <a:p>
            <a:pPr>
              <a:lnSpc>
                <a:spcPct val="90000"/>
              </a:lnSpc>
            </a:pPr>
            <a:r>
              <a:rPr lang="en-GB" sz="2000" dirty="0" smtClean="0"/>
              <a:t>Aims to </a:t>
            </a:r>
            <a:r>
              <a:rPr lang="en-GB" sz="2000" dirty="0"/>
              <a:t>assists in </a:t>
            </a:r>
            <a:r>
              <a:rPr lang="en-GB" sz="2000" dirty="0" smtClean="0"/>
              <a:t>the selection of the </a:t>
            </a:r>
            <a:r>
              <a:rPr lang="en-GB" sz="2000" dirty="0"/>
              <a:t>most appropriate technical </a:t>
            </a:r>
            <a:r>
              <a:rPr lang="en-GB" sz="2000" dirty="0" smtClean="0"/>
              <a:t>solutions consistent </a:t>
            </a:r>
            <a:r>
              <a:rPr lang="en-GB" sz="2000" dirty="0"/>
              <a:t>with UNFCCC Warsaw Framework on </a:t>
            </a:r>
            <a:r>
              <a:rPr lang="en-GB" sz="2000" dirty="0" smtClean="0"/>
              <a:t>REDD+</a:t>
            </a:r>
            <a:endParaRPr lang="en-GB" sz="2000" dirty="0"/>
          </a:p>
          <a:p>
            <a:endParaRPr lang="en-GB" sz="2000" dirty="0" smtClean="0"/>
          </a:p>
          <a:p>
            <a:pPr>
              <a:lnSpc>
                <a:spcPct val="90000"/>
              </a:lnSpc>
              <a:buFontTx/>
              <a:buBlip>
                <a:blip r:embed="rId3"/>
              </a:buBlip>
            </a:pPr>
            <a:endParaRPr lang="en-GB" sz="2000" dirty="0"/>
          </a:p>
          <a:p>
            <a:pPr marL="0" indent="0" algn="ctr">
              <a:buNone/>
            </a:pPr>
            <a:endParaRPr lang="en-GB" sz="2000" b="1" i="1" noProof="0" dirty="0"/>
          </a:p>
          <a:p>
            <a:pPr marL="0" indent="0" algn="ctr">
              <a:buNone/>
            </a:pPr>
            <a:endParaRPr lang="en-GB" sz="2000" b="1" noProof="0" dirty="0" smtClean="0"/>
          </a:p>
        </p:txBody>
      </p:sp>
      <p:pic>
        <p:nvPicPr>
          <p:cNvPr id="7" name="Picture 6" descr="MGDCoverV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114" y="2081484"/>
            <a:ext cx="2224886" cy="31406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5" cstate="print"/>
          <a:srcRect/>
          <a:stretch>
            <a:fillRect/>
          </a:stretch>
        </p:blipFill>
        <p:spPr bwMode="auto">
          <a:xfrm>
            <a:off x="7148052" y="6282813"/>
            <a:ext cx="2757947" cy="575186"/>
          </a:xfrm>
          <a:prstGeom prst="rect">
            <a:avLst/>
          </a:prstGeom>
          <a:noFill/>
          <a:ln w="9525">
            <a:noFill/>
            <a:miter lim="800000"/>
            <a:headEnd/>
            <a:tailEnd/>
          </a:ln>
        </p:spPr>
      </p:pic>
      <p:sp>
        <p:nvSpPr>
          <p:cNvPr id="9"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23579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19" y="1534727"/>
            <a:ext cx="8811490" cy="495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Rectangle 2"/>
          <p:cNvSpPr>
            <a:spLocks noGrp="1" noChangeArrowheads="1"/>
          </p:cNvSpPr>
          <p:nvPr>
            <p:ph type="title"/>
          </p:nvPr>
        </p:nvSpPr>
        <p:spPr>
          <a:xfrm>
            <a:off x="508000" y="908050"/>
            <a:ext cx="8915400" cy="360363"/>
          </a:xfrm>
        </p:spPr>
        <p:txBody>
          <a:bodyPr/>
          <a:lstStyle/>
          <a:p>
            <a:r>
              <a:rPr lang="en-GB" sz="3600" dirty="0">
                <a:solidFill>
                  <a:schemeClr val="tx1"/>
                </a:solidFill>
              </a:rPr>
              <a:t>The MGD Portal Prototype – Reference Map</a:t>
            </a:r>
            <a:endParaRPr lang="en-GB" sz="3600" noProof="0" dirty="0">
              <a:solidFill>
                <a:schemeClr val="tx1"/>
              </a:solidFill>
            </a:endParaRPr>
          </a:p>
        </p:txBody>
      </p:sp>
      <p:sp>
        <p:nvSpPr>
          <p:cNvPr id="3075" name="Rectangle 3"/>
          <p:cNvSpPr>
            <a:spLocks noGrp="1" noChangeArrowheads="1"/>
          </p:cNvSpPr>
          <p:nvPr>
            <p:ph type="body" idx="1"/>
          </p:nvPr>
        </p:nvSpPr>
        <p:spPr>
          <a:xfrm>
            <a:off x="495299" y="1600200"/>
            <a:ext cx="8786353" cy="4525963"/>
          </a:xfrm>
        </p:spPr>
        <p:txBody>
          <a:bodyPr/>
          <a:lstStyle/>
          <a:p>
            <a:pPr>
              <a:lnSpc>
                <a:spcPct val="80000"/>
              </a:lnSpc>
            </a:pPr>
            <a:endParaRPr lang="en-GB" sz="2800" dirty="0"/>
          </a:p>
          <a:p>
            <a:pPr marL="0" indent="0">
              <a:lnSpc>
                <a:spcPct val="80000"/>
              </a:lnSpc>
              <a:buNone/>
            </a:pPr>
            <a:endParaRPr lang="en-GB" sz="2800" dirty="0" smtClean="0"/>
          </a:p>
          <a:p>
            <a:pPr>
              <a:lnSpc>
                <a:spcPct val="80000"/>
              </a:lnSpc>
            </a:pPr>
            <a:endParaRPr lang="en-GB" sz="2800" dirty="0"/>
          </a:p>
          <a:p>
            <a:pPr marL="0" indent="0">
              <a:lnSpc>
                <a:spcPct val="80000"/>
              </a:lnSpc>
              <a:buNone/>
            </a:pPr>
            <a:endParaRPr lang="en-GB" sz="2800" dirty="0" smtClean="0"/>
          </a:p>
          <a:p>
            <a:pPr>
              <a:lnSpc>
                <a:spcPct val="80000"/>
              </a:lnSpc>
            </a:pPr>
            <a:endParaRPr lang="en-GB" sz="1900" dirty="0"/>
          </a:p>
          <a:p>
            <a:pPr marL="0" indent="0">
              <a:lnSpc>
                <a:spcPct val="80000"/>
              </a:lnSpc>
              <a:buNone/>
            </a:pPr>
            <a:endParaRPr lang="en-GB" sz="1900" dirty="0" smtClean="0"/>
          </a:p>
          <a:p>
            <a:pPr>
              <a:lnSpc>
                <a:spcPct val="80000"/>
              </a:lnSpc>
            </a:pPr>
            <a:endParaRPr lang="en-GB" sz="1900" dirty="0"/>
          </a:p>
          <a:p>
            <a:pPr marL="0" indent="0" algn="ctr">
              <a:buNone/>
            </a:pPr>
            <a:endParaRPr lang="en-GB" sz="2000" b="1" i="1" noProof="0" dirty="0"/>
          </a:p>
          <a:p>
            <a:pPr marL="0" indent="0" algn="ctr">
              <a:buNone/>
            </a:pPr>
            <a:endParaRPr lang="en-GB" sz="2000" b="1" noProof="0" dirty="0" smtClean="0"/>
          </a:p>
        </p:txBody>
      </p:sp>
      <p:sp>
        <p:nvSpPr>
          <p:cNvPr id="3082" name="Rectangle 10"/>
          <p:cNvSpPr>
            <a:spLocks noChangeArrowheads="1"/>
          </p:cNvSpPr>
          <p:nvPr/>
        </p:nvSpPr>
        <p:spPr bwMode="auto">
          <a:xfrm>
            <a:off x="-1" y="6282812"/>
            <a:ext cx="9247909" cy="575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411932308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 y="6282812"/>
            <a:ext cx="9247909" cy="575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99" y="1476122"/>
            <a:ext cx="9286239" cy="4991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4" name="Rectangle 2"/>
          <p:cNvSpPr>
            <a:spLocks noGrp="1" noChangeArrowheads="1"/>
          </p:cNvSpPr>
          <p:nvPr>
            <p:ph type="title"/>
          </p:nvPr>
        </p:nvSpPr>
        <p:spPr>
          <a:xfrm>
            <a:off x="508000" y="908050"/>
            <a:ext cx="8915400" cy="360363"/>
          </a:xfrm>
        </p:spPr>
        <p:txBody>
          <a:bodyPr/>
          <a:lstStyle/>
          <a:p>
            <a:r>
              <a:rPr lang="en-GB" sz="3600" dirty="0">
                <a:solidFill>
                  <a:schemeClr val="tx1"/>
                </a:solidFill>
              </a:rPr>
              <a:t>The MGD Portal Prototype – Reference Map</a:t>
            </a:r>
            <a:endParaRPr lang="en-GB" sz="3600" noProof="0" dirty="0">
              <a:solidFill>
                <a:schemeClr val="tx1"/>
              </a:solidFill>
            </a:endParaRPr>
          </a:p>
        </p:txBody>
      </p:sp>
      <p:sp>
        <p:nvSpPr>
          <p:cNvPr id="3075" name="Rectangle 3"/>
          <p:cNvSpPr>
            <a:spLocks noGrp="1" noChangeArrowheads="1"/>
          </p:cNvSpPr>
          <p:nvPr>
            <p:ph type="body" idx="1"/>
          </p:nvPr>
        </p:nvSpPr>
        <p:spPr>
          <a:xfrm>
            <a:off x="495299" y="1600200"/>
            <a:ext cx="8786353" cy="4525963"/>
          </a:xfrm>
        </p:spPr>
        <p:txBody>
          <a:bodyPr/>
          <a:lstStyle/>
          <a:p>
            <a:pPr>
              <a:lnSpc>
                <a:spcPct val="80000"/>
              </a:lnSpc>
            </a:pPr>
            <a:endParaRPr lang="en-GB" sz="2800" dirty="0"/>
          </a:p>
          <a:p>
            <a:pPr marL="0" indent="0">
              <a:lnSpc>
                <a:spcPct val="80000"/>
              </a:lnSpc>
              <a:buNone/>
            </a:pPr>
            <a:endParaRPr lang="en-GB" sz="2800" dirty="0" smtClean="0"/>
          </a:p>
          <a:p>
            <a:pPr>
              <a:lnSpc>
                <a:spcPct val="80000"/>
              </a:lnSpc>
            </a:pPr>
            <a:endParaRPr lang="en-GB" sz="2800" dirty="0"/>
          </a:p>
          <a:p>
            <a:pPr marL="0" indent="0">
              <a:lnSpc>
                <a:spcPct val="80000"/>
              </a:lnSpc>
              <a:buNone/>
            </a:pPr>
            <a:endParaRPr lang="en-GB" sz="2800" dirty="0" smtClean="0"/>
          </a:p>
          <a:p>
            <a:pPr>
              <a:lnSpc>
                <a:spcPct val="80000"/>
              </a:lnSpc>
            </a:pPr>
            <a:endParaRPr lang="en-GB" sz="1900" dirty="0"/>
          </a:p>
          <a:p>
            <a:pPr marL="0" indent="0">
              <a:lnSpc>
                <a:spcPct val="80000"/>
              </a:lnSpc>
              <a:buNone/>
            </a:pPr>
            <a:endParaRPr lang="en-GB" sz="1900" dirty="0" smtClean="0"/>
          </a:p>
          <a:p>
            <a:pPr>
              <a:lnSpc>
                <a:spcPct val="80000"/>
              </a:lnSpc>
            </a:pPr>
            <a:endParaRPr lang="en-GB" sz="1900" dirty="0"/>
          </a:p>
          <a:p>
            <a:pPr marL="0" indent="0" algn="ctr">
              <a:buNone/>
            </a:pPr>
            <a:endParaRPr lang="en-GB" sz="2000" b="1" i="1" noProof="0" dirty="0"/>
          </a:p>
          <a:p>
            <a:pPr marL="0" indent="0" algn="ctr">
              <a:buNone/>
            </a:pPr>
            <a:endParaRPr lang="en-GB" sz="2000" b="1" noProof="0" dirty="0" smtClean="0"/>
          </a:p>
        </p:txBody>
      </p:sp>
      <p:pic>
        <p:nvPicPr>
          <p:cNvPr id="7" name="Picture 6"/>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8" name="Line Callout 1 7"/>
          <p:cNvSpPr/>
          <p:nvPr/>
        </p:nvSpPr>
        <p:spPr bwMode="auto">
          <a:xfrm>
            <a:off x="2182269" y="4659043"/>
            <a:ext cx="3315930" cy="815232"/>
          </a:xfrm>
          <a:prstGeom prst="borderCallout1">
            <a:avLst>
              <a:gd name="adj1" fmla="val -6509"/>
              <a:gd name="adj2" fmla="val 50081"/>
              <a:gd name="adj3" fmla="val -86911"/>
              <a:gd name="adj4" fmla="val 71038"/>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57263"/>
            <a:r>
              <a:rPr lang="en-NZ" sz="1800" dirty="0" smtClean="0">
                <a:solidFill>
                  <a:schemeClr val="tx1"/>
                </a:solidFill>
                <a:cs typeface="Arial" charset="0"/>
              </a:rPr>
              <a:t>The index includes the glossary of terms</a:t>
            </a:r>
            <a:endParaRPr lang="en-NZ" sz="1800" dirty="0">
              <a:solidFill>
                <a:schemeClr val="tx1"/>
              </a:solidFill>
              <a:cs typeface="Arial" charset="0"/>
            </a:endParaRPr>
          </a:p>
        </p:txBody>
      </p:sp>
      <p:sp>
        <p:nvSpPr>
          <p:cNvPr id="3" name="Oval 2"/>
          <p:cNvSpPr/>
          <p:nvPr/>
        </p:nvSpPr>
        <p:spPr bwMode="auto">
          <a:xfrm>
            <a:off x="7472516" y="3439477"/>
            <a:ext cx="2172929" cy="57208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
        <p:nvSpPr>
          <p:cNvPr id="5" name="Oval 4"/>
          <p:cNvSpPr/>
          <p:nvPr/>
        </p:nvSpPr>
        <p:spPr bwMode="auto">
          <a:xfrm>
            <a:off x="7312741" y="3999594"/>
            <a:ext cx="2428568" cy="675372"/>
          </a:xfrm>
          <a:prstGeom prst="ellipse">
            <a:avLst/>
          </a:prstGeom>
          <a:noFill/>
          <a:ln>
            <a:solidFill>
              <a:schemeClr val="bg2">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ctr" defTabSz="957263" rtl="0" eaLnBrk="1" fontAlgn="base" latinLnBrk="0" hangingPunct="1">
              <a:lnSpc>
                <a:spcPct val="100000"/>
              </a:lnSpc>
              <a:spcBef>
                <a:spcPct val="20000"/>
              </a:spcBef>
              <a:spcAft>
                <a:spcPct val="0"/>
              </a:spcAft>
              <a:buClrTx/>
              <a:buSzTx/>
              <a:buFontTx/>
              <a:buNone/>
              <a:tabLst/>
            </a:pPr>
            <a:endParaRPr kumimoji="0" lang="en-NZ" sz="3400" b="0" i="0" u="none" strike="noStrike" cap="none" normalizeH="0" baseline="0">
              <a:ln>
                <a:noFill/>
              </a:ln>
              <a:solidFill>
                <a:srgbClr val="999933"/>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131599987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95299" y="1600200"/>
            <a:ext cx="8786353" cy="4525963"/>
          </a:xfrm>
        </p:spPr>
        <p:txBody>
          <a:bodyPr/>
          <a:lstStyle/>
          <a:p>
            <a:pPr>
              <a:lnSpc>
                <a:spcPct val="80000"/>
              </a:lnSpc>
            </a:pPr>
            <a:endParaRPr lang="en-GB" sz="2800" dirty="0"/>
          </a:p>
          <a:p>
            <a:pPr marL="0" indent="0">
              <a:lnSpc>
                <a:spcPct val="80000"/>
              </a:lnSpc>
              <a:buNone/>
            </a:pPr>
            <a:endParaRPr lang="en-GB" sz="2800" dirty="0" smtClean="0"/>
          </a:p>
          <a:p>
            <a:pPr>
              <a:lnSpc>
                <a:spcPct val="80000"/>
              </a:lnSpc>
            </a:pPr>
            <a:endParaRPr lang="en-GB" sz="2800" dirty="0"/>
          </a:p>
          <a:p>
            <a:pPr marL="0" indent="0">
              <a:lnSpc>
                <a:spcPct val="80000"/>
              </a:lnSpc>
              <a:buNone/>
            </a:pPr>
            <a:endParaRPr lang="en-GB" sz="2800" dirty="0" smtClean="0"/>
          </a:p>
          <a:p>
            <a:pPr>
              <a:lnSpc>
                <a:spcPct val="80000"/>
              </a:lnSpc>
            </a:pPr>
            <a:endParaRPr lang="en-GB" sz="1900" dirty="0"/>
          </a:p>
          <a:p>
            <a:pPr marL="0" indent="0">
              <a:lnSpc>
                <a:spcPct val="80000"/>
              </a:lnSpc>
              <a:buNone/>
            </a:pPr>
            <a:endParaRPr lang="en-GB" sz="1900" dirty="0" smtClean="0"/>
          </a:p>
          <a:p>
            <a:pPr>
              <a:lnSpc>
                <a:spcPct val="80000"/>
              </a:lnSpc>
            </a:pPr>
            <a:endParaRPr lang="en-GB" sz="1900" dirty="0"/>
          </a:p>
          <a:p>
            <a:pPr marL="0" indent="0" algn="ctr">
              <a:buNone/>
            </a:pPr>
            <a:endParaRPr lang="en-GB" sz="2000" b="1" i="1" noProof="0" dirty="0"/>
          </a:p>
          <a:p>
            <a:pPr marL="0" indent="0" algn="ctr">
              <a:buNone/>
            </a:pPr>
            <a:endParaRPr lang="en-GB" sz="2000" b="1" noProof="0" dirty="0" smtClean="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59" y="1418428"/>
            <a:ext cx="8859519" cy="476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Callout 1 7"/>
          <p:cNvSpPr/>
          <p:nvPr/>
        </p:nvSpPr>
        <p:spPr bwMode="auto">
          <a:xfrm>
            <a:off x="3053079" y="4457584"/>
            <a:ext cx="3315930" cy="1431939"/>
          </a:xfrm>
          <a:prstGeom prst="borderCallout1">
            <a:avLst>
              <a:gd name="adj1" fmla="val -6509"/>
              <a:gd name="adj2" fmla="val 50081"/>
              <a:gd name="adj3" fmla="val -115426"/>
              <a:gd name="adj4" fmla="val 125014"/>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57263"/>
            <a:r>
              <a:rPr lang="en-NZ" sz="1800" dirty="0" smtClean="0">
                <a:solidFill>
                  <a:schemeClr val="tx1"/>
                </a:solidFill>
                <a:cs typeface="Arial" charset="0"/>
              </a:rPr>
              <a:t>And linked </a:t>
            </a:r>
            <a:r>
              <a:rPr lang="en-NZ" sz="1800" b="1" dirty="0" smtClean="0">
                <a:solidFill>
                  <a:schemeClr val="tx1"/>
                </a:solidFill>
                <a:cs typeface="Arial" charset="0"/>
              </a:rPr>
              <a:t>concepts</a:t>
            </a:r>
            <a:r>
              <a:rPr lang="en-NZ" sz="1800" dirty="0" smtClean="0">
                <a:solidFill>
                  <a:schemeClr val="tx1"/>
                </a:solidFill>
                <a:cs typeface="Arial" charset="0"/>
              </a:rPr>
              <a:t> which are not directly linked to the searched word but are rather related </a:t>
            </a:r>
            <a:r>
              <a:rPr lang="en-NZ" sz="1800" b="1" dirty="0" smtClean="0">
                <a:solidFill>
                  <a:schemeClr val="tx1"/>
                </a:solidFill>
                <a:cs typeface="Arial" charset="0"/>
              </a:rPr>
              <a:t>concepts</a:t>
            </a:r>
            <a:r>
              <a:rPr lang="en-NZ" sz="1800" dirty="0" smtClean="0">
                <a:solidFill>
                  <a:schemeClr val="tx1"/>
                </a:solidFill>
                <a:cs typeface="Arial" charset="0"/>
              </a:rPr>
              <a:t> that the user should be considering  </a:t>
            </a:r>
            <a:endParaRPr lang="en-NZ" sz="1800" dirty="0">
              <a:solidFill>
                <a:schemeClr val="tx1"/>
              </a:solidFill>
              <a:cs typeface="Arial" charset="0"/>
            </a:endParaRPr>
          </a:p>
        </p:txBody>
      </p:sp>
      <p:sp>
        <p:nvSpPr>
          <p:cNvPr id="9" name="Rectangle 10"/>
          <p:cNvSpPr>
            <a:spLocks noGrp="1" noChangeArrowheads="1"/>
          </p:cNvSpPr>
          <p:nvPr>
            <p:ph type="title"/>
          </p:nvPr>
        </p:nvSpPr>
        <p:spPr bwMode="auto">
          <a:xfrm>
            <a:off x="508000" y="908050"/>
            <a:ext cx="8915400" cy="360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GB" sz="4000" dirty="0">
                <a:solidFill>
                  <a:schemeClr val="tx1"/>
                </a:solidFill>
              </a:rPr>
              <a:t>The MGD Portal Prototype – Reference Map</a:t>
            </a:r>
            <a:endParaRPr lang="en-NZ" dirty="0"/>
          </a:p>
        </p:txBody>
      </p:sp>
    </p:spTree>
    <p:extLst>
      <p:ext uri="{BB962C8B-B14F-4D97-AF65-F5344CB8AC3E}">
        <p14:creationId xmlns:p14="http://schemas.microsoft.com/office/powerpoint/2010/main" val="344359497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95299" y="1600200"/>
            <a:ext cx="8786353" cy="4525963"/>
          </a:xfrm>
        </p:spPr>
        <p:txBody>
          <a:bodyPr/>
          <a:lstStyle/>
          <a:p>
            <a:pPr>
              <a:lnSpc>
                <a:spcPct val="80000"/>
              </a:lnSpc>
            </a:pPr>
            <a:endParaRPr lang="en-GB" sz="2800" dirty="0"/>
          </a:p>
          <a:p>
            <a:pPr marL="0" indent="0">
              <a:lnSpc>
                <a:spcPct val="80000"/>
              </a:lnSpc>
              <a:buNone/>
            </a:pPr>
            <a:endParaRPr lang="en-GB" sz="2800" dirty="0" smtClean="0"/>
          </a:p>
          <a:p>
            <a:pPr>
              <a:lnSpc>
                <a:spcPct val="80000"/>
              </a:lnSpc>
            </a:pPr>
            <a:endParaRPr lang="en-GB" sz="2800" dirty="0"/>
          </a:p>
          <a:p>
            <a:pPr marL="0" indent="0">
              <a:lnSpc>
                <a:spcPct val="80000"/>
              </a:lnSpc>
              <a:buNone/>
            </a:pPr>
            <a:endParaRPr lang="en-GB" sz="2800" dirty="0" smtClean="0"/>
          </a:p>
          <a:p>
            <a:pPr>
              <a:lnSpc>
                <a:spcPct val="80000"/>
              </a:lnSpc>
            </a:pPr>
            <a:endParaRPr lang="en-GB" sz="1900" dirty="0"/>
          </a:p>
          <a:p>
            <a:pPr marL="0" indent="0">
              <a:lnSpc>
                <a:spcPct val="80000"/>
              </a:lnSpc>
              <a:buNone/>
            </a:pPr>
            <a:endParaRPr lang="en-GB" sz="1900" dirty="0" smtClean="0"/>
          </a:p>
          <a:p>
            <a:pPr>
              <a:lnSpc>
                <a:spcPct val="80000"/>
              </a:lnSpc>
            </a:pPr>
            <a:endParaRPr lang="en-GB" sz="1900" dirty="0"/>
          </a:p>
          <a:p>
            <a:pPr marL="0" indent="0" algn="ctr">
              <a:buNone/>
            </a:pPr>
            <a:endParaRPr lang="en-GB" sz="2000" b="1" i="1" noProof="0" dirty="0"/>
          </a:p>
          <a:p>
            <a:pPr marL="0" indent="0" algn="ctr">
              <a:buNone/>
            </a:pPr>
            <a:endParaRPr lang="en-GB" sz="2000" b="1" noProof="0" dirty="0" smtClean="0"/>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 name="Picture 6"/>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79" y="1469840"/>
            <a:ext cx="8879840" cy="4772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Callout 1 7"/>
          <p:cNvSpPr/>
          <p:nvPr/>
        </p:nvSpPr>
        <p:spPr bwMode="auto">
          <a:xfrm>
            <a:off x="3295034" y="4457583"/>
            <a:ext cx="3315930" cy="1431939"/>
          </a:xfrm>
          <a:prstGeom prst="borderCallout1">
            <a:avLst>
              <a:gd name="adj1" fmla="val -6509"/>
              <a:gd name="adj2" fmla="val 50081"/>
              <a:gd name="adj3" fmla="val -99107"/>
              <a:gd name="adj4" fmla="val 117967"/>
            </a:avLst>
          </a:prstGeom>
          <a:noFill/>
          <a:ln w="9525" cap="flat" cmpd="sng" algn="ctr">
            <a:solidFill>
              <a:schemeClr val="bg2">
                <a:lumMod val="7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57263"/>
            <a:r>
              <a:rPr lang="en-NZ" sz="1800" dirty="0" smtClean="0">
                <a:solidFill>
                  <a:schemeClr val="tx1"/>
                </a:solidFill>
                <a:cs typeface="Arial" charset="0"/>
              </a:rPr>
              <a:t>Finally the index includes links to other support material such as examples / training material / GFOI partner material / UNFCCC decisions</a:t>
            </a:r>
            <a:endParaRPr lang="en-NZ" sz="1800" dirty="0">
              <a:solidFill>
                <a:schemeClr val="tx1"/>
              </a:solidFill>
              <a:cs typeface="Arial" charset="0"/>
            </a:endParaRPr>
          </a:p>
        </p:txBody>
      </p:sp>
      <p:sp>
        <p:nvSpPr>
          <p:cNvPr id="9" name="Rectangle 10"/>
          <p:cNvSpPr>
            <a:spLocks noGrp="1" noChangeArrowheads="1"/>
          </p:cNvSpPr>
          <p:nvPr>
            <p:ph type="title"/>
          </p:nvPr>
        </p:nvSpPr>
        <p:spPr bwMode="auto">
          <a:xfrm>
            <a:off x="508000" y="908050"/>
            <a:ext cx="8915400" cy="360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r>
              <a:rPr lang="en-GB" sz="4000" dirty="0">
                <a:solidFill>
                  <a:schemeClr val="tx1"/>
                </a:solidFill>
              </a:rPr>
              <a:t>The MGD Portal Prototype – Reference Map</a:t>
            </a:r>
            <a:endParaRPr lang="en-NZ" dirty="0"/>
          </a:p>
        </p:txBody>
      </p:sp>
    </p:spTree>
    <p:extLst>
      <p:ext uri="{BB962C8B-B14F-4D97-AF65-F5344CB8AC3E}">
        <p14:creationId xmlns:p14="http://schemas.microsoft.com/office/powerpoint/2010/main" val="344359497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GB" sz="3300" noProof="0" dirty="0" smtClean="0">
                <a:solidFill>
                  <a:schemeClr val="tx1"/>
                </a:solidFill>
              </a:rPr>
              <a:t>Questions </a:t>
            </a:r>
            <a:r>
              <a:rPr lang="en-GB" sz="3300" noProof="0" smtClean="0">
                <a:solidFill>
                  <a:schemeClr val="tx1"/>
                </a:solidFill>
              </a:rPr>
              <a:t>/ Contributions </a:t>
            </a:r>
            <a:endParaRPr lang="en-GB" sz="3300" noProof="0" dirty="0">
              <a:solidFill>
                <a:schemeClr val="tx1"/>
              </a:solidFill>
            </a:endParaRPr>
          </a:p>
        </p:txBody>
      </p:sp>
      <p:sp>
        <p:nvSpPr>
          <p:cNvPr id="4"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 name="Picture 4"/>
          <p:cNvPicPr/>
          <p:nvPr/>
        </p:nvPicPr>
        <p:blipFill>
          <a:blip r:embed="rId3" cstate="print"/>
          <a:srcRect/>
          <a:stretch>
            <a:fillRect/>
          </a:stretch>
        </p:blipFill>
        <p:spPr bwMode="auto">
          <a:xfrm>
            <a:off x="7148052" y="6282813"/>
            <a:ext cx="2757947" cy="575186"/>
          </a:xfrm>
          <a:prstGeom prst="rect">
            <a:avLst/>
          </a:prstGeom>
          <a:noFill/>
          <a:ln w="9525">
            <a:noFill/>
            <a:miter lim="800000"/>
            <a:headEnd/>
            <a:tailEnd/>
          </a:ln>
        </p:spPr>
      </p:pic>
      <p:sp>
        <p:nvSpPr>
          <p:cNvPr id="3" name="AutoShape 2" descr="Image result for then a miracle happe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6" name="AutoShape 5" descr="Image result for then a miracle happe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990007"/>
            <a:ext cx="8527863" cy="313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32681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Methods and Guidance Document</a:t>
            </a:r>
            <a:endParaRPr lang="en-GB" sz="3600" noProof="0" dirty="0">
              <a:solidFill>
                <a:schemeClr val="tx1"/>
              </a:solidFill>
            </a:endParaRPr>
          </a:p>
        </p:txBody>
      </p:sp>
      <p:sp>
        <p:nvSpPr>
          <p:cNvPr id="3075" name="Rectangle 3"/>
          <p:cNvSpPr>
            <a:spLocks noGrp="1" noChangeArrowheads="1"/>
          </p:cNvSpPr>
          <p:nvPr>
            <p:ph type="body" idx="1"/>
          </p:nvPr>
        </p:nvSpPr>
        <p:spPr>
          <a:xfrm>
            <a:off x="344129" y="1600200"/>
            <a:ext cx="7336985" cy="4525963"/>
          </a:xfrm>
        </p:spPr>
        <p:txBody>
          <a:bodyPr/>
          <a:lstStyle/>
          <a:p>
            <a:pPr marL="0" indent="0" algn="ctr">
              <a:buNone/>
            </a:pPr>
            <a:endParaRPr lang="en-GB" sz="2000" b="1" i="1" dirty="0" smtClean="0"/>
          </a:p>
          <a:p>
            <a:pPr marL="0" indent="0" algn="ctr">
              <a:buNone/>
            </a:pPr>
            <a:r>
              <a:rPr lang="en-GB" sz="2000" b="1" i="1" dirty="0" smtClean="0"/>
              <a:t>GFOI Aims and Objectives</a:t>
            </a:r>
            <a:endParaRPr lang="en-GB" sz="2000" dirty="0" smtClean="0"/>
          </a:p>
          <a:p>
            <a:pPr>
              <a:lnSpc>
                <a:spcPct val="90000"/>
              </a:lnSpc>
            </a:pPr>
            <a:endParaRPr lang="en-GB" sz="2000" dirty="0" smtClean="0"/>
          </a:p>
          <a:p>
            <a:r>
              <a:rPr lang="en-GB" sz="2000" dirty="0" smtClean="0"/>
              <a:t>Documents the GFOI perspective on operational methods and guidance on REDD+ </a:t>
            </a:r>
          </a:p>
          <a:p>
            <a:pPr lvl="1"/>
            <a:r>
              <a:rPr lang="en-GB" sz="1800" dirty="0" smtClean="0"/>
              <a:t>Including available/operational data sources and processing approaches</a:t>
            </a:r>
          </a:p>
          <a:p>
            <a:pPr lvl="1"/>
            <a:r>
              <a:rPr lang="en-GB" sz="1800" dirty="0" smtClean="0"/>
              <a:t>Guiding principles in the development of MRV systems</a:t>
            </a:r>
          </a:p>
          <a:p>
            <a:pPr marL="0" indent="0">
              <a:lnSpc>
                <a:spcPct val="90000"/>
              </a:lnSpc>
              <a:buNone/>
            </a:pPr>
            <a:endParaRPr lang="en-NZ" sz="2000" dirty="0" smtClean="0"/>
          </a:p>
          <a:p>
            <a:pPr>
              <a:lnSpc>
                <a:spcPct val="90000"/>
              </a:lnSpc>
            </a:pPr>
            <a:r>
              <a:rPr lang="en-NZ" sz="2000" dirty="0" smtClean="0"/>
              <a:t>Guides GFOI components in the implementation of </a:t>
            </a:r>
            <a:r>
              <a:rPr lang="en-NZ" sz="2000" dirty="0"/>
              <a:t>activities </a:t>
            </a:r>
            <a:endParaRPr lang="en-NZ" sz="2000" dirty="0" smtClean="0"/>
          </a:p>
          <a:p>
            <a:pPr lvl="1">
              <a:lnSpc>
                <a:spcPct val="90000"/>
              </a:lnSpc>
            </a:pPr>
            <a:r>
              <a:rPr lang="en-NZ" sz="1800" dirty="0"/>
              <a:t>linking capacity building &amp; training from all partners to </a:t>
            </a:r>
            <a:r>
              <a:rPr lang="en-NZ" sz="1800" dirty="0" smtClean="0"/>
              <a:t>countries </a:t>
            </a:r>
            <a:r>
              <a:rPr lang="en-NZ" sz="1800" dirty="0"/>
              <a:t>asking for GFOI support</a:t>
            </a:r>
            <a:endParaRPr lang="en-GB" sz="1800" dirty="0"/>
          </a:p>
          <a:p>
            <a:pPr lvl="1">
              <a:lnSpc>
                <a:spcPct val="90000"/>
              </a:lnSpc>
            </a:pPr>
            <a:r>
              <a:rPr lang="en-NZ" sz="1800" dirty="0" smtClean="0"/>
              <a:t>tool </a:t>
            </a:r>
            <a:r>
              <a:rPr lang="en-NZ" sz="1800" dirty="0"/>
              <a:t>for </a:t>
            </a:r>
            <a:r>
              <a:rPr lang="en-NZ" sz="1800" dirty="0" smtClean="0"/>
              <a:t>identifying, advertising </a:t>
            </a:r>
            <a:r>
              <a:rPr lang="en-NZ" sz="1800" dirty="0"/>
              <a:t>and </a:t>
            </a:r>
            <a:r>
              <a:rPr lang="en-NZ" sz="1800" dirty="0" smtClean="0"/>
              <a:t>filling </a:t>
            </a:r>
            <a:r>
              <a:rPr lang="en-NZ" sz="1800" dirty="0"/>
              <a:t>knowledge gaps </a:t>
            </a:r>
            <a:r>
              <a:rPr lang="en-NZ" sz="1800" dirty="0" smtClean="0"/>
              <a:t>(e.g. priority research </a:t>
            </a:r>
            <a:r>
              <a:rPr lang="en-NZ" sz="1800" smtClean="0"/>
              <a:t>areas)</a:t>
            </a:r>
            <a:endParaRPr lang="en-NZ" sz="1800" dirty="0" smtClean="0"/>
          </a:p>
          <a:p>
            <a:pPr marL="0" indent="0">
              <a:lnSpc>
                <a:spcPct val="90000"/>
              </a:lnSpc>
              <a:buNone/>
            </a:pPr>
            <a:endParaRPr lang="en-GB" sz="2000" dirty="0"/>
          </a:p>
          <a:p>
            <a:pPr marL="0" indent="0" algn="ctr">
              <a:buNone/>
            </a:pPr>
            <a:endParaRPr lang="en-GB" sz="2000" b="1" i="1" noProof="0" dirty="0"/>
          </a:p>
          <a:p>
            <a:pPr marL="0" indent="0" algn="ctr">
              <a:buNone/>
            </a:pPr>
            <a:endParaRPr lang="en-GB" sz="2000" b="1" noProof="0" dirty="0" smtClean="0"/>
          </a:p>
        </p:txBody>
      </p:sp>
      <p:pic>
        <p:nvPicPr>
          <p:cNvPr id="7" name="Picture 6" descr="MGDCover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114" y="2081484"/>
            <a:ext cx="2224886" cy="31406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2783080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Methods and Guidance Document </a:t>
            </a:r>
            <a:endParaRPr lang="en-GB" sz="3600" noProof="0" dirty="0">
              <a:solidFill>
                <a:schemeClr val="tx1"/>
              </a:solidFill>
            </a:endParaRPr>
          </a:p>
        </p:txBody>
      </p:sp>
      <p:sp>
        <p:nvSpPr>
          <p:cNvPr id="3075" name="Rectangle 3"/>
          <p:cNvSpPr>
            <a:spLocks noGrp="1" noChangeArrowheads="1"/>
          </p:cNvSpPr>
          <p:nvPr>
            <p:ph type="body" idx="1"/>
          </p:nvPr>
        </p:nvSpPr>
        <p:spPr>
          <a:xfrm>
            <a:off x="344129" y="1742438"/>
            <a:ext cx="7336985" cy="4540375"/>
          </a:xfrm>
        </p:spPr>
        <p:txBody>
          <a:bodyPr/>
          <a:lstStyle/>
          <a:p>
            <a:pPr marL="0" indent="0">
              <a:lnSpc>
                <a:spcPct val="90000"/>
              </a:lnSpc>
              <a:buNone/>
            </a:pPr>
            <a:r>
              <a:rPr lang="en-GB" sz="2000" b="1" i="1" dirty="0"/>
              <a:t>Activities </a:t>
            </a:r>
            <a:r>
              <a:rPr lang="en-GB" sz="2000" b="1" i="1" dirty="0" smtClean="0"/>
              <a:t>completed in 2014</a:t>
            </a:r>
            <a:endParaRPr lang="en-GB" sz="2000" dirty="0"/>
          </a:p>
          <a:p>
            <a:pPr marL="0" indent="0">
              <a:lnSpc>
                <a:spcPct val="90000"/>
              </a:lnSpc>
              <a:buNone/>
            </a:pPr>
            <a:endParaRPr lang="en-GB" sz="2000" dirty="0"/>
          </a:p>
          <a:p>
            <a:pPr>
              <a:lnSpc>
                <a:spcPct val="90000"/>
              </a:lnSpc>
            </a:pPr>
            <a:r>
              <a:rPr lang="en-GB" sz="2000" dirty="0"/>
              <a:t>In country use and feedback </a:t>
            </a:r>
          </a:p>
          <a:p>
            <a:pPr>
              <a:lnSpc>
                <a:spcPct val="90000"/>
              </a:lnSpc>
            </a:pPr>
            <a:r>
              <a:rPr lang="en-GB" sz="2000" dirty="0"/>
              <a:t>Development of training materials and decision support </a:t>
            </a:r>
            <a:r>
              <a:rPr lang="en-GB" sz="2000" dirty="0" smtClean="0"/>
              <a:t>tools</a:t>
            </a:r>
          </a:p>
          <a:p>
            <a:pPr lvl="1">
              <a:lnSpc>
                <a:spcPct val="90000"/>
              </a:lnSpc>
            </a:pPr>
            <a:r>
              <a:rPr lang="en-GB" sz="1800" dirty="0" smtClean="0">
                <a:ea typeface="+mn-ea"/>
              </a:rPr>
              <a:t>Clarifying text on complementarity between GFOC-GOLD / MGD / FCMC manual</a:t>
            </a:r>
          </a:p>
          <a:p>
            <a:pPr lvl="1">
              <a:lnSpc>
                <a:spcPct val="90000"/>
              </a:lnSpc>
            </a:pPr>
            <a:r>
              <a:rPr lang="en-GB" sz="1800" dirty="0" smtClean="0">
                <a:ea typeface="+mn-ea"/>
              </a:rPr>
              <a:t>Checklists for countries to assess guidance / data and capacity needs</a:t>
            </a:r>
          </a:p>
          <a:p>
            <a:pPr lvl="1">
              <a:lnSpc>
                <a:spcPct val="90000"/>
              </a:lnSpc>
            </a:pPr>
            <a:r>
              <a:rPr lang="en-GB" sz="1800" dirty="0" smtClean="0">
                <a:ea typeface="+mn-ea"/>
              </a:rPr>
              <a:t>Use </a:t>
            </a:r>
            <a:r>
              <a:rPr lang="en-GB" sz="1800" dirty="0">
                <a:ea typeface="+mn-ea"/>
              </a:rPr>
              <a:t>of global forest cover and change datasets in REDD+ Measuring, Reporting and Verifying </a:t>
            </a:r>
            <a:endParaRPr lang="en-GB" sz="1800" dirty="0" smtClean="0">
              <a:ea typeface="+mn-ea"/>
            </a:endParaRPr>
          </a:p>
          <a:p>
            <a:pPr lvl="1">
              <a:lnSpc>
                <a:spcPct val="90000"/>
              </a:lnSpc>
            </a:pPr>
            <a:r>
              <a:rPr lang="en-GB" sz="1800" dirty="0" smtClean="0">
                <a:ea typeface="+mn-ea"/>
              </a:rPr>
              <a:t>Forest Reference Emissions Levels</a:t>
            </a:r>
          </a:p>
          <a:p>
            <a:pPr lvl="1">
              <a:lnSpc>
                <a:spcPct val="90000"/>
              </a:lnSpc>
            </a:pPr>
            <a:r>
              <a:rPr lang="en-GB" sz="1800" dirty="0" smtClean="0">
                <a:ea typeface="+mn-ea"/>
              </a:rPr>
              <a:t>Biodiversity Monitoring</a:t>
            </a:r>
          </a:p>
          <a:p>
            <a:pPr lvl="1">
              <a:lnSpc>
                <a:spcPct val="90000"/>
              </a:lnSpc>
            </a:pPr>
            <a:r>
              <a:rPr lang="en-GB" sz="1800" dirty="0" smtClean="0">
                <a:ea typeface="+mn-ea"/>
              </a:rPr>
              <a:t>Design of the MGD online portal</a:t>
            </a:r>
            <a:endParaRPr lang="en-GB" sz="1800" dirty="0">
              <a:ea typeface="+mn-ea"/>
            </a:endParaRPr>
          </a:p>
          <a:p>
            <a:pPr>
              <a:lnSpc>
                <a:spcPct val="90000"/>
              </a:lnSpc>
            </a:pPr>
            <a:r>
              <a:rPr lang="en-GB" sz="2000" dirty="0"/>
              <a:t>Translation into Spanish and French</a:t>
            </a:r>
          </a:p>
          <a:p>
            <a:pPr>
              <a:lnSpc>
                <a:spcPct val="90000"/>
              </a:lnSpc>
            </a:pPr>
            <a:r>
              <a:rPr lang="en-GB" sz="2000" dirty="0"/>
              <a:t>Publication of brochures and two short videos</a:t>
            </a:r>
          </a:p>
          <a:p>
            <a:pPr marL="0" indent="0" algn="ctr">
              <a:buNone/>
            </a:pPr>
            <a:endParaRPr lang="en-GB" sz="2000" b="1" noProof="0" dirty="0" smtClean="0"/>
          </a:p>
        </p:txBody>
      </p:sp>
      <p:pic>
        <p:nvPicPr>
          <p:cNvPr id="7" name="Picture 6" descr="MGDCover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114" y="2081484"/>
            <a:ext cx="2224886" cy="31406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9" name="Rectangle 10"/>
          <p:cNvSpPr>
            <a:spLocks noChangeArrowheads="1"/>
          </p:cNvSpPr>
          <p:nvPr/>
        </p:nvSpPr>
        <p:spPr bwMode="auto">
          <a:xfrm>
            <a:off x="0" y="6282811"/>
            <a:ext cx="3657600" cy="575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41059628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Methods and Guidance Document </a:t>
            </a:r>
            <a:endParaRPr lang="en-GB" sz="3600" noProof="0" dirty="0">
              <a:solidFill>
                <a:schemeClr val="tx1"/>
              </a:solidFill>
            </a:endParaRPr>
          </a:p>
        </p:txBody>
      </p:sp>
      <p:sp>
        <p:nvSpPr>
          <p:cNvPr id="3075" name="Rectangle 3"/>
          <p:cNvSpPr>
            <a:spLocks noGrp="1" noChangeArrowheads="1"/>
          </p:cNvSpPr>
          <p:nvPr>
            <p:ph type="body" idx="1"/>
          </p:nvPr>
        </p:nvSpPr>
        <p:spPr>
          <a:xfrm>
            <a:off x="344129" y="1742438"/>
            <a:ext cx="7336985" cy="4540375"/>
          </a:xfrm>
        </p:spPr>
        <p:txBody>
          <a:bodyPr/>
          <a:lstStyle/>
          <a:p>
            <a:pPr marL="0" indent="0">
              <a:lnSpc>
                <a:spcPct val="90000"/>
              </a:lnSpc>
              <a:buNone/>
            </a:pPr>
            <a:r>
              <a:rPr lang="en-GB" sz="2000" b="1" i="1" dirty="0" smtClean="0"/>
              <a:t>Take home messages for 2014</a:t>
            </a:r>
            <a:endParaRPr lang="en-GB" sz="2000" dirty="0"/>
          </a:p>
          <a:p>
            <a:pPr marL="0" indent="0">
              <a:lnSpc>
                <a:spcPct val="90000"/>
              </a:lnSpc>
              <a:buNone/>
            </a:pPr>
            <a:endParaRPr lang="en-GB" sz="2000" dirty="0"/>
          </a:p>
          <a:p>
            <a:pPr>
              <a:lnSpc>
                <a:spcPct val="90000"/>
              </a:lnSpc>
            </a:pPr>
            <a:r>
              <a:rPr lang="en-GB" sz="2000" dirty="0" smtClean="0"/>
              <a:t>The MGD is useful but needs to be more usable to facilitate country engagement</a:t>
            </a:r>
          </a:p>
          <a:p>
            <a:pPr>
              <a:lnSpc>
                <a:spcPct val="90000"/>
              </a:lnSpc>
            </a:pPr>
            <a:endParaRPr lang="en-GB" sz="2000" dirty="0" smtClean="0"/>
          </a:p>
          <a:p>
            <a:pPr>
              <a:lnSpc>
                <a:spcPct val="90000"/>
              </a:lnSpc>
            </a:pPr>
            <a:r>
              <a:rPr lang="en-GB" sz="2000" dirty="0" smtClean="0"/>
              <a:t>Co-ordination between GFOI pillars needs to be improved particularly in regard to linkages between the MGD / data / tools / capacity building</a:t>
            </a:r>
          </a:p>
          <a:p>
            <a:pPr>
              <a:lnSpc>
                <a:spcPct val="90000"/>
              </a:lnSpc>
            </a:pPr>
            <a:endParaRPr lang="en-GB" sz="2000" dirty="0"/>
          </a:p>
          <a:p>
            <a:pPr>
              <a:lnSpc>
                <a:spcPct val="90000"/>
              </a:lnSpc>
            </a:pPr>
            <a:r>
              <a:rPr lang="en-GB" sz="2000" dirty="0" smtClean="0"/>
              <a:t>Increasing hands on decision support and training tools with clear linkages to the MGD will enhance/increase its use  </a:t>
            </a:r>
            <a:endParaRPr lang="en-GB" sz="2000" b="1" noProof="0" dirty="0" smtClean="0"/>
          </a:p>
        </p:txBody>
      </p:sp>
      <p:pic>
        <p:nvPicPr>
          <p:cNvPr id="7" name="Picture 6" descr="MGDCover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114" y="2081484"/>
            <a:ext cx="2224886" cy="31406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9" name="Rectangle 10"/>
          <p:cNvSpPr>
            <a:spLocks noChangeArrowheads="1"/>
          </p:cNvSpPr>
          <p:nvPr/>
        </p:nvSpPr>
        <p:spPr bwMode="auto">
          <a:xfrm>
            <a:off x="0" y="6282811"/>
            <a:ext cx="3657600" cy="575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90555858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Methods and Guidance Document </a:t>
            </a:r>
            <a:endParaRPr lang="en-GB" sz="3600" noProof="0" dirty="0">
              <a:solidFill>
                <a:schemeClr val="tx1"/>
              </a:solidFill>
            </a:endParaRPr>
          </a:p>
        </p:txBody>
      </p:sp>
      <p:sp>
        <p:nvSpPr>
          <p:cNvPr id="3075" name="Rectangle 3"/>
          <p:cNvSpPr>
            <a:spLocks noGrp="1" noChangeArrowheads="1"/>
          </p:cNvSpPr>
          <p:nvPr>
            <p:ph type="body" idx="1"/>
          </p:nvPr>
        </p:nvSpPr>
        <p:spPr>
          <a:xfrm>
            <a:off x="344129" y="1742438"/>
            <a:ext cx="7336985" cy="4540375"/>
          </a:xfrm>
        </p:spPr>
        <p:txBody>
          <a:bodyPr/>
          <a:lstStyle/>
          <a:p>
            <a:pPr marL="0" indent="0">
              <a:lnSpc>
                <a:spcPct val="90000"/>
              </a:lnSpc>
              <a:buNone/>
            </a:pPr>
            <a:r>
              <a:rPr lang="en-GB" sz="2000" b="1" i="1" dirty="0" smtClean="0"/>
              <a:t>Outcomes from Sydney Meeting</a:t>
            </a:r>
            <a:endParaRPr lang="en-GB" sz="2000" dirty="0"/>
          </a:p>
          <a:p>
            <a:pPr marL="0" indent="0">
              <a:lnSpc>
                <a:spcPct val="90000"/>
              </a:lnSpc>
              <a:buNone/>
            </a:pPr>
            <a:endParaRPr lang="en-GB" sz="2000" dirty="0"/>
          </a:p>
          <a:p>
            <a:pPr>
              <a:lnSpc>
                <a:spcPct val="90000"/>
              </a:lnSpc>
            </a:pPr>
            <a:r>
              <a:rPr lang="en-GB" sz="2000" dirty="0"/>
              <a:t>A</a:t>
            </a:r>
            <a:r>
              <a:rPr lang="en-GB" sz="2000" dirty="0" smtClean="0"/>
              <a:t> GFOI partner plan for country engagement and feedback</a:t>
            </a:r>
          </a:p>
          <a:p>
            <a:pPr>
              <a:lnSpc>
                <a:spcPct val="90000"/>
              </a:lnSpc>
            </a:pPr>
            <a:endParaRPr lang="en-GB" sz="2000" dirty="0" smtClean="0"/>
          </a:p>
          <a:p>
            <a:pPr>
              <a:lnSpc>
                <a:spcPct val="90000"/>
              </a:lnSpc>
            </a:pPr>
            <a:r>
              <a:rPr lang="en-GB" sz="2000" dirty="0" smtClean="0"/>
              <a:t>MGD 2.0 structure and new material outline</a:t>
            </a:r>
          </a:p>
          <a:p>
            <a:pPr>
              <a:lnSpc>
                <a:spcPct val="90000"/>
              </a:lnSpc>
            </a:pPr>
            <a:endParaRPr lang="en-GB" sz="2000" dirty="0" smtClean="0"/>
          </a:p>
          <a:p>
            <a:pPr>
              <a:lnSpc>
                <a:spcPct val="90000"/>
              </a:lnSpc>
            </a:pPr>
            <a:r>
              <a:rPr lang="en-GB" sz="2000" dirty="0" smtClean="0"/>
              <a:t>Finalize features / support and development schedule for the online portal</a:t>
            </a:r>
          </a:p>
          <a:p>
            <a:pPr marL="0" indent="0">
              <a:lnSpc>
                <a:spcPct val="90000"/>
              </a:lnSpc>
              <a:buNone/>
            </a:pPr>
            <a:r>
              <a:rPr lang="en-GB" sz="2000" dirty="0" smtClean="0"/>
              <a:t>  </a:t>
            </a:r>
            <a:endParaRPr lang="en-GB" sz="2000" b="1" noProof="0" dirty="0" smtClean="0"/>
          </a:p>
        </p:txBody>
      </p:sp>
      <p:pic>
        <p:nvPicPr>
          <p:cNvPr id="7" name="Picture 6" descr="MGDCover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114" y="2081484"/>
            <a:ext cx="2224886" cy="31406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
        <p:nvSpPr>
          <p:cNvPr id="9" name="Rectangle 10"/>
          <p:cNvSpPr>
            <a:spLocks noChangeArrowheads="1"/>
          </p:cNvSpPr>
          <p:nvPr/>
        </p:nvSpPr>
        <p:spPr bwMode="auto">
          <a:xfrm>
            <a:off x="0" y="6282811"/>
            <a:ext cx="3657600" cy="575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99321135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8000" y="908050"/>
            <a:ext cx="8915400" cy="360363"/>
          </a:xfrm>
        </p:spPr>
        <p:txBody>
          <a:bodyPr/>
          <a:lstStyle/>
          <a:p>
            <a:r>
              <a:rPr lang="en-GB" sz="3600" noProof="0" dirty="0" smtClean="0">
                <a:solidFill>
                  <a:schemeClr val="tx1"/>
                </a:solidFill>
              </a:rPr>
              <a:t>Feedback from in-country use</a:t>
            </a:r>
            <a:endParaRPr lang="en-GB" sz="3600" noProof="0" dirty="0">
              <a:solidFill>
                <a:schemeClr val="tx1"/>
              </a:solidFill>
            </a:endParaRPr>
          </a:p>
        </p:txBody>
      </p:sp>
      <p:sp>
        <p:nvSpPr>
          <p:cNvPr id="3082" name="Rectangle 10"/>
          <p:cNvSpPr>
            <a:spLocks noChangeArrowheads="1"/>
          </p:cNvSpPr>
          <p:nvPr/>
        </p:nvSpPr>
        <p:spPr bwMode="auto">
          <a:xfrm>
            <a:off x="0" y="6008688"/>
            <a:ext cx="3657600" cy="849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5691" y="1600200"/>
            <a:ext cx="6034617" cy="4525963"/>
          </a:xfrm>
        </p:spPr>
      </p:pic>
      <p:pic>
        <p:nvPicPr>
          <p:cNvPr id="6" name="Picture 5"/>
          <p:cNvPicPr/>
          <p:nvPr/>
        </p:nvPicPr>
        <p:blipFill>
          <a:blip r:embed="rId4" cstate="print"/>
          <a:srcRect/>
          <a:stretch>
            <a:fillRect/>
          </a:stretch>
        </p:blipFill>
        <p:spPr bwMode="auto">
          <a:xfrm>
            <a:off x="7148052" y="6282813"/>
            <a:ext cx="2757947" cy="575186"/>
          </a:xfrm>
          <a:prstGeom prst="rect">
            <a:avLst/>
          </a:prstGeom>
          <a:noFill/>
          <a:ln w="9525">
            <a:noFill/>
            <a:miter lim="800000"/>
            <a:headEnd/>
            <a:tailEnd/>
          </a:ln>
        </p:spPr>
      </p:pic>
    </p:spTree>
    <p:extLst>
      <p:ext uri="{BB962C8B-B14F-4D97-AF65-F5344CB8AC3E}">
        <p14:creationId xmlns:p14="http://schemas.microsoft.com/office/powerpoint/2010/main" val="410883765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FOI_GEOX">
  <a:themeElements>
    <a:clrScheme name="Tradition">
      <a:dk1>
        <a:srgbClr val="000000"/>
      </a:dk1>
      <a:lt1>
        <a:srgbClr val="FFFFFF"/>
      </a:lt1>
      <a:dk2>
        <a:srgbClr val="59480D"/>
      </a:dk2>
      <a:lt2>
        <a:srgbClr val="D28E11"/>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GFOI_GEOX">
      <a:majorFont>
        <a:latin typeface="Arial Narrow"/>
        <a:ea typeface="ＭＳ Ｐゴシック"/>
        <a:cs typeface="Arial"/>
      </a:majorFont>
      <a:minorFont>
        <a:latin typeface="Arial Narrow"/>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57263" rtl="0" eaLnBrk="1" fontAlgn="base" latinLnBrk="0" hangingPunct="1">
          <a:lnSpc>
            <a:spcPct val="100000"/>
          </a:lnSpc>
          <a:spcBef>
            <a:spcPct val="20000"/>
          </a:spcBef>
          <a:spcAft>
            <a:spcPct val="0"/>
          </a:spcAft>
          <a:buClrTx/>
          <a:buSzTx/>
          <a:buFontTx/>
          <a:buNone/>
          <a:tabLst/>
          <a:defRPr kumimoji="0" lang="en-GB" sz="3400" b="0" i="0" u="none" strike="noStrike" cap="none" normalizeH="0" baseline="0">
            <a:ln>
              <a:noFill/>
            </a:ln>
            <a:solidFill>
              <a:srgbClr val="999933"/>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57263" rtl="0" eaLnBrk="1" fontAlgn="base" latinLnBrk="0" hangingPunct="1">
          <a:lnSpc>
            <a:spcPct val="100000"/>
          </a:lnSpc>
          <a:spcBef>
            <a:spcPct val="20000"/>
          </a:spcBef>
          <a:spcAft>
            <a:spcPct val="0"/>
          </a:spcAft>
          <a:buClrTx/>
          <a:buSzTx/>
          <a:buFontTx/>
          <a:buNone/>
          <a:tabLst/>
          <a:defRPr kumimoji="0" lang="en-GB" sz="3400" b="0" i="0" u="none" strike="noStrike" cap="none" normalizeH="0" baseline="0">
            <a:ln>
              <a:noFill/>
            </a:ln>
            <a:solidFill>
              <a:srgbClr val="999933"/>
            </a:solidFill>
            <a:effectLst/>
            <a:latin typeface="Arial" charset="0"/>
            <a:ea typeface="ＭＳ Ｐゴシック" charset="0"/>
            <a:cs typeface="Arial" charset="0"/>
          </a:defRPr>
        </a:defPPr>
      </a:lstStyle>
    </a:lnDef>
  </a:objectDefaults>
  <a:extraClrSchemeLst>
    <a:extraClrScheme>
      <a:clrScheme name="GFOI_GEOX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FOI_GEOX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FOI_GEOX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FOI_GEOX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FOI_GEOX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FOI_GEOX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FOI_GEOX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FOI_GEOX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FOI_GEOX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FOI_GEOX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FOI_GEOX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FOI_GEOX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Global Forest Observations Initiative Intro</Template>
  <TotalTime>11216</TotalTime>
  <Words>1764</Words>
  <Application>Microsoft Office PowerPoint</Application>
  <PresentationFormat>A4 Paper (210x297 mm)</PresentationFormat>
  <Paragraphs>368</Paragraphs>
  <Slides>44</Slides>
  <Notes>43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GFOI_GEOX</vt:lpstr>
      <vt:lpstr>Global Forest Observations Initiative  Methods and Guidance V2.0 and Portal</vt:lpstr>
      <vt:lpstr>Outline</vt:lpstr>
      <vt:lpstr>MGD 2014 and beyond</vt:lpstr>
      <vt:lpstr>Methods and Guidance Document</vt:lpstr>
      <vt:lpstr>Methods and Guidance Document</vt:lpstr>
      <vt:lpstr>Methods and Guidance Document </vt:lpstr>
      <vt:lpstr>Methods and Guidance Document </vt:lpstr>
      <vt:lpstr>Methods and Guidance Document </vt:lpstr>
      <vt:lpstr>Feedback from in-country use</vt:lpstr>
      <vt:lpstr>In country use - Ghana</vt:lpstr>
      <vt:lpstr>Feedback - Ghana</vt:lpstr>
      <vt:lpstr>Summary - Ghana</vt:lpstr>
      <vt:lpstr>Feedback – UNREDD Programme</vt:lpstr>
      <vt:lpstr>Response</vt:lpstr>
      <vt:lpstr>MGD 2.0 and Portal Prototype </vt:lpstr>
      <vt:lpstr>MGD V2.0</vt:lpstr>
      <vt:lpstr>The MGD Online Portal</vt:lpstr>
      <vt:lpstr>The MGD Portal Development Phases</vt:lpstr>
      <vt:lpstr>Decision Support Tool - The MGD Portal Prototype</vt:lpstr>
      <vt:lpstr>The MGD Portal Prototype Demonstration</vt:lpstr>
      <vt:lpstr>The MGD Portal Prototype – Login </vt:lpstr>
      <vt:lpstr>The MGD Prototype - Profile</vt:lpstr>
      <vt:lpstr>The MGD Portal Prototype – Themes</vt:lpstr>
      <vt:lpstr>The MGD Portal Prototype – Themes</vt:lpstr>
      <vt:lpstr>The MGD Portal Prototype – Concepts</vt:lpstr>
      <vt:lpstr>The MGD Portal Prototype – Worksheets</vt:lpstr>
      <vt:lpstr>The MGD Portal Prototype – Worksheets</vt:lpstr>
      <vt:lpstr>The MGD Portal Prototype – Worksheets</vt:lpstr>
      <vt:lpstr>The MGD Portal Prototype – Worksheets</vt:lpstr>
      <vt:lpstr>The MGD Portal Prototype – Worksheets</vt:lpstr>
      <vt:lpstr>The MGD Portal Prototype – Worksheets</vt:lpstr>
      <vt:lpstr>The MGD Portal Prototype – Worksheets</vt:lpstr>
      <vt:lpstr>The MGD Portal Prototype – Concepts</vt:lpstr>
      <vt:lpstr>The MGD Portal Prototype – Concepts</vt:lpstr>
      <vt:lpstr>The MGD Portal Prototype – Reference Map</vt:lpstr>
      <vt:lpstr>The MGD Portal Prototype – Reference Map</vt:lpstr>
      <vt:lpstr>The MGD Portal Prototype – Reference Map</vt:lpstr>
      <vt:lpstr>The MGD Portal Prototype – Reference Map</vt:lpstr>
      <vt:lpstr>The MGD Portal Prototype – Reference Map</vt:lpstr>
      <vt:lpstr>The MGD Portal Prototype – Reference Map</vt:lpstr>
      <vt:lpstr>The MGD Portal Prototype – Reference Map</vt:lpstr>
      <vt:lpstr>The MGD Portal Prototype – Reference Map</vt:lpstr>
      <vt:lpstr>The MGD Portal Prototype – Reference Map</vt:lpstr>
      <vt:lpstr>Questions / Contributions </vt:lpstr>
    </vt:vector>
  </TitlesOfParts>
  <Company>WMO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Evolving needs from the Forest sector</dc:title>
  <dc:creator>Simon Eggleston</dc:creator>
  <cp:lastModifiedBy>Carly Green</cp:lastModifiedBy>
  <cp:revision>224</cp:revision>
  <dcterms:created xsi:type="dcterms:W3CDTF">2014-04-30T08:53:01Z</dcterms:created>
  <dcterms:modified xsi:type="dcterms:W3CDTF">2015-03-02T01:46:27Z</dcterms:modified>
</cp:coreProperties>
</file>