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90" r:id="rId5"/>
    <p:sldId id="391" r:id="rId6"/>
    <p:sldId id="392" r:id="rId7"/>
    <p:sldId id="393" r:id="rId8"/>
    <p:sldId id="394" r:id="rId9"/>
    <p:sldId id="395" r:id="rId10"/>
    <p:sldId id="396" r:id="rId11"/>
    <p:sldId id="397" r:id="rId12"/>
    <p:sldId id="398" r:id="rId13"/>
    <p:sldId id="399" r:id="rId14"/>
    <p:sldId id="400" r:id="rId15"/>
  </p:sldIdLst>
  <p:sldSz cx="10058400" cy="7315200"/>
  <p:notesSz cx="7010400" cy="92964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003D89"/>
    <a:srgbClr val="003D96"/>
    <a:srgbClr val="0042A2"/>
    <a:srgbClr val="0046AC"/>
    <a:srgbClr val="336600"/>
    <a:srgbClr val="003366"/>
    <a:srgbClr val="006600"/>
    <a:srgbClr val="99CCFF"/>
    <a:srgbClr val="66CCFF"/>
    <a:srgbClr val="698FA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6189" autoAdjust="0"/>
    <p:restoredTop sz="75972" autoAdjust="0"/>
  </p:normalViewPr>
  <p:slideViewPr>
    <p:cSldViewPr>
      <p:cViewPr varScale="1">
        <p:scale>
          <a:sx n="51" d="100"/>
          <a:sy n="51" d="100"/>
        </p:scale>
        <p:origin x="-810" y="-102"/>
      </p:cViewPr>
      <p:guideLst>
        <p:guide orient="horz" pos="2304"/>
        <p:guide pos="316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4230"/>
    </p:cViewPr>
  </p:sorterViewPr>
  <p:notesViewPr>
    <p:cSldViewPr>
      <p:cViewPr varScale="1">
        <p:scale>
          <a:sx n="63" d="100"/>
          <a:sy n="63" d="100"/>
        </p:scale>
        <p:origin x="-2412" y="-120"/>
      </p:cViewPr>
      <p:guideLst>
        <p:guide orient="horz" pos="2929"/>
        <p:guide pos="220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>
            <a:lvl1pPr defTabSz="914065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>
            <a:lvl1pPr algn="r" defTabSz="914065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7" tIns="45718" rIns="91437" bIns="45718" numCol="1" anchor="b" anchorCtr="0" compatLnSpc="1">
            <a:prstTxWarp prst="textNoShape">
              <a:avLst/>
            </a:prstTxWarp>
          </a:bodyPr>
          <a:lstStyle>
            <a:lvl1pPr defTabSz="914065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39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7" tIns="45718" rIns="91437" bIns="45718" numCol="1" anchor="b" anchorCtr="0" compatLnSpc="1">
            <a:prstTxWarp prst="textNoShape">
              <a:avLst/>
            </a:prstTxWarp>
          </a:bodyPr>
          <a:lstStyle>
            <a:lvl1pPr algn="r" defTabSz="914065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5DE8CAF-3DA4-493C-BCB3-5ADC7316078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5" rIns="91427" bIns="45715" numCol="1" anchor="t" anchorCtr="0" compatLnSpc="1">
            <a:prstTxWarp prst="textNoShape">
              <a:avLst/>
            </a:prstTxWarp>
          </a:bodyPr>
          <a:lstStyle>
            <a:lvl1pPr defTabSz="914065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5" rIns="91427" bIns="45715" numCol="1" anchor="t" anchorCtr="0" compatLnSpc="1">
            <a:prstTxWarp prst="textNoShape">
              <a:avLst/>
            </a:prstTxWarp>
          </a:bodyPr>
          <a:lstStyle>
            <a:lvl1pPr algn="r" defTabSz="914065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9663" y="696913"/>
            <a:ext cx="479266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5" rIns="91427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5" rIns="91427" bIns="45715" numCol="1" anchor="b" anchorCtr="0" compatLnSpc="1">
            <a:prstTxWarp prst="textNoShape">
              <a:avLst/>
            </a:prstTxWarp>
          </a:bodyPr>
          <a:lstStyle>
            <a:lvl1pPr defTabSz="914065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5" rIns="91427" bIns="45715" numCol="1" anchor="b" anchorCtr="0" compatLnSpc="1">
            <a:prstTxWarp prst="textNoShape">
              <a:avLst/>
            </a:prstTxWarp>
          </a:bodyPr>
          <a:lstStyle>
            <a:lvl1pPr algn="r" defTabSz="914065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696B847-6F9C-4AEE-A30E-8F7B515A149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BCE4A78-D859-4B2B-B7FF-C2288A00F714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wordmark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52488" y="6346825"/>
            <a:ext cx="1663700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925513" y="892175"/>
            <a:ext cx="1339850" cy="5446713"/>
          </a:xfrm>
          <a:prstGeom prst="rect">
            <a:avLst/>
          </a:prstGeom>
          <a:solidFill>
            <a:srgbClr val="003D8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latin typeface="Arial" charset="0"/>
              <a:cs typeface="+mn-cs"/>
            </a:endParaRP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147763" y="5730875"/>
            <a:ext cx="5105400" cy="158750"/>
          </a:xfrm>
          <a:prstGeom prst="rect">
            <a:avLst/>
          </a:prstGeom>
          <a:solidFill>
            <a:srgbClr val="80808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charset="0"/>
              <a:cs typeface="+mn-cs"/>
            </a:endParaRPr>
          </a:p>
        </p:txBody>
      </p:sp>
      <p:pic>
        <p:nvPicPr>
          <p:cNvPr id="7" name="Picture 22"/>
          <p:cNvPicPr>
            <a:picLocks noChangeAspect="1" noChangeArrowheads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852488" y="417513"/>
            <a:ext cx="302418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8413750" y="417513"/>
            <a:ext cx="798513" cy="7985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92350" y="2682875"/>
            <a:ext cx="7058025" cy="1512888"/>
          </a:xfrm>
        </p:spPr>
        <p:txBody>
          <a:bodyPr/>
          <a:lstStyle>
            <a:lvl1pPr>
              <a:defRPr sz="6000">
                <a:solidFill>
                  <a:srgbClr val="5F5F5F"/>
                </a:solidFill>
              </a:defRPr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97625" y="5578475"/>
            <a:ext cx="2879725" cy="487363"/>
          </a:xfrm>
        </p:spPr>
        <p:txBody>
          <a:bodyPr/>
          <a:lstStyle>
            <a:lvl1pPr marL="0" indent="0" algn="ctr">
              <a:buFontTx/>
              <a:buNone/>
              <a:defRPr sz="2800" b="1"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54063" y="6664325"/>
            <a:ext cx="2095500" cy="488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36938" y="6664325"/>
            <a:ext cx="3184525" cy="488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08838" y="6664325"/>
            <a:ext cx="2095500" cy="488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66F84-F70B-41DF-B009-B502FE5116B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E2A35-8220-41A6-8916-FE06BFDF2CE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1838" y="650875"/>
            <a:ext cx="2051050" cy="5883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5513" y="650875"/>
            <a:ext cx="6003925" cy="5883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93E96-000E-47EA-B2CF-B8A6C8BFEA7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752" y="263302"/>
            <a:ext cx="7559303" cy="11620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81950" y="6897688"/>
            <a:ext cx="1997075" cy="346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CD44A-E2FC-44C5-AF13-433354ABE9C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700588"/>
            <a:ext cx="8548687" cy="14525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100388"/>
            <a:ext cx="8548687" cy="1600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15037-1421-4701-A699-8BEA66F38F8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5513" y="2122488"/>
            <a:ext cx="4027487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2122488"/>
            <a:ext cx="4027488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305D0-D415-4400-B835-B9C2C6D55A8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293688"/>
            <a:ext cx="905192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636713"/>
            <a:ext cx="4443412" cy="682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319338"/>
            <a:ext cx="4443412" cy="4214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636713"/>
            <a:ext cx="4445000" cy="682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319338"/>
            <a:ext cx="4445000" cy="4214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795D-BDF2-434B-AC39-EB28AB7157E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74EA9-C917-4E6C-9A05-4D2B6AF3EB4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2A3FF-4A7E-4AB8-A89F-ABA4D2DC6F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290513"/>
            <a:ext cx="3308350" cy="12398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290513"/>
            <a:ext cx="5622925" cy="62436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530350"/>
            <a:ext cx="3308350" cy="5003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C22BF-000C-421F-83B2-D5FC5E796C0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121275"/>
            <a:ext cx="6035675" cy="6032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54050"/>
            <a:ext cx="6035675" cy="43894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5724525"/>
            <a:ext cx="6035675" cy="8588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2A482-7619-4947-BBD3-F82BC64006F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25513" y="57200"/>
            <a:ext cx="8207375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5513" y="2122488"/>
            <a:ext cx="8207375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661150"/>
            <a:ext cx="23463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938" y="6661150"/>
            <a:ext cx="31845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16763" y="6499225"/>
            <a:ext cx="19970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B72948C-0505-458B-AD20-E1DBD155EDC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925513" y="1065312"/>
            <a:ext cx="8207375" cy="231775"/>
          </a:xfrm>
          <a:prstGeom prst="rect">
            <a:avLst/>
          </a:prstGeom>
          <a:solidFill>
            <a:srgbClr val="003D8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latin typeface="Arial" charset="0"/>
              <a:cs typeface="+mn-cs"/>
            </a:endParaRPr>
          </a:p>
        </p:txBody>
      </p:sp>
      <p:pic>
        <p:nvPicPr>
          <p:cNvPr id="3080" name="Picture 4"/>
          <p:cNvPicPr>
            <a:picLocks noChangeAspect="1" noChangeArrowheads="1"/>
          </p:cNvPicPr>
          <p:nvPr userDrawn="1"/>
        </p:nvPicPr>
        <p:blipFill>
          <a:blip r:embed="rId13" cstate="screen"/>
          <a:srcRect/>
          <a:stretch>
            <a:fillRect/>
          </a:stretch>
        </p:blipFill>
        <p:spPr bwMode="auto">
          <a:xfrm>
            <a:off x="9276234" y="201216"/>
            <a:ext cx="648816" cy="64881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  <p:pic>
        <p:nvPicPr>
          <p:cNvPr id="10" name="Picture 22"/>
          <p:cNvPicPr>
            <a:picLocks noChangeAspect="1" noChangeArrowheads="1"/>
          </p:cNvPicPr>
          <p:nvPr userDrawn="1"/>
        </p:nvPicPr>
        <p:blipFill>
          <a:blip r:embed="rId14" cstate="screen"/>
          <a:srcRect/>
          <a:stretch>
            <a:fillRect/>
          </a:stretch>
        </p:blipFill>
        <p:spPr bwMode="auto">
          <a:xfrm>
            <a:off x="132656" y="6825952"/>
            <a:ext cx="2375867" cy="39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41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2744256" y="1281336"/>
            <a:ext cx="7037472" cy="3059853"/>
          </a:xfrm>
        </p:spPr>
        <p:txBody>
          <a:bodyPr/>
          <a:lstStyle/>
          <a:p>
            <a:r>
              <a:rPr lang="en-US" sz="4300" dirty="0" smtClean="0">
                <a:solidFill>
                  <a:schemeClr val="tx1"/>
                </a:solidFill>
                <a:ea typeface="ＭＳ Ｐゴシック" pitchFamily="34" charset="-128"/>
              </a:rPr>
              <a:t/>
            </a:r>
            <a:br>
              <a:rPr lang="en-US" sz="4300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US" sz="3900" dirty="0" smtClean="0">
                <a:solidFill>
                  <a:schemeClr val="tx1"/>
                </a:solidFill>
                <a:ea typeface="ＭＳ Ｐゴシック" pitchFamily="34" charset="-128"/>
              </a:rPr>
              <a:t>Canadian Space Agency </a:t>
            </a:r>
            <a:br>
              <a:rPr lang="en-US" sz="3900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US" sz="3900" dirty="0" smtClean="0">
                <a:solidFill>
                  <a:schemeClr val="tx1"/>
                </a:solidFill>
                <a:ea typeface="ＭＳ Ｐゴシック" pitchFamily="34" charset="-128"/>
              </a:rPr>
              <a:t>contributions to </a:t>
            </a:r>
            <a:br>
              <a:rPr lang="en-US" sz="3900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US" sz="3900" dirty="0" smtClean="0">
                <a:solidFill>
                  <a:schemeClr val="tx1"/>
                </a:solidFill>
                <a:ea typeface="ＭＳ Ｐゴシック" pitchFamily="34" charset="-128"/>
              </a:rPr>
              <a:t>R&amp;D Support strategy (</a:t>
            </a:r>
            <a:r>
              <a:rPr lang="en-AU" sz="3500" dirty="0" smtClean="0">
                <a:solidFill>
                  <a:schemeClr val="tx1"/>
                </a:solidFill>
                <a:ea typeface="ＭＳ Ｐゴシック" pitchFamily="34" charset="-128"/>
              </a:rPr>
              <a:t>Element 3)</a:t>
            </a:r>
            <a:endParaRPr lang="en-US" sz="35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2092776" y="4204547"/>
            <a:ext cx="7040880" cy="1869440"/>
          </a:xfrm>
        </p:spPr>
        <p:txBody>
          <a:bodyPr/>
          <a:lstStyle/>
          <a:p>
            <a:endParaRPr lang="en-US" sz="2600" i="1" dirty="0" smtClean="0">
              <a:ea typeface="ＭＳ Ｐゴシック" pitchFamily="34" charset="-128"/>
            </a:endParaRPr>
          </a:p>
          <a:p>
            <a:r>
              <a:rPr lang="en-US" sz="2600" i="1" dirty="0" smtClean="0">
                <a:ea typeface="ＭＳ Ｐゴシック" pitchFamily="34" charset="-128"/>
              </a:rPr>
              <a:t>Yves Crevier</a:t>
            </a:r>
          </a:p>
          <a:p>
            <a:r>
              <a:rPr lang="en-US" sz="2600" i="1" dirty="0" smtClean="0">
                <a:ea typeface="ＭＳ Ｐゴシック" pitchFamily="34" charset="-128"/>
              </a:rPr>
              <a:t>Canadian Space Agency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996752" y="-14808"/>
            <a:ext cx="7559303" cy="1162050"/>
          </a:xfrm>
        </p:spPr>
        <p:txBody>
          <a:bodyPr/>
          <a:lstStyle/>
          <a:p>
            <a:pPr algn="ctr">
              <a:defRPr/>
            </a:pPr>
            <a:r>
              <a:rPr lang="en-CA" sz="3200" dirty="0" smtClean="0"/>
              <a:t>Acquisition Between Feb 2011 to end of Sept 2011 (VSs)</a:t>
            </a:r>
            <a:endParaRPr lang="en-US" sz="3200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925513" y="1497360"/>
            <a:ext cx="8207375" cy="4411662"/>
          </a:xfrm>
        </p:spPr>
        <p:txBody>
          <a:bodyPr/>
          <a:lstStyle/>
          <a:p>
            <a:r>
              <a:rPr lang="en-CA" dirty="0" smtClean="0">
                <a:ea typeface="ＭＳ Ｐゴシック" pitchFamily="34" charset="-128"/>
              </a:rPr>
              <a:t>Acquisitions over verification sites planned on every cycles</a:t>
            </a:r>
          </a:p>
          <a:p>
            <a:pPr lvl="1"/>
            <a:r>
              <a:rPr lang="en-CA" sz="2600" dirty="0" smtClean="0">
                <a:ea typeface="ＭＳ Ｐゴシック" pitchFamily="34" charset="-128"/>
              </a:rPr>
              <a:t>Ten 24-day cycles during the reporting period</a:t>
            </a:r>
          </a:p>
          <a:p>
            <a:pPr lvl="1"/>
            <a:r>
              <a:rPr lang="en-CA" sz="2600" dirty="0" smtClean="0">
                <a:ea typeface="ＭＳ Ｐゴシック" pitchFamily="34" charset="-128"/>
              </a:rPr>
              <a:t>acquisitions performance around 85% (Details next slide) </a:t>
            </a:r>
          </a:p>
          <a:p>
            <a:pPr lvl="1"/>
            <a:r>
              <a:rPr lang="en-CA" sz="2600" dirty="0" smtClean="0">
                <a:ea typeface="ＭＳ Ｐゴシック" pitchFamily="34" charset="-128"/>
              </a:rPr>
              <a:t>All acquisitions in Fine Quad (</a:t>
            </a:r>
            <a:r>
              <a:rPr lang="en-CA" sz="2600" dirty="0" err="1" smtClean="0">
                <a:ea typeface="ＭＳ Ｐゴシック" pitchFamily="34" charset="-128"/>
              </a:rPr>
              <a:t>polarimetric</a:t>
            </a:r>
            <a:r>
              <a:rPr lang="en-CA" sz="2600" dirty="0" smtClean="0">
                <a:ea typeface="ＭＳ Ｐゴシック" pitchFamily="34" charset="-128"/>
              </a:rPr>
              <a:t> mode)</a:t>
            </a:r>
          </a:p>
          <a:p>
            <a:pPr lvl="1"/>
            <a:r>
              <a:rPr lang="en-CA" sz="2600" dirty="0" smtClean="0">
                <a:ea typeface="ＭＳ Ｐゴシック" pitchFamily="34" charset="-128"/>
              </a:rPr>
              <a:t>Continued planning for VS over the next year</a:t>
            </a:r>
          </a:p>
          <a:p>
            <a:pPr lvl="1"/>
            <a:r>
              <a:rPr lang="en-CA" sz="2600" dirty="0" smtClean="0">
                <a:ea typeface="ＭＳ Ｐゴシック" pitchFamily="34" charset="-128"/>
              </a:rPr>
              <a:t>Total number of images acquired: 366 scenes</a:t>
            </a:r>
          </a:p>
          <a:p>
            <a:pPr lvl="1"/>
            <a:r>
              <a:rPr lang="en-CA" sz="2600" dirty="0" smtClean="0">
                <a:ea typeface="ＭＳ Ｐゴシック" pitchFamily="34" charset="-128"/>
              </a:rPr>
              <a:t>No data processing or data distribution during this period</a:t>
            </a:r>
          </a:p>
          <a:p>
            <a:pPr lvl="1"/>
            <a:r>
              <a:rPr lang="en-CA" sz="2600" dirty="0" smtClean="0">
                <a:ea typeface="ＭＳ Ｐゴシック" pitchFamily="34" charset="-128"/>
              </a:rPr>
              <a:t>Currently addressing a request from Tanzania</a:t>
            </a: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502920" y="-52493"/>
            <a:ext cx="9052560" cy="1219201"/>
          </a:xfrm>
        </p:spPr>
        <p:txBody>
          <a:bodyPr/>
          <a:lstStyle/>
          <a:p>
            <a:pPr algn="ctr">
              <a:defRPr/>
            </a:pPr>
            <a:r>
              <a:rPr lang="en-CA" sz="3900" dirty="0" smtClean="0"/>
              <a:t>Verification Sites Status</a:t>
            </a:r>
            <a:endParaRPr lang="en-US" sz="39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8745" y="1516575"/>
          <a:ext cx="5069364" cy="5453393"/>
        </p:xfrm>
        <a:graphic>
          <a:graphicData uri="http://schemas.openxmlformats.org/drawingml/2006/table">
            <a:tbl>
              <a:tblPr/>
              <a:tblGrid>
                <a:gridCol w="1588026"/>
                <a:gridCol w="1740669"/>
                <a:gridCol w="1740669"/>
              </a:tblGrid>
              <a:tr h="4742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 dirty="0">
                          <a:latin typeface="Calibri"/>
                          <a:ea typeface="Calibri"/>
                          <a:cs typeface="Times New Roman"/>
                        </a:rPr>
                        <a:t>Country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>
                          <a:latin typeface="Calibri"/>
                          <a:ea typeface="Calibri"/>
                          <a:cs typeface="Times New Roman"/>
                        </a:rPr>
                        <a:t>Verification sites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b="1">
                          <a:latin typeface="Calibri"/>
                          <a:ea typeface="Calibri"/>
                          <a:cs typeface="Times New Roman"/>
                        </a:rPr>
                        <a:t>Number of cycles covered (asc or desc)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7104">
                <a:tc rowSpan="7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MEXICO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Chiapas-1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dirty="0">
                          <a:latin typeface="Calibri"/>
                          <a:ea typeface="Calibri"/>
                          <a:cs typeface="Times New Roman"/>
                        </a:rPr>
                        <a:t>7/10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7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Chiapas-2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8/10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7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Campeche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6/10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7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Oaxaca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8/10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7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Hidalgo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3/10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7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Nuevo Leon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8/10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7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Michoacan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7/10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7104"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COLUMBIA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Andes-Huila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9/10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7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Choco-Cajambre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8/10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7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Pacifico-Bajo_Mira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7/10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7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Amazonia-Tinigua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7/10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7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Andes-Antioquia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10/10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7104">
                <a:tc rowSpan="7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PERU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Bosques de Pomac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9/10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7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Alpahuayo Mishana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7/10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7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Manglares de Tumbes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10/10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7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San Matias San Carlos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9/10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7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Cordillera Azul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8/10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7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Cuenca baja del VRAE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8/10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7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Ambito de Barranquita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9/10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7104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BRAZIL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Xingu-1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9/10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7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Xingu-2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dirty="0">
                          <a:latin typeface="Calibri"/>
                          <a:ea typeface="Calibri"/>
                          <a:cs typeface="Times New Roman"/>
                        </a:rPr>
                        <a:t>10/10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142" marR="69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504181" y="1516575"/>
          <a:ext cx="4277276" cy="4106939"/>
        </p:xfrm>
        <a:graphic>
          <a:graphicData uri="http://schemas.openxmlformats.org/drawingml/2006/table">
            <a:tbl>
              <a:tblPr/>
              <a:tblGrid>
                <a:gridCol w="1339898"/>
                <a:gridCol w="1468689"/>
                <a:gridCol w="1468689"/>
              </a:tblGrid>
              <a:tr h="197553">
                <a:tc rowSpan="7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GUYANA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WUR-FRA-SAR-1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0/10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75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GFC-1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10/10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75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GFC-2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7/10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75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GFC-3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10/10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75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Fairview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9/10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3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Crashwater-N. Rupununi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9/10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75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Apoteri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7/10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7553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CAMEROON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East Region (Ndelele)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8/10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38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Adamawa Region (tibati)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7/10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951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Adamawa Region (Mbakaou)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7/10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7553"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TANZANIA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FAO_FRA-1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8/9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75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FAO_FRA-2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8/9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75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FAO_FRA-3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8/9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75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Nilo Forest Reserve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8/9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7553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BORNEO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E-Kalimantan/Sbh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10/10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75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SW- Kalimantan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9/10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951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>
                          <a:latin typeface="Calibri"/>
                          <a:ea typeface="Calibri"/>
                          <a:cs typeface="Times New Roman"/>
                        </a:rPr>
                        <a:t>SE- Kalimantan (KFCP REDD)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100" dirty="0">
                          <a:latin typeface="Calibri"/>
                          <a:ea typeface="Calibri"/>
                          <a:cs typeface="Times New Roman"/>
                        </a:rPr>
                        <a:t>10/10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70560" y="1564641"/>
            <a:ext cx="9108440" cy="5301827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The Canadian Space Agency overarching objectives in support of the GFOI Element 3:</a:t>
            </a:r>
          </a:p>
          <a:p>
            <a:pPr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To support our National Forest community (government, academic and private sectors) </a:t>
            </a:r>
          </a:p>
          <a:p>
            <a:pPr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To enable end-users to exploit the large amount of SAR data that is now or will soon be available in support of their programs for forest management, ecosystem protection, carbon accounting, etc. </a:t>
            </a:r>
          </a:p>
          <a:p>
            <a:pPr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Focusing our investments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Supporting and providing access to missions that meet user requirements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Investing in operationally focused science and ensuring transition towards </a:t>
            </a:r>
            <a:r>
              <a:rPr lang="en-US" sz="2200" dirty="0" err="1" smtClean="0">
                <a:solidFill>
                  <a:schemeClr val="tx2"/>
                </a:solidFill>
              </a:rPr>
              <a:t>operationalisation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Going beyond the science into Societal benefits</a:t>
            </a:r>
          </a:p>
          <a:p>
            <a:pPr marL="0" indent="0">
              <a:buFont typeface="Arial" pitchFamily="34" charset="0"/>
              <a:buChar char="•"/>
              <a:defRPr/>
            </a:pPr>
            <a:endParaRPr lang="en-US" sz="2600" dirty="0" smtClean="0">
              <a:solidFill>
                <a:schemeClr val="tx2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502920" y="57200"/>
            <a:ext cx="9052560" cy="988907"/>
          </a:xfrm>
        </p:spPr>
        <p:txBody>
          <a:bodyPr/>
          <a:lstStyle/>
          <a:p>
            <a:pPr algn="ctr"/>
            <a:r>
              <a:rPr lang="en-CA" dirty="0" smtClean="0">
                <a:ea typeface="ＭＳ Ｐゴシック" pitchFamily="34" charset="-128"/>
              </a:rPr>
              <a:t>Canadian Space Agency</a:t>
            </a:r>
            <a:br>
              <a:rPr lang="en-CA" dirty="0" smtClean="0">
                <a:ea typeface="ＭＳ Ｐゴシック" pitchFamily="34" charset="-128"/>
              </a:rPr>
            </a:br>
            <a:r>
              <a:rPr lang="en-CA" dirty="0" smtClean="0">
                <a:ea typeface="ＭＳ Ｐゴシック" pitchFamily="34" charset="-128"/>
              </a:rPr>
              <a:t>Engagement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70560" y="1236093"/>
            <a:ext cx="9108440" cy="5301827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800" b="1" i="1" dirty="0" smtClean="0">
                <a:solidFill>
                  <a:schemeClr val="tx2"/>
                </a:solidFill>
              </a:rPr>
              <a:t>Acquisitions over GFOI R&amp;D Study Sites</a:t>
            </a:r>
          </a:p>
          <a:p>
            <a:pPr>
              <a:defRPr/>
            </a:pPr>
            <a:r>
              <a:rPr lang="en-US" sz="2600" dirty="0" smtClean="0">
                <a:solidFill>
                  <a:schemeClr val="tx2"/>
                </a:solidFill>
              </a:rPr>
              <a:t>Due to the commercial nature of the RADARSAT 2 mission, the CSA is restricted to supporting science related activities as identified and endorsed by the GFOI science framework under the Element 3.</a:t>
            </a:r>
          </a:p>
          <a:p>
            <a:pPr>
              <a:defRPr/>
            </a:pPr>
            <a:r>
              <a:rPr lang="en-CA" sz="2600" dirty="0" smtClean="0">
                <a:solidFill>
                  <a:schemeClr val="tx2"/>
                </a:solidFill>
              </a:rPr>
              <a:t>Mostly interested in the following topics:</a:t>
            </a:r>
          </a:p>
          <a:p>
            <a:pPr lvl="1">
              <a:buFont typeface="Arial" charset="0"/>
              <a:buChar char="•"/>
              <a:defRPr/>
            </a:pPr>
            <a:r>
              <a:rPr lang="en-CA" sz="2200" dirty="0" smtClean="0">
                <a:solidFill>
                  <a:schemeClr val="tx2"/>
                </a:solidFill>
              </a:rPr>
              <a:t>Use of Synthetic Aperture RADAR (SAR) for the monitoring of forest related attributes;</a:t>
            </a:r>
          </a:p>
          <a:p>
            <a:pPr lvl="1">
              <a:buFont typeface="Arial" charset="0"/>
              <a:buChar char="•"/>
              <a:defRPr/>
            </a:pPr>
            <a:r>
              <a:rPr lang="en-CA" sz="2200" dirty="0" smtClean="0">
                <a:solidFill>
                  <a:schemeClr val="tx2"/>
                </a:solidFill>
              </a:rPr>
              <a:t>Interoperability and </a:t>
            </a:r>
            <a:r>
              <a:rPr lang="en-CA" sz="2200" dirty="0" err="1" smtClean="0">
                <a:solidFill>
                  <a:schemeClr val="tx2"/>
                </a:solidFill>
              </a:rPr>
              <a:t>complementarity</a:t>
            </a:r>
            <a:r>
              <a:rPr lang="en-CA" sz="2200" dirty="0" smtClean="0">
                <a:solidFill>
                  <a:schemeClr val="tx2"/>
                </a:solidFill>
              </a:rPr>
              <a:t> between SAR and optical datasets;</a:t>
            </a:r>
          </a:p>
          <a:p>
            <a:pPr lvl="1">
              <a:buFont typeface="Arial" charset="0"/>
              <a:buChar char="•"/>
              <a:defRPr/>
            </a:pPr>
            <a:r>
              <a:rPr lang="en-CA" sz="2200" dirty="0" smtClean="0">
                <a:solidFill>
                  <a:schemeClr val="tx2"/>
                </a:solidFill>
              </a:rPr>
              <a:t>SAR/SAR mission interoperability;</a:t>
            </a:r>
          </a:p>
          <a:p>
            <a:pPr lvl="1">
              <a:buFont typeface="Arial" charset="0"/>
              <a:buChar char="•"/>
              <a:defRPr/>
            </a:pPr>
            <a:r>
              <a:rPr lang="en-CA" sz="2200" dirty="0" smtClean="0">
                <a:solidFill>
                  <a:schemeClr val="tx2"/>
                </a:solidFill>
              </a:rPr>
              <a:t>Development of SAR-based approaches, algorithms, and methods that are viably sustainable to support  local, regional, national, continental and global forest monitoring and carbon accounting .</a:t>
            </a:r>
            <a:endParaRPr lang="en-US" sz="2200" dirty="0" smtClean="0">
              <a:solidFill>
                <a:schemeClr val="tx2"/>
              </a:solidFill>
            </a:endParaRPr>
          </a:p>
          <a:p>
            <a:pPr>
              <a:defRPr/>
            </a:pPr>
            <a:endParaRPr lang="en-US" sz="2600" dirty="0" smtClean="0">
              <a:solidFill>
                <a:schemeClr val="tx2"/>
              </a:solidFill>
            </a:endParaRPr>
          </a:p>
          <a:p>
            <a:pPr>
              <a:defRPr/>
            </a:pPr>
            <a:endParaRPr lang="en-US" sz="2600" dirty="0" smtClean="0">
              <a:solidFill>
                <a:schemeClr val="tx2"/>
              </a:solidFill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502920" y="0"/>
            <a:ext cx="9052560" cy="988907"/>
          </a:xfrm>
        </p:spPr>
        <p:txBody>
          <a:bodyPr/>
          <a:lstStyle/>
          <a:p>
            <a:pPr algn="ctr"/>
            <a:r>
              <a:rPr lang="en-CA" sz="3900" dirty="0" smtClean="0">
                <a:ea typeface="ＭＳ Ｐゴシック" pitchFamily="34" charset="-128"/>
              </a:rPr>
              <a:t>Canadian Space Agency</a:t>
            </a:r>
            <a:endParaRPr lang="en-US" sz="39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70560" y="1452117"/>
            <a:ext cx="9108440" cy="5301827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800" b="1" i="1" dirty="0" smtClean="0">
                <a:solidFill>
                  <a:schemeClr val="tx2"/>
                </a:solidFill>
              </a:rPr>
              <a:t>New and Archive </a:t>
            </a:r>
            <a:r>
              <a:rPr lang="en-US" sz="2800" b="1" i="1" dirty="0">
                <a:solidFill>
                  <a:schemeClr val="tx2"/>
                </a:solidFill>
              </a:rPr>
              <a:t>data </a:t>
            </a:r>
            <a:r>
              <a:rPr lang="en-US" sz="2800" b="1" i="1" dirty="0" smtClean="0">
                <a:solidFill>
                  <a:schemeClr val="tx2"/>
                </a:solidFill>
              </a:rPr>
              <a:t>over GFOI R&amp;D Study Sites</a:t>
            </a:r>
          </a:p>
          <a:p>
            <a:pPr marL="0" indent="0">
              <a:buNone/>
              <a:defRPr/>
            </a:pPr>
            <a:r>
              <a:rPr lang="en-US" sz="2800" b="1" i="1" dirty="0" smtClean="0">
                <a:solidFill>
                  <a:schemeClr val="tx2"/>
                </a:solidFill>
              </a:rPr>
              <a:t> </a:t>
            </a:r>
            <a:endParaRPr lang="en-US" sz="26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2600" dirty="0" smtClean="0">
                <a:solidFill>
                  <a:schemeClr val="tx2"/>
                </a:solidFill>
              </a:rPr>
              <a:t>Unprocessed and “globally distributed” RADARSAT 1 archive of limited coherent use for forest </a:t>
            </a:r>
            <a:r>
              <a:rPr lang="en-US" sz="2600" dirty="0" smtClean="0">
                <a:solidFill>
                  <a:schemeClr val="tx2"/>
                </a:solidFill>
              </a:rPr>
              <a:t>monitoring – to assess;</a:t>
            </a:r>
            <a:endParaRPr lang="en-US" sz="26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2600" dirty="0" smtClean="0">
                <a:solidFill>
                  <a:schemeClr val="tx2"/>
                </a:solidFill>
              </a:rPr>
              <a:t>Archive collected under the FCT framework – documented in  support slides; </a:t>
            </a:r>
          </a:p>
          <a:p>
            <a:pPr>
              <a:defRPr/>
            </a:pPr>
            <a:r>
              <a:rPr lang="en-CA" sz="2600" dirty="0" smtClean="0">
                <a:solidFill>
                  <a:schemeClr val="tx2"/>
                </a:solidFill>
              </a:rPr>
              <a:t>Willingness to develop dense time series over punctual sites to support key science and demonstration activities.</a:t>
            </a:r>
            <a:endParaRPr lang="en-US" sz="2600" dirty="0" smtClean="0">
              <a:solidFill>
                <a:schemeClr val="tx2"/>
              </a:solidFill>
            </a:endParaRPr>
          </a:p>
          <a:p>
            <a:pPr>
              <a:defRPr/>
            </a:pPr>
            <a:endParaRPr lang="en-US" sz="2200" dirty="0" smtClean="0">
              <a:solidFill>
                <a:schemeClr val="tx2"/>
              </a:solidFill>
            </a:endParaRPr>
          </a:p>
        </p:txBody>
      </p:sp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502920" y="0"/>
            <a:ext cx="9052560" cy="988907"/>
          </a:xfrm>
        </p:spPr>
        <p:txBody>
          <a:bodyPr/>
          <a:lstStyle/>
          <a:p>
            <a:pPr algn="ctr"/>
            <a:r>
              <a:rPr lang="en-CA" sz="3900" dirty="0" smtClean="0">
                <a:ea typeface="ＭＳ Ｐゴシック" pitchFamily="34" charset="-128"/>
              </a:rPr>
              <a:t>Canadian Space Agency</a:t>
            </a:r>
            <a:endParaRPr lang="en-US" sz="39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70560" y="1380109"/>
            <a:ext cx="9108440" cy="5301827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800" b="1" i="1" dirty="0" smtClean="0">
                <a:solidFill>
                  <a:schemeClr val="tx2"/>
                </a:solidFill>
              </a:rPr>
              <a:t>Data provision for R&amp;D </a:t>
            </a:r>
            <a:endParaRPr lang="en-US" sz="28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The CSA express its willingness to contribute new RADARSAT 2 data in the context of Element 3;</a:t>
            </a:r>
          </a:p>
          <a:p>
            <a:pPr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Moving from a SOAR-based data dissemination approach to an open sharing process as defined within a potential data service element à la GEOGLAM – assuming a secured cloud computing and data repository environment;</a:t>
            </a:r>
          </a:p>
          <a:p>
            <a:pPr lvl="1">
              <a:defRPr/>
            </a:pPr>
            <a:r>
              <a:rPr lang="en-US" sz="1500" dirty="0" smtClean="0">
                <a:solidFill>
                  <a:schemeClr val="tx2"/>
                </a:solidFill>
              </a:rPr>
              <a:t>Require a thorough a priori identification of image products and certification of data user organizations and individuals;</a:t>
            </a:r>
          </a:p>
          <a:p>
            <a:pPr lvl="1">
              <a:defRPr/>
            </a:pPr>
            <a:r>
              <a:rPr lang="en-US" sz="1500" dirty="0" smtClean="0">
                <a:solidFill>
                  <a:schemeClr val="tx2"/>
                </a:solidFill>
              </a:rPr>
              <a:t>Number of scenes and access is project dependant and is to be determined;</a:t>
            </a:r>
          </a:p>
          <a:p>
            <a:pPr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Operating under background mission framework;</a:t>
            </a:r>
          </a:p>
          <a:p>
            <a:pPr>
              <a:defRPr/>
            </a:pPr>
            <a:r>
              <a:rPr lang="en-CA" sz="2000" dirty="0" smtClean="0">
                <a:solidFill>
                  <a:schemeClr val="tx2"/>
                </a:solidFill>
              </a:rPr>
              <a:t>As a counterpart, we are assuming open sharing of ground data, methods,  and derived results; </a:t>
            </a:r>
          </a:p>
          <a:p>
            <a:pPr>
              <a:defRPr/>
            </a:pPr>
            <a:r>
              <a:rPr lang="en-CA" sz="2000" dirty="0" smtClean="0">
                <a:solidFill>
                  <a:schemeClr val="tx2"/>
                </a:solidFill>
              </a:rPr>
              <a:t>No cost to users – all processing and data costs will be covered by CSA;</a:t>
            </a:r>
          </a:p>
          <a:p>
            <a:pPr>
              <a:defRPr/>
            </a:pPr>
            <a:r>
              <a:rPr lang="en-CA" sz="2000" dirty="0" smtClean="0">
                <a:solidFill>
                  <a:schemeClr val="tx2"/>
                </a:solidFill>
              </a:rPr>
              <a:t>Data products and processing level to be agreed with PIs;</a:t>
            </a:r>
          </a:p>
          <a:p>
            <a:pPr>
              <a:defRPr/>
            </a:pPr>
            <a:r>
              <a:rPr lang="en-CA" sz="2000" dirty="0" smtClean="0">
                <a:solidFill>
                  <a:schemeClr val="tx2"/>
                </a:solidFill>
              </a:rPr>
              <a:t>Open to a coordinated AO on GFOI key science questions.</a:t>
            </a:r>
            <a:endParaRPr lang="en-US" sz="2000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8195" name="Title 1"/>
          <p:cNvSpPr>
            <a:spLocks noGrp="1"/>
          </p:cNvSpPr>
          <p:nvPr>
            <p:ph type="title"/>
          </p:nvPr>
        </p:nvSpPr>
        <p:spPr>
          <a:xfrm>
            <a:off x="502920" y="0"/>
            <a:ext cx="9052560" cy="988907"/>
          </a:xfrm>
        </p:spPr>
        <p:txBody>
          <a:bodyPr/>
          <a:lstStyle/>
          <a:p>
            <a:pPr algn="ctr"/>
            <a:r>
              <a:rPr lang="en-CA" sz="3900" dirty="0" smtClean="0">
                <a:ea typeface="ＭＳ Ｐゴシック" pitchFamily="34" charset="-128"/>
              </a:rPr>
              <a:t>Canadian Space Agency</a:t>
            </a:r>
            <a:endParaRPr lang="en-US" sz="39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4"/>
          <p:cNvSpPr>
            <a:spLocks noGrp="1"/>
          </p:cNvSpPr>
          <p:nvPr>
            <p:ph idx="1"/>
          </p:nvPr>
        </p:nvSpPr>
        <p:spPr>
          <a:xfrm>
            <a:off x="356236" y="1695028"/>
            <a:ext cx="9267349" cy="4756573"/>
          </a:xfrm>
        </p:spPr>
        <p:txBody>
          <a:bodyPr/>
          <a:lstStyle/>
          <a:p>
            <a:r>
              <a:rPr lang="en-CA" sz="2200" dirty="0" smtClean="0">
                <a:solidFill>
                  <a:schemeClr val="tx2"/>
                </a:solidFill>
                <a:ea typeface="ＭＳ Ｐゴシック" pitchFamily="34" charset="-128"/>
              </a:rPr>
              <a:t>CSA contribution to GFOI science plan can  generate better understanding on issues related to SAR only, SAR/SAR and SAR/Optical data interoperability.  </a:t>
            </a:r>
          </a:p>
          <a:p>
            <a:r>
              <a:rPr lang="en-CA" sz="2200" dirty="0" smtClean="0">
                <a:solidFill>
                  <a:schemeClr val="tx2"/>
                </a:solidFill>
                <a:ea typeface="ＭＳ Ｐゴシック" pitchFamily="34" charset="-128"/>
              </a:rPr>
              <a:t>As such, it is expected that the key science requirements, articulated in the context of Element 3, represent the position of the Global federated community under GFOI.  </a:t>
            </a:r>
          </a:p>
          <a:p>
            <a:r>
              <a:rPr lang="en-CA" sz="2200" dirty="0" smtClean="0">
                <a:solidFill>
                  <a:schemeClr val="tx2"/>
                </a:solidFill>
                <a:ea typeface="ＭＳ Ｐゴシック" pitchFamily="34" charset="-128"/>
              </a:rPr>
              <a:t>In this context, the CSA Earth Observation programs (for data, science and demonstration) will remain available to support innovative development of solutions.</a:t>
            </a:r>
          </a:p>
          <a:p>
            <a:r>
              <a:rPr lang="en-CA" sz="2200" dirty="0" smtClean="0">
                <a:solidFill>
                  <a:schemeClr val="tx2"/>
                </a:solidFill>
                <a:ea typeface="ＭＳ Ｐゴシック" pitchFamily="34" charset="-128"/>
              </a:rPr>
              <a:t>Data requests will need to comply to the Canadian Remote Sensing Space System Act (RSSSA) and underlying Master Agreement principles between the Crown and MDA</a:t>
            </a:r>
          </a:p>
          <a:p>
            <a:endParaRPr lang="en-CA" sz="2200" dirty="0" smtClean="0">
              <a:solidFill>
                <a:schemeClr val="accent1"/>
              </a:solidFill>
              <a:ea typeface="ＭＳ Ｐゴシック" pitchFamily="34" charset="-128"/>
            </a:endParaRPr>
          </a:p>
          <a:p>
            <a:endParaRPr lang="en-CA" sz="2200" dirty="0" smtClean="0">
              <a:solidFill>
                <a:schemeClr val="accent1"/>
              </a:solidFill>
              <a:ea typeface="ＭＳ Ｐゴシック" pitchFamily="34" charset="-128"/>
            </a:endParaRPr>
          </a:p>
          <a:p>
            <a:endParaRPr lang="en-CA" sz="2200" dirty="0" smtClean="0">
              <a:solidFill>
                <a:schemeClr val="accent1"/>
              </a:solidFill>
              <a:ea typeface="ＭＳ Ｐゴシック" pitchFamily="34" charset="-128"/>
            </a:endParaRPr>
          </a:p>
          <a:p>
            <a:endParaRPr lang="en-US" sz="2200" dirty="0" smtClean="0">
              <a:solidFill>
                <a:schemeClr val="accent1"/>
              </a:solidFill>
              <a:ea typeface="ＭＳ Ｐゴシック" pitchFamily="34" charset="-128"/>
            </a:endParaRPr>
          </a:p>
        </p:txBody>
      </p:sp>
      <p:sp>
        <p:nvSpPr>
          <p:cNvPr id="9219" name="Title 1"/>
          <p:cNvSpPr>
            <a:spLocks noGrp="1"/>
          </p:cNvSpPr>
          <p:nvPr>
            <p:ph type="title"/>
          </p:nvPr>
        </p:nvSpPr>
        <p:spPr>
          <a:xfrm>
            <a:off x="924744" y="-14808"/>
            <a:ext cx="7559303" cy="1162050"/>
          </a:xfrm>
        </p:spPr>
        <p:txBody>
          <a:bodyPr/>
          <a:lstStyle/>
          <a:p>
            <a:pPr algn="ctr"/>
            <a:r>
              <a:rPr lang="en-CA" dirty="0" smtClean="0">
                <a:ea typeface="ＭＳ Ｐゴシック" pitchFamily="34" charset="-128"/>
              </a:rPr>
              <a:t>Canadian Space Agency</a:t>
            </a:r>
            <a:br>
              <a:rPr lang="en-CA" dirty="0" smtClean="0">
                <a:ea typeface="ＭＳ Ｐゴシック" pitchFamily="34" charset="-128"/>
              </a:rPr>
            </a:br>
            <a:r>
              <a:rPr lang="en-CA" dirty="0" smtClean="0">
                <a:ea typeface="ＭＳ Ｐゴシック" pitchFamily="34" charset="-128"/>
              </a:rPr>
              <a:t>Summary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Support slides</a:t>
            </a: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996752" y="129208"/>
            <a:ext cx="7559303" cy="1162050"/>
          </a:xfrm>
        </p:spPr>
        <p:txBody>
          <a:bodyPr/>
          <a:lstStyle/>
          <a:p>
            <a:pPr algn="ctr">
              <a:defRPr/>
            </a:pPr>
            <a:r>
              <a:rPr lang="en-CA" sz="2400" dirty="0" smtClean="0"/>
              <a:t>Acquisition Between Feb 2011 to end of Sept 2011 (NDs)</a:t>
            </a:r>
            <a:endParaRPr lang="en-US" sz="2400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925513" y="1641376"/>
            <a:ext cx="8207375" cy="4411662"/>
          </a:xfrm>
        </p:spPr>
        <p:txBody>
          <a:bodyPr/>
          <a:lstStyle/>
          <a:p>
            <a:r>
              <a:rPr lang="en-CA" dirty="0" smtClean="0">
                <a:ea typeface="ＭＳ Ｐゴシック" pitchFamily="34" charset="-128"/>
              </a:rPr>
              <a:t>Full or partial wet and dry coverage for the following NDs </a:t>
            </a:r>
            <a:r>
              <a:rPr lang="en-CA" sz="2000" dirty="0" smtClean="0">
                <a:ea typeface="ＭＳ Ｐゴシック" pitchFamily="34" charset="-128"/>
              </a:rPr>
              <a:t>(details next slide) </a:t>
            </a:r>
            <a:r>
              <a:rPr lang="en-CA" dirty="0" smtClean="0">
                <a:ea typeface="ＭＳ Ｐゴシック" pitchFamily="34" charset="-128"/>
              </a:rPr>
              <a:t>:</a:t>
            </a:r>
          </a:p>
          <a:p>
            <a:pPr lvl="1"/>
            <a:r>
              <a:rPr lang="en-CA" sz="2600" dirty="0" smtClean="0">
                <a:ea typeface="ＭＳ Ｐゴシック" pitchFamily="34" charset="-128"/>
              </a:rPr>
              <a:t>Borneo, Cameroon, Columbia, Mexico, Sumatra, Tanzania</a:t>
            </a:r>
            <a:endParaRPr lang="en-US" sz="2600" dirty="0" smtClean="0">
              <a:ea typeface="ＭＳ Ｐゴシック" pitchFamily="34" charset="-128"/>
            </a:endParaRPr>
          </a:p>
          <a:p>
            <a:pPr lvl="1"/>
            <a:r>
              <a:rPr lang="en-CA" sz="2600" dirty="0" smtClean="0">
                <a:ea typeface="ＭＳ Ｐゴシック" pitchFamily="34" charset="-128"/>
              </a:rPr>
              <a:t> Continued planning for 2 national </a:t>
            </a:r>
            <a:r>
              <a:rPr lang="en-CA" sz="2600" dirty="0" err="1" smtClean="0">
                <a:ea typeface="ＭＳ Ｐゴシック" pitchFamily="34" charset="-128"/>
              </a:rPr>
              <a:t>coverages</a:t>
            </a:r>
            <a:endParaRPr lang="en-CA" sz="2600" dirty="0" smtClean="0">
              <a:ea typeface="ＭＳ Ｐゴシック" pitchFamily="34" charset="-128"/>
            </a:endParaRPr>
          </a:p>
          <a:p>
            <a:pPr lvl="1"/>
            <a:r>
              <a:rPr lang="en-CA" sz="2600" dirty="0" smtClean="0">
                <a:ea typeface="ＭＳ Ｐゴシック" pitchFamily="34" charset="-128"/>
              </a:rPr>
              <a:t>Total number of images acquired: 727</a:t>
            </a:r>
          </a:p>
          <a:p>
            <a:pPr lvl="1"/>
            <a:r>
              <a:rPr lang="en-CA" sz="2600" dirty="0" smtClean="0">
                <a:ea typeface="ＭＳ Ｐゴシック" pitchFamily="34" charset="-128"/>
              </a:rPr>
              <a:t>No data processing or data distribution during this period</a:t>
            </a:r>
          </a:p>
          <a:p>
            <a:pPr lvl="1"/>
            <a:r>
              <a:rPr lang="en-CA" sz="2600" dirty="0" smtClean="0">
                <a:ea typeface="ＭＳ Ｐゴシック" pitchFamily="34" charset="-128"/>
              </a:rPr>
              <a:t>Currently addressing data processing and specific acquisitions for Tasmania and Tanzania </a:t>
            </a:r>
            <a:endParaRPr lang="en-US" sz="26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CA" sz="3900" dirty="0" smtClean="0"/>
              <a:t>National </a:t>
            </a:r>
            <a:r>
              <a:rPr lang="en-CA" sz="3900" dirty="0" err="1" smtClean="0"/>
              <a:t>Coverages</a:t>
            </a:r>
            <a:r>
              <a:rPr lang="en-CA" sz="3900" dirty="0" smtClean="0"/>
              <a:t> Status</a:t>
            </a:r>
            <a:endParaRPr lang="en-US" sz="39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93725" y="1430867"/>
          <a:ext cx="8944931" cy="5707532"/>
        </p:xfrm>
        <a:graphic>
          <a:graphicData uri="http://schemas.openxmlformats.org/drawingml/2006/table">
            <a:tbl>
              <a:tblPr/>
              <a:tblGrid>
                <a:gridCol w="1943590"/>
                <a:gridCol w="1534994"/>
                <a:gridCol w="1534994"/>
                <a:gridCol w="1310451"/>
                <a:gridCol w="1310451"/>
                <a:gridCol w="1310451"/>
              </a:tblGrid>
              <a:tr h="2882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ND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Ordered by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VS (in situ 2011)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Dry season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Wet season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RADARSAT-2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69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Mexico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Fernando Paz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MEX-1, MEX-5, MEX-4, MEX-7, MEX-3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Jan-May/June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Jun/Jul-Nov/Dec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5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Colombia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Josef Kellndorfer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Dec-March  or July/August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may/June or October/November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Dual-pol, Quad-pol, 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Peru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?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Brazil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Julio Dalge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69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Guyana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Dirk Hoekman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GUY-1, GUY-2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Jul-Sep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Jan-Feb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Quad-pol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Cameroon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Gernot Ramminger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CAM-3, CAM-4, CAM-5, CAM-6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Nov-Mar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Apr-Oct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DRC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-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4455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Tanzania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Line Steinbakk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>
                          <a:latin typeface="Verdana"/>
                        </a:rPr>
                        <a:t>Amani ( -5.13, 38.63),    Liwale (TBD)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Dec-Mar, Jun-Oct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Mar-May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Dual-pol, Quad-pol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Indonesia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Dirk Hoekman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BOR-3, SUM-2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Jul-Sep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Jan-Feb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Quad-pol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Australia/Tasmania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Tony Milne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AU-1, AU-2, AU-3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Nepal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?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69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Xingu Special Experiment Site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Josef Kellndorfer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BRAX-2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jul/aug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jan/feb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52941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29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Verdana"/>
                        </a:rPr>
                        <a:t>Completed</a:t>
                      </a: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5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9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Verdana"/>
                        </a:rPr>
                        <a:t>Partially Completed</a:t>
                      </a: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9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Verdana"/>
                        </a:rPr>
                        <a:t>Ongoing</a:t>
                      </a: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9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Verdana"/>
                        </a:rPr>
                        <a:t>Not covered</a:t>
                      </a: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latin typeface="Verdana"/>
                      </a:endParaRP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latin typeface="Verdana"/>
                      </a:endParaRPr>
                    </a:p>
                  </a:txBody>
                  <a:tcPr marL="6844" marR="6844" marT="6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533FB27AF48E4CA3696C4CB4720338" ma:contentTypeVersion="0" ma:contentTypeDescription="Create a new document." ma:contentTypeScope="" ma:versionID="29bc16c31c55731977cf90d4e4870594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D6C3D589-4678-40CF-811A-560C65440C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B05282C5-DAA1-456A-9C81-A0798DBE51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4F3224-0AE6-4C59-A18F-0453A0CD3386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SDCG4_Session2_Agency-template_v01</Template>
  <TotalTime>8924</TotalTime>
  <Words>955</Words>
  <Application>Microsoft Office PowerPoint</Application>
  <PresentationFormat>Custom</PresentationFormat>
  <Paragraphs>237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 Canadian Space Agency  contributions to  R&amp;D Support strategy (Element 3)</vt:lpstr>
      <vt:lpstr>Canadian Space Agency Engagement</vt:lpstr>
      <vt:lpstr>Canadian Space Agency</vt:lpstr>
      <vt:lpstr>Canadian Space Agency</vt:lpstr>
      <vt:lpstr>Canadian Space Agency</vt:lpstr>
      <vt:lpstr>Canadian Space Agency Summary</vt:lpstr>
      <vt:lpstr>Support slides</vt:lpstr>
      <vt:lpstr>Acquisition Between Feb 2011 to end of Sept 2011 (NDs)</vt:lpstr>
      <vt:lpstr>National Coverages Status</vt:lpstr>
      <vt:lpstr>Acquisition Between Feb 2011 to end of Sept 2011 (VSs)</vt:lpstr>
      <vt:lpstr>Verification Sites Status</vt:lpstr>
    </vt:vector>
  </TitlesOfParts>
  <Company>Industry Canada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PerezM</dc:creator>
  <cp:lastModifiedBy>ycrevier</cp:lastModifiedBy>
  <cp:revision>811</cp:revision>
  <dcterms:created xsi:type="dcterms:W3CDTF">2006-01-10T18:24:46Z</dcterms:created>
  <dcterms:modified xsi:type="dcterms:W3CDTF">2015-03-05T20:34:16Z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0x01010092533FB27AF48E4CA3696C4CB4720338</vt:lpwstr>
  </property>
</Properties>
</file>