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6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54B0B-81C4-884E-B14F-07301C7FA896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535CD-27C0-1542-A83C-0E84A2E1E62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0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8AEE1-B6DF-B643-873D-F3B314E6EA40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2A2F6-F579-EF4A-98AC-4E8D000D15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430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237"/>
            <a:ext cx="6400800" cy="6674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77329" y="2501911"/>
            <a:ext cx="6860028" cy="69878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4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08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09" y="89224"/>
            <a:ext cx="6004205" cy="698785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9" y="134989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4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91601" y="6322870"/>
            <a:ext cx="5103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‹N°›</a:t>
            </a:fld>
            <a:endParaRPr lang="en-US" dirty="0"/>
          </a:p>
        </p:txBody>
      </p:sp>
      <p:pic>
        <p:nvPicPr>
          <p:cNvPr id="7" name="Picture 6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eo_logo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pic>
        <p:nvPicPr>
          <p:cNvPr id="12" name="Picture 11" descr="ceos_log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487" y="6267408"/>
            <a:ext cx="1263253" cy="500248"/>
          </a:xfrm>
          <a:prstGeom prst="rect">
            <a:avLst/>
          </a:prstGeom>
        </p:spPr>
      </p:pic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 algn="ct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4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1601" y="6322870"/>
            <a:ext cx="5103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Steven Hosford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CNES – Spot and </a:t>
            </a:r>
            <a:r>
              <a:rPr lang="en-US" dirty="0" err="1" smtClean="0"/>
              <a:t>Pléiades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53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Acquisitions over GFOI R&amp;D Study Sites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3600" dirty="0" err="1" smtClean="0">
                <a:solidFill>
                  <a:schemeClr val="tx2"/>
                </a:solidFill>
              </a:rPr>
              <a:t>Pléiades</a:t>
            </a:r>
            <a:endParaRPr lang="en-US" sz="36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tx2"/>
                </a:solidFill>
              </a:rPr>
              <a:t>Data purchased and made available at no cost by CNES to R&amp;D (science) </a:t>
            </a:r>
            <a:r>
              <a:rPr lang="en-US" dirty="0">
                <a:solidFill>
                  <a:schemeClr val="tx2"/>
                </a:solidFill>
              </a:rPr>
              <a:t>users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2"/>
                </a:solidFill>
              </a:rPr>
              <a:t>Priority areas identified – 2014 data available on 3 sites, tasking underway on  9 sites </a:t>
            </a:r>
            <a:endParaRPr lang="en-US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2"/>
                </a:solidFill>
              </a:rPr>
              <a:t>Volumes to be refined, but </a:t>
            </a:r>
            <a:r>
              <a:rPr lang="en-US" dirty="0" smtClean="0">
                <a:solidFill>
                  <a:schemeClr val="tx2"/>
                </a:solidFill>
              </a:rPr>
              <a:t>up to 10000 </a:t>
            </a:r>
            <a:r>
              <a:rPr lang="en-US" dirty="0">
                <a:solidFill>
                  <a:schemeClr val="tx2"/>
                </a:solidFill>
              </a:rPr>
              <a:t>km2/year should be possible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6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Acquisitions over GFOI R&amp;D Study Sites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3</a:t>
            </a:fld>
            <a:endParaRPr lang="en-US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447262"/>
              </p:ext>
            </p:extLst>
          </p:nvPr>
        </p:nvGraphicFramePr>
        <p:xfrm>
          <a:off x="379895" y="1196967"/>
          <a:ext cx="6371637" cy="3813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6064"/>
                <a:gridCol w="2612421"/>
                <a:gridCol w="1903152"/>
              </a:tblGrid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Site code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Site name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Pleiades Status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FCT-AU-1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Mathinna (Tasmania)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Tasking underway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BRA-1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Mato Grosso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Tasking underway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COL-6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Caqueta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Tasking underway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FIJ-1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Lololo &amp; Nakavu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Available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FCT-GUY-1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GFC-1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Tasking underway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FCT-GUY-2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GFC-2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Tasking underway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FCT-BOR-3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Mawas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Tasking underway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FCT-SUM-2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Harapan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Tasking underway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FCT-MEX-2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Chiapas-1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Tasking underway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MEX-8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Durango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Available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PNG-1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Kokoda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Tasking underway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3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PNG-2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>
                          <a:effectLst/>
                        </a:rPr>
                        <a:t>Milne bay</a:t>
                      </a:r>
                      <a:endParaRPr lang="fr-FR" sz="2400" b="1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Available</a:t>
                      </a:r>
                      <a:endParaRPr lang="fr-FR" sz="2400" b="1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1025" name="Picture 1" descr="D:\Utilisateurs\hosfords\AppData\Local\Microsoft\Windows\Temporary Internet Files\Content.Outlook\8AZYSUQM\MilneB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079" y="1493995"/>
            <a:ext cx="6413875" cy="51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Utilisateurs\hosfords\AppData\Local\Microsoft\Windows\Temporary Internet Files\Content.Outlook\8AZYSUQM\Duran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745" y="1807149"/>
            <a:ext cx="6668256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Utilisateurs\hosfords\AppData\Local\Microsoft\Windows\Temporary Internet Files\Content.Outlook\8AZYSUQM\Lololo_Nakav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447" y="2204580"/>
            <a:ext cx="6668258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10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Acquisitions over GFOI R&amp;D Study Sites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3600" dirty="0" err="1" smtClean="0">
                <a:solidFill>
                  <a:schemeClr val="tx2"/>
                </a:solidFill>
              </a:rPr>
              <a:t>Pléiades</a:t>
            </a:r>
            <a:endParaRPr lang="en-US" sz="36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en-US" dirty="0" smtClean="0">
                <a:solidFill>
                  <a:schemeClr val="tx2"/>
                </a:solidFill>
              </a:rPr>
              <a:t>Inputs required from R&amp;D users on</a:t>
            </a:r>
          </a:p>
          <a:p>
            <a:pPr>
              <a:defRPr/>
            </a:pPr>
            <a:r>
              <a:rPr lang="en-US" dirty="0" smtClean="0">
                <a:solidFill>
                  <a:schemeClr val="tx2"/>
                </a:solidFill>
              </a:rPr>
              <a:t> precise Areas of Interest – contribution in km2 not number of images</a:t>
            </a:r>
          </a:p>
          <a:p>
            <a:pPr>
              <a:defRPr/>
            </a:pPr>
            <a:r>
              <a:rPr lang="en-US" dirty="0" smtClean="0">
                <a:solidFill>
                  <a:schemeClr val="tx2"/>
                </a:solidFill>
              </a:rPr>
              <a:t>Required image products (</a:t>
            </a:r>
            <a:r>
              <a:rPr lang="en-US" dirty="0" err="1" smtClean="0">
                <a:solidFill>
                  <a:schemeClr val="tx2"/>
                </a:solidFill>
              </a:rPr>
              <a:t>orthorectified</a:t>
            </a:r>
            <a:r>
              <a:rPr lang="en-US" dirty="0" smtClean="0">
                <a:solidFill>
                  <a:schemeClr val="tx2"/>
                </a:solidFill>
              </a:rPr>
              <a:t>?, file type etc.) </a:t>
            </a:r>
          </a:p>
          <a:p>
            <a:pPr marL="0" indent="0">
              <a:buNone/>
              <a:defRPr/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5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Acquisitions over GFOI R&amp;D Study Sites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3600" dirty="0" smtClean="0">
                <a:solidFill>
                  <a:schemeClr val="tx2"/>
                </a:solidFill>
              </a:rPr>
              <a:t>SPOT 1-5</a:t>
            </a:r>
            <a:endParaRPr lang="en-US" sz="3600" dirty="0">
              <a:solidFill>
                <a:schemeClr val="tx2"/>
              </a:solidFill>
            </a:endParaRPr>
          </a:p>
          <a:p>
            <a:r>
              <a:rPr lang="en-US" dirty="0" smtClean="0"/>
              <a:t>Access to archive data possible through Spot World Heritage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smtClean="0"/>
              <a:t>Analysis completed over R&amp;D study sites</a:t>
            </a:r>
          </a:p>
          <a:p>
            <a:r>
              <a:rPr lang="en-US" dirty="0" smtClean="0"/>
              <a:t>2386 images available in archive</a:t>
            </a:r>
          </a:p>
          <a:p>
            <a:r>
              <a:rPr lang="en-US" dirty="0" smtClean="0"/>
              <a:t>Processing underway, available at level 1A shortly, </a:t>
            </a:r>
            <a:r>
              <a:rPr lang="en-US" dirty="0" err="1" smtClean="0"/>
              <a:t>orthorectified</a:t>
            </a:r>
            <a:r>
              <a:rPr lang="en-US" dirty="0" smtClean="0"/>
              <a:t> images within 6 months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1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Acquisitions over GFOI R&amp;D Study Sites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6</a:t>
            </a:fld>
            <a:endParaRPr lang="en-US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102161"/>
              </p:ext>
            </p:extLst>
          </p:nvPr>
        </p:nvGraphicFramePr>
        <p:xfrm>
          <a:off x="388309" y="1227551"/>
          <a:ext cx="7728557" cy="4769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7673"/>
                <a:gridCol w="2230217"/>
                <a:gridCol w="967726"/>
                <a:gridCol w="1044927"/>
                <a:gridCol w="1119007"/>
                <a:gridCol w="1119007"/>
              </a:tblGrid>
              <a:tr h="330449">
                <a:tc row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Site Code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Site name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Nb of SPOT 1-5 Scenes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Country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Coordinates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309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lat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long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FCT-AU-1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Mathinna (Tasmania)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50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Australia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S41.37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E147.76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FCT-AU-2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Takone (Tasmania)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S41.19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E145.60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FCT-AU-3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Warra (Tasmania)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43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S43.1046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E146.6560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AU-4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Robson Creek (QL)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47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S17.119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E145.631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BRA-1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Mato Grosso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26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Brazil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S11.75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W54.25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814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CAN-1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TBA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Canada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TBA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TBA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FCT-COL-3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Pacifico-Bajo_Mira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115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Colombia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N1.65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W78.76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FCT-COL-4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Amazonia-Tinigua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192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N2.17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W74.15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FCT-COL-5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Andes-Antioquia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109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N7.83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W76.45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COL-6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Caqueta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82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N1.4079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W73.5747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FIJ-1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Lololo &amp; Nakavu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320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Fiji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S17.833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E177.833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FIN-1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Hyytiälä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319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Finland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N61.85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E24.32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FIN-2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Sodankylä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104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N67.48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E26.34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GAB-1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Gabon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Gabon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N0.0181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E10.1906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FCT-GUY-1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GFC-1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29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Guyana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N6.00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W60.00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FCT-GUY-2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GFC-2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N7.00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W59.00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59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FCT-GUY-3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GFC-3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N3.00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W59.00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96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Acquisitions over GFOI R&amp;D Study Sites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7</a:t>
            </a:fld>
            <a:endParaRPr lang="en-US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035053"/>
              </p:ext>
            </p:extLst>
          </p:nvPr>
        </p:nvGraphicFramePr>
        <p:xfrm>
          <a:off x="413359" y="1252601"/>
          <a:ext cx="7741086" cy="4133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9696"/>
                <a:gridCol w="2233832"/>
                <a:gridCol w="969295"/>
                <a:gridCol w="1046621"/>
                <a:gridCol w="1120821"/>
                <a:gridCol w="1120821"/>
              </a:tblGrid>
              <a:tr h="420791">
                <a:tc row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Site Code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Site name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Nb</a:t>
                      </a:r>
                      <a:r>
                        <a:rPr lang="en-US" sz="1600" dirty="0">
                          <a:effectLst/>
                        </a:rPr>
                        <a:t> of SPOT 1-5 Scenes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Country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Coordinates</a:t>
                      </a:r>
                      <a:endParaRPr lang="fr-FR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86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lat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long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28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ICE-1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Hallormsstadur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116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Iceland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N65.12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W14.68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28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FCT-BOR-3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Mawas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27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Indonesia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S2.24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E114.48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28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FCT-SUM-2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Harapan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52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S2.20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E103.38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28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FCT-MEX-2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Chiapas-1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37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Mexico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N16.45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W91.40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28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MEX-8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Durango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57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N23.74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W105.49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28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PNG-1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Kokoda 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105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Papua New Guinea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S9.184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E147.374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28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PNG-2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Milne bay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190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S10.598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E150.185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28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PNG-3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Yus 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S6.028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E146.745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28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RUS-1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Pechora-Ilych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52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Russia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N62.18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E59.18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28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FCT-TNZ-5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Amani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142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Tanzania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S5.13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E38.63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28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FCT-TNZ-6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Liwale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>
                          <a:effectLst/>
                        </a:rPr>
                        <a:t>S9.50</a:t>
                      </a:r>
                      <a:endParaRPr lang="fr-FR" sz="240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36700" algn="l"/>
                        </a:tabLst>
                      </a:pPr>
                      <a:r>
                        <a:rPr lang="en-US" sz="1600" dirty="0">
                          <a:effectLst/>
                        </a:rPr>
                        <a:t>E38.17</a:t>
                      </a:r>
                      <a:endParaRPr lang="fr-FR" sz="2400" dirty="0">
                        <a:effectLst/>
                        <a:latin typeface="Book Antiqu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10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Acquisitions over GFOI R&amp;D Study Sites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2386 images mentioned here are held in Toulouse, many other images may be available in the direct reception stations (Australia, South Africa, French Guiana, …)</a:t>
            </a:r>
          </a:p>
          <a:p>
            <a:r>
              <a:rPr lang="en-US" dirty="0" smtClean="0"/>
              <a:t>Access to these would be possible if processed locally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0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538</Words>
  <Application>Microsoft Office PowerPoint</Application>
  <PresentationFormat>Affichage à l'écran (4:3)</PresentationFormat>
  <Paragraphs>263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Office Theme</vt:lpstr>
      <vt:lpstr>CNES – Spot and Pléiades data</vt:lpstr>
      <vt:lpstr>Acquisitions over GFOI R&amp;D Study Sites </vt:lpstr>
      <vt:lpstr>Acquisitions over GFOI R&amp;D Study Sites </vt:lpstr>
      <vt:lpstr>Acquisitions over GFOI R&amp;D Study Sites </vt:lpstr>
      <vt:lpstr>Acquisitions over GFOI R&amp;D Study Sites </vt:lpstr>
      <vt:lpstr>Acquisitions over GFOI R&amp;D Study Sites </vt:lpstr>
      <vt:lpstr>Acquisitions over GFOI R&amp;D Study Sites </vt:lpstr>
      <vt:lpstr>Acquisitions over GFOI R&amp;D Study Sites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Steventon</dc:creator>
  <cp:lastModifiedBy>Hosford</cp:lastModifiedBy>
  <cp:revision>19</cp:revision>
  <dcterms:created xsi:type="dcterms:W3CDTF">2015-02-13T06:47:15Z</dcterms:created>
  <dcterms:modified xsi:type="dcterms:W3CDTF">2015-03-04T00:16:26Z</dcterms:modified>
</cp:coreProperties>
</file>