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5" r:id="rId4"/>
    <p:sldId id="260" r:id="rId5"/>
    <p:sldId id="259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8CD3C"/>
    <a:srgbClr val="008C00"/>
    <a:srgbClr val="009B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4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54B0B-81C4-884E-B14F-07301C7FA896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535CD-27C0-1542-A83C-0E84A2E1E628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670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A8AEE1-B6DF-B643-873D-F3B314E6EA40}" type="datetimeFigureOut">
              <a:rPr lang="en-US" smtClean="0"/>
              <a:pPr/>
              <a:t>3/6/2015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2A2F6-F579-EF4A-98AC-4E8D000D153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69430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237"/>
            <a:ext cx="6400800" cy="6674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7329" y="2501911"/>
            <a:ext cx="6860028" cy="69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4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508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9224"/>
            <a:ext cx="6004205" cy="69878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9" y="134989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4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‹N›</a:t>
            </a:fld>
            <a:endParaRPr lang="en-US" dirty="0"/>
          </a:p>
        </p:txBody>
      </p:sp>
      <p:pic>
        <p:nvPicPr>
          <p:cNvPr id="7" name="Picture 6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39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o_logo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pic>
        <p:nvPicPr>
          <p:cNvPr id="12" name="Picture 11" descr="ceos_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1487" y="6267408"/>
            <a:ext cx="1263253" cy="500248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 algn="ct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4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10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31665" y="4233228"/>
            <a:ext cx="7284283" cy="1130342"/>
          </a:xfrm>
        </p:spPr>
        <p:txBody>
          <a:bodyPr>
            <a:noAutofit/>
          </a:bodyPr>
          <a:lstStyle/>
          <a:p>
            <a:r>
              <a:rPr lang="en-US" i="1" dirty="0" smtClean="0"/>
              <a:t>Laura Candela, </a:t>
            </a:r>
            <a:r>
              <a:rPr lang="en-US" i="1" u="sng" dirty="0" smtClean="0"/>
              <a:t>Anna Rita Pisani</a:t>
            </a:r>
            <a:r>
              <a:rPr lang="en-US" i="1" dirty="0" smtClean="0"/>
              <a:t>, </a:t>
            </a:r>
            <a:r>
              <a:rPr lang="en-US" i="1" dirty="0" err="1" smtClean="0"/>
              <a:t>Simona</a:t>
            </a:r>
            <a:r>
              <a:rPr lang="en-US" i="1" dirty="0" smtClean="0"/>
              <a:t> </a:t>
            </a:r>
            <a:r>
              <a:rPr lang="en-US" i="1" dirty="0" err="1" smtClean="0"/>
              <a:t>Zoffoli</a:t>
            </a:r>
            <a:endParaRPr lang="en-US" i="1" dirty="0" smtClean="0"/>
          </a:p>
          <a:p>
            <a:r>
              <a:rPr lang="en-US" i="1" dirty="0" err="1" smtClean="0"/>
              <a:t>Agenzia</a:t>
            </a:r>
            <a:r>
              <a:rPr lang="en-US" i="1" dirty="0" smtClean="0"/>
              <a:t> </a:t>
            </a:r>
            <a:r>
              <a:rPr lang="en-US" i="1" dirty="0" err="1" smtClean="0"/>
              <a:t>Spaziale</a:t>
            </a:r>
            <a:r>
              <a:rPr lang="en-US" i="1" dirty="0" smtClean="0"/>
              <a:t> </a:t>
            </a:r>
            <a:r>
              <a:rPr lang="en-US" i="1" dirty="0" err="1" smtClean="0"/>
              <a:t>Italiana</a:t>
            </a:r>
            <a:endParaRPr lang="en-US" i="1" dirty="0" smtClean="0"/>
          </a:p>
          <a:p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0373" y="1353624"/>
            <a:ext cx="8175008" cy="2495046"/>
          </a:xfrm>
        </p:spPr>
        <p:txBody>
          <a:bodyPr/>
          <a:lstStyle/>
          <a:p>
            <a:r>
              <a:rPr lang="en-US" dirty="0" smtClean="0"/>
              <a:t>ASI Contributing Data Stream Report</a:t>
            </a:r>
            <a:br>
              <a:rPr lang="en-US" dirty="0" smtClean="0"/>
            </a:br>
            <a:r>
              <a:rPr lang="en-US" dirty="0" smtClean="0"/>
              <a:t>COSMO-</a:t>
            </a:r>
            <a:r>
              <a:rPr lang="en-US" dirty="0" err="1" smtClean="0"/>
              <a:t>SkyMed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Space Data Support to GFOI R&amp;D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553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2</a:t>
            </a:fld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72947" y="1466002"/>
            <a:ext cx="83933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it-IT" sz="3600" dirty="0" smtClean="0"/>
              <a:t> </a:t>
            </a:r>
            <a:r>
              <a:rPr lang="it-IT" sz="3600" dirty="0" err="1" smtClean="0"/>
              <a:t>What</a:t>
            </a:r>
            <a:r>
              <a:rPr lang="it-IT" sz="3600" dirty="0" smtClean="0"/>
              <a:t>’s </a:t>
            </a:r>
            <a:r>
              <a:rPr lang="it-IT" sz="3600" dirty="0" err="1" smtClean="0"/>
              <a:t>new</a:t>
            </a:r>
            <a:r>
              <a:rPr lang="it-IT" sz="3600" dirty="0" smtClean="0"/>
              <a:t>: COSMO- </a:t>
            </a:r>
            <a:r>
              <a:rPr lang="it-IT" sz="3600" dirty="0" err="1" smtClean="0"/>
              <a:t>SkyMed</a:t>
            </a:r>
            <a:r>
              <a:rPr lang="it-IT" sz="3600" dirty="0" smtClean="0"/>
              <a:t> </a:t>
            </a:r>
          </a:p>
          <a:p>
            <a:pPr algn="ctr"/>
            <a:r>
              <a:rPr lang="it-IT" sz="3600" dirty="0" smtClean="0"/>
              <a:t>“Open </a:t>
            </a:r>
            <a:r>
              <a:rPr lang="it-IT" sz="3600" dirty="0" err="1" smtClean="0"/>
              <a:t>Call</a:t>
            </a:r>
            <a:r>
              <a:rPr lang="it-IT" sz="3600" dirty="0" smtClean="0"/>
              <a:t> </a:t>
            </a:r>
            <a:r>
              <a:rPr lang="it-IT" sz="3600" dirty="0" err="1" smtClean="0"/>
              <a:t>for</a:t>
            </a:r>
            <a:r>
              <a:rPr lang="it-IT" sz="3600" dirty="0" smtClean="0"/>
              <a:t> Science”</a:t>
            </a:r>
          </a:p>
          <a:p>
            <a:pPr algn="ctr"/>
            <a:endParaRPr lang="it-IT" sz="3600" dirty="0" smtClean="0"/>
          </a:p>
          <a:p>
            <a:pPr algn="ctr">
              <a:buFont typeface="Wingdings" pitchFamily="2" charset="2"/>
              <a:buChar char="Ø"/>
            </a:pPr>
            <a:r>
              <a:rPr lang="it-IT" sz="3600" dirty="0" smtClean="0"/>
              <a:t> GFOI </a:t>
            </a:r>
            <a:r>
              <a:rPr lang="it-IT" sz="3600" dirty="0" err="1" smtClean="0"/>
              <a:t>R&amp;D</a:t>
            </a:r>
            <a:r>
              <a:rPr lang="it-IT" sz="3600" dirty="0" smtClean="0"/>
              <a:t> </a:t>
            </a:r>
            <a:r>
              <a:rPr lang="it-IT" sz="3600" dirty="0" err="1" smtClean="0"/>
              <a:t>Study</a:t>
            </a:r>
            <a:r>
              <a:rPr lang="it-IT" sz="3600" dirty="0" smtClean="0"/>
              <a:t> </a:t>
            </a:r>
            <a:r>
              <a:rPr lang="it-IT" sz="3600" dirty="0" err="1" smtClean="0"/>
              <a:t>Sites</a:t>
            </a:r>
            <a:endParaRPr lang="it-IT" sz="3600" dirty="0" smtClean="0"/>
          </a:p>
          <a:p>
            <a:pPr algn="ctr"/>
            <a:endParaRPr lang="it-IT" sz="3600" dirty="0" smtClean="0"/>
          </a:p>
          <a:p>
            <a:pPr algn="ctr">
              <a:buFont typeface="Wingdings" pitchFamily="2" charset="2"/>
              <a:buChar char="Ø"/>
            </a:pPr>
            <a:r>
              <a:rPr lang="it-IT" sz="3600" dirty="0" smtClean="0"/>
              <a:t> </a:t>
            </a:r>
            <a:r>
              <a:rPr lang="it-IT" sz="3600" dirty="0" err="1" smtClean="0"/>
              <a:t>COSMO-SkyMed</a:t>
            </a:r>
            <a:r>
              <a:rPr lang="it-IT" sz="3600" dirty="0" smtClean="0"/>
              <a:t> background </a:t>
            </a:r>
            <a:r>
              <a:rPr lang="it-IT" sz="3600" dirty="0" err="1" smtClean="0"/>
              <a:t>mission</a:t>
            </a:r>
            <a:r>
              <a:rPr lang="it-IT" sz="3600" dirty="0" smtClean="0"/>
              <a:t> data on </a:t>
            </a:r>
            <a:r>
              <a:rPr lang="it-IT" sz="3600" dirty="0" err="1" smtClean="0"/>
              <a:t>forests</a:t>
            </a:r>
            <a:endParaRPr lang="it-IT" sz="3600" dirty="0" smtClean="0"/>
          </a:p>
        </p:txBody>
      </p:sp>
      <p:pic>
        <p:nvPicPr>
          <p:cNvPr id="8" name="Immagine 7" descr="coriandol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0327" y="1556863"/>
            <a:ext cx="918832" cy="839427"/>
          </a:xfrm>
          <a:prstGeom prst="rect">
            <a:avLst/>
          </a:prstGeom>
          <a:ln>
            <a:solidFill>
              <a:srgbClr val="008C00"/>
            </a:solidFill>
          </a:ln>
        </p:spPr>
      </p:pic>
      <p:pic>
        <p:nvPicPr>
          <p:cNvPr id="9" name="Immagine 8" descr="coriandol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595" y="1556863"/>
            <a:ext cx="918832" cy="839427"/>
          </a:xfrm>
          <a:prstGeom prst="rect">
            <a:avLst/>
          </a:prstGeom>
          <a:ln>
            <a:solidFill>
              <a:srgbClr val="008C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825" y="130168"/>
            <a:ext cx="7145897" cy="698785"/>
          </a:xfrm>
        </p:spPr>
        <p:txBody>
          <a:bodyPr anchor="t"/>
          <a:lstStyle/>
          <a:p>
            <a:r>
              <a:rPr lang="en-GB" sz="2800" dirty="0" smtClean="0"/>
              <a:t>COSMO-</a:t>
            </a:r>
            <a:r>
              <a:rPr lang="en-GB" sz="2800" dirty="0" err="1" smtClean="0"/>
              <a:t>SkyMed</a:t>
            </a:r>
            <a:r>
              <a:rPr lang="en-GB" sz="2800" dirty="0" smtClean="0"/>
              <a:t> Open Call for Science and AO</a:t>
            </a: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69412" y="912252"/>
            <a:ext cx="8428773" cy="5170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200" dirty="0"/>
              <a:t> </a:t>
            </a:r>
            <a:r>
              <a:rPr lang="en-US" sz="2200" dirty="0" smtClean="0"/>
              <a:t>  The </a:t>
            </a:r>
            <a:r>
              <a:rPr lang="en-US" sz="2200" b="1" dirty="0" smtClean="0">
                <a:solidFill>
                  <a:srgbClr val="008C00"/>
                </a:solidFill>
              </a:rPr>
              <a:t>Open Call for Science</a:t>
            </a:r>
            <a:r>
              <a:rPr lang="en-US" sz="2200" dirty="0" smtClean="0">
                <a:solidFill>
                  <a:srgbClr val="008C00"/>
                </a:solidFill>
              </a:rPr>
              <a:t> </a:t>
            </a:r>
            <a:r>
              <a:rPr lang="en-US" sz="2200" dirty="0" smtClean="0"/>
              <a:t>is started on 25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February 2015;</a:t>
            </a:r>
          </a:p>
          <a:p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en-US" sz="2200" dirty="0"/>
              <a:t>   The Open Call is open to national and international scientific </a:t>
            </a:r>
            <a:r>
              <a:rPr lang="en-US" sz="2200" dirty="0" smtClean="0"/>
              <a:t>community;</a:t>
            </a:r>
          </a:p>
          <a:p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en-US" sz="2200" b="1" dirty="0" smtClean="0"/>
              <a:t>   </a:t>
            </a:r>
            <a:r>
              <a:rPr lang="en-US" sz="2200" b="1" dirty="0" smtClean="0">
                <a:solidFill>
                  <a:srgbClr val="008C00"/>
                </a:solidFill>
              </a:rPr>
              <a:t>Open </a:t>
            </a:r>
            <a:r>
              <a:rPr lang="en-US" sz="2200" b="1" dirty="0">
                <a:solidFill>
                  <a:srgbClr val="008C00"/>
                </a:solidFill>
              </a:rPr>
              <a:t>Call Objectives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/>
              <a:t> promote basic and applied research;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/>
              <a:t> development </a:t>
            </a:r>
            <a:r>
              <a:rPr lang="en-US" sz="2200" dirty="0" smtClean="0"/>
              <a:t>of </a:t>
            </a:r>
            <a:r>
              <a:rPr lang="en-US" sz="2200" dirty="0"/>
              <a:t>new technologies, algorithms;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/>
              <a:t> improvement of existing applications</a:t>
            </a:r>
            <a:r>
              <a:rPr lang="en-US" sz="2200" dirty="0" smtClean="0"/>
              <a:t>;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/>
              <a:t> </a:t>
            </a:r>
            <a:r>
              <a:rPr lang="en-US" sz="2200" dirty="0" smtClean="0"/>
              <a:t>innovative;</a:t>
            </a:r>
          </a:p>
          <a:p>
            <a:pPr>
              <a:buFont typeface="Courier New" pitchFamily="49" charset="0"/>
              <a:buChar char="o"/>
            </a:pPr>
            <a:r>
              <a:rPr lang="en-US" sz="2200" dirty="0"/>
              <a:t> </a:t>
            </a:r>
            <a:r>
              <a:rPr lang="en-US" sz="2200" dirty="0" smtClean="0"/>
              <a:t>synergies </a:t>
            </a:r>
            <a:r>
              <a:rPr lang="en-US" sz="2200" dirty="0"/>
              <a:t>with the other EO missions</a:t>
            </a:r>
            <a:r>
              <a:rPr lang="en-US" sz="2200" dirty="0" smtClean="0"/>
              <a:t>;</a:t>
            </a:r>
          </a:p>
          <a:p>
            <a:pPr>
              <a:buFont typeface="Courier New" pitchFamily="49" charset="0"/>
              <a:buChar char="o"/>
            </a:pPr>
            <a:endParaRPr lang="en-US" sz="2200" dirty="0"/>
          </a:p>
          <a:p>
            <a:pPr marL="342900" indent="-342900">
              <a:buFont typeface="Wingdings" charset="2"/>
              <a:buChar char="q"/>
            </a:pPr>
            <a:r>
              <a:rPr lang="en-US" sz="2200" dirty="0" smtClean="0"/>
              <a:t>  </a:t>
            </a:r>
            <a:r>
              <a:rPr lang="it-IT" sz="2200" dirty="0" smtClean="0"/>
              <a:t>The </a:t>
            </a:r>
            <a:r>
              <a:rPr lang="it-IT" sz="2200" dirty="0"/>
              <a:t>Call </a:t>
            </a:r>
            <a:r>
              <a:rPr lang="it-IT" sz="2200" dirty="0" err="1"/>
              <a:t>is</a:t>
            </a:r>
            <a:r>
              <a:rPr lang="it-IT" sz="2200" dirty="0"/>
              <a:t> </a:t>
            </a:r>
            <a:r>
              <a:rPr lang="it-IT" sz="2200" dirty="0" err="1"/>
              <a:t>limited</a:t>
            </a:r>
            <a:r>
              <a:rPr lang="it-IT" sz="2200" dirty="0"/>
              <a:t> to </a:t>
            </a:r>
            <a:r>
              <a:rPr lang="it-IT" sz="2200" dirty="0" smtClean="0"/>
              <a:t>PI </a:t>
            </a:r>
            <a:r>
              <a:rPr lang="it-IT" sz="2200" dirty="0"/>
              <a:t>from </a:t>
            </a:r>
            <a:r>
              <a:rPr lang="it-IT" sz="2200" dirty="0" err="1"/>
              <a:t>Institutional</a:t>
            </a:r>
            <a:r>
              <a:rPr lang="it-IT" sz="2200" dirty="0"/>
              <a:t> </a:t>
            </a:r>
            <a:r>
              <a:rPr lang="it-IT" sz="2200" dirty="0" err="1" smtClean="0"/>
              <a:t>Entities</a:t>
            </a:r>
            <a:r>
              <a:rPr lang="it-IT" sz="2200" dirty="0" smtClean="0"/>
              <a:t>;</a:t>
            </a:r>
          </a:p>
          <a:p>
            <a:pPr marL="342900" indent="-342900">
              <a:buFont typeface="Wingdings" charset="2"/>
              <a:buChar char="q"/>
            </a:pPr>
            <a:endParaRPr lang="it-IT" sz="2200" dirty="0"/>
          </a:p>
          <a:p>
            <a:pPr marL="342900" indent="-342900">
              <a:buFont typeface="Wingdings" charset="2"/>
              <a:buChar char="q"/>
            </a:pPr>
            <a:r>
              <a:rPr lang="it-IT" sz="2200" dirty="0" smtClean="0"/>
              <a:t>  Commercial </a:t>
            </a:r>
            <a:r>
              <a:rPr lang="it-IT" sz="2200" dirty="0"/>
              <a:t>or </a:t>
            </a:r>
            <a:r>
              <a:rPr lang="it-IT" sz="2200" dirty="0" err="1"/>
              <a:t>operational</a:t>
            </a:r>
            <a:r>
              <a:rPr lang="it-IT" sz="2200" dirty="0"/>
              <a:t> </a:t>
            </a:r>
            <a:r>
              <a:rPr lang="it-IT" sz="2200" dirty="0" err="1"/>
              <a:t>activities</a:t>
            </a:r>
            <a:r>
              <a:rPr lang="it-IT" sz="2200" dirty="0"/>
              <a:t> are </a:t>
            </a:r>
            <a:r>
              <a:rPr lang="it-IT" sz="2200" dirty="0" err="1"/>
              <a:t>not</a:t>
            </a:r>
            <a:r>
              <a:rPr lang="it-IT" sz="2200" dirty="0"/>
              <a:t> </a:t>
            </a:r>
            <a:r>
              <a:rPr lang="it-IT" sz="2200" dirty="0" err="1"/>
              <a:t>supported</a:t>
            </a:r>
            <a:r>
              <a:rPr lang="it-IT" sz="2200" dirty="0" smtClean="0"/>
              <a:t>.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77160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825" y="130168"/>
            <a:ext cx="7145897" cy="698785"/>
          </a:xfrm>
        </p:spPr>
        <p:txBody>
          <a:bodyPr anchor="t"/>
          <a:lstStyle/>
          <a:p>
            <a:r>
              <a:rPr lang="en-GB" sz="2800" dirty="0" smtClean="0"/>
              <a:t>COSMO-</a:t>
            </a:r>
            <a:r>
              <a:rPr lang="en-GB" sz="2800" dirty="0" err="1" smtClean="0"/>
              <a:t>SkyMed</a:t>
            </a:r>
            <a:r>
              <a:rPr lang="en-GB" sz="2800" dirty="0" smtClean="0"/>
              <a:t> Open Call for Science and AO</a:t>
            </a: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0" y="4909847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>
                <a:solidFill>
                  <a:srgbClr val="000000"/>
                </a:solidFill>
              </a:rPr>
              <a:t>   ASI is open to explore the possibility of a coordinated Announcement of Opportunity (AO) for R&amp;D on GFOI key science questions with CEOS partners.</a:t>
            </a:r>
            <a:endParaRPr lang="it-IT" sz="2200" dirty="0">
              <a:solidFill>
                <a:srgbClr val="00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0" y="1117135"/>
            <a:ext cx="9144000" cy="3447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q"/>
            </a:pPr>
            <a:r>
              <a:rPr lang="en-US" sz="2200" dirty="0" smtClean="0"/>
              <a:t>  Submission </a:t>
            </a:r>
            <a:r>
              <a:rPr lang="en-US" sz="2200" dirty="0"/>
              <a:t>of proposals will be accepted anytime;</a:t>
            </a:r>
          </a:p>
          <a:p>
            <a:endParaRPr lang="en-US" sz="2200" dirty="0"/>
          </a:p>
          <a:p>
            <a:pPr>
              <a:buFont typeface="Wingdings" pitchFamily="2" charset="2"/>
              <a:buChar char="q"/>
            </a:pPr>
            <a:r>
              <a:rPr lang="en-US" sz="2200" dirty="0"/>
              <a:t>   The selected projects will be supported for two </a:t>
            </a:r>
            <a:r>
              <a:rPr lang="en-US" sz="2200" dirty="0" smtClean="0"/>
              <a:t>years with a </a:t>
            </a:r>
            <a:r>
              <a:rPr lang="en-US" sz="2200" dirty="0" smtClean="0"/>
              <a:t>quota </a:t>
            </a:r>
            <a:r>
              <a:rPr lang="en-US" sz="2200" smtClean="0"/>
              <a:t>of data free-of-charge</a:t>
            </a:r>
            <a:r>
              <a:rPr lang="en-US" sz="2200" dirty="0" smtClean="0"/>
              <a:t>;</a:t>
            </a:r>
            <a:endParaRPr lang="en-US" sz="2200" dirty="0"/>
          </a:p>
          <a:p>
            <a:endParaRPr lang="en-US" sz="2200" dirty="0"/>
          </a:p>
          <a:p>
            <a:pPr>
              <a:buFont typeface="Wingdings" pitchFamily="2" charset="2"/>
              <a:buChar char="q"/>
            </a:pPr>
            <a:r>
              <a:rPr lang="en-US" sz="2200" dirty="0"/>
              <a:t>   Land C</a:t>
            </a:r>
            <a:r>
              <a:rPr lang="en-US" sz="2200" dirty="0" smtClean="0"/>
              <a:t>over &amp; </a:t>
            </a:r>
            <a:r>
              <a:rPr lang="en-US" sz="2200" dirty="0"/>
              <a:t>V</a:t>
            </a:r>
            <a:r>
              <a:rPr lang="en-US" sz="2200" dirty="0" smtClean="0"/>
              <a:t>egetation is among </a:t>
            </a:r>
            <a:r>
              <a:rPr lang="en-US" sz="2200" dirty="0"/>
              <a:t>the primary application domains</a:t>
            </a:r>
            <a:r>
              <a:rPr lang="en-US" sz="2200" dirty="0" smtClean="0"/>
              <a:t>;</a:t>
            </a:r>
          </a:p>
          <a:p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en-US" sz="2200" dirty="0" smtClean="0"/>
              <a:t>   Submission </a:t>
            </a:r>
            <a:r>
              <a:rPr lang="en-US" sz="2200" dirty="0"/>
              <a:t>process is available on the ASI website at the following link: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000" b="1" u="sng" dirty="0" smtClean="0">
                <a:solidFill>
                  <a:srgbClr val="008C00"/>
                </a:solidFill>
              </a:rPr>
              <a:t>http</a:t>
            </a:r>
            <a:r>
              <a:rPr lang="en-US" sz="2000" b="1" u="sng" dirty="0">
                <a:solidFill>
                  <a:srgbClr val="008C00"/>
                </a:solidFill>
              </a:rPr>
              <a:t>://www.asi.it/en/agency/bandi_en/</a:t>
            </a:r>
            <a:r>
              <a:rPr lang="en-US" sz="2000" b="1" u="sng" dirty="0" smtClean="0">
                <a:solidFill>
                  <a:srgbClr val="008C00"/>
                </a:solidFill>
              </a:rPr>
              <a:t>calls/</a:t>
            </a:r>
            <a:r>
              <a:rPr lang="en-US" sz="2000" b="1" u="sng" dirty="0" err="1" smtClean="0">
                <a:solidFill>
                  <a:srgbClr val="008C00"/>
                </a:solidFill>
              </a:rPr>
              <a:t>cosmoskymed_open_call_for_science</a:t>
            </a:r>
            <a:endParaRPr lang="en-US" sz="2000" b="1" u="sng" dirty="0">
              <a:solidFill>
                <a:srgbClr val="008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60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009" y="89224"/>
            <a:ext cx="6004205" cy="698785"/>
          </a:xfrm>
        </p:spPr>
        <p:txBody>
          <a:bodyPr/>
          <a:lstStyle/>
          <a:p>
            <a:r>
              <a:rPr lang="en-US" dirty="0" smtClean="0"/>
              <a:t>GFOI R&amp;D Study Sites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5</a:t>
            </a:fld>
            <a:endParaRPr lang="en-US" dirty="0"/>
          </a:p>
        </p:txBody>
      </p:sp>
      <p:pic>
        <p:nvPicPr>
          <p:cNvPr id="8" name="Immagine 7" descr="sitiGFOI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4" y="888290"/>
            <a:ext cx="6513150" cy="3600000"/>
          </a:xfrm>
          <a:prstGeom prst="rect">
            <a:avLst/>
          </a:prstGeom>
          <a:ln>
            <a:solidFill>
              <a:srgbClr val="009B00"/>
            </a:solidFill>
          </a:ln>
        </p:spPr>
      </p:pic>
      <p:sp>
        <p:nvSpPr>
          <p:cNvPr id="11" name="CasellaDiTesto 10"/>
          <p:cNvSpPr txBox="1"/>
          <p:nvPr/>
        </p:nvSpPr>
        <p:spPr>
          <a:xfrm>
            <a:off x="6618435" y="995623"/>
            <a:ext cx="2493815" cy="3416320"/>
          </a:xfrm>
          <a:prstGeom prst="rect">
            <a:avLst/>
          </a:prstGeom>
          <a:noFill/>
          <a:ln w="25400">
            <a:solidFill>
              <a:srgbClr val="78CD3C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Some </a:t>
            </a:r>
            <a:r>
              <a:rPr lang="it-IT" dirty="0" err="1" smtClean="0"/>
              <a:t>archive</a:t>
            </a:r>
            <a:r>
              <a:rPr lang="it-IT" dirty="0" smtClean="0"/>
              <a:t> data </a:t>
            </a:r>
            <a:r>
              <a:rPr lang="it-IT" dirty="0" err="1" smtClean="0"/>
              <a:t>available</a:t>
            </a:r>
            <a:r>
              <a:rPr lang="it-IT" smtClean="0"/>
              <a:t>, </a:t>
            </a:r>
            <a:r>
              <a:rPr lang="it-IT" dirty="0" err="1" smtClean="0"/>
              <a:t>mostly</a:t>
            </a:r>
            <a:r>
              <a:rPr lang="it-IT" dirty="0" smtClean="0"/>
              <a:t> in </a:t>
            </a:r>
            <a:r>
              <a:rPr lang="it-IT" dirty="0" err="1" smtClean="0"/>
              <a:t>stripmap</a:t>
            </a:r>
            <a:r>
              <a:rPr lang="it-IT" dirty="0" smtClean="0"/>
              <a:t> </a:t>
            </a:r>
            <a:r>
              <a:rPr lang="it-IT" dirty="0" err="1" smtClean="0"/>
              <a:t>himage</a:t>
            </a:r>
            <a:r>
              <a:rPr lang="it-IT" dirty="0" smtClean="0"/>
              <a:t> (</a:t>
            </a:r>
            <a:r>
              <a:rPr lang="it-IT" dirty="0" err="1" smtClean="0"/>
              <a:t>updated</a:t>
            </a:r>
            <a:r>
              <a:rPr lang="it-IT" dirty="0" smtClean="0"/>
              <a:t> </a:t>
            </a:r>
            <a:r>
              <a:rPr lang="it-IT" dirty="0" err="1" smtClean="0"/>
              <a:t>oct</a:t>
            </a:r>
            <a:r>
              <a:rPr lang="it-IT" dirty="0" smtClean="0"/>
              <a:t>. 2014).</a:t>
            </a:r>
          </a:p>
          <a:p>
            <a:endParaRPr lang="en-GB" dirty="0" smtClean="0"/>
          </a:p>
          <a:p>
            <a:r>
              <a:rPr lang="en-GB" dirty="0" smtClean="0"/>
              <a:t>Archive access conditions: research/institutional users @ the official COSMO-</a:t>
            </a:r>
            <a:r>
              <a:rPr lang="en-GB" dirty="0" err="1" smtClean="0"/>
              <a:t>SkyMed</a:t>
            </a:r>
            <a:r>
              <a:rPr lang="en-GB" dirty="0" smtClean="0"/>
              <a:t>: </a:t>
            </a:r>
            <a:r>
              <a:rPr lang="en-GB" u="sng" dirty="0" smtClean="0"/>
              <a:t>http://87.241.31.78/index.php </a:t>
            </a:r>
            <a:r>
              <a:rPr lang="en-GB" dirty="0" smtClean="0"/>
              <a:t>by subscription.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5166034" y="4242069"/>
            <a:ext cx="1358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err="1" smtClean="0"/>
              <a:t>gmt.soest.hawaii.edu</a:t>
            </a:r>
            <a:endParaRPr lang="it-IT" sz="10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003707" y="556833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Projects</a:t>
            </a:r>
            <a:r>
              <a:rPr lang="it-IT" dirty="0" smtClean="0"/>
              <a:t> </a:t>
            </a:r>
            <a:r>
              <a:rPr lang="it-IT" dirty="0" err="1" smtClean="0"/>
              <a:t>requests</a:t>
            </a:r>
            <a:endParaRPr lang="it-IT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6431" y="4566444"/>
            <a:ext cx="5162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Connettore 2 18"/>
          <p:cNvCxnSpPr/>
          <p:nvPr/>
        </p:nvCxnSpPr>
        <p:spPr>
          <a:xfrm flipV="1">
            <a:off x="5228454" y="4566445"/>
            <a:ext cx="2154629" cy="1164430"/>
          </a:xfrm>
          <a:prstGeom prst="straightConnector1">
            <a:avLst/>
          </a:prstGeom>
          <a:ln>
            <a:solidFill>
              <a:srgbClr val="78CD3C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9427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sitiCSKbck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5343"/>
            <a:ext cx="7815792" cy="4320000"/>
          </a:xfrm>
          <a:prstGeom prst="rect">
            <a:avLst/>
          </a:prstGeom>
          <a:ln>
            <a:solidFill>
              <a:srgbClr val="009B00"/>
            </a:solidFill>
          </a:ln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smtClean="0"/>
              <a:t>SDCG-7</a:t>
            </a:r>
          </a:p>
          <a:p>
            <a:pPr>
              <a:defRPr/>
            </a:pPr>
            <a:r>
              <a:rPr lang="en-US" b="1" smtClean="0"/>
              <a:t>Sydney</a:t>
            </a:r>
            <a:r>
              <a:rPr lang="en-US" sz="1000" b="1" smtClean="0"/>
              <a:t>, Australia</a:t>
            </a:r>
          </a:p>
          <a:p>
            <a:pPr>
              <a:defRPr/>
            </a:pPr>
            <a:r>
              <a:rPr lang="en-US" sz="1000" b="1" smtClean="0"/>
              <a:t>March 4</a:t>
            </a:r>
            <a:r>
              <a:rPr lang="en-US" sz="1000" b="1" baseline="30000" smtClean="0"/>
              <a:t>th</a:t>
            </a:r>
            <a:r>
              <a:rPr lang="en-US" sz="1000" b="1" smtClean="0"/>
              <a:t> – 6</a:t>
            </a:r>
            <a:r>
              <a:rPr lang="en-US" sz="1000" b="1" baseline="30000" smtClean="0"/>
              <a:t>th</a:t>
            </a:r>
            <a:r>
              <a:rPr lang="en-US" sz="1000" b="1" smtClean="0"/>
              <a:t> 2015</a:t>
            </a:r>
            <a:endParaRPr lang="en-US" sz="1000" smtClean="0"/>
          </a:p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87744" y="5226343"/>
            <a:ext cx="600420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altLang="ja-JP" sz="1600" b="1" dirty="0" err="1" smtClean="0"/>
              <a:t>COSMO-SkyMed</a:t>
            </a:r>
            <a:r>
              <a:rPr lang="it-IT" altLang="ja-JP" sz="1600" b="1" dirty="0" smtClean="0"/>
              <a:t> (CSK) Background </a:t>
            </a:r>
            <a:r>
              <a:rPr lang="it-IT" altLang="ja-JP" sz="1600" b="1" dirty="0" err="1" smtClean="0"/>
              <a:t>Mission</a:t>
            </a:r>
            <a:r>
              <a:rPr lang="it-IT" altLang="ja-JP" sz="1600" b="1" dirty="0" smtClean="0"/>
              <a:t> data on </a:t>
            </a:r>
            <a:r>
              <a:rPr lang="it-IT" altLang="ja-JP" sz="1600" b="1" dirty="0" err="1" smtClean="0"/>
              <a:t>forests</a:t>
            </a:r>
            <a:r>
              <a:rPr lang="it-IT" altLang="ja-JP" sz="1600" b="1" dirty="0" smtClean="0"/>
              <a:t> </a:t>
            </a:r>
          </a:p>
          <a:p>
            <a:pPr algn="ctr"/>
            <a:r>
              <a:rPr lang="en-GB" sz="1600" b="1" dirty="0" smtClean="0"/>
              <a:t>updated to October 2014</a:t>
            </a:r>
            <a:r>
              <a:rPr lang="it-IT" altLang="ja-JP" sz="1600" b="1" dirty="0" smtClean="0"/>
              <a:t> </a:t>
            </a:r>
            <a:endParaRPr lang="it-IT" sz="1600" b="1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42009" y="89224"/>
            <a:ext cx="6791062" cy="698785"/>
          </a:xfrm>
        </p:spPr>
        <p:txBody>
          <a:bodyPr/>
          <a:lstStyle/>
          <a:p>
            <a:r>
              <a:rPr lang="it-IT" dirty="0" err="1" smtClean="0"/>
              <a:t>COSMO-SkyMed</a:t>
            </a:r>
            <a:r>
              <a:rPr lang="it-IT" dirty="0" smtClean="0"/>
              <a:t> </a:t>
            </a:r>
            <a:r>
              <a:rPr lang="it-IT" dirty="0" err="1" smtClean="0"/>
              <a:t>bck</a:t>
            </a:r>
            <a:r>
              <a:rPr lang="it-IT" dirty="0" smtClean="0"/>
              <a:t> data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57292" y="4959122"/>
            <a:ext cx="1358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err="1" smtClean="0"/>
              <a:t>gmt.soest.hawaii.edu</a:t>
            </a:r>
            <a:endParaRPr lang="it-IT" sz="10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0" y="58235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A</a:t>
            </a:r>
            <a:r>
              <a:rPr lang="it-IT" sz="1400" dirty="0" smtClean="0"/>
              <a:t>rchive are data </a:t>
            </a:r>
            <a:r>
              <a:rPr lang="it-IT" sz="1400" dirty="0" err="1" smtClean="0"/>
              <a:t>available</a:t>
            </a:r>
            <a:r>
              <a:rPr lang="it-IT" sz="1400" dirty="0" smtClean="0"/>
              <a:t> in </a:t>
            </a:r>
            <a:r>
              <a:rPr lang="it-IT" sz="1400" dirty="0" err="1" smtClean="0"/>
              <a:t>stripmap</a:t>
            </a:r>
            <a:r>
              <a:rPr lang="it-IT" sz="1400" dirty="0" smtClean="0"/>
              <a:t> </a:t>
            </a:r>
            <a:r>
              <a:rPr lang="it-IT" sz="1400" dirty="0" err="1" smtClean="0"/>
              <a:t>himage</a:t>
            </a:r>
            <a:r>
              <a:rPr lang="it-IT" sz="1400" dirty="0" smtClean="0"/>
              <a:t>.</a:t>
            </a:r>
          </a:p>
        </p:txBody>
      </p:sp>
      <p:pic>
        <p:nvPicPr>
          <p:cNvPr id="12" name="Picture 18" descr="cosmo-skym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925406">
            <a:off x="5617151" y="196852"/>
            <a:ext cx="1150937" cy="539750"/>
          </a:xfrm>
          <a:prstGeom prst="rect">
            <a:avLst/>
          </a:prstGeom>
          <a:noFill/>
          <a:ln>
            <a:noFill/>
          </a:ln>
          <a:effectLst>
            <a:outerShdw blurRad="63500" dist="50800" dir="2700000" algn="tl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317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344</Words>
  <Application>Microsoft Office PowerPoint</Application>
  <PresentationFormat>Presentazione su schermo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Office Theme</vt:lpstr>
      <vt:lpstr>ASI Contributing Data Stream Report COSMO-SkyMed  Space Data Support to GFOI R&amp;D</vt:lpstr>
      <vt:lpstr>Agenda</vt:lpstr>
      <vt:lpstr>COSMO-SkyMed Open Call for Science and AO </vt:lpstr>
      <vt:lpstr>COSMO-SkyMed Open Call for Science and AO </vt:lpstr>
      <vt:lpstr>GFOI R&amp;D Study Sites</vt:lpstr>
      <vt:lpstr>COSMO-SkyMed bck 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Steventon</dc:creator>
  <cp:lastModifiedBy>User</cp:lastModifiedBy>
  <cp:revision>78</cp:revision>
  <dcterms:created xsi:type="dcterms:W3CDTF">2015-02-13T06:47:15Z</dcterms:created>
  <dcterms:modified xsi:type="dcterms:W3CDTF">2015-03-05T21:31:09Z</dcterms:modified>
</cp:coreProperties>
</file>