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71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12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54B0B-81C4-884E-B14F-07301C7FA896}" type="datetimeFigureOut">
              <a:rPr lang="en-US" smtClean="0"/>
              <a:t>3/1/15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535CD-27C0-1542-A83C-0E84A2E1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9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8AEE1-B6DF-B643-873D-F3B314E6EA40}" type="datetimeFigureOut">
              <a:rPr lang="en-US" smtClean="0"/>
              <a:t>3/1/15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2A2F6-F579-EF4A-98AC-4E8D000D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43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 smtClean="0"/>
              <a:t>The end result is a vast archive of Landsat</a:t>
            </a:r>
            <a:r>
              <a:rPr lang="en-US" baseline="0" dirty="0" smtClean="0"/>
              <a:t> acquisitions covering 4 decades.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41 year Landsat archive contains over 5 million scenes covering an astounding 171 Billion </a:t>
            </a:r>
            <a:r>
              <a:rPr lang="en-US" baseline="0" dirty="0" err="1" smtClean="0"/>
              <a:t>squ</a:t>
            </a:r>
            <a:r>
              <a:rPr lang="en-US" baseline="0" dirty="0" smtClean="0"/>
              <a:t>. km. </a:t>
            </a:r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991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r>
              <a:rPr lang="en-US" baseline="0" dirty="0" smtClean="0"/>
              <a:t> is precision terrain corrected products.  Without manual intervention, systematic products are not stackable or ready for higher-level processing.</a:t>
            </a:r>
            <a:endParaRPr lang="en-US" dirty="0" smtClean="0"/>
          </a:p>
          <a:p>
            <a:r>
              <a:rPr lang="en-US" dirty="0" smtClean="0"/>
              <a:t>While certain MSS</a:t>
            </a:r>
            <a:r>
              <a:rPr lang="en-US" baseline="0" dirty="0" smtClean="0"/>
              <a:t> products are stackable, we don’t consider them ready for higher-level processing yet.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61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archive continues to grow. This chart shows the current and expected increase in volume in</a:t>
            </a:r>
            <a:r>
              <a:rPr lang="en-US" baseline="0" dirty="0" smtClean="0"/>
              <a:t> the upcoming years. Landsat Global Archive Consolidation Project continues to grow the historical missions.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2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Steps to Enable Further Exploitation of the Data</a:t>
            </a:r>
          </a:p>
          <a:p>
            <a:r>
              <a:rPr lang="en-US" dirty="0" smtClean="0"/>
              <a:t>Consistently process to the highest scientific standards and highest level possible for applications access to construct 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35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Steps to Enable Further Exploitation of the Data</a:t>
            </a:r>
          </a:p>
          <a:p>
            <a:r>
              <a:rPr lang="en-US" sz="2000" dirty="0" smtClean="0"/>
              <a:t>Consistently process to the highest scientific standards and highest level possible for applications access to construct Analysis Ready Data (ARD)</a:t>
            </a:r>
          </a:p>
          <a:p>
            <a:pPr lvl="1"/>
            <a:r>
              <a:rPr lang="en-US" dirty="0" smtClean="0"/>
              <a:t>Climate Data Record Products</a:t>
            </a:r>
          </a:p>
          <a:p>
            <a:pPr lvl="2"/>
            <a:r>
              <a:rPr lang="en-US" dirty="0" smtClean="0"/>
              <a:t>Perform Surface Reflectance (SR) and Surface Temperature (ST) Corrections (LEDAPS provisional products available)</a:t>
            </a:r>
          </a:p>
          <a:p>
            <a:pPr lvl="2"/>
            <a:r>
              <a:rPr lang="en-US" dirty="0" smtClean="0"/>
              <a:t>Format data in a common grid – e.g. WELD developed by David Roy at SDSU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52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68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the cache size increases, what are ways to cost-effectively augment processing capability when reprocessing?</a:t>
            </a:r>
          </a:p>
          <a:p>
            <a:endParaRPr lang="en-US" baseline="0" dirty="0" smtClean="0"/>
          </a:p>
          <a:p>
            <a:r>
              <a:rPr lang="en-US" dirty="0" smtClean="0"/>
              <a:t>Are there more effective distribution</a:t>
            </a:r>
            <a:r>
              <a:rPr lang="en-US" baseline="0" dirty="0" smtClean="0"/>
              <a:t> architectures to create a more resilient archive and responsive distribution?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to create an effective cross-platform product and distribution model to more seamlessly augment Landsat with other sensor data and products?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Maybe most importantly, assure the continuity of observations and extension of the 41-year Landsat data record for decades:</a:t>
            </a:r>
          </a:p>
          <a:p>
            <a:r>
              <a:rPr lang="en-US" baseline="0" dirty="0" smtClean="0"/>
              <a:t>The US Administration has, for the first time in the Landsat Program history, committed to develop a long-term strategy for systematic sustained land observations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1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4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8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4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4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903381"/>
            <a:ext cx="6400800" cy="667491"/>
          </a:xfrm>
        </p:spPr>
        <p:txBody>
          <a:bodyPr/>
          <a:lstStyle/>
          <a:p>
            <a:r>
              <a:rPr lang="en-US" dirty="0" smtClean="0"/>
              <a:t>USGS Core Data Stream Report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1401470"/>
          </a:xfrm>
        </p:spPr>
        <p:txBody>
          <a:bodyPr/>
          <a:lstStyle/>
          <a:p>
            <a:r>
              <a:rPr lang="en-US" dirty="0" smtClean="0"/>
              <a:t>Session 7: Baseline Global Observation Scenario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SDCG-7</a:t>
            </a:r>
          </a:p>
          <a:p>
            <a:pPr>
              <a:defRPr/>
            </a:pPr>
            <a:r>
              <a:rPr lang="en-US" b="1" smtClean="0"/>
              <a:t>Sydney</a:t>
            </a:r>
            <a:r>
              <a:rPr lang="en-US" sz="1000" b="1" smtClean="0"/>
              <a:t>, Australia</a:t>
            </a:r>
          </a:p>
          <a:p>
            <a:pPr>
              <a:defRPr/>
            </a:pPr>
            <a:r>
              <a:rPr lang="en-US" sz="1000" b="1" smtClean="0"/>
              <a:t>March 4</a:t>
            </a:r>
            <a:r>
              <a:rPr lang="en-US" sz="1000" b="1" baseline="30000" smtClean="0"/>
              <a:t>th</a:t>
            </a:r>
            <a:r>
              <a:rPr lang="en-US" sz="1000" b="1" smtClean="0"/>
              <a:t> – 6</a:t>
            </a:r>
            <a:r>
              <a:rPr lang="en-US" sz="1000" b="1" baseline="30000" smtClean="0"/>
              <a:t>th</a:t>
            </a:r>
            <a:r>
              <a:rPr lang="en-US" sz="1000" b="1" smtClean="0"/>
              <a:t> 2015</a:t>
            </a:r>
            <a:endParaRPr lang="en-US" sz="100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3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ARD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977901"/>
            <a:ext cx="8229600" cy="1390648"/>
          </a:xfrm>
        </p:spPr>
        <p:txBody>
          <a:bodyPr/>
          <a:lstStyle/>
          <a:p>
            <a:r>
              <a:rPr lang="en-US" sz="2000" dirty="0" smtClean="0"/>
              <a:t>Enable a Rich </a:t>
            </a:r>
            <a:r>
              <a:rPr lang="en-US" sz="2000" dirty="0"/>
              <a:t>Application Programmer Interface (API</a:t>
            </a:r>
            <a:r>
              <a:rPr lang="en-US" sz="2000" dirty="0" smtClean="0"/>
              <a:t>) for </a:t>
            </a:r>
            <a:r>
              <a:rPr lang="en-US" sz="2000" dirty="0"/>
              <a:t>direct algorithm access to enable automation</a:t>
            </a:r>
          </a:p>
          <a:p>
            <a:r>
              <a:rPr lang="en-US" sz="2000" dirty="0"/>
              <a:t>User interface for selection – return only information requested by user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2127249"/>
            <a:ext cx="7162800" cy="402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27091"/>
            <a:ext cx="8828762" cy="49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5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Landsat and Sentinel-2 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rcRect t="639" b="639"/>
          <a:stretch>
            <a:fillRect/>
          </a:stretch>
        </p:blipFill>
        <p:spPr bwMode="auto">
          <a:xfrm>
            <a:off x="379447" y="1036559"/>
            <a:ext cx="8229600" cy="48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2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Landsat Processing for LCMAP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98" y="1064128"/>
            <a:ext cx="8333040" cy="46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2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Many Challenges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066800"/>
            <a:ext cx="8534400" cy="4724400"/>
          </a:xfrm>
        </p:spPr>
        <p:txBody>
          <a:bodyPr>
            <a:normAutofit fontScale="70000" lnSpcReduction="20000"/>
          </a:bodyPr>
          <a:lstStyle/>
          <a:p>
            <a:pPr marL="341313" indent="-227013"/>
            <a:r>
              <a:rPr lang="en-US" sz="2800" b="1" dirty="0" smtClean="0"/>
              <a:t>How to Provide All Data Online</a:t>
            </a:r>
          </a:p>
          <a:p>
            <a:pPr marL="968375" lvl="1" indent="-395288"/>
            <a:r>
              <a:rPr lang="en-US" sz="2400" b="1" dirty="0" smtClean="0"/>
              <a:t>Reprocessing in the Cloud?</a:t>
            </a:r>
          </a:p>
          <a:p>
            <a:pPr marL="968375" lvl="1" indent="-395288"/>
            <a:r>
              <a:rPr lang="en-US" sz="2400" b="1" dirty="0" smtClean="0"/>
              <a:t>Processing Support from Partners?</a:t>
            </a:r>
          </a:p>
          <a:p>
            <a:pPr marL="968375" lvl="1" indent="-395288"/>
            <a:endParaRPr lang="en-US" sz="900" b="1" dirty="0" smtClean="0"/>
          </a:p>
          <a:p>
            <a:pPr marL="968375" lvl="1" indent="-395288"/>
            <a:endParaRPr lang="en-US" sz="100" b="1" dirty="0">
              <a:solidFill>
                <a:schemeClr val="dk1"/>
              </a:solidFill>
            </a:endParaRPr>
          </a:p>
          <a:p>
            <a:pPr marL="341313" indent="-227013"/>
            <a:r>
              <a:rPr lang="en-US" sz="2800" b="1" dirty="0"/>
              <a:t>What is the best solution for rapid access of the data cube for land change detection and other algorithms?</a:t>
            </a:r>
          </a:p>
          <a:p>
            <a:pPr marL="800100" lvl="1" indent="-227013"/>
            <a:r>
              <a:rPr lang="en-US" sz="2800" b="1" dirty="0" smtClean="0"/>
              <a:t> </a:t>
            </a:r>
            <a:r>
              <a:rPr lang="en-US" sz="2500" b="1" dirty="0"/>
              <a:t>Technologies / Approaches</a:t>
            </a:r>
            <a:r>
              <a:rPr lang="en-US" sz="2500" b="1" dirty="0" smtClean="0"/>
              <a:t>?</a:t>
            </a:r>
          </a:p>
          <a:p>
            <a:pPr marL="573087" lvl="1" indent="0">
              <a:buNone/>
            </a:pPr>
            <a:endParaRPr lang="en-US" sz="1100" b="1" dirty="0" smtClean="0"/>
          </a:p>
          <a:p>
            <a:pPr marL="341313" indent="-227013"/>
            <a:r>
              <a:rPr lang="en-US" sz="2800" b="1" dirty="0" smtClean="0"/>
              <a:t>How to Create a more </a:t>
            </a:r>
            <a:r>
              <a:rPr lang="en-US" sz="2800" b="1" i="1" dirty="0" smtClean="0"/>
              <a:t>Flexible </a:t>
            </a:r>
            <a:r>
              <a:rPr lang="en-US" sz="2800" b="1" dirty="0" smtClean="0"/>
              <a:t>Architecture</a:t>
            </a:r>
          </a:p>
          <a:p>
            <a:pPr marL="968375" lvl="1" indent="-395288"/>
            <a:r>
              <a:rPr lang="en-US" sz="2400" b="1" dirty="0" smtClean="0"/>
              <a:t>Distributed Archives, Processing, and/or Storage?</a:t>
            </a:r>
          </a:p>
          <a:p>
            <a:pPr marL="573087" lvl="1" indent="0">
              <a:buNone/>
            </a:pPr>
            <a:endParaRPr lang="en-US" sz="1000" b="1" dirty="0" smtClean="0"/>
          </a:p>
          <a:p>
            <a:pPr marL="968375" lvl="1" indent="-395288"/>
            <a:endParaRPr lang="en-US" sz="100" b="1" dirty="0">
              <a:solidFill>
                <a:schemeClr val="dk1"/>
              </a:solidFill>
            </a:endParaRPr>
          </a:p>
          <a:p>
            <a:pPr marL="457200" indent="-342900"/>
            <a:r>
              <a:rPr lang="en-US" sz="2800" b="1" dirty="0" smtClean="0"/>
              <a:t>MSS data from </a:t>
            </a:r>
            <a:r>
              <a:rPr lang="en-US" sz="2800" b="1" dirty="0" err="1" smtClean="0"/>
              <a:t>Landsats</a:t>
            </a:r>
            <a:r>
              <a:rPr lang="en-US" sz="2800" b="1" dirty="0" smtClean="0"/>
              <a:t> 1-5</a:t>
            </a:r>
          </a:p>
          <a:p>
            <a:pPr marL="915987" lvl="1" indent="-342900"/>
            <a:r>
              <a:rPr lang="en-US" sz="2800" b="1" dirty="0" smtClean="0"/>
              <a:t>Enable pixel-level analysis on all MSS data!</a:t>
            </a:r>
          </a:p>
          <a:p>
            <a:pPr marL="573087" lvl="1" indent="0">
              <a:buNone/>
            </a:pPr>
            <a:endParaRPr lang="en-US" sz="1300" b="1" dirty="0"/>
          </a:p>
          <a:p>
            <a:pPr marL="457200" indent="-342900"/>
            <a:r>
              <a:rPr lang="en-US" sz="2800" b="1" dirty="0" smtClean="0"/>
              <a:t>Cross-Platform </a:t>
            </a:r>
            <a:r>
              <a:rPr lang="en-US" sz="2800" b="1" dirty="0"/>
              <a:t>Exploitation</a:t>
            </a:r>
          </a:p>
          <a:p>
            <a:pPr marL="968375" lvl="1" indent="-395288"/>
            <a:r>
              <a:rPr lang="en-US" sz="2400" b="1" dirty="0" smtClean="0"/>
              <a:t>E.g. Landsat and Sentinel 2</a:t>
            </a:r>
          </a:p>
          <a:p>
            <a:pPr marL="573087" lvl="1" indent="0">
              <a:buNone/>
            </a:pPr>
            <a:endParaRPr lang="en-US" sz="1000" b="1" dirty="0" smtClean="0"/>
          </a:p>
          <a:p>
            <a:pPr marL="968375" lvl="1" indent="-395288"/>
            <a:endParaRPr lang="en-US" sz="100" b="1" dirty="0" smtClean="0"/>
          </a:p>
          <a:p>
            <a:pPr marL="509588" indent="-395288"/>
            <a:r>
              <a:rPr lang="en-US" sz="2800" b="1" dirty="0"/>
              <a:t>Future Missions</a:t>
            </a:r>
          </a:p>
          <a:p>
            <a:pPr marL="968375" lvl="1" indent="-395288"/>
            <a:r>
              <a:rPr lang="en-US" sz="2200" b="1" dirty="0"/>
              <a:t>Long-Term Vision to Extend Landsat Data Record for Decades to </a:t>
            </a:r>
            <a:r>
              <a:rPr lang="en-US" sz="2200" b="1" dirty="0" smtClean="0"/>
              <a:t>Come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3052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668909" cy="698785"/>
          </a:xfrm>
        </p:spPr>
        <p:txBody>
          <a:bodyPr/>
          <a:lstStyle/>
          <a:p>
            <a:r>
              <a:rPr lang="en-US" dirty="0"/>
              <a:t>USGS Core Data Stream Report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Landsat 7 and Landsat 8 Status</a:t>
            </a:r>
          </a:p>
          <a:p>
            <a:r>
              <a:rPr lang="en-US" dirty="0" smtClean="0"/>
              <a:t>Land Change Monitoring, Assessment and Prediction (LCMAP)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SDCG-7</a:t>
            </a:r>
          </a:p>
          <a:p>
            <a:pPr>
              <a:defRPr/>
            </a:pPr>
            <a:r>
              <a:rPr lang="en-US" b="1" smtClean="0"/>
              <a:t>Sydney</a:t>
            </a:r>
            <a:r>
              <a:rPr lang="en-US" sz="1000" b="1" smtClean="0"/>
              <a:t>, Australia</a:t>
            </a:r>
          </a:p>
          <a:p>
            <a:pPr>
              <a:defRPr/>
            </a:pPr>
            <a:r>
              <a:rPr lang="en-US" sz="1000" b="1" smtClean="0"/>
              <a:t>March 4</a:t>
            </a:r>
            <a:r>
              <a:rPr lang="en-US" sz="1000" b="1" baseline="30000" smtClean="0"/>
              <a:t>th</a:t>
            </a:r>
            <a:r>
              <a:rPr lang="en-US" sz="1000" b="1" smtClean="0"/>
              <a:t> – 6</a:t>
            </a:r>
            <a:r>
              <a:rPr lang="en-US" sz="1000" b="1" baseline="30000" smtClean="0"/>
              <a:t>th</a:t>
            </a:r>
            <a:r>
              <a:rPr lang="en-US" sz="1000" b="1" smtClean="0"/>
              <a:t> 2015</a:t>
            </a:r>
            <a:endParaRPr lang="en-US" sz="100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6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Landsat 7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8" y="1014431"/>
            <a:ext cx="8859980" cy="1525495"/>
          </a:xfrm>
        </p:spPr>
        <p:txBody>
          <a:bodyPr numCol="3"/>
          <a:lstStyle/>
          <a:p>
            <a:r>
              <a:rPr lang="en-US" sz="2000" dirty="0" smtClean="0"/>
              <a:t>2013</a:t>
            </a:r>
          </a:p>
          <a:p>
            <a:pPr lvl="1"/>
            <a:r>
              <a:rPr lang="en-US" sz="1800" dirty="0" smtClean="0"/>
              <a:t>Median: 385 images/day</a:t>
            </a:r>
          </a:p>
          <a:p>
            <a:pPr lvl="1"/>
            <a:r>
              <a:rPr lang="en-US" sz="1800" dirty="0" smtClean="0"/>
              <a:t>Max: 462 images/day</a:t>
            </a:r>
          </a:p>
          <a:p>
            <a:r>
              <a:rPr lang="en-US" sz="2000" dirty="0" smtClean="0"/>
              <a:t>2014</a:t>
            </a:r>
          </a:p>
          <a:p>
            <a:pPr lvl="1"/>
            <a:r>
              <a:rPr lang="en-US" sz="1800" dirty="0" smtClean="0"/>
              <a:t>Median: 444 images/day</a:t>
            </a:r>
          </a:p>
          <a:p>
            <a:pPr lvl="1"/>
            <a:r>
              <a:rPr lang="en-US" sz="1800" dirty="0" smtClean="0"/>
              <a:t>Max: 525 images/day</a:t>
            </a:r>
          </a:p>
          <a:p>
            <a:r>
              <a:rPr lang="en-US" sz="2200" dirty="0" smtClean="0"/>
              <a:t>Number of images</a:t>
            </a:r>
          </a:p>
          <a:p>
            <a:r>
              <a:rPr lang="en-US" sz="2200" dirty="0" smtClean="0"/>
              <a:t>Scenes with minimum cloud cover greater than 20% in white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SDCG-7</a:t>
            </a:r>
          </a:p>
          <a:p>
            <a:pPr>
              <a:defRPr/>
            </a:pPr>
            <a:r>
              <a:rPr lang="en-US" b="1" smtClean="0"/>
              <a:t>Sydney</a:t>
            </a:r>
            <a:r>
              <a:rPr lang="en-US" sz="1000" b="1" smtClean="0"/>
              <a:t>, Australia</a:t>
            </a:r>
          </a:p>
          <a:p>
            <a:pPr>
              <a:defRPr/>
            </a:pPr>
            <a:r>
              <a:rPr lang="en-US" sz="1000" b="1" smtClean="0"/>
              <a:t>March 4</a:t>
            </a:r>
            <a:r>
              <a:rPr lang="en-US" sz="1000" b="1" baseline="30000" smtClean="0"/>
              <a:t>th</a:t>
            </a:r>
            <a:r>
              <a:rPr lang="en-US" sz="1000" b="1" smtClean="0"/>
              <a:t> – 6</a:t>
            </a:r>
            <a:r>
              <a:rPr lang="en-US" sz="1000" b="1" baseline="30000" smtClean="0"/>
              <a:t>th</a:t>
            </a:r>
            <a:r>
              <a:rPr lang="en-US" sz="1000" b="1" smtClean="0"/>
              <a:t> 2015</a:t>
            </a:r>
            <a:endParaRPr lang="en-US" sz="100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7" name="Picture 6" descr="2014 Landsat 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23" y="2423630"/>
            <a:ext cx="6611877" cy="373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1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Landsat 8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8" y="1014431"/>
            <a:ext cx="8859980" cy="1525495"/>
          </a:xfrm>
        </p:spPr>
        <p:txBody>
          <a:bodyPr numCol="3"/>
          <a:lstStyle/>
          <a:p>
            <a:r>
              <a:rPr lang="en-US" sz="2000" dirty="0" smtClean="0"/>
              <a:t>2014 (before 7/26)</a:t>
            </a:r>
          </a:p>
          <a:p>
            <a:pPr lvl="1"/>
            <a:r>
              <a:rPr lang="en-US" sz="1800" dirty="0" smtClean="0"/>
              <a:t>Median: 583 images/day</a:t>
            </a:r>
          </a:p>
          <a:p>
            <a:pPr lvl="1"/>
            <a:r>
              <a:rPr lang="en-US" sz="1800" dirty="0" smtClean="0"/>
              <a:t>Max: 720 images/day</a:t>
            </a:r>
          </a:p>
          <a:p>
            <a:r>
              <a:rPr lang="en-US" sz="2000" dirty="0" smtClean="0"/>
              <a:t>2014 (after 7/26)</a:t>
            </a:r>
          </a:p>
          <a:p>
            <a:pPr lvl="1"/>
            <a:r>
              <a:rPr lang="en-US" sz="1800" dirty="0" smtClean="0"/>
              <a:t>Median: 732 images/day</a:t>
            </a:r>
          </a:p>
          <a:p>
            <a:pPr lvl="1"/>
            <a:r>
              <a:rPr lang="en-US" sz="1800" dirty="0" smtClean="0"/>
              <a:t>Max: 764 images/day</a:t>
            </a:r>
          </a:p>
          <a:p>
            <a:r>
              <a:rPr lang="en-US" sz="2200" dirty="0" smtClean="0"/>
              <a:t>Number of images</a:t>
            </a:r>
          </a:p>
          <a:p>
            <a:r>
              <a:rPr lang="en-US" sz="2200" dirty="0" smtClean="0"/>
              <a:t>Scenes with minimum cloud cover greater than 20% in white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SDCG-7</a:t>
            </a:r>
          </a:p>
          <a:p>
            <a:pPr>
              <a:defRPr/>
            </a:pPr>
            <a:r>
              <a:rPr lang="en-US" b="1" smtClean="0"/>
              <a:t>Sydney</a:t>
            </a:r>
            <a:r>
              <a:rPr lang="en-US" sz="1000" b="1" smtClean="0"/>
              <a:t>, Australia</a:t>
            </a:r>
          </a:p>
          <a:p>
            <a:pPr>
              <a:defRPr/>
            </a:pPr>
            <a:r>
              <a:rPr lang="en-US" sz="1000" b="1" smtClean="0"/>
              <a:t>March 4</a:t>
            </a:r>
            <a:r>
              <a:rPr lang="en-US" sz="1000" b="1" baseline="30000" smtClean="0"/>
              <a:t>th</a:t>
            </a:r>
            <a:r>
              <a:rPr lang="en-US" sz="1000" b="1" smtClean="0"/>
              <a:t> – 6</a:t>
            </a:r>
            <a:r>
              <a:rPr lang="en-US" sz="1000" b="1" baseline="30000" smtClean="0"/>
              <a:t>th</a:t>
            </a:r>
            <a:r>
              <a:rPr lang="en-US" sz="1000" b="1" smtClean="0"/>
              <a:t> 2015</a:t>
            </a:r>
            <a:endParaRPr lang="en-US" sz="100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4</a:t>
            </a:fld>
            <a:endParaRPr lang="en-US" dirty="0"/>
          </a:p>
        </p:txBody>
      </p:sp>
      <p:pic>
        <p:nvPicPr>
          <p:cNvPr id="8" name="Picture 7" descr="2014 Landsat 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98" y="2420119"/>
            <a:ext cx="6674402" cy="374987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31620" y="2576457"/>
            <a:ext cx="2497280" cy="3409068"/>
          </a:xfrm>
          <a:prstGeom prst="rect">
            <a:avLst/>
          </a:prstGeom>
        </p:spPr>
        <p:txBody>
          <a:bodyPr numCol="1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Since Dec 2014</a:t>
            </a:r>
          </a:p>
          <a:p>
            <a:r>
              <a:rPr lang="en-US" sz="2000" dirty="0" smtClean="0"/>
              <a:t>Mid latitude (57°)</a:t>
            </a:r>
          </a:p>
          <a:p>
            <a:pPr lvl="1"/>
            <a:r>
              <a:rPr lang="en-US" sz="1600" dirty="0" smtClean="0"/>
              <a:t>422 images/day</a:t>
            </a:r>
          </a:p>
          <a:p>
            <a:pPr lvl="1"/>
            <a:r>
              <a:rPr lang="en-US" sz="1600" dirty="0" smtClean="0"/>
              <a:t>Reject 1 </a:t>
            </a:r>
            <a:br>
              <a:rPr lang="en-US" sz="1600" dirty="0" smtClean="0"/>
            </a:br>
            <a:r>
              <a:rPr lang="en-US" sz="1600" dirty="0" smtClean="0"/>
              <a:t>image/day</a:t>
            </a:r>
          </a:p>
          <a:p>
            <a:pPr lvl="1"/>
            <a:r>
              <a:rPr lang="en-US" sz="1600" dirty="0" smtClean="0"/>
              <a:t>99.7%</a:t>
            </a:r>
          </a:p>
          <a:p>
            <a:r>
              <a:rPr lang="en-US" sz="2000" dirty="0" smtClean="0"/>
              <a:t>High latitude</a:t>
            </a:r>
          </a:p>
          <a:p>
            <a:pPr lvl="1"/>
            <a:r>
              <a:rPr lang="en-US" sz="1600" dirty="0" smtClean="0"/>
              <a:t>270 images/day</a:t>
            </a:r>
          </a:p>
          <a:p>
            <a:pPr lvl="1"/>
            <a:r>
              <a:rPr lang="en-US" sz="1600" dirty="0" smtClean="0"/>
              <a:t>Reject 32 </a:t>
            </a:r>
            <a:br>
              <a:rPr lang="en-US" sz="1600" dirty="0" smtClean="0"/>
            </a:br>
            <a:r>
              <a:rPr lang="en-US" sz="1600" dirty="0" smtClean="0"/>
              <a:t>images/day</a:t>
            </a:r>
          </a:p>
          <a:p>
            <a:pPr lvl="1"/>
            <a:r>
              <a:rPr lang="en-US" sz="1600" dirty="0" smtClean="0"/>
              <a:t>89.3%</a:t>
            </a:r>
          </a:p>
        </p:txBody>
      </p:sp>
    </p:spTree>
    <p:extLst>
      <p:ext uri="{BB962C8B-B14F-4D97-AF65-F5344CB8AC3E}">
        <p14:creationId xmlns:p14="http://schemas.microsoft.com/office/powerpoint/2010/main" val="364070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Landsat 7 &amp; 8 combined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SDCG-7</a:t>
            </a:r>
          </a:p>
          <a:p>
            <a:pPr>
              <a:defRPr/>
            </a:pPr>
            <a:r>
              <a:rPr lang="en-US" b="1" smtClean="0"/>
              <a:t>Sydney</a:t>
            </a:r>
            <a:r>
              <a:rPr lang="en-US" sz="1000" b="1" smtClean="0"/>
              <a:t>, Australia</a:t>
            </a:r>
          </a:p>
          <a:p>
            <a:pPr>
              <a:defRPr/>
            </a:pPr>
            <a:r>
              <a:rPr lang="en-US" sz="1000" b="1" smtClean="0"/>
              <a:t>March 4</a:t>
            </a:r>
            <a:r>
              <a:rPr lang="en-US" sz="1000" b="1" baseline="30000" smtClean="0"/>
              <a:t>th</a:t>
            </a:r>
            <a:r>
              <a:rPr lang="en-US" sz="1000" b="1" smtClean="0"/>
              <a:t> – 6</a:t>
            </a:r>
            <a:r>
              <a:rPr lang="en-US" sz="1000" b="1" baseline="30000" smtClean="0"/>
              <a:t>th</a:t>
            </a:r>
            <a:r>
              <a:rPr lang="en-US" sz="1000" b="1" smtClean="0"/>
              <a:t> 2015</a:t>
            </a:r>
            <a:endParaRPr lang="en-US" sz="100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5</a:t>
            </a:fld>
            <a:endParaRPr lang="en-US" dirty="0"/>
          </a:p>
        </p:txBody>
      </p:sp>
      <p:pic>
        <p:nvPicPr>
          <p:cNvPr id="6" name="Picture 5" descr="2014 Landsat 7 &amp; 8 minc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401"/>
            <a:ext cx="9144000" cy="471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0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81000" y="177800"/>
            <a:ext cx="8381999" cy="6635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U.S. Landsat Archive </a:t>
            </a:r>
            <a:r>
              <a:rPr lang="en-US" sz="3600" b="1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Overview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/>
              <a:t>(Jan 2, 2015)</a:t>
            </a:r>
            <a:endParaRPr lang="en-US" sz="1200" b="1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83819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4163" marR="0" lvl="0" indent="-28416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●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OLI-TIRS: Landsat 8</a:t>
            </a:r>
          </a:p>
          <a:p>
            <a:pPr lvl="1" indent="-285750">
              <a:spcBef>
                <a:spcPts val="360"/>
              </a:spcBef>
              <a:buSzPct val="70000"/>
            </a:pPr>
            <a:r>
              <a:rPr lang="en-US" sz="2000" b="1" dirty="0" smtClean="0">
                <a:solidFill>
                  <a:schemeClr val="dk1"/>
                </a:solidFill>
              </a:rPr>
              <a:t>385,345 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scenes</a:t>
            </a:r>
          </a:p>
          <a:p>
            <a:pPr marL="1143000" marR="0" lvl="2" indent="-2286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●"/>
            </a:pPr>
            <a:r>
              <a:rPr lang="en-US" sz="1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scene size 1813 MB</a:t>
            </a:r>
            <a:endParaRPr lang="en-US" sz="1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</a:p>
          <a:p>
            <a:pPr marL="284163" marR="0" lvl="0" indent="-284163" algn="l" rtl="0">
              <a:lnSpc>
                <a:spcPct val="85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●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ETM+: Landsat 7</a:t>
            </a:r>
          </a:p>
          <a:p>
            <a:pPr lvl="1" indent="-285750">
              <a:spcBef>
                <a:spcPts val="360"/>
              </a:spcBef>
              <a:buSzPct val="70000"/>
            </a:pPr>
            <a:r>
              <a:rPr lang="en-US" sz="2000" b="1" dirty="0" smtClean="0">
                <a:solidFill>
                  <a:schemeClr val="dk1"/>
                </a:solidFill>
              </a:rPr>
              <a:t>1,858,501 scenes</a:t>
            </a:r>
            <a:endParaRPr lang="en-US" sz="20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●"/>
            </a:pPr>
            <a:r>
              <a:rPr lang="en-US" sz="1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</a:t>
            </a:r>
            <a:r>
              <a:rPr lang="en-US" sz="1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scene size 487 MB</a:t>
            </a:r>
          </a:p>
          <a:p>
            <a:pPr marL="1143000" marR="0" lvl="2" indent="-228600" algn="l" rtl="0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</a:p>
          <a:p>
            <a:pPr marL="284163" marR="0" lvl="0" indent="-284163" algn="l" rtl="0">
              <a:lnSpc>
                <a:spcPct val="85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●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TM: Landsat 4 &amp; Landsat 5</a:t>
            </a:r>
          </a:p>
          <a:p>
            <a:pPr lvl="1" indent="-285750">
              <a:spcBef>
                <a:spcPts val="360"/>
              </a:spcBef>
              <a:buSzPct val="70000"/>
            </a:pPr>
            <a:r>
              <a:rPr lang="en-US" sz="2000" b="1" dirty="0" smtClean="0">
                <a:solidFill>
                  <a:schemeClr val="dk1"/>
                </a:solidFill>
              </a:rPr>
              <a:t>1,988,982 scenes  </a:t>
            </a:r>
            <a:endParaRPr lang="en-US" sz="20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●"/>
            </a:pPr>
            <a:r>
              <a:rPr lang="en-US" sz="1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</a:t>
            </a:r>
            <a:r>
              <a:rPr lang="en-US" sz="1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scene size 263 MB</a:t>
            </a:r>
          </a:p>
          <a:p>
            <a:pPr marL="1143000" marR="0" lvl="2" indent="-228600" algn="l" rtl="0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</a:p>
          <a:p>
            <a:pPr marL="284163" marR="0" lvl="0" indent="-284163" algn="l" rtl="0">
              <a:lnSpc>
                <a:spcPct val="85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●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MSS: Landsat 1 through 5</a:t>
            </a:r>
          </a:p>
          <a:p>
            <a:pPr lvl="1" indent="-285750">
              <a:spcBef>
                <a:spcPts val="360"/>
              </a:spcBef>
              <a:buSzPct val="70000"/>
            </a:pPr>
            <a:r>
              <a:rPr lang="en-US" sz="2000" b="1" dirty="0" smtClean="0">
                <a:solidFill>
                  <a:schemeClr val="dk1"/>
                </a:solidFill>
              </a:rPr>
              <a:t>1,299,626 scenes </a:t>
            </a:r>
            <a:endParaRPr lang="en-US" sz="20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●"/>
            </a:pPr>
            <a:r>
              <a:rPr lang="en-US" sz="1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</a:t>
            </a:r>
            <a:r>
              <a:rPr lang="en-US" sz="1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scene size 32 MB    </a:t>
            </a:r>
          </a:p>
          <a:p>
            <a:pPr marL="284163" marR="0" lvl="0" indent="-284163" algn="l" rtl="0">
              <a:lnSpc>
                <a:spcPct val="85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●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Total:</a:t>
            </a:r>
          </a:p>
          <a:p>
            <a:pPr lvl="1" indent="-285750">
              <a:spcBef>
                <a:spcPts val="360"/>
              </a:spcBef>
              <a:buSzPct val="70000"/>
            </a:pPr>
            <a:r>
              <a:rPr lang="en-US" sz="2000" b="1" dirty="0" smtClean="0">
                <a:solidFill>
                  <a:schemeClr val="dk1"/>
                </a:solidFill>
              </a:rPr>
              <a:t>5,532,454  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scenes  </a:t>
            </a:r>
          </a:p>
        </p:txBody>
      </p:sp>
      <p:grpSp>
        <p:nvGrpSpPr>
          <p:cNvPr id="129" name="Shape 129"/>
          <p:cNvGrpSpPr/>
          <p:nvPr/>
        </p:nvGrpSpPr>
        <p:grpSpPr>
          <a:xfrm>
            <a:off x="4843463" y="1752600"/>
            <a:ext cx="3517900" cy="4108450"/>
            <a:chOff x="2952" y="868"/>
            <a:chExt cx="2216" cy="25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0" name="Shape 130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2952" y="1744"/>
              <a:ext cx="1712" cy="1712"/>
            </a:xfrm>
            <a:prstGeom prst="rect">
              <a:avLst/>
            </a:prstGeom>
          </p:spPr>
        </p:pic>
        <p:pic>
          <p:nvPicPr>
            <p:cNvPr id="131" name="Shape 131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3186" y="1326"/>
              <a:ext cx="1728" cy="1728"/>
            </a:xfrm>
            <a:prstGeom prst="rect">
              <a:avLst/>
            </a:prstGeom>
          </p:spPr>
        </p:pic>
        <p:pic>
          <p:nvPicPr>
            <p:cNvPr id="132" name="Shape 132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3456" y="868"/>
              <a:ext cx="1712" cy="1712"/>
            </a:xfrm>
            <a:prstGeom prst="rect">
              <a:avLst/>
            </a:prstGeom>
          </p:spPr>
        </p:pic>
      </p:grpSp>
      <p:pic>
        <p:nvPicPr>
          <p:cNvPr id="133" name="Shape 13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202363" y="1143000"/>
            <a:ext cx="2713037" cy="2560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268662" y="5861050"/>
            <a:ext cx="5867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All average scenes sizes are for uncompressed data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3925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Archive Distribution Products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57" y="1143000"/>
            <a:ext cx="890528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2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" y="3124200"/>
            <a:ext cx="4584589" cy="2755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Distribution Product Volume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066800"/>
            <a:ext cx="572364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5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Ready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117601"/>
            <a:ext cx="8229600" cy="475825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Construct Analysis </a:t>
            </a:r>
            <a:r>
              <a:rPr lang="en-US" dirty="0"/>
              <a:t>Ready Data (ARD</a:t>
            </a:r>
            <a:r>
              <a:rPr lang="en-US" dirty="0" smtClean="0"/>
              <a:t>) consistent across sensors</a:t>
            </a:r>
            <a:endParaRPr lang="en-US" dirty="0"/>
          </a:p>
          <a:p>
            <a:pPr lvl="1"/>
            <a:r>
              <a:rPr lang="en-US" dirty="0" smtClean="0"/>
              <a:t>Enhance </a:t>
            </a:r>
            <a:r>
              <a:rPr lang="en-US" dirty="0"/>
              <a:t>and Improve Level-1 Product</a:t>
            </a:r>
          </a:p>
          <a:p>
            <a:pPr lvl="2"/>
            <a:r>
              <a:rPr lang="en-US" dirty="0"/>
              <a:t>Consistent </a:t>
            </a:r>
            <a:r>
              <a:rPr lang="en-US" dirty="0" smtClean="0"/>
              <a:t>quality bands (masks)</a:t>
            </a:r>
            <a:endParaRPr lang="en-US" dirty="0"/>
          </a:p>
          <a:p>
            <a:pPr lvl="2"/>
            <a:r>
              <a:rPr lang="en-US" dirty="0"/>
              <a:t>Better product accuracy </a:t>
            </a:r>
            <a:r>
              <a:rPr lang="en-US" dirty="0" smtClean="0"/>
              <a:t>(more </a:t>
            </a:r>
            <a:r>
              <a:rPr lang="en-US" dirty="0"/>
              <a:t>L1T </a:t>
            </a:r>
            <a:r>
              <a:rPr lang="en-US" dirty="0" smtClean="0"/>
              <a:t>products</a:t>
            </a:r>
            <a:r>
              <a:rPr lang="en-US" dirty="0"/>
              <a:t>)</a:t>
            </a:r>
          </a:p>
          <a:p>
            <a:pPr lvl="2"/>
            <a:r>
              <a:rPr lang="en-US" dirty="0" smtClean="0"/>
              <a:t>Top </a:t>
            </a:r>
            <a:r>
              <a:rPr lang="en-US" dirty="0"/>
              <a:t>of Atmosphere (TOA) </a:t>
            </a:r>
            <a:r>
              <a:rPr lang="en-US" dirty="0" smtClean="0"/>
              <a:t>Reflectance </a:t>
            </a:r>
          </a:p>
          <a:p>
            <a:pPr lvl="2"/>
            <a:r>
              <a:rPr lang="en-US" dirty="0" smtClean="0"/>
              <a:t>Data </a:t>
            </a:r>
            <a:r>
              <a:rPr lang="en-US" dirty="0"/>
              <a:t>providence – manage as </a:t>
            </a:r>
            <a:r>
              <a:rPr lang="en-US" dirty="0" smtClean="0"/>
              <a:t>collections/versions</a:t>
            </a:r>
          </a:p>
          <a:p>
            <a:pPr lvl="2"/>
            <a:r>
              <a:rPr lang="en-US" dirty="0" smtClean="0"/>
              <a:t>More flexible storage format rather than </a:t>
            </a:r>
            <a:r>
              <a:rPr lang="en-US" dirty="0" err="1" smtClean="0"/>
              <a:t>gzip’d</a:t>
            </a:r>
            <a:r>
              <a:rPr lang="en-US" dirty="0" smtClean="0"/>
              <a:t> </a:t>
            </a:r>
            <a:r>
              <a:rPr lang="en-US" dirty="0" err="1" smtClean="0"/>
              <a:t>GeoTIFF</a:t>
            </a:r>
            <a:r>
              <a:rPr lang="en-US" dirty="0" smtClean="0"/>
              <a:t> files</a:t>
            </a:r>
          </a:p>
          <a:p>
            <a:pPr lvl="1"/>
            <a:r>
              <a:rPr lang="en-US" dirty="0" smtClean="0"/>
              <a:t>Perform </a:t>
            </a:r>
            <a:r>
              <a:rPr lang="en-US" dirty="0"/>
              <a:t>Surface Reflectance (SR) and Surface Temperature (ST) Corrections (LEDAPS provisional products available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Composites</a:t>
            </a:r>
          </a:p>
          <a:p>
            <a:pPr lvl="1"/>
            <a:r>
              <a:rPr lang="en-US" dirty="0" smtClean="0"/>
              <a:t>Essential </a:t>
            </a:r>
            <a:r>
              <a:rPr lang="en-US" dirty="0"/>
              <a:t>Climate Variables (e.g. Surface Water Extent, Burn Area,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Format </a:t>
            </a:r>
            <a:r>
              <a:rPr lang="en-US" dirty="0"/>
              <a:t>data in a common grid </a:t>
            </a:r>
            <a:endParaRPr lang="en-US" dirty="0" smtClean="0"/>
          </a:p>
          <a:p>
            <a:pPr lvl="1"/>
            <a:r>
              <a:rPr lang="en-US" dirty="0" smtClean="0"/>
              <a:t>Enable pixel-level exploitation!</a:t>
            </a:r>
          </a:p>
        </p:txBody>
      </p:sp>
    </p:spTree>
    <p:extLst>
      <p:ext uri="{BB962C8B-B14F-4D97-AF65-F5344CB8AC3E}">
        <p14:creationId xmlns:p14="http://schemas.microsoft.com/office/powerpoint/2010/main" val="247384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431</TotalTime>
  <Words>846</Words>
  <Application>Microsoft Macintosh PowerPoint</Application>
  <PresentationFormat>On-screen Show (4:3)</PresentationFormat>
  <Paragraphs>134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Session 7: Baseline Global Observation Scenario</vt:lpstr>
      <vt:lpstr>USGS Core Data Stream Report </vt:lpstr>
      <vt:lpstr>Landsat 7 status</vt:lpstr>
      <vt:lpstr>Landsat 8 status</vt:lpstr>
      <vt:lpstr>Landsat 7 &amp; 8 combined</vt:lpstr>
      <vt:lpstr>U.S. Landsat Archive Overview (Jan 2, 2015)</vt:lpstr>
      <vt:lpstr>Archive Distribution Products</vt:lpstr>
      <vt:lpstr>Distribution Product Volume</vt:lpstr>
      <vt:lpstr>Analysis Ready Data</vt:lpstr>
      <vt:lpstr>ARD Access</vt:lpstr>
      <vt:lpstr>Processes</vt:lpstr>
      <vt:lpstr>Landsat and Sentinel-2 </vt:lpstr>
      <vt:lpstr>Landsat Processing for LCMAP</vt:lpstr>
      <vt:lpstr>PowerPoint Presentation</vt:lpstr>
      <vt:lpstr>Many Challenges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Steventon</dc:creator>
  <cp:lastModifiedBy>Eugene Fosnight</cp:lastModifiedBy>
  <cp:revision>24</cp:revision>
  <dcterms:created xsi:type="dcterms:W3CDTF">2015-02-13T06:47:15Z</dcterms:created>
  <dcterms:modified xsi:type="dcterms:W3CDTF">2015-03-02T05:12:46Z</dcterms:modified>
</cp:coreProperties>
</file>