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59" r:id="rId5"/>
    <p:sldId id="260" r:id="rId6"/>
    <p:sldId id="261" r:id="rId7"/>
    <p:sldId id="264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ugene Fosnight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73" autoAdjust="0"/>
    <p:restoredTop sz="94660"/>
  </p:normalViewPr>
  <p:slideViewPr>
    <p:cSldViewPr snapToGrid="0" snapToObjects="1">
      <p:cViewPr varScale="1">
        <p:scale>
          <a:sx n="159" d="100"/>
          <a:sy n="159" d="100"/>
        </p:scale>
        <p:origin x="-4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commentAuthors" Target="commentAuthor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54B0B-81C4-884E-B14F-07301C7FA896}" type="datetimeFigureOut">
              <a:rPr lang="en-US" smtClean="0"/>
              <a:t>2/27/15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C535CD-27C0-1542-A83C-0E84A2E1E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709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A8AEE1-B6DF-B643-873D-F3B314E6EA40}" type="datetimeFigureOut">
              <a:rPr lang="en-US" smtClean="0"/>
              <a:t>2/27/15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92A2F6-F579-EF4A-98AC-4E8D000D1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9430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19237"/>
            <a:ext cx="6400800" cy="6674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77329" y="2501911"/>
            <a:ext cx="6860028" cy="69878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pic>
        <p:nvPicPr>
          <p:cNvPr id="10" name="Picture 9" descr="geo_logo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52"/>
          <a:stretch/>
        </p:blipFill>
        <p:spPr>
          <a:xfrm>
            <a:off x="157593" y="6322870"/>
            <a:ext cx="889949" cy="398431"/>
          </a:xfrm>
          <a:prstGeom prst="rect">
            <a:avLst/>
          </a:prstGeom>
        </p:spPr>
      </p:pic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21447" y="6226899"/>
            <a:ext cx="1307007" cy="56933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b="1" dirty="0" smtClean="0"/>
              <a:t>SDCG-7</a:t>
            </a:r>
          </a:p>
          <a:p>
            <a:pPr>
              <a:defRPr/>
            </a:pPr>
            <a:r>
              <a:rPr lang="en-US" b="1" dirty="0" smtClean="0"/>
              <a:t>Sydney</a:t>
            </a:r>
            <a:r>
              <a:rPr lang="en-US" sz="1000" b="1" dirty="0" smtClean="0"/>
              <a:t>, Australia</a:t>
            </a:r>
          </a:p>
          <a:p>
            <a:pPr>
              <a:defRPr/>
            </a:pPr>
            <a:r>
              <a:rPr lang="en-US" sz="1000" b="1" dirty="0" smtClean="0"/>
              <a:t>March 4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– 6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2015</a:t>
            </a:r>
            <a:endParaRPr lang="en-US" sz="1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08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009" y="89224"/>
            <a:ext cx="6004205" cy="698785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009" y="134989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21447" y="6226899"/>
            <a:ext cx="1307007" cy="56933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b="1" dirty="0" smtClean="0"/>
              <a:t>SDCG-7</a:t>
            </a:r>
          </a:p>
          <a:p>
            <a:pPr>
              <a:defRPr/>
            </a:pPr>
            <a:r>
              <a:rPr lang="en-US" b="1" dirty="0" smtClean="0"/>
              <a:t>Sydney</a:t>
            </a:r>
            <a:r>
              <a:rPr lang="en-US" sz="1000" b="1" dirty="0" smtClean="0"/>
              <a:t>, Australia</a:t>
            </a:r>
          </a:p>
          <a:p>
            <a:pPr>
              <a:defRPr/>
            </a:pPr>
            <a:r>
              <a:rPr lang="en-US" sz="1000" b="1" dirty="0" smtClean="0"/>
              <a:t>March 4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– 6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2015</a:t>
            </a:r>
            <a:endParaRPr lang="en-US" sz="1000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91601" y="6322870"/>
            <a:ext cx="51038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 algn="ctr"/>
            <a:fld id="{82D36AB3-2316-484A-8EF9-67EFC1B9B32B}" type="slidenum">
              <a:rPr lang="en-US" smtClean="0"/>
              <a:pPr algn="ctr"/>
              <a:t>‹#›</a:t>
            </a:fld>
            <a:endParaRPr lang="en-US" dirty="0"/>
          </a:p>
        </p:txBody>
      </p:sp>
      <p:pic>
        <p:nvPicPr>
          <p:cNvPr id="7" name="Picture 6" descr="geo_logo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52"/>
          <a:stretch/>
        </p:blipFill>
        <p:spPr>
          <a:xfrm>
            <a:off x="157593" y="6322870"/>
            <a:ext cx="889949" cy="39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92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geo_logo.png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52"/>
          <a:stretch/>
        </p:blipFill>
        <p:spPr>
          <a:xfrm>
            <a:off x="157593" y="6322870"/>
            <a:ext cx="889949" cy="398431"/>
          </a:xfrm>
          <a:prstGeom prst="rect">
            <a:avLst/>
          </a:prstGeom>
        </p:spPr>
      </p:pic>
      <p:pic>
        <p:nvPicPr>
          <p:cNvPr id="12" name="Picture 11" descr="ceos_logo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487" y="6267408"/>
            <a:ext cx="1263253" cy="500248"/>
          </a:xfrm>
          <a:prstGeom prst="rect">
            <a:avLst/>
          </a:prstGeom>
        </p:spPr>
      </p:pic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21447" y="6226899"/>
            <a:ext cx="1307007" cy="569336"/>
          </a:xfrm>
          <a:prstGeom prst="rect">
            <a:avLst/>
          </a:prstGeom>
        </p:spPr>
        <p:txBody>
          <a:bodyPr/>
          <a:lstStyle>
            <a:lvl1pPr algn="ct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b="1" dirty="0" smtClean="0"/>
              <a:t>SDCG-7</a:t>
            </a:r>
          </a:p>
          <a:p>
            <a:pPr>
              <a:defRPr/>
            </a:pPr>
            <a:r>
              <a:rPr lang="en-US" b="1" dirty="0" smtClean="0"/>
              <a:t>Sydney</a:t>
            </a:r>
            <a:r>
              <a:rPr lang="en-US" sz="1000" b="1" dirty="0" smtClean="0"/>
              <a:t>, Australia</a:t>
            </a:r>
          </a:p>
          <a:p>
            <a:pPr>
              <a:defRPr/>
            </a:pPr>
            <a:r>
              <a:rPr lang="en-US" sz="1000" b="1" dirty="0" smtClean="0"/>
              <a:t>March 4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– 6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2015</a:t>
            </a:r>
            <a:endParaRPr lang="en-US" sz="1000" dirty="0" smtClean="0"/>
          </a:p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1601" y="6322870"/>
            <a:ext cx="51038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 algn="ctr"/>
            <a:fld id="{82D36AB3-2316-484A-8EF9-67EFC1B9B32B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01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4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3903381"/>
            <a:ext cx="6400800" cy="667491"/>
          </a:xfrm>
        </p:spPr>
        <p:txBody>
          <a:bodyPr/>
          <a:lstStyle/>
          <a:p>
            <a:r>
              <a:rPr lang="en-US" dirty="0" smtClean="0"/>
              <a:t>Session Introduction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7329" y="2501911"/>
            <a:ext cx="6860028" cy="1401470"/>
          </a:xfrm>
        </p:spPr>
        <p:txBody>
          <a:bodyPr/>
          <a:lstStyle/>
          <a:p>
            <a:r>
              <a:rPr lang="en-US" dirty="0" smtClean="0"/>
              <a:t>Session 7: Baseline Global Observation Scenario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 smtClean="0"/>
              <a:t>SDCG-7</a:t>
            </a:r>
          </a:p>
          <a:p>
            <a:pPr>
              <a:defRPr/>
            </a:pPr>
            <a:r>
              <a:rPr lang="en-US" b="1" smtClean="0"/>
              <a:t>Sydney</a:t>
            </a:r>
            <a:r>
              <a:rPr lang="en-US" sz="1000" b="1" smtClean="0"/>
              <a:t>, Australia</a:t>
            </a:r>
          </a:p>
          <a:p>
            <a:pPr>
              <a:defRPr/>
            </a:pPr>
            <a:r>
              <a:rPr lang="en-US" sz="1000" b="1" smtClean="0"/>
              <a:t>March 4</a:t>
            </a:r>
            <a:r>
              <a:rPr lang="en-US" sz="1000" b="1" baseline="30000" smtClean="0"/>
              <a:t>th</a:t>
            </a:r>
            <a:r>
              <a:rPr lang="en-US" sz="1000" b="1" smtClean="0"/>
              <a:t> – 6</a:t>
            </a:r>
            <a:r>
              <a:rPr lang="en-US" sz="1000" b="1" baseline="30000" smtClean="0"/>
              <a:t>th</a:t>
            </a:r>
            <a:r>
              <a:rPr lang="en-US" sz="1000" b="1" smtClean="0"/>
              <a:t> 2015</a:t>
            </a:r>
            <a:endParaRPr lang="en-US" sz="100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530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 of 2015 Outcomes</a:t>
            </a:r>
          </a:p>
          <a:p>
            <a:r>
              <a:rPr lang="en-US" dirty="0" smtClean="0"/>
              <a:t>Broad Plan to Achieve Outcomes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 smtClean="0"/>
              <a:t>SDCG-7</a:t>
            </a:r>
          </a:p>
          <a:p>
            <a:pPr>
              <a:defRPr/>
            </a:pPr>
            <a:r>
              <a:rPr lang="en-US" b="1" smtClean="0"/>
              <a:t>Sydney</a:t>
            </a:r>
            <a:r>
              <a:rPr lang="en-US" sz="1000" b="1" smtClean="0"/>
              <a:t>, Australia</a:t>
            </a:r>
          </a:p>
          <a:p>
            <a:pPr>
              <a:defRPr/>
            </a:pPr>
            <a:r>
              <a:rPr lang="en-US" sz="1000" b="1" smtClean="0"/>
              <a:t>March 4</a:t>
            </a:r>
            <a:r>
              <a:rPr lang="en-US" sz="1000" b="1" baseline="30000" smtClean="0"/>
              <a:t>th</a:t>
            </a:r>
            <a:r>
              <a:rPr lang="en-US" sz="1000" b="1" smtClean="0"/>
              <a:t> – 6</a:t>
            </a:r>
            <a:r>
              <a:rPr lang="en-US" sz="1000" b="1" baseline="30000" smtClean="0"/>
              <a:t>th</a:t>
            </a:r>
            <a:r>
              <a:rPr lang="en-US" sz="1000" b="1" smtClean="0"/>
              <a:t> 2015</a:t>
            </a:r>
            <a:endParaRPr lang="en-US" sz="100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2D36AB3-2316-484A-8EF9-67EFC1B9B32B}" type="slidenum">
              <a:rPr lang="en-US" smtClean="0"/>
              <a:pPr algn="ctr"/>
              <a:t>2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8918594"/>
              </p:ext>
            </p:extLst>
          </p:nvPr>
        </p:nvGraphicFramePr>
        <p:xfrm>
          <a:off x="0" y="3255099"/>
          <a:ext cx="9144000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ocument" r:id="rId3" imgW="9144000" imgH="2971800" progId="Word.Document.12">
                  <p:embed/>
                </p:oleObj>
              </mc:Choice>
              <mc:Fallback>
                <p:oleObj name="Document" r:id="rId3" imgW="9144000" imgH="2971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3255099"/>
                        <a:ext cx="9144000" cy="297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8264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 Overview: 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Baseline Global Observation </a:t>
            </a:r>
            <a:r>
              <a:rPr lang="en-US" dirty="0" smtClean="0"/>
              <a:t>Scenario outcomes reflect plans for a transition </a:t>
            </a:r>
          </a:p>
          <a:p>
            <a:pPr lvl="1"/>
            <a:r>
              <a:rPr lang="en-US" dirty="0" smtClean="0"/>
              <a:t>From an emphasis on acquisitions</a:t>
            </a:r>
          </a:p>
          <a:p>
            <a:pPr lvl="1"/>
            <a:r>
              <a:rPr lang="en-US" dirty="0" smtClean="0"/>
              <a:t>To data and information selection and delivery</a:t>
            </a:r>
          </a:p>
          <a:p>
            <a:r>
              <a:rPr lang="en-US" dirty="0" smtClean="0"/>
              <a:t>Requires additional coordination with</a:t>
            </a:r>
          </a:p>
          <a:p>
            <a:pPr lvl="1"/>
            <a:r>
              <a:rPr lang="en-US" dirty="0" smtClean="0"/>
              <a:t>Capacity Building for training and last mile delivery and</a:t>
            </a:r>
          </a:p>
          <a:p>
            <a:pPr lvl="1"/>
            <a:r>
              <a:rPr lang="en-US" dirty="0" smtClean="0"/>
              <a:t>Space agencies for interoperability among data and information products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 smtClean="0"/>
              <a:t>SDCG-7</a:t>
            </a:r>
          </a:p>
          <a:p>
            <a:pPr>
              <a:defRPr/>
            </a:pPr>
            <a:r>
              <a:rPr lang="en-US" b="1" smtClean="0"/>
              <a:t>Sydney</a:t>
            </a:r>
            <a:r>
              <a:rPr lang="en-US" sz="1000" b="1" smtClean="0"/>
              <a:t>, Australia</a:t>
            </a:r>
          </a:p>
          <a:p>
            <a:pPr>
              <a:defRPr/>
            </a:pPr>
            <a:r>
              <a:rPr lang="en-US" sz="1000" b="1" smtClean="0"/>
              <a:t>March 4</a:t>
            </a:r>
            <a:r>
              <a:rPr lang="en-US" sz="1000" b="1" baseline="30000" smtClean="0"/>
              <a:t>th</a:t>
            </a:r>
            <a:r>
              <a:rPr lang="en-US" sz="1000" b="1" smtClean="0"/>
              <a:t> – 6</a:t>
            </a:r>
            <a:r>
              <a:rPr lang="en-US" sz="1000" b="1" baseline="30000" smtClean="0"/>
              <a:t>th</a:t>
            </a:r>
            <a:r>
              <a:rPr lang="en-US" sz="1000" b="1" smtClean="0"/>
              <a:t> 2015</a:t>
            </a:r>
            <a:endParaRPr lang="en-US" sz="100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2D36AB3-2316-484A-8EF9-67EFC1B9B32B}" type="slidenum">
              <a:rPr lang="en-US" smtClean="0"/>
              <a:pPr algn="ct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102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1: Acquire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008" y="894575"/>
            <a:ext cx="8771369" cy="5156161"/>
          </a:xfrm>
        </p:spPr>
        <p:txBody>
          <a:bodyPr/>
          <a:lstStyle/>
          <a:p>
            <a:r>
              <a:rPr lang="en-US" dirty="0" smtClean="0"/>
              <a:t>Multiple annual Global </a:t>
            </a:r>
            <a:r>
              <a:rPr lang="en-US" dirty="0" err="1" smtClean="0"/>
              <a:t>Coverages</a:t>
            </a:r>
            <a:r>
              <a:rPr lang="en-US" dirty="0" smtClean="0"/>
              <a:t> by 2016 of the world’s forested areas</a:t>
            </a:r>
          </a:p>
          <a:p>
            <a:pPr lvl="1"/>
            <a:r>
              <a:rPr lang="en-US" dirty="0" smtClean="0"/>
              <a:t>2015: Building to a total of 67 countries in line with the Global Baseline Data Acquisition Strategy</a:t>
            </a:r>
          </a:p>
          <a:p>
            <a:pPr lvl="2"/>
            <a:r>
              <a:rPr lang="en-US" dirty="0" smtClean="0"/>
              <a:t>Optical core missions with free and open data policies</a:t>
            </a:r>
          </a:p>
          <a:p>
            <a:pPr lvl="3"/>
            <a:r>
              <a:rPr lang="en-US" dirty="0" smtClean="0"/>
              <a:t>Landsat 7 and Landsat 8 – operational - global</a:t>
            </a:r>
          </a:p>
          <a:p>
            <a:pPr lvl="3"/>
            <a:r>
              <a:rPr lang="en-US" dirty="0" smtClean="0"/>
              <a:t>Sentinel-2a – 2015 launch and commissioning - global</a:t>
            </a:r>
          </a:p>
          <a:p>
            <a:pPr lvl="3"/>
            <a:r>
              <a:rPr lang="en-US" dirty="0" smtClean="0"/>
              <a:t>CBERS-4 – 2014 launch and 2015 commissioning - regional</a:t>
            </a:r>
            <a:endParaRPr lang="en-US" dirty="0"/>
          </a:p>
          <a:p>
            <a:pPr lvl="2"/>
            <a:r>
              <a:rPr lang="en-US" dirty="0" smtClean="0"/>
              <a:t>Radar core missions with </a:t>
            </a:r>
            <a:r>
              <a:rPr lang="en-US" dirty="0"/>
              <a:t>free and open data </a:t>
            </a:r>
            <a:r>
              <a:rPr lang="en-US" dirty="0" smtClean="0"/>
              <a:t>policies</a:t>
            </a:r>
          </a:p>
          <a:p>
            <a:pPr lvl="3"/>
            <a:r>
              <a:rPr lang="en-US" dirty="0" smtClean="0"/>
              <a:t>Sentinel-1a – operational April-May 2015 - global</a:t>
            </a:r>
          </a:p>
          <a:p>
            <a:pPr lvl="3"/>
            <a:r>
              <a:rPr lang="en-US" dirty="0" smtClean="0"/>
              <a:t>Sentinel-1b – 2015 launch and commissioning – global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 smtClean="0"/>
              <a:t>SDCG-7</a:t>
            </a:r>
          </a:p>
          <a:p>
            <a:pPr>
              <a:defRPr/>
            </a:pPr>
            <a:r>
              <a:rPr lang="en-US" b="1" smtClean="0"/>
              <a:t>Sydney</a:t>
            </a:r>
            <a:r>
              <a:rPr lang="en-US" sz="1000" b="1" smtClean="0"/>
              <a:t>, Australia</a:t>
            </a:r>
          </a:p>
          <a:p>
            <a:pPr>
              <a:defRPr/>
            </a:pPr>
            <a:r>
              <a:rPr lang="en-US" sz="1000" b="1" smtClean="0"/>
              <a:t>March 4</a:t>
            </a:r>
            <a:r>
              <a:rPr lang="en-US" sz="1000" b="1" baseline="30000" smtClean="0"/>
              <a:t>th</a:t>
            </a:r>
            <a:r>
              <a:rPr lang="en-US" sz="1000" b="1" smtClean="0"/>
              <a:t> – 6</a:t>
            </a:r>
            <a:r>
              <a:rPr lang="en-US" sz="1000" b="1" baseline="30000" smtClean="0"/>
              <a:t>th</a:t>
            </a:r>
            <a:r>
              <a:rPr lang="en-US" sz="1000" b="1" smtClean="0"/>
              <a:t> 2015</a:t>
            </a:r>
            <a:endParaRPr lang="en-US" sz="100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2D36AB3-2316-484A-8EF9-67EFC1B9B32B}" type="slidenum">
              <a:rPr lang="en-US" smtClean="0"/>
              <a:pPr algn="ct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394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2: Data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008" y="894575"/>
            <a:ext cx="8771369" cy="5156161"/>
          </a:xfrm>
        </p:spPr>
        <p:txBody>
          <a:bodyPr/>
          <a:lstStyle/>
          <a:p>
            <a:r>
              <a:rPr lang="en-US" dirty="0" smtClean="0"/>
              <a:t>Efficient and effective global flows of data</a:t>
            </a:r>
          </a:p>
          <a:p>
            <a:pPr lvl="1"/>
            <a:r>
              <a:rPr lang="en-US" dirty="0" smtClean="0"/>
              <a:t>2015: Complete global data flow study</a:t>
            </a:r>
          </a:p>
          <a:p>
            <a:pPr lvl="2"/>
            <a:r>
              <a:rPr lang="en-US" dirty="0" smtClean="0"/>
              <a:t>What tools are needed by capacity building partners?</a:t>
            </a:r>
            <a:br>
              <a:rPr lang="en-US" dirty="0" smtClean="0"/>
            </a:br>
            <a:r>
              <a:rPr lang="en-US" dirty="0" smtClean="0"/>
              <a:t>Discovery, access, information products</a:t>
            </a:r>
          </a:p>
          <a:p>
            <a:pPr lvl="2"/>
            <a:r>
              <a:rPr lang="en-US" dirty="0" smtClean="0"/>
              <a:t>What Space agency resources are available and planned?</a:t>
            </a:r>
            <a:br>
              <a:rPr lang="en-US" dirty="0" smtClean="0"/>
            </a:br>
            <a:r>
              <a:rPr lang="en-US" dirty="0" smtClean="0"/>
              <a:t>Products, processing, training,…</a:t>
            </a:r>
          </a:p>
          <a:p>
            <a:pPr lvl="2"/>
            <a:r>
              <a:rPr lang="en-US" dirty="0" smtClean="0"/>
              <a:t>What is our role for integrating radar data and for accessing non-core data?</a:t>
            </a:r>
          </a:p>
          <a:p>
            <a:pPr lvl="2"/>
            <a:r>
              <a:rPr lang="en-US" dirty="0" smtClean="0"/>
              <a:t>What R&amp;D requirements exist? </a:t>
            </a:r>
            <a:br>
              <a:rPr lang="en-US" dirty="0" smtClean="0"/>
            </a:br>
            <a:r>
              <a:rPr lang="en-US" dirty="0" smtClean="0"/>
              <a:t>Interoperability, time series,…</a:t>
            </a:r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 smtClean="0"/>
              <a:t>SDCG-7</a:t>
            </a:r>
          </a:p>
          <a:p>
            <a:pPr>
              <a:defRPr/>
            </a:pPr>
            <a:r>
              <a:rPr lang="en-US" b="1" smtClean="0"/>
              <a:t>Sydney</a:t>
            </a:r>
            <a:r>
              <a:rPr lang="en-US" sz="1000" b="1" smtClean="0"/>
              <a:t>, Australia</a:t>
            </a:r>
          </a:p>
          <a:p>
            <a:pPr>
              <a:defRPr/>
            </a:pPr>
            <a:r>
              <a:rPr lang="en-US" sz="1000" b="1" smtClean="0"/>
              <a:t>March 4</a:t>
            </a:r>
            <a:r>
              <a:rPr lang="en-US" sz="1000" b="1" baseline="30000" smtClean="0"/>
              <a:t>th</a:t>
            </a:r>
            <a:r>
              <a:rPr lang="en-US" sz="1000" b="1" smtClean="0"/>
              <a:t> – 6</a:t>
            </a:r>
            <a:r>
              <a:rPr lang="en-US" sz="1000" b="1" baseline="30000" smtClean="0"/>
              <a:t>th</a:t>
            </a:r>
            <a:r>
              <a:rPr lang="en-US" sz="1000" b="1" smtClean="0"/>
              <a:t> 2015</a:t>
            </a:r>
            <a:endParaRPr lang="en-US" sz="100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2D36AB3-2316-484A-8EF9-67EFC1B9B32B}" type="slidenum">
              <a:rPr lang="en-US" smtClean="0"/>
              <a:pPr algn="ctr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651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009" y="89224"/>
            <a:ext cx="6519064" cy="698785"/>
          </a:xfrm>
        </p:spPr>
        <p:txBody>
          <a:bodyPr/>
          <a:lstStyle/>
          <a:p>
            <a:r>
              <a:rPr lang="en-US" dirty="0" smtClean="0"/>
              <a:t>Outcome 3: Data to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008" y="894575"/>
            <a:ext cx="8771369" cy="5156161"/>
          </a:xfrm>
        </p:spPr>
        <p:txBody>
          <a:bodyPr/>
          <a:lstStyle/>
          <a:p>
            <a:r>
              <a:rPr lang="en-US" dirty="0" smtClean="0"/>
              <a:t>Global coverage with consistent information products</a:t>
            </a:r>
          </a:p>
          <a:p>
            <a:pPr lvl="1"/>
            <a:r>
              <a:rPr lang="en-US" dirty="0" smtClean="0"/>
              <a:t>Identify Space Agency and expert partner information product initiatives relevant to GFOI and MDG.</a:t>
            </a:r>
          </a:p>
          <a:p>
            <a:pPr lvl="2"/>
            <a:r>
              <a:rPr lang="en-US" dirty="0" smtClean="0"/>
              <a:t>GA Data Cubes</a:t>
            </a:r>
          </a:p>
          <a:p>
            <a:pPr lvl="2"/>
            <a:r>
              <a:rPr lang="en-US" dirty="0" smtClean="0"/>
              <a:t>ESA Thematic Exploitation Platforms (TEP)</a:t>
            </a:r>
          </a:p>
          <a:p>
            <a:pPr lvl="2"/>
            <a:r>
              <a:rPr lang="en-US" dirty="0" smtClean="0"/>
              <a:t>USGS Land Change, Monitoring, Assessment and Prediction (LCMAP)</a:t>
            </a:r>
          </a:p>
          <a:p>
            <a:pPr lvl="2"/>
            <a:r>
              <a:rPr lang="en-US" dirty="0" smtClean="0"/>
              <a:t>Others</a:t>
            </a:r>
          </a:p>
          <a:p>
            <a:pPr lvl="1"/>
            <a:r>
              <a:rPr lang="en-US" dirty="0" err="1" smtClean="0"/>
              <a:t>Intercalibration</a:t>
            </a:r>
            <a:r>
              <a:rPr lang="en-US" dirty="0" smtClean="0"/>
              <a:t> and interoperability studies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 smtClean="0"/>
              <a:t>SDCG-7</a:t>
            </a:r>
          </a:p>
          <a:p>
            <a:pPr>
              <a:defRPr/>
            </a:pPr>
            <a:r>
              <a:rPr lang="en-US" b="1" smtClean="0"/>
              <a:t>Sydney</a:t>
            </a:r>
            <a:r>
              <a:rPr lang="en-US" sz="1000" b="1" smtClean="0"/>
              <a:t>, Australia</a:t>
            </a:r>
          </a:p>
          <a:p>
            <a:pPr>
              <a:defRPr/>
            </a:pPr>
            <a:r>
              <a:rPr lang="en-US" sz="1000" b="1" smtClean="0"/>
              <a:t>March 4</a:t>
            </a:r>
            <a:r>
              <a:rPr lang="en-US" sz="1000" b="1" baseline="30000" smtClean="0"/>
              <a:t>th</a:t>
            </a:r>
            <a:r>
              <a:rPr lang="en-US" sz="1000" b="1" smtClean="0"/>
              <a:t> – 6</a:t>
            </a:r>
            <a:r>
              <a:rPr lang="en-US" sz="1000" b="1" baseline="30000" smtClean="0"/>
              <a:t>th</a:t>
            </a:r>
            <a:r>
              <a:rPr lang="en-US" sz="1000" b="1" smtClean="0"/>
              <a:t> 2015</a:t>
            </a:r>
            <a:endParaRPr lang="en-US" sz="100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2D36AB3-2316-484A-8EF9-67EFC1B9B32B}" type="slidenum">
              <a:rPr lang="en-US" smtClean="0"/>
              <a:pPr algn="ctr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435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009" y="89224"/>
            <a:ext cx="6711498" cy="698785"/>
          </a:xfrm>
        </p:spPr>
        <p:txBody>
          <a:bodyPr/>
          <a:lstStyle/>
          <a:p>
            <a:r>
              <a:rPr lang="en-US" dirty="0" smtClean="0"/>
              <a:t>Broad plan to achieve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Annual </a:t>
            </a:r>
            <a:r>
              <a:rPr lang="en-US" dirty="0" err="1" smtClean="0"/>
              <a:t>coverages</a:t>
            </a:r>
            <a:r>
              <a:rPr lang="en-US" dirty="0" smtClean="0"/>
              <a:t>: focus on interoperability among core sensors, incorporation of Radar sensors, work with Capacity Building to identify requirements</a:t>
            </a:r>
          </a:p>
          <a:p>
            <a:r>
              <a:rPr lang="en-US" dirty="0" smtClean="0"/>
              <a:t>Data flows: Complete study in year one to define scope of problem</a:t>
            </a:r>
          </a:p>
          <a:p>
            <a:r>
              <a:rPr lang="en-US" dirty="0" smtClean="0"/>
              <a:t>Data to information: Identify space agency plans for information products relevant to GFOI and incorporate into SDCG scope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 smtClean="0"/>
              <a:t>SDCG-7</a:t>
            </a:r>
          </a:p>
          <a:p>
            <a:pPr>
              <a:defRPr/>
            </a:pPr>
            <a:r>
              <a:rPr lang="en-US" b="1" smtClean="0"/>
              <a:t>Sydney</a:t>
            </a:r>
            <a:r>
              <a:rPr lang="en-US" sz="1000" b="1" smtClean="0"/>
              <a:t>, Australia</a:t>
            </a:r>
          </a:p>
          <a:p>
            <a:pPr>
              <a:defRPr/>
            </a:pPr>
            <a:r>
              <a:rPr lang="en-US" sz="1000" b="1" smtClean="0"/>
              <a:t>March 4</a:t>
            </a:r>
            <a:r>
              <a:rPr lang="en-US" sz="1000" b="1" baseline="30000" smtClean="0"/>
              <a:t>th</a:t>
            </a:r>
            <a:r>
              <a:rPr lang="en-US" sz="1000" b="1" smtClean="0"/>
              <a:t> – 6</a:t>
            </a:r>
            <a:r>
              <a:rPr lang="en-US" sz="1000" b="1" baseline="30000" smtClean="0"/>
              <a:t>th</a:t>
            </a:r>
            <a:r>
              <a:rPr lang="en-US" sz="1000" b="1" smtClean="0"/>
              <a:t> 2015</a:t>
            </a:r>
            <a:endParaRPr lang="en-US" sz="100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2D36AB3-2316-484A-8EF9-67EFC1B9B32B}" type="slidenum">
              <a:rPr lang="en-US" smtClean="0"/>
              <a:pPr algn="ctr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173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this three-year work plan define a transition?</a:t>
            </a:r>
          </a:p>
          <a:p>
            <a:r>
              <a:rPr lang="en-US" dirty="0" smtClean="0"/>
              <a:t>Is there a move from data to information products?</a:t>
            </a:r>
          </a:p>
          <a:p>
            <a:r>
              <a:rPr lang="en-US" dirty="0" smtClean="0"/>
              <a:t>How do we practically manage data volumes?</a:t>
            </a:r>
          </a:p>
          <a:p>
            <a:r>
              <a:rPr lang="en-US" dirty="0" smtClean="0"/>
              <a:t>How do we achieve product interoperability?</a:t>
            </a:r>
          </a:p>
          <a:p>
            <a:r>
              <a:rPr lang="en-US" dirty="0" smtClean="0"/>
              <a:t>How do we scope our role so we can most effectively contribute to solutions?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 smtClean="0"/>
              <a:t>SDCG-7</a:t>
            </a:r>
          </a:p>
          <a:p>
            <a:pPr>
              <a:defRPr/>
            </a:pPr>
            <a:r>
              <a:rPr lang="en-US" b="1" smtClean="0"/>
              <a:t>Sydney</a:t>
            </a:r>
            <a:r>
              <a:rPr lang="en-US" sz="1000" b="1" smtClean="0"/>
              <a:t>, Australia</a:t>
            </a:r>
          </a:p>
          <a:p>
            <a:pPr>
              <a:defRPr/>
            </a:pPr>
            <a:r>
              <a:rPr lang="en-US" sz="1000" b="1" smtClean="0"/>
              <a:t>March 4</a:t>
            </a:r>
            <a:r>
              <a:rPr lang="en-US" sz="1000" b="1" baseline="30000" smtClean="0"/>
              <a:t>th</a:t>
            </a:r>
            <a:r>
              <a:rPr lang="en-US" sz="1000" b="1" smtClean="0"/>
              <a:t> – 6</a:t>
            </a:r>
            <a:r>
              <a:rPr lang="en-US" sz="1000" b="1" baseline="30000" smtClean="0"/>
              <a:t>th</a:t>
            </a:r>
            <a:r>
              <a:rPr lang="en-US" sz="1000" b="1" smtClean="0"/>
              <a:t> 2015</a:t>
            </a:r>
            <a:endParaRPr lang="en-US" sz="100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2D36AB3-2316-484A-8EF9-67EFC1B9B32B}" type="slidenum">
              <a:rPr lang="en-US" smtClean="0"/>
              <a:pPr algn="ctr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46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461</Words>
  <Application>Microsoft Macintosh PowerPoint</Application>
  <PresentationFormat>On-screen Show (4:3)</PresentationFormat>
  <Paragraphs>78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Document</vt:lpstr>
      <vt:lpstr>Session 7: Baseline Global Observation Scenario</vt:lpstr>
      <vt:lpstr>Session Introduction</vt:lpstr>
      <vt:lpstr>Outcomes Overview: 2015</vt:lpstr>
      <vt:lpstr>Outcome 1: Acquire Data</vt:lpstr>
      <vt:lpstr>Outcome 2: Data Access</vt:lpstr>
      <vt:lpstr>Outcome 3: Data to Information</vt:lpstr>
      <vt:lpstr>Broad plan to achieve Outcomes</vt:lpstr>
      <vt:lpstr>Questions…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Steventon</dc:creator>
  <cp:lastModifiedBy>Eugene Fosnight</cp:lastModifiedBy>
  <cp:revision>32</cp:revision>
  <dcterms:created xsi:type="dcterms:W3CDTF">2015-02-13T06:47:15Z</dcterms:created>
  <dcterms:modified xsi:type="dcterms:W3CDTF">2015-02-27T15:12:49Z</dcterms:modified>
</cp:coreProperties>
</file>