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60" r:id="rId3"/>
    <p:sldId id="259" r:id="rId4"/>
    <p:sldId id="261" r:id="rId5"/>
    <p:sldId id="262" r:id="rId6"/>
    <p:sldId id="257" r:id="rId7"/>
    <p:sldId id="258" r:id="rId8"/>
    <p:sldId id="263" r:id="rId9"/>
    <p:sldId id="264" r:id="rId10"/>
    <p:sldId id="265" r:id="rId11"/>
    <p:sldId id="269" r:id="rId12"/>
    <p:sldId id="270" r:id="rId13"/>
    <p:sldId id="266" r:id="rId14"/>
    <p:sldId id="267"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2" d="100"/>
          <a:sy n="132" d="100"/>
        </p:scale>
        <p:origin x="-120" y="-9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D335F8-0448-FE4E-9592-CF7E510CCB18}" type="datetimeFigureOut">
              <a:rPr lang="en-US" smtClean="0"/>
              <a:t>24/02/15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F9C77B-39DD-7B44-A749-1B0B709C1CFB}" type="slidenum">
              <a:rPr lang="en-US" smtClean="0"/>
              <a:t>‹#›</a:t>
            </a:fld>
            <a:endParaRPr lang="en-US"/>
          </a:p>
        </p:txBody>
      </p:sp>
    </p:spTree>
    <p:extLst>
      <p:ext uri="{BB962C8B-B14F-4D97-AF65-F5344CB8AC3E}">
        <p14:creationId xmlns:p14="http://schemas.microsoft.com/office/powerpoint/2010/main" val="2247243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16EFF2-4DD4-394E-9E7E-881044408092}" type="datetimeFigureOut">
              <a:rPr lang="en-US" smtClean="0"/>
              <a:t>24/02/15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43EA2-D7EF-A148-A3A7-405404550670}" type="slidenum">
              <a:rPr lang="en-US" smtClean="0"/>
              <a:t>‹#›</a:t>
            </a:fld>
            <a:endParaRPr lang="en-US"/>
          </a:p>
        </p:txBody>
      </p:sp>
    </p:spTree>
    <p:extLst>
      <p:ext uri="{BB962C8B-B14F-4D97-AF65-F5344CB8AC3E}">
        <p14:creationId xmlns:p14="http://schemas.microsoft.com/office/powerpoint/2010/main" val="24782818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9237"/>
            <a:ext cx="6400800" cy="667491"/>
          </a:xfrm>
          <a:prstGeom prst="rect">
            <a:avLst/>
          </a:prstGeom>
        </p:spPr>
        <p:txBody>
          <a:bodyPr>
            <a:normAutofit/>
          </a:bodyPr>
          <a:lstStyle>
            <a:lvl1pPr marL="0" indent="0" algn="ct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9" name="Title 1"/>
          <p:cNvSpPr>
            <a:spLocks noGrp="1"/>
          </p:cNvSpPr>
          <p:nvPr>
            <p:ph type="title"/>
          </p:nvPr>
        </p:nvSpPr>
        <p:spPr>
          <a:xfrm>
            <a:off x="1177329" y="2501911"/>
            <a:ext cx="6860028" cy="698785"/>
          </a:xfrm>
          <a:prstGeom prst="rect">
            <a:avLst/>
          </a:prstGeom>
        </p:spPr>
        <p:txBody>
          <a:bodyPr>
            <a:noAutofit/>
          </a:bodyPr>
          <a:lstStyle>
            <a:lvl1pPr>
              <a:defRPr sz="4000" b="1">
                <a:solidFill>
                  <a:schemeClr val="tx1"/>
                </a:solidFill>
              </a:defRPr>
            </a:lvl1pPr>
          </a:lstStyle>
          <a:p>
            <a:r>
              <a:rPr lang="en-AU" dirty="0" smtClean="0"/>
              <a:t>Click to edit Master title style</a:t>
            </a:r>
            <a:endParaRPr lang="en-US" dirty="0"/>
          </a:p>
        </p:txBody>
      </p:sp>
      <p:pic>
        <p:nvPicPr>
          <p:cNvPr id="10" name="Picture 9"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14"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Tree>
    <p:extLst>
      <p:ext uri="{BB962C8B-B14F-4D97-AF65-F5344CB8AC3E}">
        <p14:creationId xmlns:p14="http://schemas.microsoft.com/office/powerpoint/2010/main" val="346508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defRPr sz="3600" b="1">
                <a:solidFill>
                  <a:schemeClr val="bg1"/>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142009" y="1349891"/>
            <a:ext cx="8229600" cy="4525963"/>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366392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11" name="Picture 10" descr="geo_logo.png"/>
          <p:cNvPicPr>
            <a:picLocks noChangeAspect="1"/>
          </p:cNvPicPr>
          <p:nvPr userDrawn="1"/>
        </p:nvPicPr>
        <p:blipFill rotWithShape="1">
          <a:blip r:embed="rId5">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pic>
        <p:nvPicPr>
          <p:cNvPr id="12" name="Picture 11" descr="ceos_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1487" y="6267408"/>
            <a:ext cx="1263253" cy="500248"/>
          </a:xfrm>
          <a:prstGeom prst="rect">
            <a:avLst/>
          </a:prstGeom>
        </p:spPr>
      </p:pic>
      <p:sp>
        <p:nvSpPr>
          <p:cNvPr id="13" name="Footer Placeholder 4"/>
          <p:cNvSpPr>
            <a:spLocks noGrp="1"/>
          </p:cNvSpPr>
          <p:nvPr>
            <p:ph type="ftr" sz="quarter" idx="3"/>
          </p:nvPr>
        </p:nvSpPr>
        <p:spPr>
          <a:xfrm>
            <a:off x="3921447" y="6226899"/>
            <a:ext cx="1307007" cy="569336"/>
          </a:xfrm>
          <a:prstGeom prst="rect">
            <a:avLst/>
          </a:prstGeom>
        </p:spPr>
        <p:txBody>
          <a:bodyPr/>
          <a:lstStyle>
            <a:lvl1pPr algn="ct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14" name="Slide Number Placeholder 5"/>
          <p:cNvSpPr>
            <a:spLocks noGrp="1"/>
          </p:cNvSpPr>
          <p:nvPr>
            <p:ph type="sldNum" sz="quarter" idx="4"/>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spTree>
    <p:extLst>
      <p:ext uri="{BB962C8B-B14F-4D97-AF65-F5344CB8AC3E}">
        <p14:creationId xmlns:p14="http://schemas.microsoft.com/office/powerpoint/2010/main" val="67101002"/>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SDCG-7 Meeting Introduction &amp; Objectives</a:t>
            </a:r>
            <a:endParaRPr lang="en-US" dirty="0"/>
          </a:p>
        </p:txBody>
      </p:sp>
      <p:sp>
        <p:nvSpPr>
          <p:cNvPr id="3" name="Subtitle 2"/>
          <p:cNvSpPr>
            <a:spLocks noGrp="1"/>
          </p:cNvSpPr>
          <p:nvPr>
            <p:ph type="subTitle" idx="1"/>
          </p:nvPr>
        </p:nvSpPr>
        <p:spPr>
          <a:xfrm>
            <a:off x="1371600" y="3583458"/>
            <a:ext cx="6400800" cy="667491"/>
          </a:xfrm>
        </p:spPr>
        <p:txBody>
          <a:bodyPr/>
          <a:lstStyle/>
          <a:p>
            <a:r>
              <a:rPr lang="en-US" dirty="0" smtClean="0"/>
              <a:t>SDCG-7 Session 1</a:t>
            </a:r>
            <a:endParaRPr lang="en-US" dirty="0"/>
          </a:p>
        </p:txBody>
      </p:sp>
      <p:sp>
        <p:nvSpPr>
          <p:cNvPr id="4" name="Footer Placeholder 3"/>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Tree>
    <p:extLst>
      <p:ext uri="{BB962C8B-B14F-4D97-AF65-F5344CB8AC3E}">
        <p14:creationId xmlns:p14="http://schemas.microsoft.com/office/powerpoint/2010/main" val="30203598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Agenda (4/</a:t>
            </a:r>
            <a:r>
              <a:rPr lang="en-US" dirty="0"/>
              <a:t>6</a:t>
            </a:r>
            <a:r>
              <a:rPr lang="en-US" dirty="0" smtClean="0"/>
              <a:t>)</a:t>
            </a:r>
            <a:endParaRPr lang="en-US" dirty="0"/>
          </a:p>
        </p:txBody>
      </p:sp>
      <p:sp>
        <p:nvSpPr>
          <p:cNvPr id="3" name="Footer Placeholder 2"/>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10</a:t>
            </a:fld>
            <a:endParaRPr lang="en-US" dirty="0"/>
          </a:p>
        </p:txBody>
      </p:sp>
      <p:pic>
        <p:nvPicPr>
          <p:cNvPr id="6" name="Picture 5"/>
          <p:cNvPicPr>
            <a:picLocks noChangeAspect="1"/>
          </p:cNvPicPr>
          <p:nvPr/>
        </p:nvPicPr>
        <p:blipFill rotWithShape="1">
          <a:blip r:embed="rId2"/>
          <a:srcRect l="1408" t="1466" r="3331" b="2833"/>
          <a:stretch/>
        </p:blipFill>
        <p:spPr>
          <a:xfrm>
            <a:off x="1516206" y="1161663"/>
            <a:ext cx="5995904" cy="4804169"/>
          </a:xfrm>
          <a:prstGeom prst="rect">
            <a:avLst/>
          </a:prstGeom>
        </p:spPr>
      </p:pic>
    </p:spTree>
    <p:extLst>
      <p:ext uri="{BB962C8B-B14F-4D97-AF65-F5344CB8AC3E}">
        <p14:creationId xmlns:p14="http://schemas.microsoft.com/office/powerpoint/2010/main" val="13618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Agenda (5/</a:t>
            </a:r>
            <a:r>
              <a:rPr lang="en-US" dirty="0"/>
              <a:t>6</a:t>
            </a:r>
            <a:r>
              <a:rPr lang="en-US" dirty="0" smtClean="0"/>
              <a:t>)</a:t>
            </a:r>
            <a:endParaRPr lang="en-US" dirty="0"/>
          </a:p>
        </p:txBody>
      </p:sp>
      <p:sp>
        <p:nvSpPr>
          <p:cNvPr id="3" name="Footer Placeholder 2"/>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11</a:t>
            </a:fld>
            <a:endParaRPr lang="en-US" dirty="0"/>
          </a:p>
        </p:txBody>
      </p:sp>
      <p:pic>
        <p:nvPicPr>
          <p:cNvPr id="4" name="Picture 3"/>
          <p:cNvPicPr>
            <a:picLocks noChangeAspect="1"/>
          </p:cNvPicPr>
          <p:nvPr/>
        </p:nvPicPr>
        <p:blipFill rotWithShape="1">
          <a:blip r:embed="rId2"/>
          <a:srcRect r="2822" b="1646"/>
          <a:stretch/>
        </p:blipFill>
        <p:spPr>
          <a:xfrm>
            <a:off x="1841106" y="971365"/>
            <a:ext cx="5562703" cy="5073224"/>
          </a:xfrm>
          <a:prstGeom prst="rect">
            <a:avLst/>
          </a:prstGeom>
        </p:spPr>
      </p:pic>
    </p:spTree>
    <p:extLst>
      <p:ext uri="{BB962C8B-B14F-4D97-AF65-F5344CB8AC3E}">
        <p14:creationId xmlns:p14="http://schemas.microsoft.com/office/powerpoint/2010/main" val="130539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Agenda (6/</a:t>
            </a:r>
            <a:r>
              <a:rPr lang="en-US" dirty="0"/>
              <a:t>6</a:t>
            </a:r>
            <a:r>
              <a:rPr lang="en-US" dirty="0" smtClean="0"/>
              <a:t>)</a:t>
            </a:r>
            <a:endParaRPr lang="en-US" dirty="0"/>
          </a:p>
        </p:txBody>
      </p:sp>
      <p:sp>
        <p:nvSpPr>
          <p:cNvPr id="3" name="Footer Placeholder 2"/>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12</a:t>
            </a:fld>
            <a:endParaRPr lang="en-US" dirty="0"/>
          </a:p>
        </p:txBody>
      </p:sp>
      <p:pic>
        <p:nvPicPr>
          <p:cNvPr id="4" name="Picture 3"/>
          <p:cNvPicPr>
            <a:picLocks noChangeAspect="1"/>
          </p:cNvPicPr>
          <p:nvPr/>
        </p:nvPicPr>
        <p:blipFill rotWithShape="1">
          <a:blip r:embed="rId2"/>
          <a:srcRect l="948" t="3990" r="1871" b="2645"/>
          <a:stretch/>
        </p:blipFill>
        <p:spPr>
          <a:xfrm>
            <a:off x="659648" y="1850786"/>
            <a:ext cx="7738556" cy="3189653"/>
          </a:xfrm>
          <a:prstGeom prst="rect">
            <a:avLst/>
          </a:prstGeom>
        </p:spPr>
      </p:pic>
    </p:spTree>
    <p:extLst>
      <p:ext uri="{BB962C8B-B14F-4D97-AF65-F5344CB8AC3E}">
        <p14:creationId xmlns:p14="http://schemas.microsoft.com/office/powerpoint/2010/main" val="4224334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Socials</a:t>
            </a:r>
            <a:endParaRPr lang="en-US" dirty="0"/>
          </a:p>
        </p:txBody>
      </p:sp>
      <p:sp>
        <p:nvSpPr>
          <p:cNvPr id="3" name="Content Placeholder 2"/>
          <p:cNvSpPr>
            <a:spLocks noGrp="1"/>
          </p:cNvSpPr>
          <p:nvPr>
            <p:ph idx="1"/>
          </p:nvPr>
        </p:nvSpPr>
        <p:spPr/>
        <p:txBody>
          <a:bodyPr/>
          <a:lstStyle/>
          <a:p>
            <a:r>
              <a:rPr lang="en-US" sz="2800" dirty="0" smtClean="0"/>
              <a:t>This evening, </a:t>
            </a:r>
            <a:r>
              <a:rPr lang="en-US" sz="2800" dirty="0" smtClean="0">
                <a:solidFill>
                  <a:srgbClr val="000000"/>
                </a:solidFill>
              </a:rPr>
              <a:t>18:</a:t>
            </a:r>
            <a:r>
              <a:rPr lang="en-US" sz="2800" dirty="0">
                <a:solidFill>
                  <a:srgbClr val="000000"/>
                </a:solidFill>
              </a:rPr>
              <a:t>3</a:t>
            </a:r>
            <a:r>
              <a:rPr lang="en-US" sz="2800" dirty="0" smtClean="0">
                <a:solidFill>
                  <a:srgbClr val="000000"/>
                </a:solidFill>
              </a:rPr>
              <a:t>0</a:t>
            </a:r>
          </a:p>
          <a:p>
            <a:r>
              <a:rPr lang="en-US" sz="2800" dirty="0" smtClean="0"/>
              <a:t>Coogee Pavilion, 169 Dolphin St, Coogee</a:t>
            </a:r>
          </a:p>
          <a:p>
            <a:pPr lvl="1"/>
            <a:r>
              <a:rPr lang="en-US" sz="2400" dirty="0" smtClean="0"/>
              <a:t>Casual food &amp; drinks (no-host)</a:t>
            </a:r>
          </a:p>
          <a:p>
            <a:pPr lvl="1"/>
            <a:r>
              <a:rPr lang="en-US" sz="2400" dirty="0" smtClean="0"/>
              <a:t>Speak with George if you wish to attend</a:t>
            </a:r>
          </a:p>
          <a:p>
            <a:r>
              <a:rPr lang="en-US" sz="2800" dirty="0" smtClean="0"/>
              <a:t>Friday evening, 19:30</a:t>
            </a:r>
            <a:endParaRPr lang="en-US" sz="2800" dirty="0"/>
          </a:p>
          <a:p>
            <a:r>
              <a:rPr lang="en-US" sz="2800" dirty="0" smtClean="0"/>
              <a:t>Local </a:t>
            </a:r>
            <a:r>
              <a:rPr lang="en-US" sz="2800" dirty="0" err="1" smtClean="0"/>
              <a:t>Taphouse</a:t>
            </a:r>
            <a:r>
              <a:rPr lang="en-US" sz="2800" dirty="0" smtClean="0"/>
              <a:t>, 122 Flinders St, </a:t>
            </a:r>
            <a:r>
              <a:rPr lang="en-US" sz="2800" dirty="0" err="1" smtClean="0"/>
              <a:t>Darlinghurst</a:t>
            </a:r>
            <a:endParaRPr lang="en-US" sz="2800" dirty="0"/>
          </a:p>
          <a:p>
            <a:pPr lvl="1"/>
            <a:r>
              <a:rPr lang="en-US" sz="2400" dirty="0" smtClean="0"/>
              <a:t>Craft beers and food (table in name of Stephen Ward)</a:t>
            </a:r>
            <a:endParaRPr lang="en-US" sz="2400" dirty="0"/>
          </a:p>
          <a:p>
            <a:pPr lvl="1"/>
            <a:r>
              <a:rPr lang="en-US" sz="2400" dirty="0"/>
              <a:t>Speak with </a:t>
            </a:r>
            <a:r>
              <a:rPr lang="en-US" sz="2400" dirty="0" smtClean="0"/>
              <a:t>Stephen if you wish to attend</a:t>
            </a:r>
          </a:p>
          <a:p>
            <a:pPr lvl="1"/>
            <a:r>
              <a:rPr lang="en-US" sz="2400" dirty="0"/>
              <a:t>5 of Brian’s team, Yves + 1, Matt, </a:t>
            </a:r>
            <a:r>
              <a:rPr lang="en-US" sz="2400" dirty="0" smtClean="0"/>
              <a:t>Stephen confirmed</a:t>
            </a:r>
            <a:endParaRPr lang="en-US" sz="2400" dirty="0"/>
          </a:p>
        </p:txBody>
      </p:sp>
      <p:sp>
        <p:nvSpPr>
          <p:cNvPr id="4" name="Footer Placeholder 3"/>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13</a:t>
            </a:fld>
            <a:endParaRPr lang="en-US" dirty="0"/>
          </a:p>
        </p:txBody>
      </p:sp>
    </p:spTree>
    <p:extLst>
      <p:ext uri="{BB962C8B-B14F-4D97-AF65-F5344CB8AC3E}">
        <p14:creationId xmlns:p14="http://schemas.microsoft.com/office/powerpoint/2010/main" val="19179534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Coogee Pavilion</a:t>
            </a:r>
            <a:endParaRPr lang="en-US" dirty="0"/>
          </a:p>
        </p:txBody>
      </p:sp>
      <p:pic>
        <p:nvPicPr>
          <p:cNvPr id="5" name="Picture 4"/>
          <p:cNvPicPr>
            <a:picLocks noChangeAspect="1"/>
          </p:cNvPicPr>
          <p:nvPr/>
        </p:nvPicPr>
        <p:blipFill>
          <a:blip r:embed="rId2"/>
          <a:stretch>
            <a:fillRect/>
          </a:stretch>
        </p:blipFill>
        <p:spPr>
          <a:xfrm>
            <a:off x="2246753" y="1012303"/>
            <a:ext cx="4028221" cy="4837133"/>
          </a:xfrm>
          <a:prstGeom prst="rect">
            <a:avLst/>
          </a:prstGeom>
        </p:spPr>
      </p:pic>
      <p:sp>
        <p:nvSpPr>
          <p:cNvPr id="3" name="Footer Placeholder 2"/>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4" name="Slide Number Placeholder 3"/>
          <p:cNvSpPr>
            <a:spLocks noGrp="1"/>
          </p:cNvSpPr>
          <p:nvPr>
            <p:ph type="sldNum" sz="quarter" idx="12"/>
          </p:nvPr>
        </p:nvSpPr>
        <p:spPr/>
        <p:txBody>
          <a:bodyPr/>
          <a:lstStyle/>
          <a:p>
            <a:pPr algn="ctr"/>
            <a:fld id="{82D36AB3-2316-484A-8EF9-67EFC1B9B32B}" type="slidenum">
              <a:rPr lang="en-US" smtClean="0"/>
              <a:pPr algn="ctr"/>
              <a:t>14</a:t>
            </a:fld>
            <a:endParaRPr lang="en-US" dirty="0"/>
          </a:p>
        </p:txBody>
      </p:sp>
    </p:spTree>
    <p:extLst>
      <p:ext uri="{BB962C8B-B14F-4D97-AF65-F5344CB8AC3E}">
        <p14:creationId xmlns:p14="http://schemas.microsoft.com/office/powerpoint/2010/main" val="181208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Local </a:t>
            </a:r>
            <a:r>
              <a:rPr lang="en-US" smtClean="0"/>
              <a:t>Taphouse</a:t>
            </a:r>
            <a:endParaRPr lang="en-US"/>
          </a:p>
        </p:txBody>
      </p:sp>
      <p:pic>
        <p:nvPicPr>
          <p:cNvPr id="4" name="Picture 3"/>
          <p:cNvPicPr>
            <a:picLocks noChangeAspect="1"/>
          </p:cNvPicPr>
          <p:nvPr/>
        </p:nvPicPr>
        <p:blipFill>
          <a:blip r:embed="rId2"/>
          <a:stretch>
            <a:fillRect/>
          </a:stretch>
        </p:blipFill>
        <p:spPr>
          <a:xfrm>
            <a:off x="1844797" y="1077233"/>
            <a:ext cx="5562014" cy="4790879"/>
          </a:xfrm>
          <a:prstGeom prst="rect">
            <a:avLst/>
          </a:prstGeom>
        </p:spPr>
      </p:pic>
      <p:sp>
        <p:nvSpPr>
          <p:cNvPr id="3" name="Footer Placeholder 2"/>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15</a:t>
            </a:fld>
            <a:endParaRPr lang="en-US" dirty="0"/>
          </a:p>
        </p:txBody>
      </p:sp>
    </p:spTree>
    <p:extLst>
      <p:ext uri="{BB962C8B-B14F-4D97-AF65-F5344CB8AC3E}">
        <p14:creationId xmlns:p14="http://schemas.microsoft.com/office/powerpoint/2010/main" val="84330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Historical Context</a:t>
            </a:r>
            <a:endParaRPr lang="en-US" dirty="0"/>
          </a:p>
        </p:txBody>
      </p:sp>
      <p:sp>
        <p:nvSpPr>
          <p:cNvPr id="3" name="Content Placeholder 2"/>
          <p:cNvSpPr>
            <a:spLocks noGrp="1"/>
          </p:cNvSpPr>
          <p:nvPr>
            <p:ph idx="1"/>
          </p:nvPr>
        </p:nvSpPr>
        <p:spPr/>
        <p:txBody>
          <a:bodyPr/>
          <a:lstStyle/>
          <a:p>
            <a:r>
              <a:rPr lang="en-US" dirty="0" smtClean="0"/>
              <a:t>See the </a:t>
            </a:r>
            <a:r>
              <a:rPr lang="en-US" dirty="0" err="1" smtClean="0"/>
              <a:t>Prezi</a:t>
            </a:r>
            <a:r>
              <a:rPr lang="en-US" dirty="0" smtClean="0"/>
              <a:t> timeline</a:t>
            </a:r>
          </a:p>
          <a:p>
            <a:r>
              <a:rPr lang="en-US" dirty="0" smtClean="0"/>
              <a:t>Concept and planning phases complete</a:t>
            </a:r>
          </a:p>
          <a:p>
            <a:r>
              <a:rPr lang="en-US" dirty="0" smtClean="0"/>
              <a:t>Deliverables defined and nearing readiness (MGD, Space Data)</a:t>
            </a:r>
          </a:p>
          <a:p>
            <a:r>
              <a:rPr lang="en-US" dirty="0" smtClean="0"/>
              <a:t>SDCG consolidating its approach</a:t>
            </a:r>
          </a:p>
          <a:p>
            <a:r>
              <a:rPr lang="en-US" dirty="0" smtClean="0"/>
              <a:t>Coherent overall country engagement strategy for GFOI required</a:t>
            </a:r>
            <a:endParaRPr lang="en-US" dirty="0"/>
          </a:p>
        </p:txBody>
      </p:sp>
      <p:sp>
        <p:nvSpPr>
          <p:cNvPr id="4" name="Footer Placeholder 3"/>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2</a:t>
            </a:fld>
            <a:endParaRPr lang="en-US" dirty="0"/>
          </a:p>
        </p:txBody>
      </p:sp>
    </p:spTree>
    <p:extLst>
      <p:ext uri="{BB962C8B-B14F-4D97-AF65-F5344CB8AC3E}">
        <p14:creationId xmlns:p14="http://schemas.microsoft.com/office/powerpoint/2010/main" val="41367258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SDCG-7 Objectives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AU" sz="2800" dirty="0" smtClean="0"/>
              <a:t>Confirm </a:t>
            </a:r>
            <a:r>
              <a:rPr lang="en-AU" sz="2800" dirty="0"/>
              <a:t>the </a:t>
            </a:r>
            <a:r>
              <a:rPr lang="en-AU" sz="2800" b="1" dirty="0" smtClean="0"/>
              <a:t>SDCG Element 3</a:t>
            </a:r>
            <a:r>
              <a:rPr lang="en-AU" sz="2800" dirty="0" smtClean="0"/>
              <a:t> </a:t>
            </a:r>
            <a:r>
              <a:rPr lang="en-AU" sz="2800" b="1" dirty="0" smtClean="0"/>
              <a:t>R</a:t>
            </a:r>
            <a:r>
              <a:rPr lang="en-AU" sz="2800" b="1" dirty="0"/>
              <a:t>&amp;D Strategy</a:t>
            </a:r>
            <a:r>
              <a:rPr lang="en-AU" sz="2800" dirty="0"/>
              <a:t>, and finalise for presentation at SIT-</a:t>
            </a:r>
            <a:r>
              <a:rPr lang="en-AU" sz="2800" dirty="0" smtClean="0"/>
              <a:t>30.</a:t>
            </a:r>
            <a:endParaRPr lang="en-AU" sz="2800" dirty="0"/>
          </a:p>
          <a:p>
            <a:pPr marL="514350" lvl="0" indent="-514350">
              <a:buFont typeface="+mj-lt"/>
              <a:buAutoNum type="arabicPeriod"/>
            </a:pPr>
            <a:r>
              <a:rPr lang="en-AU" sz="2800" dirty="0"/>
              <a:t>Confirm the </a:t>
            </a:r>
            <a:r>
              <a:rPr lang="en-AU" sz="2800" b="1" dirty="0"/>
              <a:t>SDCG Three-Year Work Plan</a:t>
            </a:r>
            <a:r>
              <a:rPr lang="en-AU" sz="2800" dirty="0"/>
              <a:t>, and confirm 2015 </a:t>
            </a:r>
            <a:r>
              <a:rPr lang="en-AU" sz="2800" dirty="0" smtClean="0"/>
              <a:t>tasking.</a:t>
            </a:r>
            <a:endParaRPr lang="en-AU" sz="2800" dirty="0"/>
          </a:p>
          <a:p>
            <a:pPr marL="514350" lvl="0" indent="-514350">
              <a:buFont typeface="+mj-lt"/>
              <a:buAutoNum type="arabicPeriod"/>
            </a:pPr>
            <a:r>
              <a:rPr lang="en-AU" sz="2800" dirty="0"/>
              <a:t>Review the implementation and status of the </a:t>
            </a:r>
            <a:r>
              <a:rPr lang="en-AU" sz="2800" b="1" dirty="0"/>
              <a:t>Global Baseline </a:t>
            </a:r>
            <a:r>
              <a:rPr lang="en-AU" sz="2800" b="1" dirty="0" smtClean="0"/>
              <a:t>Observation Strategy.</a:t>
            </a:r>
            <a:endParaRPr lang="en-AU" sz="2800" dirty="0"/>
          </a:p>
          <a:p>
            <a:pPr marL="514350" lvl="0" indent="-514350">
              <a:buFont typeface="+mj-lt"/>
              <a:buAutoNum type="arabicPeriod"/>
            </a:pPr>
            <a:r>
              <a:rPr lang="en-AU" sz="2800" dirty="0"/>
              <a:t>Review and progress the </a:t>
            </a:r>
            <a:r>
              <a:rPr lang="en-AU" sz="2800" b="1" dirty="0"/>
              <a:t>pilot </a:t>
            </a:r>
            <a:r>
              <a:rPr lang="en-AU" sz="2800" b="1" dirty="0" smtClean="0"/>
              <a:t>implementation </a:t>
            </a:r>
            <a:r>
              <a:rPr lang="en-AU" sz="2800" b="1" dirty="0"/>
              <a:t>of the Space Data Services</a:t>
            </a:r>
            <a:r>
              <a:rPr lang="en-AU" sz="2800" dirty="0"/>
              <a:t>, including the </a:t>
            </a:r>
            <a:r>
              <a:rPr lang="en-AU" sz="2800" dirty="0" smtClean="0"/>
              <a:t>SDMS.</a:t>
            </a:r>
            <a:endParaRPr lang="en-AU" sz="2800" dirty="0"/>
          </a:p>
          <a:p>
            <a:endParaRPr lang="en-US" sz="2800" dirty="0"/>
          </a:p>
        </p:txBody>
      </p:sp>
      <p:sp>
        <p:nvSpPr>
          <p:cNvPr id="4" name="Footer Placeholder 3"/>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3</a:t>
            </a:fld>
            <a:endParaRPr lang="en-US" dirty="0"/>
          </a:p>
        </p:txBody>
      </p:sp>
    </p:spTree>
    <p:extLst>
      <p:ext uri="{BB962C8B-B14F-4D97-AF65-F5344CB8AC3E}">
        <p14:creationId xmlns:p14="http://schemas.microsoft.com/office/powerpoint/2010/main" val="375167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SDCG-7 Objectives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startAt="5"/>
            </a:pPr>
            <a:r>
              <a:rPr lang="en-AU" sz="2400" dirty="0" smtClean="0"/>
              <a:t>Confirm </a:t>
            </a:r>
            <a:r>
              <a:rPr lang="en-AU" sz="2400" dirty="0"/>
              <a:t>linkages to the development process of the </a:t>
            </a:r>
            <a:r>
              <a:rPr lang="en-AU" sz="2400" b="1" dirty="0"/>
              <a:t>MGD </a:t>
            </a:r>
            <a:r>
              <a:rPr lang="en-AU" sz="2400" b="1" dirty="0" smtClean="0"/>
              <a:t>component</a:t>
            </a:r>
            <a:r>
              <a:rPr lang="en-AU" sz="2400" dirty="0"/>
              <a:t>, including the MGD Portal.</a:t>
            </a:r>
          </a:p>
          <a:p>
            <a:pPr marL="457200" lvl="0" indent="-457200">
              <a:buFont typeface="+mj-lt"/>
              <a:buAutoNum type="arabicPeriod" startAt="5"/>
            </a:pPr>
            <a:r>
              <a:rPr lang="en-AU" sz="2400" dirty="0"/>
              <a:t>Discuss and confirm the understanding between the GFOI Lead Team and across components on the </a:t>
            </a:r>
            <a:r>
              <a:rPr lang="en-AU" sz="2400" b="1" i="1" dirty="0"/>
              <a:t>modus operandi</a:t>
            </a:r>
            <a:r>
              <a:rPr lang="en-AU" sz="2400" b="1" dirty="0"/>
              <a:t> for country interaction</a:t>
            </a:r>
            <a:r>
              <a:rPr lang="en-AU" sz="2400" dirty="0"/>
              <a:t>.</a:t>
            </a:r>
          </a:p>
          <a:p>
            <a:pPr marL="457200" lvl="0" indent="-457200">
              <a:buFont typeface="+mj-lt"/>
              <a:buAutoNum type="arabicPeriod" startAt="5"/>
            </a:pPr>
            <a:r>
              <a:rPr lang="en-AU" sz="2400" dirty="0"/>
              <a:t>Confirm </a:t>
            </a:r>
            <a:r>
              <a:rPr lang="en-AU" sz="2400" b="1" dirty="0"/>
              <a:t>linkages to FAO and World Bank</a:t>
            </a:r>
            <a:r>
              <a:rPr lang="en-AU" sz="2400" dirty="0"/>
              <a:t> and how the objectives and plans of these groups will be complemented by, and align with, those of the SDCG.</a:t>
            </a:r>
          </a:p>
          <a:p>
            <a:pPr marL="457200" lvl="0" indent="-457200">
              <a:buFont typeface="+mj-lt"/>
              <a:buAutoNum type="arabicPeriod" startAt="5"/>
            </a:pPr>
            <a:r>
              <a:rPr lang="en-AU" sz="2400" dirty="0"/>
              <a:t>Confirm </a:t>
            </a:r>
            <a:r>
              <a:rPr lang="en-AU" sz="2400" b="1" dirty="0"/>
              <a:t>linkages to SilvaCarbon</a:t>
            </a:r>
            <a:r>
              <a:rPr lang="en-AU" sz="2400" dirty="0"/>
              <a:t>, including any potential support to </a:t>
            </a:r>
            <a:r>
              <a:rPr lang="en-AU" sz="2400" dirty="0" smtClean="0"/>
              <a:t>Cambodia and </a:t>
            </a:r>
            <a:r>
              <a:rPr lang="en-AU" sz="2400" b="1" dirty="0" smtClean="0">
                <a:solidFill>
                  <a:srgbClr val="000000"/>
                </a:solidFill>
              </a:rPr>
              <a:t>Colombia</a:t>
            </a:r>
            <a:r>
              <a:rPr lang="en-AU" sz="2400" dirty="0" smtClean="0"/>
              <a:t>.</a:t>
            </a:r>
            <a:endParaRPr lang="en-AU" sz="2400" dirty="0"/>
          </a:p>
          <a:p>
            <a:endParaRPr lang="en-US" sz="2400" dirty="0"/>
          </a:p>
        </p:txBody>
      </p:sp>
      <p:sp>
        <p:nvSpPr>
          <p:cNvPr id="4" name="Footer Placeholder 3"/>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4</a:t>
            </a:fld>
            <a:endParaRPr lang="en-US" dirty="0"/>
          </a:p>
        </p:txBody>
      </p:sp>
    </p:spTree>
    <p:extLst>
      <p:ext uri="{BB962C8B-B14F-4D97-AF65-F5344CB8AC3E}">
        <p14:creationId xmlns:p14="http://schemas.microsoft.com/office/powerpoint/2010/main" val="154741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SDCG-7 Objectives</a:t>
            </a:r>
            <a:endParaRPr lang="en-US" dirty="0"/>
          </a:p>
        </p:txBody>
      </p:sp>
      <p:sp>
        <p:nvSpPr>
          <p:cNvPr id="3" name="Content Placeholder 2"/>
          <p:cNvSpPr>
            <a:spLocks noGrp="1"/>
          </p:cNvSpPr>
          <p:nvPr>
            <p:ph idx="1"/>
          </p:nvPr>
        </p:nvSpPr>
        <p:spPr/>
        <p:txBody>
          <a:bodyPr/>
          <a:lstStyle/>
          <a:p>
            <a:pPr marL="457200" lvl="0" indent="-457200">
              <a:buFont typeface="+mj-lt"/>
              <a:buAutoNum type="arabicPeriod" startAt="9"/>
            </a:pPr>
            <a:r>
              <a:rPr lang="en-AU" sz="2400" dirty="0"/>
              <a:t>Identify and agree </a:t>
            </a:r>
            <a:r>
              <a:rPr lang="en-AU" sz="2400" dirty="0" smtClean="0"/>
              <a:t>space data service </a:t>
            </a:r>
            <a:r>
              <a:rPr lang="en-AU" sz="2400" dirty="0"/>
              <a:t>provision to </a:t>
            </a:r>
            <a:r>
              <a:rPr lang="en-AU" sz="2400" b="1" dirty="0"/>
              <a:t>Kenya’s SLEEK program</a:t>
            </a:r>
            <a:r>
              <a:rPr lang="en-AU" sz="2400" dirty="0"/>
              <a:t>.</a:t>
            </a:r>
          </a:p>
          <a:p>
            <a:pPr marL="457200" lvl="0" indent="-457200">
              <a:buFont typeface="+mj-lt"/>
              <a:buAutoNum type="arabicPeriod" startAt="9"/>
            </a:pPr>
            <a:r>
              <a:rPr lang="en-AU" sz="2400" dirty="0"/>
              <a:t>Contribute to the discussion and agreement by GFOI on a country(s) for a </a:t>
            </a:r>
            <a:r>
              <a:rPr lang="en-AU" sz="2400" b="1" dirty="0"/>
              <a:t>cross component (CB, MGD, Space Data) focus in 2015</a:t>
            </a:r>
            <a:r>
              <a:rPr lang="en-AU" sz="2400" dirty="0"/>
              <a:t>.</a:t>
            </a:r>
          </a:p>
          <a:p>
            <a:endParaRPr lang="en-US" sz="2400" dirty="0"/>
          </a:p>
        </p:txBody>
      </p:sp>
      <p:sp>
        <p:nvSpPr>
          <p:cNvPr id="4" name="Footer Placeholder 3"/>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5</a:t>
            </a:fld>
            <a:endParaRPr lang="en-US" dirty="0"/>
          </a:p>
        </p:txBody>
      </p:sp>
    </p:spTree>
    <p:extLst>
      <p:ext uri="{BB962C8B-B14F-4D97-AF65-F5344CB8AC3E}">
        <p14:creationId xmlns:p14="http://schemas.microsoft.com/office/powerpoint/2010/main" val="24776412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 By SDCG-7 Session</a:t>
            </a:r>
            <a:endParaRPr lang="en-US" dirty="0"/>
          </a:p>
        </p:txBody>
      </p:sp>
      <p:sp>
        <p:nvSpPr>
          <p:cNvPr id="4" name="Footer Placeholder 3"/>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6</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66448013"/>
              </p:ext>
            </p:extLst>
          </p:nvPr>
        </p:nvGraphicFramePr>
        <p:xfrm>
          <a:off x="142003" y="1042490"/>
          <a:ext cx="8859993" cy="4935561"/>
        </p:xfrm>
        <a:graphic>
          <a:graphicData uri="http://schemas.openxmlformats.org/drawingml/2006/table">
            <a:tbl>
              <a:tblPr firstRow="1" bandRow="1">
                <a:tableStyleId>{8799B23B-EC83-4686-B30A-512413B5E67A}</a:tableStyleId>
              </a:tblPr>
              <a:tblGrid>
                <a:gridCol w="4493796"/>
                <a:gridCol w="396927"/>
                <a:gridCol w="396927"/>
                <a:gridCol w="396927"/>
                <a:gridCol w="396927"/>
                <a:gridCol w="396927"/>
                <a:gridCol w="396927"/>
                <a:gridCol w="396927"/>
                <a:gridCol w="396927"/>
                <a:gridCol w="396927"/>
                <a:gridCol w="396927"/>
                <a:gridCol w="396927"/>
              </a:tblGrid>
              <a:tr h="252530">
                <a:tc>
                  <a:txBody>
                    <a:bodyPr/>
                    <a:lstStyle/>
                    <a:p>
                      <a:r>
                        <a:rPr lang="en-US" sz="1400" dirty="0" smtClean="0"/>
                        <a:t>Objective                                                                          Session:</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7</a:t>
                      </a:r>
                      <a:endParaRPr lang="en-US" sz="1400" dirty="0"/>
                    </a:p>
                  </a:txBody>
                  <a:tcPr/>
                </a:tc>
                <a:tc>
                  <a:txBody>
                    <a:bodyPr/>
                    <a:lstStyle/>
                    <a:p>
                      <a:pPr algn="ctr"/>
                      <a:r>
                        <a:rPr lang="en-US" sz="1400" dirty="0" smtClean="0"/>
                        <a:t>8</a:t>
                      </a:r>
                      <a:endParaRPr lang="en-US" sz="1400" dirty="0"/>
                    </a:p>
                  </a:txBody>
                  <a:tcPr/>
                </a:tc>
                <a:tc>
                  <a:txBody>
                    <a:bodyPr/>
                    <a:lstStyle/>
                    <a:p>
                      <a:pPr algn="ctr"/>
                      <a:r>
                        <a:rPr lang="en-US" sz="1400" dirty="0" smtClean="0"/>
                        <a:t>9</a:t>
                      </a:r>
                      <a:endParaRPr lang="en-US" sz="1400" dirty="0"/>
                    </a:p>
                  </a:txBody>
                  <a:tcPr/>
                </a:tc>
                <a:tc>
                  <a:txBody>
                    <a:bodyPr/>
                    <a:lstStyle/>
                    <a:p>
                      <a:pPr algn="ctr"/>
                      <a:r>
                        <a:rPr lang="en-US" sz="1400" dirty="0" smtClean="0"/>
                        <a:t>10</a:t>
                      </a:r>
                      <a:endParaRPr lang="en-US" sz="1400" dirty="0"/>
                    </a:p>
                  </a:txBody>
                  <a:tcPr/>
                </a:tc>
                <a:tc>
                  <a:txBody>
                    <a:bodyPr/>
                    <a:lstStyle/>
                    <a:p>
                      <a:pPr algn="ctr"/>
                      <a:r>
                        <a:rPr lang="en-US" sz="1400" dirty="0" smtClean="0"/>
                        <a:t>11</a:t>
                      </a:r>
                      <a:endParaRPr lang="en-US" sz="1400" dirty="0"/>
                    </a:p>
                  </a:txBody>
                  <a:tcPr/>
                </a:tc>
              </a:tr>
              <a:tr h="450380">
                <a:tc>
                  <a:txBody>
                    <a:bodyPr/>
                    <a:lstStyle/>
                    <a:p>
                      <a:r>
                        <a:rPr lang="en-US" sz="1100" dirty="0" smtClean="0"/>
                        <a:t>1. Confirm the SDCG Element 3 R&amp;D Strategy, and finalise for presentation at SIT-30.</a:t>
                      </a:r>
                      <a:endParaRPr lang="en-US" sz="1100" dirty="0"/>
                    </a:p>
                  </a:txBody>
                  <a:tcPr/>
                </a:tc>
                <a:tc>
                  <a:txBody>
                    <a:bodyPr/>
                    <a:lstStyle/>
                    <a:p>
                      <a:pPr algn="ctr"/>
                      <a:endParaRPr lang="en-US" dirty="0">
                        <a:solidFill>
                          <a:schemeClr val="tx2">
                            <a:lumMod val="60000"/>
                            <a:lumOff val="40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r>
              <a:tr h="319019">
                <a:tc>
                  <a:txBody>
                    <a:bodyPr/>
                    <a:lstStyle/>
                    <a:p>
                      <a:r>
                        <a:rPr lang="en-US" sz="1100" dirty="0" smtClean="0"/>
                        <a:t>2. Confirm the SDCG Three-Year Work Plan, and confirm 2015 tasking.</a:t>
                      </a:r>
                      <a:endParaRPr lang="en-US"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r>
              <a:tr h="450380">
                <a:tc>
                  <a:txBody>
                    <a:bodyPr/>
                    <a:lstStyle/>
                    <a:p>
                      <a:r>
                        <a:rPr lang="en-US" sz="1100" dirty="0" smtClean="0"/>
                        <a:t>3. Review the implementation and status of the Global Baseline Observation Strategy.</a:t>
                      </a:r>
                      <a:endParaRPr lang="en-US" sz="1100" dirty="0"/>
                    </a:p>
                  </a:txBody>
                  <a:tcP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450380">
                <a:tc>
                  <a:txBody>
                    <a:bodyPr/>
                    <a:lstStyle/>
                    <a:p>
                      <a:r>
                        <a:rPr lang="en-US" sz="1100" dirty="0" smtClean="0"/>
                        <a:t>4. Review and progress the pilot implementation of the Space Data Services, including the SDMS.</a:t>
                      </a:r>
                      <a:endParaRPr lang="en-US"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r>
              <a:tr h="450380">
                <a:tc>
                  <a:txBody>
                    <a:bodyPr/>
                    <a:lstStyle/>
                    <a:p>
                      <a:r>
                        <a:rPr lang="en-US" sz="1100" dirty="0" smtClean="0"/>
                        <a:t>5. Confirm linkages to the development process of the MGD component, including the MGD Portal.</a:t>
                      </a:r>
                      <a:endParaRPr lang="en-US"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492187">
                <a:tc>
                  <a:txBody>
                    <a:bodyPr/>
                    <a:lstStyle/>
                    <a:p>
                      <a:r>
                        <a:rPr lang="en-US" sz="1100" dirty="0" smtClean="0"/>
                        <a:t>6. Discuss and confirm the understanding between the GFOI Lead Team and across components on the modus operandi for country interaction.</a:t>
                      </a:r>
                    </a:p>
                  </a:txBody>
                  <a:tcPr/>
                </a:tc>
                <a:tc>
                  <a:txBody>
                    <a:bodyPr/>
                    <a:lstStyle/>
                    <a:p>
                      <a:pPr algn="ctr"/>
                      <a:endParaRPr lang="en-US" dirty="0"/>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r>
              <a:tr h="581741">
                <a:tc>
                  <a:txBody>
                    <a:bodyPr/>
                    <a:lstStyle/>
                    <a:p>
                      <a:r>
                        <a:rPr lang="en-US" sz="1100" dirty="0" smtClean="0"/>
                        <a:t>7. Confirm linkages to FAO and World Bank and how the objectives and plans of these groups will be complemented by, and align with, those of the SDCG.</a:t>
                      </a:r>
                    </a:p>
                  </a:txBody>
                  <a:tcPr/>
                </a:tc>
                <a:tc>
                  <a:txBody>
                    <a:bodyPr/>
                    <a:lstStyle/>
                    <a:p>
                      <a:pPr algn="ctr"/>
                      <a:endParaRPr lang="en-US"/>
                    </a:p>
                  </a:txBody>
                  <a:tcPr anchor="ctr"/>
                </a:tc>
                <a:tc>
                  <a:txBody>
                    <a:bodyPr/>
                    <a:lstStyle/>
                    <a:p>
                      <a:pPr algn="ctr"/>
                      <a:endParaRPr lang="en-US"/>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r>
              <a:tr h="450380">
                <a:tc>
                  <a:txBody>
                    <a:bodyPr/>
                    <a:lstStyle/>
                    <a:p>
                      <a:r>
                        <a:rPr lang="en-US" sz="1100" dirty="0" smtClean="0"/>
                        <a:t>8. Confirm linkages to SilvaCarbon, including any potential support to Cambodia and Colombia.</a:t>
                      </a:r>
                    </a:p>
                  </a:txBody>
                  <a:tcPr/>
                </a:tc>
                <a:tc>
                  <a:txBody>
                    <a:bodyPr/>
                    <a:lstStyle/>
                    <a:p>
                      <a:pPr algn="ctr"/>
                      <a:endParaRPr lang="en-US"/>
                    </a:p>
                  </a:txBody>
                  <a:tcPr anchor="ctr"/>
                </a:tc>
                <a:tc>
                  <a:txBody>
                    <a:bodyPr/>
                    <a:lstStyle/>
                    <a:p>
                      <a:pPr algn="ctr"/>
                      <a:endParaRPr lang="en-US"/>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r>
              <a:tr h="319019">
                <a:tc>
                  <a:txBody>
                    <a:bodyPr/>
                    <a:lstStyle/>
                    <a:p>
                      <a:r>
                        <a:rPr lang="en-US" sz="1100" dirty="0" smtClean="0"/>
                        <a:t>9. Identify and agree space data service provision to Kenya’s SLEEK program.</a:t>
                      </a:r>
                    </a:p>
                  </a:txBody>
                  <a:tcP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r>
              <a:tr h="499834">
                <a:tc>
                  <a:txBody>
                    <a:bodyPr/>
                    <a:lstStyle/>
                    <a:p>
                      <a:r>
                        <a:rPr lang="en-US" sz="1100" dirty="0" smtClean="0"/>
                        <a:t>10. Contribute to the discussion and agreement by GFOI on a country(s) for a cross component (CB, MGD, Space Data) focus in 2015.</a:t>
                      </a:r>
                    </a:p>
                  </a:txBody>
                  <a:tcPr/>
                </a:tc>
                <a:tc>
                  <a:txBody>
                    <a:bodyPr/>
                    <a:lstStyle/>
                    <a:p>
                      <a:pPr algn="ctr"/>
                      <a:endParaRPr lang="en-US" dirty="0"/>
                    </a:p>
                  </a:txBody>
                  <a:tcPr anchor="ctr"/>
                </a:tc>
                <a:tc>
                  <a:txBody>
                    <a:bodyPr/>
                    <a:lstStyle/>
                    <a:p>
                      <a:pPr algn="ctr"/>
                      <a:endParaRPr lang="en-US"/>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c>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i="0" dirty="0" smtClean="0">
                          <a:solidFill>
                            <a:schemeClr val="tx2">
                              <a:lumMod val="60000"/>
                              <a:lumOff val="40000"/>
                            </a:schemeClr>
                          </a:solidFill>
                          <a:latin typeface="Wingdings"/>
                          <a:ea typeface="Wingdings"/>
                          <a:cs typeface="Wingdings"/>
                        </a:rPr>
                        <a:t></a:t>
                      </a:r>
                      <a:endParaRPr lang="en-US" dirty="0" smtClean="0">
                        <a:solidFill>
                          <a:schemeClr val="tx2">
                            <a:lumMod val="60000"/>
                            <a:lumOff val="40000"/>
                          </a:schemeClr>
                        </a:solidFill>
                      </a:endParaRPr>
                    </a:p>
                  </a:txBody>
                  <a:tcPr anchor="ctr"/>
                </a:tc>
              </a:tr>
            </a:tbl>
          </a:graphicData>
        </a:graphic>
      </p:graphicFrame>
    </p:spTree>
    <p:extLst>
      <p:ext uri="{BB962C8B-B14F-4D97-AF65-F5344CB8AC3E}">
        <p14:creationId xmlns:p14="http://schemas.microsoft.com/office/powerpoint/2010/main" val="34542407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Agenda (1/6)</a:t>
            </a:r>
            <a:endParaRPr lang="en-US" dirty="0"/>
          </a:p>
        </p:txBody>
      </p:sp>
      <p:sp>
        <p:nvSpPr>
          <p:cNvPr id="3" name="Footer Placeholder 2"/>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06315981"/>
              </p:ext>
            </p:extLst>
          </p:nvPr>
        </p:nvGraphicFramePr>
        <p:xfrm>
          <a:off x="1863029" y="1167038"/>
          <a:ext cx="5417942" cy="4525965"/>
        </p:xfrm>
        <a:graphic>
          <a:graphicData uri="http://schemas.openxmlformats.org/drawingml/2006/table">
            <a:tbl>
              <a:tblPr/>
              <a:tblGrid>
                <a:gridCol w="2795373"/>
                <a:gridCol w="1280789"/>
                <a:gridCol w="508250"/>
                <a:gridCol w="416765"/>
                <a:gridCol w="416765"/>
              </a:tblGrid>
              <a:tr h="630230">
                <a:tc gridSpan="5">
                  <a:txBody>
                    <a:bodyPr/>
                    <a:lstStyle/>
                    <a:p>
                      <a:pPr algn="ctr" fontAlgn="t"/>
                      <a:endParaRPr lang="en-US" sz="1800" b="1" i="0" u="none" strike="noStrike" dirty="0" smtClean="0">
                        <a:solidFill>
                          <a:srgbClr val="FFFFFF"/>
                        </a:solidFill>
                        <a:effectLst/>
                        <a:latin typeface="Calibri"/>
                      </a:endParaRPr>
                    </a:p>
                    <a:p>
                      <a:pPr algn="ctr" fontAlgn="t"/>
                      <a:r>
                        <a:rPr lang="en-US" sz="1800" b="1" i="0" u="none" strike="noStrike" dirty="0" smtClean="0">
                          <a:solidFill>
                            <a:srgbClr val="FFFFFF"/>
                          </a:solidFill>
                          <a:effectLst/>
                          <a:latin typeface="Calibri"/>
                        </a:rPr>
                        <a:t>Wednesday </a:t>
                      </a:r>
                      <a:r>
                        <a:rPr lang="en-US" sz="1800" b="1" i="0" u="none" strike="noStrike" dirty="0">
                          <a:solidFill>
                            <a:srgbClr val="FFFFFF"/>
                          </a:solidFill>
                          <a:effectLst/>
                          <a:latin typeface="Calibri"/>
                        </a:rPr>
                        <a:t>4th March</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75">
                <a:tc>
                  <a:txBody>
                    <a:bodyPr/>
                    <a:lstStyle/>
                    <a:p>
                      <a:pPr algn="l" fontAlgn="t"/>
                      <a:r>
                        <a:rPr lang="en-US" sz="1000" b="0" i="0" u="none" strike="noStrike">
                          <a:solidFill>
                            <a:srgbClr val="FFFFFF"/>
                          </a:solidFill>
                          <a:effectLst/>
                          <a:latin typeface="Calibri"/>
                        </a:rPr>
                        <a:t>Transport (Coogee -&gt; Nielsen Park)</a:t>
                      </a:r>
                    </a:p>
                  </a:txBody>
                  <a:tcPr marL="0" marR="0" marT="0" marB="0">
                    <a:lnL>
                      <a:noFill/>
                    </a:lnL>
                    <a:lnR>
                      <a:noFill/>
                    </a:lnR>
                    <a:lnT>
                      <a:noFill/>
                    </a:lnT>
                    <a:lnB>
                      <a:noFill/>
                    </a:lnB>
                    <a:solidFill>
                      <a:srgbClr val="0070C0"/>
                    </a:solidFill>
                  </a:tcPr>
                </a:tc>
                <a:tc>
                  <a:txBody>
                    <a:bodyPr/>
                    <a:lstStyle/>
                    <a:p>
                      <a:pPr algn="l" fontAlgn="t"/>
                      <a:r>
                        <a:rPr lang="en-US" sz="1000" b="0" i="0" u="none" strike="noStrike">
                          <a:solidFill>
                            <a:srgbClr val="000000"/>
                          </a:solidFill>
                          <a:effectLst/>
                          <a:latin typeface="Calibri"/>
                        </a:rPr>
                        <a:t> </a:t>
                      </a:r>
                    </a:p>
                  </a:txBody>
                  <a:tcPr marL="0" marR="0" marT="0" marB="0">
                    <a:lnL>
                      <a:noFill/>
                    </a:lnL>
                    <a:lnR>
                      <a:noFill/>
                    </a:lnR>
                    <a:lnT>
                      <a:noFill/>
                    </a:lnT>
                    <a:lnB>
                      <a:noFill/>
                    </a:lnB>
                    <a:solidFill>
                      <a:srgbClr val="0070C0"/>
                    </a:solidFill>
                  </a:tcPr>
                </a:tc>
                <a:tc>
                  <a:txBody>
                    <a:bodyPr/>
                    <a:lstStyle/>
                    <a:p>
                      <a:pPr algn="ctr" fontAlgn="t"/>
                      <a:r>
                        <a:rPr lang="en-US" sz="1000" b="0" i="0" u="none" strike="noStrike">
                          <a:solidFill>
                            <a:srgbClr val="000000"/>
                          </a:solidFill>
                          <a:effectLst/>
                          <a:latin typeface="Calibri"/>
                        </a:rPr>
                        <a:t>30</a:t>
                      </a:r>
                    </a:p>
                  </a:txBody>
                  <a:tcPr marL="0" marR="0" marT="0" marB="0">
                    <a:lnL>
                      <a:noFill/>
                    </a:lnL>
                    <a:lnR>
                      <a:noFill/>
                    </a:lnR>
                    <a:lnT>
                      <a:noFill/>
                    </a:lnT>
                    <a:lnB>
                      <a:noFill/>
                    </a:lnB>
                    <a:solidFill>
                      <a:srgbClr val="0070C0"/>
                    </a:solidFill>
                  </a:tcPr>
                </a:tc>
                <a:tc>
                  <a:txBody>
                    <a:bodyPr/>
                    <a:lstStyle/>
                    <a:p>
                      <a:pPr algn="ctr" fontAlgn="t"/>
                      <a:r>
                        <a:rPr lang="en-US" sz="1000" b="0" i="0" u="none" strike="noStrike">
                          <a:solidFill>
                            <a:srgbClr val="000000"/>
                          </a:solidFill>
                          <a:effectLst/>
                          <a:latin typeface="Calibri"/>
                        </a:rPr>
                        <a:t>8:00</a:t>
                      </a:r>
                    </a:p>
                  </a:txBody>
                  <a:tcPr marL="0" marR="0" marT="0" marB="0">
                    <a:lnL>
                      <a:noFill/>
                    </a:lnL>
                    <a:lnR>
                      <a:noFill/>
                    </a:lnR>
                    <a:lnT>
                      <a:noFill/>
                    </a:lnT>
                    <a:lnB>
                      <a:noFill/>
                    </a:lnB>
                    <a:solidFill>
                      <a:srgbClr val="0070C0"/>
                    </a:solidFill>
                  </a:tcPr>
                </a:tc>
                <a:tc>
                  <a:txBody>
                    <a:bodyPr/>
                    <a:lstStyle/>
                    <a:p>
                      <a:pPr algn="ctr" fontAlgn="t"/>
                      <a:r>
                        <a:rPr lang="en-US" sz="1000" b="0" i="0" u="none" strike="noStrike">
                          <a:solidFill>
                            <a:srgbClr val="000000"/>
                          </a:solidFill>
                          <a:effectLst/>
                          <a:latin typeface="Calibri"/>
                        </a:rPr>
                        <a:t>8:30</a:t>
                      </a:r>
                    </a:p>
                  </a:txBody>
                  <a:tcPr marL="0" marR="0" marT="0" marB="0">
                    <a:lnL>
                      <a:noFill/>
                    </a:lnL>
                    <a:lnR>
                      <a:noFill/>
                    </a:lnR>
                    <a:lnT>
                      <a:noFill/>
                    </a:lnT>
                    <a:lnB>
                      <a:noFill/>
                    </a:lnB>
                    <a:solidFill>
                      <a:srgbClr val="0070C0"/>
                    </a:solidFill>
                  </a:tcPr>
                </a:tc>
              </a:tr>
              <a:tr h="152475">
                <a:tc>
                  <a:txBody>
                    <a:bodyPr/>
                    <a:lstStyle/>
                    <a:p>
                      <a:pPr algn="l" fontAlgn="t"/>
                      <a:r>
                        <a:rPr lang="en-US" sz="1000" b="0" i="0" u="none" strike="noStrike">
                          <a:solidFill>
                            <a:srgbClr val="000000"/>
                          </a:solidFill>
                          <a:effectLst/>
                          <a:latin typeface="Calibri"/>
                        </a:rPr>
                        <a:t>Registration and Coffee</a:t>
                      </a:r>
                    </a:p>
                  </a:txBody>
                  <a:tcPr marL="0" marR="0" marT="0" marB="0">
                    <a:lnL>
                      <a:noFill/>
                    </a:lnL>
                    <a:lnR>
                      <a:noFill/>
                    </a:lnR>
                    <a:lnT>
                      <a:noFill/>
                    </a:lnT>
                    <a:lnB>
                      <a:noFill/>
                    </a:lnB>
                    <a:solidFill>
                      <a:srgbClr val="D9D9D9"/>
                    </a:solidFill>
                  </a:tcPr>
                </a:tc>
                <a:tc>
                  <a:txBody>
                    <a:bodyPr/>
                    <a:lstStyle/>
                    <a:p>
                      <a:pPr algn="l" fontAlgn="t"/>
                      <a:r>
                        <a:rPr lang="en-US" sz="1000" b="0" i="0" u="none" strike="noStrike">
                          <a:solidFill>
                            <a:srgbClr val="000000"/>
                          </a:solidFill>
                          <a:effectLst/>
                          <a:latin typeface="Calibri"/>
                        </a:rPr>
                        <a:t> </a:t>
                      </a:r>
                    </a:p>
                  </a:txBody>
                  <a:tcPr marL="0" marR="0" marT="0" marB="0">
                    <a:lnL>
                      <a:noFill/>
                    </a:lnL>
                    <a:lnR>
                      <a:noFill/>
                    </a:lnR>
                    <a:lnT>
                      <a:noFill/>
                    </a:lnT>
                    <a:lnB>
                      <a:noFill/>
                    </a:lnB>
                    <a:solidFill>
                      <a:srgbClr val="D9D9D9"/>
                    </a:solidFill>
                  </a:tcPr>
                </a:tc>
                <a:tc>
                  <a:txBody>
                    <a:bodyPr/>
                    <a:lstStyle/>
                    <a:p>
                      <a:pPr algn="ctr" fontAlgn="t"/>
                      <a:r>
                        <a:rPr lang="en-US" sz="1000" b="0" i="0" u="none" strike="noStrike">
                          <a:solidFill>
                            <a:srgbClr val="000000"/>
                          </a:solidFill>
                          <a:effectLst/>
                          <a:latin typeface="Calibri"/>
                        </a:rPr>
                        <a:t>30</a:t>
                      </a:r>
                    </a:p>
                  </a:txBody>
                  <a:tcPr marL="0" marR="0" marT="0" marB="0">
                    <a:lnL>
                      <a:noFill/>
                    </a:lnL>
                    <a:lnR>
                      <a:noFill/>
                    </a:lnR>
                    <a:lnT>
                      <a:noFill/>
                    </a:lnT>
                    <a:lnB>
                      <a:noFill/>
                    </a:lnB>
                    <a:solidFill>
                      <a:srgbClr val="D9D9D9"/>
                    </a:solidFill>
                  </a:tcPr>
                </a:tc>
                <a:tc>
                  <a:txBody>
                    <a:bodyPr/>
                    <a:lstStyle/>
                    <a:p>
                      <a:pPr algn="ctr" fontAlgn="t"/>
                      <a:r>
                        <a:rPr lang="en-US" sz="1000" b="0" i="0" u="none" strike="noStrike">
                          <a:solidFill>
                            <a:srgbClr val="000000"/>
                          </a:solidFill>
                          <a:effectLst/>
                          <a:latin typeface="Calibri"/>
                        </a:rPr>
                        <a:t>8:30</a:t>
                      </a:r>
                    </a:p>
                  </a:txBody>
                  <a:tcPr marL="0" marR="0" marT="0" marB="0">
                    <a:lnL>
                      <a:noFill/>
                    </a:lnL>
                    <a:lnR>
                      <a:noFill/>
                    </a:lnR>
                    <a:lnT>
                      <a:noFill/>
                    </a:lnT>
                    <a:lnB>
                      <a:noFill/>
                    </a:lnB>
                    <a:solidFill>
                      <a:srgbClr val="D9D9D9"/>
                    </a:solidFill>
                  </a:tcPr>
                </a:tc>
                <a:tc>
                  <a:txBody>
                    <a:bodyPr/>
                    <a:lstStyle/>
                    <a:p>
                      <a:pPr algn="ctr" fontAlgn="t"/>
                      <a:r>
                        <a:rPr lang="en-US" sz="1000" b="0" i="0" u="none" strike="noStrike">
                          <a:solidFill>
                            <a:srgbClr val="000000"/>
                          </a:solidFill>
                          <a:effectLst/>
                          <a:latin typeface="Calibri"/>
                        </a:rPr>
                        <a:t>9:00</a:t>
                      </a:r>
                    </a:p>
                  </a:txBody>
                  <a:tcPr marL="0" marR="0" marT="0" marB="0">
                    <a:lnL>
                      <a:noFill/>
                    </a:lnL>
                    <a:lnR>
                      <a:noFill/>
                    </a:lnR>
                    <a:lnT>
                      <a:noFill/>
                    </a:lnT>
                    <a:lnB>
                      <a:noFill/>
                    </a:lnB>
                    <a:solidFill>
                      <a:srgbClr val="D9D9D9"/>
                    </a:solidFill>
                  </a:tcPr>
                </a:tc>
              </a:tr>
              <a:tr h="152475">
                <a:tc>
                  <a:txBody>
                    <a:bodyPr/>
                    <a:lstStyle/>
                    <a:p>
                      <a:pPr algn="l" fontAlgn="t"/>
                      <a:r>
                        <a:rPr lang="en-US" sz="1000" b="0" i="0" u="none" strike="noStrike">
                          <a:solidFill>
                            <a:srgbClr val="FFFFFF"/>
                          </a:solidFill>
                          <a:effectLst/>
                          <a:latin typeface="Calibri"/>
                        </a:rPr>
                        <a:t>Session 1: MGD Portal Development Planning</a:t>
                      </a:r>
                    </a:p>
                  </a:txBody>
                  <a:tcPr marL="0" marR="0" marT="0" marB="0">
                    <a:lnL>
                      <a:noFill/>
                    </a:lnL>
                    <a:lnR>
                      <a:noFill/>
                    </a:lnR>
                    <a:lnT>
                      <a:noFill/>
                    </a:lnT>
                    <a:lnB>
                      <a:noFill/>
                    </a:lnB>
                    <a:solidFill>
                      <a:srgbClr val="E26B0A"/>
                    </a:solidFill>
                  </a:tcPr>
                </a:tc>
                <a:tc gridSpan="2">
                  <a:txBody>
                    <a:bodyPr/>
                    <a:lstStyle/>
                    <a:p>
                      <a:pPr algn="l" fontAlgn="t"/>
                      <a:r>
                        <a:rPr lang="en-US" sz="1000" b="0" i="0" u="none" strike="noStrike">
                          <a:solidFill>
                            <a:srgbClr val="FFFFFF"/>
                          </a:solidFill>
                          <a:effectLst/>
                          <a:latin typeface="Calibri"/>
                        </a:rPr>
                        <a:t>Session Chair: Carly Green</a:t>
                      </a:r>
                    </a:p>
                  </a:txBody>
                  <a:tcPr marL="0" marR="0" marT="0" marB="0">
                    <a:lnL>
                      <a:noFill/>
                    </a:lnL>
                    <a:lnR>
                      <a:noFill/>
                    </a:lnR>
                    <a:lnT>
                      <a:noFill/>
                    </a:lnT>
                    <a:lnB>
                      <a:noFill/>
                    </a:lnB>
                    <a:solidFill>
                      <a:srgbClr val="E26B0A"/>
                    </a:solidFill>
                  </a:tcPr>
                </a:tc>
                <a:tc hMerge="1">
                  <a:txBody>
                    <a:bodyPr/>
                    <a:lstStyle/>
                    <a:p>
                      <a:endParaRPr lang="en-US"/>
                    </a:p>
                  </a:txBody>
                  <a:tcPr/>
                </a:tc>
                <a:tc>
                  <a:txBody>
                    <a:bodyPr/>
                    <a:lstStyle/>
                    <a:p>
                      <a:pPr algn="ctr" fontAlgn="t"/>
                      <a:r>
                        <a:rPr lang="en-US" sz="1000" b="0" i="0" u="none" strike="noStrike">
                          <a:solidFill>
                            <a:srgbClr val="FFFFFF"/>
                          </a:solidFill>
                          <a:effectLst/>
                          <a:latin typeface="Calibri"/>
                        </a:rPr>
                        <a:t> </a:t>
                      </a:r>
                    </a:p>
                  </a:txBody>
                  <a:tcPr marL="0" marR="0" marT="0" marB="0">
                    <a:lnL>
                      <a:noFill/>
                    </a:lnL>
                    <a:lnR>
                      <a:noFill/>
                    </a:lnR>
                    <a:lnT>
                      <a:noFill/>
                    </a:lnT>
                    <a:lnB>
                      <a:noFill/>
                    </a:lnB>
                    <a:solidFill>
                      <a:srgbClr val="E26B0A"/>
                    </a:solidFill>
                  </a:tcPr>
                </a:tc>
                <a:tc>
                  <a:txBody>
                    <a:bodyPr/>
                    <a:lstStyle/>
                    <a:p>
                      <a:pPr algn="ctr" fontAlgn="t"/>
                      <a:r>
                        <a:rPr lang="en-US" sz="1000" b="0" i="0" u="none" strike="noStrike">
                          <a:solidFill>
                            <a:srgbClr val="FFFFFF"/>
                          </a:solidFill>
                          <a:effectLst/>
                          <a:latin typeface="Calibri"/>
                        </a:rPr>
                        <a:t> </a:t>
                      </a:r>
                    </a:p>
                  </a:txBody>
                  <a:tcPr marL="0" marR="0" marT="0" marB="0">
                    <a:lnL>
                      <a:noFill/>
                    </a:lnL>
                    <a:lnR>
                      <a:noFill/>
                    </a:lnR>
                    <a:lnT>
                      <a:noFill/>
                    </a:lnT>
                    <a:lnB>
                      <a:noFill/>
                    </a:lnB>
                    <a:solidFill>
                      <a:srgbClr val="E26B0A"/>
                    </a:solidFill>
                  </a:tcPr>
                </a:tc>
              </a:tr>
              <a:tr h="1013958">
                <a:tc gridSpan="5">
                  <a:txBody>
                    <a:bodyPr/>
                    <a:lstStyle/>
                    <a:p>
                      <a:pPr algn="l" fontAlgn="t"/>
                      <a:r>
                        <a:rPr lang="en-US" sz="1000" b="1" i="0" u="none" strike="noStrike">
                          <a:solidFill>
                            <a:srgbClr val="974706"/>
                          </a:solidFill>
                          <a:effectLst/>
                          <a:latin typeface="Calibri"/>
                        </a:rPr>
                        <a:t>Objective:</a:t>
                      </a:r>
                      <a:r>
                        <a:rPr lang="en-US" sz="1000" b="0" i="0" u="none" strike="noStrike">
                          <a:solidFill>
                            <a:srgbClr val="974706"/>
                          </a:solidFill>
                          <a:effectLst/>
                          <a:latin typeface="Calibri"/>
                        </a:rPr>
                        <a:t> The Methods and Guidance documentation has become a key GFOI product, touching on several of the GFOI components, and providing a valuable resource for countries considering or implementing national MRV systems. This session will provide a brief status of current progress, a preview of future work with "MGD 2.0".  This Session will provide an opportunity for a discussion on how this work can be best aligned to support (and receive support from) the community.  It is also the time for more detailed feedback on the Portal presentation from Monday.</a:t>
                      </a:r>
                    </a:p>
                  </a:txBody>
                  <a:tcPr marL="0" marR="0" marT="0" marB="0">
                    <a:lnL>
                      <a:noFill/>
                    </a:lnL>
                    <a:lnR>
                      <a:noFill/>
                    </a:lnR>
                    <a:lnT>
                      <a:noFill/>
                    </a:lnT>
                    <a:lnB>
                      <a:noFill/>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75">
                <a:tc>
                  <a:txBody>
                    <a:bodyPr/>
                    <a:lstStyle/>
                    <a:p>
                      <a:pPr algn="l" fontAlgn="t"/>
                      <a:r>
                        <a:rPr lang="en-US" sz="1000" b="0" i="0" u="none" strike="noStrike">
                          <a:solidFill>
                            <a:srgbClr val="FFFFFF"/>
                          </a:solidFill>
                          <a:effectLst/>
                          <a:latin typeface="Calibri"/>
                        </a:rPr>
                        <a:t>Item</a:t>
                      </a:r>
                    </a:p>
                  </a:txBody>
                  <a:tcPr marL="0" marR="0" marT="0" marB="0">
                    <a:lnL>
                      <a:noFill/>
                    </a:lnL>
                    <a:lnR>
                      <a:noFill/>
                    </a:lnR>
                    <a:lnT>
                      <a:noFill/>
                    </a:lnT>
                    <a:lnB>
                      <a:noFill/>
                    </a:lnB>
                    <a:solidFill>
                      <a:srgbClr val="000000"/>
                    </a:solidFill>
                  </a:tcPr>
                </a:tc>
                <a:tc>
                  <a:txBody>
                    <a:bodyPr/>
                    <a:lstStyle/>
                    <a:p>
                      <a:pPr algn="l" fontAlgn="t"/>
                      <a:r>
                        <a:rPr lang="en-US" sz="1000" b="0" i="0" u="none" strike="noStrike">
                          <a:solidFill>
                            <a:srgbClr val="FFFFFF"/>
                          </a:solidFill>
                          <a:effectLst/>
                          <a:latin typeface="Calibri"/>
                        </a:rPr>
                        <a:t>Presenter(s)</a:t>
                      </a:r>
                    </a:p>
                  </a:txBody>
                  <a:tcPr marL="0" marR="0" marT="0" marB="0">
                    <a:lnL>
                      <a:noFill/>
                    </a:lnL>
                    <a:lnR>
                      <a:noFill/>
                    </a:lnR>
                    <a:lnT>
                      <a:noFill/>
                    </a:lnT>
                    <a:lnB>
                      <a:noFill/>
                    </a:lnB>
                    <a:solidFill>
                      <a:srgbClr val="000000"/>
                    </a:solidFill>
                  </a:tcPr>
                </a:tc>
                <a:tc>
                  <a:txBody>
                    <a:bodyPr/>
                    <a:lstStyle/>
                    <a:p>
                      <a:pPr algn="ctr" fontAlgn="t"/>
                      <a:r>
                        <a:rPr lang="en-US" sz="1000" b="0" i="0" u="none" strike="noStrike">
                          <a:solidFill>
                            <a:srgbClr val="FFFFFF"/>
                          </a:solidFill>
                          <a:effectLst/>
                          <a:latin typeface="Calibri"/>
                        </a:rPr>
                        <a:t>Duration</a:t>
                      </a:r>
                    </a:p>
                  </a:txBody>
                  <a:tcPr marL="0" marR="0" marT="0" marB="0">
                    <a:lnL>
                      <a:noFill/>
                    </a:lnL>
                    <a:lnR>
                      <a:noFill/>
                    </a:lnR>
                    <a:lnT>
                      <a:noFill/>
                    </a:lnT>
                    <a:lnB>
                      <a:noFill/>
                    </a:lnB>
                    <a:solidFill>
                      <a:srgbClr val="000000"/>
                    </a:solidFill>
                  </a:tcPr>
                </a:tc>
                <a:tc>
                  <a:txBody>
                    <a:bodyPr/>
                    <a:lstStyle/>
                    <a:p>
                      <a:pPr algn="ctr" fontAlgn="t"/>
                      <a:r>
                        <a:rPr lang="en-US" sz="1000" b="0" i="0" u="none" strike="noStrike">
                          <a:solidFill>
                            <a:srgbClr val="FFFFFF"/>
                          </a:solidFill>
                          <a:effectLst/>
                          <a:latin typeface="Calibri"/>
                        </a:rPr>
                        <a:t>Start</a:t>
                      </a:r>
                    </a:p>
                  </a:txBody>
                  <a:tcPr marL="0" marR="0" marT="0" marB="0">
                    <a:lnL>
                      <a:noFill/>
                    </a:lnL>
                    <a:lnR>
                      <a:noFill/>
                    </a:lnR>
                    <a:lnT>
                      <a:noFill/>
                    </a:lnT>
                    <a:lnB>
                      <a:noFill/>
                    </a:lnB>
                    <a:solidFill>
                      <a:srgbClr val="000000"/>
                    </a:solidFill>
                  </a:tcPr>
                </a:tc>
                <a:tc>
                  <a:txBody>
                    <a:bodyPr/>
                    <a:lstStyle/>
                    <a:p>
                      <a:pPr algn="ctr" fontAlgn="t"/>
                      <a:r>
                        <a:rPr lang="en-US" sz="1000" b="0" i="0" u="none" strike="noStrike">
                          <a:solidFill>
                            <a:srgbClr val="FFFFFF"/>
                          </a:solidFill>
                          <a:effectLst/>
                          <a:latin typeface="Calibri"/>
                        </a:rPr>
                        <a:t>End</a:t>
                      </a:r>
                    </a:p>
                  </a:txBody>
                  <a:tcPr marL="0" marR="0" marT="0" marB="0">
                    <a:lnL>
                      <a:noFill/>
                    </a:lnL>
                    <a:lnR>
                      <a:noFill/>
                    </a:lnR>
                    <a:lnT>
                      <a:noFill/>
                    </a:lnT>
                    <a:lnB>
                      <a:noFill/>
                    </a:lnB>
                    <a:solidFill>
                      <a:srgbClr val="000000"/>
                    </a:solidFill>
                  </a:tcPr>
                </a:tc>
              </a:tr>
              <a:tr h="304950">
                <a:tc>
                  <a:txBody>
                    <a:bodyPr/>
                    <a:lstStyle/>
                    <a:p>
                      <a:pPr algn="l" fontAlgn="t"/>
                      <a:r>
                        <a:rPr lang="en-US" sz="1000" b="0" i="0" u="none" strike="noStrike">
                          <a:solidFill>
                            <a:srgbClr val="000000"/>
                          </a:solidFill>
                          <a:effectLst/>
                          <a:latin typeface="Calibri"/>
                        </a:rPr>
                        <a:t>GFOI MGD Portal Session</a:t>
                      </a:r>
                      <a:br>
                        <a:rPr lang="en-US" sz="1000" b="0" i="0" u="none" strike="noStrike">
                          <a:solidFill>
                            <a:srgbClr val="000000"/>
                          </a:solidFill>
                          <a:effectLst/>
                          <a:latin typeface="Calibri"/>
                        </a:rPr>
                      </a:br>
                      <a:r>
                        <a:rPr lang="en-US" sz="1000" b="0" i="0" u="none" strike="noStrike">
                          <a:solidFill>
                            <a:srgbClr val="000000"/>
                          </a:solidFill>
                          <a:effectLst/>
                          <a:latin typeface="Calibri"/>
                        </a:rPr>
                        <a:t>- Introduction, Background and Context</a:t>
                      </a:r>
                    </a:p>
                  </a:txBody>
                  <a:tcPr marL="0" marR="0" marT="0" marB="0">
                    <a:lnL>
                      <a:noFill/>
                    </a:lnL>
                    <a:lnR>
                      <a:noFill/>
                    </a:lnR>
                    <a:lnT>
                      <a:noFill/>
                    </a:lnT>
                    <a:lnB>
                      <a:noFill/>
                    </a:lnB>
                  </a:tcPr>
                </a:tc>
                <a:tc>
                  <a:txBody>
                    <a:bodyPr/>
                    <a:lstStyle/>
                    <a:p>
                      <a:pPr algn="l" fontAlgn="t"/>
                      <a:r>
                        <a:rPr lang="en-US" sz="1000" b="0" i="0" u="none" strike="noStrike">
                          <a:solidFill>
                            <a:srgbClr val="000000"/>
                          </a:solidFill>
                          <a:effectLst/>
                          <a:latin typeface="Calibri"/>
                        </a:rPr>
                        <a:t>Carly Green</a:t>
                      </a:r>
                    </a:p>
                  </a:txBody>
                  <a:tcPr marL="0" marR="0" marT="0" marB="0">
                    <a:lnL>
                      <a:noFill/>
                    </a:lnL>
                    <a:lnR>
                      <a:noFill/>
                    </a:lnR>
                    <a:lnT>
                      <a:noFill/>
                    </a:lnT>
                    <a:lnB>
                      <a:noFill/>
                    </a:lnB>
                  </a:tcPr>
                </a:tc>
                <a:tc>
                  <a:txBody>
                    <a:bodyPr/>
                    <a:lstStyle/>
                    <a:p>
                      <a:pPr algn="ctr" fontAlgn="t"/>
                      <a:r>
                        <a:rPr lang="en-US" sz="1000" b="0" i="0" u="none" strike="noStrike">
                          <a:solidFill>
                            <a:srgbClr val="000000"/>
                          </a:solidFill>
                          <a:effectLst/>
                          <a:latin typeface="Calibri"/>
                        </a:rPr>
                        <a:t>15</a:t>
                      </a:r>
                    </a:p>
                  </a:txBody>
                  <a:tcPr marL="0" marR="0" marT="0" marB="0">
                    <a:lnL>
                      <a:noFill/>
                    </a:lnL>
                    <a:lnR>
                      <a:noFill/>
                    </a:lnR>
                    <a:lnT>
                      <a:noFill/>
                    </a:lnT>
                    <a:lnB>
                      <a:noFill/>
                    </a:lnB>
                  </a:tcPr>
                </a:tc>
                <a:tc>
                  <a:txBody>
                    <a:bodyPr/>
                    <a:lstStyle/>
                    <a:p>
                      <a:pPr algn="ctr" fontAlgn="t"/>
                      <a:r>
                        <a:rPr lang="en-US" sz="1000" b="0" i="0" u="none" strike="noStrike">
                          <a:solidFill>
                            <a:srgbClr val="000000"/>
                          </a:solidFill>
                          <a:effectLst/>
                          <a:latin typeface="Calibri"/>
                        </a:rPr>
                        <a:t>9:00</a:t>
                      </a:r>
                    </a:p>
                  </a:txBody>
                  <a:tcPr marL="0" marR="0" marT="0" marB="0">
                    <a:lnL>
                      <a:noFill/>
                    </a:lnL>
                    <a:lnR>
                      <a:noFill/>
                    </a:lnR>
                    <a:lnT>
                      <a:noFill/>
                    </a:lnT>
                    <a:lnB>
                      <a:noFill/>
                    </a:lnB>
                  </a:tcPr>
                </a:tc>
                <a:tc>
                  <a:txBody>
                    <a:bodyPr/>
                    <a:lstStyle/>
                    <a:p>
                      <a:pPr algn="ctr" fontAlgn="t"/>
                      <a:r>
                        <a:rPr lang="en-US" sz="1000" b="0" i="0" u="none" strike="noStrike">
                          <a:solidFill>
                            <a:srgbClr val="000000"/>
                          </a:solidFill>
                          <a:effectLst/>
                          <a:latin typeface="Calibri"/>
                        </a:rPr>
                        <a:t>9:15</a:t>
                      </a:r>
                    </a:p>
                  </a:txBody>
                  <a:tcPr marL="0" marR="0" marT="0" marB="0">
                    <a:lnL>
                      <a:noFill/>
                    </a:lnL>
                    <a:lnR>
                      <a:noFill/>
                    </a:lnR>
                    <a:lnT>
                      <a:noFill/>
                    </a:lnT>
                    <a:lnB>
                      <a:noFill/>
                    </a:lnB>
                  </a:tcPr>
                </a:tc>
              </a:tr>
              <a:tr h="152475">
                <a:tc>
                  <a:txBody>
                    <a:bodyPr/>
                    <a:lstStyle/>
                    <a:p>
                      <a:pPr algn="l" fontAlgn="t"/>
                      <a:r>
                        <a:rPr lang="en-US" sz="1000" b="0" i="0" u="none" strike="noStrike">
                          <a:solidFill>
                            <a:srgbClr val="000000"/>
                          </a:solidFill>
                          <a:effectLst/>
                          <a:latin typeface="Calibri"/>
                        </a:rPr>
                        <a:t>GFOI MGD Portal Session</a:t>
                      </a:r>
                    </a:p>
                  </a:txBody>
                  <a:tcPr marL="0" marR="0" marT="0" marB="0">
                    <a:lnL>
                      <a:noFill/>
                    </a:lnL>
                    <a:lnR>
                      <a:noFill/>
                    </a:lnR>
                    <a:lnT>
                      <a:noFill/>
                    </a:lnT>
                    <a:lnB>
                      <a:noFill/>
                    </a:lnB>
                  </a:tcPr>
                </a:tc>
                <a:tc>
                  <a:txBody>
                    <a:bodyPr/>
                    <a:lstStyle/>
                    <a:p>
                      <a:pPr algn="l" fontAlgn="t"/>
                      <a:r>
                        <a:rPr lang="en-US" sz="1000" b="0" i="0" u="none" strike="noStrike">
                          <a:solidFill>
                            <a:srgbClr val="000000"/>
                          </a:solidFill>
                          <a:effectLst/>
                          <a:latin typeface="Calibri"/>
                        </a:rPr>
                        <a:t>Carly Green Chair</a:t>
                      </a:r>
                    </a:p>
                  </a:txBody>
                  <a:tcPr marL="0" marR="0" marT="0" marB="0">
                    <a:lnL>
                      <a:noFill/>
                    </a:lnL>
                    <a:lnR>
                      <a:noFill/>
                    </a:lnR>
                    <a:lnT>
                      <a:noFill/>
                    </a:lnT>
                    <a:lnB>
                      <a:noFill/>
                    </a:lnB>
                  </a:tcPr>
                </a:tc>
                <a:tc>
                  <a:txBody>
                    <a:bodyPr/>
                    <a:lstStyle/>
                    <a:p>
                      <a:pPr algn="ctr" fontAlgn="t"/>
                      <a:r>
                        <a:rPr lang="en-US" sz="1000" b="0" i="0" u="none" strike="noStrike">
                          <a:solidFill>
                            <a:srgbClr val="000000"/>
                          </a:solidFill>
                          <a:effectLst/>
                          <a:latin typeface="Calibri"/>
                        </a:rPr>
                        <a:t>60</a:t>
                      </a:r>
                    </a:p>
                  </a:txBody>
                  <a:tcPr marL="0" marR="0" marT="0" marB="0">
                    <a:lnL>
                      <a:noFill/>
                    </a:lnL>
                    <a:lnR>
                      <a:noFill/>
                    </a:lnR>
                    <a:lnT>
                      <a:noFill/>
                    </a:lnT>
                    <a:lnB>
                      <a:noFill/>
                    </a:lnB>
                  </a:tcPr>
                </a:tc>
                <a:tc>
                  <a:txBody>
                    <a:bodyPr/>
                    <a:lstStyle/>
                    <a:p>
                      <a:pPr algn="ctr" fontAlgn="t"/>
                      <a:r>
                        <a:rPr lang="en-US" sz="1000" b="0" i="0" u="none" strike="noStrike">
                          <a:solidFill>
                            <a:srgbClr val="000000"/>
                          </a:solidFill>
                          <a:effectLst/>
                          <a:latin typeface="Calibri"/>
                        </a:rPr>
                        <a:t>9:15</a:t>
                      </a:r>
                    </a:p>
                  </a:txBody>
                  <a:tcPr marL="0" marR="0" marT="0" marB="0">
                    <a:lnL>
                      <a:noFill/>
                    </a:lnL>
                    <a:lnR>
                      <a:noFill/>
                    </a:lnR>
                    <a:lnT>
                      <a:noFill/>
                    </a:lnT>
                    <a:lnB>
                      <a:noFill/>
                    </a:lnB>
                  </a:tcPr>
                </a:tc>
                <a:tc>
                  <a:txBody>
                    <a:bodyPr/>
                    <a:lstStyle/>
                    <a:p>
                      <a:pPr algn="ctr" fontAlgn="t"/>
                      <a:r>
                        <a:rPr lang="en-US" sz="1000" b="0" i="0" u="none" strike="noStrike">
                          <a:solidFill>
                            <a:srgbClr val="000000"/>
                          </a:solidFill>
                          <a:effectLst/>
                          <a:latin typeface="Calibri"/>
                        </a:rPr>
                        <a:t>10:15</a:t>
                      </a:r>
                    </a:p>
                  </a:txBody>
                  <a:tcPr marL="0" marR="0" marT="0" marB="0">
                    <a:lnL>
                      <a:noFill/>
                    </a:lnL>
                    <a:lnR>
                      <a:noFill/>
                    </a:lnR>
                    <a:lnT>
                      <a:noFill/>
                    </a:lnT>
                    <a:lnB>
                      <a:noFill/>
                    </a:lnB>
                  </a:tcPr>
                </a:tc>
              </a:tr>
              <a:tr h="152475">
                <a:tc>
                  <a:txBody>
                    <a:bodyPr/>
                    <a:lstStyle/>
                    <a:p>
                      <a:pPr algn="l" fontAlgn="t"/>
                      <a:r>
                        <a:rPr lang="en-US" sz="1000" b="0" i="0" u="none" strike="noStrike">
                          <a:solidFill>
                            <a:srgbClr val="000000"/>
                          </a:solidFill>
                          <a:effectLst/>
                          <a:latin typeface="Calibri"/>
                        </a:rPr>
                        <a:t>Break</a:t>
                      </a:r>
                    </a:p>
                  </a:txBody>
                  <a:tcPr marL="0" marR="0" marT="0" marB="0">
                    <a:lnL>
                      <a:noFill/>
                    </a:lnL>
                    <a:lnR>
                      <a:noFill/>
                    </a:lnR>
                    <a:lnT>
                      <a:noFill/>
                    </a:lnT>
                    <a:lnB>
                      <a:noFill/>
                    </a:lnB>
                    <a:solidFill>
                      <a:srgbClr val="D9D9D9"/>
                    </a:solidFill>
                  </a:tcPr>
                </a:tc>
                <a:tc>
                  <a:txBody>
                    <a:bodyPr/>
                    <a:lstStyle/>
                    <a:p>
                      <a:pPr algn="l" fontAlgn="t"/>
                      <a:r>
                        <a:rPr lang="en-US" sz="1000" b="0" i="0" u="none" strike="noStrike">
                          <a:solidFill>
                            <a:srgbClr val="000000"/>
                          </a:solidFill>
                          <a:effectLst/>
                          <a:latin typeface="Calibri"/>
                        </a:rPr>
                        <a:t>  </a:t>
                      </a:r>
                    </a:p>
                  </a:txBody>
                  <a:tcPr marL="0" marR="0" marT="0" marB="0">
                    <a:lnL>
                      <a:noFill/>
                    </a:lnL>
                    <a:lnR>
                      <a:noFill/>
                    </a:lnR>
                    <a:lnT>
                      <a:noFill/>
                    </a:lnT>
                    <a:lnB>
                      <a:noFill/>
                    </a:lnB>
                    <a:solidFill>
                      <a:srgbClr val="D9D9D9"/>
                    </a:solidFill>
                  </a:tcPr>
                </a:tc>
                <a:tc>
                  <a:txBody>
                    <a:bodyPr/>
                    <a:lstStyle/>
                    <a:p>
                      <a:pPr algn="ctr" fontAlgn="t"/>
                      <a:r>
                        <a:rPr lang="en-US" sz="1000" b="0" i="0" u="none" strike="noStrike">
                          <a:solidFill>
                            <a:srgbClr val="000000"/>
                          </a:solidFill>
                          <a:effectLst/>
                          <a:latin typeface="Calibri"/>
                        </a:rPr>
                        <a:t>30</a:t>
                      </a:r>
                    </a:p>
                  </a:txBody>
                  <a:tcPr marL="0" marR="0" marT="0" marB="0">
                    <a:lnL>
                      <a:noFill/>
                    </a:lnL>
                    <a:lnR>
                      <a:noFill/>
                    </a:lnR>
                    <a:lnT>
                      <a:noFill/>
                    </a:lnT>
                    <a:lnB>
                      <a:noFill/>
                    </a:lnB>
                    <a:solidFill>
                      <a:srgbClr val="D9D9D9"/>
                    </a:solidFill>
                  </a:tcPr>
                </a:tc>
                <a:tc>
                  <a:txBody>
                    <a:bodyPr/>
                    <a:lstStyle/>
                    <a:p>
                      <a:pPr algn="ctr" fontAlgn="t"/>
                      <a:r>
                        <a:rPr lang="en-US" sz="1000" b="0" i="0" u="none" strike="noStrike">
                          <a:solidFill>
                            <a:srgbClr val="000000"/>
                          </a:solidFill>
                          <a:effectLst/>
                          <a:latin typeface="Calibri"/>
                        </a:rPr>
                        <a:t>10:15</a:t>
                      </a:r>
                    </a:p>
                  </a:txBody>
                  <a:tcPr marL="0" marR="0" marT="0" marB="0">
                    <a:lnL>
                      <a:noFill/>
                    </a:lnL>
                    <a:lnR>
                      <a:noFill/>
                    </a:lnR>
                    <a:lnT>
                      <a:noFill/>
                    </a:lnT>
                    <a:lnB>
                      <a:noFill/>
                    </a:lnB>
                    <a:solidFill>
                      <a:srgbClr val="D9D9D9"/>
                    </a:solidFill>
                  </a:tcPr>
                </a:tc>
                <a:tc>
                  <a:txBody>
                    <a:bodyPr/>
                    <a:lstStyle/>
                    <a:p>
                      <a:pPr algn="ctr" fontAlgn="t"/>
                      <a:r>
                        <a:rPr lang="en-US" sz="1000" b="0" i="0" u="none" strike="noStrike">
                          <a:solidFill>
                            <a:srgbClr val="000000"/>
                          </a:solidFill>
                          <a:effectLst/>
                          <a:latin typeface="Calibri"/>
                        </a:rPr>
                        <a:t>10:45</a:t>
                      </a:r>
                    </a:p>
                  </a:txBody>
                  <a:tcPr marL="0" marR="0" marT="0" marB="0">
                    <a:lnL>
                      <a:noFill/>
                    </a:lnL>
                    <a:lnR>
                      <a:noFill/>
                    </a:lnR>
                    <a:lnT>
                      <a:noFill/>
                    </a:lnT>
                    <a:lnB>
                      <a:noFill/>
                    </a:lnB>
                    <a:solidFill>
                      <a:srgbClr val="D9D9D9"/>
                    </a:solidFill>
                  </a:tcPr>
                </a:tc>
              </a:tr>
              <a:tr h="152475">
                <a:tc>
                  <a:txBody>
                    <a:bodyPr/>
                    <a:lstStyle/>
                    <a:p>
                      <a:pPr algn="l" fontAlgn="t"/>
                      <a:r>
                        <a:rPr lang="en-US" sz="1000" b="0" i="0" u="none" strike="noStrike">
                          <a:solidFill>
                            <a:srgbClr val="FFFFFF"/>
                          </a:solidFill>
                          <a:effectLst/>
                          <a:latin typeface="Calibri"/>
                        </a:rPr>
                        <a:t>Session 2: GFOI R&amp;D Component Planning</a:t>
                      </a:r>
                    </a:p>
                  </a:txBody>
                  <a:tcPr marL="0" marR="0" marT="0" marB="0">
                    <a:lnL>
                      <a:noFill/>
                    </a:lnL>
                    <a:lnR>
                      <a:noFill/>
                    </a:lnR>
                    <a:lnT>
                      <a:noFill/>
                    </a:lnT>
                    <a:lnB>
                      <a:noFill/>
                    </a:lnB>
                    <a:solidFill>
                      <a:srgbClr val="E26B0A"/>
                    </a:solidFill>
                  </a:tcPr>
                </a:tc>
                <a:tc>
                  <a:txBody>
                    <a:bodyPr/>
                    <a:lstStyle/>
                    <a:p>
                      <a:pPr algn="l" fontAlgn="t"/>
                      <a:r>
                        <a:rPr lang="en-US" sz="1000" b="0" i="0" u="none" strike="noStrike">
                          <a:solidFill>
                            <a:srgbClr val="FFFFFF"/>
                          </a:solidFill>
                          <a:effectLst/>
                          <a:latin typeface="Calibri"/>
                        </a:rPr>
                        <a:t>Session Chair: Alex Held</a:t>
                      </a:r>
                    </a:p>
                  </a:txBody>
                  <a:tcPr marL="0" marR="0" marT="0" marB="0">
                    <a:lnL>
                      <a:noFill/>
                    </a:lnL>
                    <a:lnR>
                      <a:noFill/>
                    </a:lnR>
                    <a:lnT>
                      <a:noFill/>
                    </a:lnT>
                    <a:lnB>
                      <a:noFill/>
                    </a:lnB>
                    <a:solidFill>
                      <a:srgbClr val="E26B0A"/>
                    </a:solidFill>
                  </a:tcPr>
                </a:tc>
                <a:tc>
                  <a:txBody>
                    <a:bodyPr/>
                    <a:lstStyle/>
                    <a:p>
                      <a:pPr algn="ctr" fontAlgn="t"/>
                      <a:r>
                        <a:rPr lang="en-US" sz="1000" b="0" i="0" u="none" strike="noStrike">
                          <a:solidFill>
                            <a:srgbClr val="FFFFFF"/>
                          </a:solidFill>
                          <a:effectLst/>
                          <a:latin typeface="Calibri"/>
                        </a:rPr>
                        <a:t> </a:t>
                      </a:r>
                    </a:p>
                  </a:txBody>
                  <a:tcPr marL="0" marR="0" marT="0" marB="0">
                    <a:lnL>
                      <a:noFill/>
                    </a:lnL>
                    <a:lnR>
                      <a:noFill/>
                    </a:lnR>
                    <a:lnT>
                      <a:noFill/>
                    </a:lnT>
                    <a:lnB>
                      <a:noFill/>
                    </a:lnB>
                    <a:solidFill>
                      <a:srgbClr val="E26B0A"/>
                    </a:solidFill>
                  </a:tcPr>
                </a:tc>
                <a:tc>
                  <a:txBody>
                    <a:bodyPr/>
                    <a:lstStyle/>
                    <a:p>
                      <a:pPr algn="ctr" fontAlgn="t"/>
                      <a:r>
                        <a:rPr lang="en-US" sz="1000" b="0" i="0" u="none" strike="noStrike">
                          <a:solidFill>
                            <a:srgbClr val="FFFFFF"/>
                          </a:solidFill>
                          <a:effectLst/>
                          <a:latin typeface="Calibri"/>
                        </a:rPr>
                        <a:t> </a:t>
                      </a:r>
                    </a:p>
                  </a:txBody>
                  <a:tcPr marL="0" marR="0" marT="0" marB="0">
                    <a:lnL>
                      <a:noFill/>
                    </a:lnL>
                    <a:lnR>
                      <a:noFill/>
                    </a:lnR>
                    <a:lnT>
                      <a:noFill/>
                    </a:lnT>
                    <a:lnB>
                      <a:noFill/>
                    </a:lnB>
                    <a:solidFill>
                      <a:srgbClr val="E26B0A"/>
                    </a:solidFill>
                  </a:tcPr>
                </a:tc>
                <a:tc>
                  <a:txBody>
                    <a:bodyPr/>
                    <a:lstStyle/>
                    <a:p>
                      <a:pPr algn="ctr" fontAlgn="t"/>
                      <a:r>
                        <a:rPr lang="en-US" sz="1000" b="0" i="0" u="none" strike="noStrike">
                          <a:solidFill>
                            <a:srgbClr val="FFFFFF"/>
                          </a:solidFill>
                          <a:effectLst/>
                          <a:latin typeface="Calibri"/>
                        </a:rPr>
                        <a:t> </a:t>
                      </a:r>
                    </a:p>
                  </a:txBody>
                  <a:tcPr marL="0" marR="0" marT="0" marB="0">
                    <a:lnL>
                      <a:noFill/>
                    </a:lnL>
                    <a:lnR>
                      <a:noFill/>
                    </a:lnR>
                    <a:lnT>
                      <a:noFill/>
                    </a:lnT>
                    <a:lnB>
                      <a:noFill/>
                    </a:lnB>
                    <a:solidFill>
                      <a:srgbClr val="E26B0A"/>
                    </a:solidFill>
                  </a:tcPr>
                </a:tc>
              </a:tr>
              <a:tr h="747127">
                <a:tc gridSpan="5">
                  <a:txBody>
                    <a:bodyPr/>
                    <a:lstStyle/>
                    <a:p>
                      <a:pPr algn="l" fontAlgn="t"/>
                      <a:r>
                        <a:rPr lang="en-US" sz="1000" b="1" i="0" u="none" strike="noStrike">
                          <a:solidFill>
                            <a:srgbClr val="974706"/>
                          </a:solidFill>
                          <a:effectLst/>
                          <a:latin typeface="Calibri"/>
                        </a:rPr>
                        <a:t>Objective:</a:t>
                      </a:r>
                      <a:r>
                        <a:rPr lang="en-US" sz="1000" b="0" i="0" u="none" strike="noStrike">
                          <a:solidFill>
                            <a:srgbClr val="974706"/>
                          </a:solidFill>
                          <a:effectLst/>
                          <a:latin typeface="Calibri"/>
                        </a:rPr>
                        <a:t> The GFOI R&amp;D Plan was released in 2014, and the direction of this component was passed to the GFOI Office. Consideration is being given to future direction of the GFOI R&amp;D component. This session will start with a brief summary of current status and feature a discussion on the issues that need to be addressed to move the R&amp;D component forward.</a:t>
                      </a:r>
                    </a:p>
                  </a:txBody>
                  <a:tcPr marL="0" marR="0" marT="0" marB="0">
                    <a:lnL>
                      <a:noFill/>
                    </a:lnL>
                    <a:lnR>
                      <a:noFill/>
                    </a:lnR>
                    <a:lnT>
                      <a:noFill/>
                    </a:lnT>
                    <a:lnB>
                      <a:noFill/>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75">
                <a:tc>
                  <a:txBody>
                    <a:bodyPr/>
                    <a:lstStyle/>
                    <a:p>
                      <a:pPr algn="l" fontAlgn="t"/>
                      <a:r>
                        <a:rPr lang="en-US" sz="1000" b="0" i="0" u="none" strike="noStrike">
                          <a:solidFill>
                            <a:srgbClr val="FFFFFF"/>
                          </a:solidFill>
                          <a:effectLst/>
                          <a:latin typeface="Calibri"/>
                        </a:rPr>
                        <a:t>Item</a:t>
                      </a:r>
                    </a:p>
                  </a:txBody>
                  <a:tcPr marL="0" marR="0" marT="0" marB="0">
                    <a:lnL>
                      <a:noFill/>
                    </a:lnL>
                    <a:lnR>
                      <a:noFill/>
                    </a:lnR>
                    <a:lnT>
                      <a:noFill/>
                    </a:lnT>
                    <a:lnB>
                      <a:noFill/>
                    </a:lnB>
                    <a:solidFill>
                      <a:srgbClr val="000000"/>
                    </a:solidFill>
                  </a:tcPr>
                </a:tc>
                <a:tc>
                  <a:txBody>
                    <a:bodyPr/>
                    <a:lstStyle/>
                    <a:p>
                      <a:pPr algn="l" fontAlgn="t"/>
                      <a:r>
                        <a:rPr lang="en-US" sz="1000" b="0" i="0" u="none" strike="noStrike">
                          <a:solidFill>
                            <a:srgbClr val="FFFFFF"/>
                          </a:solidFill>
                          <a:effectLst/>
                          <a:latin typeface="Calibri"/>
                        </a:rPr>
                        <a:t>Presenter(s)</a:t>
                      </a:r>
                    </a:p>
                  </a:txBody>
                  <a:tcPr marL="0" marR="0" marT="0" marB="0">
                    <a:lnL>
                      <a:noFill/>
                    </a:lnL>
                    <a:lnR>
                      <a:noFill/>
                    </a:lnR>
                    <a:lnT>
                      <a:noFill/>
                    </a:lnT>
                    <a:lnB>
                      <a:noFill/>
                    </a:lnB>
                    <a:solidFill>
                      <a:srgbClr val="000000"/>
                    </a:solidFill>
                  </a:tcPr>
                </a:tc>
                <a:tc>
                  <a:txBody>
                    <a:bodyPr/>
                    <a:lstStyle/>
                    <a:p>
                      <a:pPr algn="ctr" fontAlgn="t"/>
                      <a:r>
                        <a:rPr lang="en-US" sz="1000" b="0" i="0" u="none" strike="noStrike">
                          <a:solidFill>
                            <a:srgbClr val="FFFFFF"/>
                          </a:solidFill>
                          <a:effectLst/>
                          <a:latin typeface="Calibri"/>
                        </a:rPr>
                        <a:t>Duration</a:t>
                      </a:r>
                    </a:p>
                  </a:txBody>
                  <a:tcPr marL="0" marR="0" marT="0" marB="0">
                    <a:lnL>
                      <a:noFill/>
                    </a:lnL>
                    <a:lnR>
                      <a:noFill/>
                    </a:lnR>
                    <a:lnT>
                      <a:noFill/>
                    </a:lnT>
                    <a:lnB>
                      <a:noFill/>
                    </a:lnB>
                    <a:solidFill>
                      <a:srgbClr val="000000"/>
                    </a:solidFill>
                  </a:tcPr>
                </a:tc>
                <a:tc>
                  <a:txBody>
                    <a:bodyPr/>
                    <a:lstStyle/>
                    <a:p>
                      <a:pPr algn="ctr" fontAlgn="t"/>
                      <a:r>
                        <a:rPr lang="en-US" sz="1000" b="0" i="0" u="none" strike="noStrike">
                          <a:solidFill>
                            <a:srgbClr val="FFFFFF"/>
                          </a:solidFill>
                          <a:effectLst/>
                          <a:latin typeface="Calibri"/>
                        </a:rPr>
                        <a:t>Start</a:t>
                      </a:r>
                    </a:p>
                  </a:txBody>
                  <a:tcPr marL="0" marR="0" marT="0" marB="0">
                    <a:lnL>
                      <a:noFill/>
                    </a:lnL>
                    <a:lnR>
                      <a:noFill/>
                    </a:lnR>
                    <a:lnT>
                      <a:noFill/>
                    </a:lnT>
                    <a:lnB>
                      <a:noFill/>
                    </a:lnB>
                    <a:solidFill>
                      <a:srgbClr val="000000"/>
                    </a:solidFill>
                  </a:tcPr>
                </a:tc>
                <a:tc>
                  <a:txBody>
                    <a:bodyPr/>
                    <a:lstStyle/>
                    <a:p>
                      <a:pPr algn="ctr" fontAlgn="t"/>
                      <a:r>
                        <a:rPr lang="en-US" sz="1000" b="0" i="0" u="none" strike="noStrike">
                          <a:solidFill>
                            <a:srgbClr val="FFFFFF"/>
                          </a:solidFill>
                          <a:effectLst/>
                          <a:latin typeface="Calibri"/>
                        </a:rPr>
                        <a:t>End</a:t>
                      </a:r>
                    </a:p>
                  </a:txBody>
                  <a:tcPr marL="0" marR="0" marT="0" marB="0">
                    <a:lnL>
                      <a:noFill/>
                    </a:lnL>
                    <a:lnR>
                      <a:noFill/>
                    </a:lnR>
                    <a:lnT>
                      <a:noFill/>
                    </a:lnT>
                    <a:lnB>
                      <a:noFill/>
                    </a:lnB>
                    <a:solidFill>
                      <a:srgbClr val="000000"/>
                    </a:solidFill>
                  </a:tcPr>
                </a:tc>
              </a:tr>
              <a:tr h="304950">
                <a:tc>
                  <a:txBody>
                    <a:bodyPr/>
                    <a:lstStyle/>
                    <a:p>
                      <a:pPr algn="l" fontAlgn="t"/>
                      <a:r>
                        <a:rPr lang="en-US" sz="1000" b="0" i="0" u="none" strike="noStrike">
                          <a:solidFill>
                            <a:srgbClr val="000000"/>
                          </a:solidFill>
                          <a:effectLst/>
                          <a:latin typeface="Calibri"/>
                        </a:rPr>
                        <a:t>GFOI R&amp;D Component Session</a:t>
                      </a:r>
                      <a:br>
                        <a:rPr lang="en-US" sz="1000" b="0" i="0" u="none" strike="noStrike">
                          <a:solidFill>
                            <a:srgbClr val="000000"/>
                          </a:solidFill>
                          <a:effectLst/>
                          <a:latin typeface="Calibri"/>
                        </a:rPr>
                      </a:br>
                      <a:r>
                        <a:rPr lang="en-US" sz="1000" b="0" i="0" u="none" strike="noStrike">
                          <a:solidFill>
                            <a:srgbClr val="000000"/>
                          </a:solidFill>
                          <a:effectLst/>
                          <a:latin typeface="Calibri"/>
                        </a:rPr>
                        <a:t>- Introduction, Background and Context</a:t>
                      </a:r>
                    </a:p>
                  </a:txBody>
                  <a:tcPr marL="0" marR="0" marT="0" marB="0">
                    <a:lnL>
                      <a:noFill/>
                    </a:lnL>
                    <a:lnR>
                      <a:noFill/>
                    </a:lnR>
                    <a:lnT>
                      <a:noFill/>
                    </a:lnT>
                    <a:lnB>
                      <a:noFill/>
                    </a:lnB>
                  </a:tcPr>
                </a:tc>
                <a:tc>
                  <a:txBody>
                    <a:bodyPr/>
                    <a:lstStyle/>
                    <a:p>
                      <a:pPr algn="l" fontAlgn="t"/>
                      <a:r>
                        <a:rPr lang="en-US" sz="1000" b="0" i="0" u="none" strike="noStrike">
                          <a:solidFill>
                            <a:srgbClr val="000000"/>
                          </a:solidFill>
                          <a:effectLst/>
                          <a:latin typeface="Calibri"/>
                        </a:rPr>
                        <a:t>Alex Held</a:t>
                      </a:r>
                    </a:p>
                  </a:txBody>
                  <a:tcPr marL="0" marR="0" marT="0" marB="0">
                    <a:lnL>
                      <a:noFill/>
                    </a:lnL>
                    <a:lnR>
                      <a:noFill/>
                    </a:lnR>
                    <a:lnT>
                      <a:noFill/>
                    </a:lnT>
                    <a:lnB>
                      <a:noFill/>
                    </a:lnB>
                  </a:tcPr>
                </a:tc>
                <a:tc>
                  <a:txBody>
                    <a:bodyPr/>
                    <a:lstStyle/>
                    <a:p>
                      <a:pPr algn="ctr" fontAlgn="t"/>
                      <a:r>
                        <a:rPr lang="en-US" sz="1000" b="0" i="0" u="none" strike="noStrike">
                          <a:solidFill>
                            <a:srgbClr val="000000"/>
                          </a:solidFill>
                          <a:effectLst/>
                          <a:latin typeface="Calibri"/>
                        </a:rPr>
                        <a:t>15</a:t>
                      </a:r>
                    </a:p>
                  </a:txBody>
                  <a:tcPr marL="0" marR="0" marT="0" marB="0">
                    <a:lnL>
                      <a:noFill/>
                    </a:lnL>
                    <a:lnR>
                      <a:noFill/>
                    </a:lnR>
                    <a:lnT>
                      <a:noFill/>
                    </a:lnT>
                    <a:lnB>
                      <a:noFill/>
                    </a:lnB>
                  </a:tcPr>
                </a:tc>
                <a:tc>
                  <a:txBody>
                    <a:bodyPr/>
                    <a:lstStyle/>
                    <a:p>
                      <a:pPr algn="ctr" fontAlgn="t"/>
                      <a:r>
                        <a:rPr lang="en-US" sz="1000" b="0" i="0" u="none" strike="noStrike">
                          <a:solidFill>
                            <a:srgbClr val="000000"/>
                          </a:solidFill>
                          <a:effectLst/>
                          <a:latin typeface="Calibri"/>
                        </a:rPr>
                        <a:t>10:45</a:t>
                      </a:r>
                    </a:p>
                  </a:txBody>
                  <a:tcPr marL="0" marR="0" marT="0" marB="0">
                    <a:lnL>
                      <a:noFill/>
                    </a:lnL>
                    <a:lnR>
                      <a:noFill/>
                    </a:lnR>
                    <a:lnT>
                      <a:noFill/>
                    </a:lnT>
                    <a:lnB>
                      <a:noFill/>
                    </a:lnB>
                  </a:tcPr>
                </a:tc>
                <a:tc>
                  <a:txBody>
                    <a:bodyPr/>
                    <a:lstStyle/>
                    <a:p>
                      <a:pPr algn="ctr" fontAlgn="t"/>
                      <a:r>
                        <a:rPr lang="en-US" sz="1000" b="0" i="0" u="none" strike="noStrike">
                          <a:solidFill>
                            <a:srgbClr val="000000"/>
                          </a:solidFill>
                          <a:effectLst/>
                          <a:latin typeface="Calibri"/>
                        </a:rPr>
                        <a:t>11:00</a:t>
                      </a:r>
                    </a:p>
                  </a:txBody>
                  <a:tcPr marL="0" marR="0" marT="0" marB="0">
                    <a:lnL>
                      <a:noFill/>
                    </a:lnL>
                    <a:lnR>
                      <a:noFill/>
                    </a:lnR>
                    <a:lnT>
                      <a:noFill/>
                    </a:lnT>
                    <a:lnB>
                      <a:noFill/>
                    </a:lnB>
                  </a:tcPr>
                </a:tc>
              </a:tr>
              <a:tr h="152475">
                <a:tc>
                  <a:txBody>
                    <a:bodyPr/>
                    <a:lstStyle/>
                    <a:p>
                      <a:pPr algn="l" fontAlgn="t"/>
                      <a:r>
                        <a:rPr lang="en-US" sz="1000" b="0" i="0" u="none" strike="noStrike">
                          <a:solidFill>
                            <a:srgbClr val="000000"/>
                          </a:solidFill>
                          <a:effectLst/>
                          <a:latin typeface="Calibri"/>
                        </a:rPr>
                        <a:t>GFOI R&amp;D Session</a:t>
                      </a:r>
                    </a:p>
                  </a:txBody>
                  <a:tcPr marL="0" marR="0" marT="0" marB="0">
                    <a:lnL>
                      <a:noFill/>
                    </a:lnL>
                    <a:lnR>
                      <a:noFill/>
                    </a:lnR>
                    <a:lnT>
                      <a:noFill/>
                    </a:lnT>
                    <a:lnB>
                      <a:noFill/>
                    </a:lnB>
                  </a:tcPr>
                </a:tc>
                <a:tc>
                  <a:txBody>
                    <a:bodyPr/>
                    <a:lstStyle/>
                    <a:p>
                      <a:pPr algn="l" fontAlgn="t"/>
                      <a:r>
                        <a:rPr lang="en-US" sz="1000" b="0" i="0" u="none" strike="noStrike">
                          <a:solidFill>
                            <a:srgbClr val="000000"/>
                          </a:solidFill>
                          <a:effectLst/>
                          <a:latin typeface="Calibri"/>
                        </a:rPr>
                        <a:t>Alex Held Chair</a:t>
                      </a:r>
                    </a:p>
                  </a:txBody>
                  <a:tcPr marL="0" marR="0" marT="0" marB="0">
                    <a:lnL>
                      <a:noFill/>
                    </a:lnL>
                    <a:lnR>
                      <a:noFill/>
                    </a:lnR>
                    <a:lnT>
                      <a:noFill/>
                    </a:lnT>
                    <a:lnB>
                      <a:noFill/>
                    </a:lnB>
                  </a:tcPr>
                </a:tc>
                <a:tc>
                  <a:txBody>
                    <a:bodyPr/>
                    <a:lstStyle/>
                    <a:p>
                      <a:pPr algn="ctr" fontAlgn="t"/>
                      <a:r>
                        <a:rPr lang="en-US" sz="1000" b="0" i="0" u="none" strike="noStrike">
                          <a:solidFill>
                            <a:srgbClr val="000000"/>
                          </a:solidFill>
                          <a:effectLst/>
                          <a:latin typeface="Calibri"/>
                        </a:rPr>
                        <a:t>60</a:t>
                      </a:r>
                    </a:p>
                  </a:txBody>
                  <a:tcPr marL="0" marR="0" marT="0" marB="0">
                    <a:lnL>
                      <a:noFill/>
                    </a:lnL>
                    <a:lnR>
                      <a:noFill/>
                    </a:lnR>
                    <a:lnT>
                      <a:noFill/>
                    </a:lnT>
                    <a:lnB>
                      <a:noFill/>
                    </a:lnB>
                  </a:tcPr>
                </a:tc>
                <a:tc>
                  <a:txBody>
                    <a:bodyPr/>
                    <a:lstStyle/>
                    <a:p>
                      <a:pPr algn="ctr" fontAlgn="t"/>
                      <a:r>
                        <a:rPr lang="en-US" sz="1000" b="0" i="0" u="none" strike="noStrike">
                          <a:solidFill>
                            <a:srgbClr val="000000"/>
                          </a:solidFill>
                          <a:effectLst/>
                          <a:latin typeface="Calibri"/>
                        </a:rPr>
                        <a:t>11:00</a:t>
                      </a:r>
                    </a:p>
                  </a:txBody>
                  <a:tcPr marL="0" marR="0" marT="0" marB="0">
                    <a:lnL>
                      <a:noFill/>
                    </a:lnL>
                    <a:lnR>
                      <a:noFill/>
                    </a:lnR>
                    <a:lnT>
                      <a:noFill/>
                    </a:lnT>
                    <a:lnB>
                      <a:noFill/>
                    </a:lnB>
                  </a:tcPr>
                </a:tc>
                <a:tc>
                  <a:txBody>
                    <a:bodyPr/>
                    <a:lstStyle/>
                    <a:p>
                      <a:pPr algn="ctr" fontAlgn="t"/>
                      <a:r>
                        <a:rPr lang="en-US" sz="1000" b="0" i="0" u="none" strike="noStrike">
                          <a:solidFill>
                            <a:srgbClr val="000000"/>
                          </a:solidFill>
                          <a:effectLst/>
                          <a:latin typeface="Calibri"/>
                        </a:rPr>
                        <a:t>12:00</a:t>
                      </a:r>
                    </a:p>
                  </a:txBody>
                  <a:tcPr marL="0" marR="0" marT="0" marB="0">
                    <a:lnL>
                      <a:noFill/>
                    </a:lnL>
                    <a:lnR>
                      <a:noFill/>
                    </a:lnR>
                    <a:lnT>
                      <a:noFill/>
                    </a:lnT>
                    <a:lnB>
                      <a:noFill/>
                    </a:lnB>
                  </a:tcPr>
                </a:tc>
              </a:tr>
              <a:tr h="152475">
                <a:tc>
                  <a:txBody>
                    <a:bodyPr/>
                    <a:lstStyle/>
                    <a:p>
                      <a:pPr algn="l" fontAlgn="t"/>
                      <a:r>
                        <a:rPr lang="en-US" sz="1000" b="0" i="0" u="none" strike="noStrike">
                          <a:solidFill>
                            <a:srgbClr val="000000"/>
                          </a:solidFill>
                          <a:effectLst/>
                          <a:latin typeface="Calibri"/>
                        </a:rPr>
                        <a:t>Lunch</a:t>
                      </a:r>
                    </a:p>
                  </a:txBody>
                  <a:tcPr marL="0" marR="0" marT="0" marB="0">
                    <a:lnL>
                      <a:noFill/>
                    </a:lnL>
                    <a:lnR>
                      <a:noFill/>
                    </a:lnR>
                    <a:lnT>
                      <a:noFill/>
                    </a:lnT>
                    <a:lnB>
                      <a:noFill/>
                    </a:lnB>
                    <a:solidFill>
                      <a:srgbClr val="D9D9D9"/>
                    </a:solidFill>
                  </a:tcPr>
                </a:tc>
                <a:tc>
                  <a:txBody>
                    <a:bodyPr/>
                    <a:lstStyle/>
                    <a:p>
                      <a:pPr algn="l" fontAlgn="t"/>
                      <a:r>
                        <a:rPr lang="en-US" sz="1000" b="0" i="0" u="none" strike="noStrike">
                          <a:solidFill>
                            <a:srgbClr val="000000"/>
                          </a:solidFill>
                          <a:effectLst/>
                          <a:latin typeface="Calibri"/>
                        </a:rPr>
                        <a:t>  </a:t>
                      </a:r>
                    </a:p>
                  </a:txBody>
                  <a:tcPr marL="0" marR="0" marT="0" marB="0">
                    <a:lnL>
                      <a:noFill/>
                    </a:lnL>
                    <a:lnR>
                      <a:noFill/>
                    </a:lnR>
                    <a:lnT>
                      <a:noFill/>
                    </a:lnT>
                    <a:lnB>
                      <a:noFill/>
                    </a:lnB>
                    <a:solidFill>
                      <a:srgbClr val="D9D9D9"/>
                    </a:solidFill>
                  </a:tcPr>
                </a:tc>
                <a:tc>
                  <a:txBody>
                    <a:bodyPr/>
                    <a:lstStyle/>
                    <a:p>
                      <a:pPr algn="ctr" fontAlgn="t"/>
                      <a:r>
                        <a:rPr lang="en-US" sz="1000" b="0" i="0" u="none" strike="noStrike">
                          <a:solidFill>
                            <a:srgbClr val="000000"/>
                          </a:solidFill>
                          <a:effectLst/>
                          <a:latin typeface="Calibri"/>
                        </a:rPr>
                        <a:t>60</a:t>
                      </a:r>
                    </a:p>
                  </a:txBody>
                  <a:tcPr marL="0" marR="0" marT="0" marB="0">
                    <a:lnL>
                      <a:noFill/>
                    </a:lnL>
                    <a:lnR>
                      <a:noFill/>
                    </a:lnR>
                    <a:lnT>
                      <a:noFill/>
                    </a:lnT>
                    <a:lnB>
                      <a:noFill/>
                    </a:lnB>
                    <a:solidFill>
                      <a:srgbClr val="D9D9D9"/>
                    </a:solidFill>
                  </a:tcPr>
                </a:tc>
                <a:tc>
                  <a:txBody>
                    <a:bodyPr/>
                    <a:lstStyle/>
                    <a:p>
                      <a:pPr algn="ctr" fontAlgn="t"/>
                      <a:r>
                        <a:rPr lang="en-US" sz="1000" b="0" i="0" u="none" strike="noStrike">
                          <a:solidFill>
                            <a:srgbClr val="000000"/>
                          </a:solidFill>
                          <a:effectLst/>
                          <a:latin typeface="Calibri"/>
                        </a:rPr>
                        <a:t>12:00</a:t>
                      </a:r>
                    </a:p>
                  </a:txBody>
                  <a:tcPr marL="0" marR="0" marT="0" marB="0">
                    <a:lnL>
                      <a:noFill/>
                    </a:lnL>
                    <a:lnR>
                      <a:noFill/>
                    </a:lnR>
                    <a:lnT>
                      <a:noFill/>
                    </a:lnT>
                    <a:lnB>
                      <a:noFill/>
                    </a:lnB>
                    <a:solidFill>
                      <a:srgbClr val="D9D9D9"/>
                    </a:solidFill>
                  </a:tcPr>
                </a:tc>
                <a:tc>
                  <a:txBody>
                    <a:bodyPr/>
                    <a:lstStyle/>
                    <a:p>
                      <a:pPr algn="ctr" fontAlgn="t"/>
                      <a:r>
                        <a:rPr lang="en-US" sz="1000" b="0" i="0" u="none" strike="noStrike" dirty="0">
                          <a:solidFill>
                            <a:srgbClr val="000000"/>
                          </a:solidFill>
                          <a:effectLst/>
                          <a:latin typeface="Calibri"/>
                        </a:rPr>
                        <a:t>13:00</a:t>
                      </a:r>
                    </a:p>
                  </a:txBody>
                  <a:tcPr marL="0" marR="0" marT="0" marB="0">
                    <a:lnL>
                      <a:noFill/>
                    </a:lnL>
                    <a:lnR>
                      <a:noFill/>
                    </a:lnR>
                    <a:lnT>
                      <a:noFill/>
                    </a:lnT>
                    <a:lnB>
                      <a:noFill/>
                    </a:lnB>
                    <a:solidFill>
                      <a:srgbClr val="D9D9D9"/>
                    </a:solidFill>
                  </a:tcPr>
                </a:tc>
              </a:tr>
            </a:tbl>
          </a:graphicData>
        </a:graphic>
      </p:graphicFrame>
    </p:spTree>
    <p:extLst>
      <p:ext uri="{BB962C8B-B14F-4D97-AF65-F5344CB8AC3E}">
        <p14:creationId xmlns:p14="http://schemas.microsoft.com/office/powerpoint/2010/main" val="31141422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Agenda (2/</a:t>
            </a:r>
            <a:r>
              <a:rPr lang="en-US" dirty="0"/>
              <a:t>6</a:t>
            </a:r>
            <a:r>
              <a:rPr lang="en-US" dirty="0" smtClean="0"/>
              <a:t>)</a:t>
            </a:r>
            <a:endParaRPr lang="en-US" dirty="0"/>
          </a:p>
        </p:txBody>
      </p:sp>
      <p:sp>
        <p:nvSpPr>
          <p:cNvPr id="3" name="Footer Placeholder 2"/>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96418777"/>
              </p:ext>
            </p:extLst>
          </p:nvPr>
        </p:nvGraphicFramePr>
        <p:xfrm>
          <a:off x="1213600" y="1286937"/>
          <a:ext cx="6716799" cy="4542119"/>
        </p:xfrm>
        <a:graphic>
          <a:graphicData uri="http://schemas.openxmlformats.org/drawingml/2006/table">
            <a:tbl>
              <a:tblPr/>
              <a:tblGrid>
                <a:gridCol w="3465515"/>
                <a:gridCol w="1587836"/>
                <a:gridCol w="630094"/>
                <a:gridCol w="516677"/>
                <a:gridCol w="516677"/>
              </a:tblGrid>
              <a:tr h="194069">
                <a:tc>
                  <a:txBody>
                    <a:bodyPr/>
                    <a:lstStyle/>
                    <a:p>
                      <a:pPr algn="l" fontAlgn="t"/>
                      <a:r>
                        <a:rPr lang="en-US" sz="1200" b="0" i="0" u="none" strike="noStrike">
                          <a:solidFill>
                            <a:srgbClr val="FFFFFF"/>
                          </a:solidFill>
                          <a:effectLst/>
                          <a:latin typeface="Calibri"/>
                        </a:rPr>
                        <a:t>Session 3: Capacity Building Component</a:t>
                      </a:r>
                    </a:p>
                  </a:txBody>
                  <a:tcPr marL="12602" marR="12602" marT="12602" marB="0">
                    <a:lnL>
                      <a:noFill/>
                    </a:lnL>
                    <a:lnR>
                      <a:noFill/>
                    </a:lnR>
                    <a:lnT>
                      <a:noFill/>
                    </a:lnT>
                    <a:lnB>
                      <a:noFill/>
                    </a:lnB>
                    <a:solidFill>
                      <a:srgbClr val="E26B0A"/>
                    </a:solidFill>
                  </a:tcPr>
                </a:tc>
                <a:tc gridSpan="2">
                  <a:txBody>
                    <a:bodyPr/>
                    <a:lstStyle/>
                    <a:p>
                      <a:pPr algn="l" fontAlgn="t"/>
                      <a:r>
                        <a:rPr lang="en-US" sz="1200" b="0" i="0" u="none" strike="noStrike">
                          <a:solidFill>
                            <a:srgbClr val="FFFFFF"/>
                          </a:solidFill>
                          <a:effectLst/>
                          <a:latin typeface="Calibri"/>
                        </a:rPr>
                        <a:t>Session Chair: Sylvia Wilson</a:t>
                      </a:r>
                    </a:p>
                  </a:txBody>
                  <a:tcPr marL="12602" marR="12602" marT="12602" marB="0">
                    <a:lnL>
                      <a:noFill/>
                    </a:lnL>
                    <a:lnR>
                      <a:noFill/>
                    </a:lnR>
                    <a:lnT>
                      <a:noFill/>
                    </a:lnT>
                    <a:lnB>
                      <a:noFill/>
                    </a:lnB>
                    <a:solidFill>
                      <a:srgbClr val="E26B0A"/>
                    </a:solidFill>
                  </a:tcPr>
                </a:tc>
                <a:tc hMerge="1">
                  <a:txBody>
                    <a:bodyPr/>
                    <a:lstStyle/>
                    <a:p>
                      <a:endParaRPr lang="en-US"/>
                    </a:p>
                  </a:txBody>
                  <a:tcPr/>
                </a:tc>
                <a:tc>
                  <a:txBody>
                    <a:bodyPr/>
                    <a:lstStyle/>
                    <a:p>
                      <a:pPr algn="ctr" fontAlgn="t"/>
                      <a:r>
                        <a:rPr lang="en-US" sz="1200" b="0" i="0" u="none" strike="noStrike">
                          <a:solidFill>
                            <a:srgbClr val="FFFFFF"/>
                          </a:solidFill>
                          <a:effectLst/>
                          <a:latin typeface="Calibri"/>
                        </a:rPr>
                        <a:t> </a:t>
                      </a:r>
                    </a:p>
                  </a:txBody>
                  <a:tcPr marL="12602" marR="12602" marT="12602" marB="0">
                    <a:lnL>
                      <a:noFill/>
                    </a:lnL>
                    <a:lnR>
                      <a:noFill/>
                    </a:lnR>
                    <a:lnT>
                      <a:noFill/>
                    </a:lnT>
                    <a:lnB>
                      <a:noFill/>
                    </a:lnB>
                    <a:solidFill>
                      <a:srgbClr val="E26B0A"/>
                    </a:solidFill>
                  </a:tcPr>
                </a:tc>
                <a:tc>
                  <a:txBody>
                    <a:bodyPr/>
                    <a:lstStyle/>
                    <a:p>
                      <a:pPr algn="ctr" fontAlgn="t"/>
                      <a:r>
                        <a:rPr lang="en-US" sz="1200" b="0" i="0" u="none" strike="noStrike">
                          <a:solidFill>
                            <a:srgbClr val="FFFFFF"/>
                          </a:solidFill>
                          <a:effectLst/>
                          <a:latin typeface="Calibri"/>
                        </a:rPr>
                        <a:t> </a:t>
                      </a:r>
                    </a:p>
                  </a:txBody>
                  <a:tcPr marL="12602" marR="12602" marT="12602" marB="0">
                    <a:lnL>
                      <a:noFill/>
                    </a:lnL>
                    <a:lnR>
                      <a:noFill/>
                    </a:lnR>
                    <a:lnT>
                      <a:noFill/>
                    </a:lnT>
                    <a:lnB>
                      <a:noFill/>
                    </a:lnB>
                    <a:solidFill>
                      <a:srgbClr val="E26B0A"/>
                    </a:solidFill>
                  </a:tcPr>
                </a:tc>
              </a:tr>
              <a:tr h="1049106">
                <a:tc gridSpan="5">
                  <a:txBody>
                    <a:bodyPr/>
                    <a:lstStyle/>
                    <a:p>
                      <a:pPr algn="l" fontAlgn="t"/>
                      <a:r>
                        <a:rPr lang="en-US" sz="1200" b="1" i="0" u="none" strike="noStrike">
                          <a:solidFill>
                            <a:srgbClr val="974706"/>
                          </a:solidFill>
                          <a:effectLst/>
                          <a:latin typeface="Calibri"/>
                        </a:rPr>
                        <a:t>Objective: </a:t>
                      </a:r>
                      <a:r>
                        <a:rPr lang="en-US" sz="1200" b="0" i="0" u="none" strike="noStrike">
                          <a:solidFill>
                            <a:srgbClr val="974706"/>
                          </a:solidFill>
                          <a:effectLst/>
                          <a:latin typeface="Calibri"/>
                        </a:rPr>
                        <a:t>The GFOI Capacity Building component is being lead by the US SilvaCarbon program, with a series of workshops having been conducted across the Americas, Africa, and Asia. These workshops have featured significant contributions from FAO, and the MGD and space data components. This session will start with a brief overview of the current status, and plans for 2015-2016, and then feature a discussion on coordination issues including linkages to FAO and the other components of GFOI.</a:t>
                      </a:r>
                    </a:p>
                  </a:txBody>
                  <a:tcPr marL="12602" marR="12602" marT="12602" marB="0">
                    <a:lnL>
                      <a:noFill/>
                    </a:lnL>
                    <a:lnR>
                      <a:noFill/>
                    </a:lnR>
                    <a:lnT>
                      <a:noFill/>
                    </a:lnT>
                    <a:lnB>
                      <a:noFill/>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4069">
                <a:tc>
                  <a:txBody>
                    <a:bodyPr/>
                    <a:lstStyle/>
                    <a:p>
                      <a:pPr algn="l" fontAlgn="t"/>
                      <a:r>
                        <a:rPr lang="en-US" sz="1200" b="0" i="0" u="none" strike="noStrike">
                          <a:solidFill>
                            <a:srgbClr val="FFFFFF"/>
                          </a:solidFill>
                          <a:effectLst/>
                          <a:latin typeface="Calibri"/>
                        </a:rPr>
                        <a:t>Item</a:t>
                      </a:r>
                    </a:p>
                  </a:txBody>
                  <a:tcPr marL="12602" marR="12602" marT="12602" marB="0">
                    <a:lnL>
                      <a:noFill/>
                    </a:lnL>
                    <a:lnR>
                      <a:noFill/>
                    </a:lnR>
                    <a:lnT>
                      <a:noFill/>
                    </a:lnT>
                    <a:lnB>
                      <a:noFill/>
                    </a:lnB>
                    <a:solidFill>
                      <a:srgbClr val="000000"/>
                    </a:solidFill>
                  </a:tcPr>
                </a:tc>
                <a:tc>
                  <a:txBody>
                    <a:bodyPr/>
                    <a:lstStyle/>
                    <a:p>
                      <a:pPr algn="l" fontAlgn="t"/>
                      <a:r>
                        <a:rPr lang="en-US" sz="1200" b="0" i="0" u="none" strike="noStrike">
                          <a:solidFill>
                            <a:srgbClr val="FFFFFF"/>
                          </a:solidFill>
                          <a:effectLst/>
                          <a:latin typeface="Calibri"/>
                        </a:rPr>
                        <a:t>Presenter(s)</a:t>
                      </a:r>
                    </a:p>
                  </a:txBody>
                  <a:tcPr marL="12602" marR="12602" marT="12602" marB="0">
                    <a:lnL>
                      <a:noFill/>
                    </a:lnL>
                    <a:lnR>
                      <a:noFill/>
                    </a:lnR>
                    <a:lnT>
                      <a:noFill/>
                    </a:lnT>
                    <a:lnB>
                      <a:noFill/>
                    </a:lnB>
                    <a:solidFill>
                      <a:srgbClr val="000000"/>
                    </a:solidFill>
                  </a:tcPr>
                </a:tc>
                <a:tc>
                  <a:txBody>
                    <a:bodyPr/>
                    <a:lstStyle/>
                    <a:p>
                      <a:pPr algn="ctr" fontAlgn="t"/>
                      <a:r>
                        <a:rPr lang="en-US" sz="1200" b="0" i="0" u="none" strike="noStrike">
                          <a:solidFill>
                            <a:srgbClr val="FFFFFF"/>
                          </a:solidFill>
                          <a:effectLst/>
                          <a:latin typeface="Calibri"/>
                        </a:rPr>
                        <a:t>Duration</a:t>
                      </a:r>
                    </a:p>
                  </a:txBody>
                  <a:tcPr marL="12602" marR="12602" marT="12602" marB="0">
                    <a:lnL>
                      <a:noFill/>
                    </a:lnL>
                    <a:lnR>
                      <a:noFill/>
                    </a:lnR>
                    <a:lnT>
                      <a:noFill/>
                    </a:lnT>
                    <a:lnB>
                      <a:noFill/>
                    </a:lnB>
                    <a:solidFill>
                      <a:srgbClr val="000000"/>
                    </a:solidFill>
                  </a:tcPr>
                </a:tc>
                <a:tc>
                  <a:txBody>
                    <a:bodyPr/>
                    <a:lstStyle/>
                    <a:p>
                      <a:pPr algn="ctr" fontAlgn="t"/>
                      <a:r>
                        <a:rPr lang="en-US" sz="1200" b="0" i="0" u="none" strike="noStrike">
                          <a:solidFill>
                            <a:srgbClr val="FFFFFF"/>
                          </a:solidFill>
                          <a:effectLst/>
                          <a:latin typeface="Calibri"/>
                        </a:rPr>
                        <a:t>Start</a:t>
                      </a:r>
                    </a:p>
                  </a:txBody>
                  <a:tcPr marL="12602" marR="12602" marT="12602" marB="0">
                    <a:lnL>
                      <a:noFill/>
                    </a:lnL>
                    <a:lnR>
                      <a:noFill/>
                    </a:lnR>
                    <a:lnT>
                      <a:noFill/>
                    </a:lnT>
                    <a:lnB>
                      <a:noFill/>
                    </a:lnB>
                    <a:solidFill>
                      <a:srgbClr val="000000"/>
                    </a:solidFill>
                  </a:tcPr>
                </a:tc>
                <a:tc>
                  <a:txBody>
                    <a:bodyPr/>
                    <a:lstStyle/>
                    <a:p>
                      <a:pPr algn="ctr" fontAlgn="t"/>
                      <a:r>
                        <a:rPr lang="en-US" sz="1200" b="0" i="0" u="none" strike="noStrike">
                          <a:solidFill>
                            <a:srgbClr val="FFFFFF"/>
                          </a:solidFill>
                          <a:effectLst/>
                          <a:latin typeface="Calibri"/>
                        </a:rPr>
                        <a:t>End</a:t>
                      </a:r>
                    </a:p>
                  </a:txBody>
                  <a:tcPr marL="12602" marR="12602" marT="12602" marB="0">
                    <a:lnL>
                      <a:noFill/>
                    </a:lnL>
                    <a:lnR>
                      <a:noFill/>
                    </a:lnR>
                    <a:lnT>
                      <a:noFill/>
                    </a:lnT>
                    <a:lnB>
                      <a:noFill/>
                    </a:lnB>
                    <a:solidFill>
                      <a:srgbClr val="000000"/>
                    </a:solidFill>
                  </a:tcPr>
                </a:tc>
              </a:tr>
              <a:tr h="378056">
                <a:tc>
                  <a:txBody>
                    <a:bodyPr/>
                    <a:lstStyle/>
                    <a:p>
                      <a:pPr algn="l" fontAlgn="t"/>
                      <a:r>
                        <a:rPr lang="en-US" sz="1200" b="0" i="0" u="none" strike="noStrike">
                          <a:solidFill>
                            <a:srgbClr val="000000"/>
                          </a:solidFill>
                          <a:effectLst/>
                          <a:latin typeface="Calibri"/>
                        </a:rPr>
                        <a:t>GFOI Capacity Building Session</a:t>
                      </a:r>
                      <a:br>
                        <a:rPr lang="en-US" sz="1200" b="0" i="0" u="none" strike="noStrike">
                          <a:solidFill>
                            <a:srgbClr val="000000"/>
                          </a:solidFill>
                          <a:effectLst/>
                          <a:latin typeface="Calibri"/>
                        </a:rPr>
                      </a:br>
                      <a:r>
                        <a:rPr lang="en-US" sz="1200" b="0" i="0" u="none" strike="noStrike">
                          <a:solidFill>
                            <a:srgbClr val="000000"/>
                          </a:solidFill>
                          <a:effectLst/>
                          <a:latin typeface="Calibri"/>
                        </a:rPr>
                        <a:t>- Introduction, Background and Context</a:t>
                      </a:r>
                    </a:p>
                  </a:txBody>
                  <a:tcPr marL="12602" marR="12602" marT="12602" marB="0">
                    <a:lnL>
                      <a:noFill/>
                    </a:lnL>
                    <a:lnR>
                      <a:noFill/>
                    </a:lnR>
                    <a:lnT>
                      <a:noFill/>
                    </a:lnT>
                    <a:lnB>
                      <a:noFill/>
                    </a:lnB>
                  </a:tcPr>
                </a:tc>
                <a:tc>
                  <a:txBody>
                    <a:bodyPr/>
                    <a:lstStyle/>
                    <a:p>
                      <a:pPr algn="l" fontAlgn="t"/>
                      <a:r>
                        <a:rPr lang="en-US" sz="1200" b="0" i="0" u="none" strike="noStrike">
                          <a:solidFill>
                            <a:srgbClr val="000000"/>
                          </a:solidFill>
                          <a:effectLst/>
                          <a:latin typeface="Calibri"/>
                        </a:rPr>
                        <a:t>Sylvia Wilson</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15</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13:00</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13:15</a:t>
                      </a:r>
                    </a:p>
                  </a:txBody>
                  <a:tcPr marL="12602" marR="12602" marT="12602" marB="0">
                    <a:lnL>
                      <a:noFill/>
                    </a:lnL>
                    <a:lnR>
                      <a:noFill/>
                    </a:lnR>
                    <a:lnT>
                      <a:noFill/>
                    </a:lnT>
                    <a:lnB>
                      <a:noFill/>
                    </a:lnB>
                  </a:tcPr>
                </a:tc>
              </a:tr>
              <a:tr h="194069">
                <a:tc>
                  <a:txBody>
                    <a:bodyPr/>
                    <a:lstStyle/>
                    <a:p>
                      <a:pPr algn="l" fontAlgn="t"/>
                      <a:r>
                        <a:rPr lang="en-US" sz="1200" b="0" i="0" u="none" strike="noStrike">
                          <a:solidFill>
                            <a:srgbClr val="000000"/>
                          </a:solidFill>
                          <a:effectLst/>
                          <a:latin typeface="Calibri"/>
                        </a:rPr>
                        <a:t>GFOI Capacity Building Session</a:t>
                      </a:r>
                    </a:p>
                  </a:txBody>
                  <a:tcPr marL="12602" marR="12602" marT="12602" marB="0">
                    <a:lnL>
                      <a:noFill/>
                    </a:lnL>
                    <a:lnR>
                      <a:noFill/>
                    </a:lnR>
                    <a:lnT>
                      <a:noFill/>
                    </a:lnT>
                    <a:lnB>
                      <a:noFill/>
                    </a:lnB>
                  </a:tcPr>
                </a:tc>
                <a:tc>
                  <a:txBody>
                    <a:bodyPr/>
                    <a:lstStyle/>
                    <a:p>
                      <a:pPr algn="l" fontAlgn="t"/>
                      <a:r>
                        <a:rPr lang="en-US" sz="1200" b="0" i="0" u="none" strike="noStrike">
                          <a:solidFill>
                            <a:srgbClr val="000000"/>
                          </a:solidFill>
                          <a:effectLst/>
                          <a:latin typeface="Calibri"/>
                        </a:rPr>
                        <a:t>Sylvia Wilson Chair</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60</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13:15</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14:15</a:t>
                      </a:r>
                    </a:p>
                  </a:txBody>
                  <a:tcPr marL="12602" marR="12602" marT="12602" marB="0">
                    <a:lnL>
                      <a:noFill/>
                    </a:lnL>
                    <a:lnR>
                      <a:noFill/>
                    </a:lnR>
                    <a:lnT>
                      <a:noFill/>
                    </a:lnT>
                    <a:lnB>
                      <a:noFill/>
                    </a:lnB>
                  </a:tcPr>
                </a:tc>
              </a:tr>
              <a:tr h="194069">
                <a:tc>
                  <a:txBody>
                    <a:bodyPr/>
                    <a:lstStyle/>
                    <a:p>
                      <a:pPr algn="l" fontAlgn="t"/>
                      <a:r>
                        <a:rPr lang="en-US" sz="1200" b="0" i="0" u="none" strike="noStrike">
                          <a:solidFill>
                            <a:srgbClr val="FFFFFF"/>
                          </a:solidFill>
                          <a:effectLst/>
                          <a:latin typeface="Calibri"/>
                        </a:rPr>
                        <a:t>Session 4: Advances in Technological Resources</a:t>
                      </a:r>
                    </a:p>
                  </a:txBody>
                  <a:tcPr marL="12602" marR="12602" marT="12602" marB="0">
                    <a:lnL>
                      <a:noFill/>
                    </a:lnL>
                    <a:lnR>
                      <a:noFill/>
                    </a:lnR>
                    <a:lnT>
                      <a:noFill/>
                    </a:lnT>
                    <a:lnB>
                      <a:noFill/>
                    </a:lnB>
                    <a:solidFill>
                      <a:srgbClr val="E26B0A"/>
                    </a:solidFill>
                  </a:tcPr>
                </a:tc>
                <a:tc>
                  <a:txBody>
                    <a:bodyPr/>
                    <a:lstStyle/>
                    <a:p>
                      <a:pPr algn="l" fontAlgn="t"/>
                      <a:r>
                        <a:rPr lang="en-US" sz="1200" b="0" i="0" u="none" strike="noStrike">
                          <a:solidFill>
                            <a:srgbClr val="FFFFFF"/>
                          </a:solidFill>
                          <a:effectLst/>
                          <a:latin typeface="Calibri"/>
                        </a:rPr>
                        <a:t>Session Chair: Jim Baker</a:t>
                      </a:r>
                    </a:p>
                  </a:txBody>
                  <a:tcPr marL="12602" marR="12602" marT="12602" marB="0">
                    <a:lnL>
                      <a:noFill/>
                    </a:lnL>
                    <a:lnR>
                      <a:noFill/>
                    </a:lnR>
                    <a:lnT>
                      <a:noFill/>
                    </a:lnT>
                    <a:lnB>
                      <a:noFill/>
                    </a:lnB>
                    <a:solidFill>
                      <a:srgbClr val="E26B0A"/>
                    </a:solidFill>
                  </a:tcPr>
                </a:tc>
                <a:tc>
                  <a:txBody>
                    <a:bodyPr/>
                    <a:lstStyle/>
                    <a:p>
                      <a:pPr algn="ctr" fontAlgn="t"/>
                      <a:r>
                        <a:rPr lang="en-US" sz="1200" b="0" i="0" u="none" strike="noStrike">
                          <a:solidFill>
                            <a:srgbClr val="FFFFFF"/>
                          </a:solidFill>
                          <a:effectLst/>
                          <a:latin typeface="Calibri"/>
                        </a:rPr>
                        <a:t> </a:t>
                      </a:r>
                    </a:p>
                  </a:txBody>
                  <a:tcPr marL="12602" marR="12602" marT="12602" marB="0">
                    <a:lnL>
                      <a:noFill/>
                    </a:lnL>
                    <a:lnR>
                      <a:noFill/>
                    </a:lnR>
                    <a:lnT>
                      <a:noFill/>
                    </a:lnT>
                    <a:lnB>
                      <a:noFill/>
                    </a:lnB>
                    <a:solidFill>
                      <a:srgbClr val="E26B0A"/>
                    </a:solidFill>
                  </a:tcPr>
                </a:tc>
                <a:tc>
                  <a:txBody>
                    <a:bodyPr/>
                    <a:lstStyle/>
                    <a:p>
                      <a:pPr algn="ctr" fontAlgn="t"/>
                      <a:r>
                        <a:rPr lang="en-US" sz="1200" b="0" i="0" u="none" strike="noStrike">
                          <a:solidFill>
                            <a:srgbClr val="FFFFFF"/>
                          </a:solidFill>
                          <a:effectLst/>
                          <a:latin typeface="Calibri"/>
                        </a:rPr>
                        <a:t> </a:t>
                      </a:r>
                    </a:p>
                  </a:txBody>
                  <a:tcPr marL="12602" marR="12602" marT="12602" marB="0">
                    <a:lnL>
                      <a:noFill/>
                    </a:lnL>
                    <a:lnR>
                      <a:noFill/>
                    </a:lnR>
                    <a:lnT>
                      <a:noFill/>
                    </a:lnT>
                    <a:lnB>
                      <a:noFill/>
                    </a:lnB>
                    <a:solidFill>
                      <a:srgbClr val="E26B0A"/>
                    </a:solidFill>
                  </a:tcPr>
                </a:tc>
                <a:tc>
                  <a:txBody>
                    <a:bodyPr/>
                    <a:lstStyle/>
                    <a:p>
                      <a:pPr algn="ctr" fontAlgn="t"/>
                      <a:r>
                        <a:rPr lang="en-US" sz="1200" b="0" i="0" u="none" strike="noStrike">
                          <a:solidFill>
                            <a:srgbClr val="FFFFFF"/>
                          </a:solidFill>
                          <a:effectLst/>
                          <a:latin typeface="Calibri"/>
                        </a:rPr>
                        <a:t> </a:t>
                      </a:r>
                    </a:p>
                  </a:txBody>
                  <a:tcPr marL="12602" marR="12602" marT="12602" marB="0">
                    <a:lnL>
                      <a:noFill/>
                    </a:lnL>
                    <a:lnR>
                      <a:noFill/>
                    </a:lnR>
                    <a:lnT>
                      <a:noFill/>
                    </a:lnT>
                    <a:lnB>
                      <a:noFill/>
                    </a:lnB>
                    <a:solidFill>
                      <a:srgbClr val="E26B0A"/>
                    </a:solidFill>
                  </a:tcPr>
                </a:tc>
              </a:tr>
              <a:tr h="585987">
                <a:tc gridSpan="5">
                  <a:txBody>
                    <a:bodyPr/>
                    <a:lstStyle/>
                    <a:p>
                      <a:pPr algn="l" fontAlgn="t"/>
                      <a:r>
                        <a:rPr lang="en-US" sz="1200" b="1" i="0" u="none" strike="noStrike">
                          <a:solidFill>
                            <a:srgbClr val="974706"/>
                          </a:solidFill>
                          <a:effectLst/>
                          <a:latin typeface="Calibri"/>
                        </a:rPr>
                        <a:t>Objective: </a:t>
                      </a:r>
                      <a:r>
                        <a:rPr lang="en-US" sz="1200" b="0" i="0" u="none" strike="noStrike">
                          <a:solidFill>
                            <a:srgbClr val="974706"/>
                          </a:solidFill>
                          <a:effectLst/>
                          <a:latin typeface="Calibri"/>
                        </a:rPr>
                        <a:t>This session will provide an update on progress being made on IT infrastructure design and products to improve delivery, storage, management and end-use of space data.</a:t>
                      </a:r>
                      <a:endParaRPr lang="en-US" sz="1200" b="1" i="0" u="none" strike="noStrike">
                        <a:solidFill>
                          <a:srgbClr val="974706"/>
                        </a:solidFill>
                        <a:effectLst/>
                        <a:latin typeface="Calibri"/>
                      </a:endParaRPr>
                    </a:p>
                  </a:txBody>
                  <a:tcPr marL="12602" marR="12602" marT="12602" marB="0">
                    <a:lnL>
                      <a:noFill/>
                    </a:lnL>
                    <a:lnR>
                      <a:noFill/>
                    </a:lnR>
                    <a:lnT>
                      <a:noFill/>
                    </a:lnT>
                    <a:lnB>
                      <a:noFill/>
                    </a:lnB>
                    <a:solidFill>
                      <a:srgbClr val="FCD5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4069">
                <a:tc>
                  <a:txBody>
                    <a:bodyPr/>
                    <a:lstStyle/>
                    <a:p>
                      <a:pPr algn="l" fontAlgn="t"/>
                      <a:r>
                        <a:rPr lang="en-US" sz="1200" b="0" i="0" u="none" strike="noStrike">
                          <a:solidFill>
                            <a:srgbClr val="FFFFFF"/>
                          </a:solidFill>
                          <a:effectLst/>
                          <a:latin typeface="Calibri"/>
                        </a:rPr>
                        <a:t>Item</a:t>
                      </a:r>
                    </a:p>
                  </a:txBody>
                  <a:tcPr marL="12602" marR="12602" marT="12602" marB="0">
                    <a:lnL>
                      <a:noFill/>
                    </a:lnL>
                    <a:lnR>
                      <a:noFill/>
                    </a:lnR>
                    <a:lnT>
                      <a:noFill/>
                    </a:lnT>
                    <a:lnB>
                      <a:noFill/>
                    </a:lnB>
                    <a:solidFill>
                      <a:srgbClr val="000000"/>
                    </a:solidFill>
                  </a:tcPr>
                </a:tc>
                <a:tc>
                  <a:txBody>
                    <a:bodyPr/>
                    <a:lstStyle/>
                    <a:p>
                      <a:pPr algn="l" fontAlgn="t"/>
                      <a:r>
                        <a:rPr lang="en-US" sz="1200" b="0" i="0" u="none" strike="noStrike">
                          <a:solidFill>
                            <a:srgbClr val="FFFFFF"/>
                          </a:solidFill>
                          <a:effectLst/>
                          <a:latin typeface="Calibri"/>
                        </a:rPr>
                        <a:t>Presenter(s)</a:t>
                      </a:r>
                    </a:p>
                  </a:txBody>
                  <a:tcPr marL="12602" marR="12602" marT="12602" marB="0">
                    <a:lnL>
                      <a:noFill/>
                    </a:lnL>
                    <a:lnR>
                      <a:noFill/>
                    </a:lnR>
                    <a:lnT>
                      <a:noFill/>
                    </a:lnT>
                    <a:lnB>
                      <a:noFill/>
                    </a:lnB>
                    <a:solidFill>
                      <a:srgbClr val="000000"/>
                    </a:solidFill>
                  </a:tcPr>
                </a:tc>
                <a:tc>
                  <a:txBody>
                    <a:bodyPr/>
                    <a:lstStyle/>
                    <a:p>
                      <a:pPr algn="ctr" fontAlgn="t"/>
                      <a:r>
                        <a:rPr lang="en-US" sz="1200" b="0" i="0" u="none" strike="noStrike">
                          <a:solidFill>
                            <a:srgbClr val="FFFFFF"/>
                          </a:solidFill>
                          <a:effectLst/>
                          <a:latin typeface="Calibri"/>
                        </a:rPr>
                        <a:t>Duration</a:t>
                      </a:r>
                    </a:p>
                  </a:txBody>
                  <a:tcPr marL="12602" marR="12602" marT="12602" marB="0">
                    <a:lnL>
                      <a:noFill/>
                    </a:lnL>
                    <a:lnR>
                      <a:noFill/>
                    </a:lnR>
                    <a:lnT>
                      <a:noFill/>
                    </a:lnT>
                    <a:lnB>
                      <a:noFill/>
                    </a:lnB>
                    <a:solidFill>
                      <a:srgbClr val="000000"/>
                    </a:solidFill>
                  </a:tcPr>
                </a:tc>
                <a:tc>
                  <a:txBody>
                    <a:bodyPr/>
                    <a:lstStyle/>
                    <a:p>
                      <a:pPr algn="ctr" fontAlgn="t"/>
                      <a:r>
                        <a:rPr lang="en-US" sz="1200" b="0" i="0" u="none" strike="noStrike">
                          <a:solidFill>
                            <a:srgbClr val="FFFFFF"/>
                          </a:solidFill>
                          <a:effectLst/>
                          <a:latin typeface="Calibri"/>
                        </a:rPr>
                        <a:t>Start</a:t>
                      </a:r>
                    </a:p>
                  </a:txBody>
                  <a:tcPr marL="12602" marR="12602" marT="12602" marB="0">
                    <a:lnL>
                      <a:noFill/>
                    </a:lnL>
                    <a:lnR>
                      <a:noFill/>
                    </a:lnR>
                    <a:lnT>
                      <a:noFill/>
                    </a:lnT>
                    <a:lnB>
                      <a:noFill/>
                    </a:lnB>
                    <a:solidFill>
                      <a:srgbClr val="000000"/>
                    </a:solidFill>
                  </a:tcPr>
                </a:tc>
                <a:tc>
                  <a:txBody>
                    <a:bodyPr/>
                    <a:lstStyle/>
                    <a:p>
                      <a:pPr algn="ctr" fontAlgn="t"/>
                      <a:r>
                        <a:rPr lang="en-US" sz="1200" b="0" i="0" u="none" strike="noStrike">
                          <a:solidFill>
                            <a:srgbClr val="FFFFFF"/>
                          </a:solidFill>
                          <a:effectLst/>
                          <a:latin typeface="Calibri"/>
                        </a:rPr>
                        <a:t>End</a:t>
                      </a:r>
                    </a:p>
                  </a:txBody>
                  <a:tcPr marL="12602" marR="12602" marT="12602" marB="0">
                    <a:lnL>
                      <a:noFill/>
                    </a:lnL>
                    <a:lnR>
                      <a:noFill/>
                    </a:lnR>
                    <a:lnT>
                      <a:noFill/>
                    </a:lnT>
                    <a:lnB>
                      <a:noFill/>
                    </a:lnB>
                    <a:solidFill>
                      <a:srgbClr val="000000"/>
                    </a:solidFill>
                  </a:tcPr>
                </a:tc>
              </a:tr>
              <a:tr h="194069">
                <a:tc>
                  <a:txBody>
                    <a:bodyPr/>
                    <a:lstStyle/>
                    <a:p>
                      <a:pPr algn="l" fontAlgn="t"/>
                      <a:r>
                        <a:rPr lang="en-US" sz="1200" b="0" i="0" u="none" strike="noStrike">
                          <a:solidFill>
                            <a:srgbClr val="000000"/>
                          </a:solidFill>
                          <a:effectLst/>
                          <a:latin typeface="Calibri"/>
                        </a:rPr>
                        <a:t>Australian Geoscience Data Cube</a:t>
                      </a:r>
                    </a:p>
                  </a:txBody>
                  <a:tcPr marL="12602" marR="12602" marT="12602" marB="0">
                    <a:lnL>
                      <a:noFill/>
                    </a:lnL>
                    <a:lnR>
                      <a:noFill/>
                    </a:lnR>
                    <a:lnT>
                      <a:noFill/>
                    </a:lnT>
                    <a:lnB>
                      <a:noFill/>
                    </a:lnB>
                  </a:tcPr>
                </a:tc>
                <a:tc>
                  <a:txBody>
                    <a:bodyPr/>
                    <a:lstStyle/>
                    <a:p>
                      <a:pPr algn="l" fontAlgn="t"/>
                      <a:r>
                        <a:rPr lang="en-US" sz="1200" b="0" i="0" u="none" strike="noStrike">
                          <a:solidFill>
                            <a:srgbClr val="000000"/>
                          </a:solidFill>
                          <a:effectLst/>
                          <a:latin typeface="Calibri"/>
                        </a:rPr>
                        <a:t>Adam Lewis</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30</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14:15</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14:45</a:t>
                      </a:r>
                    </a:p>
                  </a:txBody>
                  <a:tcPr marL="12602" marR="12602" marT="12602" marB="0">
                    <a:lnL>
                      <a:noFill/>
                    </a:lnL>
                    <a:lnR>
                      <a:noFill/>
                    </a:lnR>
                    <a:lnT>
                      <a:noFill/>
                    </a:lnT>
                    <a:lnB>
                      <a:noFill/>
                    </a:lnB>
                  </a:tcPr>
                </a:tc>
              </a:tr>
              <a:tr h="194069">
                <a:tc>
                  <a:txBody>
                    <a:bodyPr/>
                    <a:lstStyle/>
                    <a:p>
                      <a:pPr algn="l" fontAlgn="t"/>
                      <a:r>
                        <a:rPr lang="en-US" sz="1200" b="0" i="0" u="none" strike="noStrike">
                          <a:solidFill>
                            <a:srgbClr val="000000"/>
                          </a:solidFill>
                          <a:effectLst/>
                          <a:latin typeface="Calibri"/>
                        </a:rPr>
                        <a:t>Break</a:t>
                      </a:r>
                    </a:p>
                  </a:txBody>
                  <a:tcPr marL="12602" marR="12602" marT="12602" marB="0">
                    <a:lnL>
                      <a:noFill/>
                    </a:lnL>
                    <a:lnR>
                      <a:noFill/>
                    </a:lnR>
                    <a:lnT>
                      <a:noFill/>
                    </a:lnT>
                    <a:lnB>
                      <a:noFill/>
                    </a:lnB>
                    <a:solidFill>
                      <a:srgbClr val="D9D9D9"/>
                    </a:solidFill>
                  </a:tcPr>
                </a:tc>
                <a:tc>
                  <a:txBody>
                    <a:bodyPr/>
                    <a:lstStyle/>
                    <a:p>
                      <a:pPr algn="l" fontAlgn="t"/>
                      <a:r>
                        <a:rPr lang="en-US" sz="1200" b="0" i="0" u="none" strike="noStrike">
                          <a:solidFill>
                            <a:srgbClr val="000000"/>
                          </a:solidFill>
                          <a:effectLst/>
                          <a:latin typeface="Calibri"/>
                        </a:rPr>
                        <a:t> </a:t>
                      </a:r>
                    </a:p>
                  </a:txBody>
                  <a:tcPr marL="12602" marR="12602" marT="12602" marB="0">
                    <a:lnL>
                      <a:noFill/>
                    </a:lnL>
                    <a:lnR>
                      <a:noFill/>
                    </a:lnR>
                    <a:lnT>
                      <a:noFill/>
                    </a:lnT>
                    <a:lnB>
                      <a:noFill/>
                    </a:lnB>
                    <a:solidFill>
                      <a:srgbClr val="D9D9D9"/>
                    </a:solidFill>
                  </a:tcPr>
                </a:tc>
                <a:tc>
                  <a:txBody>
                    <a:bodyPr/>
                    <a:lstStyle/>
                    <a:p>
                      <a:pPr algn="ctr" fontAlgn="t"/>
                      <a:r>
                        <a:rPr lang="en-US" sz="1200" b="0" i="0" u="none" strike="noStrike">
                          <a:solidFill>
                            <a:srgbClr val="000000"/>
                          </a:solidFill>
                          <a:effectLst/>
                          <a:latin typeface="Calibri"/>
                        </a:rPr>
                        <a:t>15</a:t>
                      </a:r>
                    </a:p>
                  </a:txBody>
                  <a:tcPr marL="12602" marR="12602" marT="12602" marB="0">
                    <a:lnL>
                      <a:noFill/>
                    </a:lnL>
                    <a:lnR>
                      <a:noFill/>
                    </a:lnR>
                    <a:lnT>
                      <a:noFill/>
                    </a:lnT>
                    <a:lnB>
                      <a:noFill/>
                    </a:lnB>
                    <a:solidFill>
                      <a:srgbClr val="D9D9D9"/>
                    </a:solidFill>
                  </a:tcPr>
                </a:tc>
                <a:tc>
                  <a:txBody>
                    <a:bodyPr/>
                    <a:lstStyle/>
                    <a:p>
                      <a:pPr algn="ctr" fontAlgn="t"/>
                      <a:r>
                        <a:rPr lang="en-US" sz="1200" b="0" i="0" u="none" strike="noStrike">
                          <a:solidFill>
                            <a:srgbClr val="000000"/>
                          </a:solidFill>
                          <a:effectLst/>
                          <a:latin typeface="Calibri"/>
                        </a:rPr>
                        <a:t>14:45</a:t>
                      </a:r>
                    </a:p>
                  </a:txBody>
                  <a:tcPr marL="12602" marR="12602" marT="12602" marB="0">
                    <a:lnL>
                      <a:noFill/>
                    </a:lnL>
                    <a:lnR>
                      <a:noFill/>
                    </a:lnR>
                    <a:lnT>
                      <a:noFill/>
                    </a:lnT>
                    <a:lnB>
                      <a:noFill/>
                    </a:lnB>
                    <a:solidFill>
                      <a:srgbClr val="D9D9D9"/>
                    </a:solidFill>
                  </a:tcPr>
                </a:tc>
                <a:tc>
                  <a:txBody>
                    <a:bodyPr/>
                    <a:lstStyle/>
                    <a:p>
                      <a:pPr algn="ctr" fontAlgn="t"/>
                      <a:r>
                        <a:rPr lang="en-US" sz="1200" b="0" i="0" u="none" strike="noStrike">
                          <a:solidFill>
                            <a:srgbClr val="000000"/>
                          </a:solidFill>
                          <a:effectLst/>
                          <a:latin typeface="Calibri"/>
                        </a:rPr>
                        <a:t>15:00</a:t>
                      </a:r>
                    </a:p>
                  </a:txBody>
                  <a:tcPr marL="12602" marR="12602" marT="12602" marB="0">
                    <a:lnL>
                      <a:noFill/>
                    </a:lnL>
                    <a:lnR>
                      <a:noFill/>
                    </a:lnR>
                    <a:lnT>
                      <a:noFill/>
                    </a:lnT>
                    <a:lnB>
                      <a:noFill/>
                    </a:lnB>
                    <a:solidFill>
                      <a:srgbClr val="D9D9D9"/>
                    </a:solidFill>
                  </a:tcPr>
                </a:tc>
              </a:tr>
              <a:tr h="378056">
                <a:tc>
                  <a:txBody>
                    <a:bodyPr/>
                    <a:lstStyle/>
                    <a:p>
                      <a:pPr algn="l" fontAlgn="t"/>
                      <a:r>
                        <a:rPr lang="en-US" sz="1200" b="0" i="0" u="none" strike="noStrike">
                          <a:solidFill>
                            <a:srgbClr val="000000"/>
                          </a:solidFill>
                          <a:effectLst/>
                          <a:latin typeface="Calibri"/>
                        </a:rPr>
                        <a:t>Development of a Data Cube for GFOI outcomes (initial pilot for Kenya)</a:t>
                      </a:r>
                    </a:p>
                  </a:txBody>
                  <a:tcPr marL="12602" marR="12602" marT="12602" marB="0">
                    <a:lnL>
                      <a:noFill/>
                    </a:lnL>
                    <a:lnR>
                      <a:noFill/>
                    </a:lnR>
                    <a:lnT>
                      <a:noFill/>
                    </a:lnT>
                    <a:lnB>
                      <a:noFill/>
                    </a:lnB>
                  </a:tcPr>
                </a:tc>
                <a:tc>
                  <a:txBody>
                    <a:bodyPr/>
                    <a:lstStyle/>
                    <a:p>
                      <a:pPr algn="l" fontAlgn="t"/>
                      <a:r>
                        <a:rPr lang="en-US" sz="1200" b="0" i="0" u="none" strike="noStrike">
                          <a:solidFill>
                            <a:srgbClr val="000000"/>
                          </a:solidFill>
                          <a:effectLst/>
                          <a:latin typeface="Calibri"/>
                        </a:rPr>
                        <a:t>Brian Killough</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30</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15:00</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15:30</a:t>
                      </a:r>
                    </a:p>
                  </a:txBody>
                  <a:tcPr marL="12602" marR="12602" marT="12602" marB="0">
                    <a:lnL>
                      <a:noFill/>
                    </a:lnL>
                    <a:lnR>
                      <a:noFill/>
                    </a:lnR>
                    <a:lnT>
                      <a:noFill/>
                    </a:lnT>
                    <a:lnB>
                      <a:noFill/>
                    </a:lnB>
                  </a:tcPr>
                </a:tc>
              </a:tr>
              <a:tr h="194069">
                <a:tc>
                  <a:txBody>
                    <a:bodyPr/>
                    <a:lstStyle/>
                    <a:p>
                      <a:pPr algn="l" fontAlgn="t"/>
                      <a:r>
                        <a:rPr lang="en-US" sz="1200" b="0" i="0" u="none" strike="noStrike">
                          <a:solidFill>
                            <a:srgbClr val="000000"/>
                          </a:solidFill>
                          <a:effectLst/>
                          <a:latin typeface="Calibri"/>
                        </a:rPr>
                        <a:t>CSET Space Data Management Tools</a:t>
                      </a:r>
                    </a:p>
                  </a:txBody>
                  <a:tcPr marL="12602" marR="12602" marT="12602" marB="0">
                    <a:lnL>
                      <a:noFill/>
                    </a:lnL>
                    <a:lnR>
                      <a:noFill/>
                    </a:lnR>
                    <a:lnT>
                      <a:noFill/>
                    </a:lnT>
                    <a:lnB>
                      <a:noFill/>
                    </a:lnB>
                  </a:tcPr>
                </a:tc>
                <a:tc>
                  <a:txBody>
                    <a:bodyPr/>
                    <a:lstStyle/>
                    <a:p>
                      <a:pPr algn="l" fontAlgn="t"/>
                      <a:r>
                        <a:rPr lang="en-US" sz="1200" b="0" i="0" u="none" strike="noStrike">
                          <a:solidFill>
                            <a:srgbClr val="000000"/>
                          </a:solidFill>
                          <a:effectLst/>
                          <a:latin typeface="Calibri"/>
                        </a:rPr>
                        <a:t>Brian Killough</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30</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15:30</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16:00</a:t>
                      </a:r>
                    </a:p>
                  </a:txBody>
                  <a:tcPr marL="12602" marR="12602" marT="12602" marB="0">
                    <a:lnL>
                      <a:noFill/>
                    </a:lnL>
                    <a:lnR>
                      <a:noFill/>
                    </a:lnR>
                    <a:lnT>
                      <a:noFill/>
                    </a:lnT>
                    <a:lnB>
                      <a:noFill/>
                    </a:lnB>
                  </a:tcPr>
                </a:tc>
              </a:tr>
              <a:tr h="194069">
                <a:tc>
                  <a:txBody>
                    <a:bodyPr/>
                    <a:lstStyle/>
                    <a:p>
                      <a:pPr algn="l" fontAlgn="t"/>
                      <a:r>
                        <a:rPr lang="en-US" sz="1200" b="0" i="0" u="none" strike="noStrike">
                          <a:solidFill>
                            <a:srgbClr val="000000"/>
                          </a:solidFill>
                          <a:effectLst/>
                          <a:latin typeface="Calibri"/>
                        </a:rPr>
                        <a:t>Improvements in Space Data delivery by FAO</a:t>
                      </a:r>
                    </a:p>
                  </a:txBody>
                  <a:tcPr marL="12602" marR="12602" marT="12602" marB="0">
                    <a:lnL>
                      <a:noFill/>
                    </a:lnL>
                    <a:lnR>
                      <a:noFill/>
                    </a:lnR>
                    <a:lnT>
                      <a:noFill/>
                    </a:lnT>
                    <a:lnB>
                      <a:noFill/>
                    </a:lnB>
                  </a:tcPr>
                </a:tc>
                <a:tc>
                  <a:txBody>
                    <a:bodyPr/>
                    <a:lstStyle/>
                    <a:p>
                      <a:pPr algn="l" fontAlgn="t"/>
                      <a:r>
                        <a:rPr lang="en-US" sz="1200" b="0" i="0" u="none" strike="noStrike">
                          <a:solidFill>
                            <a:srgbClr val="000000"/>
                          </a:solidFill>
                          <a:effectLst/>
                          <a:latin typeface="Calibri"/>
                        </a:rPr>
                        <a:t>Erik Lindquist</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30</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16:00</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16:30</a:t>
                      </a:r>
                    </a:p>
                  </a:txBody>
                  <a:tcPr marL="12602" marR="12602" marT="12602" marB="0">
                    <a:lnL>
                      <a:noFill/>
                    </a:lnL>
                    <a:lnR>
                      <a:noFill/>
                    </a:lnR>
                    <a:lnT>
                      <a:noFill/>
                    </a:lnT>
                    <a:lnB>
                      <a:noFill/>
                    </a:lnB>
                  </a:tcPr>
                </a:tc>
              </a:tr>
              <a:tr h="194069">
                <a:tc>
                  <a:txBody>
                    <a:bodyPr/>
                    <a:lstStyle/>
                    <a:p>
                      <a:pPr algn="l" fontAlgn="t"/>
                      <a:r>
                        <a:rPr lang="en-US" sz="1200" b="0" i="0" u="none" strike="noStrike">
                          <a:solidFill>
                            <a:srgbClr val="000000"/>
                          </a:solidFill>
                          <a:effectLst/>
                          <a:latin typeface="Calibri"/>
                        </a:rPr>
                        <a:t>Improvements in Australia's Inventory System</a:t>
                      </a:r>
                    </a:p>
                  </a:txBody>
                  <a:tcPr marL="12602" marR="12602" marT="12602" marB="0">
                    <a:lnL>
                      <a:noFill/>
                    </a:lnL>
                    <a:lnR>
                      <a:noFill/>
                    </a:lnR>
                    <a:lnT>
                      <a:noFill/>
                    </a:lnT>
                    <a:lnB>
                      <a:noFill/>
                    </a:lnB>
                  </a:tcPr>
                </a:tc>
                <a:tc>
                  <a:txBody>
                    <a:bodyPr/>
                    <a:lstStyle/>
                    <a:p>
                      <a:pPr algn="l" fontAlgn="t"/>
                      <a:r>
                        <a:rPr lang="en-US" sz="1200" b="0" i="0" u="none" strike="noStrike">
                          <a:solidFill>
                            <a:srgbClr val="000000"/>
                          </a:solidFill>
                          <a:effectLst/>
                          <a:latin typeface="Calibri"/>
                        </a:rPr>
                        <a:t>Shanti Reddy</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30</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16:30</a:t>
                      </a:r>
                    </a:p>
                  </a:txBody>
                  <a:tcPr marL="12602" marR="12602" marT="12602" marB="0">
                    <a:lnL>
                      <a:noFill/>
                    </a:lnL>
                    <a:lnR>
                      <a:noFill/>
                    </a:lnR>
                    <a:lnT>
                      <a:noFill/>
                    </a:lnT>
                    <a:lnB>
                      <a:noFill/>
                    </a:lnB>
                  </a:tcPr>
                </a:tc>
                <a:tc>
                  <a:txBody>
                    <a:bodyPr/>
                    <a:lstStyle/>
                    <a:p>
                      <a:pPr algn="ctr" fontAlgn="t"/>
                      <a:r>
                        <a:rPr lang="en-US" sz="1200" b="0" i="0" u="none" strike="noStrike">
                          <a:solidFill>
                            <a:srgbClr val="000000"/>
                          </a:solidFill>
                          <a:effectLst/>
                          <a:latin typeface="Calibri"/>
                        </a:rPr>
                        <a:t>17:00</a:t>
                      </a:r>
                    </a:p>
                  </a:txBody>
                  <a:tcPr marL="12602" marR="12602" marT="12602" marB="0">
                    <a:lnL>
                      <a:noFill/>
                    </a:lnL>
                    <a:lnR>
                      <a:noFill/>
                    </a:lnR>
                    <a:lnT>
                      <a:noFill/>
                    </a:lnT>
                    <a:lnB>
                      <a:noFill/>
                    </a:lnB>
                  </a:tcPr>
                </a:tc>
              </a:tr>
              <a:tr h="194069">
                <a:tc>
                  <a:txBody>
                    <a:bodyPr/>
                    <a:lstStyle/>
                    <a:p>
                      <a:pPr algn="l" fontAlgn="t"/>
                      <a:r>
                        <a:rPr lang="en-US" sz="1200" b="0" i="0" u="none" strike="noStrike">
                          <a:solidFill>
                            <a:srgbClr val="FFFFFF"/>
                          </a:solidFill>
                          <a:effectLst/>
                          <a:latin typeface="Calibri"/>
                        </a:rPr>
                        <a:t>Transport (Nielsen Park -&gt; Coogee)</a:t>
                      </a:r>
                    </a:p>
                  </a:txBody>
                  <a:tcPr marL="12602" marR="12602" marT="12602" marB="0">
                    <a:lnL>
                      <a:noFill/>
                    </a:lnL>
                    <a:lnR>
                      <a:noFill/>
                    </a:lnR>
                    <a:lnT>
                      <a:noFill/>
                    </a:lnT>
                    <a:lnB>
                      <a:noFill/>
                    </a:lnB>
                    <a:solidFill>
                      <a:srgbClr val="0070C0"/>
                    </a:solidFill>
                  </a:tcPr>
                </a:tc>
                <a:tc>
                  <a:txBody>
                    <a:bodyPr/>
                    <a:lstStyle/>
                    <a:p>
                      <a:pPr algn="l" fontAlgn="t"/>
                      <a:r>
                        <a:rPr lang="en-US" sz="1200" b="0" i="0" u="none" strike="noStrike">
                          <a:solidFill>
                            <a:srgbClr val="FFFFFF"/>
                          </a:solidFill>
                          <a:effectLst/>
                          <a:latin typeface="Calibri"/>
                        </a:rPr>
                        <a:t> </a:t>
                      </a:r>
                    </a:p>
                  </a:txBody>
                  <a:tcPr marL="12602" marR="12602" marT="12602" marB="0">
                    <a:lnL>
                      <a:noFill/>
                    </a:lnL>
                    <a:lnR>
                      <a:noFill/>
                    </a:lnR>
                    <a:lnT>
                      <a:noFill/>
                    </a:lnT>
                    <a:lnB>
                      <a:noFill/>
                    </a:lnB>
                    <a:solidFill>
                      <a:srgbClr val="0070C0"/>
                    </a:solidFill>
                  </a:tcPr>
                </a:tc>
                <a:tc>
                  <a:txBody>
                    <a:bodyPr/>
                    <a:lstStyle/>
                    <a:p>
                      <a:pPr algn="ctr" fontAlgn="t"/>
                      <a:r>
                        <a:rPr lang="en-US" sz="1200" b="0" i="0" u="none" strike="noStrike">
                          <a:solidFill>
                            <a:srgbClr val="FFFFFF"/>
                          </a:solidFill>
                          <a:effectLst/>
                          <a:latin typeface="Calibri"/>
                        </a:rPr>
                        <a:t>30</a:t>
                      </a:r>
                    </a:p>
                  </a:txBody>
                  <a:tcPr marL="12602" marR="12602" marT="12602" marB="0">
                    <a:lnL>
                      <a:noFill/>
                    </a:lnL>
                    <a:lnR>
                      <a:noFill/>
                    </a:lnR>
                    <a:lnT>
                      <a:noFill/>
                    </a:lnT>
                    <a:lnB>
                      <a:noFill/>
                    </a:lnB>
                    <a:solidFill>
                      <a:srgbClr val="0070C0"/>
                    </a:solidFill>
                  </a:tcPr>
                </a:tc>
                <a:tc>
                  <a:txBody>
                    <a:bodyPr/>
                    <a:lstStyle/>
                    <a:p>
                      <a:pPr algn="ctr" fontAlgn="t"/>
                      <a:r>
                        <a:rPr lang="en-US" sz="1200" b="0" i="0" u="none" strike="noStrike">
                          <a:solidFill>
                            <a:srgbClr val="FFFFFF"/>
                          </a:solidFill>
                          <a:effectLst/>
                          <a:latin typeface="Calibri"/>
                        </a:rPr>
                        <a:t>17:15</a:t>
                      </a:r>
                    </a:p>
                  </a:txBody>
                  <a:tcPr marL="12602" marR="12602" marT="12602" marB="0">
                    <a:lnL>
                      <a:noFill/>
                    </a:lnL>
                    <a:lnR>
                      <a:noFill/>
                    </a:lnR>
                    <a:lnT>
                      <a:noFill/>
                    </a:lnT>
                    <a:lnB>
                      <a:noFill/>
                    </a:lnB>
                    <a:solidFill>
                      <a:srgbClr val="0070C0"/>
                    </a:solidFill>
                  </a:tcPr>
                </a:tc>
                <a:tc>
                  <a:txBody>
                    <a:bodyPr/>
                    <a:lstStyle/>
                    <a:p>
                      <a:pPr algn="ctr" fontAlgn="t"/>
                      <a:r>
                        <a:rPr lang="en-US" sz="1200" b="0" i="0" u="none" strike="noStrike" dirty="0">
                          <a:solidFill>
                            <a:srgbClr val="FFFFFF"/>
                          </a:solidFill>
                          <a:effectLst/>
                          <a:latin typeface="Calibri"/>
                        </a:rPr>
                        <a:t>17:45</a:t>
                      </a:r>
                    </a:p>
                  </a:txBody>
                  <a:tcPr marL="12602" marR="12602" marT="12602" marB="0">
                    <a:lnL>
                      <a:noFill/>
                    </a:lnL>
                    <a:lnR>
                      <a:noFill/>
                    </a:lnR>
                    <a:lnT>
                      <a:noFill/>
                    </a:lnT>
                    <a:lnB>
                      <a:noFill/>
                    </a:lnB>
                    <a:solidFill>
                      <a:srgbClr val="0070C0"/>
                    </a:solidFill>
                  </a:tcPr>
                </a:tc>
              </a:tr>
            </a:tbl>
          </a:graphicData>
        </a:graphic>
      </p:graphicFrame>
    </p:spTree>
    <p:extLst>
      <p:ext uri="{BB962C8B-B14F-4D97-AF65-F5344CB8AC3E}">
        <p14:creationId xmlns:p14="http://schemas.microsoft.com/office/powerpoint/2010/main" val="344948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Agenda (3/</a:t>
            </a:r>
            <a:r>
              <a:rPr lang="en-US" dirty="0"/>
              <a:t>6</a:t>
            </a:r>
            <a:r>
              <a:rPr lang="en-US" dirty="0" smtClean="0"/>
              <a:t>)</a:t>
            </a:r>
            <a:endParaRPr lang="en-US" dirty="0"/>
          </a:p>
        </p:txBody>
      </p:sp>
      <p:sp>
        <p:nvSpPr>
          <p:cNvPr id="3" name="Footer Placeholder 2"/>
          <p:cNvSpPr>
            <a:spLocks noGrp="1"/>
          </p:cNvSpPr>
          <p:nvPr>
            <p:ph type="ftr" sz="quarter" idx="11"/>
          </p:nvPr>
        </p:nvSpPr>
        <p:spPr/>
        <p:txBody>
          <a:body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4</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5" name="Slide Number Placeholder 4"/>
          <p:cNvSpPr>
            <a:spLocks noGrp="1"/>
          </p:cNvSpPr>
          <p:nvPr>
            <p:ph type="sldNum" sz="quarter" idx="12"/>
          </p:nvPr>
        </p:nvSpPr>
        <p:spPr/>
        <p:txBody>
          <a:bodyPr/>
          <a:lstStyle/>
          <a:p>
            <a:pPr algn="ctr"/>
            <a:fld id="{82D36AB3-2316-484A-8EF9-67EFC1B9B32B}" type="slidenum">
              <a:rPr lang="en-US" smtClean="0"/>
              <a:pPr algn="ctr"/>
              <a:t>9</a:t>
            </a:fld>
            <a:endParaRPr lang="en-US" dirty="0"/>
          </a:p>
        </p:txBody>
      </p:sp>
      <p:pic>
        <p:nvPicPr>
          <p:cNvPr id="10" name="Picture 9"/>
          <p:cNvPicPr>
            <a:picLocks noChangeAspect="1"/>
          </p:cNvPicPr>
          <p:nvPr/>
        </p:nvPicPr>
        <p:blipFill rotWithShape="1">
          <a:blip r:embed="rId2"/>
          <a:srcRect l="1449" r="7451"/>
          <a:stretch/>
        </p:blipFill>
        <p:spPr>
          <a:xfrm>
            <a:off x="1821416" y="1073058"/>
            <a:ext cx="5149192" cy="4942137"/>
          </a:xfrm>
          <a:prstGeom prst="rect">
            <a:avLst/>
          </a:prstGeom>
        </p:spPr>
      </p:pic>
    </p:spTree>
    <p:extLst>
      <p:ext uri="{BB962C8B-B14F-4D97-AF65-F5344CB8AC3E}">
        <p14:creationId xmlns:p14="http://schemas.microsoft.com/office/powerpoint/2010/main" val="299579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TotalTime>
  <Words>1412</Words>
  <Application>Microsoft Macintosh PowerPoint</Application>
  <PresentationFormat>On-screen Show (4:3)</PresentationFormat>
  <Paragraphs>287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SDCG-7 Meeting Introduction &amp; Objectives</vt:lpstr>
      <vt:lpstr>Historical Context</vt:lpstr>
      <vt:lpstr>SDCG-7 Objectives</vt:lpstr>
      <vt:lpstr>SDCG-7 Objectives</vt:lpstr>
      <vt:lpstr>SDCG-7 Objectives</vt:lpstr>
      <vt:lpstr>Objectives By SDCG-7 Session</vt:lpstr>
      <vt:lpstr>Agenda (1/6)</vt:lpstr>
      <vt:lpstr>Agenda (2/6)</vt:lpstr>
      <vt:lpstr>Agenda (3/6)</vt:lpstr>
      <vt:lpstr>Agenda (4/6)</vt:lpstr>
      <vt:lpstr>Agenda (5/6)</vt:lpstr>
      <vt:lpstr>Agenda (6/6)</vt:lpstr>
      <vt:lpstr>Socials</vt:lpstr>
      <vt:lpstr>Coogee Pavilion</vt:lpstr>
      <vt:lpstr>Local Taphouse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Steventon</dc:creator>
  <cp:lastModifiedBy>Stephen Ward</cp:lastModifiedBy>
  <cp:revision>26</cp:revision>
  <dcterms:created xsi:type="dcterms:W3CDTF">2015-02-13T06:47:15Z</dcterms:created>
  <dcterms:modified xsi:type="dcterms:W3CDTF">2015-02-24T07:17:13Z</dcterms:modified>
</cp:coreProperties>
</file>