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6"/>
  </p:notesMasterIdLst>
  <p:handoutMasterIdLst>
    <p:handoutMasterId r:id="rId7"/>
  </p:handoutMasterIdLst>
  <p:sldIdLst>
    <p:sldId id="256" r:id="rId2"/>
    <p:sldId id="333" r:id="rId3"/>
    <p:sldId id="337" r:id="rId4"/>
    <p:sldId id="334" r:id="rId5"/>
  </p:sldIdLst>
  <p:sldSz cx="9144000" cy="6858000" type="screen4x3"/>
  <p:notesSz cx="6705600" cy="10058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rgbClr val="999933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9900"/>
    <a:srgbClr val="999933"/>
    <a:srgbClr val="5774BD"/>
    <a:srgbClr val="DDDDDD"/>
    <a:srgbClr val="EFEDE5"/>
    <a:srgbClr val="6781C3"/>
    <a:srgbClr val="FA0600"/>
    <a:srgbClr val="A1F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0" autoAdjust="0"/>
    <p:restoredTop sz="88551" autoAdjust="0"/>
  </p:normalViewPr>
  <p:slideViewPr>
    <p:cSldViewPr snapToGrid="0">
      <p:cViewPr varScale="1">
        <p:scale>
          <a:sx n="88" d="100"/>
          <a:sy n="88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5125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8888" y="0"/>
            <a:ext cx="2905125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455A063B-7019-452A-BC0D-1D86A9C0F793}" type="datetimeFigureOut">
              <a:rPr lang="en-GB"/>
              <a:pPr>
                <a:defRPr/>
              </a:pPr>
              <a:t>06/03/2015</a:t>
            </a:fld>
            <a:endParaRPr lang="en-GB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3575"/>
            <a:ext cx="2905125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8888" y="9553575"/>
            <a:ext cx="2905125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4708E8AB-40E0-40C7-9328-F77FE96B0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250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512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98888" y="0"/>
            <a:ext cx="2905125" cy="503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7BCF07B2-2BF4-4A2C-A1CD-B2DBD9F306EE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9925" y="4778375"/>
            <a:ext cx="536575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0512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98888" y="9553575"/>
            <a:ext cx="2905125" cy="5032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6F0E1E8A-35BE-43DF-889A-F8F88AB30FE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070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ictur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38550"/>
            <a:ext cx="91440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icture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7550" y="0"/>
            <a:ext cx="33464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Picture10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6050" y="179388"/>
            <a:ext cx="29860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079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08275"/>
            <a:ext cx="7775575" cy="7921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74B1C-CE9A-4ABA-9816-C770210896E7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EC0C-8422-43AD-B91D-314E123391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9E5F-AC05-4EA1-866B-FB4F042AFFEF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895D-4573-42F8-8390-677A9C63C5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9E72-BF8C-4A53-87A8-51C8D6B9BD8D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2BFED-3899-47CC-B5C3-57E9323D7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29E6-A8AF-475F-B1C4-A8DF6E335664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AD38C-B3F7-421C-A781-B2049AF75F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E5FC-0AB2-4083-B437-073341A86426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47C20-6425-409D-AEE8-CD6C5E72E3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00B58-3AC5-4239-87E4-24E6901B2140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8F853-09CE-4009-B64D-64803935BD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15F46-A21B-4E5B-A37E-2B2748584D4E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3919F-9B3C-4C11-8D0D-DFBFFD6CFF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8B875-6362-418D-8D2F-B2A6D7B7EC51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5AE38-06DC-4C6A-A5AB-C2AB585B8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3FCB-6A0A-463C-8D2A-3219CCBCDB7A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15F47-D088-4173-A997-DF02403CC6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E92C9-A4B7-483E-894E-E7CBAD554FD4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B7B8-08F8-408D-8B31-8C0A7D760F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5"/>
            <a:ext cx="82296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1"/>
                </a:solidFill>
                <a:ea typeface="MS PGothic" charset="0"/>
                <a:cs typeface="+mn-cs"/>
              </a:defRPr>
            </a:lvl1pPr>
          </a:lstStyle>
          <a:p>
            <a:pPr>
              <a:defRPr/>
            </a:pPr>
            <a:fld id="{566C7DC4-FDE8-402F-8168-1B281DACD3F4}" type="datetime1">
              <a:rPr lang="nb-NO"/>
              <a:pPr>
                <a:defRPr/>
              </a:pPr>
              <a:t>06.03.2015</a:t>
            </a:fld>
            <a:endParaRPr lang="en-GB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ea typeface="MS PGothic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ea typeface="MS PGothic" charset="0"/>
                <a:cs typeface="+mn-cs"/>
              </a:defRPr>
            </a:lvl1pPr>
          </a:lstStyle>
          <a:p>
            <a:pPr>
              <a:defRPr/>
            </a:pPr>
            <a:fld id="{6ADD59C5-0401-4FBE-8A1F-28146FCFE4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6" descr="Picture10"/>
          <p:cNvPicPr>
            <a:picLocks noChangeAspect="1" noChangeArrowheads="1"/>
          </p:cNvPicPr>
          <p:nvPr/>
        </p:nvPicPr>
        <p:blipFill>
          <a:blip r:embed="rId13"/>
          <a:srcRect r="54807"/>
          <a:stretch>
            <a:fillRect/>
          </a:stretch>
        </p:blipFill>
        <p:spPr bwMode="auto">
          <a:xfrm>
            <a:off x="146050" y="177800"/>
            <a:ext cx="13493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Picture1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9354"/>
          <a:stretch>
            <a:fillRect/>
          </a:stretch>
        </p:blipFill>
        <p:spPr bwMode="auto">
          <a:xfrm>
            <a:off x="8018463" y="74613"/>
            <a:ext cx="10255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4" r:id="rId2"/>
    <p:sldLayoutId id="2147483853" r:id="rId3"/>
    <p:sldLayoutId id="2147483852" r:id="rId4"/>
    <p:sldLayoutId id="2147483851" r:id="rId5"/>
    <p:sldLayoutId id="2147483850" r:id="rId6"/>
    <p:sldLayoutId id="2147483849" r:id="rId7"/>
    <p:sldLayoutId id="2147483848" r:id="rId8"/>
    <p:sldLayoutId id="2147483847" r:id="rId9"/>
    <p:sldLayoutId id="2147483846" r:id="rId10"/>
    <p:sldLayoutId id="2147483845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138683" y="6580498"/>
            <a:ext cx="1125537" cy="21748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7BA2255-1C91-40F9-9226-20E2D6FCA320}" type="datetime1">
              <a:rPr lang="nb-NO" sz="900" smtClean="0">
                <a:solidFill>
                  <a:srgbClr val="B9B4B1"/>
                </a:solidFill>
                <a:ea typeface="ＭＳ Ｐゴシック" pitchFamily="34" charset="-128"/>
              </a:rPr>
              <a:pPr/>
              <a:t>06.03.2015</a:t>
            </a:fld>
            <a:endParaRPr lang="nb-NO" sz="900" smtClean="0">
              <a:solidFill>
                <a:srgbClr val="B9B4B1"/>
              </a:solidFill>
              <a:ea typeface="ＭＳ Ｐゴシック" pitchFamily="34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48850" y="1044714"/>
            <a:ext cx="8466725" cy="1370013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rgbClr val="1F497D"/>
                </a:solidFill>
                <a:latin typeface="Calibri" charset="0"/>
                <a:ea typeface="ＭＳ Ｐゴシック" charset="0"/>
                <a:cs typeface="ＭＳ Ｐゴシック" charset="0"/>
              </a:rPr>
              <a:t>GFOI R&amp;D </a:t>
            </a:r>
            <a:r>
              <a:rPr lang="en-US" sz="3200">
                <a:solidFill>
                  <a:srgbClr val="1F497D"/>
                </a:solidFill>
                <a:latin typeface="Calibri" charset="0"/>
                <a:ea typeface="ＭＳ Ｐゴシック" charset="0"/>
                <a:cs typeface="ＭＳ Ｐゴシック" charset="0"/>
              </a:rPr>
              <a:t>Component </a:t>
            </a:r>
            <a:r>
              <a:rPr lang="en-US" sz="3200" smtClean="0">
                <a:solidFill>
                  <a:srgbClr val="1F497D"/>
                </a:solidFill>
                <a:latin typeface="Calibri" charset="0"/>
                <a:ea typeface="ＭＳ Ｐゴシック" charset="0"/>
                <a:cs typeface="ＭＳ Ｐゴシック" charset="0"/>
              </a:rPr>
              <a:t>- Report</a:t>
            </a:r>
            <a:endParaRPr lang="en-US" sz="2400" b="0" i="1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4729" y="1956844"/>
            <a:ext cx="8443913" cy="1023938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b="0" dirty="0">
              <a:solidFill>
                <a:srgbClr val="008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en-US" b="0" dirty="0" smtClean="0">
                <a:solidFill>
                  <a:srgbClr val="008000"/>
                </a:solidFill>
                <a:latin typeface="Calibri" charset="0"/>
                <a:ea typeface="ＭＳ Ｐゴシック" charset="0"/>
                <a:cs typeface="ＭＳ Ｐゴシック" charset="0"/>
              </a:rPr>
              <a:t>Ake Rosenqvist, Anthea Mitchell, Alex Held</a:t>
            </a:r>
            <a:endParaRPr lang="en-US" sz="1050" b="0" dirty="0">
              <a:solidFill>
                <a:srgbClr val="008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endParaRPr lang="en-US" sz="1000" i="1" dirty="0" smtClean="0">
              <a:solidFill>
                <a:srgbClr val="008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alibri" charset="0"/>
                <a:ea typeface="ＭＳ Ｐゴシック" charset="0"/>
                <a:cs typeface="ＭＳ Ｐゴシック" charset="0"/>
              </a:rPr>
              <a:t>Prepared in collaboration with </a:t>
            </a:r>
          </a:p>
          <a:p>
            <a:pPr>
              <a:spcBef>
                <a:spcPct val="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alibri" charset="0"/>
                <a:ea typeface="ＭＳ Ｐゴシック" charset="0"/>
                <a:cs typeface="ＭＳ Ｐゴシック" charset="0"/>
              </a:rPr>
              <a:t>Brice Mora (GOFC-GOLD) and Frank Martin Seifert (ESA)</a:t>
            </a:r>
            <a:endParaRPr lang="en-US" sz="1600" b="0" dirty="0">
              <a:solidFill>
                <a:srgbClr val="008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143250" y="6229977"/>
            <a:ext cx="49498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 i="1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GFOI Components meetings</a:t>
            </a:r>
            <a:endParaRPr lang="en-US" sz="1600" i="1" dirty="0">
              <a:solidFill>
                <a:schemeClr val="bg1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r"/>
            <a:r>
              <a:rPr lang="en-US" sz="1600" i="1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Sydney, Australia, March 2-6, 2015</a:t>
            </a:r>
            <a:endParaRPr lang="en-US" sz="1600" i="1" dirty="0">
              <a:solidFill>
                <a:schemeClr val="bg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DE7A27-7878-4CF3-9116-FFF3B36DF950}" type="slidenum">
              <a:rPr lang="en-US" sz="120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</a:rPr>
              <a:pPr/>
              <a:t>2</a:t>
            </a:fld>
            <a:endParaRPr lang="en-US" sz="120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03200" y="1109250"/>
            <a:ext cx="8661400" cy="4531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1800" b="1" i="1" dirty="0" smtClean="0">
                <a:latin typeface="Arial"/>
                <a:cs typeface="Arial"/>
              </a:rPr>
              <a:t>1.	Launch </a:t>
            </a:r>
            <a:r>
              <a:rPr lang="en-US" sz="1800" b="1" i="1" dirty="0">
                <a:latin typeface="Arial"/>
                <a:cs typeface="Arial"/>
              </a:rPr>
              <a:t>of R&amp;D </a:t>
            </a:r>
            <a:r>
              <a:rPr lang="en-US" sz="1800" b="1" i="1" dirty="0" err="1">
                <a:latin typeface="Arial"/>
                <a:cs typeface="Arial"/>
              </a:rPr>
              <a:t>programme</a:t>
            </a:r>
            <a:r>
              <a:rPr lang="en-US" sz="1800" b="1" i="1" dirty="0">
                <a:latin typeface="Arial"/>
                <a:cs typeface="Arial"/>
              </a:rPr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- Establishment of agreements with R&amp;D teams outlining responsibilities 	and time schedules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	- Consolidation of requests for satellite observations for the SDCG 	Element-3 Strategy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	Timeframe: April 2015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 smtClean="0">
                <a:latin typeface="Arial"/>
                <a:cs typeface="Arial"/>
              </a:rPr>
              <a:t>2.	Coordination </a:t>
            </a:r>
            <a:r>
              <a:rPr lang="en-US" sz="1800" b="1" i="1" dirty="0">
                <a:latin typeface="Arial"/>
                <a:cs typeface="Arial"/>
              </a:rPr>
              <a:t>of R&amp;D activity </a:t>
            </a:r>
            <a:endParaRPr lang="en-US" sz="1800" b="1" i="1" dirty="0" smtClean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	- </a:t>
            </a:r>
            <a:r>
              <a:rPr lang="en-US" sz="1800" dirty="0" smtClean="0">
                <a:latin typeface="Arial"/>
              </a:rPr>
              <a:t>Manage participating (external) research teams and coordinate 	reporting and communication of results to space agencies and other 	GFOI components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>
                <a:latin typeface="Arial"/>
              </a:rPr>
              <a:t>	- Interface between research teams and SDCG and CEOS space agencies.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>
              <a:latin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i="1" dirty="0" smtClean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Timeframe: Continuous during 2015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b="1" dirty="0" smtClean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 smtClean="0">
                <a:latin typeface="Arial"/>
                <a:cs typeface="Arial"/>
              </a:rPr>
              <a:t>3.	Coordinate </a:t>
            </a:r>
            <a:r>
              <a:rPr lang="en-US" sz="1800" b="1" i="1" dirty="0">
                <a:latin typeface="Arial"/>
                <a:cs typeface="Arial"/>
              </a:rPr>
              <a:t>Expert workshops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- Coordinate </a:t>
            </a:r>
            <a:r>
              <a:rPr lang="en-US" sz="1800" dirty="0">
                <a:latin typeface="Arial"/>
                <a:cs typeface="Arial"/>
              </a:rPr>
              <a:t>at least one Expert workshop on key Priority R&amp;D Topics </a:t>
            </a:r>
            <a:r>
              <a:rPr lang="en-US" sz="1800" dirty="0" smtClean="0">
                <a:latin typeface="Arial"/>
                <a:cs typeface="Arial"/>
              </a:rPr>
              <a:t>	during </a:t>
            </a:r>
            <a:r>
              <a:rPr lang="en-US" sz="1800" dirty="0">
                <a:latin typeface="Arial"/>
                <a:cs typeface="Arial"/>
              </a:rPr>
              <a:t>2015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	Tentative </a:t>
            </a:r>
            <a:r>
              <a:rPr lang="en-US" sz="1800" dirty="0">
                <a:latin typeface="Arial"/>
                <a:cs typeface="Arial"/>
              </a:rPr>
              <a:t>host: CONABIO, Mexico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Timeframe: Q3 2015 (TBC</a:t>
            </a:r>
            <a:r>
              <a:rPr lang="en-US" sz="1800" dirty="0" smtClean="0">
                <a:latin typeface="Arial"/>
                <a:cs typeface="Arial"/>
              </a:rPr>
              <a:t>)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3589"/>
            <a:ext cx="9144000" cy="77628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rgbClr val="6781C3"/>
                </a:solidFill>
                <a:latin typeface="Arial" charset="0"/>
              </a:rPr>
              <a:t>Proposed R&amp;D Plan for 2015+</a:t>
            </a:r>
            <a:endParaRPr lang="en-US" sz="2000" dirty="0" smtClean="0">
              <a:solidFill>
                <a:srgbClr val="6781C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46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DE7A27-7878-4CF3-9116-FFF3B36DF950}" type="slidenum">
              <a:rPr lang="en-US" sz="120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</a:rPr>
              <a:pPr/>
              <a:t>3</a:t>
            </a:fld>
            <a:endParaRPr lang="en-US" sz="120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03200" y="1109250"/>
            <a:ext cx="8661400" cy="5570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 smtClean="0">
                <a:latin typeface="Arial"/>
                <a:cs typeface="Arial"/>
              </a:rPr>
              <a:t>4.	Update </a:t>
            </a:r>
            <a:r>
              <a:rPr lang="en-US" sz="1800" b="1" i="1" dirty="0">
                <a:latin typeface="Arial"/>
                <a:cs typeface="Arial"/>
              </a:rPr>
              <a:t>of R&amp;D Review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- Continuous </a:t>
            </a:r>
            <a:r>
              <a:rPr lang="en-US" sz="1800" dirty="0">
                <a:latin typeface="Arial"/>
                <a:cs typeface="Arial"/>
              </a:rPr>
              <a:t>review of scientific literature and reports (i.e., 'science </a:t>
            </a:r>
            <a:r>
              <a:rPr lang="en-US" sz="1800" dirty="0" smtClean="0">
                <a:latin typeface="Arial"/>
                <a:cs typeface="Arial"/>
              </a:rPr>
              <a:t>	scanning</a:t>
            </a:r>
            <a:r>
              <a:rPr lang="en-US" sz="1800" dirty="0">
                <a:latin typeface="Arial"/>
                <a:cs typeface="Arial"/>
              </a:rPr>
              <a:t>') for methods and approaches that </a:t>
            </a:r>
            <a:r>
              <a:rPr lang="en-US" sz="1800" dirty="0" smtClean="0">
                <a:latin typeface="Arial"/>
                <a:cs typeface="Arial"/>
              </a:rPr>
              <a:t>can be considered </a:t>
            </a:r>
            <a:r>
              <a:rPr lang="en-US" sz="1800" dirty="0">
                <a:latin typeface="Arial"/>
                <a:cs typeface="Arial"/>
              </a:rPr>
              <a:t>operational, </a:t>
            </a:r>
            <a:r>
              <a:rPr lang="en-US" sz="1800" dirty="0" smtClean="0">
                <a:latin typeface="Arial"/>
                <a:cs typeface="Arial"/>
              </a:rPr>
              <a:t>	and </a:t>
            </a:r>
            <a:r>
              <a:rPr lang="en-US" sz="1800" dirty="0">
                <a:latin typeface="Arial"/>
                <a:cs typeface="Arial"/>
              </a:rPr>
              <a:t>that have been developed </a:t>
            </a:r>
            <a:r>
              <a:rPr lang="en-US" sz="1800" dirty="0" smtClean="0">
                <a:latin typeface="Arial"/>
                <a:cs typeface="Arial"/>
              </a:rPr>
              <a:t>outside </a:t>
            </a:r>
            <a:r>
              <a:rPr lang="en-US" sz="1800" dirty="0">
                <a:latin typeface="Arial"/>
                <a:cs typeface="Arial"/>
              </a:rPr>
              <a:t>of the GFOI R&amp;D </a:t>
            </a:r>
            <a:r>
              <a:rPr lang="en-US" sz="1800" dirty="0" err="1">
                <a:latin typeface="Arial"/>
                <a:cs typeface="Arial"/>
              </a:rPr>
              <a:t>programme</a:t>
            </a:r>
            <a:r>
              <a:rPr lang="en-US" sz="1800" dirty="0">
                <a:latin typeface="Arial"/>
                <a:cs typeface="Arial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Timeframe: Annual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 smtClean="0">
                <a:latin typeface="Arial"/>
                <a:cs typeface="Arial"/>
              </a:rPr>
              <a:t>5.	Liaison </a:t>
            </a:r>
            <a:r>
              <a:rPr lang="en-US" sz="1800" b="1" i="1" dirty="0">
                <a:latin typeface="Arial"/>
                <a:cs typeface="Arial"/>
              </a:rPr>
              <a:t>with other GFOI components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- Liaison </a:t>
            </a:r>
            <a:r>
              <a:rPr lang="en-US" sz="1800" dirty="0">
                <a:latin typeface="Arial"/>
                <a:cs typeface="Arial"/>
              </a:rPr>
              <a:t>with the SDCG, MGD and Capacity Building components to </a:t>
            </a:r>
            <a:r>
              <a:rPr lang="en-US" sz="1800" dirty="0" smtClean="0">
                <a:latin typeface="Arial"/>
                <a:cs typeface="Arial"/>
              </a:rPr>
              <a:t>	improve </a:t>
            </a:r>
            <a:r>
              <a:rPr lang="en-US" sz="1800" dirty="0">
                <a:latin typeface="Arial"/>
                <a:cs typeface="Arial"/>
              </a:rPr>
              <a:t>awareness of, and encourage their input to the R&amp;D </a:t>
            </a:r>
            <a:r>
              <a:rPr lang="en-US" sz="1800" dirty="0" smtClean="0">
                <a:latin typeface="Arial"/>
                <a:cs typeface="Arial"/>
              </a:rPr>
              <a:t>	</a:t>
            </a:r>
            <a:r>
              <a:rPr lang="en-US" sz="1800" dirty="0" err="1" smtClean="0">
                <a:latin typeface="Arial"/>
                <a:cs typeface="Arial"/>
              </a:rPr>
              <a:t>programme</a:t>
            </a:r>
            <a:r>
              <a:rPr lang="en-US" sz="1800" dirty="0">
                <a:latin typeface="Arial"/>
                <a:cs typeface="Arial"/>
              </a:rPr>
              <a:t>, and facilitate contributions to the MGD and future training </a:t>
            </a:r>
            <a:r>
              <a:rPr lang="en-US" sz="1800" dirty="0" smtClean="0">
                <a:latin typeface="Arial"/>
                <a:cs typeface="Arial"/>
              </a:rPr>
              <a:t>	</a:t>
            </a:r>
            <a:r>
              <a:rPr lang="en-US" sz="1800" dirty="0" err="1" smtClean="0">
                <a:latin typeface="Arial"/>
                <a:cs typeface="Arial"/>
              </a:rPr>
              <a:t>programmes</a:t>
            </a:r>
            <a:r>
              <a:rPr lang="en-US" sz="1800" dirty="0">
                <a:latin typeface="Arial"/>
                <a:cs typeface="Arial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	Timeframe</a:t>
            </a:r>
            <a:r>
              <a:rPr lang="en-US" sz="1800" dirty="0">
                <a:latin typeface="Arial"/>
                <a:cs typeface="Arial"/>
              </a:rPr>
              <a:t>: Continuous during 2015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3589"/>
            <a:ext cx="9144000" cy="77628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rgbClr val="6781C3"/>
                </a:solidFill>
                <a:latin typeface="Arial" charset="0"/>
              </a:rPr>
              <a:t>Proposed R&amp;D Plan for 2015+</a:t>
            </a:r>
            <a:endParaRPr lang="en-US" sz="2000" dirty="0" smtClean="0">
              <a:solidFill>
                <a:srgbClr val="6781C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744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DE7A27-7878-4CF3-9116-FFF3B36DF950}" type="slidenum">
              <a:rPr lang="en-US" sz="120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</a:rPr>
              <a:pPr/>
              <a:t>4</a:t>
            </a:fld>
            <a:endParaRPr lang="en-US" sz="120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33645" y="998564"/>
            <a:ext cx="8441279" cy="572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US" sz="1000" dirty="0" smtClean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/>
              </a:rPr>
              <a:t>GFOI R&amp;D Plan: </a:t>
            </a:r>
            <a:endParaRPr lang="en-US" b="1" dirty="0">
              <a:latin typeface="Arial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/>
              </a:rPr>
              <a:t>P</a:t>
            </a:r>
            <a:r>
              <a:rPr lang="en-US" dirty="0" smtClean="0">
                <a:latin typeface="Arial"/>
              </a:rPr>
              <a:t>rovided </a:t>
            </a:r>
            <a:r>
              <a:rPr lang="en-US" dirty="0">
                <a:latin typeface="Arial"/>
              </a:rPr>
              <a:t>to GFOI Leads for consideration and feed-back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/>
                <a:cs typeface="Arial"/>
              </a:rPr>
              <a:t>Governance: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/>
                <a:cs typeface="Arial"/>
              </a:rPr>
              <a:t>Since February 2015 </a:t>
            </a:r>
            <a:r>
              <a:rPr lang="en-US" b="1" dirty="0" smtClean="0">
                <a:latin typeface="Arial"/>
                <a:cs typeface="Arial"/>
              </a:rPr>
              <a:t>no Lead </a:t>
            </a:r>
            <a:r>
              <a:rPr lang="en-US" dirty="0" smtClean="0">
                <a:latin typeface="Arial"/>
                <a:cs typeface="Arial"/>
              </a:rPr>
              <a:t>for R&amp;D Component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/>
                <a:cs typeface="Arial"/>
              </a:rPr>
              <a:t>Critical: Leads to assure transition of Lead for R&amp;D component without gaps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/>
                <a:cs typeface="Arial"/>
              </a:rPr>
              <a:t>Positive </a:t>
            </a:r>
            <a:r>
              <a:rPr lang="en-US" dirty="0">
                <a:latin typeface="Arial"/>
                <a:cs typeface="Arial"/>
              </a:rPr>
              <a:t>to </a:t>
            </a:r>
            <a:r>
              <a:rPr lang="en-US" dirty="0" smtClean="0">
                <a:latin typeface="Arial"/>
                <a:cs typeface="Arial"/>
              </a:rPr>
              <a:t>option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b="1" dirty="0">
                <a:latin typeface="Arial"/>
                <a:cs typeface="Arial"/>
              </a:rPr>
              <a:t>GOFC-GOLD LC Office </a:t>
            </a:r>
            <a:r>
              <a:rPr lang="en-US" dirty="0">
                <a:latin typeface="Arial"/>
                <a:cs typeface="Arial"/>
              </a:rPr>
              <a:t>as </a:t>
            </a:r>
            <a:r>
              <a:rPr lang="en-US" dirty="0" smtClean="0">
                <a:latin typeface="Arial"/>
                <a:cs typeface="Arial"/>
              </a:rPr>
              <a:t>lead for R&amp;D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b="1" dirty="0" smtClean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/>
                <a:cs typeface="Arial"/>
              </a:rPr>
              <a:t>Funding: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/>
                <a:cs typeface="Arial"/>
              </a:rPr>
              <a:t>Leads need to re-establish funding mechanism without further delay to assure coordination of R&amp;D component</a:t>
            </a:r>
          </a:p>
          <a:p>
            <a:pPr lvl="1">
              <a:lnSpc>
                <a:spcPct val="90000"/>
              </a:lnSpc>
            </a:pP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/>
              </a:rPr>
              <a:t>Membership: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/>
              </a:rPr>
              <a:t>Current R&amp;D coordination membership proposed to be maintained</a:t>
            </a:r>
          </a:p>
          <a:p>
            <a:pPr lvl="1">
              <a:lnSpc>
                <a:spcPct val="90000"/>
              </a:lnSpc>
            </a:pPr>
            <a:endParaRPr lang="en-US" sz="1800" b="1" dirty="0">
              <a:latin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64225"/>
            <a:ext cx="9144000" cy="77628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rgbClr val="6781C3"/>
                </a:solidFill>
                <a:latin typeface="Arial" charset="0"/>
              </a:rPr>
              <a:t>R&amp;D Component – Open issues</a:t>
            </a:r>
            <a:endParaRPr lang="en-US" sz="2000" dirty="0" smtClean="0">
              <a:solidFill>
                <a:srgbClr val="6781C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522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OI">
  <a:themeElements>
    <a:clrScheme name="GFO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OI">
      <a:majorFont>
        <a:latin typeface="Arial Narrow"/>
        <a:ea typeface="ＭＳ Ｐゴシック"/>
        <a:cs typeface="Arial"/>
      </a:majorFont>
      <a:minorFont>
        <a:latin typeface="Arial Narrow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sz="3200" b="0" i="0" u="none" strike="noStrike" cap="none" normalizeH="0" baseline="0">
            <a:ln>
              <a:noFill/>
            </a:ln>
            <a:solidFill>
              <a:srgbClr val="999933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sz="3200" b="0" i="0" u="none" strike="noStrike" cap="none" normalizeH="0" baseline="0">
            <a:ln>
              <a:noFill/>
            </a:ln>
            <a:solidFill>
              <a:srgbClr val="999933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GFO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O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O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5587</TotalTime>
  <Words>138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GFOI</vt:lpstr>
      <vt:lpstr>GFOI R&amp;D Component - Report</vt:lpstr>
      <vt:lpstr>Proposed R&amp;D Plan for 2015+</vt:lpstr>
      <vt:lpstr>Proposed R&amp;D Plan for 2015+</vt:lpstr>
      <vt:lpstr>R&amp;D Component – Open issues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Simon Eggleston</dc:creator>
  <cp:lastModifiedBy>Carly Green</cp:lastModifiedBy>
  <cp:revision>107</cp:revision>
  <cp:lastPrinted>2013-09-02T14:55:16Z</cp:lastPrinted>
  <dcterms:created xsi:type="dcterms:W3CDTF">2013-12-19T09:57:50Z</dcterms:created>
  <dcterms:modified xsi:type="dcterms:W3CDTF">2015-03-06T02:35:51Z</dcterms:modified>
</cp:coreProperties>
</file>